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5"/>
  </p:notes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4" r:id="rId27"/>
    <p:sldId id="287" r:id="rId28"/>
    <p:sldId id="288" r:id="rId29"/>
    <p:sldId id="289" r:id="rId30"/>
    <p:sldId id="299" r:id="rId31"/>
    <p:sldId id="300" r:id="rId32"/>
    <p:sldId id="301" r:id="rId33"/>
    <p:sldId id="302" r:id="rId34"/>
  </p:sldIdLst>
  <p:sldSz cx="9144000" cy="5143500" type="screen16x9"/>
  <p:notesSz cx="9144000" cy="51435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5" d="100"/>
          <a:sy n="115" d="100"/>
        </p:scale>
        <p:origin x="442" y="77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257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257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A365A7-D3F3-4E30-963F-04C636B879AE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642938"/>
            <a:ext cx="3086100" cy="17367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2474913"/>
            <a:ext cx="7315200" cy="20256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4886325"/>
            <a:ext cx="3962400" cy="257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4886325"/>
            <a:ext cx="3962400" cy="257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F92088-D96D-4E0C-BE77-63445DA3A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3123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F92088-D96D-4E0C-BE77-63445DA3A120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7654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190650" y="589864"/>
            <a:ext cx="6762699" cy="11233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2880360"/>
            <a:ext cx="6400800" cy="12858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12/4/2025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950" b="0" i="0">
                <a:solidFill>
                  <a:srgbClr val="34907E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0D0D1F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12/4/2025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950" b="0" i="0">
                <a:solidFill>
                  <a:srgbClr val="34907E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534657" y="2194272"/>
            <a:ext cx="2463165" cy="26511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12/4/2025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950" b="0" i="0">
                <a:solidFill>
                  <a:srgbClr val="34907E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12/4/2025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12/4/2025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943676" y="521354"/>
            <a:ext cx="5070475" cy="11290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950" b="0" i="0">
                <a:solidFill>
                  <a:srgbClr val="34907E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53541" y="1234820"/>
            <a:ext cx="7636916" cy="28752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rgbClr val="0D0D1F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4783455"/>
            <a:ext cx="292608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12/4/2025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jp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2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7.png"/><Relationship Id="rId7" Type="http://schemas.openxmlformats.org/officeDocument/2006/relationships/image" Target="../media/image27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11" Type="http://schemas.openxmlformats.org/officeDocument/2006/relationships/image" Target="../media/image31.jpg"/><Relationship Id="rId5" Type="http://schemas.openxmlformats.org/officeDocument/2006/relationships/image" Target="../media/image25.png"/><Relationship Id="rId10" Type="http://schemas.openxmlformats.org/officeDocument/2006/relationships/image" Target="../media/image30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ans.org/media/cyberstart/10-Coolest-Jobs-Poster.pdf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3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ans.org/cybersecurity-careers/20-coolest-cyber-security-careers/" TargetMode="Externa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5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13" Type="http://schemas.openxmlformats.org/officeDocument/2006/relationships/image" Target="../media/image48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12" Type="http://schemas.openxmlformats.org/officeDocument/2006/relationships/image" Target="../media/image47.png"/><Relationship Id="rId17" Type="http://schemas.openxmlformats.org/officeDocument/2006/relationships/image" Target="../media/image52.png"/><Relationship Id="rId2" Type="http://schemas.openxmlformats.org/officeDocument/2006/relationships/image" Target="../media/image37.png"/><Relationship Id="rId16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pn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5" Type="http://schemas.openxmlformats.org/officeDocument/2006/relationships/image" Target="../media/image50.png"/><Relationship Id="rId10" Type="http://schemas.openxmlformats.org/officeDocument/2006/relationships/image" Target="../media/image45.png"/><Relationship Id="rId4" Type="http://schemas.openxmlformats.org/officeDocument/2006/relationships/image" Target="../media/image39.png"/><Relationship Id="rId9" Type="http://schemas.openxmlformats.org/officeDocument/2006/relationships/image" Target="../media/image44.png"/><Relationship Id="rId14" Type="http://schemas.openxmlformats.org/officeDocument/2006/relationships/image" Target="../media/image49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7.png"/><Relationship Id="rId7" Type="http://schemas.openxmlformats.org/officeDocument/2006/relationships/image" Target="../media/image57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1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jpg"/><Relationship Id="rId3" Type="http://schemas.openxmlformats.org/officeDocument/2006/relationships/image" Target="../media/image67.jpg"/><Relationship Id="rId7" Type="http://schemas.openxmlformats.org/officeDocument/2006/relationships/image" Target="../media/image71.jp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0.jpg"/><Relationship Id="rId11" Type="http://schemas.openxmlformats.org/officeDocument/2006/relationships/image" Target="../media/image75.png"/><Relationship Id="rId5" Type="http://schemas.openxmlformats.org/officeDocument/2006/relationships/image" Target="../media/image69.jpg"/><Relationship Id="rId10" Type="http://schemas.openxmlformats.org/officeDocument/2006/relationships/image" Target="../media/image74.jpg"/><Relationship Id="rId4" Type="http://schemas.openxmlformats.org/officeDocument/2006/relationships/image" Target="../media/image68.jpg"/><Relationship Id="rId9" Type="http://schemas.openxmlformats.org/officeDocument/2006/relationships/image" Target="../media/image73.jp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3" Type="http://schemas.openxmlformats.org/officeDocument/2006/relationships/hyperlink" Target="https://www.brighttalk.com/search/?q=Incident%2BResponse" TargetMode="External"/><Relationship Id="rId18" Type="http://schemas.openxmlformats.org/officeDocument/2006/relationships/hyperlink" Target="https://www.malware-traffic-analysis.net/" TargetMode="External"/><Relationship Id="rId26" Type="http://schemas.openxmlformats.org/officeDocument/2006/relationships/hyperlink" Target="https://youtube.com/playlist?list=PLkMjG1Mo4pKKJPx_mSWBIGZ_3198xTQ5y" TargetMode="External"/><Relationship Id="rId3" Type="http://schemas.openxmlformats.org/officeDocument/2006/relationships/image" Target="../media/image66.png"/><Relationship Id="rId21" Type="http://schemas.openxmlformats.org/officeDocument/2006/relationships/hyperlink" Target="https://github.com/hasherezade/malware_training_vol1" TargetMode="External"/><Relationship Id="rId34" Type="http://schemas.openxmlformats.org/officeDocument/2006/relationships/hyperlink" Target="https://app.any.run/" TargetMode="External"/><Relationship Id="rId7" Type="http://schemas.openxmlformats.org/officeDocument/2006/relationships/hyperlink" Target="https://www.mosse-institute.com/" TargetMode="External"/><Relationship Id="rId12" Type="http://schemas.openxmlformats.org/officeDocument/2006/relationships/hyperlink" Target="https://docs.velociraptor.app/training/" TargetMode="External"/><Relationship Id="rId17" Type="http://schemas.openxmlformats.org/officeDocument/2006/relationships/hyperlink" Target="https://malwareanalysis.co/" TargetMode="External"/><Relationship Id="rId25" Type="http://schemas.openxmlformats.org/officeDocument/2006/relationships/hyperlink" Target="https://www.youtube.com/c/MonnappaKA/videos" TargetMode="External"/><Relationship Id="rId33" Type="http://schemas.openxmlformats.org/officeDocument/2006/relationships/hyperlink" Target="https://dfirmadness.com/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s://www.blackhillsinfosec.com/blog/" TargetMode="External"/><Relationship Id="rId20" Type="http://schemas.openxmlformats.org/officeDocument/2006/relationships/hyperlink" Target="https://github.com/RPISEC/Malware" TargetMode="External"/><Relationship Id="rId29" Type="http://schemas.openxmlformats.org/officeDocument/2006/relationships/hyperlink" Target="https://beginners.r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urses.zero2auto.com/" TargetMode="External"/><Relationship Id="rId11" Type="http://schemas.openxmlformats.org/officeDocument/2006/relationships/hyperlink" Target="https://academy.attackiq.com/" TargetMode="External"/><Relationship Id="rId24" Type="http://schemas.openxmlformats.org/officeDocument/2006/relationships/hyperlink" Target="https://oalabs.openanalysis.net/" TargetMode="External"/><Relationship Id="rId32" Type="http://schemas.openxmlformats.org/officeDocument/2006/relationships/hyperlink" Target="https://github.com/Cugu/awesome-forensics" TargetMode="External"/><Relationship Id="rId5" Type="http://schemas.openxmlformats.org/officeDocument/2006/relationships/hyperlink" Target="https://www.dfir.training/" TargetMode="External"/><Relationship Id="rId15" Type="http://schemas.openxmlformats.org/officeDocument/2006/relationships/hyperlink" Target="https://start.me/p/q6mw4Q/forensics" TargetMode="External"/><Relationship Id="rId23" Type="http://schemas.openxmlformats.org/officeDocument/2006/relationships/hyperlink" Target="https://opensecuritytraining.info/" TargetMode="External"/><Relationship Id="rId28" Type="http://schemas.openxmlformats.org/officeDocument/2006/relationships/hyperlink" Target="https://www.forensicfocus.com/webinars/" TargetMode="External"/><Relationship Id="rId10" Type="http://schemas.openxmlformats.org/officeDocument/2006/relationships/hyperlink" Target="https://securityblue.team/" TargetMode="External"/><Relationship Id="rId19" Type="http://schemas.openxmlformats.org/officeDocument/2006/relationships/hyperlink" Target="https://thedfirreport.com/" TargetMode="External"/><Relationship Id="rId31" Type="http://schemas.openxmlformats.org/officeDocument/2006/relationships/hyperlink" Target="https://github.com/meirwah/awesome-incident-response" TargetMode="External"/><Relationship Id="rId4" Type="http://schemas.openxmlformats.org/officeDocument/2006/relationships/hyperlink" Target="https://dfirdiva.com/" TargetMode="External"/><Relationship Id="rId9" Type="http://schemas.openxmlformats.org/officeDocument/2006/relationships/hyperlink" Target="https://circadence.com/products/project-ares/" TargetMode="External"/><Relationship Id="rId14" Type="http://schemas.openxmlformats.org/officeDocument/2006/relationships/hyperlink" Target="https://securelist.com/" TargetMode="External"/><Relationship Id="rId22" Type="http://schemas.openxmlformats.org/officeDocument/2006/relationships/hyperlink" Target="https://class.malware.re/" TargetMode="External"/><Relationship Id="rId27" Type="http://schemas.openxmlformats.org/officeDocument/2006/relationships/hyperlink" Target="https://malwareunicorn.org/%23/workshops" TargetMode="External"/><Relationship Id="rId30" Type="http://schemas.openxmlformats.org/officeDocument/2006/relationships/hyperlink" Target="https://github.com/rshipp/awesome-malware-analysis" TargetMode="External"/><Relationship Id="rId35" Type="http://schemas.openxmlformats.org/officeDocument/2006/relationships/hyperlink" Target="https://thisweekin4n6.com/" TargetMode="External"/><Relationship Id="rId8" Type="http://schemas.openxmlformats.org/officeDocument/2006/relationships/hyperlink" Target="https://ine.com/pages/cybersecurity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jpg"/><Relationship Id="rId13" Type="http://schemas.openxmlformats.org/officeDocument/2006/relationships/image" Target="../media/image86.jpg"/><Relationship Id="rId18" Type="http://schemas.openxmlformats.org/officeDocument/2006/relationships/image" Target="../media/image91.jpg"/><Relationship Id="rId3" Type="http://schemas.openxmlformats.org/officeDocument/2006/relationships/image" Target="../media/image76.jpg"/><Relationship Id="rId7" Type="http://schemas.openxmlformats.org/officeDocument/2006/relationships/image" Target="../media/image80.jpg"/><Relationship Id="rId12" Type="http://schemas.openxmlformats.org/officeDocument/2006/relationships/image" Target="../media/image85.jpg"/><Relationship Id="rId17" Type="http://schemas.openxmlformats.org/officeDocument/2006/relationships/image" Target="../media/image90.jpg"/><Relationship Id="rId2" Type="http://schemas.openxmlformats.org/officeDocument/2006/relationships/image" Target="../media/image66.png"/><Relationship Id="rId16" Type="http://schemas.openxmlformats.org/officeDocument/2006/relationships/image" Target="../media/image8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9.jpg"/><Relationship Id="rId11" Type="http://schemas.openxmlformats.org/officeDocument/2006/relationships/image" Target="../media/image84.jpg"/><Relationship Id="rId5" Type="http://schemas.openxmlformats.org/officeDocument/2006/relationships/image" Target="../media/image78.jpg"/><Relationship Id="rId15" Type="http://schemas.openxmlformats.org/officeDocument/2006/relationships/image" Target="../media/image88.jpg"/><Relationship Id="rId10" Type="http://schemas.openxmlformats.org/officeDocument/2006/relationships/image" Target="../media/image83.jpg"/><Relationship Id="rId19" Type="http://schemas.openxmlformats.org/officeDocument/2006/relationships/image" Target="../media/image92.jpg"/><Relationship Id="rId4" Type="http://schemas.openxmlformats.org/officeDocument/2006/relationships/image" Target="../media/image77.jpg"/><Relationship Id="rId9" Type="http://schemas.openxmlformats.org/officeDocument/2006/relationships/image" Target="../media/image82.jpg"/><Relationship Id="rId14" Type="http://schemas.openxmlformats.org/officeDocument/2006/relationships/image" Target="../media/image87.jpg"/></Relationships>
</file>

<file path=ppt/slides/_rels/slide26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03.png"/><Relationship Id="rId18" Type="http://schemas.openxmlformats.org/officeDocument/2006/relationships/image" Target="../media/image108.jpg"/><Relationship Id="rId26" Type="http://schemas.openxmlformats.org/officeDocument/2006/relationships/image" Target="../media/image116.png"/><Relationship Id="rId21" Type="http://schemas.openxmlformats.org/officeDocument/2006/relationships/image" Target="../media/image111.png"/><Relationship Id="rId34" Type="http://schemas.openxmlformats.org/officeDocument/2006/relationships/image" Target="../media/image124.png"/><Relationship Id="rId7" Type="http://schemas.openxmlformats.org/officeDocument/2006/relationships/image" Target="../media/image97.png"/><Relationship Id="rId12" Type="http://schemas.openxmlformats.org/officeDocument/2006/relationships/image" Target="../media/image102.png"/><Relationship Id="rId17" Type="http://schemas.openxmlformats.org/officeDocument/2006/relationships/image" Target="../media/image107.png"/><Relationship Id="rId25" Type="http://schemas.openxmlformats.org/officeDocument/2006/relationships/image" Target="../media/image115.png"/><Relationship Id="rId33" Type="http://schemas.openxmlformats.org/officeDocument/2006/relationships/image" Target="../media/image123.png"/><Relationship Id="rId2" Type="http://schemas.openxmlformats.org/officeDocument/2006/relationships/image" Target="../media/image59.png"/><Relationship Id="rId16" Type="http://schemas.openxmlformats.org/officeDocument/2006/relationships/image" Target="../media/image106.jpg"/><Relationship Id="rId20" Type="http://schemas.openxmlformats.org/officeDocument/2006/relationships/image" Target="../media/image110.png"/><Relationship Id="rId29" Type="http://schemas.openxmlformats.org/officeDocument/2006/relationships/image" Target="../media/image11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6.png"/><Relationship Id="rId11" Type="http://schemas.openxmlformats.org/officeDocument/2006/relationships/image" Target="../media/image101.png"/><Relationship Id="rId24" Type="http://schemas.openxmlformats.org/officeDocument/2006/relationships/image" Target="../media/image114.png"/><Relationship Id="rId32" Type="http://schemas.openxmlformats.org/officeDocument/2006/relationships/image" Target="../media/image122.png"/><Relationship Id="rId37" Type="http://schemas.openxmlformats.org/officeDocument/2006/relationships/image" Target="../media/image127.png"/><Relationship Id="rId5" Type="http://schemas.openxmlformats.org/officeDocument/2006/relationships/image" Target="../media/image95.png"/><Relationship Id="rId15" Type="http://schemas.openxmlformats.org/officeDocument/2006/relationships/image" Target="../media/image105.png"/><Relationship Id="rId23" Type="http://schemas.openxmlformats.org/officeDocument/2006/relationships/image" Target="../media/image113.png"/><Relationship Id="rId28" Type="http://schemas.openxmlformats.org/officeDocument/2006/relationships/image" Target="../media/image118.png"/><Relationship Id="rId36" Type="http://schemas.openxmlformats.org/officeDocument/2006/relationships/image" Target="../media/image126.png"/><Relationship Id="rId10" Type="http://schemas.openxmlformats.org/officeDocument/2006/relationships/image" Target="../media/image100.png"/><Relationship Id="rId19" Type="http://schemas.openxmlformats.org/officeDocument/2006/relationships/image" Target="../media/image109.png"/><Relationship Id="rId31" Type="http://schemas.openxmlformats.org/officeDocument/2006/relationships/image" Target="../media/image121.png"/><Relationship Id="rId4" Type="http://schemas.openxmlformats.org/officeDocument/2006/relationships/image" Target="../media/image94.png"/><Relationship Id="rId9" Type="http://schemas.openxmlformats.org/officeDocument/2006/relationships/image" Target="../media/image99.png"/><Relationship Id="rId14" Type="http://schemas.openxmlformats.org/officeDocument/2006/relationships/image" Target="../media/image104.png"/><Relationship Id="rId22" Type="http://schemas.openxmlformats.org/officeDocument/2006/relationships/image" Target="../media/image112.png"/><Relationship Id="rId27" Type="http://schemas.openxmlformats.org/officeDocument/2006/relationships/image" Target="../media/image117.jpg"/><Relationship Id="rId30" Type="http://schemas.openxmlformats.org/officeDocument/2006/relationships/image" Target="../media/image120.png"/><Relationship Id="rId35" Type="http://schemas.openxmlformats.org/officeDocument/2006/relationships/image" Target="../media/image125.png"/><Relationship Id="rId8" Type="http://schemas.openxmlformats.org/officeDocument/2006/relationships/image" Target="../media/image98.png"/><Relationship Id="rId3" Type="http://schemas.openxmlformats.org/officeDocument/2006/relationships/image" Target="../media/image93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4.png"/><Relationship Id="rId3" Type="http://schemas.openxmlformats.org/officeDocument/2006/relationships/image" Target="../media/image129.png"/><Relationship Id="rId7" Type="http://schemas.openxmlformats.org/officeDocument/2006/relationships/image" Target="../media/image133.png"/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2.png"/><Relationship Id="rId5" Type="http://schemas.openxmlformats.org/officeDocument/2006/relationships/image" Target="../media/image131.png"/><Relationship Id="rId4" Type="http://schemas.openxmlformats.org/officeDocument/2006/relationships/image" Target="../media/image13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png"/><Relationship Id="rId7" Type="http://schemas.openxmlformats.org/officeDocument/2006/relationships/image" Target="../media/image13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8.png"/><Relationship Id="rId5" Type="http://schemas.openxmlformats.org/officeDocument/2006/relationships/image" Target="../media/image137.png"/><Relationship Id="rId4" Type="http://schemas.openxmlformats.org/officeDocument/2006/relationships/image" Target="../media/image13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png"/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3.png"/><Relationship Id="rId4" Type="http://schemas.openxmlformats.org/officeDocument/2006/relationships/image" Target="../media/image142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jpg"/><Relationship Id="rId2" Type="http://schemas.openxmlformats.org/officeDocument/2006/relationships/image" Target="../media/image144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6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jpg"/><Relationship Id="rId2" Type="http://schemas.openxmlformats.org/officeDocument/2006/relationships/image" Target="../media/image147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5443" y="-95250"/>
            <a:ext cx="9055607" cy="4012666"/>
            <a:chOff x="0" y="0"/>
            <a:chExt cx="9055607" cy="4012666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22676" y="0"/>
              <a:ext cx="3335401" cy="149682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618217" y="0"/>
              <a:ext cx="1437390" cy="1496567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1130808"/>
              <a:ext cx="1352486" cy="2881858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190500" y="907114"/>
            <a:ext cx="8762999" cy="28348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712913" indent="-1176338" algn="ctr">
              <a:lnSpc>
                <a:spcPts val="7559"/>
              </a:lnSpc>
              <a:spcBef>
                <a:spcPts val="95"/>
              </a:spcBef>
            </a:pPr>
            <a:r>
              <a:rPr lang="en-GB" sz="2800" b="1" spc="-10" dirty="0">
                <a:latin typeface="Arial" panose="020B0604020202020204" pitchFamily="34" charset="0"/>
                <a:cs typeface="Arial" panose="020B0604020202020204" pitchFamily="34" charset="0"/>
              </a:rPr>
              <a:t>ACCA7031 – Digital Forensics Analysis</a:t>
            </a:r>
          </a:p>
          <a:p>
            <a:pPr marL="1713230" algn="ctr">
              <a:lnSpc>
                <a:spcPts val="7559"/>
              </a:lnSpc>
              <a:spcBef>
                <a:spcPts val="95"/>
              </a:spcBef>
            </a:pPr>
            <a:r>
              <a:rPr lang="en-GB" sz="4000" b="1" spc="-10" dirty="0">
                <a:latin typeface="Arial" panose="020B0604020202020204" pitchFamily="34" charset="0"/>
                <a:cs typeface="Arial" panose="020B0604020202020204" pitchFamily="34" charset="0"/>
              </a:rPr>
              <a:t>Lecture  10 </a:t>
            </a:r>
          </a:p>
          <a:p>
            <a:pPr marL="1713230" algn="ctr">
              <a:lnSpc>
                <a:spcPts val="7559"/>
              </a:lnSpc>
              <a:spcBef>
                <a:spcPts val="95"/>
              </a:spcBef>
            </a:pPr>
            <a:r>
              <a:rPr lang="en-GB" sz="4000" b="1" spc="-10" dirty="0">
                <a:latin typeface="Arial" panose="020B0604020202020204" pitchFamily="34" charset="0"/>
                <a:cs typeface="Arial" panose="020B0604020202020204" pitchFamily="34" charset="0"/>
              </a:rPr>
              <a:t>Carrer in D</a:t>
            </a:r>
            <a:r>
              <a:rPr sz="4000" b="1" spc="-10" dirty="0">
                <a:latin typeface="Arial" panose="020B0604020202020204" pitchFamily="34" charset="0"/>
                <a:cs typeface="Arial" panose="020B0604020202020204" pitchFamily="34" charset="0"/>
              </a:rPr>
              <a:t>FIR</a:t>
            </a:r>
            <a:endParaRPr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898516" y="1427175"/>
            <a:ext cx="54102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5" dirty="0">
                <a:solidFill>
                  <a:srgbClr val="FFFFFF"/>
                </a:solidFill>
                <a:latin typeface="Calibri"/>
                <a:cs typeface="Calibri"/>
              </a:rPr>
              <a:t>04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98982" y="437210"/>
            <a:ext cx="3802379" cy="560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TABLE</a:t>
            </a:r>
            <a:r>
              <a:rPr sz="35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35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CONTENTS</a:t>
            </a:r>
            <a:endParaRPr sz="35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898516" y="3995115"/>
            <a:ext cx="54102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5" dirty="0">
                <a:solidFill>
                  <a:srgbClr val="FFFFFF"/>
                </a:solidFill>
                <a:latin typeface="Calibri"/>
                <a:cs typeface="Calibri"/>
              </a:rPr>
              <a:t>06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57478" y="3675379"/>
            <a:ext cx="54165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5" dirty="0">
                <a:solidFill>
                  <a:srgbClr val="FFFFFF"/>
                </a:solidFill>
                <a:latin typeface="Calibri"/>
                <a:cs typeface="Calibri"/>
              </a:rPr>
              <a:t>03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792604" y="3708908"/>
            <a:ext cx="165481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solidFill>
                  <a:srgbClr val="FFFFFF"/>
                </a:solidFill>
                <a:latin typeface="Calibri"/>
                <a:cs typeface="Calibri"/>
              </a:rPr>
              <a:t>Life</a:t>
            </a:r>
            <a:r>
              <a:rPr sz="24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FFFFFF"/>
                </a:solidFill>
                <a:latin typeface="Calibri"/>
                <a:cs typeface="Calibri"/>
              </a:rPr>
              <a:t>as</a:t>
            </a:r>
            <a:r>
              <a:rPr sz="24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24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Calibri"/>
                <a:cs typeface="Calibri"/>
              </a:rPr>
              <a:t>DFIR </a:t>
            </a:r>
            <a:r>
              <a:rPr sz="2400" spc="-5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Calibri"/>
                <a:cs typeface="Calibri"/>
              </a:rPr>
              <a:t>Specialist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748273" y="3966839"/>
            <a:ext cx="2374900" cy="725170"/>
          </a:xfrm>
          <a:prstGeom prst="rect">
            <a:avLst/>
          </a:prstGeom>
        </p:spPr>
        <p:txBody>
          <a:bodyPr vert="horz" wrap="square" lIns="0" tIns="882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95"/>
              </a:spcBef>
            </a:pPr>
            <a:r>
              <a:rPr sz="2400" dirty="0">
                <a:solidFill>
                  <a:srgbClr val="FFFFFF"/>
                </a:solidFill>
                <a:latin typeface="Calibri"/>
                <a:cs typeface="Calibri"/>
              </a:rPr>
              <a:t>Q</a:t>
            </a:r>
            <a:r>
              <a:rPr sz="24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FFFFFF"/>
                </a:solidFill>
                <a:latin typeface="Calibri"/>
                <a:cs typeface="Calibri"/>
              </a:rPr>
              <a:t>&amp;</a:t>
            </a:r>
            <a:r>
              <a:rPr sz="24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endParaRPr sz="24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55"/>
              </a:spcBef>
            </a:pPr>
            <a:r>
              <a:rPr sz="1400" spc="-70" dirty="0">
                <a:solidFill>
                  <a:srgbClr val="FFFFFF"/>
                </a:solidFill>
                <a:latin typeface="Lucida Sans Unicode"/>
                <a:cs typeface="Lucida Sans Unicode"/>
              </a:rPr>
              <a:t>Ask</a:t>
            </a:r>
            <a:r>
              <a:rPr sz="1400" spc="-9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m</a:t>
            </a:r>
            <a:r>
              <a:rPr sz="1400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400" spc="-9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65" dirty="0">
                <a:solidFill>
                  <a:srgbClr val="FFFFFF"/>
                </a:solidFill>
                <a:latin typeface="Lucida Sans Unicode"/>
                <a:cs typeface="Lucida Sans Unicode"/>
              </a:rPr>
              <a:t>s</a:t>
            </a:r>
            <a:r>
              <a:rPr sz="14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i</a:t>
            </a:r>
            <a:r>
              <a:rPr sz="14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m</a:t>
            </a:r>
            <a:r>
              <a:rPr sz="140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p</a:t>
            </a:r>
            <a:r>
              <a:rPr sz="1400" spc="-50" dirty="0">
                <a:solidFill>
                  <a:srgbClr val="FFFFFF"/>
                </a:solidFill>
                <a:latin typeface="Lucida Sans Unicode"/>
                <a:cs typeface="Lucida Sans Unicode"/>
              </a:rPr>
              <a:t>l</a:t>
            </a:r>
            <a:r>
              <a:rPr sz="140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400" spc="-9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qu</a:t>
            </a:r>
            <a:r>
              <a:rPr sz="140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400" spc="-55" dirty="0">
                <a:solidFill>
                  <a:srgbClr val="FFFFFF"/>
                </a:solidFill>
                <a:latin typeface="Lucida Sans Unicode"/>
                <a:cs typeface="Lucida Sans Unicode"/>
              </a:rPr>
              <a:t>s</a:t>
            </a:r>
            <a:r>
              <a:rPr sz="14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tio</a:t>
            </a:r>
            <a:r>
              <a:rPr sz="140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n</a:t>
            </a:r>
            <a:r>
              <a:rPr sz="1400" spc="-12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50" dirty="0">
                <a:solidFill>
                  <a:srgbClr val="FFFFFF"/>
                </a:solidFill>
                <a:latin typeface="Lucida Sans Unicode"/>
                <a:cs typeface="Lucida Sans Unicode"/>
              </a:rPr>
              <a:t>p</a:t>
            </a:r>
            <a:r>
              <a:rPr sz="14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l</a:t>
            </a:r>
            <a:r>
              <a:rPr sz="1400" spc="-95" dirty="0">
                <a:solidFill>
                  <a:srgbClr val="FFFFFF"/>
                </a:solidFill>
                <a:latin typeface="Lucida Sans Unicode"/>
                <a:cs typeface="Lucida Sans Unicode"/>
              </a:rPr>
              <a:t>z..</a:t>
            </a:r>
            <a:endParaRPr sz="1400">
              <a:latin typeface="Lucida Sans Unicode"/>
              <a:cs typeface="Lucida Sans Unicode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57478" y="2551252"/>
            <a:ext cx="54165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5" dirty="0">
                <a:solidFill>
                  <a:srgbClr val="FFFFFF"/>
                </a:solidFill>
                <a:latin typeface="Calibri"/>
                <a:cs typeface="Calibri"/>
              </a:rPr>
              <a:t>02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898516" y="2811906"/>
            <a:ext cx="54102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5" dirty="0">
                <a:solidFill>
                  <a:srgbClr val="FFFFFF"/>
                </a:solidFill>
                <a:latin typeface="Calibri"/>
                <a:cs typeface="Calibri"/>
              </a:rPr>
              <a:t>05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957478" y="1427175"/>
            <a:ext cx="54165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5" dirty="0">
                <a:solidFill>
                  <a:srgbClr val="FFFFFF"/>
                </a:solidFill>
                <a:latin typeface="Calibri"/>
                <a:cs typeface="Calibri"/>
              </a:rPr>
              <a:t>01</a:t>
            </a:r>
            <a:endParaRPr sz="4000" dirty="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827402" y="2510993"/>
            <a:ext cx="1877060" cy="1022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840"/>
              </a:lnSpc>
              <a:spcBef>
                <a:spcPts val="100"/>
              </a:spcBef>
            </a:pPr>
            <a:r>
              <a:rPr sz="2400" dirty="0">
                <a:solidFill>
                  <a:srgbClr val="FFFFFF"/>
                </a:solidFill>
                <a:latin typeface="Calibri"/>
                <a:cs typeface="Calibri"/>
              </a:rPr>
              <a:t>WHAT</a:t>
            </a:r>
            <a:r>
              <a:rPr sz="24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24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FFFFFF"/>
                </a:solidFill>
                <a:latin typeface="Calibri"/>
                <a:cs typeface="Calibri"/>
              </a:rPr>
              <a:t>DFIR?</a:t>
            </a:r>
            <a:endParaRPr sz="2400" dirty="0">
              <a:latin typeface="Calibri"/>
              <a:cs typeface="Calibri"/>
            </a:endParaRPr>
          </a:p>
          <a:p>
            <a:pPr marL="31750" marR="803275">
              <a:lnSpc>
                <a:spcPts val="1680"/>
              </a:lnSpc>
              <a:spcBef>
                <a:spcPts val="20"/>
              </a:spcBef>
            </a:pPr>
            <a:r>
              <a:rPr sz="14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Introdu</a:t>
            </a:r>
            <a:r>
              <a:rPr sz="1400" spc="-55" dirty="0">
                <a:solidFill>
                  <a:srgbClr val="FFFFFF"/>
                </a:solidFill>
                <a:latin typeface="Lucida Sans Unicode"/>
                <a:cs typeface="Lucida Sans Unicode"/>
              </a:rPr>
              <a:t>ct</a:t>
            </a:r>
            <a:r>
              <a:rPr sz="14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i</a:t>
            </a:r>
            <a:r>
              <a:rPr sz="140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on  </a:t>
            </a:r>
            <a:r>
              <a:rPr sz="14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I</a:t>
            </a:r>
            <a:r>
              <a:rPr sz="14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R</a:t>
            </a:r>
            <a:r>
              <a:rPr sz="1400" spc="-10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60" dirty="0">
                <a:solidFill>
                  <a:srgbClr val="FFFFFF"/>
                </a:solidFill>
                <a:latin typeface="Lucida Sans Unicode"/>
                <a:cs typeface="Lucida Sans Unicode"/>
              </a:rPr>
              <a:t>P</a:t>
            </a:r>
            <a:r>
              <a:rPr sz="140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r</a:t>
            </a:r>
            <a:r>
              <a:rPr sz="140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o</a:t>
            </a:r>
            <a:r>
              <a:rPr sz="14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c</a:t>
            </a:r>
            <a:r>
              <a:rPr sz="14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400" spc="-45" dirty="0">
                <a:solidFill>
                  <a:srgbClr val="FFFFFF"/>
                </a:solidFill>
                <a:latin typeface="Lucida Sans Unicode"/>
                <a:cs typeface="Lucida Sans Unicode"/>
              </a:rPr>
              <a:t>ss  </a:t>
            </a:r>
            <a:r>
              <a:rPr sz="14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Car</a:t>
            </a:r>
            <a:r>
              <a:rPr sz="140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ee</a:t>
            </a:r>
            <a:r>
              <a:rPr sz="1400" dirty="0">
                <a:solidFill>
                  <a:srgbClr val="FFFFFF"/>
                </a:solidFill>
                <a:latin typeface="Lucida Sans Unicode"/>
                <a:cs typeface="Lucida Sans Unicode"/>
              </a:rPr>
              <a:t>r</a:t>
            </a:r>
            <a:r>
              <a:rPr sz="1400" spc="-9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60" dirty="0">
                <a:solidFill>
                  <a:srgbClr val="FFFFFF"/>
                </a:solidFill>
                <a:latin typeface="Lucida Sans Unicode"/>
                <a:cs typeface="Lucida Sans Unicode"/>
              </a:rPr>
              <a:t>P</a:t>
            </a:r>
            <a:r>
              <a:rPr sz="14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at</a:t>
            </a:r>
            <a:r>
              <a:rPr sz="140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h</a:t>
            </a:r>
            <a:endParaRPr sz="1400" dirty="0">
              <a:latin typeface="Lucida Sans Unicode"/>
              <a:cs typeface="Lucida Sans Unicode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768085" y="2788076"/>
            <a:ext cx="2788920" cy="854721"/>
          </a:xfrm>
          <a:prstGeom prst="rect">
            <a:avLst/>
          </a:prstGeom>
        </p:spPr>
        <p:txBody>
          <a:bodyPr vert="horz" wrap="square" lIns="0" tIns="412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25"/>
              </a:spcBef>
            </a:pPr>
            <a:r>
              <a:rPr sz="2400" dirty="0">
                <a:solidFill>
                  <a:srgbClr val="FFFFFF"/>
                </a:solidFill>
                <a:latin typeface="Calibri"/>
                <a:cs typeface="Calibri"/>
              </a:rPr>
              <a:t>GERT</a:t>
            </a:r>
            <a:endParaRPr sz="2400" dirty="0">
              <a:latin typeface="Calibri"/>
              <a:cs typeface="Calibri"/>
            </a:endParaRPr>
          </a:p>
          <a:p>
            <a:pPr marL="16510">
              <a:lnSpc>
                <a:spcPct val="100000"/>
              </a:lnSpc>
              <a:spcBef>
                <a:spcPts val="135"/>
              </a:spcBef>
            </a:pPr>
            <a:r>
              <a:rPr sz="1400" spc="-60" dirty="0">
                <a:solidFill>
                  <a:srgbClr val="FFFFFF"/>
                </a:solidFill>
                <a:latin typeface="Lucida Sans Unicode"/>
                <a:cs typeface="Lucida Sans Unicode"/>
              </a:rPr>
              <a:t>T</a:t>
            </a:r>
            <a:r>
              <a:rPr sz="1400" spc="-45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40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a</a:t>
            </a:r>
            <a:r>
              <a:rPr sz="1400" dirty="0">
                <a:solidFill>
                  <a:srgbClr val="FFFFFF"/>
                </a:solidFill>
                <a:latin typeface="Lucida Sans Unicode"/>
                <a:cs typeface="Lucida Sans Unicode"/>
              </a:rPr>
              <a:t>m</a:t>
            </a:r>
            <a:r>
              <a:rPr sz="1400" spc="-11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45" dirty="0">
                <a:solidFill>
                  <a:srgbClr val="FFFFFF"/>
                </a:solidFill>
                <a:latin typeface="Lucida Sans Unicode"/>
                <a:cs typeface="Lucida Sans Unicode"/>
              </a:rPr>
              <a:t>&amp;</a:t>
            </a:r>
            <a:r>
              <a:rPr sz="1400" spc="-8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Ser</a:t>
            </a:r>
            <a:r>
              <a:rPr sz="14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v</a:t>
            </a:r>
            <a:r>
              <a:rPr sz="1400" spc="-50" dirty="0">
                <a:solidFill>
                  <a:srgbClr val="FFFFFF"/>
                </a:solidFill>
                <a:latin typeface="Lucida Sans Unicode"/>
                <a:cs typeface="Lucida Sans Unicode"/>
              </a:rPr>
              <a:t>i</a:t>
            </a:r>
            <a:r>
              <a:rPr sz="14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ces</a:t>
            </a:r>
            <a:endParaRPr sz="1400" dirty="0">
              <a:latin typeface="Lucida Sans Unicode"/>
              <a:cs typeface="Lucida Sans Unicode"/>
            </a:endParaRPr>
          </a:p>
          <a:p>
            <a:pPr marL="16510" marR="5080">
              <a:lnSpc>
                <a:spcPct val="100000"/>
              </a:lnSpc>
            </a:pPr>
            <a:r>
              <a:rPr sz="14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I</a:t>
            </a:r>
            <a:r>
              <a:rPr sz="14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R</a:t>
            </a:r>
            <a:r>
              <a:rPr sz="1400" spc="-10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Samp</a:t>
            </a:r>
            <a:r>
              <a:rPr sz="1400" dirty="0">
                <a:solidFill>
                  <a:srgbClr val="FFFFFF"/>
                </a:solidFill>
                <a:latin typeface="Lucida Sans Unicode"/>
                <a:cs typeface="Lucida Sans Unicode"/>
              </a:rPr>
              <a:t>l</a:t>
            </a:r>
            <a:r>
              <a:rPr sz="140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400" spc="-12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Cas</a:t>
            </a:r>
            <a:r>
              <a:rPr sz="14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400" spc="-45" dirty="0">
                <a:solidFill>
                  <a:srgbClr val="FFFFFF"/>
                </a:solidFill>
                <a:latin typeface="Lucida Sans Unicode"/>
                <a:cs typeface="Lucida Sans Unicode"/>
              </a:rPr>
              <a:t>s</a:t>
            </a:r>
            <a:endParaRPr sz="1400" dirty="0">
              <a:latin typeface="Lucida Sans Unicode"/>
              <a:cs typeface="Lucida Sans Unicode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748273" y="1336294"/>
            <a:ext cx="2115820" cy="1253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solidFill>
                  <a:srgbClr val="FFFFFF"/>
                </a:solidFill>
                <a:latin typeface="Calibri"/>
                <a:cs typeface="Calibri"/>
              </a:rPr>
              <a:t>DFIR</a:t>
            </a:r>
            <a:r>
              <a:rPr sz="24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FFFFFF"/>
                </a:solidFill>
                <a:latin typeface="Calibri"/>
                <a:cs typeface="Calibri"/>
              </a:rPr>
              <a:t>as</a:t>
            </a:r>
            <a:r>
              <a:rPr sz="24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24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FFFFFF"/>
                </a:solidFill>
                <a:latin typeface="Calibri"/>
                <a:cs typeface="Calibri"/>
              </a:rPr>
              <a:t>Career</a:t>
            </a:r>
            <a:endParaRPr sz="2400">
              <a:latin typeface="Calibri"/>
              <a:cs typeface="Calibri"/>
            </a:endParaRPr>
          </a:p>
          <a:p>
            <a:pPr marL="27305" marR="981075" algn="just">
              <a:lnSpc>
                <a:spcPct val="100000"/>
              </a:lnSpc>
              <a:spcBef>
                <a:spcPts val="65"/>
              </a:spcBef>
            </a:pPr>
            <a:r>
              <a:rPr sz="14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S</a:t>
            </a:r>
            <a:r>
              <a:rPr sz="1400" spc="-45" dirty="0">
                <a:solidFill>
                  <a:srgbClr val="FFFFFF"/>
                </a:solidFill>
                <a:latin typeface="Lucida Sans Unicode"/>
                <a:cs typeface="Lucida Sans Unicode"/>
              </a:rPr>
              <a:t>k</a:t>
            </a:r>
            <a:r>
              <a:rPr sz="1400" spc="-50" dirty="0">
                <a:solidFill>
                  <a:srgbClr val="FFFFFF"/>
                </a:solidFill>
                <a:latin typeface="Lucida Sans Unicode"/>
                <a:cs typeface="Lucida Sans Unicode"/>
              </a:rPr>
              <a:t>ill</a:t>
            </a:r>
            <a:r>
              <a:rPr sz="1400" spc="-45" dirty="0">
                <a:solidFill>
                  <a:srgbClr val="FFFFFF"/>
                </a:solidFill>
                <a:latin typeface="Lucida Sans Unicode"/>
                <a:cs typeface="Lucida Sans Unicode"/>
              </a:rPr>
              <a:t>s</a:t>
            </a:r>
            <a:r>
              <a:rPr sz="1400" spc="-12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dirty="0">
                <a:solidFill>
                  <a:srgbClr val="FFFFFF"/>
                </a:solidFill>
                <a:latin typeface="Lucida Sans Unicode"/>
                <a:cs typeface="Lucida Sans Unicode"/>
              </a:rPr>
              <a:t>ne</a:t>
            </a:r>
            <a:r>
              <a:rPr sz="140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40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d</a:t>
            </a:r>
            <a:r>
              <a:rPr sz="140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4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d  </a:t>
            </a:r>
            <a:r>
              <a:rPr sz="14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DF</a:t>
            </a:r>
            <a:r>
              <a:rPr sz="14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IR</a:t>
            </a:r>
            <a:r>
              <a:rPr sz="1400" spc="-8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65" dirty="0">
                <a:solidFill>
                  <a:srgbClr val="FFFFFF"/>
                </a:solidFill>
                <a:latin typeface="Lucida Sans Unicode"/>
                <a:cs typeface="Lucida Sans Unicode"/>
              </a:rPr>
              <a:t>T</a:t>
            </a:r>
            <a:r>
              <a:rPr sz="1400" spc="-60" dirty="0">
                <a:solidFill>
                  <a:srgbClr val="FFFFFF"/>
                </a:solidFill>
                <a:latin typeface="Lucida Sans Unicode"/>
                <a:cs typeface="Lucida Sans Unicode"/>
              </a:rPr>
              <a:t>o</a:t>
            </a:r>
            <a:r>
              <a:rPr sz="1400" spc="-45" dirty="0">
                <a:solidFill>
                  <a:srgbClr val="FFFFFF"/>
                </a:solidFill>
                <a:latin typeface="Lucida Sans Unicode"/>
                <a:cs typeface="Lucida Sans Unicode"/>
              </a:rPr>
              <a:t>o</a:t>
            </a:r>
            <a:r>
              <a:rPr sz="14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lbo</a:t>
            </a:r>
            <a:r>
              <a:rPr sz="1400" spc="-85" dirty="0">
                <a:solidFill>
                  <a:srgbClr val="FFFFFF"/>
                </a:solidFill>
                <a:latin typeface="Lucida Sans Unicode"/>
                <a:cs typeface="Lucida Sans Unicode"/>
              </a:rPr>
              <a:t>x  </a:t>
            </a:r>
            <a:r>
              <a:rPr sz="14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Challenges</a:t>
            </a:r>
            <a:endParaRPr sz="1400">
              <a:latin typeface="Lucida Sans Unicode"/>
              <a:cs typeface="Lucida Sans Unicode"/>
            </a:endParaRPr>
          </a:p>
          <a:p>
            <a:pPr marL="27305" algn="just">
              <a:lnSpc>
                <a:spcPct val="100000"/>
              </a:lnSpc>
            </a:pPr>
            <a:r>
              <a:rPr sz="1400" spc="-75" dirty="0">
                <a:solidFill>
                  <a:srgbClr val="FFFFFF"/>
                </a:solidFill>
                <a:latin typeface="Lucida Sans Unicode"/>
                <a:cs typeface="Lucida Sans Unicode"/>
              </a:rPr>
              <a:t>T</a:t>
            </a:r>
            <a:r>
              <a:rPr sz="140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r</a:t>
            </a:r>
            <a:r>
              <a:rPr sz="14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ai</a:t>
            </a:r>
            <a:r>
              <a:rPr sz="14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n</a:t>
            </a:r>
            <a:r>
              <a:rPr sz="1400" spc="-50" dirty="0">
                <a:solidFill>
                  <a:srgbClr val="FFFFFF"/>
                </a:solidFill>
                <a:latin typeface="Lucida Sans Unicode"/>
                <a:cs typeface="Lucida Sans Unicode"/>
              </a:rPr>
              <a:t>i</a:t>
            </a:r>
            <a:r>
              <a:rPr sz="1400" spc="-55" dirty="0">
                <a:solidFill>
                  <a:srgbClr val="FFFFFF"/>
                </a:solidFill>
                <a:latin typeface="Lucida Sans Unicode"/>
                <a:cs typeface="Lucida Sans Unicode"/>
              </a:rPr>
              <a:t>ngs</a:t>
            </a:r>
            <a:r>
              <a:rPr sz="1400" spc="-13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45" dirty="0">
                <a:solidFill>
                  <a:srgbClr val="FFFFFF"/>
                </a:solidFill>
                <a:latin typeface="Lucida Sans Unicode"/>
                <a:cs typeface="Lucida Sans Unicode"/>
              </a:rPr>
              <a:t>&amp;</a:t>
            </a:r>
            <a:r>
              <a:rPr sz="1400" spc="-8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45" dirty="0">
                <a:solidFill>
                  <a:srgbClr val="FFFFFF"/>
                </a:solidFill>
                <a:latin typeface="Lucida Sans Unicode"/>
                <a:cs typeface="Lucida Sans Unicode"/>
              </a:rPr>
              <a:t>C</a:t>
            </a:r>
            <a:r>
              <a:rPr sz="14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4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rt</a:t>
            </a:r>
            <a:r>
              <a:rPr sz="14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i</a:t>
            </a:r>
            <a:r>
              <a:rPr sz="1400" spc="-50" dirty="0">
                <a:solidFill>
                  <a:srgbClr val="FFFFFF"/>
                </a:solidFill>
                <a:latin typeface="Lucida Sans Unicode"/>
                <a:cs typeface="Lucida Sans Unicode"/>
              </a:rPr>
              <a:t>f</a:t>
            </a:r>
            <a:r>
              <a:rPr sz="14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i</a:t>
            </a:r>
            <a:r>
              <a:rPr sz="140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cat</a:t>
            </a:r>
            <a:r>
              <a:rPr sz="14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i</a:t>
            </a:r>
            <a:r>
              <a:rPr sz="140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on</a:t>
            </a:r>
            <a:r>
              <a:rPr sz="1400" spc="-45" dirty="0">
                <a:solidFill>
                  <a:srgbClr val="FFFFFF"/>
                </a:solidFill>
                <a:latin typeface="Lucida Sans Unicode"/>
                <a:cs typeface="Lucida Sans Unicode"/>
              </a:rPr>
              <a:t>s</a:t>
            </a:r>
            <a:endParaRPr sz="1400">
              <a:latin typeface="Lucida Sans Unicode"/>
              <a:cs typeface="Lucida Sans Unicode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-95250"/>
            <a:ext cx="9144000" cy="51435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566671" y="1078738"/>
            <a:ext cx="3376929" cy="305019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81940" marR="244475" indent="-269875">
              <a:lnSpc>
                <a:spcPct val="100000"/>
              </a:lnSpc>
              <a:spcBef>
                <a:spcPts val="105"/>
              </a:spcBef>
              <a:buClr>
                <a:srgbClr val="33E688"/>
              </a:buClr>
              <a:buSzPct val="114285"/>
              <a:buFont typeface="Arial"/>
              <a:buChar char="●"/>
              <a:tabLst>
                <a:tab pos="281940" algn="l"/>
                <a:tab pos="282575" algn="l"/>
              </a:tabLst>
            </a:pPr>
            <a:r>
              <a:rPr lang="en-GB" sz="140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Digital Forensics and Cyber Security BSc- MSc </a:t>
            </a:r>
          </a:p>
          <a:p>
            <a:pPr marL="281940" marR="244475" indent="-269875">
              <a:lnSpc>
                <a:spcPct val="100000"/>
              </a:lnSpc>
              <a:spcBef>
                <a:spcPts val="105"/>
              </a:spcBef>
              <a:buClr>
                <a:srgbClr val="33E688"/>
              </a:buClr>
              <a:buSzPct val="114285"/>
              <a:buFont typeface="Arial"/>
              <a:buChar char="●"/>
              <a:tabLst>
                <a:tab pos="281940" algn="l"/>
                <a:tab pos="282575" algn="l"/>
              </a:tabLst>
            </a:pPr>
            <a:endParaRPr sz="1400" dirty="0">
              <a:latin typeface="Lucida Sans Unicode"/>
              <a:cs typeface="Lucida Sans Unicode"/>
            </a:endParaRPr>
          </a:p>
          <a:p>
            <a:pPr marL="281940" indent="-269875">
              <a:lnSpc>
                <a:spcPct val="100000"/>
              </a:lnSpc>
              <a:buClr>
                <a:srgbClr val="33E688"/>
              </a:buClr>
              <a:buSzPct val="114285"/>
              <a:buFont typeface="Arial"/>
              <a:buChar char="●"/>
              <a:tabLst>
                <a:tab pos="281940" algn="l"/>
                <a:tab pos="282575" algn="l"/>
              </a:tabLst>
            </a:pPr>
            <a:r>
              <a:rPr sz="140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Se</a:t>
            </a:r>
            <a:r>
              <a:rPr sz="140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l</a:t>
            </a:r>
            <a:r>
              <a:rPr sz="140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f</a:t>
            </a:r>
            <a:r>
              <a:rPr sz="1400" spc="-10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L</a:t>
            </a:r>
            <a:r>
              <a:rPr sz="140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ear</a:t>
            </a:r>
            <a:r>
              <a:rPr sz="1400" dirty="0">
                <a:solidFill>
                  <a:srgbClr val="FFFFFF"/>
                </a:solidFill>
                <a:latin typeface="Lucida Sans Unicode"/>
                <a:cs typeface="Lucida Sans Unicode"/>
              </a:rPr>
              <a:t>n</a:t>
            </a:r>
            <a:r>
              <a:rPr sz="140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400" dirty="0">
                <a:solidFill>
                  <a:srgbClr val="FFFFFF"/>
                </a:solidFill>
                <a:latin typeface="Lucida Sans Unicode"/>
                <a:cs typeface="Lucida Sans Unicode"/>
              </a:rPr>
              <a:t>r</a:t>
            </a:r>
            <a:r>
              <a:rPr lang="en-GB" sz="1400" dirty="0">
                <a:solidFill>
                  <a:srgbClr val="FFFFFF"/>
                </a:solidFill>
                <a:latin typeface="Lucida Sans Unicode"/>
                <a:cs typeface="Lucida Sans Unicode"/>
              </a:rPr>
              <a:t> and Keen to lean and get certified (on the top of University Degree)</a:t>
            </a:r>
            <a:endParaRPr sz="1400" dirty="0">
              <a:latin typeface="Lucida Sans Unicode"/>
              <a:cs typeface="Lucida Sans Unicode"/>
            </a:endParaRPr>
          </a:p>
          <a:p>
            <a:pPr marL="281940" indent="-269875">
              <a:lnSpc>
                <a:spcPct val="100000"/>
              </a:lnSpc>
              <a:spcBef>
                <a:spcPts val="1680"/>
              </a:spcBef>
              <a:buClr>
                <a:srgbClr val="33E688"/>
              </a:buClr>
              <a:buSzPct val="114285"/>
              <a:buFont typeface="Arial"/>
              <a:buChar char="●"/>
              <a:tabLst>
                <a:tab pos="281940" algn="l"/>
                <a:tab pos="282575" algn="l"/>
              </a:tabLst>
            </a:pPr>
            <a:r>
              <a:rPr sz="14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D</a:t>
            </a:r>
            <a:r>
              <a:rPr sz="14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F</a:t>
            </a:r>
            <a:r>
              <a:rPr sz="14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I</a:t>
            </a:r>
            <a:r>
              <a:rPr sz="14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R</a:t>
            </a:r>
            <a:r>
              <a:rPr sz="1400" spc="-9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220" dirty="0">
                <a:solidFill>
                  <a:srgbClr val="FFFFFF"/>
                </a:solidFill>
                <a:latin typeface="Lucida Sans Unicode"/>
                <a:cs typeface="Lucida Sans Unicode"/>
              </a:rPr>
              <a:t>/</a:t>
            </a:r>
            <a:r>
              <a:rPr sz="1400" spc="-8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45" dirty="0">
                <a:solidFill>
                  <a:srgbClr val="FFFFFF"/>
                </a:solidFill>
                <a:latin typeface="Lucida Sans Unicode"/>
                <a:cs typeface="Lucida Sans Unicode"/>
              </a:rPr>
              <a:t>Cyb</a:t>
            </a:r>
            <a:r>
              <a:rPr sz="140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400" dirty="0">
                <a:solidFill>
                  <a:srgbClr val="FFFFFF"/>
                </a:solidFill>
                <a:latin typeface="Lucida Sans Unicode"/>
                <a:cs typeface="Lucida Sans Unicode"/>
              </a:rPr>
              <a:t>r</a:t>
            </a:r>
            <a:r>
              <a:rPr sz="1400" spc="-9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F</a:t>
            </a:r>
            <a:r>
              <a:rPr sz="140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o</a:t>
            </a:r>
            <a:r>
              <a:rPr sz="1400" dirty="0">
                <a:solidFill>
                  <a:srgbClr val="FFFFFF"/>
                </a:solidFill>
                <a:latin typeface="Lucida Sans Unicode"/>
                <a:cs typeface="Lucida Sans Unicode"/>
              </a:rPr>
              <a:t>r</a:t>
            </a:r>
            <a:r>
              <a:rPr sz="140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4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ns</a:t>
            </a:r>
            <a:r>
              <a:rPr sz="1400" spc="-50" dirty="0">
                <a:solidFill>
                  <a:srgbClr val="FFFFFF"/>
                </a:solidFill>
                <a:latin typeface="Lucida Sans Unicode"/>
                <a:cs typeface="Lucida Sans Unicode"/>
              </a:rPr>
              <a:t>ic</a:t>
            </a:r>
            <a:r>
              <a:rPr sz="1400" spc="-10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220" dirty="0">
                <a:solidFill>
                  <a:srgbClr val="FFFFFF"/>
                </a:solidFill>
                <a:latin typeface="Lucida Sans Unicode"/>
                <a:cs typeface="Lucida Sans Unicode"/>
              </a:rPr>
              <a:t>/</a:t>
            </a:r>
            <a:r>
              <a:rPr sz="1400" spc="-10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ma</a:t>
            </a:r>
            <a:r>
              <a:rPr sz="140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l</a:t>
            </a:r>
            <a:r>
              <a:rPr sz="140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ware</a:t>
            </a:r>
            <a:r>
              <a:rPr sz="1400" spc="-114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ge</a:t>
            </a:r>
            <a:r>
              <a:rPr sz="14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400" spc="-85" dirty="0">
                <a:solidFill>
                  <a:srgbClr val="FFFFFF"/>
                </a:solidFill>
                <a:latin typeface="Lucida Sans Unicode"/>
                <a:cs typeface="Lucida Sans Unicode"/>
              </a:rPr>
              <a:t>k</a:t>
            </a:r>
            <a:endParaRPr lang="en-GB" sz="1400" spc="-85" dirty="0">
              <a:solidFill>
                <a:srgbClr val="FFFFFF"/>
              </a:solidFill>
              <a:latin typeface="Lucida Sans Unicode"/>
              <a:cs typeface="Lucida Sans Unicode"/>
            </a:endParaRPr>
          </a:p>
          <a:p>
            <a:pPr marL="281940" indent="-269875">
              <a:lnSpc>
                <a:spcPct val="100000"/>
              </a:lnSpc>
              <a:spcBef>
                <a:spcPts val="1680"/>
              </a:spcBef>
              <a:buClr>
                <a:srgbClr val="33E688"/>
              </a:buClr>
              <a:buSzPct val="114285"/>
              <a:buFont typeface="Arial"/>
              <a:buChar char="●"/>
              <a:tabLst>
                <a:tab pos="281940" algn="l"/>
                <a:tab pos="282575" algn="l"/>
              </a:tabLst>
            </a:pPr>
            <a:endParaRPr sz="1400" dirty="0">
              <a:latin typeface="Lucida Sans Unicode"/>
              <a:cs typeface="Lucida Sans Unicode"/>
            </a:endParaRPr>
          </a:p>
          <a:p>
            <a:pPr marL="281940" marR="308610" indent="-269875">
              <a:lnSpc>
                <a:spcPct val="100000"/>
              </a:lnSpc>
              <a:buClr>
                <a:srgbClr val="33E688"/>
              </a:buClr>
              <a:buSzPct val="114285"/>
              <a:buFont typeface="Arial"/>
              <a:buChar char="●"/>
              <a:tabLst>
                <a:tab pos="281940" algn="l"/>
                <a:tab pos="282575" algn="l"/>
              </a:tabLst>
            </a:pPr>
            <a:r>
              <a:rPr sz="14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Sid</a:t>
            </a:r>
            <a:r>
              <a:rPr sz="140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400" spc="-10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75" dirty="0">
                <a:solidFill>
                  <a:srgbClr val="FFFFFF"/>
                </a:solidFill>
                <a:latin typeface="Lucida Sans Unicode"/>
                <a:cs typeface="Lucida Sans Unicode"/>
              </a:rPr>
              <a:t>j</a:t>
            </a:r>
            <a:r>
              <a:rPr sz="14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o</a:t>
            </a:r>
            <a:r>
              <a:rPr sz="14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b</a:t>
            </a:r>
            <a:r>
              <a:rPr sz="1400" spc="-70" dirty="0">
                <a:solidFill>
                  <a:srgbClr val="FFFFFF"/>
                </a:solidFill>
                <a:latin typeface="Lucida Sans Unicode"/>
                <a:cs typeface="Lucida Sans Unicode"/>
              </a:rPr>
              <a:t>:</a:t>
            </a:r>
            <a:r>
              <a:rPr sz="1400" spc="-9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lang="en-GB" sz="140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programming, IT support…..</a:t>
            </a:r>
            <a:endParaRPr sz="1400" dirty="0">
              <a:latin typeface="Lucida Sans Unicode"/>
              <a:cs typeface="Lucida Sans Unicode"/>
            </a:endParaRPr>
          </a:p>
          <a:p>
            <a:pPr marL="281940" marR="5080" indent="-281940">
              <a:lnSpc>
                <a:spcPct val="100000"/>
              </a:lnSpc>
              <a:spcBef>
                <a:spcPts val="1680"/>
              </a:spcBef>
              <a:buClr>
                <a:srgbClr val="33E688"/>
              </a:buClr>
              <a:buSzPct val="114285"/>
              <a:buFont typeface="Arial"/>
              <a:buChar char="●"/>
              <a:tabLst>
                <a:tab pos="281940" algn="l"/>
                <a:tab pos="282575" algn="l"/>
              </a:tabLst>
            </a:pPr>
            <a:endParaRPr lang="en-GB" sz="1400" spc="55" dirty="0">
              <a:solidFill>
                <a:srgbClr val="FFFFFF"/>
              </a:solidFill>
              <a:latin typeface="Lucida Sans Unicode"/>
              <a:cs typeface="Lucida Sans Unicode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798982" y="348488"/>
            <a:ext cx="3696818" cy="55207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lang="en-GB" sz="3500" spc="-90" dirty="0">
                <a:solidFill>
                  <a:srgbClr val="FFFFFF"/>
                </a:solidFill>
                <a:latin typeface="Calibri"/>
                <a:cs typeface="Calibri"/>
              </a:rPr>
              <a:t>Your</a:t>
            </a:r>
            <a:r>
              <a:rPr sz="3500" spc="-9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dirty="0">
                <a:solidFill>
                  <a:srgbClr val="FFFFFF"/>
                </a:solidFill>
                <a:latin typeface="Calibri"/>
                <a:cs typeface="Calibri"/>
              </a:rPr>
              <a:t>Background</a:t>
            </a:r>
            <a:endParaRPr sz="35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5143500"/>
            <a:chOff x="0" y="0"/>
            <a:chExt cx="9144000" cy="51435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9144000" cy="51435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587240" y="0"/>
              <a:ext cx="3318383" cy="167068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403786" y="0"/>
              <a:ext cx="1737994" cy="90677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0" y="3352799"/>
              <a:ext cx="1133035" cy="179069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0" y="0"/>
              <a:ext cx="9143999" cy="5143498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946910" y="2439161"/>
              <a:ext cx="4715510" cy="788035"/>
            </a:xfrm>
            <a:custGeom>
              <a:avLst/>
              <a:gdLst/>
              <a:ahLst/>
              <a:cxnLst/>
              <a:rect l="l" t="t" r="r" b="b"/>
              <a:pathLst>
                <a:path w="4715509" h="788035">
                  <a:moveTo>
                    <a:pt x="4583938" y="0"/>
                  </a:moveTo>
                  <a:lnTo>
                    <a:pt x="131317" y="0"/>
                  </a:lnTo>
                  <a:lnTo>
                    <a:pt x="80206" y="10320"/>
                  </a:lnTo>
                  <a:lnTo>
                    <a:pt x="38465" y="38465"/>
                  </a:lnTo>
                  <a:lnTo>
                    <a:pt x="10320" y="80206"/>
                  </a:lnTo>
                  <a:lnTo>
                    <a:pt x="0" y="131318"/>
                  </a:lnTo>
                  <a:lnTo>
                    <a:pt x="0" y="656589"/>
                  </a:lnTo>
                  <a:lnTo>
                    <a:pt x="10320" y="707701"/>
                  </a:lnTo>
                  <a:lnTo>
                    <a:pt x="38465" y="749442"/>
                  </a:lnTo>
                  <a:lnTo>
                    <a:pt x="80206" y="777587"/>
                  </a:lnTo>
                  <a:lnTo>
                    <a:pt x="131317" y="787907"/>
                  </a:lnTo>
                  <a:lnTo>
                    <a:pt x="4583938" y="787907"/>
                  </a:lnTo>
                  <a:lnTo>
                    <a:pt x="4635049" y="777587"/>
                  </a:lnTo>
                  <a:lnTo>
                    <a:pt x="4676790" y="749442"/>
                  </a:lnTo>
                  <a:lnTo>
                    <a:pt x="4704935" y="707701"/>
                  </a:lnTo>
                  <a:lnTo>
                    <a:pt x="4715256" y="656589"/>
                  </a:lnTo>
                  <a:lnTo>
                    <a:pt x="4715256" y="131318"/>
                  </a:lnTo>
                  <a:lnTo>
                    <a:pt x="4704935" y="80206"/>
                  </a:lnTo>
                  <a:lnTo>
                    <a:pt x="4676790" y="38465"/>
                  </a:lnTo>
                  <a:lnTo>
                    <a:pt x="4635049" y="10320"/>
                  </a:lnTo>
                  <a:lnTo>
                    <a:pt x="4583938" y="0"/>
                  </a:lnTo>
                  <a:close/>
                </a:path>
              </a:pathLst>
            </a:custGeom>
            <a:solidFill>
              <a:srgbClr val="33E688">
                <a:alpha val="4117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946910" y="2439161"/>
              <a:ext cx="4715510" cy="788035"/>
            </a:xfrm>
            <a:custGeom>
              <a:avLst/>
              <a:gdLst/>
              <a:ahLst/>
              <a:cxnLst/>
              <a:rect l="l" t="t" r="r" b="b"/>
              <a:pathLst>
                <a:path w="4715509" h="788035">
                  <a:moveTo>
                    <a:pt x="0" y="131318"/>
                  </a:moveTo>
                  <a:lnTo>
                    <a:pt x="10320" y="80206"/>
                  </a:lnTo>
                  <a:lnTo>
                    <a:pt x="38465" y="38465"/>
                  </a:lnTo>
                  <a:lnTo>
                    <a:pt x="80206" y="10320"/>
                  </a:lnTo>
                  <a:lnTo>
                    <a:pt x="131317" y="0"/>
                  </a:lnTo>
                  <a:lnTo>
                    <a:pt x="4583938" y="0"/>
                  </a:lnTo>
                  <a:lnTo>
                    <a:pt x="4635049" y="10320"/>
                  </a:lnTo>
                  <a:lnTo>
                    <a:pt x="4676790" y="38465"/>
                  </a:lnTo>
                  <a:lnTo>
                    <a:pt x="4704935" y="80206"/>
                  </a:lnTo>
                  <a:lnTo>
                    <a:pt x="4715256" y="131318"/>
                  </a:lnTo>
                  <a:lnTo>
                    <a:pt x="4715256" y="656589"/>
                  </a:lnTo>
                  <a:lnTo>
                    <a:pt x="4704935" y="707701"/>
                  </a:lnTo>
                  <a:lnTo>
                    <a:pt x="4676790" y="749442"/>
                  </a:lnTo>
                  <a:lnTo>
                    <a:pt x="4635049" y="777587"/>
                  </a:lnTo>
                  <a:lnTo>
                    <a:pt x="4583938" y="787907"/>
                  </a:lnTo>
                  <a:lnTo>
                    <a:pt x="131317" y="787907"/>
                  </a:lnTo>
                  <a:lnTo>
                    <a:pt x="80206" y="777587"/>
                  </a:lnTo>
                  <a:lnTo>
                    <a:pt x="38465" y="749442"/>
                  </a:lnTo>
                  <a:lnTo>
                    <a:pt x="10320" y="707701"/>
                  </a:lnTo>
                  <a:lnTo>
                    <a:pt x="0" y="656589"/>
                  </a:lnTo>
                  <a:lnTo>
                    <a:pt x="0" y="131318"/>
                  </a:lnTo>
                  <a:close/>
                </a:path>
              </a:pathLst>
            </a:custGeom>
            <a:ln w="25399">
              <a:solidFill>
                <a:srgbClr val="22A96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2221483" y="2298014"/>
            <a:ext cx="4324350" cy="940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dirty="0">
                <a:solidFill>
                  <a:srgbClr val="FFFFFF"/>
                </a:solidFill>
                <a:latin typeface="Calibri"/>
                <a:cs typeface="Calibri"/>
              </a:rPr>
              <a:t>What</a:t>
            </a:r>
            <a:r>
              <a:rPr sz="60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6000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60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6000" spc="-5" dirty="0">
                <a:solidFill>
                  <a:srgbClr val="FFFFFF"/>
                </a:solidFill>
                <a:latin typeface="Calibri"/>
                <a:cs typeface="Calibri"/>
              </a:rPr>
              <a:t>DFIR?</a:t>
            </a:r>
            <a:endParaRPr sz="6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172205" y="1300048"/>
            <a:ext cx="2957830" cy="560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Digital</a:t>
            </a:r>
            <a:r>
              <a:rPr sz="3500" spc="-1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Forensics</a:t>
            </a:r>
            <a:endParaRPr sz="35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05661" y="2373629"/>
            <a:ext cx="2845435" cy="879475"/>
          </a:xfrm>
          <a:prstGeom prst="rect">
            <a:avLst/>
          </a:prstGeom>
          <a:solidFill>
            <a:srgbClr val="33E688"/>
          </a:solidFill>
          <a:ln w="25400">
            <a:solidFill>
              <a:srgbClr val="22A962"/>
            </a:solidFill>
          </a:ln>
        </p:spPr>
        <p:txBody>
          <a:bodyPr vert="horz" wrap="square" lIns="0" tIns="13208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40"/>
              </a:spcBef>
            </a:pPr>
            <a:r>
              <a:rPr sz="2800" spc="-5" dirty="0">
                <a:solidFill>
                  <a:srgbClr val="22213C"/>
                </a:solidFill>
                <a:latin typeface="Arial"/>
                <a:cs typeface="Arial"/>
              </a:rPr>
              <a:t>DFIR</a:t>
            </a:r>
            <a:endParaRPr sz="28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45"/>
              </a:spcBef>
            </a:pPr>
            <a:r>
              <a:rPr sz="1100" spc="-5" dirty="0">
                <a:solidFill>
                  <a:srgbClr val="22213C"/>
                </a:solidFill>
                <a:latin typeface="Arial"/>
                <a:cs typeface="Arial"/>
              </a:rPr>
              <a:t>Digital</a:t>
            </a:r>
            <a:r>
              <a:rPr sz="1100" dirty="0">
                <a:solidFill>
                  <a:srgbClr val="22213C"/>
                </a:solidFill>
                <a:latin typeface="Arial"/>
                <a:cs typeface="Arial"/>
              </a:rPr>
              <a:t> </a:t>
            </a:r>
            <a:r>
              <a:rPr sz="1100" spc="-5" dirty="0">
                <a:solidFill>
                  <a:srgbClr val="22213C"/>
                </a:solidFill>
                <a:latin typeface="Arial"/>
                <a:cs typeface="Arial"/>
              </a:rPr>
              <a:t>Forensics </a:t>
            </a:r>
            <a:r>
              <a:rPr sz="1100" dirty="0">
                <a:solidFill>
                  <a:srgbClr val="22213C"/>
                </a:solidFill>
                <a:latin typeface="Arial"/>
                <a:cs typeface="Arial"/>
              </a:rPr>
              <a:t>and </a:t>
            </a:r>
            <a:r>
              <a:rPr sz="1100" spc="-5" dirty="0">
                <a:solidFill>
                  <a:srgbClr val="22213C"/>
                </a:solidFill>
                <a:latin typeface="Arial"/>
                <a:cs typeface="Arial"/>
              </a:rPr>
              <a:t>Incident</a:t>
            </a:r>
            <a:r>
              <a:rPr sz="1100" spc="-10" dirty="0">
                <a:solidFill>
                  <a:srgbClr val="22213C"/>
                </a:solidFill>
                <a:latin typeface="Arial"/>
                <a:cs typeface="Arial"/>
              </a:rPr>
              <a:t> </a:t>
            </a:r>
            <a:r>
              <a:rPr sz="1100" spc="-5" dirty="0">
                <a:solidFill>
                  <a:srgbClr val="22213C"/>
                </a:solidFill>
                <a:latin typeface="Arial"/>
                <a:cs typeface="Arial"/>
              </a:rPr>
              <a:t>Response</a:t>
            </a:r>
            <a:endParaRPr sz="11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465826" y="2381250"/>
            <a:ext cx="2847340" cy="881380"/>
          </a:xfrm>
          <a:prstGeom prst="rect">
            <a:avLst/>
          </a:prstGeom>
          <a:solidFill>
            <a:srgbClr val="33E688"/>
          </a:solidFill>
          <a:ln w="25400">
            <a:solidFill>
              <a:srgbClr val="22A962"/>
            </a:solidFill>
          </a:ln>
        </p:spPr>
        <p:txBody>
          <a:bodyPr vert="horz" wrap="square" lIns="0" tIns="13335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50"/>
              </a:spcBef>
            </a:pPr>
            <a:r>
              <a:rPr sz="2800" spc="-5" dirty="0">
                <a:solidFill>
                  <a:srgbClr val="22213C"/>
                </a:solidFill>
                <a:latin typeface="Arial"/>
                <a:cs typeface="Arial"/>
              </a:rPr>
              <a:t>E-Discovery</a:t>
            </a:r>
            <a:endParaRPr sz="28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45"/>
              </a:spcBef>
            </a:pPr>
            <a:r>
              <a:rPr sz="1100" dirty="0">
                <a:solidFill>
                  <a:srgbClr val="22213C"/>
                </a:solidFill>
                <a:latin typeface="Arial"/>
                <a:cs typeface="Arial"/>
              </a:rPr>
              <a:t>The</a:t>
            </a:r>
            <a:r>
              <a:rPr sz="1100" spc="-35" dirty="0">
                <a:solidFill>
                  <a:srgbClr val="22213C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22213C"/>
                </a:solidFill>
                <a:latin typeface="Arial"/>
                <a:cs typeface="Arial"/>
              </a:rPr>
              <a:t>legal</a:t>
            </a:r>
            <a:r>
              <a:rPr sz="1100" spc="-15" dirty="0">
                <a:solidFill>
                  <a:srgbClr val="22213C"/>
                </a:solidFill>
                <a:latin typeface="Arial"/>
                <a:cs typeface="Arial"/>
              </a:rPr>
              <a:t> </a:t>
            </a:r>
            <a:r>
              <a:rPr sz="1100" spc="-5" dirty="0">
                <a:solidFill>
                  <a:srgbClr val="22213C"/>
                </a:solidFill>
                <a:latin typeface="Arial"/>
                <a:cs typeface="Arial"/>
              </a:rPr>
              <a:t>side</a:t>
            </a:r>
            <a:r>
              <a:rPr sz="1100" spc="-10" dirty="0">
                <a:solidFill>
                  <a:srgbClr val="22213C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22213C"/>
                </a:solidFill>
                <a:latin typeface="Arial"/>
                <a:cs typeface="Arial"/>
              </a:rPr>
              <a:t>of</a:t>
            </a:r>
            <a:r>
              <a:rPr sz="1100" spc="-25" dirty="0">
                <a:solidFill>
                  <a:srgbClr val="22213C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22213C"/>
                </a:solidFill>
                <a:latin typeface="Arial"/>
                <a:cs typeface="Arial"/>
              </a:rPr>
              <a:t>forensics</a:t>
            </a:r>
            <a:endParaRPr sz="1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951382" y="1482293"/>
            <a:ext cx="7529195" cy="29527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17500" marR="78105" indent="-304800">
              <a:lnSpc>
                <a:spcPct val="100000"/>
              </a:lnSpc>
              <a:spcBef>
                <a:spcPts val="95"/>
              </a:spcBef>
              <a:buClr>
                <a:srgbClr val="33E688"/>
              </a:buClr>
              <a:buSzPct val="75000"/>
              <a:buFont typeface="Arial"/>
              <a:buChar char="•"/>
              <a:tabLst>
                <a:tab pos="316865" algn="l"/>
                <a:tab pos="317500" algn="l"/>
              </a:tabLst>
            </a:pPr>
            <a:r>
              <a:rPr sz="1600" b="1" spc="55" dirty="0">
                <a:solidFill>
                  <a:srgbClr val="FFFF00"/>
                </a:solidFill>
                <a:latin typeface="Calibri"/>
                <a:cs typeface="Calibri"/>
              </a:rPr>
              <a:t>Digital</a:t>
            </a:r>
            <a:r>
              <a:rPr sz="1600" b="1" spc="15" dirty="0">
                <a:solidFill>
                  <a:srgbClr val="FFFF00"/>
                </a:solidFill>
                <a:latin typeface="Calibri"/>
                <a:cs typeface="Calibri"/>
              </a:rPr>
              <a:t> </a:t>
            </a:r>
            <a:r>
              <a:rPr sz="1600" b="1" spc="90" dirty="0">
                <a:solidFill>
                  <a:srgbClr val="FFFF00"/>
                </a:solidFill>
                <a:latin typeface="Calibri"/>
                <a:cs typeface="Calibri"/>
              </a:rPr>
              <a:t>Forensics</a:t>
            </a:r>
            <a:r>
              <a:rPr sz="1600" b="1" spc="25" dirty="0">
                <a:solidFill>
                  <a:srgbClr val="FFFF00"/>
                </a:solidFill>
                <a:latin typeface="Calibri"/>
                <a:cs typeface="Calibri"/>
              </a:rPr>
              <a:t> </a:t>
            </a:r>
            <a:r>
              <a:rPr sz="1600" b="1" spc="114" dirty="0">
                <a:solidFill>
                  <a:srgbClr val="FFFF00"/>
                </a:solidFill>
                <a:latin typeface="Calibri"/>
                <a:cs typeface="Calibri"/>
              </a:rPr>
              <a:t>and</a:t>
            </a:r>
            <a:r>
              <a:rPr sz="1600" b="1" spc="40" dirty="0">
                <a:solidFill>
                  <a:srgbClr val="FFFF00"/>
                </a:solidFill>
                <a:latin typeface="Calibri"/>
                <a:cs typeface="Calibri"/>
              </a:rPr>
              <a:t> </a:t>
            </a:r>
            <a:r>
              <a:rPr sz="1600" b="1" spc="75" dirty="0">
                <a:solidFill>
                  <a:srgbClr val="FFFF00"/>
                </a:solidFill>
                <a:latin typeface="Calibri"/>
                <a:cs typeface="Calibri"/>
              </a:rPr>
              <a:t>Incident</a:t>
            </a:r>
            <a:r>
              <a:rPr sz="1600" b="1" spc="20" dirty="0">
                <a:solidFill>
                  <a:srgbClr val="FFFF00"/>
                </a:solidFill>
                <a:latin typeface="Calibri"/>
                <a:cs typeface="Calibri"/>
              </a:rPr>
              <a:t> </a:t>
            </a:r>
            <a:r>
              <a:rPr sz="1600" b="1" spc="110" dirty="0">
                <a:solidFill>
                  <a:srgbClr val="FFFF00"/>
                </a:solidFill>
                <a:latin typeface="Calibri"/>
                <a:cs typeface="Calibri"/>
              </a:rPr>
              <a:t>Response</a:t>
            </a:r>
            <a:r>
              <a:rPr sz="1600" b="1" spc="30" dirty="0">
                <a:solidFill>
                  <a:srgbClr val="FFFF00"/>
                </a:solidFill>
                <a:latin typeface="Calibri"/>
                <a:cs typeface="Calibri"/>
              </a:rPr>
              <a:t> </a:t>
            </a:r>
            <a:r>
              <a:rPr sz="1600" b="1" spc="50" dirty="0">
                <a:solidFill>
                  <a:srgbClr val="FFFF00"/>
                </a:solidFill>
                <a:latin typeface="Calibri"/>
                <a:cs typeface="Calibri"/>
              </a:rPr>
              <a:t>(DFIR)</a:t>
            </a:r>
            <a:r>
              <a:rPr sz="1600" b="1" spc="65" dirty="0">
                <a:solidFill>
                  <a:srgbClr val="FFFF00"/>
                </a:solidFill>
                <a:latin typeface="Calibri"/>
                <a:cs typeface="Calibri"/>
              </a:rPr>
              <a:t> </a:t>
            </a:r>
            <a:r>
              <a:rPr sz="1600" spc="-60" dirty="0">
                <a:solidFill>
                  <a:srgbClr val="FFFFFF"/>
                </a:solidFill>
                <a:latin typeface="Lucida Sans Unicode"/>
                <a:cs typeface="Lucida Sans Unicode"/>
              </a:rPr>
              <a:t>is</a:t>
            </a:r>
            <a:r>
              <a:rPr sz="1600" spc="-10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a</a:t>
            </a:r>
            <a:r>
              <a:rPr sz="1600" spc="-9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field</a:t>
            </a:r>
            <a:r>
              <a:rPr sz="1600" spc="-11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within</a:t>
            </a:r>
            <a:r>
              <a:rPr sz="1600" spc="-8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cybersecurity </a:t>
            </a:r>
            <a:r>
              <a:rPr sz="1600" spc="-49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that </a:t>
            </a:r>
            <a:r>
              <a:rPr sz="160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focuses </a:t>
            </a:r>
            <a:r>
              <a:rPr sz="16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on </a:t>
            </a:r>
            <a:r>
              <a:rPr sz="16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the </a:t>
            </a:r>
            <a:r>
              <a:rPr sz="160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identification, </a:t>
            </a:r>
            <a:r>
              <a:rPr sz="1600" spc="-45" dirty="0">
                <a:solidFill>
                  <a:srgbClr val="FFFFFF"/>
                </a:solidFill>
                <a:latin typeface="Lucida Sans Unicode"/>
                <a:cs typeface="Lucida Sans Unicode"/>
              </a:rPr>
              <a:t>investigation, </a:t>
            </a:r>
            <a:r>
              <a:rPr sz="16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and </a:t>
            </a:r>
            <a:r>
              <a:rPr sz="16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remediation </a:t>
            </a:r>
            <a:r>
              <a:rPr sz="16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of </a:t>
            </a:r>
            <a:r>
              <a:rPr sz="16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45" dirty="0">
                <a:solidFill>
                  <a:srgbClr val="FFFFFF"/>
                </a:solidFill>
                <a:latin typeface="Lucida Sans Unicode"/>
                <a:cs typeface="Lucida Sans Unicode"/>
              </a:rPr>
              <a:t>cyberattacks.</a:t>
            </a:r>
            <a:endParaRPr sz="1600">
              <a:latin typeface="Lucida Sans Unicode"/>
              <a:cs typeface="Lucida Sans Unicode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Clr>
                <a:srgbClr val="33E688"/>
              </a:buClr>
              <a:buFont typeface="Arial"/>
              <a:buChar char="•"/>
            </a:pPr>
            <a:endParaRPr sz="1250">
              <a:latin typeface="Lucida Sans Unicode"/>
              <a:cs typeface="Lucida Sans Unicode"/>
            </a:endParaRPr>
          </a:p>
          <a:p>
            <a:pPr marL="317500" marR="115570" indent="-304800">
              <a:lnSpc>
                <a:spcPct val="100000"/>
              </a:lnSpc>
              <a:buClr>
                <a:srgbClr val="33E688"/>
              </a:buClr>
              <a:buSzPct val="75000"/>
              <a:buFont typeface="Arial"/>
              <a:buChar char="•"/>
              <a:tabLst>
                <a:tab pos="316865" algn="l"/>
                <a:tab pos="317500" algn="l"/>
              </a:tabLst>
            </a:pPr>
            <a:r>
              <a:rPr sz="1600" spc="-95" dirty="0">
                <a:solidFill>
                  <a:srgbClr val="FFFFFF"/>
                </a:solidFill>
                <a:latin typeface="Lucida Sans Unicode"/>
                <a:cs typeface="Lucida Sans Unicode"/>
              </a:rPr>
              <a:t>A </a:t>
            </a:r>
            <a:r>
              <a:rPr sz="1600" spc="-50" dirty="0">
                <a:solidFill>
                  <a:srgbClr val="FFFFFF"/>
                </a:solidFill>
                <a:latin typeface="Lucida Sans Unicode"/>
                <a:cs typeface="Lucida Sans Unicode"/>
              </a:rPr>
              <a:t>specialized</a:t>
            </a:r>
            <a:r>
              <a:rPr sz="1600" spc="-12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cybersecurity</a:t>
            </a:r>
            <a:r>
              <a:rPr sz="1600" spc="-6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functional</a:t>
            </a:r>
            <a:r>
              <a:rPr sz="1600" spc="-9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75" dirty="0">
                <a:solidFill>
                  <a:srgbClr val="FFFFFF"/>
                </a:solidFill>
                <a:latin typeface="Lucida Sans Unicode"/>
                <a:cs typeface="Lucida Sans Unicode"/>
              </a:rPr>
              <a:t>sub-field</a:t>
            </a:r>
            <a:r>
              <a:rPr sz="1600" spc="-114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traditionally</a:t>
            </a:r>
            <a:r>
              <a:rPr sz="1600" spc="-12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associated</a:t>
            </a:r>
            <a:r>
              <a:rPr sz="1600" spc="-9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with </a:t>
            </a:r>
            <a:r>
              <a:rPr sz="1600" spc="-49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computer</a:t>
            </a:r>
            <a:r>
              <a:rPr sz="1600" spc="-8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emergency</a:t>
            </a:r>
            <a:r>
              <a:rPr sz="1600" spc="-6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response</a:t>
            </a:r>
            <a:r>
              <a:rPr sz="1600" spc="-7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teams</a:t>
            </a:r>
            <a:r>
              <a:rPr sz="1600" spc="-8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55" dirty="0">
                <a:solidFill>
                  <a:srgbClr val="FFFFFF"/>
                </a:solidFill>
                <a:latin typeface="Lucida Sans Unicode"/>
                <a:cs typeface="Lucida Sans Unicode"/>
              </a:rPr>
              <a:t>(CERT)</a:t>
            </a:r>
            <a:r>
              <a:rPr sz="1600" spc="-7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or</a:t>
            </a:r>
            <a:r>
              <a:rPr sz="1600" spc="-8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computer</a:t>
            </a:r>
            <a:r>
              <a:rPr sz="1600" spc="-9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security</a:t>
            </a:r>
            <a:r>
              <a:rPr sz="1600" spc="-6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incident </a:t>
            </a:r>
            <a:r>
              <a:rPr sz="1600" spc="-49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response teams </a:t>
            </a:r>
            <a:r>
              <a:rPr sz="1600" spc="-55" dirty="0">
                <a:solidFill>
                  <a:srgbClr val="FFFFFF"/>
                </a:solidFill>
                <a:latin typeface="Lucida Sans Unicode"/>
                <a:cs typeface="Lucida Sans Unicode"/>
              </a:rPr>
              <a:t>(CSIRT) </a:t>
            </a:r>
            <a:r>
              <a:rPr sz="160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called in </a:t>
            </a:r>
            <a:r>
              <a:rPr sz="16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to </a:t>
            </a:r>
            <a:r>
              <a:rPr sz="16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respond </a:t>
            </a:r>
            <a:r>
              <a:rPr sz="16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to </a:t>
            </a:r>
            <a:r>
              <a:rPr sz="1600" dirty="0">
                <a:solidFill>
                  <a:srgbClr val="FFFFFF"/>
                </a:solidFill>
                <a:latin typeface="Lucida Sans Unicode"/>
                <a:cs typeface="Lucida Sans Unicode"/>
              </a:rPr>
              <a:t>a </a:t>
            </a:r>
            <a:r>
              <a:rPr sz="16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cybercrime </a:t>
            </a:r>
            <a:r>
              <a:rPr sz="16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or </a:t>
            </a:r>
            <a:r>
              <a:rPr sz="16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similar </a:t>
            </a:r>
            <a:r>
              <a:rPr sz="16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emergency.</a:t>
            </a:r>
            <a:endParaRPr sz="1600">
              <a:latin typeface="Lucida Sans Unicode"/>
              <a:cs typeface="Lucida Sans Unicode"/>
            </a:endParaRPr>
          </a:p>
          <a:p>
            <a:pPr>
              <a:lnSpc>
                <a:spcPct val="100000"/>
              </a:lnSpc>
              <a:buClr>
                <a:srgbClr val="33E688"/>
              </a:buClr>
              <a:buFont typeface="Arial"/>
              <a:buChar char="•"/>
            </a:pPr>
            <a:endParaRPr sz="1250">
              <a:latin typeface="Lucida Sans Unicode"/>
              <a:cs typeface="Lucida Sans Unicode"/>
            </a:endParaRPr>
          </a:p>
          <a:p>
            <a:pPr marL="317500" marR="5080" indent="-304800">
              <a:lnSpc>
                <a:spcPct val="100000"/>
              </a:lnSpc>
              <a:buClr>
                <a:srgbClr val="33E688"/>
              </a:buClr>
              <a:buSzPct val="75000"/>
              <a:buFont typeface="Arial"/>
              <a:buChar char="•"/>
              <a:tabLst>
                <a:tab pos="316865" algn="l"/>
                <a:tab pos="317500" algn="l"/>
              </a:tabLst>
            </a:pPr>
            <a:r>
              <a:rPr sz="16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DFIR</a:t>
            </a:r>
            <a:r>
              <a:rPr sz="1600" spc="-8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relies</a:t>
            </a:r>
            <a:r>
              <a:rPr sz="1600" spc="-9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on</a:t>
            </a:r>
            <a:r>
              <a:rPr sz="1600" spc="-9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evidence</a:t>
            </a:r>
            <a:r>
              <a:rPr sz="1600" spc="-9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found</a:t>
            </a:r>
            <a:r>
              <a:rPr sz="1600" spc="-8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in</a:t>
            </a:r>
            <a:r>
              <a:rPr sz="1600" spc="-8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50" dirty="0">
                <a:solidFill>
                  <a:srgbClr val="FFFFFF"/>
                </a:solidFill>
                <a:latin typeface="Lucida Sans Unicode"/>
                <a:cs typeface="Lucida Sans Unicode"/>
              </a:rPr>
              <a:t>filesystems,</a:t>
            </a:r>
            <a:r>
              <a:rPr sz="1600" spc="-8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operating</a:t>
            </a:r>
            <a:r>
              <a:rPr sz="1600" spc="-8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50" dirty="0">
                <a:solidFill>
                  <a:srgbClr val="FFFFFF"/>
                </a:solidFill>
                <a:latin typeface="Lucida Sans Unicode"/>
                <a:cs typeface="Lucida Sans Unicode"/>
              </a:rPr>
              <a:t>systems,</a:t>
            </a:r>
            <a:r>
              <a:rPr sz="1600" spc="-6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information </a:t>
            </a:r>
            <a:r>
              <a:rPr sz="1600" spc="-49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6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system </a:t>
            </a:r>
            <a:r>
              <a:rPr sz="16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hardware, </a:t>
            </a:r>
            <a:r>
              <a:rPr sz="16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and other </a:t>
            </a:r>
            <a:r>
              <a:rPr sz="16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evidentiary </a:t>
            </a:r>
            <a:r>
              <a:rPr sz="16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sources </a:t>
            </a:r>
            <a:r>
              <a:rPr sz="16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for </a:t>
            </a:r>
            <a:r>
              <a:rPr sz="16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the </a:t>
            </a:r>
            <a:r>
              <a:rPr sz="160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sake </a:t>
            </a:r>
            <a:r>
              <a:rPr sz="16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of </a:t>
            </a:r>
            <a:r>
              <a:rPr sz="160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criminal </a:t>
            </a:r>
            <a:r>
              <a:rPr sz="16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 reconstruction.</a:t>
            </a:r>
            <a:endParaRPr sz="1600">
              <a:latin typeface="Lucida Sans Unicode"/>
              <a:cs typeface="Lucida Sans Unicode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798982" y="437210"/>
            <a:ext cx="5697220" cy="560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500" dirty="0">
                <a:solidFill>
                  <a:srgbClr val="FFFFFF"/>
                </a:solidFill>
                <a:latin typeface="Calibri"/>
                <a:cs typeface="Calibri"/>
              </a:rPr>
              <a:t>Introduction</a:t>
            </a:r>
            <a:r>
              <a:rPr sz="35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dirty="0">
                <a:solidFill>
                  <a:srgbClr val="FFFFFF"/>
                </a:solidFill>
                <a:latin typeface="Calibri"/>
                <a:cs typeface="Calibri"/>
              </a:rPr>
              <a:t>–</a:t>
            </a:r>
            <a:r>
              <a:rPr sz="35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dirty="0">
                <a:solidFill>
                  <a:srgbClr val="FFFFFF"/>
                </a:solidFill>
                <a:latin typeface="Calibri"/>
                <a:cs typeface="Calibri"/>
              </a:rPr>
              <a:t>Meaning</a:t>
            </a:r>
            <a:r>
              <a:rPr sz="35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35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DFIR</a:t>
            </a:r>
            <a:endParaRPr sz="35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12205"/>
            <a:ext cx="9144000" cy="5143500"/>
            <a:chOff x="0" y="0"/>
            <a:chExt cx="9144000" cy="51435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9144000" cy="51435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7718" y="4994147"/>
              <a:ext cx="164104" cy="14935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89245" y="4916423"/>
              <a:ext cx="235963" cy="22707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0" y="4110228"/>
              <a:ext cx="725128" cy="762011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78763" y="1402080"/>
              <a:ext cx="807720" cy="80619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2852927" y="2360676"/>
              <a:ext cx="806196" cy="807719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111496" y="1402080"/>
              <a:ext cx="807719" cy="806196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223824" y="2207399"/>
            <a:ext cx="1919605" cy="1211580"/>
          </a:xfrm>
          <a:prstGeom prst="rect">
            <a:avLst/>
          </a:prstGeom>
        </p:spPr>
        <p:txBody>
          <a:bodyPr vert="horz" wrap="square" lIns="0" tIns="16954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35"/>
              </a:spcBef>
            </a:pPr>
            <a:r>
              <a:rPr sz="2000" dirty="0">
                <a:solidFill>
                  <a:srgbClr val="FFFF00"/>
                </a:solidFill>
                <a:latin typeface="Calibri"/>
                <a:cs typeface="Calibri"/>
              </a:rPr>
              <a:t>Incident</a:t>
            </a:r>
            <a:r>
              <a:rPr sz="2000" spc="-55" dirty="0">
                <a:solidFill>
                  <a:srgbClr val="FFFF0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FF00"/>
                </a:solidFill>
                <a:latin typeface="Calibri"/>
                <a:cs typeface="Calibri"/>
              </a:rPr>
              <a:t>Response</a:t>
            </a:r>
            <a:endParaRPr sz="2000">
              <a:latin typeface="Calibri"/>
              <a:cs typeface="Calibri"/>
            </a:endParaRPr>
          </a:p>
          <a:p>
            <a:pPr marL="76835" marR="109220" algn="ctr">
              <a:lnSpc>
                <a:spcPct val="100000"/>
              </a:lnSpc>
              <a:spcBef>
                <a:spcPts val="660"/>
              </a:spcBef>
            </a:pPr>
            <a:r>
              <a:rPr sz="1050" spc="-65" dirty="0">
                <a:solidFill>
                  <a:srgbClr val="FFFFFF"/>
                </a:solidFill>
                <a:latin typeface="Lucida Sans Unicode"/>
                <a:cs typeface="Lucida Sans Unicode"/>
              </a:rPr>
              <a:t>C</a:t>
            </a:r>
            <a:r>
              <a:rPr sz="105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ov</a:t>
            </a:r>
            <a:r>
              <a:rPr sz="105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05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rin</a:t>
            </a:r>
            <a:r>
              <a:rPr sz="105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g</a:t>
            </a:r>
            <a:r>
              <a:rPr sz="1050" spc="-9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the</a:t>
            </a:r>
            <a:r>
              <a:rPr sz="1050" spc="-5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05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nt</a:t>
            </a:r>
            <a:r>
              <a:rPr sz="105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i</a:t>
            </a:r>
            <a:r>
              <a:rPr sz="105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r</a:t>
            </a:r>
            <a:r>
              <a:rPr sz="105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050" spc="-7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i</a:t>
            </a:r>
            <a:r>
              <a:rPr sz="105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n</a:t>
            </a:r>
            <a:r>
              <a:rPr sz="105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cid</a:t>
            </a:r>
            <a:r>
              <a:rPr sz="105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05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nt  </a:t>
            </a:r>
            <a:r>
              <a:rPr sz="105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i</a:t>
            </a:r>
            <a:r>
              <a:rPr sz="105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n</a:t>
            </a:r>
            <a:r>
              <a:rPr sz="105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v</a:t>
            </a:r>
            <a:r>
              <a:rPr sz="105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05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sti</a:t>
            </a:r>
            <a:r>
              <a:rPr sz="105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gat</a:t>
            </a:r>
            <a:r>
              <a:rPr sz="105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i</a:t>
            </a:r>
            <a:r>
              <a:rPr sz="105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on</a:t>
            </a:r>
            <a:r>
              <a:rPr sz="1050" spc="-6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cy</a:t>
            </a:r>
            <a:r>
              <a:rPr sz="105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cl</a:t>
            </a:r>
            <a:r>
              <a:rPr sz="105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050" spc="-7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to  compl</a:t>
            </a:r>
            <a:r>
              <a:rPr sz="105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05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t</a:t>
            </a:r>
            <a:r>
              <a:rPr sz="105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05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ly</a:t>
            </a:r>
            <a:r>
              <a:rPr sz="1050" spc="-9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05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l</a:t>
            </a:r>
            <a:r>
              <a:rPr sz="1050" spc="-50" dirty="0">
                <a:solidFill>
                  <a:srgbClr val="FFFFFF"/>
                </a:solidFill>
                <a:latin typeface="Lucida Sans Unicode"/>
                <a:cs typeface="Lucida Sans Unicode"/>
              </a:rPr>
              <a:t>i</a:t>
            </a:r>
            <a:r>
              <a:rPr sz="105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minat</a:t>
            </a:r>
            <a:r>
              <a:rPr sz="105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050" spc="-7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the  thr</a:t>
            </a:r>
            <a:r>
              <a:rPr sz="105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05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a</a:t>
            </a:r>
            <a:r>
              <a:rPr sz="105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t</a:t>
            </a:r>
            <a:r>
              <a:rPr sz="1050" spc="-6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to</a:t>
            </a:r>
            <a:r>
              <a:rPr sz="1050" spc="-6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y</a:t>
            </a:r>
            <a:r>
              <a:rPr sz="105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our</a:t>
            </a:r>
            <a:r>
              <a:rPr sz="1050" spc="-6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organi</a:t>
            </a:r>
            <a:r>
              <a:rPr sz="1050" spc="-45" dirty="0">
                <a:solidFill>
                  <a:srgbClr val="FFFFFF"/>
                </a:solidFill>
                <a:latin typeface="Lucida Sans Unicode"/>
                <a:cs typeface="Lucida Sans Unicode"/>
              </a:rPr>
              <a:t>zat</a:t>
            </a:r>
            <a:r>
              <a:rPr sz="105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i</a:t>
            </a:r>
            <a:r>
              <a:rPr sz="105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on</a:t>
            </a:r>
            <a:endParaRPr sz="1050">
              <a:latin typeface="Lucida Sans Unicode"/>
              <a:cs typeface="Lucida Sans Unicode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2870961" y="437210"/>
            <a:ext cx="3401060" cy="560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DFIR</a:t>
            </a:r>
            <a:r>
              <a:rPr sz="35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Sub</a:t>
            </a:r>
            <a:r>
              <a:rPr sz="35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Elements</a:t>
            </a:r>
            <a:endParaRPr sz="35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353436" y="3143255"/>
            <a:ext cx="1948814" cy="1188720"/>
          </a:xfrm>
          <a:prstGeom prst="rect">
            <a:avLst/>
          </a:prstGeom>
        </p:spPr>
        <p:txBody>
          <a:bodyPr vert="horz" wrap="square" lIns="0" tIns="154305" rIns="0" bIns="0" rtlCol="0">
            <a:spAutoFit/>
          </a:bodyPr>
          <a:lstStyle/>
          <a:p>
            <a:pPr marR="30480" algn="ctr">
              <a:lnSpc>
                <a:spcPct val="100000"/>
              </a:lnSpc>
              <a:spcBef>
                <a:spcPts val="1215"/>
              </a:spcBef>
            </a:pPr>
            <a:r>
              <a:rPr sz="2000" spc="-5" dirty="0">
                <a:solidFill>
                  <a:srgbClr val="FFFF00"/>
                </a:solidFill>
                <a:latin typeface="Calibri"/>
                <a:cs typeface="Calibri"/>
              </a:rPr>
              <a:t>Digital</a:t>
            </a:r>
            <a:r>
              <a:rPr sz="2000" spc="-35" dirty="0">
                <a:solidFill>
                  <a:srgbClr val="FFFF0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FFFF00"/>
                </a:solidFill>
                <a:latin typeface="Calibri"/>
                <a:cs typeface="Calibri"/>
              </a:rPr>
              <a:t>Forensics</a:t>
            </a:r>
            <a:endParaRPr sz="2000">
              <a:latin typeface="Calibri"/>
              <a:cs typeface="Calibri"/>
            </a:endParaRPr>
          </a:p>
          <a:p>
            <a:pPr marL="12700" marR="5080" indent="635" algn="ctr">
              <a:lnSpc>
                <a:spcPct val="100000"/>
              </a:lnSpc>
              <a:spcBef>
                <a:spcPts val="595"/>
              </a:spcBef>
            </a:pPr>
            <a:r>
              <a:rPr sz="105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Ana</a:t>
            </a:r>
            <a:r>
              <a:rPr sz="105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l</a:t>
            </a:r>
            <a:r>
              <a:rPr sz="105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y</a:t>
            </a:r>
            <a:r>
              <a:rPr sz="105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si</a:t>
            </a:r>
            <a:r>
              <a:rPr sz="105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s</a:t>
            </a:r>
            <a:r>
              <a:rPr sz="1050" spc="-8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o</a:t>
            </a:r>
            <a:r>
              <a:rPr sz="105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f</a:t>
            </a:r>
            <a:r>
              <a:rPr sz="1050" spc="-7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d</a:t>
            </a:r>
            <a:r>
              <a:rPr sz="105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i</a:t>
            </a:r>
            <a:r>
              <a:rPr sz="1050" spc="-80" dirty="0">
                <a:solidFill>
                  <a:srgbClr val="FFFFFF"/>
                </a:solidFill>
                <a:latin typeface="Lucida Sans Unicode"/>
                <a:cs typeface="Lucida Sans Unicode"/>
              </a:rPr>
              <a:t>g</a:t>
            </a:r>
            <a:r>
              <a:rPr sz="1050" spc="-45" dirty="0">
                <a:solidFill>
                  <a:srgbClr val="FFFFFF"/>
                </a:solidFill>
                <a:latin typeface="Lucida Sans Unicode"/>
                <a:cs typeface="Lucida Sans Unicode"/>
              </a:rPr>
              <a:t>i</a:t>
            </a:r>
            <a:r>
              <a:rPr sz="105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tal</a:t>
            </a:r>
            <a:r>
              <a:rPr sz="1050" spc="-8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05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v</a:t>
            </a:r>
            <a:r>
              <a:rPr sz="105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i</a:t>
            </a:r>
            <a:r>
              <a:rPr sz="105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d</a:t>
            </a:r>
            <a:r>
              <a:rPr sz="105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05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nce  </a:t>
            </a:r>
            <a:r>
              <a:rPr sz="105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re</a:t>
            </a:r>
            <a:r>
              <a:rPr sz="105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lat</a:t>
            </a:r>
            <a:r>
              <a:rPr sz="105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05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d</a:t>
            </a:r>
            <a:r>
              <a:rPr sz="1050" spc="-8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to</a:t>
            </a:r>
            <a:r>
              <a:rPr sz="1050" spc="-5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a</a:t>
            </a:r>
            <a:r>
              <a:rPr sz="1050" spc="-6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c</a:t>
            </a:r>
            <a:r>
              <a:rPr sz="105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y</a:t>
            </a:r>
            <a:r>
              <a:rPr sz="105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b</a:t>
            </a:r>
            <a:r>
              <a:rPr sz="105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05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rc</a:t>
            </a:r>
            <a:r>
              <a:rPr sz="105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r</a:t>
            </a:r>
            <a:r>
              <a:rPr sz="1050" spc="-55" dirty="0">
                <a:solidFill>
                  <a:srgbClr val="FFFFFF"/>
                </a:solidFill>
                <a:latin typeface="Lucida Sans Unicode"/>
                <a:cs typeface="Lucida Sans Unicode"/>
              </a:rPr>
              <a:t>i</a:t>
            </a:r>
            <a:r>
              <a:rPr sz="105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me,  </a:t>
            </a:r>
            <a:r>
              <a:rPr sz="105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rev</a:t>
            </a:r>
            <a:r>
              <a:rPr sz="105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05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ali</a:t>
            </a:r>
            <a:r>
              <a:rPr sz="105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ng</a:t>
            </a:r>
            <a:r>
              <a:rPr sz="1050" spc="-7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a</a:t>
            </a:r>
            <a:r>
              <a:rPr sz="1050" spc="-6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c</a:t>
            </a:r>
            <a:r>
              <a:rPr sz="105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ompl</a:t>
            </a:r>
            <a:r>
              <a:rPr sz="105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05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te</a:t>
            </a:r>
            <a:r>
              <a:rPr sz="1050" spc="-9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picture</a:t>
            </a:r>
            <a:r>
              <a:rPr sz="1050" spc="-8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of  </a:t>
            </a:r>
            <a:r>
              <a:rPr sz="105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an</a:t>
            </a:r>
            <a:r>
              <a:rPr sz="1050" spc="-6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incident</a:t>
            </a:r>
            <a:endParaRPr sz="1050">
              <a:latin typeface="Lucida Sans Unicode"/>
              <a:cs typeface="Lucida Sans Unicode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559934" y="2069900"/>
            <a:ext cx="1948814" cy="1190625"/>
          </a:xfrm>
          <a:prstGeom prst="rect">
            <a:avLst/>
          </a:prstGeom>
        </p:spPr>
        <p:txBody>
          <a:bodyPr vert="horz" wrap="square" lIns="0" tIns="156210" rIns="0" bIns="0" rtlCol="0">
            <a:spAutoFit/>
          </a:bodyPr>
          <a:lstStyle/>
          <a:p>
            <a:pPr marR="28575" algn="ctr">
              <a:lnSpc>
                <a:spcPct val="100000"/>
              </a:lnSpc>
              <a:spcBef>
                <a:spcPts val="1230"/>
              </a:spcBef>
            </a:pPr>
            <a:r>
              <a:rPr sz="2000" dirty="0">
                <a:solidFill>
                  <a:srgbClr val="FFFF00"/>
                </a:solidFill>
                <a:latin typeface="Calibri"/>
                <a:cs typeface="Calibri"/>
              </a:rPr>
              <a:t>Malware</a:t>
            </a:r>
            <a:r>
              <a:rPr sz="2000" spc="-30" dirty="0">
                <a:solidFill>
                  <a:srgbClr val="FFFF0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FF00"/>
                </a:solidFill>
                <a:latin typeface="Calibri"/>
                <a:cs typeface="Calibri"/>
              </a:rPr>
              <a:t>Analysis</a:t>
            </a:r>
            <a:endParaRPr sz="2000">
              <a:latin typeface="Calibri"/>
              <a:cs typeface="Calibri"/>
            </a:endParaRPr>
          </a:p>
          <a:p>
            <a:pPr marL="12700" marR="5715" algn="ctr">
              <a:lnSpc>
                <a:spcPct val="100000"/>
              </a:lnSpc>
              <a:spcBef>
                <a:spcPts val="600"/>
              </a:spcBef>
            </a:pPr>
            <a:r>
              <a:rPr sz="1050" spc="-60" dirty="0">
                <a:solidFill>
                  <a:srgbClr val="FFFFFF"/>
                </a:solidFill>
                <a:latin typeface="Lucida Sans Unicode"/>
                <a:cs typeface="Lucida Sans Unicode"/>
              </a:rPr>
              <a:t>A</a:t>
            </a:r>
            <a:r>
              <a:rPr sz="105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nal</a:t>
            </a:r>
            <a:r>
              <a:rPr sz="105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y</a:t>
            </a:r>
            <a:r>
              <a:rPr sz="105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sis</a:t>
            </a:r>
            <a:r>
              <a:rPr sz="1050" spc="-8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of</a:t>
            </a:r>
            <a:r>
              <a:rPr sz="1050" spc="-7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di</a:t>
            </a:r>
            <a:r>
              <a:rPr sz="1050" spc="-65" dirty="0">
                <a:solidFill>
                  <a:srgbClr val="FFFFFF"/>
                </a:solidFill>
                <a:latin typeface="Lucida Sans Unicode"/>
                <a:cs typeface="Lucida Sans Unicode"/>
              </a:rPr>
              <a:t>g</a:t>
            </a:r>
            <a:r>
              <a:rPr sz="105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i</a:t>
            </a:r>
            <a:r>
              <a:rPr sz="105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t</a:t>
            </a:r>
            <a:r>
              <a:rPr sz="105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a</a:t>
            </a:r>
            <a:r>
              <a:rPr sz="105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l</a:t>
            </a:r>
            <a:r>
              <a:rPr sz="1050" spc="-7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05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v</a:t>
            </a:r>
            <a:r>
              <a:rPr sz="105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i</a:t>
            </a:r>
            <a:r>
              <a:rPr sz="105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d</a:t>
            </a:r>
            <a:r>
              <a:rPr sz="105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ence  </a:t>
            </a:r>
            <a:r>
              <a:rPr sz="105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re</a:t>
            </a:r>
            <a:r>
              <a:rPr sz="105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lat</a:t>
            </a:r>
            <a:r>
              <a:rPr sz="105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05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d</a:t>
            </a:r>
            <a:r>
              <a:rPr sz="1050" spc="-8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to</a:t>
            </a:r>
            <a:r>
              <a:rPr sz="1050" spc="-5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a</a:t>
            </a:r>
            <a:r>
              <a:rPr sz="1050" spc="-6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c</a:t>
            </a:r>
            <a:r>
              <a:rPr sz="105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y</a:t>
            </a:r>
            <a:r>
              <a:rPr sz="105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b</a:t>
            </a:r>
            <a:r>
              <a:rPr sz="105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05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rc</a:t>
            </a:r>
            <a:r>
              <a:rPr sz="105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r</a:t>
            </a:r>
            <a:r>
              <a:rPr sz="1050" spc="-55" dirty="0">
                <a:solidFill>
                  <a:srgbClr val="FFFFFF"/>
                </a:solidFill>
                <a:latin typeface="Lucida Sans Unicode"/>
                <a:cs typeface="Lucida Sans Unicode"/>
              </a:rPr>
              <a:t>i</a:t>
            </a:r>
            <a:r>
              <a:rPr sz="105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me,  </a:t>
            </a:r>
            <a:r>
              <a:rPr sz="105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rev</a:t>
            </a:r>
            <a:r>
              <a:rPr sz="105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05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ali</a:t>
            </a:r>
            <a:r>
              <a:rPr sz="105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ng</a:t>
            </a:r>
            <a:r>
              <a:rPr sz="1050" spc="-7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a</a:t>
            </a:r>
            <a:r>
              <a:rPr sz="1050" spc="-6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c</a:t>
            </a:r>
            <a:r>
              <a:rPr sz="105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ompl</a:t>
            </a:r>
            <a:r>
              <a:rPr sz="105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05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te</a:t>
            </a:r>
            <a:r>
              <a:rPr sz="1050" spc="-9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picture</a:t>
            </a:r>
            <a:r>
              <a:rPr sz="1050" spc="-8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of  </a:t>
            </a:r>
            <a:r>
              <a:rPr sz="105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an</a:t>
            </a:r>
            <a:r>
              <a:rPr sz="1050" spc="-6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05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incident</a:t>
            </a:r>
            <a:endParaRPr sz="1050">
              <a:latin typeface="Lucida Sans Unicode"/>
              <a:cs typeface="Lucida Sans Unicode"/>
            </a:endParaRPr>
          </a:p>
        </p:txBody>
      </p:sp>
      <p:pic>
        <p:nvPicPr>
          <p:cNvPr id="14" name="object 14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7324343" y="2520695"/>
            <a:ext cx="806196" cy="807720"/>
          </a:xfrm>
          <a:prstGeom prst="rect">
            <a:avLst/>
          </a:prstGeom>
        </p:spPr>
      </p:pic>
      <p:sp>
        <p:nvSpPr>
          <p:cNvPr id="15" name="object 15"/>
          <p:cNvSpPr txBox="1">
            <a:spLocks noGrp="1"/>
          </p:cNvSpPr>
          <p:nvPr>
            <p:ph sz="half" idx="3"/>
          </p:nvPr>
        </p:nvSpPr>
        <p:spPr>
          <a:xfrm>
            <a:off x="5256269" y="2362060"/>
            <a:ext cx="2820931" cy="2199320"/>
          </a:xfrm>
          <a:prstGeom prst="rect">
            <a:avLst/>
          </a:prstGeom>
        </p:spPr>
        <p:txBody>
          <a:bodyPr vert="horz" wrap="square" lIns="0" tIns="3644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95"/>
              </a:spcBef>
            </a:pPr>
            <a:endParaRPr lang="en-GB" sz="2000" spc="-5" dirty="0">
              <a:solidFill>
                <a:srgbClr val="FFFF00"/>
              </a:solidFill>
            </a:endParaRPr>
          </a:p>
          <a:p>
            <a:pPr marL="12700">
              <a:lnSpc>
                <a:spcPct val="100000"/>
              </a:lnSpc>
              <a:spcBef>
                <a:spcPts val="1395"/>
              </a:spcBef>
            </a:pPr>
            <a:endParaRPr lang="en-GB" sz="2000" spc="-5" dirty="0">
              <a:solidFill>
                <a:srgbClr val="FFFF00"/>
              </a:solidFill>
            </a:endParaRPr>
          </a:p>
          <a:p>
            <a:pPr marL="12700">
              <a:lnSpc>
                <a:spcPct val="100000"/>
              </a:lnSpc>
              <a:spcBef>
                <a:spcPts val="1395"/>
              </a:spcBef>
            </a:pPr>
            <a:r>
              <a:rPr sz="2000" spc="-5" dirty="0">
                <a:solidFill>
                  <a:srgbClr val="FFFF00"/>
                </a:solidFill>
              </a:rPr>
              <a:t>Advisory</a:t>
            </a:r>
            <a:r>
              <a:rPr sz="2000" spc="-15" dirty="0">
                <a:solidFill>
                  <a:srgbClr val="FFFF00"/>
                </a:solidFill>
              </a:rPr>
              <a:t> </a:t>
            </a:r>
            <a:r>
              <a:rPr sz="2000" dirty="0">
                <a:solidFill>
                  <a:srgbClr val="FFFF00"/>
                </a:solidFill>
              </a:rPr>
              <a:t>&amp;</a:t>
            </a:r>
            <a:r>
              <a:rPr sz="2000" spc="-30" dirty="0">
                <a:solidFill>
                  <a:srgbClr val="FFFF00"/>
                </a:solidFill>
              </a:rPr>
              <a:t> </a:t>
            </a:r>
            <a:r>
              <a:rPr sz="2000" spc="-5" dirty="0">
                <a:solidFill>
                  <a:srgbClr val="FFFF00"/>
                </a:solidFill>
              </a:rPr>
              <a:t>Consultancy</a:t>
            </a:r>
            <a:endParaRPr sz="2000" dirty="0"/>
          </a:p>
          <a:p>
            <a:pPr marL="144780" marR="390525" indent="13335">
              <a:lnSpc>
                <a:spcPct val="100000"/>
              </a:lnSpc>
              <a:spcBef>
                <a:spcPts val="484"/>
              </a:spcBef>
            </a:pPr>
            <a:r>
              <a:rPr sz="1050" spc="-10" dirty="0">
                <a:latin typeface="Lucida Sans Unicode"/>
                <a:cs typeface="Lucida Sans Unicode"/>
              </a:rPr>
              <a:t>Provi</a:t>
            </a:r>
            <a:r>
              <a:rPr sz="1050" spc="-5" dirty="0">
                <a:latin typeface="Lucida Sans Unicode"/>
                <a:cs typeface="Lucida Sans Unicode"/>
              </a:rPr>
              <a:t>de</a:t>
            </a:r>
            <a:r>
              <a:rPr sz="1050" spc="-85" dirty="0">
                <a:latin typeface="Lucida Sans Unicode"/>
                <a:cs typeface="Lucida Sans Unicode"/>
              </a:rPr>
              <a:t> </a:t>
            </a:r>
            <a:r>
              <a:rPr sz="1050" spc="-30" dirty="0">
                <a:latin typeface="Lucida Sans Unicode"/>
                <a:cs typeface="Lucida Sans Unicode"/>
              </a:rPr>
              <a:t>h</a:t>
            </a:r>
            <a:r>
              <a:rPr sz="1050" spc="-20" dirty="0">
                <a:latin typeface="Lucida Sans Unicode"/>
                <a:cs typeface="Lucida Sans Unicode"/>
              </a:rPr>
              <a:t>i</a:t>
            </a:r>
            <a:r>
              <a:rPr sz="1050" spc="-50" dirty="0">
                <a:latin typeface="Lucida Sans Unicode"/>
                <a:cs typeface="Lucida Sans Unicode"/>
              </a:rPr>
              <a:t>gh</a:t>
            </a:r>
            <a:r>
              <a:rPr sz="1050" spc="-35" dirty="0">
                <a:latin typeface="Lucida Sans Unicode"/>
                <a:cs typeface="Lucida Sans Unicode"/>
              </a:rPr>
              <a:t>l</a:t>
            </a:r>
            <a:r>
              <a:rPr sz="1050" spc="-20" dirty="0">
                <a:latin typeface="Lucida Sans Unicode"/>
                <a:cs typeface="Lucida Sans Unicode"/>
              </a:rPr>
              <a:t>y</a:t>
            </a:r>
            <a:r>
              <a:rPr sz="1050" spc="-65" dirty="0">
                <a:latin typeface="Lucida Sans Unicode"/>
                <a:cs typeface="Lucida Sans Unicode"/>
              </a:rPr>
              <a:t> </a:t>
            </a:r>
            <a:r>
              <a:rPr sz="1050" spc="-5" dirty="0">
                <a:latin typeface="Lucida Sans Unicode"/>
                <a:cs typeface="Lucida Sans Unicode"/>
              </a:rPr>
              <a:t>t</a:t>
            </a:r>
            <a:r>
              <a:rPr sz="1050" spc="-15" dirty="0">
                <a:latin typeface="Lucida Sans Unicode"/>
                <a:cs typeface="Lucida Sans Unicode"/>
              </a:rPr>
              <a:t>e</a:t>
            </a:r>
            <a:r>
              <a:rPr sz="1050" spc="-30" dirty="0">
                <a:latin typeface="Lucida Sans Unicode"/>
                <a:cs typeface="Lucida Sans Unicode"/>
              </a:rPr>
              <a:t>chnica</a:t>
            </a:r>
            <a:r>
              <a:rPr sz="1050" spc="-15" dirty="0">
                <a:latin typeface="Lucida Sans Unicode"/>
                <a:cs typeface="Lucida Sans Unicode"/>
              </a:rPr>
              <a:t>l</a:t>
            </a:r>
            <a:r>
              <a:rPr sz="1050" spc="-75" dirty="0">
                <a:latin typeface="Lucida Sans Unicode"/>
                <a:cs typeface="Lucida Sans Unicode"/>
              </a:rPr>
              <a:t> </a:t>
            </a:r>
            <a:r>
              <a:rPr sz="1050" spc="-20" dirty="0">
                <a:latin typeface="Lucida Sans Unicode"/>
                <a:cs typeface="Lucida Sans Unicode"/>
              </a:rPr>
              <a:t>adviso  co</a:t>
            </a:r>
            <a:r>
              <a:rPr sz="1050" spc="-25" dirty="0">
                <a:latin typeface="Lucida Sans Unicode"/>
                <a:cs typeface="Lucida Sans Unicode"/>
              </a:rPr>
              <a:t>n</a:t>
            </a:r>
            <a:r>
              <a:rPr sz="1050" spc="-35" dirty="0">
                <a:latin typeface="Lucida Sans Unicode"/>
                <a:cs typeface="Lucida Sans Unicode"/>
              </a:rPr>
              <a:t>su</a:t>
            </a:r>
            <a:r>
              <a:rPr sz="1050" spc="-25" dirty="0">
                <a:latin typeface="Lucida Sans Unicode"/>
                <a:cs typeface="Lucida Sans Unicode"/>
              </a:rPr>
              <a:t>l</a:t>
            </a:r>
            <a:r>
              <a:rPr sz="1050" spc="-15" dirty="0">
                <a:latin typeface="Lucida Sans Unicode"/>
                <a:cs typeface="Lucida Sans Unicode"/>
              </a:rPr>
              <a:t>tat</a:t>
            </a:r>
            <a:r>
              <a:rPr sz="1050" spc="-45" dirty="0">
                <a:latin typeface="Lucida Sans Unicode"/>
                <a:cs typeface="Lucida Sans Unicode"/>
              </a:rPr>
              <a:t>i</a:t>
            </a:r>
            <a:r>
              <a:rPr sz="1050" spc="-15" dirty="0">
                <a:latin typeface="Lucida Sans Unicode"/>
                <a:cs typeface="Lucida Sans Unicode"/>
              </a:rPr>
              <a:t>o</a:t>
            </a:r>
            <a:r>
              <a:rPr sz="1050" spc="-5" dirty="0">
                <a:latin typeface="Lucida Sans Unicode"/>
                <a:cs typeface="Lucida Sans Unicode"/>
              </a:rPr>
              <a:t>n</a:t>
            </a:r>
            <a:r>
              <a:rPr sz="1050" spc="-60" dirty="0">
                <a:latin typeface="Lucida Sans Unicode"/>
                <a:cs typeface="Lucida Sans Unicode"/>
              </a:rPr>
              <a:t> </a:t>
            </a:r>
            <a:r>
              <a:rPr sz="1050" spc="-15" dirty="0">
                <a:latin typeface="Lucida Sans Unicode"/>
                <a:cs typeface="Lucida Sans Unicode"/>
              </a:rPr>
              <a:t>to</a:t>
            </a:r>
            <a:r>
              <a:rPr sz="1050" spc="-65" dirty="0">
                <a:latin typeface="Lucida Sans Unicode"/>
                <a:cs typeface="Lucida Sans Unicode"/>
              </a:rPr>
              <a:t> </a:t>
            </a:r>
            <a:r>
              <a:rPr sz="1050" spc="-5" dirty="0">
                <a:latin typeface="Lucida Sans Unicode"/>
                <a:cs typeface="Lucida Sans Unicode"/>
              </a:rPr>
              <a:t>the</a:t>
            </a:r>
            <a:r>
              <a:rPr sz="1050" spc="-55" dirty="0">
                <a:latin typeface="Lucida Sans Unicode"/>
                <a:cs typeface="Lucida Sans Unicode"/>
              </a:rPr>
              <a:t> </a:t>
            </a:r>
            <a:r>
              <a:rPr sz="1050" spc="-30" dirty="0">
                <a:latin typeface="Lucida Sans Unicode"/>
                <a:cs typeface="Lucida Sans Unicode"/>
              </a:rPr>
              <a:t>sta</a:t>
            </a:r>
            <a:r>
              <a:rPr sz="1050" spc="-40" dirty="0">
                <a:latin typeface="Lucida Sans Unicode"/>
                <a:cs typeface="Lucida Sans Unicode"/>
              </a:rPr>
              <a:t>k</a:t>
            </a:r>
            <a:r>
              <a:rPr sz="1050" spc="5" dirty="0">
                <a:latin typeface="Lucida Sans Unicode"/>
                <a:cs typeface="Lucida Sans Unicode"/>
              </a:rPr>
              <a:t>e  </a:t>
            </a:r>
            <a:r>
              <a:rPr sz="1050" spc="-20" dirty="0">
                <a:latin typeface="Lucida Sans Unicode"/>
                <a:cs typeface="Lucida Sans Unicode"/>
              </a:rPr>
              <a:t>customers</a:t>
            </a:r>
            <a:r>
              <a:rPr sz="1050" spc="-80" dirty="0">
                <a:latin typeface="Lucida Sans Unicode"/>
                <a:cs typeface="Lucida Sans Unicode"/>
              </a:rPr>
              <a:t> </a:t>
            </a:r>
            <a:r>
              <a:rPr sz="1050" spc="-20" dirty="0">
                <a:latin typeface="Lucida Sans Unicode"/>
                <a:cs typeface="Lucida Sans Unicode"/>
              </a:rPr>
              <a:t>to</a:t>
            </a:r>
            <a:r>
              <a:rPr lang="en-GB" sz="1050" dirty="0">
                <a:latin typeface="Lucida Sans Unicode"/>
                <a:cs typeface="Lucida Sans Unicode"/>
              </a:rPr>
              <a:t> </a:t>
            </a:r>
            <a:r>
              <a:rPr sz="1050" spc="-5" dirty="0">
                <a:latin typeface="Lucida Sans Unicode"/>
                <a:cs typeface="Lucida Sans Unicode"/>
              </a:rPr>
              <a:t>or</a:t>
            </a:r>
            <a:r>
              <a:rPr sz="1050" spc="-70" dirty="0">
                <a:latin typeface="Lucida Sans Unicode"/>
                <a:cs typeface="Lucida Sans Unicode"/>
              </a:rPr>
              <a:t> </a:t>
            </a:r>
            <a:r>
              <a:rPr sz="1050" spc="-25" dirty="0">
                <a:latin typeface="Lucida Sans Unicode"/>
                <a:cs typeface="Lucida Sans Unicode"/>
              </a:rPr>
              <a:t>criminal</a:t>
            </a:r>
            <a:endParaRPr sz="1050" dirty="0">
              <a:latin typeface="Lucida Sans Unicode"/>
              <a:cs typeface="Lucida Sans Unicode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5143500"/>
            <a:chOff x="0" y="0"/>
            <a:chExt cx="9144000" cy="51435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9144000" cy="51435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016251" y="0"/>
              <a:ext cx="5143500" cy="5143498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5143500"/>
            <a:chOff x="0" y="0"/>
            <a:chExt cx="9144000" cy="51435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9144000" cy="51435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22376" y="0"/>
              <a:ext cx="7738872" cy="51434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14400" y="176784"/>
              <a:ext cx="7368540" cy="4824984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5143500"/>
            <a:chOff x="0" y="0"/>
            <a:chExt cx="9144000" cy="51435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9144000" cy="51435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14172" y="0"/>
              <a:ext cx="3319907" cy="167068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430813" y="0"/>
              <a:ext cx="1739328" cy="90677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781915" y="0"/>
              <a:ext cx="1362084" cy="14036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868751" y="4256532"/>
              <a:ext cx="885892" cy="88696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986550" y="4791455"/>
              <a:ext cx="356848" cy="35204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762755" y="4329709"/>
              <a:ext cx="808196" cy="81376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392423" y="3849623"/>
              <a:ext cx="1296665" cy="1293875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5628894" y="737743"/>
              <a:ext cx="3323590" cy="1979295"/>
            </a:xfrm>
            <a:custGeom>
              <a:avLst/>
              <a:gdLst/>
              <a:ahLst/>
              <a:cxnLst/>
              <a:rect l="l" t="t" r="r" b="b"/>
              <a:pathLst>
                <a:path w="3323590" h="1979295">
                  <a:moveTo>
                    <a:pt x="65150" y="0"/>
                  </a:moveTo>
                  <a:lnTo>
                    <a:pt x="0" y="112903"/>
                  </a:lnTo>
                  <a:lnTo>
                    <a:pt x="3205353" y="1963674"/>
                  </a:lnTo>
                  <a:lnTo>
                    <a:pt x="3238384" y="1976838"/>
                  </a:lnTo>
                  <a:lnTo>
                    <a:pt x="3270440" y="1979168"/>
                  </a:lnTo>
                  <a:lnTo>
                    <a:pt x="3297828" y="1970924"/>
                  </a:lnTo>
                  <a:lnTo>
                    <a:pt x="3316858" y="1952371"/>
                  </a:lnTo>
                  <a:lnTo>
                    <a:pt x="3323171" y="1927030"/>
                  </a:lnTo>
                  <a:lnTo>
                    <a:pt x="3316493" y="1899380"/>
                  </a:lnTo>
                  <a:lnTo>
                    <a:pt x="3298410" y="1872825"/>
                  </a:lnTo>
                  <a:lnTo>
                    <a:pt x="3270504" y="1850771"/>
                  </a:lnTo>
                  <a:lnTo>
                    <a:pt x="65150" y="0"/>
                  </a:lnTo>
                  <a:close/>
                </a:path>
              </a:pathLst>
            </a:custGeom>
            <a:solidFill>
              <a:srgbClr val="3E3D6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031619" y="2460498"/>
            <a:ext cx="2763520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60" dirty="0">
                <a:solidFill>
                  <a:srgbClr val="FFFF00"/>
                </a:solidFill>
                <a:latin typeface="Lucida Sans Unicode"/>
                <a:cs typeface="Lucida Sans Unicode"/>
              </a:rPr>
              <a:t>“</a:t>
            </a:r>
            <a:r>
              <a:rPr sz="2000" spc="-75" dirty="0">
                <a:solidFill>
                  <a:srgbClr val="FFFF00"/>
                </a:solidFill>
                <a:latin typeface="Lucida Sans Unicode"/>
                <a:cs typeface="Lucida Sans Unicode"/>
              </a:rPr>
              <a:t>c</a:t>
            </a:r>
            <a:r>
              <a:rPr sz="2000" spc="-25" dirty="0">
                <a:solidFill>
                  <a:srgbClr val="FFFF00"/>
                </a:solidFill>
                <a:latin typeface="Lucida Sans Unicode"/>
                <a:cs typeface="Lucida Sans Unicode"/>
              </a:rPr>
              <a:t>u</a:t>
            </a:r>
            <a:r>
              <a:rPr sz="2000" spc="-50" dirty="0">
                <a:solidFill>
                  <a:srgbClr val="FFFF00"/>
                </a:solidFill>
                <a:latin typeface="Lucida Sans Unicode"/>
                <a:cs typeface="Lucida Sans Unicode"/>
              </a:rPr>
              <a:t>riosit</a:t>
            </a:r>
            <a:r>
              <a:rPr sz="2000" spc="-55" dirty="0">
                <a:solidFill>
                  <a:srgbClr val="FFFF00"/>
                </a:solidFill>
                <a:latin typeface="Lucida Sans Unicode"/>
                <a:cs typeface="Lucida Sans Unicode"/>
              </a:rPr>
              <a:t>y</a:t>
            </a:r>
            <a:r>
              <a:rPr sz="2000" spc="-145" dirty="0">
                <a:solidFill>
                  <a:srgbClr val="FFFF00"/>
                </a:solidFill>
                <a:latin typeface="Lucida Sans Unicode"/>
                <a:cs typeface="Lucida Sans Unicode"/>
              </a:rPr>
              <a:t> </a:t>
            </a:r>
            <a:r>
              <a:rPr sz="2000" spc="-60" dirty="0">
                <a:solidFill>
                  <a:srgbClr val="FFFF00"/>
                </a:solidFill>
                <a:latin typeface="Lucida Sans Unicode"/>
                <a:cs typeface="Lucida Sans Unicode"/>
              </a:rPr>
              <a:t>killed</a:t>
            </a:r>
            <a:r>
              <a:rPr sz="2000" spc="-135" dirty="0">
                <a:solidFill>
                  <a:srgbClr val="FFFF00"/>
                </a:solidFill>
                <a:latin typeface="Lucida Sans Unicode"/>
                <a:cs typeface="Lucida Sans Unicode"/>
              </a:rPr>
              <a:t> </a:t>
            </a:r>
            <a:r>
              <a:rPr sz="2000" spc="-20" dirty="0">
                <a:solidFill>
                  <a:srgbClr val="FFFF00"/>
                </a:solidFill>
                <a:latin typeface="Lucida Sans Unicode"/>
                <a:cs typeface="Lucida Sans Unicode"/>
              </a:rPr>
              <a:t>th</a:t>
            </a:r>
            <a:r>
              <a:rPr sz="2000" spc="-15" dirty="0">
                <a:solidFill>
                  <a:srgbClr val="FFFF00"/>
                </a:solidFill>
                <a:latin typeface="Lucida Sans Unicode"/>
                <a:cs typeface="Lucida Sans Unicode"/>
              </a:rPr>
              <a:t>e</a:t>
            </a:r>
            <a:r>
              <a:rPr sz="2000" spc="-120" dirty="0">
                <a:solidFill>
                  <a:srgbClr val="FFFF00"/>
                </a:solidFill>
                <a:latin typeface="Lucida Sans Unicode"/>
                <a:cs typeface="Lucida Sans Unicode"/>
              </a:rPr>
              <a:t> </a:t>
            </a:r>
            <a:r>
              <a:rPr sz="2000" spc="-75" dirty="0">
                <a:solidFill>
                  <a:srgbClr val="FFFF00"/>
                </a:solidFill>
                <a:latin typeface="Lucida Sans Unicode"/>
                <a:cs typeface="Lucida Sans Unicode"/>
              </a:rPr>
              <a:t>c</a:t>
            </a:r>
            <a:r>
              <a:rPr sz="2000" spc="-35" dirty="0">
                <a:solidFill>
                  <a:srgbClr val="FFFF00"/>
                </a:solidFill>
                <a:latin typeface="Lucida Sans Unicode"/>
                <a:cs typeface="Lucida Sans Unicode"/>
              </a:rPr>
              <a:t>at”</a:t>
            </a:r>
            <a:endParaRPr sz="2000">
              <a:latin typeface="Lucida Sans Unicode"/>
              <a:cs typeface="Lucida Sans Unicode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596137" y="635508"/>
            <a:ext cx="6638290" cy="4508500"/>
            <a:chOff x="596137" y="635508"/>
            <a:chExt cx="6638290" cy="4508500"/>
          </a:xfrm>
        </p:grpSpPr>
        <p:pic>
          <p:nvPicPr>
            <p:cNvPr id="14" name="object 14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5465813" y="635508"/>
              <a:ext cx="1768084" cy="4507990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608837" y="3041141"/>
              <a:ext cx="2013204" cy="1775460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608837" y="3041141"/>
              <a:ext cx="2013585" cy="1775460"/>
            </a:xfrm>
            <a:custGeom>
              <a:avLst/>
              <a:gdLst/>
              <a:ahLst/>
              <a:cxnLst/>
              <a:rect l="l" t="t" r="r" b="b"/>
              <a:pathLst>
                <a:path w="2013585" h="1775460">
                  <a:moveTo>
                    <a:pt x="0" y="1775460"/>
                  </a:moveTo>
                  <a:lnTo>
                    <a:pt x="2013204" y="1775460"/>
                  </a:lnTo>
                  <a:lnTo>
                    <a:pt x="2013204" y="0"/>
                  </a:lnTo>
                  <a:lnTo>
                    <a:pt x="0" y="0"/>
                  </a:lnTo>
                  <a:lnTo>
                    <a:pt x="0" y="1775460"/>
                  </a:lnTo>
                  <a:close/>
                </a:path>
              </a:pathLst>
            </a:custGeom>
            <a:ln w="25400">
              <a:solidFill>
                <a:srgbClr val="002A0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798982" y="976630"/>
            <a:ext cx="3837304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5" dirty="0">
                <a:solidFill>
                  <a:srgbClr val="FFFFFF"/>
                </a:solidFill>
                <a:latin typeface="Calibri"/>
                <a:cs typeface="Calibri"/>
              </a:rPr>
              <a:t>Life</a:t>
            </a:r>
            <a:r>
              <a:rPr sz="3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FFFFFF"/>
                </a:solidFill>
                <a:latin typeface="Calibri"/>
                <a:cs typeface="Calibri"/>
              </a:rPr>
              <a:t>as</a:t>
            </a:r>
            <a:r>
              <a:rPr sz="3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3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200" spc="-5" dirty="0">
                <a:solidFill>
                  <a:srgbClr val="FFFFFF"/>
                </a:solidFill>
                <a:latin typeface="Calibri"/>
                <a:cs typeface="Calibri"/>
              </a:rPr>
              <a:t>DFIR Specialist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45311" y="254330"/>
            <a:ext cx="7448550" cy="560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500" dirty="0">
                <a:solidFill>
                  <a:srgbClr val="FFFFFF"/>
                </a:solidFill>
                <a:latin typeface="Calibri"/>
                <a:cs typeface="Calibri"/>
              </a:rPr>
              <a:t>TOP</a:t>
            </a:r>
            <a:r>
              <a:rPr sz="35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dirty="0">
                <a:solidFill>
                  <a:srgbClr val="FFFFFF"/>
                </a:solidFill>
                <a:latin typeface="Calibri"/>
                <a:cs typeface="Calibri"/>
              </a:rPr>
              <a:t>10</a:t>
            </a:r>
            <a:r>
              <a:rPr sz="35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Coolest Cyber</a:t>
            </a:r>
            <a:r>
              <a:rPr sz="35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Security</a:t>
            </a:r>
            <a:r>
              <a:rPr sz="35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dirty="0">
                <a:solidFill>
                  <a:srgbClr val="FFFFFF"/>
                </a:solidFill>
                <a:latin typeface="Calibri"/>
                <a:cs typeface="Calibri"/>
              </a:rPr>
              <a:t>Job</a:t>
            </a:r>
            <a:r>
              <a:rPr sz="35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(2018)</a:t>
            </a:r>
            <a:endParaRPr sz="35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199257" y="4337405"/>
            <a:ext cx="2637790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5" dirty="0">
                <a:solidFill>
                  <a:srgbClr val="FFFFFF"/>
                </a:solidFill>
                <a:latin typeface="Arial"/>
                <a:cs typeface="Arial"/>
              </a:rPr>
              <a:t>https:/</a:t>
            </a:r>
            <a:r>
              <a:rPr sz="700" spc="-5" dirty="0">
                <a:solidFill>
                  <a:srgbClr val="FFFFFF"/>
                </a:solidFill>
                <a:latin typeface="Arial"/>
                <a:cs typeface="Arial"/>
                <a:hlinkClick r:id="rId3"/>
              </a:rPr>
              <a:t>/www.sa</a:t>
            </a:r>
            <a:r>
              <a:rPr sz="700" spc="-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700" spc="-5" dirty="0">
                <a:solidFill>
                  <a:srgbClr val="FFFFFF"/>
                </a:solidFill>
                <a:latin typeface="Arial"/>
                <a:cs typeface="Arial"/>
                <a:hlinkClick r:id="rId3"/>
              </a:rPr>
              <a:t>s.org/media/cyberstart/10-Coolest-Jobs-Poster.pdf</a:t>
            </a:r>
            <a:endParaRPr sz="7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0" y="1356360"/>
            <a:ext cx="9143999" cy="290322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23391" y="49530"/>
            <a:ext cx="7446645" cy="5594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TOP</a:t>
            </a:r>
            <a:r>
              <a:rPr sz="35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dirty="0">
                <a:solidFill>
                  <a:srgbClr val="FFFFFF"/>
                </a:solidFill>
                <a:latin typeface="Calibri"/>
                <a:cs typeface="Calibri"/>
              </a:rPr>
              <a:t>20</a:t>
            </a:r>
            <a:r>
              <a:rPr sz="35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Cyber</a:t>
            </a:r>
            <a:r>
              <a:rPr sz="35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Security</a:t>
            </a:r>
            <a:r>
              <a:rPr sz="35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dirty="0">
                <a:solidFill>
                  <a:srgbClr val="FFFFFF"/>
                </a:solidFill>
                <a:latin typeface="Calibri"/>
                <a:cs typeface="Calibri"/>
              </a:rPr>
              <a:t>Job</a:t>
            </a:r>
            <a:r>
              <a:rPr sz="35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(202</a:t>
            </a:r>
            <a:r>
              <a:rPr lang="en-GB" sz="3500" spc="-5" dirty="0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)</a:t>
            </a:r>
            <a:endParaRPr sz="35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821685" y="4982057"/>
            <a:ext cx="3093085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3079750" algn="l"/>
              </a:tabLst>
            </a:pPr>
            <a:r>
              <a:rPr sz="700" u="sng" spc="-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  <a:hlinkClick r:id="rId3"/>
              </a:rPr>
              <a:t>https://www.sans.org/cybersecurity-careers/20-coolest-cyber-security-care	</a:t>
            </a:r>
            <a:endParaRPr sz="7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20851" y="620268"/>
            <a:ext cx="7431024" cy="4367784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20700" y="2956941"/>
            <a:ext cx="8262620" cy="20085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40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The</a:t>
            </a:r>
            <a:r>
              <a:rPr sz="1400" spc="-9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incident</a:t>
            </a:r>
            <a:r>
              <a:rPr sz="1400" spc="-10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response</a:t>
            </a:r>
            <a:r>
              <a:rPr sz="1400" spc="-11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50" dirty="0">
                <a:solidFill>
                  <a:srgbClr val="FFFFFF"/>
                </a:solidFill>
                <a:latin typeface="Lucida Sans Unicode"/>
                <a:cs typeface="Lucida Sans Unicode"/>
              </a:rPr>
              <a:t>is</a:t>
            </a:r>
            <a:r>
              <a:rPr sz="1400" spc="-9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an</a:t>
            </a:r>
            <a:r>
              <a:rPr sz="1400" spc="-7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45" dirty="0">
                <a:solidFill>
                  <a:srgbClr val="FFFFFF"/>
                </a:solidFill>
                <a:latin typeface="Lucida Sans Unicode"/>
                <a:cs typeface="Lucida Sans Unicode"/>
              </a:rPr>
              <a:t>ongoing</a:t>
            </a:r>
            <a:r>
              <a:rPr sz="1400" spc="-114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process.</a:t>
            </a:r>
            <a:r>
              <a:rPr sz="1400" spc="-10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It</a:t>
            </a:r>
            <a:r>
              <a:rPr sz="1400" spc="-8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involves</a:t>
            </a:r>
            <a:r>
              <a:rPr sz="1400" spc="-114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not</a:t>
            </a:r>
            <a:r>
              <a:rPr sz="1400" spc="-8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only</a:t>
            </a:r>
            <a:r>
              <a:rPr sz="1400" spc="-9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identifying</a:t>
            </a:r>
            <a:r>
              <a:rPr sz="1400" spc="-114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an</a:t>
            </a:r>
            <a:r>
              <a:rPr sz="1400" spc="-9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incident</a:t>
            </a:r>
            <a:r>
              <a:rPr sz="1400" spc="-10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and</a:t>
            </a:r>
            <a:r>
              <a:rPr sz="1400" spc="-8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dealing </a:t>
            </a:r>
            <a:r>
              <a:rPr sz="14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with</a:t>
            </a:r>
            <a:r>
              <a:rPr sz="1400" spc="-7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45" dirty="0">
                <a:solidFill>
                  <a:srgbClr val="FFFFFF"/>
                </a:solidFill>
                <a:latin typeface="Lucida Sans Unicode"/>
                <a:cs typeface="Lucida Sans Unicode"/>
              </a:rPr>
              <a:t>its</a:t>
            </a:r>
            <a:r>
              <a:rPr sz="1400" spc="-8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consequences,</a:t>
            </a:r>
            <a:r>
              <a:rPr sz="1400" spc="-12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but</a:t>
            </a:r>
            <a:r>
              <a:rPr sz="1400" spc="-6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also</a:t>
            </a:r>
            <a:r>
              <a:rPr sz="1400" spc="-9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continuously</a:t>
            </a:r>
            <a:r>
              <a:rPr sz="1400" spc="-10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improving</a:t>
            </a:r>
            <a:r>
              <a:rPr sz="1400" spc="-11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internal</a:t>
            </a:r>
            <a:r>
              <a:rPr sz="1400" spc="-9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procedures</a:t>
            </a:r>
            <a:r>
              <a:rPr sz="1400" spc="-11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and</a:t>
            </a:r>
            <a:r>
              <a:rPr sz="1400" spc="-7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detection</a:t>
            </a:r>
            <a:r>
              <a:rPr sz="1400" spc="-8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methods </a:t>
            </a:r>
            <a:r>
              <a:rPr sz="1400" spc="-43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based</a:t>
            </a:r>
            <a:r>
              <a:rPr sz="1400" spc="-10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on</a:t>
            </a:r>
            <a:r>
              <a:rPr sz="1400" spc="-7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the</a:t>
            </a:r>
            <a:r>
              <a:rPr sz="1400" spc="-6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results</a:t>
            </a:r>
            <a:r>
              <a:rPr sz="1400" spc="-10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of</a:t>
            </a:r>
            <a:r>
              <a:rPr sz="1400" spc="-8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incident</a:t>
            </a:r>
            <a:r>
              <a:rPr sz="1400" spc="-10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analysis</a:t>
            </a:r>
            <a:r>
              <a:rPr sz="1400" spc="-12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and</a:t>
            </a:r>
            <a:r>
              <a:rPr sz="1400" spc="-8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the</a:t>
            </a:r>
            <a:r>
              <a:rPr sz="1400" spc="-7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experience</a:t>
            </a:r>
            <a:r>
              <a:rPr sz="1400" spc="-114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obtained.</a:t>
            </a:r>
            <a:r>
              <a:rPr sz="1400" spc="-9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According</a:t>
            </a:r>
            <a:r>
              <a:rPr sz="1400" spc="-114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to</a:t>
            </a:r>
            <a:r>
              <a:rPr sz="1400" spc="-7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the</a:t>
            </a:r>
            <a:r>
              <a:rPr sz="1400" spc="-7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NIST</a:t>
            </a:r>
            <a:r>
              <a:rPr sz="1400" spc="-11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80" dirty="0">
                <a:solidFill>
                  <a:srgbClr val="FFFFFF"/>
                </a:solidFill>
                <a:latin typeface="Lucida Sans Unicode"/>
                <a:cs typeface="Lucida Sans Unicode"/>
              </a:rPr>
              <a:t>SP800- </a:t>
            </a:r>
            <a:r>
              <a:rPr sz="1400" spc="-42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85" dirty="0">
                <a:solidFill>
                  <a:srgbClr val="FFFFFF"/>
                </a:solidFill>
                <a:latin typeface="Lucida Sans Unicode"/>
                <a:cs typeface="Lucida Sans Unicode"/>
              </a:rPr>
              <a:t>61 </a:t>
            </a:r>
            <a:r>
              <a:rPr sz="14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computer </a:t>
            </a:r>
            <a:r>
              <a:rPr sz="14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security </a:t>
            </a:r>
            <a:r>
              <a:rPr sz="14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incident </a:t>
            </a:r>
            <a:r>
              <a:rPr sz="14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handling </a:t>
            </a:r>
            <a:r>
              <a:rPr sz="14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guide </a:t>
            </a:r>
            <a:r>
              <a:rPr sz="14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model, </a:t>
            </a:r>
            <a:r>
              <a:rPr sz="14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the </a:t>
            </a:r>
            <a:r>
              <a:rPr sz="14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incident </a:t>
            </a:r>
            <a:r>
              <a:rPr sz="140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lifecycle </a:t>
            </a:r>
            <a:r>
              <a:rPr sz="14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can </a:t>
            </a:r>
            <a:r>
              <a:rPr sz="140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be </a:t>
            </a:r>
            <a:r>
              <a:rPr sz="14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divided into </a:t>
            </a:r>
            <a:r>
              <a:rPr sz="14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four </a:t>
            </a:r>
            <a:r>
              <a:rPr sz="1400" spc="-43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main</a:t>
            </a:r>
            <a:r>
              <a:rPr sz="1400" spc="-11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400" spc="-45" dirty="0">
                <a:solidFill>
                  <a:srgbClr val="FFFFFF"/>
                </a:solidFill>
                <a:latin typeface="Lucida Sans Unicode"/>
                <a:cs typeface="Lucida Sans Unicode"/>
              </a:rPr>
              <a:t>stages:</a:t>
            </a:r>
            <a:endParaRPr sz="1400">
              <a:latin typeface="Lucida Sans Unicode"/>
              <a:cs typeface="Lucida Sans Unicode"/>
            </a:endParaRPr>
          </a:p>
          <a:p>
            <a:pPr marL="489584" indent="-172720">
              <a:lnSpc>
                <a:spcPct val="100000"/>
              </a:lnSpc>
              <a:spcBef>
                <a:spcPts val="1455"/>
              </a:spcBef>
              <a:buClr>
                <a:srgbClr val="05D350"/>
              </a:buClr>
              <a:buFont typeface="Arial"/>
              <a:buChar char="•"/>
              <a:tabLst>
                <a:tab pos="490220" algn="l"/>
              </a:tabLst>
            </a:pPr>
            <a:r>
              <a:rPr sz="12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Preparation;</a:t>
            </a:r>
            <a:endParaRPr sz="1200">
              <a:latin typeface="Lucida Sans Unicode"/>
              <a:cs typeface="Lucida Sans Unicode"/>
            </a:endParaRPr>
          </a:p>
          <a:p>
            <a:pPr marL="489584" indent="-172720">
              <a:lnSpc>
                <a:spcPct val="100000"/>
              </a:lnSpc>
              <a:buClr>
                <a:srgbClr val="05D350"/>
              </a:buClr>
              <a:buFont typeface="Arial"/>
              <a:buChar char="•"/>
              <a:tabLst>
                <a:tab pos="490220" algn="l"/>
              </a:tabLst>
            </a:pPr>
            <a:r>
              <a:rPr sz="12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Detection</a:t>
            </a:r>
            <a:r>
              <a:rPr sz="1200" spc="-7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200" spc="35" dirty="0">
                <a:solidFill>
                  <a:srgbClr val="FFFFFF"/>
                </a:solidFill>
                <a:latin typeface="Lucida Sans Unicode"/>
                <a:cs typeface="Lucida Sans Unicode"/>
              </a:rPr>
              <a:t>&amp;</a:t>
            </a:r>
            <a:r>
              <a:rPr sz="1200" spc="-8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20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Analysis;</a:t>
            </a:r>
            <a:endParaRPr sz="1200">
              <a:latin typeface="Lucida Sans Unicode"/>
              <a:cs typeface="Lucida Sans Unicode"/>
            </a:endParaRPr>
          </a:p>
          <a:p>
            <a:pPr marL="489584" indent="-172720">
              <a:lnSpc>
                <a:spcPct val="100000"/>
              </a:lnSpc>
              <a:buClr>
                <a:srgbClr val="05D350"/>
              </a:buClr>
              <a:buFont typeface="Arial"/>
              <a:buChar char="•"/>
              <a:tabLst>
                <a:tab pos="490220" algn="l"/>
              </a:tabLst>
            </a:pPr>
            <a:r>
              <a:rPr sz="1200" spc="-50" dirty="0">
                <a:solidFill>
                  <a:srgbClr val="FFFFFF"/>
                </a:solidFill>
                <a:latin typeface="Lucida Sans Unicode"/>
                <a:cs typeface="Lucida Sans Unicode"/>
              </a:rPr>
              <a:t>C</a:t>
            </a:r>
            <a:r>
              <a:rPr sz="1200" spc="-55" dirty="0">
                <a:solidFill>
                  <a:srgbClr val="FFFFFF"/>
                </a:solidFill>
                <a:latin typeface="Lucida Sans Unicode"/>
                <a:cs typeface="Lucida Sans Unicode"/>
              </a:rPr>
              <a:t>o</a:t>
            </a:r>
            <a:r>
              <a:rPr sz="12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n</a:t>
            </a:r>
            <a:r>
              <a:rPr sz="12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tai</a:t>
            </a:r>
            <a:r>
              <a:rPr sz="120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n</a:t>
            </a:r>
            <a:r>
              <a:rPr sz="120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me</a:t>
            </a:r>
            <a:r>
              <a:rPr sz="1200" spc="-15" dirty="0">
                <a:solidFill>
                  <a:srgbClr val="FFFFFF"/>
                </a:solidFill>
                <a:latin typeface="Lucida Sans Unicode"/>
                <a:cs typeface="Lucida Sans Unicode"/>
              </a:rPr>
              <a:t>n</a:t>
            </a:r>
            <a:r>
              <a:rPr sz="1200" spc="-65" dirty="0">
                <a:solidFill>
                  <a:srgbClr val="FFFFFF"/>
                </a:solidFill>
                <a:latin typeface="Lucida Sans Unicode"/>
                <a:cs typeface="Lucida Sans Unicode"/>
              </a:rPr>
              <a:t>t</a:t>
            </a:r>
            <a:r>
              <a:rPr sz="1200" spc="-55" dirty="0">
                <a:solidFill>
                  <a:srgbClr val="FFFFFF"/>
                </a:solidFill>
                <a:latin typeface="Lucida Sans Unicode"/>
                <a:cs typeface="Lucida Sans Unicode"/>
              </a:rPr>
              <a:t>,</a:t>
            </a:r>
            <a:r>
              <a:rPr sz="1200" spc="-4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200" spc="15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120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r</a:t>
            </a:r>
            <a:r>
              <a:rPr sz="120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a</a:t>
            </a:r>
            <a:r>
              <a:rPr sz="1200" spc="-45" dirty="0">
                <a:solidFill>
                  <a:srgbClr val="FFFFFF"/>
                </a:solidFill>
                <a:latin typeface="Lucida Sans Unicode"/>
                <a:cs typeface="Lucida Sans Unicode"/>
              </a:rPr>
              <a:t>d</a:t>
            </a:r>
            <a:r>
              <a:rPr sz="120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i</a:t>
            </a:r>
            <a:r>
              <a:rPr sz="1200" spc="-45" dirty="0">
                <a:solidFill>
                  <a:srgbClr val="FFFFFF"/>
                </a:solidFill>
                <a:latin typeface="Lucida Sans Unicode"/>
                <a:cs typeface="Lucida Sans Unicode"/>
              </a:rPr>
              <a:t>c</a:t>
            </a:r>
            <a:r>
              <a:rPr sz="1200" dirty="0">
                <a:solidFill>
                  <a:srgbClr val="FFFFFF"/>
                </a:solidFill>
                <a:latin typeface="Lucida Sans Unicode"/>
                <a:cs typeface="Lucida Sans Unicode"/>
              </a:rPr>
              <a:t>a</a:t>
            </a:r>
            <a:r>
              <a:rPr sz="120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ti</a:t>
            </a:r>
            <a:r>
              <a:rPr sz="12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o</a:t>
            </a:r>
            <a:r>
              <a:rPr sz="120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n</a:t>
            </a:r>
            <a:r>
              <a:rPr sz="1200" spc="-8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200" spc="35" dirty="0">
                <a:solidFill>
                  <a:srgbClr val="FFFFFF"/>
                </a:solidFill>
                <a:latin typeface="Lucida Sans Unicode"/>
                <a:cs typeface="Lucida Sans Unicode"/>
              </a:rPr>
              <a:t>&amp;</a:t>
            </a:r>
            <a:r>
              <a:rPr sz="1200" spc="-7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20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Re</a:t>
            </a:r>
            <a:r>
              <a:rPr sz="12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co</a:t>
            </a:r>
            <a:r>
              <a:rPr sz="120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ver</a:t>
            </a:r>
            <a:r>
              <a:rPr sz="120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y</a:t>
            </a:r>
            <a:r>
              <a:rPr sz="1200" spc="-65" dirty="0">
                <a:solidFill>
                  <a:srgbClr val="FFFFFF"/>
                </a:solidFill>
                <a:latin typeface="Lucida Sans Unicode"/>
                <a:cs typeface="Lucida Sans Unicode"/>
              </a:rPr>
              <a:t>;</a:t>
            </a:r>
            <a:endParaRPr sz="1200">
              <a:latin typeface="Lucida Sans Unicode"/>
              <a:cs typeface="Lucida Sans Unicode"/>
            </a:endParaRPr>
          </a:p>
          <a:p>
            <a:pPr marL="489584" indent="-172720">
              <a:lnSpc>
                <a:spcPct val="100000"/>
              </a:lnSpc>
              <a:buClr>
                <a:srgbClr val="05D350"/>
              </a:buClr>
              <a:buFont typeface="Arial"/>
              <a:buChar char="•"/>
              <a:tabLst>
                <a:tab pos="490220" algn="l"/>
              </a:tabLst>
            </a:pPr>
            <a:r>
              <a:rPr sz="1200" spc="-45" dirty="0">
                <a:solidFill>
                  <a:srgbClr val="FFFFFF"/>
                </a:solidFill>
                <a:latin typeface="Lucida Sans Unicode"/>
                <a:cs typeface="Lucida Sans Unicode"/>
              </a:rPr>
              <a:t>Post-Incident</a:t>
            </a:r>
            <a:r>
              <a:rPr sz="1200" spc="-4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200" spc="-45" dirty="0">
                <a:solidFill>
                  <a:srgbClr val="FFFFFF"/>
                </a:solidFill>
                <a:latin typeface="Lucida Sans Unicode"/>
                <a:cs typeface="Lucida Sans Unicode"/>
              </a:rPr>
              <a:t>Activity.</a:t>
            </a:r>
            <a:endParaRPr sz="1200">
              <a:latin typeface="Lucida Sans Unicode"/>
              <a:cs typeface="Lucida Sans Unicode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976117" y="223850"/>
            <a:ext cx="3192780" cy="560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Incident</a:t>
            </a:r>
            <a:r>
              <a:rPr sz="35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LifeCycle</a:t>
            </a:r>
            <a:endParaRPr sz="350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497835" y="943355"/>
            <a:ext cx="4361688" cy="183642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-19559" y="-29823"/>
            <a:ext cx="9144000" cy="51435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553200" y="1267333"/>
            <a:ext cx="2438400" cy="5046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43815">
              <a:lnSpc>
                <a:spcPct val="100000"/>
              </a:lnSpc>
              <a:spcBef>
                <a:spcPts val="95"/>
              </a:spcBef>
            </a:pPr>
            <a:r>
              <a:rPr lang="en-GB" sz="1600" spc="-5" dirty="0">
                <a:solidFill>
                  <a:srgbClr val="FFFFFF"/>
                </a:solidFill>
                <a:latin typeface="Arial"/>
                <a:cs typeface="Arial"/>
              </a:rPr>
              <a:t>Plan for 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incident</a:t>
            </a:r>
            <a:r>
              <a:rPr sz="1600" spc="-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response </a:t>
            </a:r>
            <a:r>
              <a:rPr sz="1600" spc="-4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en-GB" sz="1600" spc="-430" dirty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longer 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“optional”</a:t>
            </a:r>
            <a:endParaRPr sz="1600" dirty="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692902" y="3059429"/>
            <a:ext cx="2308860" cy="513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Now</a:t>
            </a:r>
            <a:r>
              <a:rPr sz="1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it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is 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NOT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 a</a:t>
            </a:r>
            <a:r>
              <a:rPr sz="16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matter</a:t>
            </a:r>
            <a:r>
              <a:rPr sz="1600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1600" spc="-4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1600" spc="-5" dirty="0">
                <a:solidFill>
                  <a:srgbClr val="FF0000"/>
                </a:solidFill>
                <a:latin typeface="Arial"/>
                <a:cs typeface="Arial"/>
              </a:rPr>
              <a:t>IF</a:t>
            </a:r>
            <a:r>
              <a:rPr sz="1600" spc="1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it 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happens”</a:t>
            </a:r>
            <a:endParaRPr sz="16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692902" y="3547109"/>
            <a:ext cx="38608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But,</a:t>
            </a:r>
            <a:endParaRPr sz="16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215888" y="3571494"/>
            <a:ext cx="1784985" cy="4578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9375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solidFill>
                  <a:srgbClr val="FFFF00"/>
                </a:solidFill>
                <a:latin typeface="Arial"/>
                <a:cs typeface="Arial"/>
              </a:rPr>
              <a:t>“WHEN</a:t>
            </a:r>
            <a:r>
              <a:rPr sz="1400" spc="-20" dirty="0">
                <a:solidFill>
                  <a:srgbClr val="FFFF00"/>
                </a:solidFill>
                <a:latin typeface="Arial"/>
                <a:cs typeface="Arial"/>
              </a:rPr>
              <a:t> </a:t>
            </a:r>
            <a:r>
              <a:rPr sz="1400" spc="-10" dirty="0">
                <a:solidFill>
                  <a:srgbClr val="FFFF00"/>
                </a:solidFill>
                <a:latin typeface="Arial"/>
                <a:cs typeface="Arial"/>
              </a:rPr>
              <a:t>you</a:t>
            </a:r>
            <a:r>
              <a:rPr sz="1400" spc="-20" dirty="0">
                <a:solidFill>
                  <a:srgbClr val="FFFF00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FFFF00"/>
                </a:solidFill>
                <a:latin typeface="Arial"/>
                <a:cs typeface="Arial"/>
              </a:rPr>
              <a:t>detect</a:t>
            </a:r>
            <a:r>
              <a:rPr sz="1400" spc="-45" dirty="0">
                <a:solidFill>
                  <a:srgbClr val="FFFF00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FFFF00"/>
                </a:solidFill>
                <a:latin typeface="Arial"/>
                <a:cs typeface="Arial"/>
              </a:rPr>
              <a:t>it”</a:t>
            </a:r>
            <a:endParaRPr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0"/>
              </a:spcBef>
            </a:pPr>
            <a:r>
              <a:rPr sz="1400" dirty="0">
                <a:solidFill>
                  <a:srgbClr val="FFFF00"/>
                </a:solidFill>
                <a:latin typeface="Arial"/>
                <a:cs typeface="Arial"/>
              </a:rPr>
              <a:t>(Security</a:t>
            </a:r>
            <a:r>
              <a:rPr sz="1400" spc="-50" dirty="0">
                <a:solidFill>
                  <a:srgbClr val="FFFF00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00"/>
                </a:solidFill>
                <a:latin typeface="Arial"/>
                <a:cs typeface="Arial"/>
              </a:rPr>
              <a:t>is</a:t>
            </a:r>
            <a:r>
              <a:rPr sz="1400" spc="-30" dirty="0">
                <a:solidFill>
                  <a:srgbClr val="FFFF00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00"/>
                </a:solidFill>
                <a:latin typeface="Arial"/>
                <a:cs typeface="Arial"/>
              </a:rPr>
              <a:t>a</a:t>
            </a:r>
            <a:r>
              <a:rPr sz="1400" spc="-25" dirty="0">
                <a:solidFill>
                  <a:srgbClr val="FFFF00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00"/>
                </a:solidFill>
                <a:latin typeface="Arial"/>
                <a:cs typeface="Arial"/>
              </a:rPr>
              <a:t>process)</a:t>
            </a:r>
            <a:endParaRPr sz="1400" dirty="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692902" y="2168143"/>
            <a:ext cx="2825750" cy="513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1600" spc="-10" dirty="0">
                <a:solidFill>
                  <a:srgbClr val="FF0000"/>
                </a:solidFill>
                <a:latin typeface="Arial"/>
                <a:cs typeface="Arial"/>
              </a:rPr>
              <a:t>No 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detections doesn’t mean 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no </a:t>
            </a:r>
            <a:r>
              <a:rPr sz="1600" spc="-4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attacks</a:t>
            </a:r>
            <a:endParaRPr sz="1600" dirty="0">
              <a:latin typeface="Arial"/>
              <a:cs typeface="Arial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700277" y="1333880"/>
            <a:ext cx="3967479" cy="3076575"/>
            <a:chOff x="700277" y="1333880"/>
            <a:chExt cx="3967479" cy="3076575"/>
          </a:xfrm>
        </p:grpSpPr>
        <p:sp>
          <p:nvSpPr>
            <p:cNvPr id="10" name="object 10"/>
            <p:cNvSpPr/>
            <p:nvPr/>
          </p:nvSpPr>
          <p:spPr>
            <a:xfrm>
              <a:off x="1626869" y="1372361"/>
              <a:ext cx="701040" cy="541020"/>
            </a:xfrm>
            <a:custGeom>
              <a:avLst/>
              <a:gdLst/>
              <a:ahLst/>
              <a:cxnLst/>
              <a:rect l="l" t="t" r="r" b="b"/>
              <a:pathLst>
                <a:path w="701039" h="541019">
                  <a:moveTo>
                    <a:pt x="701040" y="0"/>
                  </a:moveTo>
                  <a:lnTo>
                    <a:pt x="654520" y="19695"/>
                  </a:lnTo>
                  <a:lnTo>
                    <a:pt x="608747" y="40750"/>
                  </a:lnTo>
                  <a:lnTo>
                    <a:pt x="563747" y="63138"/>
                  </a:lnTo>
                  <a:lnTo>
                    <a:pt x="519549" y="86832"/>
                  </a:lnTo>
                  <a:lnTo>
                    <a:pt x="476178" y="111806"/>
                  </a:lnTo>
                  <a:lnTo>
                    <a:pt x="433662" y="138034"/>
                  </a:lnTo>
                  <a:lnTo>
                    <a:pt x="392028" y="165490"/>
                  </a:lnTo>
                  <a:lnTo>
                    <a:pt x="351303" y="194147"/>
                  </a:lnTo>
                  <a:lnTo>
                    <a:pt x="311515" y="223980"/>
                  </a:lnTo>
                  <a:lnTo>
                    <a:pt x="272689" y="254961"/>
                  </a:lnTo>
                  <a:lnTo>
                    <a:pt x="234853" y="287065"/>
                  </a:lnTo>
                  <a:lnTo>
                    <a:pt x="198035" y="320265"/>
                  </a:lnTo>
                  <a:lnTo>
                    <a:pt x="162261" y="354536"/>
                  </a:lnTo>
                  <a:lnTo>
                    <a:pt x="127558" y="389850"/>
                  </a:lnTo>
                  <a:lnTo>
                    <a:pt x="93953" y="426182"/>
                  </a:lnTo>
                  <a:lnTo>
                    <a:pt x="61474" y="463505"/>
                  </a:lnTo>
                  <a:lnTo>
                    <a:pt x="30147" y="501793"/>
                  </a:lnTo>
                  <a:lnTo>
                    <a:pt x="0" y="541019"/>
                  </a:lnTo>
                  <a:lnTo>
                    <a:pt x="701040" y="0"/>
                  </a:lnTo>
                  <a:close/>
                </a:path>
              </a:pathLst>
            </a:custGeom>
            <a:solidFill>
              <a:srgbClr val="F7F8F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626869" y="1372361"/>
              <a:ext cx="701040" cy="541020"/>
            </a:xfrm>
            <a:custGeom>
              <a:avLst/>
              <a:gdLst/>
              <a:ahLst/>
              <a:cxnLst/>
              <a:rect l="l" t="t" r="r" b="b"/>
              <a:pathLst>
                <a:path w="701039" h="541019">
                  <a:moveTo>
                    <a:pt x="0" y="541019"/>
                  </a:moveTo>
                  <a:lnTo>
                    <a:pt x="30147" y="501793"/>
                  </a:lnTo>
                  <a:lnTo>
                    <a:pt x="61474" y="463505"/>
                  </a:lnTo>
                  <a:lnTo>
                    <a:pt x="93953" y="426182"/>
                  </a:lnTo>
                  <a:lnTo>
                    <a:pt x="127558" y="389850"/>
                  </a:lnTo>
                  <a:lnTo>
                    <a:pt x="162261" y="354536"/>
                  </a:lnTo>
                  <a:lnTo>
                    <a:pt x="198035" y="320265"/>
                  </a:lnTo>
                  <a:lnTo>
                    <a:pt x="234853" y="287065"/>
                  </a:lnTo>
                  <a:lnTo>
                    <a:pt x="272689" y="254961"/>
                  </a:lnTo>
                  <a:lnTo>
                    <a:pt x="311515" y="223980"/>
                  </a:lnTo>
                  <a:lnTo>
                    <a:pt x="351303" y="194147"/>
                  </a:lnTo>
                  <a:lnTo>
                    <a:pt x="392028" y="165490"/>
                  </a:lnTo>
                  <a:lnTo>
                    <a:pt x="433662" y="138034"/>
                  </a:lnTo>
                  <a:lnTo>
                    <a:pt x="476178" y="111806"/>
                  </a:lnTo>
                  <a:lnTo>
                    <a:pt x="519549" y="86832"/>
                  </a:lnTo>
                  <a:lnTo>
                    <a:pt x="563747" y="63138"/>
                  </a:lnTo>
                  <a:lnTo>
                    <a:pt x="608747" y="40750"/>
                  </a:lnTo>
                  <a:lnTo>
                    <a:pt x="654520" y="19695"/>
                  </a:lnTo>
                  <a:lnTo>
                    <a:pt x="701040" y="0"/>
                  </a:lnTo>
                </a:path>
                <a:path w="701039" h="541019">
                  <a:moveTo>
                    <a:pt x="0" y="541019"/>
                  </a:moveTo>
                  <a:lnTo>
                    <a:pt x="29680" y="502410"/>
                  </a:lnTo>
                  <a:lnTo>
                    <a:pt x="60497" y="464702"/>
                  </a:lnTo>
                  <a:lnTo>
                    <a:pt x="92426" y="427922"/>
                  </a:lnTo>
                  <a:lnTo>
                    <a:pt x="125439" y="392095"/>
                  </a:lnTo>
                  <a:lnTo>
                    <a:pt x="159512" y="357245"/>
                  </a:lnTo>
                  <a:lnTo>
                    <a:pt x="194620" y="323398"/>
                  </a:lnTo>
                  <a:lnTo>
                    <a:pt x="230737" y="290579"/>
                  </a:lnTo>
                  <a:lnTo>
                    <a:pt x="267837" y="258812"/>
                  </a:lnTo>
                  <a:lnTo>
                    <a:pt x="305895" y="228123"/>
                  </a:lnTo>
                  <a:lnTo>
                    <a:pt x="344886" y="198538"/>
                  </a:lnTo>
                  <a:lnTo>
                    <a:pt x="384783" y="170080"/>
                  </a:lnTo>
                  <a:lnTo>
                    <a:pt x="425562" y="142776"/>
                  </a:lnTo>
                  <a:lnTo>
                    <a:pt x="467198" y="116650"/>
                  </a:lnTo>
                  <a:lnTo>
                    <a:pt x="509664" y="91727"/>
                  </a:lnTo>
                  <a:lnTo>
                    <a:pt x="552935" y="68033"/>
                  </a:lnTo>
                  <a:lnTo>
                    <a:pt x="596985" y="45592"/>
                  </a:lnTo>
                  <a:lnTo>
                    <a:pt x="641790" y="24430"/>
                  </a:lnTo>
                  <a:lnTo>
                    <a:pt x="687324" y="4572"/>
                  </a:lnTo>
                </a:path>
              </a:pathLst>
            </a:custGeom>
            <a:ln w="19050">
              <a:solidFill>
                <a:srgbClr val="302E6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231516" y="1333880"/>
              <a:ext cx="105918" cy="125730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1309877" y="2643377"/>
              <a:ext cx="22860" cy="474345"/>
            </a:xfrm>
            <a:custGeom>
              <a:avLst/>
              <a:gdLst/>
              <a:ahLst/>
              <a:cxnLst/>
              <a:rect l="l" t="t" r="r" b="b"/>
              <a:pathLst>
                <a:path w="22859" h="474344">
                  <a:moveTo>
                    <a:pt x="0" y="473964"/>
                  </a:moveTo>
                  <a:lnTo>
                    <a:pt x="22859" y="473964"/>
                  </a:lnTo>
                  <a:lnTo>
                    <a:pt x="22859" y="0"/>
                  </a:lnTo>
                  <a:lnTo>
                    <a:pt x="0" y="0"/>
                  </a:lnTo>
                  <a:lnTo>
                    <a:pt x="0" y="473964"/>
                  </a:lnTo>
                  <a:close/>
                </a:path>
              </a:pathLst>
            </a:custGeom>
            <a:solidFill>
              <a:srgbClr val="F7F8F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1309877" y="2643377"/>
              <a:ext cx="22860" cy="498475"/>
            </a:xfrm>
            <a:custGeom>
              <a:avLst/>
              <a:gdLst/>
              <a:ahLst/>
              <a:cxnLst/>
              <a:rect l="l" t="t" r="r" b="b"/>
              <a:pathLst>
                <a:path w="22859" h="498475">
                  <a:moveTo>
                    <a:pt x="22859" y="498348"/>
                  </a:moveTo>
                  <a:lnTo>
                    <a:pt x="14825" y="445024"/>
                  </a:lnTo>
                  <a:lnTo>
                    <a:pt x="8449" y="391127"/>
                  </a:lnTo>
                  <a:lnTo>
                    <a:pt x="3803" y="336663"/>
                  </a:lnTo>
                  <a:lnTo>
                    <a:pt x="963" y="281639"/>
                  </a:lnTo>
                  <a:lnTo>
                    <a:pt x="0" y="226060"/>
                  </a:lnTo>
                  <a:lnTo>
                    <a:pt x="978" y="168610"/>
                  </a:lnTo>
                  <a:lnTo>
                    <a:pt x="3921" y="111744"/>
                  </a:lnTo>
                  <a:lnTo>
                    <a:pt x="8840" y="55520"/>
                  </a:lnTo>
                  <a:lnTo>
                    <a:pt x="15747" y="0"/>
                  </a:lnTo>
                </a:path>
                <a:path w="22859" h="498475">
                  <a:moveTo>
                    <a:pt x="22859" y="498348"/>
                  </a:moveTo>
                  <a:lnTo>
                    <a:pt x="14825" y="445176"/>
                  </a:lnTo>
                  <a:lnTo>
                    <a:pt x="8449" y="391432"/>
                  </a:lnTo>
                  <a:lnTo>
                    <a:pt x="3803" y="337120"/>
                  </a:lnTo>
                  <a:lnTo>
                    <a:pt x="963" y="282248"/>
                  </a:lnTo>
                  <a:lnTo>
                    <a:pt x="0" y="226822"/>
                  </a:lnTo>
                  <a:lnTo>
                    <a:pt x="869" y="173480"/>
                  </a:lnTo>
                  <a:lnTo>
                    <a:pt x="3428" y="120697"/>
                  </a:lnTo>
                  <a:lnTo>
                    <a:pt x="7608" y="68462"/>
                  </a:lnTo>
                  <a:lnTo>
                    <a:pt x="13334" y="16764"/>
                  </a:lnTo>
                </a:path>
              </a:pathLst>
            </a:custGeom>
            <a:ln w="19050">
              <a:solidFill>
                <a:srgbClr val="302E6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250061" y="2633852"/>
              <a:ext cx="136397" cy="96774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1649730" y="3854957"/>
              <a:ext cx="723900" cy="530860"/>
            </a:xfrm>
            <a:custGeom>
              <a:avLst/>
              <a:gdLst/>
              <a:ahLst/>
              <a:cxnLst/>
              <a:rect l="l" t="t" r="r" b="b"/>
              <a:pathLst>
                <a:path w="723900" h="530860">
                  <a:moveTo>
                    <a:pt x="0" y="0"/>
                  </a:moveTo>
                  <a:lnTo>
                    <a:pt x="31378" y="39055"/>
                  </a:lnTo>
                  <a:lnTo>
                    <a:pt x="63943" y="77121"/>
                  </a:lnTo>
                  <a:lnTo>
                    <a:pt x="97666" y="114171"/>
                  </a:lnTo>
                  <a:lnTo>
                    <a:pt x="132521" y="150179"/>
                  </a:lnTo>
                  <a:lnTo>
                    <a:pt x="168479" y="185120"/>
                  </a:lnTo>
                  <a:lnTo>
                    <a:pt x="205514" y="218967"/>
                  </a:lnTo>
                  <a:lnTo>
                    <a:pt x="243597" y="251695"/>
                  </a:lnTo>
                  <a:lnTo>
                    <a:pt x="282703" y="283276"/>
                  </a:lnTo>
                  <a:lnTo>
                    <a:pt x="322802" y="313686"/>
                  </a:lnTo>
                  <a:lnTo>
                    <a:pt x="363868" y="342898"/>
                  </a:lnTo>
                  <a:lnTo>
                    <a:pt x="405873" y="370887"/>
                  </a:lnTo>
                  <a:lnTo>
                    <a:pt x="448789" y="397625"/>
                  </a:lnTo>
                  <a:lnTo>
                    <a:pt x="492590" y="423088"/>
                  </a:lnTo>
                  <a:lnTo>
                    <a:pt x="537248" y="447248"/>
                  </a:lnTo>
                  <a:lnTo>
                    <a:pt x="582735" y="470081"/>
                  </a:lnTo>
                  <a:lnTo>
                    <a:pt x="629025" y="491560"/>
                  </a:lnTo>
                  <a:lnTo>
                    <a:pt x="676089" y="511659"/>
                  </a:lnTo>
                  <a:lnTo>
                    <a:pt x="723900" y="5303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7F8F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1649730" y="3854957"/>
              <a:ext cx="723900" cy="530860"/>
            </a:xfrm>
            <a:custGeom>
              <a:avLst/>
              <a:gdLst/>
              <a:ahLst/>
              <a:cxnLst/>
              <a:rect l="l" t="t" r="r" b="b"/>
              <a:pathLst>
                <a:path w="723900" h="530860">
                  <a:moveTo>
                    <a:pt x="723900" y="530351"/>
                  </a:moveTo>
                  <a:lnTo>
                    <a:pt x="676089" y="511659"/>
                  </a:lnTo>
                  <a:lnTo>
                    <a:pt x="629025" y="491560"/>
                  </a:lnTo>
                  <a:lnTo>
                    <a:pt x="582735" y="470081"/>
                  </a:lnTo>
                  <a:lnTo>
                    <a:pt x="537248" y="447248"/>
                  </a:lnTo>
                  <a:lnTo>
                    <a:pt x="492590" y="423088"/>
                  </a:lnTo>
                  <a:lnTo>
                    <a:pt x="448789" y="397625"/>
                  </a:lnTo>
                  <a:lnTo>
                    <a:pt x="405873" y="370887"/>
                  </a:lnTo>
                  <a:lnTo>
                    <a:pt x="363868" y="342898"/>
                  </a:lnTo>
                  <a:lnTo>
                    <a:pt x="322802" y="313686"/>
                  </a:lnTo>
                  <a:lnTo>
                    <a:pt x="282703" y="283276"/>
                  </a:lnTo>
                  <a:lnTo>
                    <a:pt x="243597" y="251695"/>
                  </a:lnTo>
                  <a:lnTo>
                    <a:pt x="205514" y="218967"/>
                  </a:lnTo>
                  <a:lnTo>
                    <a:pt x="168479" y="185120"/>
                  </a:lnTo>
                  <a:lnTo>
                    <a:pt x="132521" y="150179"/>
                  </a:lnTo>
                  <a:lnTo>
                    <a:pt x="97666" y="114171"/>
                  </a:lnTo>
                  <a:lnTo>
                    <a:pt x="63943" y="77121"/>
                  </a:lnTo>
                  <a:lnTo>
                    <a:pt x="31378" y="39055"/>
                  </a:lnTo>
                  <a:lnTo>
                    <a:pt x="0" y="0"/>
                  </a:lnTo>
                </a:path>
                <a:path w="723900" h="530860">
                  <a:moveTo>
                    <a:pt x="723900" y="530351"/>
                  </a:moveTo>
                  <a:lnTo>
                    <a:pt x="676883" y="512009"/>
                  </a:lnTo>
                  <a:lnTo>
                    <a:pt x="630593" y="492304"/>
                  </a:lnTo>
                  <a:lnTo>
                    <a:pt x="585053" y="471262"/>
                  </a:lnTo>
                  <a:lnTo>
                    <a:pt x="540290" y="448908"/>
                  </a:lnTo>
                  <a:lnTo>
                    <a:pt x="496328" y="425266"/>
                  </a:lnTo>
                  <a:lnTo>
                    <a:pt x="453192" y="400363"/>
                  </a:lnTo>
                  <a:lnTo>
                    <a:pt x="410907" y="374222"/>
                  </a:lnTo>
                  <a:lnTo>
                    <a:pt x="369499" y="346869"/>
                  </a:lnTo>
                  <a:lnTo>
                    <a:pt x="328993" y="318330"/>
                  </a:lnTo>
                  <a:lnTo>
                    <a:pt x="289413" y="288628"/>
                  </a:lnTo>
                  <a:lnTo>
                    <a:pt x="250785" y="257790"/>
                  </a:lnTo>
                  <a:lnTo>
                    <a:pt x="213134" y="225839"/>
                  </a:lnTo>
                  <a:lnTo>
                    <a:pt x="176484" y="192802"/>
                  </a:lnTo>
                  <a:lnTo>
                    <a:pt x="140862" y="158703"/>
                  </a:lnTo>
                  <a:lnTo>
                    <a:pt x="106291" y="123568"/>
                  </a:lnTo>
                  <a:lnTo>
                    <a:pt x="72798" y="87421"/>
                  </a:lnTo>
                  <a:lnTo>
                    <a:pt x="40407" y="50287"/>
                  </a:lnTo>
                  <a:lnTo>
                    <a:pt x="9143" y="12191"/>
                  </a:lnTo>
                </a:path>
              </a:pathLst>
            </a:custGeom>
            <a:ln w="19050">
              <a:solidFill>
                <a:srgbClr val="302E6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" name="object 1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632585" y="3845432"/>
              <a:ext cx="112013" cy="105917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3579113" y="3821429"/>
              <a:ext cx="715010" cy="550545"/>
            </a:xfrm>
            <a:custGeom>
              <a:avLst/>
              <a:gdLst/>
              <a:ahLst/>
              <a:cxnLst/>
              <a:rect l="l" t="t" r="r" b="b"/>
              <a:pathLst>
                <a:path w="715010" h="550545">
                  <a:moveTo>
                    <a:pt x="714756" y="0"/>
                  </a:moveTo>
                  <a:lnTo>
                    <a:pt x="0" y="550164"/>
                  </a:lnTo>
                  <a:lnTo>
                    <a:pt x="47563" y="530303"/>
                  </a:lnTo>
                  <a:lnTo>
                    <a:pt x="94352" y="509040"/>
                  </a:lnTo>
                  <a:lnTo>
                    <a:pt x="140336" y="486401"/>
                  </a:lnTo>
                  <a:lnTo>
                    <a:pt x="185490" y="462412"/>
                  </a:lnTo>
                  <a:lnTo>
                    <a:pt x="229784" y="437101"/>
                  </a:lnTo>
                  <a:lnTo>
                    <a:pt x="273191" y="410495"/>
                  </a:lnTo>
                  <a:lnTo>
                    <a:pt x="315683" y="382620"/>
                  </a:lnTo>
                  <a:lnTo>
                    <a:pt x="357232" y="353504"/>
                  </a:lnTo>
                  <a:lnTo>
                    <a:pt x="397811" y="323173"/>
                  </a:lnTo>
                  <a:lnTo>
                    <a:pt x="437392" y="291655"/>
                  </a:lnTo>
                  <a:lnTo>
                    <a:pt x="475946" y="258977"/>
                  </a:lnTo>
                  <a:lnTo>
                    <a:pt x="513446" y="225165"/>
                  </a:lnTo>
                  <a:lnTo>
                    <a:pt x="549865" y="190246"/>
                  </a:lnTo>
                  <a:lnTo>
                    <a:pt x="585174" y="154248"/>
                  </a:lnTo>
                  <a:lnTo>
                    <a:pt x="619345" y="117198"/>
                  </a:lnTo>
                  <a:lnTo>
                    <a:pt x="652351" y="79121"/>
                  </a:lnTo>
                  <a:lnTo>
                    <a:pt x="684164" y="40046"/>
                  </a:lnTo>
                  <a:lnTo>
                    <a:pt x="714756" y="0"/>
                  </a:lnTo>
                  <a:close/>
                </a:path>
              </a:pathLst>
            </a:custGeom>
            <a:solidFill>
              <a:srgbClr val="F7F8F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3579113" y="3821429"/>
              <a:ext cx="715010" cy="550545"/>
            </a:xfrm>
            <a:custGeom>
              <a:avLst/>
              <a:gdLst/>
              <a:ahLst/>
              <a:cxnLst/>
              <a:rect l="l" t="t" r="r" b="b"/>
              <a:pathLst>
                <a:path w="715010" h="550545">
                  <a:moveTo>
                    <a:pt x="714756" y="0"/>
                  </a:moveTo>
                  <a:lnTo>
                    <a:pt x="684164" y="40046"/>
                  </a:lnTo>
                  <a:lnTo>
                    <a:pt x="652351" y="79121"/>
                  </a:lnTo>
                  <a:lnTo>
                    <a:pt x="619345" y="117198"/>
                  </a:lnTo>
                  <a:lnTo>
                    <a:pt x="585174" y="154248"/>
                  </a:lnTo>
                  <a:lnTo>
                    <a:pt x="549865" y="190246"/>
                  </a:lnTo>
                  <a:lnTo>
                    <a:pt x="513446" y="225165"/>
                  </a:lnTo>
                  <a:lnTo>
                    <a:pt x="475946" y="258977"/>
                  </a:lnTo>
                  <a:lnTo>
                    <a:pt x="437392" y="291655"/>
                  </a:lnTo>
                  <a:lnTo>
                    <a:pt x="397811" y="323173"/>
                  </a:lnTo>
                  <a:lnTo>
                    <a:pt x="357232" y="353504"/>
                  </a:lnTo>
                  <a:lnTo>
                    <a:pt x="315683" y="382620"/>
                  </a:lnTo>
                  <a:lnTo>
                    <a:pt x="273191" y="410495"/>
                  </a:lnTo>
                  <a:lnTo>
                    <a:pt x="229784" y="437101"/>
                  </a:lnTo>
                  <a:lnTo>
                    <a:pt x="185490" y="462412"/>
                  </a:lnTo>
                  <a:lnTo>
                    <a:pt x="140336" y="486401"/>
                  </a:lnTo>
                  <a:lnTo>
                    <a:pt x="94352" y="509040"/>
                  </a:lnTo>
                  <a:lnTo>
                    <a:pt x="47563" y="530303"/>
                  </a:lnTo>
                  <a:lnTo>
                    <a:pt x="0" y="550164"/>
                  </a:lnTo>
                </a:path>
                <a:path w="715010" h="550545">
                  <a:moveTo>
                    <a:pt x="714756" y="0"/>
                  </a:moveTo>
                  <a:lnTo>
                    <a:pt x="684714" y="39357"/>
                  </a:lnTo>
                  <a:lnTo>
                    <a:pt x="653492" y="77779"/>
                  </a:lnTo>
                  <a:lnTo>
                    <a:pt x="621118" y="115239"/>
                  </a:lnTo>
                  <a:lnTo>
                    <a:pt x="587616" y="151711"/>
                  </a:lnTo>
                  <a:lnTo>
                    <a:pt x="553015" y="187170"/>
                  </a:lnTo>
                  <a:lnTo>
                    <a:pt x="517341" y="221589"/>
                  </a:lnTo>
                  <a:lnTo>
                    <a:pt x="480620" y="254943"/>
                  </a:lnTo>
                  <a:lnTo>
                    <a:pt x="442879" y="287205"/>
                  </a:lnTo>
                  <a:lnTo>
                    <a:pt x="404145" y="318349"/>
                  </a:lnTo>
                  <a:lnTo>
                    <a:pt x="364445" y="348350"/>
                  </a:lnTo>
                  <a:lnTo>
                    <a:pt x="323804" y="377181"/>
                  </a:lnTo>
                  <a:lnTo>
                    <a:pt x="282250" y="404816"/>
                  </a:lnTo>
                  <a:lnTo>
                    <a:pt x="239809" y="431230"/>
                  </a:lnTo>
                  <a:lnTo>
                    <a:pt x="196509" y="456397"/>
                  </a:lnTo>
                  <a:lnTo>
                    <a:pt x="152375" y="480290"/>
                  </a:lnTo>
                  <a:lnTo>
                    <a:pt x="107434" y="502883"/>
                  </a:lnTo>
                  <a:lnTo>
                    <a:pt x="61714" y="524151"/>
                  </a:lnTo>
                  <a:lnTo>
                    <a:pt x="15239" y="544068"/>
                  </a:lnTo>
                </a:path>
              </a:pathLst>
            </a:custGeom>
            <a:ln w="19050">
              <a:solidFill>
                <a:srgbClr val="302E6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" name="object 2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569588" y="4284345"/>
              <a:ext cx="105918" cy="125730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4586477" y="2618994"/>
              <a:ext cx="21590" cy="477520"/>
            </a:xfrm>
            <a:custGeom>
              <a:avLst/>
              <a:gdLst/>
              <a:ahLst/>
              <a:cxnLst/>
              <a:rect l="l" t="t" r="r" b="b"/>
              <a:pathLst>
                <a:path w="21589" h="477519">
                  <a:moveTo>
                    <a:pt x="0" y="477012"/>
                  </a:moveTo>
                  <a:lnTo>
                    <a:pt x="21336" y="477012"/>
                  </a:lnTo>
                  <a:lnTo>
                    <a:pt x="21336" y="0"/>
                  </a:lnTo>
                  <a:lnTo>
                    <a:pt x="0" y="0"/>
                  </a:lnTo>
                  <a:lnTo>
                    <a:pt x="0" y="477012"/>
                  </a:lnTo>
                  <a:close/>
                </a:path>
              </a:pathLst>
            </a:custGeom>
            <a:solidFill>
              <a:srgbClr val="F7F8F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4586477" y="2608325"/>
              <a:ext cx="21590" cy="487680"/>
            </a:xfrm>
            <a:custGeom>
              <a:avLst/>
              <a:gdLst/>
              <a:ahLst/>
              <a:cxnLst/>
              <a:rect l="l" t="t" r="r" b="b"/>
              <a:pathLst>
                <a:path w="21589" h="487680">
                  <a:moveTo>
                    <a:pt x="0" y="0"/>
                  </a:moveTo>
                  <a:lnTo>
                    <a:pt x="7632" y="51272"/>
                  </a:lnTo>
                  <a:lnTo>
                    <a:pt x="13600" y="103093"/>
                  </a:lnTo>
                  <a:lnTo>
                    <a:pt x="17885" y="155402"/>
                  </a:lnTo>
                  <a:lnTo>
                    <a:pt x="20470" y="208137"/>
                  </a:lnTo>
                  <a:lnTo>
                    <a:pt x="21336" y="261238"/>
                  </a:lnTo>
                  <a:lnTo>
                    <a:pt x="20335" y="318676"/>
                  </a:lnTo>
                  <a:lnTo>
                    <a:pt x="17335" y="375554"/>
                  </a:lnTo>
                  <a:lnTo>
                    <a:pt x="12334" y="431885"/>
                  </a:lnTo>
                  <a:lnTo>
                    <a:pt x="5334" y="487680"/>
                  </a:lnTo>
                </a:path>
                <a:path w="21589" h="487680">
                  <a:moveTo>
                    <a:pt x="0" y="0"/>
                  </a:moveTo>
                  <a:lnTo>
                    <a:pt x="7632" y="51321"/>
                  </a:lnTo>
                  <a:lnTo>
                    <a:pt x="13600" y="103148"/>
                  </a:lnTo>
                  <a:lnTo>
                    <a:pt x="17885" y="155438"/>
                  </a:lnTo>
                  <a:lnTo>
                    <a:pt x="20470" y="208149"/>
                  </a:lnTo>
                  <a:lnTo>
                    <a:pt x="21336" y="261238"/>
                  </a:lnTo>
                  <a:lnTo>
                    <a:pt x="20437" y="314831"/>
                  </a:lnTo>
                  <a:lnTo>
                    <a:pt x="17764" y="367934"/>
                  </a:lnTo>
                  <a:lnTo>
                    <a:pt x="13352" y="420491"/>
                  </a:lnTo>
                  <a:lnTo>
                    <a:pt x="7238" y="472440"/>
                  </a:lnTo>
                </a:path>
              </a:pathLst>
            </a:custGeom>
            <a:ln w="19050">
              <a:solidFill>
                <a:srgbClr val="302E6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" name="object 2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531232" y="3010280"/>
              <a:ext cx="136397" cy="95250"/>
            </a:xfrm>
            <a:prstGeom prst="rect">
              <a:avLst/>
            </a:prstGeom>
          </p:spPr>
        </p:pic>
        <p:sp>
          <p:nvSpPr>
            <p:cNvPr id="25" name="object 25"/>
            <p:cNvSpPr/>
            <p:nvPr/>
          </p:nvSpPr>
          <p:spPr>
            <a:xfrm>
              <a:off x="3533394" y="1349501"/>
              <a:ext cx="722630" cy="520065"/>
            </a:xfrm>
            <a:custGeom>
              <a:avLst/>
              <a:gdLst/>
              <a:ahLst/>
              <a:cxnLst/>
              <a:rect l="l" t="t" r="r" b="b"/>
              <a:pathLst>
                <a:path w="722629" h="520064">
                  <a:moveTo>
                    <a:pt x="0" y="0"/>
                  </a:moveTo>
                  <a:lnTo>
                    <a:pt x="722376" y="519684"/>
                  </a:lnTo>
                  <a:lnTo>
                    <a:pt x="690803" y="481362"/>
                  </a:lnTo>
                  <a:lnTo>
                    <a:pt x="658079" y="444012"/>
                  </a:lnTo>
                  <a:lnTo>
                    <a:pt x="624231" y="407661"/>
                  </a:lnTo>
                  <a:lnTo>
                    <a:pt x="589286" y="372333"/>
                  </a:lnTo>
                  <a:lnTo>
                    <a:pt x="553270" y="338056"/>
                  </a:lnTo>
                  <a:lnTo>
                    <a:pt x="516212" y="304856"/>
                  </a:lnTo>
                  <a:lnTo>
                    <a:pt x="478138" y="272759"/>
                  </a:lnTo>
                  <a:lnTo>
                    <a:pt x="439075" y="241791"/>
                  </a:lnTo>
                  <a:lnTo>
                    <a:pt x="399049" y="211978"/>
                  </a:lnTo>
                  <a:lnTo>
                    <a:pt x="358089" y="183348"/>
                  </a:lnTo>
                  <a:lnTo>
                    <a:pt x="316221" y="155925"/>
                  </a:lnTo>
                  <a:lnTo>
                    <a:pt x="273473" y="129737"/>
                  </a:lnTo>
                  <a:lnTo>
                    <a:pt x="229870" y="104809"/>
                  </a:lnTo>
                  <a:lnTo>
                    <a:pt x="185441" y="81169"/>
                  </a:lnTo>
                  <a:lnTo>
                    <a:pt x="140213" y="58841"/>
                  </a:lnTo>
                  <a:lnTo>
                    <a:pt x="94212" y="37853"/>
                  </a:lnTo>
                  <a:lnTo>
                    <a:pt x="47465" y="1823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7F8F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3533394" y="1349501"/>
              <a:ext cx="722630" cy="520065"/>
            </a:xfrm>
            <a:custGeom>
              <a:avLst/>
              <a:gdLst/>
              <a:ahLst/>
              <a:cxnLst/>
              <a:rect l="l" t="t" r="r" b="b"/>
              <a:pathLst>
                <a:path w="722629" h="520064">
                  <a:moveTo>
                    <a:pt x="0" y="0"/>
                  </a:moveTo>
                  <a:lnTo>
                    <a:pt x="47465" y="18230"/>
                  </a:lnTo>
                  <a:lnTo>
                    <a:pt x="94212" y="37853"/>
                  </a:lnTo>
                  <a:lnTo>
                    <a:pt x="140213" y="58841"/>
                  </a:lnTo>
                  <a:lnTo>
                    <a:pt x="185441" y="81169"/>
                  </a:lnTo>
                  <a:lnTo>
                    <a:pt x="229870" y="104809"/>
                  </a:lnTo>
                  <a:lnTo>
                    <a:pt x="273473" y="129737"/>
                  </a:lnTo>
                  <a:lnTo>
                    <a:pt x="316221" y="155925"/>
                  </a:lnTo>
                  <a:lnTo>
                    <a:pt x="358089" y="183348"/>
                  </a:lnTo>
                  <a:lnTo>
                    <a:pt x="399049" y="211978"/>
                  </a:lnTo>
                  <a:lnTo>
                    <a:pt x="439075" y="241791"/>
                  </a:lnTo>
                  <a:lnTo>
                    <a:pt x="478138" y="272759"/>
                  </a:lnTo>
                  <a:lnTo>
                    <a:pt x="516212" y="304856"/>
                  </a:lnTo>
                  <a:lnTo>
                    <a:pt x="553270" y="338056"/>
                  </a:lnTo>
                  <a:lnTo>
                    <a:pt x="589286" y="372333"/>
                  </a:lnTo>
                  <a:lnTo>
                    <a:pt x="624231" y="407661"/>
                  </a:lnTo>
                  <a:lnTo>
                    <a:pt x="658079" y="444012"/>
                  </a:lnTo>
                  <a:lnTo>
                    <a:pt x="690803" y="481362"/>
                  </a:lnTo>
                  <a:lnTo>
                    <a:pt x="722376" y="519684"/>
                  </a:lnTo>
                </a:path>
                <a:path w="722629" h="520064">
                  <a:moveTo>
                    <a:pt x="0" y="0"/>
                  </a:moveTo>
                  <a:lnTo>
                    <a:pt x="46710" y="17885"/>
                  </a:lnTo>
                  <a:lnTo>
                    <a:pt x="92719" y="37109"/>
                  </a:lnTo>
                  <a:lnTo>
                    <a:pt x="138001" y="57647"/>
                  </a:lnTo>
                  <a:lnTo>
                    <a:pt x="182531" y="79476"/>
                  </a:lnTo>
                  <a:lnTo>
                    <a:pt x="226286" y="102574"/>
                  </a:lnTo>
                  <a:lnTo>
                    <a:pt x="269239" y="126915"/>
                  </a:lnTo>
                  <a:lnTo>
                    <a:pt x="311368" y="152477"/>
                  </a:lnTo>
                  <a:lnTo>
                    <a:pt x="352646" y="179236"/>
                  </a:lnTo>
                  <a:lnTo>
                    <a:pt x="393049" y="207168"/>
                  </a:lnTo>
                  <a:lnTo>
                    <a:pt x="432552" y="236251"/>
                  </a:lnTo>
                  <a:lnTo>
                    <a:pt x="471131" y="266460"/>
                  </a:lnTo>
                  <a:lnTo>
                    <a:pt x="508762" y="297772"/>
                  </a:lnTo>
                  <a:lnTo>
                    <a:pt x="545418" y="330164"/>
                  </a:lnTo>
                  <a:lnTo>
                    <a:pt x="581076" y="363611"/>
                  </a:lnTo>
                  <a:lnTo>
                    <a:pt x="615711" y="398092"/>
                  </a:lnTo>
                  <a:lnTo>
                    <a:pt x="649299" y="433581"/>
                  </a:lnTo>
                  <a:lnTo>
                    <a:pt x="681814" y="470055"/>
                  </a:lnTo>
                  <a:lnTo>
                    <a:pt x="713231" y="507492"/>
                  </a:lnTo>
                </a:path>
              </a:pathLst>
            </a:custGeom>
            <a:ln w="19050">
              <a:solidFill>
                <a:srgbClr val="302E6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" name="object 27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160900" y="1774316"/>
              <a:ext cx="110489" cy="104394"/>
            </a:xfrm>
            <a:prstGeom prst="rect">
              <a:avLst/>
            </a:prstGeom>
          </p:spPr>
        </p:pic>
        <p:sp>
          <p:nvSpPr>
            <p:cNvPr id="28" name="object 28"/>
            <p:cNvSpPr/>
            <p:nvPr/>
          </p:nvSpPr>
          <p:spPr>
            <a:xfrm>
              <a:off x="700277" y="1898141"/>
              <a:ext cx="1191895" cy="721360"/>
            </a:xfrm>
            <a:custGeom>
              <a:avLst/>
              <a:gdLst/>
              <a:ahLst/>
              <a:cxnLst/>
              <a:rect l="l" t="t" r="r" b="b"/>
              <a:pathLst>
                <a:path w="1191895" h="721360">
                  <a:moveTo>
                    <a:pt x="1191768" y="0"/>
                  </a:moveTo>
                  <a:lnTo>
                    <a:pt x="0" y="0"/>
                  </a:lnTo>
                  <a:lnTo>
                    <a:pt x="0" y="720851"/>
                  </a:lnTo>
                  <a:lnTo>
                    <a:pt x="1191768" y="720851"/>
                  </a:lnTo>
                  <a:lnTo>
                    <a:pt x="1191768" y="0"/>
                  </a:lnTo>
                  <a:close/>
                </a:path>
              </a:pathLst>
            </a:custGeom>
            <a:solidFill>
              <a:srgbClr val="00A88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9" name="object 29"/>
          <p:cNvSpPr txBox="1"/>
          <p:nvPr/>
        </p:nvSpPr>
        <p:spPr>
          <a:xfrm>
            <a:off x="700277" y="1898142"/>
            <a:ext cx="1191895" cy="721360"/>
          </a:xfrm>
          <a:prstGeom prst="rect">
            <a:avLst/>
          </a:prstGeom>
          <a:ln w="74885">
            <a:solidFill>
              <a:srgbClr val="22D1AD"/>
            </a:solidFill>
          </a:ln>
        </p:spPr>
        <p:txBody>
          <a:bodyPr vert="horz" wrap="square" lIns="0" tIns="381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0"/>
              </a:spcBef>
            </a:pPr>
            <a:endParaRPr sz="1100">
              <a:latin typeface="Times New Roman"/>
              <a:cs typeface="Times New Roman"/>
            </a:endParaRPr>
          </a:p>
          <a:p>
            <a:pPr marL="322580" marR="149225" indent="-184785">
              <a:lnSpc>
                <a:spcPct val="100800"/>
              </a:lnSpc>
              <a:spcBef>
                <a:spcPts val="5"/>
              </a:spcBef>
            </a:pPr>
            <a:r>
              <a:rPr sz="1300" spc="5" dirty="0">
                <a:solidFill>
                  <a:srgbClr val="F7F8FA"/>
                </a:solidFill>
                <a:latin typeface="Calibri"/>
                <a:cs typeface="Calibri"/>
              </a:rPr>
              <a:t>Post-i</a:t>
            </a:r>
            <a:r>
              <a:rPr sz="1300" spc="-5" dirty="0">
                <a:solidFill>
                  <a:srgbClr val="F7F8FA"/>
                </a:solidFill>
                <a:latin typeface="Calibri"/>
                <a:cs typeface="Calibri"/>
              </a:rPr>
              <a:t>nc</a:t>
            </a:r>
            <a:r>
              <a:rPr sz="1300" dirty="0">
                <a:solidFill>
                  <a:srgbClr val="F7F8FA"/>
                </a:solidFill>
                <a:latin typeface="Calibri"/>
                <a:cs typeface="Calibri"/>
              </a:rPr>
              <a:t>i</a:t>
            </a:r>
            <a:r>
              <a:rPr sz="1300" spc="-5" dirty="0">
                <a:solidFill>
                  <a:srgbClr val="F7F8FA"/>
                </a:solidFill>
                <a:latin typeface="Calibri"/>
                <a:cs typeface="Calibri"/>
              </a:rPr>
              <a:t>d</a:t>
            </a:r>
            <a:r>
              <a:rPr sz="1300" spc="5" dirty="0">
                <a:solidFill>
                  <a:srgbClr val="F7F8FA"/>
                </a:solidFill>
                <a:latin typeface="Calibri"/>
                <a:cs typeface="Calibri"/>
              </a:rPr>
              <a:t>e</a:t>
            </a:r>
            <a:r>
              <a:rPr sz="1300" dirty="0">
                <a:solidFill>
                  <a:srgbClr val="F7F8FA"/>
                </a:solidFill>
                <a:latin typeface="Calibri"/>
                <a:cs typeface="Calibri"/>
              </a:rPr>
              <a:t>n</a:t>
            </a:r>
            <a:r>
              <a:rPr sz="1300" spc="5" dirty="0">
                <a:solidFill>
                  <a:srgbClr val="F7F8FA"/>
                </a:solidFill>
                <a:latin typeface="Calibri"/>
                <a:cs typeface="Calibri"/>
              </a:rPr>
              <a:t>t  activity</a:t>
            </a:r>
            <a:endParaRPr sz="1300">
              <a:latin typeface="Calibri"/>
              <a:cs typeface="Calibri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662812" y="3079876"/>
            <a:ext cx="1266825" cy="796290"/>
            <a:chOff x="662812" y="3079876"/>
            <a:chExt cx="1266825" cy="796290"/>
          </a:xfrm>
        </p:grpSpPr>
        <p:sp>
          <p:nvSpPr>
            <p:cNvPr id="31" name="object 31"/>
            <p:cNvSpPr/>
            <p:nvPr/>
          </p:nvSpPr>
          <p:spPr>
            <a:xfrm>
              <a:off x="700277" y="3117341"/>
              <a:ext cx="1191895" cy="721360"/>
            </a:xfrm>
            <a:custGeom>
              <a:avLst/>
              <a:gdLst/>
              <a:ahLst/>
              <a:cxnLst/>
              <a:rect l="l" t="t" r="r" b="b"/>
              <a:pathLst>
                <a:path w="1191895" h="721360">
                  <a:moveTo>
                    <a:pt x="1191768" y="0"/>
                  </a:moveTo>
                  <a:lnTo>
                    <a:pt x="0" y="0"/>
                  </a:lnTo>
                  <a:lnTo>
                    <a:pt x="0" y="720851"/>
                  </a:lnTo>
                  <a:lnTo>
                    <a:pt x="1191768" y="720851"/>
                  </a:lnTo>
                  <a:lnTo>
                    <a:pt x="1191768" y="0"/>
                  </a:lnTo>
                  <a:close/>
                </a:path>
              </a:pathLst>
            </a:custGeom>
            <a:solidFill>
              <a:srgbClr val="00A88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700277" y="3117341"/>
              <a:ext cx="1191895" cy="721360"/>
            </a:xfrm>
            <a:custGeom>
              <a:avLst/>
              <a:gdLst/>
              <a:ahLst/>
              <a:cxnLst/>
              <a:rect l="l" t="t" r="r" b="b"/>
              <a:pathLst>
                <a:path w="1191895" h="721360">
                  <a:moveTo>
                    <a:pt x="0" y="720851"/>
                  </a:moveTo>
                  <a:lnTo>
                    <a:pt x="1191768" y="720851"/>
                  </a:lnTo>
                  <a:lnTo>
                    <a:pt x="1191768" y="0"/>
                  </a:lnTo>
                  <a:lnTo>
                    <a:pt x="0" y="0"/>
                  </a:lnTo>
                  <a:lnTo>
                    <a:pt x="0" y="720851"/>
                  </a:lnTo>
                  <a:close/>
                </a:path>
              </a:pathLst>
            </a:custGeom>
            <a:ln w="74885">
              <a:solidFill>
                <a:srgbClr val="22D1A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700277" y="3117342"/>
            <a:ext cx="1191895" cy="721360"/>
          </a:xfrm>
          <a:prstGeom prst="rect">
            <a:avLst/>
          </a:prstGeom>
          <a:ln w="74885">
            <a:solidFill>
              <a:srgbClr val="22D1AD"/>
            </a:solidFill>
          </a:ln>
        </p:spPr>
        <p:txBody>
          <a:bodyPr vert="horz" wrap="square" lIns="0" tIns="31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5"/>
              </a:spcBef>
            </a:pPr>
            <a:endParaRPr sz="1650">
              <a:latin typeface="Times New Roman"/>
              <a:cs typeface="Times New Roman"/>
            </a:endParaRPr>
          </a:p>
          <a:p>
            <a:pPr marL="254000">
              <a:lnSpc>
                <a:spcPct val="100000"/>
              </a:lnSpc>
              <a:spcBef>
                <a:spcPts val="5"/>
              </a:spcBef>
            </a:pPr>
            <a:r>
              <a:rPr sz="1300" spc="5" dirty="0">
                <a:solidFill>
                  <a:srgbClr val="F7F8FA"/>
                </a:solidFill>
                <a:latin typeface="Calibri"/>
                <a:cs typeface="Calibri"/>
              </a:rPr>
              <a:t>Recovery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3955541" y="1898142"/>
            <a:ext cx="1193800" cy="721360"/>
          </a:xfrm>
          <a:custGeom>
            <a:avLst/>
            <a:gdLst/>
            <a:ahLst/>
            <a:cxnLst/>
            <a:rect l="l" t="t" r="r" b="b"/>
            <a:pathLst>
              <a:path w="1193800" h="721360">
                <a:moveTo>
                  <a:pt x="1193291" y="0"/>
                </a:moveTo>
                <a:lnTo>
                  <a:pt x="0" y="0"/>
                </a:lnTo>
                <a:lnTo>
                  <a:pt x="0" y="720851"/>
                </a:lnTo>
                <a:lnTo>
                  <a:pt x="1193291" y="720851"/>
                </a:lnTo>
                <a:lnTo>
                  <a:pt x="1193291" y="0"/>
                </a:lnTo>
                <a:close/>
              </a:path>
            </a:pathLst>
          </a:custGeom>
          <a:solidFill>
            <a:srgbClr val="00A88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 txBox="1"/>
          <p:nvPr/>
        </p:nvSpPr>
        <p:spPr>
          <a:xfrm>
            <a:off x="3955541" y="1898142"/>
            <a:ext cx="1193800" cy="721360"/>
          </a:xfrm>
          <a:prstGeom prst="rect">
            <a:avLst/>
          </a:prstGeom>
          <a:ln w="74885">
            <a:solidFill>
              <a:srgbClr val="22D1AD"/>
            </a:solidFill>
          </a:ln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650">
              <a:latin typeface="Times New Roman"/>
              <a:cs typeface="Times New Roman"/>
            </a:endParaRPr>
          </a:p>
          <a:p>
            <a:pPr marL="118745">
              <a:lnSpc>
                <a:spcPct val="100000"/>
              </a:lnSpc>
              <a:spcBef>
                <a:spcPts val="5"/>
              </a:spcBef>
            </a:pPr>
            <a:r>
              <a:rPr sz="1300" dirty="0">
                <a:solidFill>
                  <a:srgbClr val="F7F8FA"/>
                </a:solidFill>
                <a:latin typeface="Calibri"/>
                <a:cs typeface="Calibri"/>
              </a:rPr>
              <a:t>Identification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2332482" y="983741"/>
            <a:ext cx="1193800" cy="721360"/>
          </a:xfrm>
          <a:custGeom>
            <a:avLst/>
            <a:gdLst/>
            <a:ahLst/>
            <a:cxnLst/>
            <a:rect l="l" t="t" r="r" b="b"/>
            <a:pathLst>
              <a:path w="1193800" h="721360">
                <a:moveTo>
                  <a:pt x="1193292" y="0"/>
                </a:moveTo>
                <a:lnTo>
                  <a:pt x="0" y="0"/>
                </a:lnTo>
                <a:lnTo>
                  <a:pt x="0" y="720851"/>
                </a:lnTo>
                <a:lnTo>
                  <a:pt x="1193292" y="720851"/>
                </a:lnTo>
                <a:lnTo>
                  <a:pt x="1193292" y="0"/>
                </a:lnTo>
                <a:close/>
              </a:path>
            </a:pathLst>
          </a:custGeom>
          <a:solidFill>
            <a:srgbClr val="00A88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 txBox="1"/>
          <p:nvPr/>
        </p:nvSpPr>
        <p:spPr>
          <a:xfrm>
            <a:off x="2332482" y="983741"/>
            <a:ext cx="1193800" cy="721360"/>
          </a:xfrm>
          <a:prstGeom prst="rect">
            <a:avLst/>
          </a:prstGeom>
          <a:ln w="74885">
            <a:solidFill>
              <a:srgbClr val="22D1AD"/>
            </a:solidFill>
          </a:ln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650">
              <a:latin typeface="Times New Roman"/>
              <a:cs typeface="Times New Roman"/>
            </a:endParaRPr>
          </a:p>
          <a:p>
            <a:pPr marL="153670">
              <a:lnSpc>
                <a:spcPct val="100000"/>
              </a:lnSpc>
            </a:pPr>
            <a:r>
              <a:rPr sz="1300" spc="5" dirty="0">
                <a:solidFill>
                  <a:srgbClr val="F7F8FA"/>
                </a:solidFill>
                <a:latin typeface="Calibri"/>
                <a:cs typeface="Calibri"/>
              </a:rPr>
              <a:t>Preparation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2332482" y="4101846"/>
            <a:ext cx="1193800" cy="721360"/>
          </a:xfrm>
          <a:custGeom>
            <a:avLst/>
            <a:gdLst/>
            <a:ahLst/>
            <a:cxnLst/>
            <a:rect l="l" t="t" r="r" b="b"/>
            <a:pathLst>
              <a:path w="1193800" h="721360">
                <a:moveTo>
                  <a:pt x="1193292" y="0"/>
                </a:moveTo>
                <a:lnTo>
                  <a:pt x="0" y="0"/>
                </a:lnTo>
                <a:lnTo>
                  <a:pt x="0" y="720851"/>
                </a:lnTo>
                <a:lnTo>
                  <a:pt x="1193292" y="720851"/>
                </a:lnTo>
                <a:lnTo>
                  <a:pt x="1193292" y="0"/>
                </a:lnTo>
                <a:close/>
              </a:path>
            </a:pathLst>
          </a:custGeom>
          <a:solidFill>
            <a:srgbClr val="00A88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 txBox="1"/>
          <p:nvPr/>
        </p:nvSpPr>
        <p:spPr>
          <a:xfrm>
            <a:off x="2332482" y="4101846"/>
            <a:ext cx="1193800" cy="721360"/>
          </a:xfrm>
          <a:prstGeom prst="rect">
            <a:avLst/>
          </a:prstGeom>
          <a:ln w="74885">
            <a:solidFill>
              <a:srgbClr val="22D1AD"/>
            </a:solidFill>
          </a:ln>
        </p:spPr>
        <p:txBody>
          <a:bodyPr vert="horz" wrap="square" lIns="0" tIns="31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5"/>
              </a:spcBef>
            </a:pPr>
            <a:endParaRPr sz="1650">
              <a:latin typeface="Times New Roman"/>
              <a:cs typeface="Times New Roman"/>
            </a:endParaRPr>
          </a:p>
          <a:p>
            <a:pPr marL="187325">
              <a:lnSpc>
                <a:spcPct val="100000"/>
              </a:lnSpc>
              <a:spcBef>
                <a:spcPts val="5"/>
              </a:spcBef>
            </a:pPr>
            <a:r>
              <a:rPr sz="1300" dirty="0">
                <a:solidFill>
                  <a:srgbClr val="F7F8FA"/>
                </a:solidFill>
                <a:latin typeface="Calibri"/>
                <a:cs typeface="Calibri"/>
              </a:rPr>
              <a:t>Eradication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3955541" y="3117342"/>
            <a:ext cx="1193800" cy="721360"/>
          </a:xfrm>
          <a:custGeom>
            <a:avLst/>
            <a:gdLst/>
            <a:ahLst/>
            <a:cxnLst/>
            <a:rect l="l" t="t" r="r" b="b"/>
            <a:pathLst>
              <a:path w="1193800" h="721360">
                <a:moveTo>
                  <a:pt x="1193291" y="0"/>
                </a:moveTo>
                <a:lnTo>
                  <a:pt x="0" y="0"/>
                </a:lnTo>
                <a:lnTo>
                  <a:pt x="0" y="720851"/>
                </a:lnTo>
                <a:lnTo>
                  <a:pt x="1193291" y="720851"/>
                </a:lnTo>
                <a:lnTo>
                  <a:pt x="1193291" y="0"/>
                </a:lnTo>
                <a:close/>
              </a:path>
            </a:pathLst>
          </a:custGeom>
          <a:solidFill>
            <a:srgbClr val="00A88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 txBox="1"/>
          <p:nvPr/>
        </p:nvSpPr>
        <p:spPr>
          <a:xfrm>
            <a:off x="3955541" y="3117342"/>
            <a:ext cx="1193800" cy="721360"/>
          </a:xfrm>
          <a:prstGeom prst="rect">
            <a:avLst/>
          </a:prstGeom>
          <a:ln w="74885">
            <a:solidFill>
              <a:srgbClr val="22D1AD"/>
            </a:solidFill>
          </a:ln>
        </p:spPr>
        <p:txBody>
          <a:bodyPr vert="horz" wrap="square" lIns="0" tIns="31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5"/>
              </a:spcBef>
            </a:pPr>
            <a:endParaRPr sz="1650">
              <a:latin typeface="Times New Roman"/>
              <a:cs typeface="Times New Roman"/>
            </a:endParaRPr>
          </a:p>
          <a:p>
            <a:pPr marL="105410">
              <a:lnSpc>
                <a:spcPct val="100000"/>
              </a:lnSpc>
              <a:spcBef>
                <a:spcPts val="5"/>
              </a:spcBef>
            </a:pPr>
            <a:r>
              <a:rPr sz="1300" dirty="0">
                <a:solidFill>
                  <a:srgbClr val="F7F8FA"/>
                </a:solidFill>
                <a:latin typeface="Calibri"/>
                <a:cs typeface="Calibri"/>
              </a:rPr>
              <a:t>Containment</a:t>
            </a:r>
            <a:endParaRPr sz="1300">
              <a:latin typeface="Calibri"/>
              <a:cs typeface="Calibri"/>
            </a:endParaRPr>
          </a:p>
        </p:txBody>
      </p:sp>
      <p:grpSp>
        <p:nvGrpSpPr>
          <p:cNvPr id="42" name="object 42"/>
          <p:cNvGrpSpPr/>
          <p:nvPr/>
        </p:nvGrpSpPr>
        <p:grpSpPr>
          <a:xfrm>
            <a:off x="1252623" y="1283103"/>
            <a:ext cx="3392804" cy="3162935"/>
            <a:chOff x="1252623" y="1283103"/>
            <a:chExt cx="3392804" cy="3162935"/>
          </a:xfrm>
        </p:grpSpPr>
        <p:pic>
          <p:nvPicPr>
            <p:cNvPr id="43" name="object 4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813560" y="3307080"/>
              <a:ext cx="128014" cy="126490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2256939" y="4294527"/>
              <a:ext cx="152609" cy="151085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252623" y="3046371"/>
              <a:ext cx="152609" cy="151085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540659" y="1834791"/>
              <a:ext cx="152609" cy="151085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3433467" y="1283103"/>
              <a:ext cx="152609" cy="151085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492647" y="2541927"/>
              <a:ext cx="152609" cy="151085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177179" y="3761127"/>
              <a:ext cx="152609" cy="151085"/>
            </a:xfrm>
            <a:prstGeom prst="rect">
              <a:avLst/>
            </a:prstGeom>
          </p:spPr>
        </p:pic>
        <p:sp>
          <p:nvSpPr>
            <p:cNvPr id="50" name="object 50"/>
            <p:cNvSpPr/>
            <p:nvPr/>
          </p:nvSpPr>
          <p:spPr>
            <a:xfrm>
              <a:off x="1886712" y="3477767"/>
              <a:ext cx="1999614" cy="0"/>
            </a:xfrm>
            <a:custGeom>
              <a:avLst/>
              <a:gdLst/>
              <a:ahLst/>
              <a:cxnLst/>
              <a:rect l="l" t="t" r="r" b="b"/>
              <a:pathLst>
                <a:path w="1999614">
                  <a:moveTo>
                    <a:pt x="0" y="0"/>
                  </a:moveTo>
                  <a:lnTo>
                    <a:pt x="1999488" y="0"/>
                  </a:lnTo>
                </a:path>
              </a:pathLst>
            </a:custGeom>
            <a:ln w="14977">
              <a:solidFill>
                <a:srgbClr val="FFFF00"/>
              </a:solidFill>
              <a:prstDash val="sys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1" name="object 51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3828287" y="3419855"/>
              <a:ext cx="73151" cy="115824"/>
            </a:xfrm>
            <a:prstGeom prst="rect">
              <a:avLst/>
            </a:prstGeom>
          </p:spPr>
        </p:pic>
        <p:sp>
          <p:nvSpPr>
            <p:cNvPr id="52" name="object 52"/>
            <p:cNvSpPr/>
            <p:nvPr/>
          </p:nvSpPr>
          <p:spPr>
            <a:xfrm>
              <a:off x="1886712" y="2255520"/>
              <a:ext cx="1999614" cy="1112520"/>
            </a:xfrm>
            <a:custGeom>
              <a:avLst/>
              <a:gdLst/>
              <a:ahLst/>
              <a:cxnLst/>
              <a:rect l="l" t="t" r="r" b="b"/>
              <a:pathLst>
                <a:path w="1999614" h="1112520">
                  <a:moveTo>
                    <a:pt x="0" y="1112520"/>
                  </a:moveTo>
                  <a:lnTo>
                    <a:pt x="1054354" y="1112520"/>
                  </a:lnTo>
                  <a:lnTo>
                    <a:pt x="1054354" y="0"/>
                  </a:lnTo>
                  <a:lnTo>
                    <a:pt x="1999488" y="0"/>
                  </a:lnTo>
                </a:path>
              </a:pathLst>
            </a:custGeom>
            <a:ln w="14977">
              <a:solidFill>
                <a:srgbClr val="FFFF00"/>
              </a:solidFill>
              <a:prstDash val="sys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3" name="object 53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3828287" y="2197608"/>
              <a:ext cx="73151" cy="115824"/>
            </a:xfrm>
            <a:prstGeom prst="rect">
              <a:avLst/>
            </a:prstGeom>
          </p:spPr>
        </p:pic>
        <p:sp>
          <p:nvSpPr>
            <p:cNvPr id="54" name="object 54"/>
            <p:cNvSpPr/>
            <p:nvPr/>
          </p:nvSpPr>
          <p:spPr>
            <a:xfrm>
              <a:off x="1869948" y="3587496"/>
              <a:ext cx="1071880" cy="441959"/>
            </a:xfrm>
            <a:custGeom>
              <a:avLst/>
              <a:gdLst/>
              <a:ahLst/>
              <a:cxnLst/>
              <a:rect l="l" t="t" r="r" b="b"/>
              <a:pathLst>
                <a:path w="1071880" h="441960">
                  <a:moveTo>
                    <a:pt x="0" y="0"/>
                  </a:moveTo>
                  <a:lnTo>
                    <a:pt x="1071371" y="0"/>
                  </a:lnTo>
                  <a:lnTo>
                    <a:pt x="1071371" y="441959"/>
                  </a:lnTo>
                </a:path>
              </a:pathLst>
            </a:custGeom>
            <a:ln w="14977">
              <a:solidFill>
                <a:srgbClr val="FFFF00"/>
              </a:solidFill>
              <a:prstDash val="sysDot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5" name="object 55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2881884" y="3971544"/>
              <a:ext cx="117348" cy="73152"/>
            </a:xfrm>
            <a:prstGeom prst="rect">
              <a:avLst/>
            </a:prstGeom>
          </p:spPr>
        </p:pic>
        <p:pic>
          <p:nvPicPr>
            <p:cNvPr id="56" name="object 56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1813560" y="3416808"/>
              <a:ext cx="128014" cy="236218"/>
            </a:xfrm>
            <a:prstGeom prst="rect">
              <a:avLst/>
            </a:prstGeom>
          </p:spPr>
        </p:pic>
      </p:grpSp>
      <p:sp>
        <p:nvSpPr>
          <p:cNvPr id="57" name="object 57"/>
          <p:cNvSpPr txBox="1">
            <a:spLocks noGrp="1"/>
          </p:cNvSpPr>
          <p:nvPr>
            <p:ph type="title"/>
          </p:nvPr>
        </p:nvSpPr>
        <p:spPr>
          <a:xfrm>
            <a:off x="152400" y="179301"/>
            <a:ext cx="4808855" cy="5594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Incident</a:t>
            </a:r>
            <a:r>
              <a:rPr sz="35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dirty="0">
                <a:solidFill>
                  <a:srgbClr val="FFFFFF"/>
                </a:solidFill>
                <a:latin typeface="Calibri"/>
                <a:cs typeface="Calibri"/>
              </a:rPr>
              <a:t>Response</a:t>
            </a:r>
            <a:r>
              <a:rPr sz="35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dirty="0">
                <a:solidFill>
                  <a:srgbClr val="FFFFFF"/>
                </a:solidFill>
                <a:latin typeface="Calibri"/>
                <a:cs typeface="Calibri"/>
              </a:rPr>
              <a:t>Process</a:t>
            </a:r>
            <a:endParaRPr sz="35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5143500"/>
            <a:chOff x="0" y="0"/>
            <a:chExt cx="9144000" cy="51435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9144000" cy="51435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539740" y="0"/>
              <a:ext cx="3319907" cy="167068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356381" y="0"/>
              <a:ext cx="1739328" cy="90677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213103" y="4203191"/>
              <a:ext cx="770207" cy="94030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798320" y="5068823"/>
              <a:ext cx="109315" cy="74674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39870" y="4991099"/>
              <a:ext cx="161232" cy="152399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28442" y="4186428"/>
              <a:ext cx="973963" cy="957070"/>
            </a:xfrm>
            <a:prstGeom prst="rect">
              <a:avLst/>
            </a:prstGeom>
          </p:spPr>
        </p:pic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3148329" y="208280"/>
            <a:ext cx="2846070" cy="5594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DFIR</a:t>
            </a:r>
            <a:r>
              <a:rPr sz="3500" spc="-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Objectives</a:t>
            </a:r>
            <a:endParaRPr sz="3500">
              <a:latin typeface="Calibri"/>
              <a:cs typeface="Calibri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103631" y="1019555"/>
            <a:ext cx="8970645" cy="3889375"/>
          </a:xfrm>
          <a:custGeom>
            <a:avLst/>
            <a:gdLst/>
            <a:ahLst/>
            <a:cxnLst/>
            <a:rect l="l" t="t" r="r" b="b"/>
            <a:pathLst>
              <a:path w="8970645" h="3889375">
                <a:moveTo>
                  <a:pt x="8322056" y="0"/>
                </a:moveTo>
                <a:lnTo>
                  <a:pt x="648220" y="0"/>
                </a:lnTo>
                <a:lnTo>
                  <a:pt x="599843" y="1777"/>
                </a:lnTo>
                <a:lnTo>
                  <a:pt x="552431" y="7027"/>
                </a:lnTo>
                <a:lnTo>
                  <a:pt x="506111" y="15624"/>
                </a:lnTo>
                <a:lnTo>
                  <a:pt x="461006" y="27443"/>
                </a:lnTo>
                <a:lnTo>
                  <a:pt x="417243" y="42357"/>
                </a:lnTo>
                <a:lnTo>
                  <a:pt x="374948" y="60243"/>
                </a:lnTo>
                <a:lnTo>
                  <a:pt x="334244" y="80974"/>
                </a:lnTo>
                <a:lnTo>
                  <a:pt x="295258" y="104425"/>
                </a:lnTo>
                <a:lnTo>
                  <a:pt x="258115" y="130472"/>
                </a:lnTo>
                <a:lnTo>
                  <a:pt x="222941" y="158988"/>
                </a:lnTo>
                <a:lnTo>
                  <a:pt x="189860" y="189849"/>
                </a:lnTo>
                <a:lnTo>
                  <a:pt x="158998" y="222928"/>
                </a:lnTo>
                <a:lnTo>
                  <a:pt x="130480" y="258102"/>
                </a:lnTo>
                <a:lnTo>
                  <a:pt x="104432" y="295244"/>
                </a:lnTo>
                <a:lnTo>
                  <a:pt x="80980" y="334229"/>
                </a:lnTo>
                <a:lnTo>
                  <a:pt x="60247" y="374932"/>
                </a:lnTo>
                <a:lnTo>
                  <a:pt x="42360" y="417227"/>
                </a:lnTo>
                <a:lnTo>
                  <a:pt x="27445" y="460990"/>
                </a:lnTo>
                <a:lnTo>
                  <a:pt x="15625" y="506095"/>
                </a:lnTo>
                <a:lnTo>
                  <a:pt x="7028" y="552416"/>
                </a:lnTo>
                <a:lnTo>
                  <a:pt x="1777" y="599829"/>
                </a:lnTo>
                <a:lnTo>
                  <a:pt x="0" y="648208"/>
                </a:lnTo>
                <a:lnTo>
                  <a:pt x="0" y="3241027"/>
                </a:lnTo>
                <a:lnTo>
                  <a:pt x="1777" y="3289404"/>
                </a:lnTo>
                <a:lnTo>
                  <a:pt x="7028" y="3336816"/>
                </a:lnTo>
                <a:lnTo>
                  <a:pt x="15625" y="3383136"/>
                </a:lnTo>
                <a:lnTo>
                  <a:pt x="27445" y="3428241"/>
                </a:lnTo>
                <a:lnTo>
                  <a:pt x="42360" y="3472004"/>
                </a:lnTo>
                <a:lnTo>
                  <a:pt x="60247" y="3514299"/>
                </a:lnTo>
                <a:lnTo>
                  <a:pt x="80980" y="3555003"/>
                </a:lnTo>
                <a:lnTo>
                  <a:pt x="104432" y="3593989"/>
                </a:lnTo>
                <a:lnTo>
                  <a:pt x="130480" y="3631132"/>
                </a:lnTo>
                <a:lnTo>
                  <a:pt x="158998" y="3666306"/>
                </a:lnTo>
                <a:lnTo>
                  <a:pt x="189860" y="3699387"/>
                </a:lnTo>
                <a:lnTo>
                  <a:pt x="222941" y="3730249"/>
                </a:lnTo>
                <a:lnTo>
                  <a:pt x="258115" y="3758767"/>
                </a:lnTo>
                <a:lnTo>
                  <a:pt x="295258" y="3784815"/>
                </a:lnTo>
                <a:lnTo>
                  <a:pt x="334244" y="3808267"/>
                </a:lnTo>
                <a:lnTo>
                  <a:pt x="374948" y="3829000"/>
                </a:lnTo>
                <a:lnTo>
                  <a:pt x="417243" y="3846887"/>
                </a:lnTo>
                <a:lnTo>
                  <a:pt x="461006" y="3861802"/>
                </a:lnTo>
                <a:lnTo>
                  <a:pt x="506111" y="3873622"/>
                </a:lnTo>
                <a:lnTo>
                  <a:pt x="552431" y="3882219"/>
                </a:lnTo>
                <a:lnTo>
                  <a:pt x="599843" y="3887470"/>
                </a:lnTo>
                <a:lnTo>
                  <a:pt x="648220" y="3889248"/>
                </a:lnTo>
                <a:lnTo>
                  <a:pt x="8322056" y="3889248"/>
                </a:lnTo>
                <a:lnTo>
                  <a:pt x="8370434" y="3887470"/>
                </a:lnTo>
                <a:lnTo>
                  <a:pt x="8417847" y="3882219"/>
                </a:lnTo>
                <a:lnTo>
                  <a:pt x="8464168" y="3873622"/>
                </a:lnTo>
                <a:lnTo>
                  <a:pt x="8509273" y="3861802"/>
                </a:lnTo>
                <a:lnTo>
                  <a:pt x="8553036" y="3846887"/>
                </a:lnTo>
                <a:lnTo>
                  <a:pt x="8595331" y="3829000"/>
                </a:lnTo>
                <a:lnTo>
                  <a:pt x="8636034" y="3808267"/>
                </a:lnTo>
                <a:lnTo>
                  <a:pt x="8675019" y="3784815"/>
                </a:lnTo>
                <a:lnTo>
                  <a:pt x="8712161" y="3758767"/>
                </a:lnTo>
                <a:lnTo>
                  <a:pt x="8747335" y="3730249"/>
                </a:lnTo>
                <a:lnTo>
                  <a:pt x="8780414" y="3699387"/>
                </a:lnTo>
                <a:lnTo>
                  <a:pt x="8811275" y="3666306"/>
                </a:lnTo>
                <a:lnTo>
                  <a:pt x="8839791" y="3631132"/>
                </a:lnTo>
                <a:lnTo>
                  <a:pt x="8865838" y="3593989"/>
                </a:lnTo>
                <a:lnTo>
                  <a:pt x="8889289" y="3555003"/>
                </a:lnTo>
                <a:lnTo>
                  <a:pt x="8910020" y="3514299"/>
                </a:lnTo>
                <a:lnTo>
                  <a:pt x="8927906" y="3472004"/>
                </a:lnTo>
                <a:lnTo>
                  <a:pt x="8942820" y="3428241"/>
                </a:lnTo>
                <a:lnTo>
                  <a:pt x="8954639" y="3383136"/>
                </a:lnTo>
                <a:lnTo>
                  <a:pt x="8963236" y="3336816"/>
                </a:lnTo>
                <a:lnTo>
                  <a:pt x="8968486" y="3289404"/>
                </a:lnTo>
                <a:lnTo>
                  <a:pt x="8970264" y="3241027"/>
                </a:lnTo>
                <a:lnTo>
                  <a:pt x="8970264" y="648208"/>
                </a:lnTo>
                <a:lnTo>
                  <a:pt x="8968486" y="599829"/>
                </a:lnTo>
                <a:lnTo>
                  <a:pt x="8963236" y="552416"/>
                </a:lnTo>
                <a:lnTo>
                  <a:pt x="8954639" y="506095"/>
                </a:lnTo>
                <a:lnTo>
                  <a:pt x="8942820" y="460990"/>
                </a:lnTo>
                <a:lnTo>
                  <a:pt x="8927906" y="417227"/>
                </a:lnTo>
                <a:lnTo>
                  <a:pt x="8910020" y="374932"/>
                </a:lnTo>
                <a:lnTo>
                  <a:pt x="8889289" y="334229"/>
                </a:lnTo>
                <a:lnTo>
                  <a:pt x="8865838" y="295244"/>
                </a:lnTo>
                <a:lnTo>
                  <a:pt x="8839791" y="258102"/>
                </a:lnTo>
                <a:lnTo>
                  <a:pt x="8811275" y="222928"/>
                </a:lnTo>
                <a:lnTo>
                  <a:pt x="8780414" y="189849"/>
                </a:lnTo>
                <a:lnTo>
                  <a:pt x="8747335" y="158988"/>
                </a:lnTo>
                <a:lnTo>
                  <a:pt x="8712161" y="130472"/>
                </a:lnTo>
                <a:lnTo>
                  <a:pt x="8675019" y="104425"/>
                </a:lnTo>
                <a:lnTo>
                  <a:pt x="8636034" y="80974"/>
                </a:lnTo>
                <a:lnTo>
                  <a:pt x="8595331" y="60243"/>
                </a:lnTo>
                <a:lnTo>
                  <a:pt x="8553036" y="42357"/>
                </a:lnTo>
                <a:lnTo>
                  <a:pt x="8509273" y="27443"/>
                </a:lnTo>
                <a:lnTo>
                  <a:pt x="8464168" y="15624"/>
                </a:lnTo>
                <a:lnTo>
                  <a:pt x="8417847" y="7027"/>
                </a:lnTo>
                <a:lnTo>
                  <a:pt x="8370434" y="1777"/>
                </a:lnTo>
                <a:lnTo>
                  <a:pt x="8322056" y="0"/>
                </a:lnTo>
                <a:close/>
              </a:path>
            </a:pathLst>
          </a:custGeom>
          <a:solidFill>
            <a:srgbClr val="0A9248">
              <a:alpha val="91764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527405" y="1241501"/>
            <a:ext cx="8227059" cy="34861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600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following</a:t>
            </a: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objectives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are</a:t>
            </a:r>
            <a:r>
              <a:rPr sz="1600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600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be</a:t>
            </a:r>
            <a:r>
              <a:rPr sz="1600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achieved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during</a:t>
            </a:r>
            <a:r>
              <a:rPr sz="1600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600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execution</a:t>
            </a:r>
            <a:r>
              <a:rPr sz="1600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600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600" spc="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FFFF00"/>
                </a:solidFill>
                <a:latin typeface="Arial"/>
                <a:cs typeface="Arial"/>
              </a:rPr>
              <a:t>Incident</a:t>
            </a:r>
            <a:r>
              <a:rPr sz="1600" b="1" spc="45" dirty="0">
                <a:solidFill>
                  <a:srgbClr val="FFFF00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FFFF00"/>
                </a:solidFill>
                <a:latin typeface="Arial"/>
                <a:cs typeface="Arial"/>
              </a:rPr>
              <a:t>Response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activities:</a:t>
            </a:r>
            <a:endParaRPr sz="1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550">
              <a:latin typeface="Arial"/>
              <a:cs typeface="Arial"/>
            </a:endParaRPr>
          </a:p>
          <a:p>
            <a:pPr marL="299085" indent="-287020">
              <a:lnSpc>
                <a:spcPct val="100000"/>
              </a:lnSpc>
              <a:buChar char="•"/>
              <a:tabLst>
                <a:tab pos="299085" algn="l"/>
                <a:tab pos="299720" algn="l"/>
              </a:tabLst>
            </a:pP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Stop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 incident</a:t>
            </a:r>
            <a:r>
              <a:rPr sz="15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from</a:t>
            </a:r>
            <a:r>
              <a:rPr sz="15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spreading,</a:t>
            </a:r>
            <a:r>
              <a:rPr sz="15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limit</a:t>
            </a:r>
            <a:r>
              <a:rPr sz="15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5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damage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5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prevent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further</a:t>
            </a:r>
            <a:r>
              <a:rPr sz="15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damage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 from</a:t>
            </a:r>
            <a:r>
              <a:rPr sz="15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happening</a:t>
            </a:r>
            <a:endParaRPr sz="1500">
              <a:latin typeface="Arial"/>
              <a:cs typeface="Arial"/>
            </a:endParaRPr>
          </a:p>
          <a:p>
            <a:pPr marL="299085" indent="-287020">
              <a:lnSpc>
                <a:spcPct val="100000"/>
              </a:lnSpc>
              <a:buChar char="•"/>
              <a:tabLst>
                <a:tab pos="299085" algn="l"/>
                <a:tab pos="299720" algn="l"/>
              </a:tabLst>
            </a:pP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Collection</a:t>
            </a:r>
            <a:r>
              <a:rPr sz="15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5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evidence</a:t>
            </a:r>
            <a:endParaRPr sz="1500">
              <a:latin typeface="Arial"/>
              <a:cs typeface="Arial"/>
            </a:endParaRPr>
          </a:p>
          <a:p>
            <a:pPr marL="299085" indent="-287020">
              <a:lnSpc>
                <a:spcPct val="100000"/>
              </a:lnSpc>
              <a:buChar char="•"/>
              <a:tabLst>
                <a:tab pos="299085" algn="l"/>
                <a:tab pos="299720" algn="l"/>
              </a:tabLst>
            </a:pP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Analyze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evidence</a:t>
            </a:r>
            <a:r>
              <a:rPr sz="15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5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reconstruct</a:t>
            </a:r>
            <a:r>
              <a:rPr sz="15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5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incident</a:t>
            </a:r>
            <a:r>
              <a:rPr sz="15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chronology</a:t>
            </a:r>
            <a:r>
              <a:rPr sz="15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logic</a:t>
            </a:r>
            <a:endParaRPr sz="1500">
              <a:latin typeface="Arial"/>
              <a:cs typeface="Arial"/>
            </a:endParaRPr>
          </a:p>
          <a:p>
            <a:pPr marL="299085" marR="210185" indent="-287020">
              <a:lnSpc>
                <a:spcPct val="100000"/>
              </a:lnSpc>
              <a:spcBef>
                <a:spcPts val="5"/>
              </a:spcBef>
              <a:buChar char="•"/>
              <a:tabLst>
                <a:tab pos="299085" algn="l"/>
                <a:tab pos="299720" algn="l"/>
              </a:tabLst>
            </a:pP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Perform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malware analysis (reverse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engineer)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used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for the attack (if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any malware found)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15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gain an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understanding of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how a specific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piece of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malware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operates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so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that defenses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can be </a:t>
            </a:r>
            <a:r>
              <a:rPr sz="1500" spc="-40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built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to protect an organization’s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network. The activity is aimed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reveal </a:t>
            </a:r>
            <a:r>
              <a:rPr sz="1500" spc="-10" dirty="0">
                <a:solidFill>
                  <a:srgbClr val="FFFFFF"/>
                </a:solidFill>
                <a:latin typeface="Arial"/>
                <a:cs typeface="Arial"/>
              </a:rPr>
              <a:t>ways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of how a </a:t>
            </a:r>
            <a:r>
              <a:rPr sz="15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concrete</a:t>
            </a:r>
            <a:r>
              <a:rPr sz="15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machine</a:t>
            </a:r>
            <a:r>
              <a:rPr sz="15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FFFFFF"/>
                </a:solidFill>
                <a:latin typeface="Arial"/>
                <a:cs typeface="Arial"/>
              </a:rPr>
              <a:t>was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 infected</a:t>
            </a:r>
            <a:r>
              <a:rPr sz="15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with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 that</a:t>
            </a:r>
            <a:r>
              <a:rPr sz="15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piece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5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malware</a:t>
            </a:r>
            <a:r>
              <a:rPr sz="15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its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 objectives.</a:t>
            </a:r>
            <a:endParaRPr sz="1500">
              <a:latin typeface="Arial"/>
              <a:cs typeface="Arial"/>
            </a:endParaRPr>
          </a:p>
          <a:p>
            <a:pPr marL="299085" indent="-287020">
              <a:lnSpc>
                <a:spcPct val="100000"/>
              </a:lnSpc>
              <a:buChar char="•"/>
              <a:tabLst>
                <a:tab pos="299085" algn="l"/>
                <a:tab pos="299720" algn="l"/>
              </a:tabLst>
            </a:pP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Reveal</a:t>
            </a:r>
            <a:r>
              <a:rPr sz="1500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supposed</a:t>
            </a:r>
            <a:r>
              <a:rPr sz="15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sources</a:t>
            </a:r>
            <a:r>
              <a:rPr sz="15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5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attack</a:t>
            </a:r>
            <a:r>
              <a:rPr sz="15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5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other</a:t>
            </a:r>
            <a:r>
              <a:rPr sz="15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likely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compromised</a:t>
            </a:r>
            <a:r>
              <a:rPr sz="15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systems</a:t>
            </a:r>
            <a:r>
              <a:rPr sz="15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(if</a:t>
            </a:r>
            <a:r>
              <a:rPr sz="15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possible)</a:t>
            </a:r>
            <a:endParaRPr sz="1500">
              <a:latin typeface="Arial"/>
              <a:cs typeface="Arial"/>
            </a:endParaRPr>
          </a:p>
          <a:p>
            <a:pPr marL="299085" indent="-287020">
              <a:lnSpc>
                <a:spcPct val="100000"/>
              </a:lnSpc>
              <a:buChar char="•"/>
              <a:tabLst>
                <a:tab pos="299085" algn="l"/>
                <a:tab pos="299720" algn="l"/>
              </a:tabLst>
            </a:pP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Perform</a:t>
            </a:r>
            <a:r>
              <a:rPr sz="15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tool-aided</a:t>
            </a:r>
            <a:r>
              <a:rPr sz="15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scanning</a:t>
            </a:r>
            <a:r>
              <a:rPr sz="15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5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5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IT</a:t>
            </a:r>
            <a:r>
              <a:rPr sz="15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infrastructure</a:t>
            </a:r>
            <a:r>
              <a:rPr sz="15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5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reveal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possible</a:t>
            </a:r>
            <a:r>
              <a:rPr sz="15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signs</a:t>
            </a:r>
            <a:r>
              <a:rPr sz="15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5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compromise</a:t>
            </a:r>
            <a:endParaRPr sz="1500">
              <a:latin typeface="Arial"/>
              <a:cs typeface="Arial"/>
            </a:endParaRPr>
          </a:p>
          <a:p>
            <a:pPr marL="299085" marR="176530" indent="-287020">
              <a:lnSpc>
                <a:spcPct val="100000"/>
              </a:lnSpc>
              <a:buChar char="•"/>
              <a:tabLst>
                <a:tab pos="299085" algn="l"/>
                <a:tab pos="299720" algn="l"/>
              </a:tabLst>
            </a:pP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Analyze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outgoing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connections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from the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network with external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resources to detect suspicious </a:t>
            </a:r>
            <a:r>
              <a:rPr sz="1500" spc="-40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ones</a:t>
            </a:r>
            <a:r>
              <a:rPr sz="15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(possible</a:t>
            </a:r>
            <a:r>
              <a:rPr sz="15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command</a:t>
            </a:r>
            <a:r>
              <a:rPr sz="15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control</a:t>
            </a:r>
            <a:r>
              <a:rPr sz="15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servers)</a:t>
            </a:r>
            <a:endParaRPr sz="1500">
              <a:latin typeface="Arial"/>
              <a:cs typeface="Arial"/>
            </a:endParaRPr>
          </a:p>
          <a:p>
            <a:pPr marL="299085" indent="-287020">
              <a:lnSpc>
                <a:spcPct val="100000"/>
              </a:lnSpc>
              <a:buChar char="•"/>
              <a:tabLst>
                <a:tab pos="299085" algn="l"/>
                <a:tab pos="299720" algn="l"/>
              </a:tabLst>
            </a:pP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Provide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recommendations</a:t>
            </a:r>
            <a:r>
              <a:rPr sz="15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on</a:t>
            </a:r>
            <a:r>
              <a:rPr sz="15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further</a:t>
            </a:r>
            <a:r>
              <a:rPr sz="15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FFFFFF"/>
                </a:solidFill>
                <a:latin typeface="Arial"/>
                <a:cs typeface="Arial"/>
              </a:rPr>
              <a:t>remediation</a:t>
            </a:r>
            <a:r>
              <a:rPr sz="15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" dirty="0">
                <a:solidFill>
                  <a:srgbClr val="FFFFFF"/>
                </a:solidFill>
                <a:latin typeface="Arial"/>
                <a:cs typeface="Arial"/>
              </a:rPr>
              <a:t>actions</a:t>
            </a:r>
            <a:endParaRPr sz="15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5143500"/>
            <a:chOff x="0" y="0"/>
            <a:chExt cx="9144000" cy="51435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9144000" cy="51435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820923" y="1156714"/>
              <a:ext cx="6217920" cy="392887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5155" y="257554"/>
              <a:ext cx="2645664" cy="4828032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2900298" y="300355"/>
            <a:ext cx="5765800" cy="666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In the 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event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of full domain 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compromises,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it is 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recommended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to conduct </a:t>
            </a:r>
            <a:r>
              <a:rPr sz="14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incident</a:t>
            </a:r>
            <a:r>
              <a:rPr sz="14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related</a:t>
            </a:r>
            <a:r>
              <a:rPr sz="14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/</a:t>
            </a:r>
            <a:r>
              <a:rPr sz="14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sensitive</a:t>
            </a:r>
            <a:r>
              <a:rPr sz="14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comms</a:t>
            </a:r>
            <a:r>
              <a:rPr sz="14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10" dirty="0">
                <a:solidFill>
                  <a:srgbClr val="FFFFFF"/>
                </a:solidFill>
                <a:latin typeface="Arial"/>
                <a:cs typeface="Arial"/>
              </a:rPr>
              <a:t>via</a:t>
            </a:r>
            <a:r>
              <a:rPr sz="1400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400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FFFF00"/>
                </a:solidFill>
                <a:latin typeface="Arial"/>
                <a:cs typeface="Arial"/>
              </a:rPr>
              <a:t>SECURED</a:t>
            </a:r>
            <a:r>
              <a:rPr sz="1400" spc="15" dirty="0">
                <a:solidFill>
                  <a:srgbClr val="FFFF00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secondary</a:t>
            </a:r>
            <a:r>
              <a:rPr sz="14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channel</a:t>
            </a:r>
            <a:r>
              <a:rPr sz="14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1400" spc="-3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communications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5143500"/>
            <a:chOff x="0" y="0"/>
            <a:chExt cx="9144000" cy="51435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9144000" cy="51435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9143999" cy="5143498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2170938" y="2085594"/>
              <a:ext cx="4715510" cy="788035"/>
            </a:xfrm>
            <a:custGeom>
              <a:avLst/>
              <a:gdLst/>
              <a:ahLst/>
              <a:cxnLst/>
              <a:rect l="l" t="t" r="r" b="b"/>
              <a:pathLst>
                <a:path w="4715509" h="788035">
                  <a:moveTo>
                    <a:pt x="4583938" y="0"/>
                  </a:moveTo>
                  <a:lnTo>
                    <a:pt x="131318" y="0"/>
                  </a:lnTo>
                  <a:lnTo>
                    <a:pt x="80206" y="10320"/>
                  </a:lnTo>
                  <a:lnTo>
                    <a:pt x="38465" y="38465"/>
                  </a:lnTo>
                  <a:lnTo>
                    <a:pt x="10320" y="80206"/>
                  </a:lnTo>
                  <a:lnTo>
                    <a:pt x="0" y="131318"/>
                  </a:lnTo>
                  <a:lnTo>
                    <a:pt x="0" y="656589"/>
                  </a:lnTo>
                  <a:lnTo>
                    <a:pt x="10320" y="707701"/>
                  </a:lnTo>
                  <a:lnTo>
                    <a:pt x="38465" y="749442"/>
                  </a:lnTo>
                  <a:lnTo>
                    <a:pt x="80206" y="777587"/>
                  </a:lnTo>
                  <a:lnTo>
                    <a:pt x="131318" y="787907"/>
                  </a:lnTo>
                  <a:lnTo>
                    <a:pt x="4583938" y="787907"/>
                  </a:lnTo>
                  <a:lnTo>
                    <a:pt x="4635049" y="777587"/>
                  </a:lnTo>
                  <a:lnTo>
                    <a:pt x="4676790" y="749442"/>
                  </a:lnTo>
                  <a:lnTo>
                    <a:pt x="4704935" y="707701"/>
                  </a:lnTo>
                  <a:lnTo>
                    <a:pt x="4715256" y="656589"/>
                  </a:lnTo>
                  <a:lnTo>
                    <a:pt x="4715256" y="131318"/>
                  </a:lnTo>
                  <a:lnTo>
                    <a:pt x="4704935" y="80206"/>
                  </a:lnTo>
                  <a:lnTo>
                    <a:pt x="4676790" y="38465"/>
                  </a:lnTo>
                  <a:lnTo>
                    <a:pt x="4635049" y="10320"/>
                  </a:lnTo>
                  <a:lnTo>
                    <a:pt x="4583938" y="0"/>
                  </a:lnTo>
                  <a:close/>
                </a:path>
              </a:pathLst>
            </a:custGeom>
            <a:solidFill>
              <a:srgbClr val="036A28">
                <a:alpha val="67057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2170938" y="2085594"/>
              <a:ext cx="4715510" cy="788035"/>
            </a:xfrm>
            <a:custGeom>
              <a:avLst/>
              <a:gdLst/>
              <a:ahLst/>
              <a:cxnLst/>
              <a:rect l="l" t="t" r="r" b="b"/>
              <a:pathLst>
                <a:path w="4715509" h="788035">
                  <a:moveTo>
                    <a:pt x="0" y="131318"/>
                  </a:moveTo>
                  <a:lnTo>
                    <a:pt x="10320" y="80206"/>
                  </a:lnTo>
                  <a:lnTo>
                    <a:pt x="38465" y="38465"/>
                  </a:lnTo>
                  <a:lnTo>
                    <a:pt x="80206" y="10320"/>
                  </a:lnTo>
                  <a:lnTo>
                    <a:pt x="131318" y="0"/>
                  </a:lnTo>
                  <a:lnTo>
                    <a:pt x="4583938" y="0"/>
                  </a:lnTo>
                  <a:lnTo>
                    <a:pt x="4635049" y="10320"/>
                  </a:lnTo>
                  <a:lnTo>
                    <a:pt x="4676790" y="38465"/>
                  </a:lnTo>
                  <a:lnTo>
                    <a:pt x="4704935" y="80206"/>
                  </a:lnTo>
                  <a:lnTo>
                    <a:pt x="4715256" y="131318"/>
                  </a:lnTo>
                  <a:lnTo>
                    <a:pt x="4715256" y="656589"/>
                  </a:lnTo>
                  <a:lnTo>
                    <a:pt x="4704935" y="707701"/>
                  </a:lnTo>
                  <a:lnTo>
                    <a:pt x="4676790" y="749442"/>
                  </a:lnTo>
                  <a:lnTo>
                    <a:pt x="4635049" y="777587"/>
                  </a:lnTo>
                  <a:lnTo>
                    <a:pt x="4583938" y="787907"/>
                  </a:lnTo>
                  <a:lnTo>
                    <a:pt x="131318" y="787907"/>
                  </a:lnTo>
                  <a:lnTo>
                    <a:pt x="80206" y="777587"/>
                  </a:lnTo>
                  <a:lnTo>
                    <a:pt x="38465" y="749442"/>
                  </a:lnTo>
                  <a:lnTo>
                    <a:pt x="10320" y="707701"/>
                  </a:lnTo>
                  <a:lnTo>
                    <a:pt x="0" y="656589"/>
                  </a:lnTo>
                  <a:lnTo>
                    <a:pt x="0" y="131318"/>
                  </a:lnTo>
                  <a:close/>
                </a:path>
              </a:pathLst>
            </a:custGeom>
            <a:ln w="25399">
              <a:solidFill>
                <a:srgbClr val="22A96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710052" y="2101977"/>
            <a:ext cx="3719195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5" dirty="0">
                <a:solidFill>
                  <a:srgbClr val="FFFFFF"/>
                </a:solidFill>
                <a:latin typeface="Calibri"/>
                <a:cs typeface="Calibri"/>
              </a:rPr>
              <a:t>DFIR</a:t>
            </a:r>
            <a:r>
              <a:rPr sz="44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dirty="0">
                <a:solidFill>
                  <a:srgbClr val="FFFFFF"/>
                </a:solidFill>
                <a:latin typeface="Calibri"/>
                <a:cs typeface="Calibri"/>
              </a:rPr>
              <a:t>as</a:t>
            </a:r>
            <a:r>
              <a:rPr sz="44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44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dirty="0">
                <a:solidFill>
                  <a:srgbClr val="FFFFFF"/>
                </a:solidFill>
                <a:latin typeface="Calibri"/>
                <a:cs typeface="Calibri"/>
              </a:rPr>
              <a:t>Career</a:t>
            </a:r>
            <a:endParaRPr sz="4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03779" y="279349"/>
            <a:ext cx="454342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" dirty="0">
                <a:solidFill>
                  <a:srgbClr val="FFFFFF"/>
                </a:solidFill>
                <a:latin typeface="Calibri"/>
                <a:cs typeface="Calibri"/>
              </a:rPr>
              <a:t>How</a:t>
            </a:r>
            <a:r>
              <a:rPr sz="2800" spc="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FFFFFF"/>
                </a:solidFill>
                <a:latin typeface="Calibri"/>
                <a:cs typeface="Calibri"/>
              </a:rPr>
              <a:t>to </a:t>
            </a:r>
            <a:r>
              <a:rPr sz="2800" spc="-10" dirty="0">
                <a:solidFill>
                  <a:srgbClr val="FFFFFF"/>
                </a:solidFill>
                <a:latin typeface="Calibri"/>
                <a:cs typeface="Calibri"/>
              </a:rPr>
              <a:t>build</a:t>
            </a:r>
            <a:r>
              <a:rPr sz="2800" spc="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FFFFFF"/>
                </a:solidFill>
                <a:latin typeface="Calibri"/>
                <a:cs typeface="Calibri"/>
              </a:rPr>
              <a:t>your DFIR</a:t>
            </a:r>
            <a:r>
              <a:rPr sz="2800" spc="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FFFFFF"/>
                </a:solidFill>
                <a:latin typeface="Calibri"/>
                <a:cs typeface="Calibri"/>
              </a:rPr>
              <a:t>career?</a:t>
            </a:r>
            <a:endParaRPr sz="28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05878" y="1014983"/>
            <a:ext cx="7238961" cy="2775204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3615944" y="2657094"/>
            <a:ext cx="224345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latin typeface="Arial"/>
                <a:cs typeface="Arial"/>
              </a:rPr>
              <a:t>DFIR</a:t>
            </a:r>
            <a:r>
              <a:rPr sz="2400" b="1" spc="-45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Specialist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2039111" y="3866388"/>
            <a:ext cx="5140960" cy="838200"/>
            <a:chOff x="2039111" y="3866388"/>
            <a:chExt cx="5140960" cy="838200"/>
          </a:xfrm>
        </p:grpSpPr>
        <p:sp>
          <p:nvSpPr>
            <p:cNvPr id="7" name="object 7"/>
            <p:cNvSpPr/>
            <p:nvPr/>
          </p:nvSpPr>
          <p:spPr>
            <a:xfrm>
              <a:off x="2039112" y="3866387"/>
              <a:ext cx="5140960" cy="838200"/>
            </a:xfrm>
            <a:custGeom>
              <a:avLst/>
              <a:gdLst/>
              <a:ahLst/>
              <a:cxnLst/>
              <a:rect l="l" t="t" r="r" b="b"/>
              <a:pathLst>
                <a:path w="5140959" h="838200">
                  <a:moveTo>
                    <a:pt x="1499616" y="167589"/>
                  </a:moveTo>
                  <a:lnTo>
                    <a:pt x="1493177" y="129159"/>
                  </a:lnTo>
                  <a:lnTo>
                    <a:pt x="1474876" y="93891"/>
                  </a:lnTo>
                  <a:lnTo>
                    <a:pt x="1446149" y="62776"/>
                  </a:lnTo>
                  <a:lnTo>
                    <a:pt x="1408455" y="36817"/>
                  </a:lnTo>
                  <a:lnTo>
                    <a:pt x="1363281" y="17043"/>
                  </a:lnTo>
                  <a:lnTo>
                    <a:pt x="1312062" y="4432"/>
                  </a:lnTo>
                  <a:lnTo>
                    <a:pt x="1256284" y="0"/>
                  </a:lnTo>
                  <a:lnTo>
                    <a:pt x="243332" y="0"/>
                  </a:lnTo>
                  <a:lnTo>
                    <a:pt x="187540" y="4432"/>
                  </a:lnTo>
                  <a:lnTo>
                    <a:pt x="136321" y="17043"/>
                  </a:lnTo>
                  <a:lnTo>
                    <a:pt x="91147" y="36817"/>
                  </a:lnTo>
                  <a:lnTo>
                    <a:pt x="53454" y="62776"/>
                  </a:lnTo>
                  <a:lnTo>
                    <a:pt x="24726" y="93891"/>
                  </a:lnTo>
                  <a:lnTo>
                    <a:pt x="6426" y="129159"/>
                  </a:lnTo>
                  <a:lnTo>
                    <a:pt x="0" y="167589"/>
                  </a:lnTo>
                  <a:lnTo>
                    <a:pt x="0" y="670610"/>
                  </a:lnTo>
                  <a:lnTo>
                    <a:pt x="6426" y="709053"/>
                  </a:lnTo>
                  <a:lnTo>
                    <a:pt x="24726" y="744321"/>
                  </a:lnTo>
                  <a:lnTo>
                    <a:pt x="53454" y="775436"/>
                  </a:lnTo>
                  <a:lnTo>
                    <a:pt x="91147" y="801395"/>
                  </a:lnTo>
                  <a:lnTo>
                    <a:pt x="136321" y="821169"/>
                  </a:lnTo>
                  <a:lnTo>
                    <a:pt x="187540" y="833780"/>
                  </a:lnTo>
                  <a:lnTo>
                    <a:pt x="243332" y="838200"/>
                  </a:lnTo>
                  <a:lnTo>
                    <a:pt x="1256284" y="838200"/>
                  </a:lnTo>
                  <a:lnTo>
                    <a:pt x="1312062" y="833780"/>
                  </a:lnTo>
                  <a:lnTo>
                    <a:pt x="1363281" y="821169"/>
                  </a:lnTo>
                  <a:lnTo>
                    <a:pt x="1408455" y="801395"/>
                  </a:lnTo>
                  <a:lnTo>
                    <a:pt x="1446149" y="775436"/>
                  </a:lnTo>
                  <a:lnTo>
                    <a:pt x="1474876" y="744321"/>
                  </a:lnTo>
                  <a:lnTo>
                    <a:pt x="1493177" y="709053"/>
                  </a:lnTo>
                  <a:lnTo>
                    <a:pt x="1499616" y="670610"/>
                  </a:lnTo>
                  <a:lnTo>
                    <a:pt x="1499616" y="167589"/>
                  </a:lnTo>
                  <a:close/>
                </a:path>
                <a:path w="5140959" h="838200">
                  <a:moveTo>
                    <a:pt x="3425952" y="167589"/>
                  </a:moveTo>
                  <a:lnTo>
                    <a:pt x="3404705" y="102362"/>
                  </a:lnTo>
                  <a:lnTo>
                    <a:pt x="3346767" y="49085"/>
                  </a:lnTo>
                  <a:lnTo>
                    <a:pt x="3306749" y="28625"/>
                  </a:lnTo>
                  <a:lnTo>
                    <a:pt x="3260814" y="13169"/>
                  </a:lnTo>
                  <a:lnTo>
                    <a:pt x="3210064" y="3416"/>
                  </a:lnTo>
                  <a:lnTo>
                    <a:pt x="3155569" y="0"/>
                  </a:lnTo>
                  <a:lnTo>
                    <a:pt x="2030476" y="0"/>
                  </a:lnTo>
                  <a:lnTo>
                    <a:pt x="1976018" y="3416"/>
                  </a:lnTo>
                  <a:lnTo>
                    <a:pt x="1925281" y="13169"/>
                  </a:lnTo>
                  <a:lnTo>
                    <a:pt x="1879384" y="28625"/>
                  </a:lnTo>
                  <a:lnTo>
                    <a:pt x="1839379" y="49085"/>
                  </a:lnTo>
                  <a:lnTo>
                    <a:pt x="1806371" y="73888"/>
                  </a:lnTo>
                  <a:lnTo>
                    <a:pt x="1765706" y="133819"/>
                  </a:lnTo>
                  <a:lnTo>
                    <a:pt x="1760220" y="167589"/>
                  </a:lnTo>
                  <a:lnTo>
                    <a:pt x="1760220" y="670610"/>
                  </a:lnTo>
                  <a:lnTo>
                    <a:pt x="1781454" y="735850"/>
                  </a:lnTo>
                  <a:lnTo>
                    <a:pt x="1839379" y="789127"/>
                  </a:lnTo>
                  <a:lnTo>
                    <a:pt x="1879384" y="809586"/>
                  </a:lnTo>
                  <a:lnTo>
                    <a:pt x="1925281" y="825042"/>
                  </a:lnTo>
                  <a:lnTo>
                    <a:pt x="1976018" y="834796"/>
                  </a:lnTo>
                  <a:lnTo>
                    <a:pt x="2030476" y="838200"/>
                  </a:lnTo>
                  <a:lnTo>
                    <a:pt x="3155569" y="838200"/>
                  </a:lnTo>
                  <a:lnTo>
                    <a:pt x="3210064" y="834796"/>
                  </a:lnTo>
                  <a:lnTo>
                    <a:pt x="3260814" y="825042"/>
                  </a:lnTo>
                  <a:lnTo>
                    <a:pt x="3306749" y="809586"/>
                  </a:lnTo>
                  <a:lnTo>
                    <a:pt x="3346767" y="789127"/>
                  </a:lnTo>
                  <a:lnTo>
                    <a:pt x="3379774" y="764324"/>
                  </a:lnTo>
                  <a:lnTo>
                    <a:pt x="3420453" y="704392"/>
                  </a:lnTo>
                  <a:lnTo>
                    <a:pt x="3425952" y="670610"/>
                  </a:lnTo>
                  <a:lnTo>
                    <a:pt x="3425952" y="167589"/>
                  </a:lnTo>
                  <a:close/>
                </a:path>
                <a:path w="5140959" h="838200">
                  <a:moveTo>
                    <a:pt x="5140452" y="167589"/>
                  </a:moveTo>
                  <a:lnTo>
                    <a:pt x="5134292" y="129159"/>
                  </a:lnTo>
                  <a:lnTo>
                    <a:pt x="5116779" y="93891"/>
                  </a:lnTo>
                  <a:lnTo>
                    <a:pt x="5089283" y="62776"/>
                  </a:lnTo>
                  <a:lnTo>
                    <a:pt x="5053215" y="36817"/>
                  </a:lnTo>
                  <a:lnTo>
                    <a:pt x="5009959" y="17043"/>
                  </a:lnTo>
                  <a:lnTo>
                    <a:pt x="4960937" y="4432"/>
                  </a:lnTo>
                  <a:lnTo>
                    <a:pt x="4907534" y="0"/>
                  </a:lnTo>
                  <a:lnTo>
                    <a:pt x="3937762" y="0"/>
                  </a:lnTo>
                  <a:lnTo>
                    <a:pt x="3884345" y="4432"/>
                  </a:lnTo>
                  <a:lnTo>
                    <a:pt x="3835323" y="17043"/>
                  </a:lnTo>
                  <a:lnTo>
                    <a:pt x="3792067" y="36817"/>
                  </a:lnTo>
                  <a:lnTo>
                    <a:pt x="3755999" y="62776"/>
                  </a:lnTo>
                  <a:lnTo>
                    <a:pt x="3728504" y="93891"/>
                  </a:lnTo>
                  <a:lnTo>
                    <a:pt x="3710990" y="129159"/>
                  </a:lnTo>
                  <a:lnTo>
                    <a:pt x="3704844" y="167589"/>
                  </a:lnTo>
                  <a:lnTo>
                    <a:pt x="3704844" y="670610"/>
                  </a:lnTo>
                  <a:lnTo>
                    <a:pt x="3710990" y="709053"/>
                  </a:lnTo>
                  <a:lnTo>
                    <a:pt x="3728504" y="744321"/>
                  </a:lnTo>
                  <a:lnTo>
                    <a:pt x="3755999" y="775436"/>
                  </a:lnTo>
                  <a:lnTo>
                    <a:pt x="3792067" y="801395"/>
                  </a:lnTo>
                  <a:lnTo>
                    <a:pt x="3835323" y="821169"/>
                  </a:lnTo>
                  <a:lnTo>
                    <a:pt x="3884345" y="833780"/>
                  </a:lnTo>
                  <a:lnTo>
                    <a:pt x="3937762" y="838200"/>
                  </a:lnTo>
                  <a:lnTo>
                    <a:pt x="4907534" y="838200"/>
                  </a:lnTo>
                  <a:lnTo>
                    <a:pt x="4960937" y="833780"/>
                  </a:lnTo>
                  <a:lnTo>
                    <a:pt x="5009959" y="821169"/>
                  </a:lnTo>
                  <a:lnTo>
                    <a:pt x="5053215" y="801395"/>
                  </a:lnTo>
                  <a:lnTo>
                    <a:pt x="5089283" y="775436"/>
                  </a:lnTo>
                  <a:lnTo>
                    <a:pt x="5116779" y="744321"/>
                  </a:lnTo>
                  <a:lnTo>
                    <a:pt x="5134292" y="709053"/>
                  </a:lnTo>
                  <a:lnTo>
                    <a:pt x="5140452" y="670610"/>
                  </a:lnTo>
                  <a:lnTo>
                    <a:pt x="5140452" y="167589"/>
                  </a:lnTo>
                  <a:close/>
                </a:path>
              </a:pathLst>
            </a:custGeom>
            <a:solidFill>
              <a:srgbClr val="859FB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957315" y="4282465"/>
              <a:ext cx="1042669" cy="6350"/>
            </a:xfrm>
            <a:custGeom>
              <a:avLst/>
              <a:gdLst/>
              <a:ahLst/>
              <a:cxnLst/>
              <a:rect l="l" t="t" r="r" b="b"/>
              <a:pathLst>
                <a:path w="1042670" h="6350">
                  <a:moveTo>
                    <a:pt x="1040511" y="0"/>
                  </a:moveTo>
                  <a:lnTo>
                    <a:pt x="4191" y="0"/>
                  </a:lnTo>
                  <a:lnTo>
                    <a:pt x="1905" y="0"/>
                  </a:lnTo>
                  <a:lnTo>
                    <a:pt x="0" y="1358"/>
                  </a:lnTo>
                  <a:lnTo>
                    <a:pt x="0" y="4660"/>
                  </a:lnTo>
                  <a:lnTo>
                    <a:pt x="1905" y="6070"/>
                  </a:lnTo>
                  <a:lnTo>
                    <a:pt x="1040511" y="6070"/>
                  </a:lnTo>
                  <a:lnTo>
                    <a:pt x="1042415" y="4660"/>
                  </a:lnTo>
                  <a:lnTo>
                    <a:pt x="1042415" y="1358"/>
                  </a:lnTo>
                  <a:lnTo>
                    <a:pt x="104051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2142235" y="1209547"/>
            <a:ext cx="608330" cy="4527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11125">
              <a:lnSpc>
                <a:spcPct val="100000"/>
              </a:lnSpc>
              <a:spcBef>
                <a:spcPts val="105"/>
              </a:spcBef>
            </a:pP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SOC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Anal</a:t>
            </a:r>
            <a:r>
              <a:rPr sz="1400" spc="-20" dirty="0">
                <a:solidFill>
                  <a:srgbClr val="FFFFFF"/>
                </a:solidFill>
                <a:latin typeface="Arial"/>
                <a:cs typeface="Arial"/>
              </a:rPr>
              <a:t>y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st</a:t>
            </a:r>
            <a:endParaRPr sz="14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282821" y="1189989"/>
            <a:ext cx="696595" cy="4527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6515" marR="5080" indent="-44450">
              <a:lnSpc>
                <a:spcPct val="100000"/>
              </a:lnSpc>
              <a:spcBef>
                <a:spcPts val="105"/>
              </a:spcBef>
            </a:pPr>
            <a:r>
              <a:rPr sz="1400" spc="-10" dirty="0">
                <a:solidFill>
                  <a:srgbClr val="FFFFFF"/>
                </a:solidFill>
                <a:latin typeface="Arial"/>
                <a:cs typeface="Arial"/>
              </a:rPr>
              <a:t>M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al</a:t>
            </a:r>
            <a:r>
              <a:rPr sz="1400" spc="-20" dirty="0">
                <a:solidFill>
                  <a:srgbClr val="FFFFFF"/>
                </a:solidFill>
                <a:latin typeface="Arial"/>
                <a:cs typeface="Arial"/>
              </a:rPr>
              <a:t>w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are  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Analyst</a:t>
            </a:r>
            <a:endParaRPr sz="14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264909" y="1177874"/>
            <a:ext cx="1320165" cy="4533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5"/>
              </a:spcBef>
            </a:pP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System/Network</a:t>
            </a:r>
            <a:endParaRPr sz="1400">
              <a:latin typeface="Arial"/>
              <a:cs typeface="Arial"/>
            </a:endParaRPr>
          </a:p>
          <a:p>
            <a:pPr marL="1270" algn="ctr">
              <a:lnSpc>
                <a:spcPct val="100000"/>
              </a:lnSpc>
            </a:pP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Administrator</a:t>
            </a:r>
            <a:endParaRPr sz="14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191004" y="4044797"/>
            <a:ext cx="1068070" cy="4533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11150" algn="l"/>
                <a:tab pos="1054735" algn="l"/>
              </a:tabLst>
            </a:pPr>
            <a:r>
              <a:rPr sz="1400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 	Ethical	</a:t>
            </a:r>
            <a:endParaRPr sz="1400">
              <a:latin typeface="Arial"/>
              <a:cs typeface="Arial"/>
            </a:endParaRPr>
          </a:p>
          <a:p>
            <a:pPr marL="297180">
              <a:lnSpc>
                <a:spcPct val="100000"/>
              </a:lnSpc>
            </a:pP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Hacker</a:t>
            </a:r>
            <a:endParaRPr sz="14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092955" y="4044797"/>
            <a:ext cx="1032510" cy="4533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 </a:t>
            </a:r>
            <a:r>
              <a:rPr sz="1400" u="sng" spc="-3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 </a:t>
            </a:r>
            <a:r>
              <a:rPr sz="1400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Penetra</a:t>
            </a:r>
            <a:r>
              <a:rPr sz="1400" u="sng" spc="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t</a:t>
            </a:r>
            <a:r>
              <a:rPr sz="1400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i</a:t>
            </a:r>
            <a:r>
              <a:rPr sz="1400" u="sng" spc="-1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o</a:t>
            </a:r>
            <a:r>
              <a:rPr sz="1400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n</a:t>
            </a:r>
            <a:endParaRPr sz="1400">
              <a:latin typeface="Arial"/>
              <a:cs typeface="Arial"/>
            </a:endParaRPr>
          </a:p>
          <a:p>
            <a:pPr marL="310515">
              <a:lnSpc>
                <a:spcPct val="100000"/>
              </a:lnSpc>
            </a:pP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Tester</a:t>
            </a:r>
            <a:endParaRPr sz="14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992495" y="4036263"/>
            <a:ext cx="1014730" cy="452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2235" marR="5080" indent="-9017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Progra</a:t>
            </a:r>
            <a:r>
              <a:rPr sz="1400" spc="-10" dirty="0">
                <a:solidFill>
                  <a:srgbClr val="FFFFFF"/>
                </a:solidFill>
                <a:latin typeface="Arial"/>
                <a:cs typeface="Arial"/>
              </a:rPr>
              <a:t>mm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er  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Developer</a:t>
            </a:r>
            <a:endParaRPr sz="1400"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318515" y="3866388"/>
            <a:ext cx="1499870" cy="838200"/>
          </a:xfrm>
          <a:custGeom>
            <a:avLst/>
            <a:gdLst/>
            <a:ahLst/>
            <a:cxnLst/>
            <a:rect l="l" t="t" r="r" b="b"/>
            <a:pathLst>
              <a:path w="1499870" h="838200">
                <a:moveTo>
                  <a:pt x="1256284" y="0"/>
                </a:moveTo>
                <a:lnTo>
                  <a:pt x="243357" y="0"/>
                </a:lnTo>
                <a:lnTo>
                  <a:pt x="187553" y="4425"/>
                </a:lnTo>
                <a:lnTo>
                  <a:pt x="136328" y="17031"/>
                </a:lnTo>
                <a:lnTo>
                  <a:pt x="91143" y="36813"/>
                </a:lnTo>
                <a:lnTo>
                  <a:pt x="53458" y="62765"/>
                </a:lnTo>
                <a:lnTo>
                  <a:pt x="24732" y="93881"/>
                </a:lnTo>
                <a:lnTo>
                  <a:pt x="6426" y="129158"/>
                </a:lnTo>
                <a:lnTo>
                  <a:pt x="0" y="167589"/>
                </a:lnTo>
                <a:lnTo>
                  <a:pt x="0" y="670610"/>
                </a:lnTo>
                <a:lnTo>
                  <a:pt x="6426" y="709041"/>
                </a:lnTo>
                <a:lnTo>
                  <a:pt x="24732" y="744318"/>
                </a:lnTo>
                <a:lnTo>
                  <a:pt x="53458" y="775434"/>
                </a:lnTo>
                <a:lnTo>
                  <a:pt x="91143" y="801386"/>
                </a:lnTo>
                <a:lnTo>
                  <a:pt x="136328" y="821168"/>
                </a:lnTo>
                <a:lnTo>
                  <a:pt x="187553" y="833774"/>
                </a:lnTo>
                <a:lnTo>
                  <a:pt x="243357" y="838200"/>
                </a:lnTo>
                <a:lnTo>
                  <a:pt x="1256284" y="838200"/>
                </a:lnTo>
                <a:lnTo>
                  <a:pt x="1312070" y="833774"/>
                </a:lnTo>
                <a:lnTo>
                  <a:pt x="1363285" y="821168"/>
                </a:lnTo>
                <a:lnTo>
                  <a:pt x="1408466" y="801386"/>
                </a:lnTo>
                <a:lnTo>
                  <a:pt x="1446151" y="775434"/>
                </a:lnTo>
                <a:lnTo>
                  <a:pt x="1474879" y="744318"/>
                </a:lnTo>
                <a:lnTo>
                  <a:pt x="1493188" y="709041"/>
                </a:lnTo>
                <a:lnTo>
                  <a:pt x="1499616" y="670610"/>
                </a:lnTo>
                <a:lnTo>
                  <a:pt x="1499616" y="167589"/>
                </a:lnTo>
                <a:lnTo>
                  <a:pt x="1493188" y="129158"/>
                </a:lnTo>
                <a:lnTo>
                  <a:pt x="1474879" y="93881"/>
                </a:lnTo>
                <a:lnTo>
                  <a:pt x="1446151" y="62765"/>
                </a:lnTo>
                <a:lnTo>
                  <a:pt x="1408466" y="36813"/>
                </a:lnTo>
                <a:lnTo>
                  <a:pt x="1363285" y="17031"/>
                </a:lnTo>
                <a:lnTo>
                  <a:pt x="1312070" y="4425"/>
                </a:lnTo>
                <a:lnTo>
                  <a:pt x="1256284" y="0"/>
                </a:lnTo>
                <a:close/>
              </a:path>
            </a:pathLst>
          </a:custGeom>
          <a:solidFill>
            <a:srgbClr val="859F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532930" y="4049674"/>
            <a:ext cx="1068070" cy="452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9400" marR="5080" indent="-267335">
              <a:lnSpc>
                <a:spcPct val="100000"/>
              </a:lnSpc>
              <a:spcBef>
                <a:spcPts val="100"/>
              </a:spcBef>
              <a:tabLst>
                <a:tab pos="387350" algn="l"/>
                <a:tab pos="1054735" algn="l"/>
              </a:tabLst>
            </a:pPr>
            <a:r>
              <a:rPr sz="1400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 		Bug 	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 Hunter</a:t>
            </a:r>
            <a:endParaRPr sz="14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7461504" y="3851147"/>
            <a:ext cx="1499870" cy="838200"/>
          </a:xfrm>
          <a:custGeom>
            <a:avLst/>
            <a:gdLst/>
            <a:ahLst/>
            <a:cxnLst/>
            <a:rect l="l" t="t" r="r" b="b"/>
            <a:pathLst>
              <a:path w="1499870" h="838200">
                <a:moveTo>
                  <a:pt x="1256284" y="0"/>
                </a:moveTo>
                <a:lnTo>
                  <a:pt x="243331" y="0"/>
                </a:lnTo>
                <a:lnTo>
                  <a:pt x="187545" y="4425"/>
                </a:lnTo>
                <a:lnTo>
                  <a:pt x="136330" y="17031"/>
                </a:lnTo>
                <a:lnTo>
                  <a:pt x="91149" y="36813"/>
                </a:lnTo>
                <a:lnTo>
                  <a:pt x="53464" y="62765"/>
                </a:lnTo>
                <a:lnTo>
                  <a:pt x="24736" y="93881"/>
                </a:lnTo>
                <a:lnTo>
                  <a:pt x="6427" y="129158"/>
                </a:lnTo>
                <a:lnTo>
                  <a:pt x="0" y="167589"/>
                </a:lnTo>
                <a:lnTo>
                  <a:pt x="0" y="670610"/>
                </a:lnTo>
                <a:lnTo>
                  <a:pt x="6427" y="709041"/>
                </a:lnTo>
                <a:lnTo>
                  <a:pt x="24736" y="744318"/>
                </a:lnTo>
                <a:lnTo>
                  <a:pt x="53464" y="775434"/>
                </a:lnTo>
                <a:lnTo>
                  <a:pt x="91149" y="801386"/>
                </a:lnTo>
                <a:lnTo>
                  <a:pt x="136330" y="821168"/>
                </a:lnTo>
                <a:lnTo>
                  <a:pt x="187545" y="833774"/>
                </a:lnTo>
                <a:lnTo>
                  <a:pt x="243331" y="838200"/>
                </a:lnTo>
                <a:lnTo>
                  <a:pt x="1256284" y="838200"/>
                </a:lnTo>
                <a:lnTo>
                  <a:pt x="1312070" y="833774"/>
                </a:lnTo>
                <a:lnTo>
                  <a:pt x="1363285" y="821168"/>
                </a:lnTo>
                <a:lnTo>
                  <a:pt x="1408466" y="801386"/>
                </a:lnTo>
                <a:lnTo>
                  <a:pt x="1446151" y="775434"/>
                </a:lnTo>
                <a:lnTo>
                  <a:pt x="1474879" y="744318"/>
                </a:lnTo>
                <a:lnTo>
                  <a:pt x="1493188" y="709041"/>
                </a:lnTo>
                <a:lnTo>
                  <a:pt x="1499616" y="670610"/>
                </a:lnTo>
                <a:lnTo>
                  <a:pt x="1499616" y="167589"/>
                </a:lnTo>
                <a:lnTo>
                  <a:pt x="1493188" y="129158"/>
                </a:lnTo>
                <a:lnTo>
                  <a:pt x="1474879" y="93881"/>
                </a:lnTo>
                <a:lnTo>
                  <a:pt x="1446151" y="62765"/>
                </a:lnTo>
                <a:lnTo>
                  <a:pt x="1408466" y="36813"/>
                </a:lnTo>
                <a:lnTo>
                  <a:pt x="1363285" y="17031"/>
                </a:lnTo>
                <a:lnTo>
                  <a:pt x="1312070" y="4425"/>
                </a:lnTo>
                <a:lnTo>
                  <a:pt x="1256284" y="0"/>
                </a:lnTo>
                <a:close/>
              </a:path>
            </a:pathLst>
          </a:custGeom>
          <a:solidFill>
            <a:srgbClr val="859F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7737475" y="4044797"/>
            <a:ext cx="1014730" cy="4533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940">
              <a:lnSpc>
                <a:spcPct val="100000"/>
              </a:lnSpc>
              <a:spcBef>
                <a:spcPts val="100"/>
              </a:spcBef>
            </a:pP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E-Discovery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Forensicator</a:t>
            </a:r>
            <a:endParaRPr sz="1400">
              <a:latin typeface="Arial"/>
              <a:cs typeface="Arial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7714488" y="4288789"/>
            <a:ext cx="1042669" cy="3810"/>
          </a:xfrm>
          <a:custGeom>
            <a:avLst/>
            <a:gdLst/>
            <a:ahLst/>
            <a:cxnLst/>
            <a:rect l="l" t="t" r="r" b="b"/>
            <a:pathLst>
              <a:path w="1042670" h="3810">
                <a:moveTo>
                  <a:pt x="1042416" y="1270"/>
                </a:moveTo>
                <a:lnTo>
                  <a:pt x="1042149" y="1270"/>
                </a:lnTo>
                <a:lnTo>
                  <a:pt x="1042149" y="0"/>
                </a:lnTo>
                <a:lnTo>
                  <a:pt x="254" y="0"/>
                </a:lnTo>
                <a:lnTo>
                  <a:pt x="254" y="1270"/>
                </a:lnTo>
                <a:lnTo>
                  <a:pt x="0" y="1270"/>
                </a:lnTo>
                <a:lnTo>
                  <a:pt x="0" y="3810"/>
                </a:lnTo>
                <a:lnTo>
                  <a:pt x="1042416" y="3810"/>
                </a:lnTo>
                <a:lnTo>
                  <a:pt x="1042416" y="127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5909817" y="4865014"/>
            <a:ext cx="305689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**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Cyber</a:t>
            </a:r>
            <a:r>
              <a:rPr sz="800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Threat</a:t>
            </a:r>
            <a:r>
              <a:rPr sz="800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Intelligence</a:t>
            </a:r>
            <a:r>
              <a:rPr sz="800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&amp;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Threat</a:t>
            </a:r>
            <a:r>
              <a:rPr sz="800" spc="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Hunter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are</a:t>
            </a:r>
            <a:r>
              <a:rPr sz="800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800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most</a:t>
            </a: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welcome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5143500"/>
            <a:chOff x="0" y="0"/>
            <a:chExt cx="9144000" cy="51435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9144000" cy="51435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57072" y="579119"/>
              <a:ext cx="7586472" cy="3985260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4178553" y="4594352"/>
            <a:ext cx="11868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dirty="0">
                <a:solidFill>
                  <a:srgbClr val="FFFFFF"/>
                </a:solidFill>
                <a:latin typeface="Arial"/>
                <a:cs typeface="Arial"/>
              </a:rPr>
              <a:t>Source:</a:t>
            </a:r>
            <a:r>
              <a:rPr sz="11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Arial"/>
                <a:cs typeface="Arial"/>
              </a:rPr>
              <a:t>DFIR</a:t>
            </a:r>
            <a:r>
              <a:rPr sz="11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Arial"/>
                <a:cs typeface="Arial"/>
              </a:rPr>
              <a:t>Diva</a:t>
            </a:r>
            <a:endParaRPr sz="1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773426" y="437210"/>
            <a:ext cx="3596640" cy="560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DFIR</a:t>
            </a:r>
            <a:r>
              <a:rPr sz="35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dirty="0">
                <a:solidFill>
                  <a:srgbClr val="FFFFFF"/>
                </a:solidFill>
                <a:latin typeface="Calibri"/>
                <a:cs typeface="Calibri"/>
              </a:rPr>
              <a:t>-</a:t>
            </a: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 Skills</a:t>
            </a:r>
            <a:r>
              <a:rPr sz="35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Needed</a:t>
            </a:r>
            <a:endParaRPr sz="35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569142" y="3886250"/>
            <a:ext cx="2969895" cy="325120"/>
          </a:xfrm>
          <a:prstGeom prst="rect">
            <a:avLst/>
          </a:prstGeom>
          <a:solidFill>
            <a:srgbClr val="667D92"/>
          </a:solidFill>
        </p:spPr>
        <p:txBody>
          <a:bodyPr vert="horz" wrap="square" lIns="0" tIns="51435" rIns="0" bIns="0" rtlCol="0">
            <a:spAutoFit/>
          </a:bodyPr>
          <a:lstStyle/>
          <a:p>
            <a:pPr marL="243204">
              <a:lnSpc>
                <a:spcPct val="100000"/>
              </a:lnSpc>
              <a:spcBef>
                <a:spcPts val="405"/>
              </a:spcBef>
            </a:pP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Analytical</a:t>
            </a:r>
            <a:r>
              <a:rPr sz="14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/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 Contextual</a:t>
            </a:r>
            <a:r>
              <a:rPr sz="14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Thinking</a:t>
            </a:r>
            <a:endParaRPr sz="14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569142" y="3365042"/>
            <a:ext cx="2969895" cy="325120"/>
          </a:xfrm>
          <a:prstGeom prst="rect">
            <a:avLst/>
          </a:prstGeom>
          <a:solidFill>
            <a:srgbClr val="667D92"/>
          </a:solidFill>
        </p:spPr>
        <p:txBody>
          <a:bodyPr vert="horz" wrap="square" lIns="0" tIns="50800" rIns="0" bIns="0" rtlCol="0">
            <a:spAutoFit/>
          </a:bodyPr>
          <a:lstStyle/>
          <a:p>
            <a:pPr marL="613410">
              <a:lnSpc>
                <a:spcPct val="100000"/>
              </a:lnSpc>
              <a:spcBef>
                <a:spcPts val="400"/>
              </a:spcBef>
            </a:pP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Problem-solving</a:t>
            </a:r>
            <a:r>
              <a:rPr sz="140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Skills</a:t>
            </a:r>
            <a:endParaRPr sz="14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569142" y="2843834"/>
            <a:ext cx="2969895" cy="325120"/>
          </a:xfrm>
          <a:prstGeom prst="rect">
            <a:avLst/>
          </a:prstGeom>
          <a:solidFill>
            <a:srgbClr val="667D92"/>
          </a:solidFill>
        </p:spPr>
        <p:txBody>
          <a:bodyPr vert="horz" wrap="square" lIns="0" tIns="50800" rIns="0" bIns="0" rtlCol="0">
            <a:spAutoFit/>
          </a:bodyPr>
          <a:lstStyle/>
          <a:p>
            <a:pPr marL="781050">
              <a:lnSpc>
                <a:spcPct val="100000"/>
              </a:lnSpc>
              <a:spcBef>
                <a:spcPts val="400"/>
              </a:spcBef>
            </a:pP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Attention</a:t>
            </a:r>
            <a:r>
              <a:rPr sz="1400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4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Detail</a:t>
            </a:r>
            <a:endParaRPr sz="14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569142" y="2322626"/>
            <a:ext cx="2745105" cy="325120"/>
          </a:xfrm>
          <a:prstGeom prst="rect">
            <a:avLst/>
          </a:prstGeom>
          <a:solidFill>
            <a:srgbClr val="667D92"/>
          </a:solidFill>
        </p:spPr>
        <p:txBody>
          <a:bodyPr vert="horz" wrap="square" lIns="0" tIns="50800" rIns="0" bIns="0" rtlCol="0">
            <a:spAutoFit/>
          </a:bodyPr>
          <a:lstStyle/>
          <a:p>
            <a:pPr marL="485140">
              <a:lnSpc>
                <a:spcPct val="100000"/>
              </a:lnSpc>
              <a:spcBef>
                <a:spcPts val="400"/>
              </a:spcBef>
            </a:pP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System</a:t>
            </a:r>
            <a:r>
              <a:rPr sz="14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Administration</a:t>
            </a:r>
            <a:endParaRPr sz="14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569142" y="1801469"/>
            <a:ext cx="2292350" cy="325120"/>
          </a:xfrm>
          <a:prstGeom prst="rect">
            <a:avLst/>
          </a:prstGeom>
          <a:solidFill>
            <a:srgbClr val="667D92"/>
          </a:solidFill>
        </p:spPr>
        <p:txBody>
          <a:bodyPr vert="horz" wrap="square" lIns="0" tIns="50800" rIns="0" bIns="0" rtlCol="0">
            <a:spAutoFit/>
          </a:bodyPr>
          <a:lstStyle/>
          <a:p>
            <a:pPr marL="346710">
              <a:lnSpc>
                <a:spcPct val="100000"/>
              </a:lnSpc>
              <a:spcBef>
                <a:spcPts val="400"/>
              </a:spcBef>
            </a:pP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System</a:t>
            </a:r>
            <a:r>
              <a:rPr sz="140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Architecture</a:t>
            </a:r>
            <a:endParaRPr sz="14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569142" y="1280210"/>
            <a:ext cx="1388110" cy="325120"/>
          </a:xfrm>
          <a:prstGeom prst="rect">
            <a:avLst/>
          </a:prstGeom>
          <a:solidFill>
            <a:srgbClr val="667D92"/>
          </a:solidFill>
        </p:spPr>
        <p:txBody>
          <a:bodyPr vert="horz" wrap="square" lIns="0" tIns="50165" rIns="0" bIns="0" rtlCol="0">
            <a:spAutoFit/>
          </a:bodyPr>
          <a:lstStyle/>
          <a:p>
            <a:pPr marL="345440">
              <a:lnSpc>
                <a:spcPct val="100000"/>
              </a:lnSpc>
              <a:spcBef>
                <a:spcPts val="395"/>
              </a:spcBef>
            </a:pP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Scripting</a:t>
            </a:r>
            <a:endParaRPr sz="14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604772" y="3886250"/>
            <a:ext cx="2974975" cy="325120"/>
          </a:xfrm>
          <a:prstGeom prst="rect">
            <a:avLst/>
          </a:prstGeom>
          <a:solidFill>
            <a:srgbClr val="CFD9DF"/>
          </a:solidFill>
        </p:spPr>
        <p:txBody>
          <a:bodyPr vert="horz" wrap="square" lIns="0" tIns="51435" rIns="0" bIns="0" rtlCol="0">
            <a:spAutoFit/>
          </a:bodyPr>
          <a:lstStyle/>
          <a:p>
            <a:pPr marL="800735">
              <a:lnSpc>
                <a:spcPct val="100000"/>
              </a:lnSpc>
              <a:spcBef>
                <a:spcPts val="405"/>
              </a:spcBef>
            </a:pPr>
            <a:r>
              <a:rPr sz="1400" dirty="0">
                <a:latin typeface="Arial"/>
                <a:cs typeface="Arial"/>
              </a:rPr>
              <a:t>Incident</a:t>
            </a:r>
            <a:r>
              <a:rPr sz="1400" spc="-8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Handling</a:t>
            </a:r>
            <a:endParaRPr sz="14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604772" y="3365042"/>
            <a:ext cx="2974975" cy="325120"/>
          </a:xfrm>
          <a:prstGeom prst="rect">
            <a:avLst/>
          </a:prstGeom>
          <a:solidFill>
            <a:srgbClr val="CFD9DF"/>
          </a:solidFill>
        </p:spPr>
        <p:txBody>
          <a:bodyPr vert="horz" wrap="square" lIns="0" tIns="50800" rIns="0" bIns="0" rtlCol="0">
            <a:spAutoFit/>
          </a:bodyPr>
          <a:lstStyle/>
          <a:p>
            <a:pPr marL="611505">
              <a:lnSpc>
                <a:spcPct val="100000"/>
              </a:lnSpc>
              <a:spcBef>
                <a:spcPts val="400"/>
              </a:spcBef>
            </a:pPr>
            <a:r>
              <a:rPr sz="1400" spc="-5" dirty="0">
                <a:latin typeface="Arial"/>
                <a:cs typeface="Arial"/>
              </a:rPr>
              <a:t>File</a:t>
            </a:r>
            <a:r>
              <a:rPr sz="1400" spc="-15" dirty="0">
                <a:latin typeface="Arial"/>
                <a:cs typeface="Arial"/>
              </a:rPr>
              <a:t> </a:t>
            </a:r>
            <a:r>
              <a:rPr sz="1400" spc="-5" dirty="0">
                <a:latin typeface="Arial"/>
                <a:cs typeface="Arial"/>
              </a:rPr>
              <a:t>System</a:t>
            </a:r>
            <a:r>
              <a:rPr sz="1400" spc="-15" dirty="0">
                <a:latin typeface="Arial"/>
                <a:cs typeface="Arial"/>
              </a:rPr>
              <a:t> </a:t>
            </a:r>
            <a:r>
              <a:rPr sz="1400" spc="-5" dirty="0">
                <a:latin typeface="Arial"/>
                <a:cs typeface="Arial"/>
              </a:rPr>
              <a:t>Forensics</a:t>
            </a:r>
            <a:endParaRPr sz="14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604772" y="2843834"/>
            <a:ext cx="2974975" cy="325120"/>
          </a:xfrm>
          <a:prstGeom prst="rect">
            <a:avLst/>
          </a:prstGeom>
          <a:solidFill>
            <a:srgbClr val="CFD9DF"/>
          </a:solidFill>
        </p:spPr>
        <p:txBody>
          <a:bodyPr vert="horz" wrap="square" lIns="0" tIns="50800" rIns="0" bIns="0" rtlCol="0">
            <a:spAutoFit/>
          </a:bodyPr>
          <a:lstStyle/>
          <a:p>
            <a:pPr marL="564515">
              <a:lnSpc>
                <a:spcPct val="100000"/>
              </a:lnSpc>
              <a:spcBef>
                <a:spcPts val="400"/>
              </a:spcBef>
            </a:pPr>
            <a:r>
              <a:rPr sz="1400" spc="-5" dirty="0">
                <a:latin typeface="Arial"/>
                <a:cs typeface="Arial"/>
              </a:rPr>
              <a:t>Malware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spc="-5" dirty="0">
                <a:latin typeface="Arial"/>
                <a:cs typeface="Arial"/>
              </a:rPr>
              <a:t>Analysis</a:t>
            </a:r>
            <a:r>
              <a:rPr sz="1400" spc="-1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&amp;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spc="-5" dirty="0">
                <a:latin typeface="Arial"/>
                <a:cs typeface="Arial"/>
              </a:rPr>
              <a:t>RE</a:t>
            </a:r>
            <a:endParaRPr sz="14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282951" y="2322626"/>
            <a:ext cx="2296795" cy="325120"/>
          </a:xfrm>
          <a:prstGeom prst="rect">
            <a:avLst/>
          </a:prstGeom>
          <a:solidFill>
            <a:srgbClr val="CFD9DF"/>
          </a:solidFill>
        </p:spPr>
        <p:txBody>
          <a:bodyPr vert="horz" wrap="square" lIns="0" tIns="50800" rIns="0" bIns="0" rtlCol="0">
            <a:spAutoFit/>
          </a:bodyPr>
          <a:lstStyle/>
          <a:p>
            <a:pPr marL="416559">
              <a:lnSpc>
                <a:spcPct val="100000"/>
              </a:lnSpc>
              <a:spcBef>
                <a:spcPts val="400"/>
              </a:spcBef>
            </a:pPr>
            <a:r>
              <a:rPr sz="1400" spc="-5" dirty="0">
                <a:latin typeface="Arial"/>
                <a:cs typeface="Arial"/>
              </a:rPr>
              <a:t>Memory</a:t>
            </a:r>
            <a:r>
              <a:rPr sz="1400" spc="-6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Forensics</a:t>
            </a:r>
            <a:endParaRPr sz="14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734182" y="1801469"/>
            <a:ext cx="1845945" cy="325120"/>
          </a:xfrm>
          <a:prstGeom prst="rect">
            <a:avLst/>
          </a:prstGeom>
          <a:solidFill>
            <a:srgbClr val="CFD9DF"/>
          </a:solidFill>
        </p:spPr>
        <p:txBody>
          <a:bodyPr vert="horz" wrap="square" lIns="0" tIns="50800" rIns="0" bIns="0" rtlCol="0">
            <a:spAutoFit/>
          </a:bodyPr>
          <a:lstStyle/>
          <a:p>
            <a:pPr marL="186690">
              <a:lnSpc>
                <a:spcPct val="100000"/>
              </a:lnSpc>
              <a:spcBef>
                <a:spcPts val="400"/>
              </a:spcBef>
            </a:pPr>
            <a:r>
              <a:rPr sz="1400" spc="-5" dirty="0">
                <a:latin typeface="Arial"/>
                <a:cs typeface="Arial"/>
              </a:rPr>
              <a:t>Network</a:t>
            </a:r>
            <a:r>
              <a:rPr sz="1400" spc="-5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Forensics</a:t>
            </a:r>
            <a:endParaRPr sz="14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186810" y="1280210"/>
            <a:ext cx="1393190" cy="325120"/>
          </a:xfrm>
          <a:prstGeom prst="rect">
            <a:avLst/>
          </a:prstGeom>
          <a:solidFill>
            <a:srgbClr val="CFD9DF"/>
          </a:solidFill>
        </p:spPr>
        <p:txBody>
          <a:bodyPr vert="horz" wrap="square" lIns="0" tIns="50165" rIns="0" bIns="0" rtlCol="0">
            <a:spAutoFit/>
          </a:bodyPr>
          <a:lstStyle/>
          <a:p>
            <a:pPr marL="203200">
              <a:lnSpc>
                <a:spcPct val="100000"/>
              </a:lnSpc>
              <a:spcBef>
                <a:spcPts val="395"/>
              </a:spcBef>
            </a:pPr>
            <a:r>
              <a:rPr sz="1400" dirty="0">
                <a:latin typeface="Arial"/>
                <a:cs typeface="Arial"/>
              </a:rPr>
              <a:t>Log</a:t>
            </a:r>
            <a:r>
              <a:rPr sz="1400" spc="-50" dirty="0">
                <a:latin typeface="Arial"/>
                <a:cs typeface="Arial"/>
              </a:rPr>
              <a:t> </a:t>
            </a:r>
            <a:r>
              <a:rPr sz="1400" spc="-5" dirty="0">
                <a:latin typeface="Arial"/>
                <a:cs typeface="Arial"/>
              </a:rPr>
              <a:t>analysis</a:t>
            </a:r>
            <a:endParaRPr sz="1400">
              <a:latin typeface="Arial"/>
              <a:cs typeface="Arial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4564379" y="1164336"/>
            <a:ext cx="0" cy="3671570"/>
          </a:xfrm>
          <a:custGeom>
            <a:avLst/>
            <a:gdLst/>
            <a:ahLst/>
            <a:cxnLst/>
            <a:rect l="l" t="t" r="r" b="b"/>
            <a:pathLst>
              <a:path h="3671570">
                <a:moveTo>
                  <a:pt x="0" y="3578352"/>
                </a:moveTo>
                <a:lnTo>
                  <a:pt x="0" y="3671316"/>
                </a:lnTo>
              </a:path>
              <a:path h="3671570">
                <a:moveTo>
                  <a:pt x="0" y="0"/>
                </a:moveTo>
                <a:lnTo>
                  <a:pt x="0" y="3253790"/>
                </a:lnTo>
              </a:path>
            </a:pathLst>
          </a:custGeom>
          <a:ln w="9525">
            <a:solidFill>
              <a:srgbClr val="F1F1F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4564379" y="4418126"/>
            <a:ext cx="2974340" cy="325120"/>
          </a:xfrm>
          <a:prstGeom prst="rect">
            <a:avLst/>
          </a:prstGeom>
          <a:solidFill>
            <a:srgbClr val="667D92"/>
          </a:solidFill>
        </p:spPr>
        <p:txBody>
          <a:bodyPr vert="horz" wrap="square" lIns="0" tIns="51435" rIns="0" bIns="0" rtlCol="0">
            <a:spAutoFit/>
          </a:bodyPr>
          <a:lstStyle/>
          <a:p>
            <a:pPr marL="280035">
              <a:lnSpc>
                <a:spcPct val="100000"/>
              </a:lnSpc>
              <a:spcBef>
                <a:spcPts val="405"/>
              </a:spcBef>
            </a:pP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Written</a:t>
            </a:r>
            <a:r>
              <a:rPr sz="1400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/</a:t>
            </a:r>
            <a:r>
              <a:rPr sz="14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Communication</a:t>
            </a:r>
            <a:r>
              <a:rPr sz="140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Skills</a:t>
            </a:r>
            <a:endParaRPr sz="14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601724" y="4418126"/>
            <a:ext cx="2974975" cy="325120"/>
          </a:xfrm>
          <a:prstGeom prst="rect">
            <a:avLst/>
          </a:prstGeom>
          <a:solidFill>
            <a:srgbClr val="CFD9DF"/>
          </a:solidFill>
        </p:spPr>
        <p:txBody>
          <a:bodyPr vert="horz" wrap="square" lIns="0" tIns="51435" rIns="0" bIns="0" rtlCol="0">
            <a:spAutoFit/>
          </a:bodyPr>
          <a:lstStyle/>
          <a:p>
            <a:pPr marL="376555">
              <a:lnSpc>
                <a:spcPct val="100000"/>
              </a:lnSpc>
              <a:spcBef>
                <a:spcPts val="405"/>
              </a:spcBef>
            </a:pPr>
            <a:r>
              <a:rPr sz="1400" dirty="0">
                <a:latin typeface="Arial"/>
                <a:cs typeface="Arial"/>
              </a:rPr>
              <a:t>Threat</a:t>
            </a:r>
            <a:r>
              <a:rPr sz="1400" spc="-5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Hunting</a:t>
            </a:r>
            <a:r>
              <a:rPr sz="1400" spc="-5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/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Intelligence</a:t>
            </a:r>
            <a:endParaRPr sz="1400">
              <a:latin typeface="Arial"/>
              <a:cs typeface="Arial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557834" y="1964435"/>
            <a:ext cx="325120" cy="2974975"/>
          </a:xfrm>
          <a:custGeom>
            <a:avLst/>
            <a:gdLst/>
            <a:ahLst/>
            <a:cxnLst/>
            <a:rect l="l" t="t" r="r" b="b"/>
            <a:pathLst>
              <a:path w="325119" h="2974975">
                <a:moveTo>
                  <a:pt x="324561" y="0"/>
                </a:moveTo>
                <a:lnTo>
                  <a:pt x="0" y="0"/>
                </a:lnTo>
                <a:lnTo>
                  <a:pt x="0" y="2974848"/>
                </a:lnTo>
                <a:lnTo>
                  <a:pt x="324561" y="2974848"/>
                </a:lnTo>
                <a:lnTo>
                  <a:pt x="324561" y="0"/>
                </a:lnTo>
                <a:close/>
              </a:path>
            </a:pathLst>
          </a:custGeom>
          <a:solidFill>
            <a:srgbClr val="CFD9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611656" y="2620518"/>
            <a:ext cx="224790" cy="1665605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2700">
              <a:lnSpc>
                <a:spcPts val="1650"/>
              </a:lnSpc>
            </a:pPr>
            <a:r>
              <a:rPr sz="1400" spc="-10" dirty="0">
                <a:latin typeface="Arial"/>
                <a:cs typeface="Arial"/>
              </a:rPr>
              <a:t>C</a:t>
            </a:r>
            <a:r>
              <a:rPr sz="1400" dirty="0">
                <a:latin typeface="Arial"/>
                <a:cs typeface="Arial"/>
              </a:rPr>
              <a:t>ontinuous</a:t>
            </a:r>
            <a:r>
              <a:rPr sz="1400" spc="-4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Learning</a:t>
            </a:r>
            <a:endParaRPr sz="1400">
              <a:latin typeface="Arial"/>
              <a:cs typeface="Arial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8269223" y="1964435"/>
            <a:ext cx="325120" cy="2974975"/>
          </a:xfrm>
          <a:custGeom>
            <a:avLst/>
            <a:gdLst/>
            <a:ahLst/>
            <a:cxnLst/>
            <a:rect l="l" t="t" r="r" b="b"/>
            <a:pathLst>
              <a:path w="325120" h="2974975">
                <a:moveTo>
                  <a:pt x="324561" y="0"/>
                </a:moveTo>
                <a:lnTo>
                  <a:pt x="0" y="0"/>
                </a:lnTo>
                <a:lnTo>
                  <a:pt x="0" y="2974848"/>
                </a:lnTo>
                <a:lnTo>
                  <a:pt x="324561" y="2974848"/>
                </a:lnTo>
                <a:lnTo>
                  <a:pt x="324561" y="0"/>
                </a:lnTo>
                <a:close/>
              </a:path>
            </a:pathLst>
          </a:custGeom>
          <a:solidFill>
            <a:srgbClr val="667D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8316273" y="2914269"/>
            <a:ext cx="224790" cy="107569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1650"/>
              </a:lnSpc>
            </a:pP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High</a:t>
            </a:r>
            <a:r>
              <a:rPr sz="1400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Passion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67788" y="437210"/>
            <a:ext cx="4410075" cy="560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500" dirty="0">
                <a:solidFill>
                  <a:srgbClr val="FFFFFF"/>
                </a:solidFill>
                <a:latin typeface="Calibri"/>
                <a:cs typeface="Calibri"/>
              </a:rPr>
              <a:t>DFIR</a:t>
            </a:r>
            <a:r>
              <a:rPr sz="35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Toolbox</a:t>
            </a:r>
            <a:r>
              <a:rPr sz="35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dirty="0">
                <a:solidFill>
                  <a:srgbClr val="FFFFFF"/>
                </a:solidFill>
                <a:latin typeface="Calibri"/>
                <a:cs typeface="Calibri"/>
              </a:rPr>
              <a:t>(Software)</a:t>
            </a:r>
            <a:endParaRPr sz="35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49936" y="1578863"/>
            <a:ext cx="1411605" cy="492759"/>
          </a:xfrm>
          <a:custGeom>
            <a:avLst/>
            <a:gdLst/>
            <a:ahLst/>
            <a:cxnLst/>
            <a:rect l="l" t="t" r="r" b="b"/>
            <a:pathLst>
              <a:path w="1411605" h="492760">
                <a:moveTo>
                  <a:pt x="1329182" y="0"/>
                </a:moveTo>
                <a:lnTo>
                  <a:pt x="82042" y="0"/>
                </a:lnTo>
                <a:lnTo>
                  <a:pt x="50106" y="6443"/>
                </a:lnTo>
                <a:lnTo>
                  <a:pt x="24028" y="24018"/>
                </a:lnTo>
                <a:lnTo>
                  <a:pt x="6446" y="50095"/>
                </a:lnTo>
                <a:lnTo>
                  <a:pt x="0" y="82041"/>
                </a:lnTo>
                <a:lnTo>
                  <a:pt x="0" y="410210"/>
                </a:lnTo>
                <a:lnTo>
                  <a:pt x="6446" y="442156"/>
                </a:lnTo>
                <a:lnTo>
                  <a:pt x="24028" y="468233"/>
                </a:lnTo>
                <a:lnTo>
                  <a:pt x="50106" y="485808"/>
                </a:lnTo>
                <a:lnTo>
                  <a:pt x="82042" y="492252"/>
                </a:lnTo>
                <a:lnTo>
                  <a:pt x="1329182" y="492252"/>
                </a:lnTo>
                <a:lnTo>
                  <a:pt x="1361128" y="485808"/>
                </a:lnTo>
                <a:lnTo>
                  <a:pt x="1387205" y="468233"/>
                </a:lnTo>
                <a:lnTo>
                  <a:pt x="1404780" y="442156"/>
                </a:lnTo>
                <a:lnTo>
                  <a:pt x="1411224" y="410210"/>
                </a:lnTo>
                <a:lnTo>
                  <a:pt x="1411224" y="82041"/>
                </a:lnTo>
                <a:lnTo>
                  <a:pt x="1404780" y="50095"/>
                </a:lnTo>
                <a:lnTo>
                  <a:pt x="1387205" y="24018"/>
                </a:lnTo>
                <a:lnTo>
                  <a:pt x="1361128" y="6443"/>
                </a:lnTo>
                <a:lnTo>
                  <a:pt x="1329182" y="0"/>
                </a:lnTo>
                <a:close/>
              </a:path>
            </a:pathLst>
          </a:custGeom>
          <a:solidFill>
            <a:srgbClr val="7993A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367080" y="1716404"/>
            <a:ext cx="117538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Acquisition</a:t>
            </a:r>
            <a:r>
              <a:rPr sz="1200" spc="-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Tools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249936" y="2218944"/>
            <a:ext cx="1411605" cy="492759"/>
          </a:xfrm>
          <a:custGeom>
            <a:avLst/>
            <a:gdLst/>
            <a:ahLst/>
            <a:cxnLst/>
            <a:rect l="l" t="t" r="r" b="b"/>
            <a:pathLst>
              <a:path w="1411605" h="492760">
                <a:moveTo>
                  <a:pt x="1329182" y="0"/>
                </a:moveTo>
                <a:lnTo>
                  <a:pt x="82042" y="0"/>
                </a:lnTo>
                <a:lnTo>
                  <a:pt x="50106" y="6443"/>
                </a:lnTo>
                <a:lnTo>
                  <a:pt x="24028" y="24018"/>
                </a:lnTo>
                <a:lnTo>
                  <a:pt x="6446" y="50095"/>
                </a:lnTo>
                <a:lnTo>
                  <a:pt x="0" y="82042"/>
                </a:lnTo>
                <a:lnTo>
                  <a:pt x="0" y="410210"/>
                </a:lnTo>
                <a:lnTo>
                  <a:pt x="6446" y="442156"/>
                </a:lnTo>
                <a:lnTo>
                  <a:pt x="24028" y="468233"/>
                </a:lnTo>
                <a:lnTo>
                  <a:pt x="50106" y="485808"/>
                </a:lnTo>
                <a:lnTo>
                  <a:pt x="82042" y="492251"/>
                </a:lnTo>
                <a:lnTo>
                  <a:pt x="1329182" y="492251"/>
                </a:lnTo>
                <a:lnTo>
                  <a:pt x="1361128" y="485808"/>
                </a:lnTo>
                <a:lnTo>
                  <a:pt x="1387205" y="468233"/>
                </a:lnTo>
                <a:lnTo>
                  <a:pt x="1404780" y="442156"/>
                </a:lnTo>
                <a:lnTo>
                  <a:pt x="1411224" y="410210"/>
                </a:lnTo>
                <a:lnTo>
                  <a:pt x="1411224" y="82042"/>
                </a:lnTo>
                <a:lnTo>
                  <a:pt x="1404780" y="50095"/>
                </a:lnTo>
                <a:lnTo>
                  <a:pt x="1387205" y="24018"/>
                </a:lnTo>
                <a:lnTo>
                  <a:pt x="1361128" y="6443"/>
                </a:lnTo>
                <a:lnTo>
                  <a:pt x="1329182" y="0"/>
                </a:lnTo>
                <a:close/>
              </a:path>
            </a:pathLst>
          </a:custGeom>
          <a:solidFill>
            <a:srgbClr val="E2E9E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511860" y="2265045"/>
            <a:ext cx="88773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5904" marR="5080" indent="-24384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Log</a:t>
            </a:r>
            <a:r>
              <a:rPr sz="1200" spc="-7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 </a:t>
            </a:r>
            <a:r>
              <a:rPr sz="1200" spc="-3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Tools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249936" y="2859023"/>
            <a:ext cx="1411605" cy="492759"/>
          </a:xfrm>
          <a:custGeom>
            <a:avLst/>
            <a:gdLst/>
            <a:ahLst/>
            <a:cxnLst/>
            <a:rect l="l" t="t" r="r" b="b"/>
            <a:pathLst>
              <a:path w="1411605" h="492760">
                <a:moveTo>
                  <a:pt x="1329182" y="0"/>
                </a:moveTo>
                <a:lnTo>
                  <a:pt x="82042" y="0"/>
                </a:lnTo>
                <a:lnTo>
                  <a:pt x="50106" y="6443"/>
                </a:lnTo>
                <a:lnTo>
                  <a:pt x="24028" y="24018"/>
                </a:lnTo>
                <a:lnTo>
                  <a:pt x="6446" y="50095"/>
                </a:lnTo>
                <a:lnTo>
                  <a:pt x="0" y="82042"/>
                </a:lnTo>
                <a:lnTo>
                  <a:pt x="0" y="410209"/>
                </a:lnTo>
                <a:lnTo>
                  <a:pt x="6446" y="442156"/>
                </a:lnTo>
                <a:lnTo>
                  <a:pt x="24028" y="468233"/>
                </a:lnTo>
                <a:lnTo>
                  <a:pt x="50106" y="485808"/>
                </a:lnTo>
                <a:lnTo>
                  <a:pt x="82042" y="492251"/>
                </a:lnTo>
                <a:lnTo>
                  <a:pt x="1329182" y="492251"/>
                </a:lnTo>
                <a:lnTo>
                  <a:pt x="1361128" y="485808"/>
                </a:lnTo>
                <a:lnTo>
                  <a:pt x="1387205" y="468233"/>
                </a:lnTo>
                <a:lnTo>
                  <a:pt x="1404780" y="442156"/>
                </a:lnTo>
                <a:lnTo>
                  <a:pt x="1411224" y="410209"/>
                </a:lnTo>
                <a:lnTo>
                  <a:pt x="1411224" y="82042"/>
                </a:lnTo>
                <a:lnTo>
                  <a:pt x="1404780" y="50095"/>
                </a:lnTo>
                <a:lnTo>
                  <a:pt x="1387205" y="24018"/>
                </a:lnTo>
                <a:lnTo>
                  <a:pt x="1361128" y="6443"/>
                </a:lnTo>
                <a:lnTo>
                  <a:pt x="1329182" y="0"/>
                </a:lnTo>
                <a:close/>
              </a:path>
            </a:pathLst>
          </a:custGeom>
          <a:solidFill>
            <a:srgbClr val="7993A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505764" y="2905505"/>
            <a:ext cx="8978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2255" marR="5080" indent="-25019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V</a:t>
            </a: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200" spc="-15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1200" spc="5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al</a:t>
            </a:r>
            <a:r>
              <a:rPr sz="1200" spc="-10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200" spc="-15" dirty="0">
                <a:solidFill>
                  <a:srgbClr val="FFFFFF"/>
                </a:solidFill>
                <a:latin typeface="Arial"/>
                <a:cs typeface="Arial"/>
              </a:rPr>
              <a:t>z</a:t>
            </a: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ation  </a:t>
            </a: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Tools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249936" y="3499103"/>
            <a:ext cx="1411605" cy="492759"/>
          </a:xfrm>
          <a:custGeom>
            <a:avLst/>
            <a:gdLst/>
            <a:ahLst/>
            <a:cxnLst/>
            <a:rect l="l" t="t" r="r" b="b"/>
            <a:pathLst>
              <a:path w="1411605" h="492760">
                <a:moveTo>
                  <a:pt x="1329182" y="0"/>
                </a:moveTo>
                <a:lnTo>
                  <a:pt x="82042" y="0"/>
                </a:lnTo>
                <a:lnTo>
                  <a:pt x="50106" y="6443"/>
                </a:lnTo>
                <a:lnTo>
                  <a:pt x="24028" y="24018"/>
                </a:lnTo>
                <a:lnTo>
                  <a:pt x="6446" y="50095"/>
                </a:lnTo>
                <a:lnTo>
                  <a:pt x="0" y="82042"/>
                </a:lnTo>
                <a:lnTo>
                  <a:pt x="0" y="410210"/>
                </a:lnTo>
                <a:lnTo>
                  <a:pt x="6446" y="442145"/>
                </a:lnTo>
                <a:lnTo>
                  <a:pt x="24028" y="468223"/>
                </a:lnTo>
                <a:lnTo>
                  <a:pt x="50106" y="485805"/>
                </a:lnTo>
                <a:lnTo>
                  <a:pt x="82042" y="492252"/>
                </a:lnTo>
                <a:lnTo>
                  <a:pt x="1329182" y="492252"/>
                </a:lnTo>
                <a:lnTo>
                  <a:pt x="1361128" y="485805"/>
                </a:lnTo>
                <a:lnTo>
                  <a:pt x="1387205" y="468223"/>
                </a:lnTo>
                <a:lnTo>
                  <a:pt x="1404780" y="442145"/>
                </a:lnTo>
                <a:lnTo>
                  <a:pt x="1411224" y="410210"/>
                </a:lnTo>
                <a:lnTo>
                  <a:pt x="1411224" y="82042"/>
                </a:lnTo>
                <a:lnTo>
                  <a:pt x="1404780" y="50095"/>
                </a:lnTo>
                <a:lnTo>
                  <a:pt x="1387205" y="24018"/>
                </a:lnTo>
                <a:lnTo>
                  <a:pt x="1361128" y="6443"/>
                </a:lnTo>
                <a:lnTo>
                  <a:pt x="1329182" y="0"/>
                </a:lnTo>
                <a:close/>
              </a:path>
            </a:pathLst>
          </a:custGeom>
          <a:solidFill>
            <a:srgbClr val="E2E9E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388416" y="3637026"/>
            <a:ext cx="11347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RetroHu</a:t>
            </a:r>
            <a:r>
              <a:rPr sz="1200" dirty="0">
                <a:latin typeface="Arial"/>
                <a:cs typeface="Arial"/>
              </a:rPr>
              <a:t>nt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5" dirty="0">
                <a:latin typeface="Arial"/>
                <a:cs typeface="Arial"/>
              </a:rPr>
              <a:t>T</a:t>
            </a:r>
            <a:r>
              <a:rPr sz="1200" spc="-5" dirty="0">
                <a:latin typeface="Arial"/>
                <a:cs typeface="Arial"/>
              </a:rPr>
              <a:t>ools</a:t>
            </a:r>
            <a:endParaRPr sz="1200">
              <a:latin typeface="Arial"/>
              <a:cs typeface="Aria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1700783" y="1578863"/>
            <a:ext cx="1411605" cy="492759"/>
          </a:xfrm>
          <a:custGeom>
            <a:avLst/>
            <a:gdLst/>
            <a:ahLst/>
            <a:cxnLst/>
            <a:rect l="l" t="t" r="r" b="b"/>
            <a:pathLst>
              <a:path w="1411605" h="492760">
                <a:moveTo>
                  <a:pt x="1329182" y="0"/>
                </a:moveTo>
                <a:lnTo>
                  <a:pt x="82042" y="0"/>
                </a:lnTo>
                <a:lnTo>
                  <a:pt x="50095" y="6443"/>
                </a:lnTo>
                <a:lnTo>
                  <a:pt x="24018" y="24018"/>
                </a:lnTo>
                <a:lnTo>
                  <a:pt x="6443" y="50095"/>
                </a:lnTo>
                <a:lnTo>
                  <a:pt x="0" y="82041"/>
                </a:lnTo>
                <a:lnTo>
                  <a:pt x="0" y="410210"/>
                </a:lnTo>
                <a:lnTo>
                  <a:pt x="6443" y="442156"/>
                </a:lnTo>
                <a:lnTo>
                  <a:pt x="24018" y="468233"/>
                </a:lnTo>
                <a:lnTo>
                  <a:pt x="50095" y="485808"/>
                </a:lnTo>
                <a:lnTo>
                  <a:pt x="82042" y="492252"/>
                </a:lnTo>
                <a:lnTo>
                  <a:pt x="1329182" y="492252"/>
                </a:lnTo>
                <a:lnTo>
                  <a:pt x="1361128" y="485808"/>
                </a:lnTo>
                <a:lnTo>
                  <a:pt x="1387205" y="468233"/>
                </a:lnTo>
                <a:lnTo>
                  <a:pt x="1404780" y="442156"/>
                </a:lnTo>
                <a:lnTo>
                  <a:pt x="1411224" y="410210"/>
                </a:lnTo>
                <a:lnTo>
                  <a:pt x="1411224" y="82041"/>
                </a:lnTo>
                <a:lnTo>
                  <a:pt x="1404780" y="50095"/>
                </a:lnTo>
                <a:lnTo>
                  <a:pt x="1387205" y="24018"/>
                </a:lnTo>
                <a:lnTo>
                  <a:pt x="1361128" y="6443"/>
                </a:lnTo>
                <a:lnTo>
                  <a:pt x="1329182" y="0"/>
                </a:lnTo>
                <a:close/>
              </a:path>
            </a:pathLst>
          </a:custGeom>
          <a:solidFill>
            <a:srgbClr val="7993A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1970023" y="1716404"/>
            <a:ext cx="8724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Triage</a:t>
            </a:r>
            <a:r>
              <a:rPr sz="1200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Tools</a:t>
            </a:r>
            <a:endParaRPr sz="1200">
              <a:latin typeface="Arial"/>
              <a:cs typeface="Arial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1700783" y="2218944"/>
            <a:ext cx="1411605" cy="492759"/>
          </a:xfrm>
          <a:custGeom>
            <a:avLst/>
            <a:gdLst/>
            <a:ahLst/>
            <a:cxnLst/>
            <a:rect l="l" t="t" r="r" b="b"/>
            <a:pathLst>
              <a:path w="1411605" h="492760">
                <a:moveTo>
                  <a:pt x="1329182" y="0"/>
                </a:moveTo>
                <a:lnTo>
                  <a:pt x="82042" y="0"/>
                </a:lnTo>
                <a:lnTo>
                  <a:pt x="50095" y="6443"/>
                </a:lnTo>
                <a:lnTo>
                  <a:pt x="24018" y="24018"/>
                </a:lnTo>
                <a:lnTo>
                  <a:pt x="6443" y="50095"/>
                </a:lnTo>
                <a:lnTo>
                  <a:pt x="0" y="82042"/>
                </a:lnTo>
                <a:lnTo>
                  <a:pt x="0" y="410210"/>
                </a:lnTo>
                <a:lnTo>
                  <a:pt x="6443" y="442156"/>
                </a:lnTo>
                <a:lnTo>
                  <a:pt x="24018" y="468233"/>
                </a:lnTo>
                <a:lnTo>
                  <a:pt x="50095" y="485808"/>
                </a:lnTo>
                <a:lnTo>
                  <a:pt x="82042" y="492251"/>
                </a:lnTo>
                <a:lnTo>
                  <a:pt x="1329182" y="492251"/>
                </a:lnTo>
                <a:lnTo>
                  <a:pt x="1361128" y="485808"/>
                </a:lnTo>
                <a:lnTo>
                  <a:pt x="1387205" y="468233"/>
                </a:lnTo>
                <a:lnTo>
                  <a:pt x="1404780" y="442156"/>
                </a:lnTo>
                <a:lnTo>
                  <a:pt x="1411224" y="410210"/>
                </a:lnTo>
                <a:lnTo>
                  <a:pt x="1411224" y="82042"/>
                </a:lnTo>
                <a:lnTo>
                  <a:pt x="1404780" y="50095"/>
                </a:lnTo>
                <a:lnTo>
                  <a:pt x="1387205" y="24018"/>
                </a:lnTo>
                <a:lnTo>
                  <a:pt x="1361128" y="6443"/>
                </a:lnTo>
                <a:lnTo>
                  <a:pt x="1329182" y="0"/>
                </a:lnTo>
                <a:close/>
              </a:path>
            </a:pathLst>
          </a:custGeom>
          <a:solidFill>
            <a:srgbClr val="E2E9E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1837182" y="2265045"/>
            <a:ext cx="113728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6200" marR="5080" indent="-64135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"/>
                <a:cs typeface="Arial"/>
              </a:rPr>
              <a:t>I</a:t>
            </a:r>
            <a:r>
              <a:rPr sz="1200" spc="5" dirty="0">
                <a:latin typeface="Arial"/>
                <a:cs typeface="Arial"/>
              </a:rPr>
              <a:t>n</a:t>
            </a:r>
            <a:r>
              <a:rPr sz="1200" dirty="0">
                <a:latin typeface="Arial"/>
                <a:cs typeface="Arial"/>
              </a:rPr>
              <a:t>t</a:t>
            </a:r>
            <a:r>
              <a:rPr sz="1200" spc="5" dirty="0">
                <a:latin typeface="Arial"/>
                <a:cs typeface="Arial"/>
              </a:rPr>
              <a:t>e</a:t>
            </a:r>
            <a:r>
              <a:rPr sz="1200" spc="-5" dirty="0">
                <a:latin typeface="Arial"/>
                <a:cs typeface="Arial"/>
              </a:rPr>
              <a:t>rne</a:t>
            </a:r>
            <a:r>
              <a:rPr sz="1200" dirty="0">
                <a:latin typeface="Arial"/>
                <a:cs typeface="Arial"/>
              </a:rPr>
              <a:t>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Art</a:t>
            </a:r>
            <a:r>
              <a:rPr sz="1200" spc="-5" dirty="0">
                <a:latin typeface="Arial"/>
                <a:cs typeface="Arial"/>
              </a:rPr>
              <a:t>i</a:t>
            </a:r>
            <a:r>
              <a:rPr sz="1200" spc="10" dirty="0">
                <a:latin typeface="Arial"/>
                <a:cs typeface="Arial"/>
              </a:rPr>
              <a:t>f</a:t>
            </a:r>
            <a:r>
              <a:rPr sz="1200" spc="-5" dirty="0">
                <a:latin typeface="Arial"/>
                <a:cs typeface="Arial"/>
              </a:rPr>
              <a:t>a</a:t>
            </a:r>
            <a:r>
              <a:rPr sz="1200" dirty="0">
                <a:latin typeface="Arial"/>
                <a:cs typeface="Arial"/>
              </a:rPr>
              <a:t>cts  </a:t>
            </a:r>
            <a:r>
              <a:rPr sz="1200" spc="-5" dirty="0">
                <a:latin typeface="Arial"/>
                <a:cs typeface="Arial"/>
              </a:rPr>
              <a:t>Analysis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Tools</a:t>
            </a:r>
            <a:endParaRPr sz="1200">
              <a:latin typeface="Arial"/>
              <a:cs typeface="Arial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1700783" y="2859023"/>
            <a:ext cx="1411605" cy="492759"/>
          </a:xfrm>
          <a:custGeom>
            <a:avLst/>
            <a:gdLst/>
            <a:ahLst/>
            <a:cxnLst/>
            <a:rect l="l" t="t" r="r" b="b"/>
            <a:pathLst>
              <a:path w="1411605" h="492760">
                <a:moveTo>
                  <a:pt x="1329182" y="0"/>
                </a:moveTo>
                <a:lnTo>
                  <a:pt x="82042" y="0"/>
                </a:lnTo>
                <a:lnTo>
                  <a:pt x="50095" y="6443"/>
                </a:lnTo>
                <a:lnTo>
                  <a:pt x="24018" y="24018"/>
                </a:lnTo>
                <a:lnTo>
                  <a:pt x="6443" y="50095"/>
                </a:lnTo>
                <a:lnTo>
                  <a:pt x="0" y="82042"/>
                </a:lnTo>
                <a:lnTo>
                  <a:pt x="0" y="410209"/>
                </a:lnTo>
                <a:lnTo>
                  <a:pt x="6443" y="442156"/>
                </a:lnTo>
                <a:lnTo>
                  <a:pt x="24018" y="468233"/>
                </a:lnTo>
                <a:lnTo>
                  <a:pt x="50095" y="485808"/>
                </a:lnTo>
                <a:lnTo>
                  <a:pt x="82042" y="492251"/>
                </a:lnTo>
                <a:lnTo>
                  <a:pt x="1329182" y="492251"/>
                </a:lnTo>
                <a:lnTo>
                  <a:pt x="1361128" y="485808"/>
                </a:lnTo>
                <a:lnTo>
                  <a:pt x="1387205" y="468233"/>
                </a:lnTo>
                <a:lnTo>
                  <a:pt x="1404780" y="442156"/>
                </a:lnTo>
                <a:lnTo>
                  <a:pt x="1411224" y="410209"/>
                </a:lnTo>
                <a:lnTo>
                  <a:pt x="1411224" y="82042"/>
                </a:lnTo>
                <a:lnTo>
                  <a:pt x="1404780" y="50095"/>
                </a:lnTo>
                <a:lnTo>
                  <a:pt x="1387205" y="24018"/>
                </a:lnTo>
                <a:lnTo>
                  <a:pt x="1361128" y="6443"/>
                </a:lnTo>
                <a:lnTo>
                  <a:pt x="1329182" y="0"/>
                </a:lnTo>
                <a:close/>
              </a:path>
            </a:pathLst>
          </a:custGeom>
          <a:solidFill>
            <a:srgbClr val="7993A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1821942" y="2996945"/>
            <a:ext cx="11709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Decryption</a:t>
            </a:r>
            <a:r>
              <a:rPr sz="12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Tools</a:t>
            </a:r>
            <a:endParaRPr sz="1200">
              <a:latin typeface="Arial"/>
              <a:cs typeface="Arial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1700783" y="3499103"/>
            <a:ext cx="1411605" cy="492759"/>
          </a:xfrm>
          <a:custGeom>
            <a:avLst/>
            <a:gdLst/>
            <a:ahLst/>
            <a:cxnLst/>
            <a:rect l="l" t="t" r="r" b="b"/>
            <a:pathLst>
              <a:path w="1411605" h="492760">
                <a:moveTo>
                  <a:pt x="1329182" y="0"/>
                </a:moveTo>
                <a:lnTo>
                  <a:pt x="82042" y="0"/>
                </a:lnTo>
                <a:lnTo>
                  <a:pt x="50095" y="6443"/>
                </a:lnTo>
                <a:lnTo>
                  <a:pt x="24018" y="24018"/>
                </a:lnTo>
                <a:lnTo>
                  <a:pt x="6443" y="50095"/>
                </a:lnTo>
                <a:lnTo>
                  <a:pt x="0" y="82042"/>
                </a:lnTo>
                <a:lnTo>
                  <a:pt x="0" y="410210"/>
                </a:lnTo>
                <a:lnTo>
                  <a:pt x="6443" y="442145"/>
                </a:lnTo>
                <a:lnTo>
                  <a:pt x="24018" y="468223"/>
                </a:lnTo>
                <a:lnTo>
                  <a:pt x="50095" y="485805"/>
                </a:lnTo>
                <a:lnTo>
                  <a:pt x="82042" y="492252"/>
                </a:lnTo>
                <a:lnTo>
                  <a:pt x="1329182" y="492252"/>
                </a:lnTo>
                <a:lnTo>
                  <a:pt x="1361128" y="485805"/>
                </a:lnTo>
                <a:lnTo>
                  <a:pt x="1387205" y="468223"/>
                </a:lnTo>
                <a:lnTo>
                  <a:pt x="1404780" y="442145"/>
                </a:lnTo>
                <a:lnTo>
                  <a:pt x="1411224" y="410210"/>
                </a:lnTo>
                <a:lnTo>
                  <a:pt x="1411224" y="82042"/>
                </a:lnTo>
                <a:lnTo>
                  <a:pt x="1404780" y="50095"/>
                </a:lnTo>
                <a:lnTo>
                  <a:pt x="1387205" y="24018"/>
                </a:lnTo>
                <a:lnTo>
                  <a:pt x="1361128" y="6443"/>
                </a:lnTo>
                <a:lnTo>
                  <a:pt x="1329182" y="0"/>
                </a:lnTo>
                <a:close/>
              </a:path>
            </a:pathLst>
          </a:custGeom>
          <a:solidFill>
            <a:srgbClr val="E2E9E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2232151" y="3637026"/>
            <a:ext cx="3479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"/>
                <a:cs typeface="Arial"/>
              </a:rPr>
              <a:t>E</a:t>
            </a:r>
            <a:r>
              <a:rPr sz="1200" spc="-5" dirty="0">
                <a:latin typeface="Arial"/>
                <a:cs typeface="Arial"/>
              </a:rPr>
              <a:t>DR</a:t>
            </a:r>
            <a:endParaRPr sz="1200">
              <a:latin typeface="Arial"/>
              <a:cs typeface="Arial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3150107" y="1578863"/>
            <a:ext cx="1411605" cy="492759"/>
          </a:xfrm>
          <a:custGeom>
            <a:avLst/>
            <a:gdLst/>
            <a:ahLst/>
            <a:cxnLst/>
            <a:rect l="l" t="t" r="r" b="b"/>
            <a:pathLst>
              <a:path w="1411604" h="492760">
                <a:moveTo>
                  <a:pt x="1329182" y="0"/>
                </a:moveTo>
                <a:lnTo>
                  <a:pt x="82042" y="0"/>
                </a:lnTo>
                <a:lnTo>
                  <a:pt x="50095" y="6443"/>
                </a:lnTo>
                <a:lnTo>
                  <a:pt x="24018" y="24018"/>
                </a:lnTo>
                <a:lnTo>
                  <a:pt x="6443" y="50095"/>
                </a:lnTo>
                <a:lnTo>
                  <a:pt x="0" y="82041"/>
                </a:lnTo>
                <a:lnTo>
                  <a:pt x="0" y="410210"/>
                </a:lnTo>
                <a:lnTo>
                  <a:pt x="6443" y="442156"/>
                </a:lnTo>
                <a:lnTo>
                  <a:pt x="24018" y="468233"/>
                </a:lnTo>
                <a:lnTo>
                  <a:pt x="50095" y="485808"/>
                </a:lnTo>
                <a:lnTo>
                  <a:pt x="82042" y="492252"/>
                </a:lnTo>
                <a:lnTo>
                  <a:pt x="1329182" y="492252"/>
                </a:lnTo>
                <a:lnTo>
                  <a:pt x="1361128" y="485808"/>
                </a:lnTo>
                <a:lnTo>
                  <a:pt x="1387205" y="468233"/>
                </a:lnTo>
                <a:lnTo>
                  <a:pt x="1404780" y="442156"/>
                </a:lnTo>
                <a:lnTo>
                  <a:pt x="1411224" y="410210"/>
                </a:lnTo>
                <a:lnTo>
                  <a:pt x="1411224" y="82041"/>
                </a:lnTo>
                <a:lnTo>
                  <a:pt x="1404780" y="50095"/>
                </a:lnTo>
                <a:lnTo>
                  <a:pt x="1387205" y="24018"/>
                </a:lnTo>
                <a:lnTo>
                  <a:pt x="1361128" y="6443"/>
                </a:lnTo>
                <a:lnTo>
                  <a:pt x="1329182" y="0"/>
                </a:lnTo>
                <a:close/>
              </a:path>
            </a:pathLst>
          </a:custGeom>
          <a:solidFill>
            <a:srgbClr val="7993A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 txBox="1"/>
          <p:nvPr/>
        </p:nvSpPr>
        <p:spPr>
          <a:xfrm>
            <a:off x="3305936" y="1624965"/>
            <a:ext cx="11010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6162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Memory </a:t>
            </a: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Forensics</a:t>
            </a:r>
            <a:r>
              <a:rPr sz="1200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Tools</a:t>
            </a:r>
            <a:endParaRPr sz="1200">
              <a:latin typeface="Arial"/>
              <a:cs typeface="Arial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3150107" y="2218944"/>
            <a:ext cx="1411605" cy="492759"/>
          </a:xfrm>
          <a:custGeom>
            <a:avLst/>
            <a:gdLst/>
            <a:ahLst/>
            <a:cxnLst/>
            <a:rect l="l" t="t" r="r" b="b"/>
            <a:pathLst>
              <a:path w="1411604" h="492760">
                <a:moveTo>
                  <a:pt x="1329182" y="0"/>
                </a:moveTo>
                <a:lnTo>
                  <a:pt x="82042" y="0"/>
                </a:lnTo>
                <a:lnTo>
                  <a:pt x="50095" y="6443"/>
                </a:lnTo>
                <a:lnTo>
                  <a:pt x="24018" y="24018"/>
                </a:lnTo>
                <a:lnTo>
                  <a:pt x="6443" y="50095"/>
                </a:lnTo>
                <a:lnTo>
                  <a:pt x="0" y="82042"/>
                </a:lnTo>
                <a:lnTo>
                  <a:pt x="0" y="410210"/>
                </a:lnTo>
                <a:lnTo>
                  <a:pt x="6443" y="442156"/>
                </a:lnTo>
                <a:lnTo>
                  <a:pt x="24018" y="468233"/>
                </a:lnTo>
                <a:lnTo>
                  <a:pt x="50095" y="485808"/>
                </a:lnTo>
                <a:lnTo>
                  <a:pt x="82042" y="492251"/>
                </a:lnTo>
                <a:lnTo>
                  <a:pt x="1329182" y="492251"/>
                </a:lnTo>
                <a:lnTo>
                  <a:pt x="1361128" y="485808"/>
                </a:lnTo>
                <a:lnTo>
                  <a:pt x="1387205" y="468233"/>
                </a:lnTo>
                <a:lnTo>
                  <a:pt x="1404780" y="442156"/>
                </a:lnTo>
                <a:lnTo>
                  <a:pt x="1411224" y="410210"/>
                </a:lnTo>
                <a:lnTo>
                  <a:pt x="1411224" y="82042"/>
                </a:lnTo>
                <a:lnTo>
                  <a:pt x="1404780" y="50095"/>
                </a:lnTo>
                <a:lnTo>
                  <a:pt x="1387205" y="24018"/>
                </a:lnTo>
                <a:lnTo>
                  <a:pt x="1361128" y="6443"/>
                </a:lnTo>
                <a:lnTo>
                  <a:pt x="1329182" y="0"/>
                </a:lnTo>
                <a:close/>
              </a:path>
            </a:pathLst>
          </a:custGeom>
          <a:solidFill>
            <a:srgbClr val="E2E9E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3258692" y="2265045"/>
            <a:ext cx="119443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8542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File System 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Processing</a:t>
            </a:r>
            <a:r>
              <a:rPr sz="1200" spc="-7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Tools</a:t>
            </a:r>
            <a:endParaRPr sz="1200">
              <a:latin typeface="Arial"/>
              <a:cs typeface="Arial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3150107" y="2859023"/>
            <a:ext cx="1411605" cy="492759"/>
          </a:xfrm>
          <a:custGeom>
            <a:avLst/>
            <a:gdLst/>
            <a:ahLst/>
            <a:cxnLst/>
            <a:rect l="l" t="t" r="r" b="b"/>
            <a:pathLst>
              <a:path w="1411604" h="492760">
                <a:moveTo>
                  <a:pt x="1329182" y="0"/>
                </a:moveTo>
                <a:lnTo>
                  <a:pt x="82042" y="0"/>
                </a:lnTo>
                <a:lnTo>
                  <a:pt x="50095" y="6443"/>
                </a:lnTo>
                <a:lnTo>
                  <a:pt x="24018" y="24018"/>
                </a:lnTo>
                <a:lnTo>
                  <a:pt x="6443" y="50095"/>
                </a:lnTo>
                <a:lnTo>
                  <a:pt x="0" y="82042"/>
                </a:lnTo>
                <a:lnTo>
                  <a:pt x="0" y="410209"/>
                </a:lnTo>
                <a:lnTo>
                  <a:pt x="6443" y="442156"/>
                </a:lnTo>
                <a:lnTo>
                  <a:pt x="24018" y="468233"/>
                </a:lnTo>
                <a:lnTo>
                  <a:pt x="50095" y="485808"/>
                </a:lnTo>
                <a:lnTo>
                  <a:pt x="82042" y="492251"/>
                </a:lnTo>
                <a:lnTo>
                  <a:pt x="1329182" y="492251"/>
                </a:lnTo>
                <a:lnTo>
                  <a:pt x="1361128" y="485808"/>
                </a:lnTo>
                <a:lnTo>
                  <a:pt x="1387205" y="468233"/>
                </a:lnTo>
                <a:lnTo>
                  <a:pt x="1404780" y="442156"/>
                </a:lnTo>
                <a:lnTo>
                  <a:pt x="1411224" y="410209"/>
                </a:lnTo>
                <a:lnTo>
                  <a:pt x="1411224" y="82042"/>
                </a:lnTo>
                <a:lnTo>
                  <a:pt x="1404780" y="50095"/>
                </a:lnTo>
                <a:lnTo>
                  <a:pt x="1387205" y="24018"/>
                </a:lnTo>
                <a:lnTo>
                  <a:pt x="1361128" y="6443"/>
                </a:lnTo>
                <a:lnTo>
                  <a:pt x="1329182" y="0"/>
                </a:lnTo>
                <a:close/>
              </a:path>
            </a:pathLst>
          </a:custGeom>
          <a:solidFill>
            <a:srgbClr val="7993A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3293745" y="2905505"/>
            <a:ext cx="112395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75285" marR="5080" indent="-36322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Cloud</a:t>
            </a:r>
            <a:r>
              <a:rPr sz="1200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Forensics </a:t>
            </a:r>
            <a:r>
              <a:rPr sz="1200" spc="-3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Tools</a:t>
            </a:r>
            <a:endParaRPr sz="1200">
              <a:latin typeface="Arial"/>
              <a:cs typeface="Arial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3150107" y="3499103"/>
            <a:ext cx="1411605" cy="492759"/>
          </a:xfrm>
          <a:custGeom>
            <a:avLst/>
            <a:gdLst/>
            <a:ahLst/>
            <a:cxnLst/>
            <a:rect l="l" t="t" r="r" b="b"/>
            <a:pathLst>
              <a:path w="1411604" h="492760">
                <a:moveTo>
                  <a:pt x="1329182" y="0"/>
                </a:moveTo>
                <a:lnTo>
                  <a:pt x="82042" y="0"/>
                </a:lnTo>
                <a:lnTo>
                  <a:pt x="50095" y="6443"/>
                </a:lnTo>
                <a:lnTo>
                  <a:pt x="24018" y="24018"/>
                </a:lnTo>
                <a:lnTo>
                  <a:pt x="6443" y="50095"/>
                </a:lnTo>
                <a:lnTo>
                  <a:pt x="0" y="82042"/>
                </a:lnTo>
                <a:lnTo>
                  <a:pt x="0" y="410210"/>
                </a:lnTo>
                <a:lnTo>
                  <a:pt x="6443" y="442145"/>
                </a:lnTo>
                <a:lnTo>
                  <a:pt x="24018" y="468223"/>
                </a:lnTo>
                <a:lnTo>
                  <a:pt x="50095" y="485805"/>
                </a:lnTo>
                <a:lnTo>
                  <a:pt x="82042" y="492252"/>
                </a:lnTo>
                <a:lnTo>
                  <a:pt x="1329182" y="492252"/>
                </a:lnTo>
                <a:lnTo>
                  <a:pt x="1361128" y="485805"/>
                </a:lnTo>
                <a:lnTo>
                  <a:pt x="1387205" y="468223"/>
                </a:lnTo>
                <a:lnTo>
                  <a:pt x="1404780" y="442145"/>
                </a:lnTo>
                <a:lnTo>
                  <a:pt x="1411224" y="410210"/>
                </a:lnTo>
                <a:lnTo>
                  <a:pt x="1411224" y="82042"/>
                </a:lnTo>
                <a:lnTo>
                  <a:pt x="1404780" y="50095"/>
                </a:lnTo>
                <a:lnTo>
                  <a:pt x="1387205" y="24018"/>
                </a:lnTo>
                <a:lnTo>
                  <a:pt x="1361128" y="6443"/>
                </a:lnTo>
                <a:lnTo>
                  <a:pt x="1329182" y="0"/>
                </a:lnTo>
                <a:close/>
              </a:path>
            </a:pathLst>
          </a:custGeom>
          <a:solidFill>
            <a:srgbClr val="E2E9E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 txBox="1"/>
          <p:nvPr/>
        </p:nvSpPr>
        <p:spPr>
          <a:xfrm>
            <a:off x="3253866" y="3637026"/>
            <a:ext cx="10998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Re</a:t>
            </a:r>
            <a:r>
              <a:rPr sz="1200" dirty="0">
                <a:latin typeface="Arial"/>
                <a:cs typeface="Arial"/>
              </a:rPr>
              <a:t>p</a:t>
            </a:r>
            <a:r>
              <a:rPr sz="1200" spc="-5" dirty="0">
                <a:latin typeface="Arial"/>
                <a:cs typeface="Arial"/>
              </a:rPr>
              <a:t>o</a:t>
            </a:r>
            <a:r>
              <a:rPr sz="1200" dirty="0">
                <a:latin typeface="Arial"/>
                <a:cs typeface="Arial"/>
              </a:rPr>
              <a:t>rt</a:t>
            </a:r>
            <a:r>
              <a:rPr sz="1200" spc="-5" dirty="0">
                <a:latin typeface="Arial"/>
                <a:cs typeface="Arial"/>
              </a:rPr>
              <a:t>ing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5" dirty="0">
                <a:latin typeface="Arial"/>
                <a:cs typeface="Arial"/>
              </a:rPr>
              <a:t>T</a:t>
            </a:r>
            <a:r>
              <a:rPr sz="1200" spc="-5" dirty="0">
                <a:latin typeface="Arial"/>
                <a:cs typeface="Arial"/>
              </a:rPr>
              <a:t>ools</a:t>
            </a:r>
            <a:endParaRPr sz="1200">
              <a:latin typeface="Arial"/>
              <a:cs typeface="Arial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4600955" y="1578863"/>
            <a:ext cx="1411605" cy="492759"/>
          </a:xfrm>
          <a:custGeom>
            <a:avLst/>
            <a:gdLst/>
            <a:ahLst/>
            <a:cxnLst/>
            <a:rect l="l" t="t" r="r" b="b"/>
            <a:pathLst>
              <a:path w="1411604" h="492760">
                <a:moveTo>
                  <a:pt x="1329182" y="0"/>
                </a:moveTo>
                <a:lnTo>
                  <a:pt x="82042" y="0"/>
                </a:lnTo>
                <a:lnTo>
                  <a:pt x="50095" y="6443"/>
                </a:lnTo>
                <a:lnTo>
                  <a:pt x="24018" y="24018"/>
                </a:lnTo>
                <a:lnTo>
                  <a:pt x="6443" y="50095"/>
                </a:lnTo>
                <a:lnTo>
                  <a:pt x="0" y="82041"/>
                </a:lnTo>
                <a:lnTo>
                  <a:pt x="0" y="410210"/>
                </a:lnTo>
                <a:lnTo>
                  <a:pt x="6443" y="442156"/>
                </a:lnTo>
                <a:lnTo>
                  <a:pt x="24018" y="468233"/>
                </a:lnTo>
                <a:lnTo>
                  <a:pt x="50095" y="485808"/>
                </a:lnTo>
                <a:lnTo>
                  <a:pt x="82042" y="492252"/>
                </a:lnTo>
                <a:lnTo>
                  <a:pt x="1329182" y="492252"/>
                </a:lnTo>
                <a:lnTo>
                  <a:pt x="1361128" y="485808"/>
                </a:lnTo>
                <a:lnTo>
                  <a:pt x="1387205" y="468233"/>
                </a:lnTo>
                <a:lnTo>
                  <a:pt x="1404780" y="442156"/>
                </a:lnTo>
                <a:lnTo>
                  <a:pt x="1411224" y="410210"/>
                </a:lnTo>
                <a:lnTo>
                  <a:pt x="1411224" y="82041"/>
                </a:lnTo>
                <a:lnTo>
                  <a:pt x="1404780" y="50095"/>
                </a:lnTo>
                <a:lnTo>
                  <a:pt x="1387205" y="24018"/>
                </a:lnTo>
                <a:lnTo>
                  <a:pt x="1361128" y="6443"/>
                </a:lnTo>
                <a:lnTo>
                  <a:pt x="1329182" y="0"/>
                </a:lnTo>
                <a:close/>
              </a:path>
            </a:pathLst>
          </a:custGeom>
          <a:solidFill>
            <a:srgbClr val="7993A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 txBox="1"/>
          <p:nvPr/>
        </p:nvSpPr>
        <p:spPr>
          <a:xfrm>
            <a:off x="4801870" y="1624965"/>
            <a:ext cx="100838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03835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Malware </a:t>
            </a: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Analysis</a:t>
            </a:r>
            <a:r>
              <a:rPr sz="1200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Tools</a:t>
            </a:r>
            <a:endParaRPr sz="1200">
              <a:latin typeface="Arial"/>
              <a:cs typeface="Arial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4600955" y="2218944"/>
            <a:ext cx="1411605" cy="492759"/>
          </a:xfrm>
          <a:custGeom>
            <a:avLst/>
            <a:gdLst/>
            <a:ahLst/>
            <a:cxnLst/>
            <a:rect l="l" t="t" r="r" b="b"/>
            <a:pathLst>
              <a:path w="1411604" h="492760">
                <a:moveTo>
                  <a:pt x="1329182" y="0"/>
                </a:moveTo>
                <a:lnTo>
                  <a:pt x="82042" y="0"/>
                </a:lnTo>
                <a:lnTo>
                  <a:pt x="50095" y="6443"/>
                </a:lnTo>
                <a:lnTo>
                  <a:pt x="24018" y="24018"/>
                </a:lnTo>
                <a:lnTo>
                  <a:pt x="6443" y="50095"/>
                </a:lnTo>
                <a:lnTo>
                  <a:pt x="0" y="82042"/>
                </a:lnTo>
                <a:lnTo>
                  <a:pt x="0" y="410210"/>
                </a:lnTo>
                <a:lnTo>
                  <a:pt x="6443" y="442156"/>
                </a:lnTo>
                <a:lnTo>
                  <a:pt x="24018" y="468233"/>
                </a:lnTo>
                <a:lnTo>
                  <a:pt x="50095" y="485808"/>
                </a:lnTo>
                <a:lnTo>
                  <a:pt x="82042" y="492251"/>
                </a:lnTo>
                <a:lnTo>
                  <a:pt x="1329182" y="492251"/>
                </a:lnTo>
                <a:lnTo>
                  <a:pt x="1361128" y="485808"/>
                </a:lnTo>
                <a:lnTo>
                  <a:pt x="1387205" y="468233"/>
                </a:lnTo>
                <a:lnTo>
                  <a:pt x="1404780" y="442156"/>
                </a:lnTo>
                <a:lnTo>
                  <a:pt x="1411224" y="410210"/>
                </a:lnTo>
                <a:lnTo>
                  <a:pt x="1411224" y="82042"/>
                </a:lnTo>
                <a:lnTo>
                  <a:pt x="1404780" y="50095"/>
                </a:lnTo>
                <a:lnTo>
                  <a:pt x="1387205" y="24018"/>
                </a:lnTo>
                <a:lnTo>
                  <a:pt x="1361128" y="6443"/>
                </a:lnTo>
                <a:lnTo>
                  <a:pt x="1329182" y="0"/>
                </a:lnTo>
                <a:close/>
              </a:path>
            </a:pathLst>
          </a:custGeom>
          <a:solidFill>
            <a:srgbClr val="E2E9E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 txBox="1"/>
          <p:nvPr/>
        </p:nvSpPr>
        <p:spPr>
          <a:xfrm>
            <a:off x="4736338" y="2280285"/>
            <a:ext cx="1139190" cy="361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7475" marR="5080" indent="-105410">
              <a:lnSpc>
                <a:spcPct val="100000"/>
              </a:lnSpc>
              <a:spcBef>
                <a:spcPts val="100"/>
              </a:spcBef>
            </a:pPr>
            <a:r>
              <a:rPr sz="1100" spc="20" dirty="0">
                <a:latin typeface="Arial"/>
                <a:cs typeface="Arial"/>
              </a:rPr>
              <a:t>W</a:t>
            </a:r>
            <a:r>
              <a:rPr sz="1100" spc="-10" dirty="0">
                <a:latin typeface="Arial"/>
                <a:cs typeface="Arial"/>
              </a:rPr>
              <a:t>i</a:t>
            </a:r>
            <a:r>
              <a:rPr sz="1100" dirty="0">
                <a:latin typeface="Arial"/>
                <a:cs typeface="Arial"/>
              </a:rPr>
              <a:t>n</a:t>
            </a:r>
            <a:r>
              <a:rPr sz="1100" spc="-5" dirty="0">
                <a:latin typeface="Arial"/>
                <a:cs typeface="Arial"/>
              </a:rPr>
              <a:t>d</a:t>
            </a:r>
            <a:r>
              <a:rPr sz="1100" dirty="0">
                <a:latin typeface="Arial"/>
                <a:cs typeface="Arial"/>
              </a:rPr>
              <a:t>o</a:t>
            </a:r>
            <a:r>
              <a:rPr sz="1100" spc="-20" dirty="0">
                <a:latin typeface="Arial"/>
                <a:cs typeface="Arial"/>
              </a:rPr>
              <a:t>w</a:t>
            </a:r>
            <a:r>
              <a:rPr sz="1100" dirty="0">
                <a:latin typeface="Arial"/>
                <a:cs typeface="Arial"/>
              </a:rPr>
              <a:t>s</a:t>
            </a:r>
            <a:r>
              <a:rPr sz="1100" spc="-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</a:t>
            </a:r>
            <a:r>
              <a:rPr sz="1100" dirty="0">
                <a:latin typeface="Arial"/>
                <a:cs typeface="Arial"/>
              </a:rPr>
              <a:t>rt</a:t>
            </a:r>
            <a:r>
              <a:rPr sz="1100" spc="-10" dirty="0">
                <a:latin typeface="Arial"/>
                <a:cs typeface="Arial"/>
              </a:rPr>
              <a:t>i</a:t>
            </a:r>
            <a:r>
              <a:rPr sz="1100" spc="15" dirty="0">
                <a:latin typeface="Arial"/>
                <a:cs typeface="Arial"/>
              </a:rPr>
              <a:t>f</a:t>
            </a:r>
            <a:r>
              <a:rPr sz="1100" dirty="0">
                <a:latin typeface="Arial"/>
                <a:cs typeface="Arial"/>
              </a:rPr>
              <a:t>ac</a:t>
            </a:r>
            <a:r>
              <a:rPr sz="1100" spc="-10" dirty="0">
                <a:latin typeface="Arial"/>
                <a:cs typeface="Arial"/>
              </a:rPr>
              <a:t>t</a:t>
            </a:r>
            <a:r>
              <a:rPr sz="1100" dirty="0">
                <a:latin typeface="Arial"/>
                <a:cs typeface="Arial"/>
              </a:rPr>
              <a:t>s  </a:t>
            </a:r>
            <a:r>
              <a:rPr sz="1100" spc="-5" dirty="0">
                <a:latin typeface="Arial"/>
                <a:cs typeface="Arial"/>
              </a:rPr>
              <a:t>Analysis</a:t>
            </a:r>
            <a:r>
              <a:rPr sz="1100" spc="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Tools</a:t>
            </a:r>
            <a:endParaRPr sz="1100">
              <a:latin typeface="Arial"/>
              <a:cs typeface="Arial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4600955" y="2859023"/>
            <a:ext cx="1411605" cy="492759"/>
          </a:xfrm>
          <a:custGeom>
            <a:avLst/>
            <a:gdLst/>
            <a:ahLst/>
            <a:cxnLst/>
            <a:rect l="l" t="t" r="r" b="b"/>
            <a:pathLst>
              <a:path w="1411604" h="492760">
                <a:moveTo>
                  <a:pt x="1329182" y="0"/>
                </a:moveTo>
                <a:lnTo>
                  <a:pt x="82042" y="0"/>
                </a:lnTo>
                <a:lnTo>
                  <a:pt x="50095" y="6443"/>
                </a:lnTo>
                <a:lnTo>
                  <a:pt x="24018" y="24018"/>
                </a:lnTo>
                <a:lnTo>
                  <a:pt x="6443" y="50095"/>
                </a:lnTo>
                <a:lnTo>
                  <a:pt x="0" y="82042"/>
                </a:lnTo>
                <a:lnTo>
                  <a:pt x="0" y="410209"/>
                </a:lnTo>
                <a:lnTo>
                  <a:pt x="6443" y="442156"/>
                </a:lnTo>
                <a:lnTo>
                  <a:pt x="24018" y="468233"/>
                </a:lnTo>
                <a:lnTo>
                  <a:pt x="50095" y="485808"/>
                </a:lnTo>
                <a:lnTo>
                  <a:pt x="82042" y="492251"/>
                </a:lnTo>
                <a:lnTo>
                  <a:pt x="1329182" y="492251"/>
                </a:lnTo>
                <a:lnTo>
                  <a:pt x="1361128" y="485808"/>
                </a:lnTo>
                <a:lnTo>
                  <a:pt x="1387205" y="468233"/>
                </a:lnTo>
                <a:lnTo>
                  <a:pt x="1404780" y="442156"/>
                </a:lnTo>
                <a:lnTo>
                  <a:pt x="1411224" y="410209"/>
                </a:lnTo>
                <a:lnTo>
                  <a:pt x="1411224" y="82042"/>
                </a:lnTo>
                <a:lnTo>
                  <a:pt x="1404780" y="50095"/>
                </a:lnTo>
                <a:lnTo>
                  <a:pt x="1387205" y="24018"/>
                </a:lnTo>
                <a:lnTo>
                  <a:pt x="1361128" y="6443"/>
                </a:lnTo>
                <a:lnTo>
                  <a:pt x="1329182" y="0"/>
                </a:lnTo>
                <a:close/>
              </a:path>
            </a:pathLst>
          </a:custGeom>
          <a:solidFill>
            <a:srgbClr val="7993A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 txBox="1"/>
          <p:nvPr/>
        </p:nvSpPr>
        <p:spPr>
          <a:xfrm>
            <a:off x="4992370" y="2905505"/>
            <a:ext cx="63055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3335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Malware </a:t>
            </a:r>
            <a:r>
              <a:rPr sz="1200" spc="-3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Sand</a:t>
            </a:r>
            <a:r>
              <a:rPr sz="1200" spc="-10" dirty="0">
                <a:solidFill>
                  <a:srgbClr val="FFFFFF"/>
                </a:solidFill>
                <a:latin typeface="Arial"/>
                <a:cs typeface="Arial"/>
              </a:rPr>
              <a:t>b</a:t>
            </a: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ox</a:t>
            </a:r>
            <a:endParaRPr sz="1200">
              <a:latin typeface="Arial"/>
              <a:cs typeface="Arial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4600955" y="3499103"/>
            <a:ext cx="1411605" cy="492759"/>
          </a:xfrm>
          <a:custGeom>
            <a:avLst/>
            <a:gdLst/>
            <a:ahLst/>
            <a:cxnLst/>
            <a:rect l="l" t="t" r="r" b="b"/>
            <a:pathLst>
              <a:path w="1411604" h="492760">
                <a:moveTo>
                  <a:pt x="1329182" y="0"/>
                </a:moveTo>
                <a:lnTo>
                  <a:pt x="82042" y="0"/>
                </a:lnTo>
                <a:lnTo>
                  <a:pt x="50095" y="6443"/>
                </a:lnTo>
                <a:lnTo>
                  <a:pt x="24018" y="24018"/>
                </a:lnTo>
                <a:lnTo>
                  <a:pt x="6443" y="50095"/>
                </a:lnTo>
                <a:lnTo>
                  <a:pt x="0" y="82042"/>
                </a:lnTo>
                <a:lnTo>
                  <a:pt x="0" y="410210"/>
                </a:lnTo>
                <a:lnTo>
                  <a:pt x="6443" y="442145"/>
                </a:lnTo>
                <a:lnTo>
                  <a:pt x="24018" y="468223"/>
                </a:lnTo>
                <a:lnTo>
                  <a:pt x="50095" y="485805"/>
                </a:lnTo>
                <a:lnTo>
                  <a:pt x="82042" y="492252"/>
                </a:lnTo>
                <a:lnTo>
                  <a:pt x="1329182" y="492252"/>
                </a:lnTo>
                <a:lnTo>
                  <a:pt x="1361128" y="485805"/>
                </a:lnTo>
                <a:lnTo>
                  <a:pt x="1387205" y="468223"/>
                </a:lnTo>
                <a:lnTo>
                  <a:pt x="1404780" y="442145"/>
                </a:lnTo>
                <a:lnTo>
                  <a:pt x="1411224" y="410210"/>
                </a:lnTo>
                <a:lnTo>
                  <a:pt x="1411224" y="82042"/>
                </a:lnTo>
                <a:lnTo>
                  <a:pt x="1404780" y="50095"/>
                </a:lnTo>
                <a:lnTo>
                  <a:pt x="1387205" y="24018"/>
                </a:lnTo>
                <a:lnTo>
                  <a:pt x="1361128" y="6443"/>
                </a:lnTo>
                <a:lnTo>
                  <a:pt x="1329182" y="0"/>
                </a:lnTo>
                <a:close/>
              </a:path>
            </a:pathLst>
          </a:custGeom>
          <a:solidFill>
            <a:srgbClr val="E2E9E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 txBox="1"/>
          <p:nvPr/>
        </p:nvSpPr>
        <p:spPr>
          <a:xfrm>
            <a:off x="5056759" y="3637026"/>
            <a:ext cx="4997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Distros</a:t>
            </a:r>
            <a:endParaRPr sz="1200">
              <a:latin typeface="Arial"/>
              <a:cs typeface="Arial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7508747" y="1578863"/>
            <a:ext cx="1411605" cy="492759"/>
          </a:xfrm>
          <a:custGeom>
            <a:avLst/>
            <a:gdLst/>
            <a:ahLst/>
            <a:cxnLst/>
            <a:rect l="l" t="t" r="r" b="b"/>
            <a:pathLst>
              <a:path w="1411604" h="492760">
                <a:moveTo>
                  <a:pt x="1329181" y="0"/>
                </a:moveTo>
                <a:lnTo>
                  <a:pt x="82042" y="0"/>
                </a:lnTo>
                <a:lnTo>
                  <a:pt x="50095" y="6443"/>
                </a:lnTo>
                <a:lnTo>
                  <a:pt x="24018" y="24018"/>
                </a:lnTo>
                <a:lnTo>
                  <a:pt x="6443" y="50095"/>
                </a:lnTo>
                <a:lnTo>
                  <a:pt x="0" y="82041"/>
                </a:lnTo>
                <a:lnTo>
                  <a:pt x="0" y="410210"/>
                </a:lnTo>
                <a:lnTo>
                  <a:pt x="6443" y="442156"/>
                </a:lnTo>
                <a:lnTo>
                  <a:pt x="24018" y="468233"/>
                </a:lnTo>
                <a:lnTo>
                  <a:pt x="50095" y="485808"/>
                </a:lnTo>
                <a:lnTo>
                  <a:pt x="82042" y="492252"/>
                </a:lnTo>
                <a:lnTo>
                  <a:pt x="1329181" y="492252"/>
                </a:lnTo>
                <a:lnTo>
                  <a:pt x="1361128" y="485808"/>
                </a:lnTo>
                <a:lnTo>
                  <a:pt x="1387205" y="468233"/>
                </a:lnTo>
                <a:lnTo>
                  <a:pt x="1404780" y="442156"/>
                </a:lnTo>
                <a:lnTo>
                  <a:pt x="1411224" y="410210"/>
                </a:lnTo>
                <a:lnTo>
                  <a:pt x="1411224" y="82041"/>
                </a:lnTo>
                <a:lnTo>
                  <a:pt x="1404780" y="50095"/>
                </a:lnTo>
                <a:lnTo>
                  <a:pt x="1387205" y="24018"/>
                </a:lnTo>
                <a:lnTo>
                  <a:pt x="1361128" y="6443"/>
                </a:lnTo>
                <a:lnTo>
                  <a:pt x="1329181" y="0"/>
                </a:lnTo>
                <a:close/>
              </a:path>
            </a:pathLst>
          </a:custGeom>
          <a:solidFill>
            <a:srgbClr val="7993A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 txBox="1"/>
          <p:nvPr/>
        </p:nvSpPr>
        <p:spPr>
          <a:xfrm>
            <a:off x="7750302" y="1624965"/>
            <a:ext cx="93091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7495" marR="5080" indent="-26543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Live</a:t>
            </a:r>
            <a:r>
              <a:rPr sz="1200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Forensic </a:t>
            </a:r>
            <a:r>
              <a:rPr sz="1200" spc="-3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Tools</a:t>
            </a:r>
            <a:endParaRPr sz="1200">
              <a:latin typeface="Arial"/>
              <a:cs typeface="Arial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7508747" y="2218944"/>
            <a:ext cx="1411605" cy="492759"/>
          </a:xfrm>
          <a:custGeom>
            <a:avLst/>
            <a:gdLst/>
            <a:ahLst/>
            <a:cxnLst/>
            <a:rect l="l" t="t" r="r" b="b"/>
            <a:pathLst>
              <a:path w="1411604" h="492760">
                <a:moveTo>
                  <a:pt x="1329181" y="0"/>
                </a:moveTo>
                <a:lnTo>
                  <a:pt x="82042" y="0"/>
                </a:lnTo>
                <a:lnTo>
                  <a:pt x="50095" y="6443"/>
                </a:lnTo>
                <a:lnTo>
                  <a:pt x="24018" y="24018"/>
                </a:lnTo>
                <a:lnTo>
                  <a:pt x="6443" y="50095"/>
                </a:lnTo>
                <a:lnTo>
                  <a:pt x="0" y="82042"/>
                </a:lnTo>
                <a:lnTo>
                  <a:pt x="0" y="410210"/>
                </a:lnTo>
                <a:lnTo>
                  <a:pt x="6443" y="442156"/>
                </a:lnTo>
                <a:lnTo>
                  <a:pt x="24018" y="468233"/>
                </a:lnTo>
                <a:lnTo>
                  <a:pt x="50095" y="485808"/>
                </a:lnTo>
                <a:lnTo>
                  <a:pt x="82042" y="492251"/>
                </a:lnTo>
                <a:lnTo>
                  <a:pt x="1329181" y="492251"/>
                </a:lnTo>
                <a:lnTo>
                  <a:pt x="1361128" y="485808"/>
                </a:lnTo>
                <a:lnTo>
                  <a:pt x="1387205" y="468233"/>
                </a:lnTo>
                <a:lnTo>
                  <a:pt x="1404780" y="442156"/>
                </a:lnTo>
                <a:lnTo>
                  <a:pt x="1411224" y="410210"/>
                </a:lnTo>
                <a:lnTo>
                  <a:pt x="1411224" y="82042"/>
                </a:lnTo>
                <a:lnTo>
                  <a:pt x="1404780" y="50095"/>
                </a:lnTo>
                <a:lnTo>
                  <a:pt x="1387205" y="24018"/>
                </a:lnTo>
                <a:lnTo>
                  <a:pt x="1361128" y="6443"/>
                </a:lnTo>
                <a:lnTo>
                  <a:pt x="1329181" y="0"/>
                </a:lnTo>
                <a:close/>
              </a:path>
            </a:pathLst>
          </a:custGeom>
          <a:solidFill>
            <a:srgbClr val="E2E9E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 txBox="1"/>
          <p:nvPr/>
        </p:nvSpPr>
        <p:spPr>
          <a:xfrm>
            <a:off x="7626857" y="2265045"/>
            <a:ext cx="11760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01320" marR="5080" indent="-38862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Mobile</a:t>
            </a:r>
            <a:r>
              <a:rPr sz="1200" spc="-5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Forensics </a:t>
            </a:r>
            <a:r>
              <a:rPr sz="1200" spc="-3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Tools</a:t>
            </a:r>
            <a:endParaRPr sz="1200">
              <a:latin typeface="Arial"/>
              <a:cs typeface="Arial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7508747" y="2859023"/>
            <a:ext cx="1411605" cy="492759"/>
          </a:xfrm>
          <a:custGeom>
            <a:avLst/>
            <a:gdLst/>
            <a:ahLst/>
            <a:cxnLst/>
            <a:rect l="l" t="t" r="r" b="b"/>
            <a:pathLst>
              <a:path w="1411604" h="492760">
                <a:moveTo>
                  <a:pt x="1329181" y="0"/>
                </a:moveTo>
                <a:lnTo>
                  <a:pt x="82042" y="0"/>
                </a:lnTo>
                <a:lnTo>
                  <a:pt x="50095" y="6443"/>
                </a:lnTo>
                <a:lnTo>
                  <a:pt x="24018" y="24018"/>
                </a:lnTo>
                <a:lnTo>
                  <a:pt x="6443" y="50095"/>
                </a:lnTo>
                <a:lnTo>
                  <a:pt x="0" y="82042"/>
                </a:lnTo>
                <a:lnTo>
                  <a:pt x="0" y="410209"/>
                </a:lnTo>
                <a:lnTo>
                  <a:pt x="6443" y="442156"/>
                </a:lnTo>
                <a:lnTo>
                  <a:pt x="24018" y="468233"/>
                </a:lnTo>
                <a:lnTo>
                  <a:pt x="50095" y="485808"/>
                </a:lnTo>
                <a:lnTo>
                  <a:pt x="82042" y="492251"/>
                </a:lnTo>
                <a:lnTo>
                  <a:pt x="1329181" y="492251"/>
                </a:lnTo>
                <a:lnTo>
                  <a:pt x="1361128" y="485808"/>
                </a:lnTo>
                <a:lnTo>
                  <a:pt x="1387205" y="468233"/>
                </a:lnTo>
                <a:lnTo>
                  <a:pt x="1404780" y="442156"/>
                </a:lnTo>
                <a:lnTo>
                  <a:pt x="1411224" y="410209"/>
                </a:lnTo>
                <a:lnTo>
                  <a:pt x="1411224" y="82042"/>
                </a:lnTo>
                <a:lnTo>
                  <a:pt x="1404780" y="50095"/>
                </a:lnTo>
                <a:lnTo>
                  <a:pt x="1387205" y="24018"/>
                </a:lnTo>
                <a:lnTo>
                  <a:pt x="1361128" y="6443"/>
                </a:lnTo>
                <a:lnTo>
                  <a:pt x="1329181" y="0"/>
                </a:lnTo>
                <a:close/>
              </a:path>
            </a:pathLst>
          </a:custGeom>
          <a:solidFill>
            <a:srgbClr val="7993A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 txBox="1"/>
          <p:nvPr/>
        </p:nvSpPr>
        <p:spPr>
          <a:xfrm>
            <a:off x="7760969" y="2996945"/>
            <a:ext cx="90931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OSINT</a:t>
            </a:r>
            <a:r>
              <a:rPr sz="1200" spc="-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Tools</a:t>
            </a:r>
            <a:endParaRPr sz="1200">
              <a:latin typeface="Arial"/>
              <a:cs typeface="Arial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7508747" y="3499103"/>
            <a:ext cx="1411605" cy="492759"/>
          </a:xfrm>
          <a:custGeom>
            <a:avLst/>
            <a:gdLst/>
            <a:ahLst/>
            <a:cxnLst/>
            <a:rect l="l" t="t" r="r" b="b"/>
            <a:pathLst>
              <a:path w="1411604" h="492760">
                <a:moveTo>
                  <a:pt x="1329181" y="0"/>
                </a:moveTo>
                <a:lnTo>
                  <a:pt x="82042" y="0"/>
                </a:lnTo>
                <a:lnTo>
                  <a:pt x="50095" y="6443"/>
                </a:lnTo>
                <a:lnTo>
                  <a:pt x="24018" y="24018"/>
                </a:lnTo>
                <a:lnTo>
                  <a:pt x="6443" y="50095"/>
                </a:lnTo>
                <a:lnTo>
                  <a:pt x="0" y="82042"/>
                </a:lnTo>
                <a:lnTo>
                  <a:pt x="0" y="410210"/>
                </a:lnTo>
                <a:lnTo>
                  <a:pt x="6443" y="442145"/>
                </a:lnTo>
                <a:lnTo>
                  <a:pt x="24018" y="468223"/>
                </a:lnTo>
                <a:lnTo>
                  <a:pt x="50095" y="485805"/>
                </a:lnTo>
                <a:lnTo>
                  <a:pt x="82042" y="492252"/>
                </a:lnTo>
                <a:lnTo>
                  <a:pt x="1329181" y="492252"/>
                </a:lnTo>
                <a:lnTo>
                  <a:pt x="1361128" y="485805"/>
                </a:lnTo>
                <a:lnTo>
                  <a:pt x="1387205" y="468223"/>
                </a:lnTo>
                <a:lnTo>
                  <a:pt x="1404780" y="442145"/>
                </a:lnTo>
                <a:lnTo>
                  <a:pt x="1411224" y="410210"/>
                </a:lnTo>
                <a:lnTo>
                  <a:pt x="1411224" y="82042"/>
                </a:lnTo>
                <a:lnTo>
                  <a:pt x="1404780" y="50095"/>
                </a:lnTo>
                <a:lnTo>
                  <a:pt x="1387205" y="24018"/>
                </a:lnTo>
                <a:lnTo>
                  <a:pt x="1361128" y="6443"/>
                </a:lnTo>
                <a:lnTo>
                  <a:pt x="1329181" y="0"/>
                </a:lnTo>
                <a:close/>
              </a:path>
            </a:pathLst>
          </a:custGeom>
          <a:solidFill>
            <a:srgbClr val="E2E9E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 txBox="1"/>
          <p:nvPr/>
        </p:nvSpPr>
        <p:spPr>
          <a:xfrm>
            <a:off x="7700009" y="3545585"/>
            <a:ext cx="1033144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Data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Recovery</a:t>
            </a:r>
            <a:endParaRPr sz="12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r>
              <a:rPr sz="1200" dirty="0">
                <a:latin typeface="Arial"/>
                <a:cs typeface="Arial"/>
              </a:rPr>
              <a:t>Tools</a:t>
            </a:r>
            <a:endParaRPr sz="1200">
              <a:latin typeface="Arial"/>
              <a:cs typeface="Arial"/>
            </a:endParaRPr>
          </a:p>
        </p:txBody>
      </p:sp>
      <p:sp>
        <p:nvSpPr>
          <p:cNvPr id="44" name="object 44"/>
          <p:cNvSpPr/>
          <p:nvPr/>
        </p:nvSpPr>
        <p:spPr>
          <a:xfrm>
            <a:off x="6047232" y="1575816"/>
            <a:ext cx="1411605" cy="492759"/>
          </a:xfrm>
          <a:custGeom>
            <a:avLst/>
            <a:gdLst/>
            <a:ahLst/>
            <a:cxnLst/>
            <a:rect l="l" t="t" r="r" b="b"/>
            <a:pathLst>
              <a:path w="1411604" h="492760">
                <a:moveTo>
                  <a:pt x="1329182" y="0"/>
                </a:moveTo>
                <a:lnTo>
                  <a:pt x="82041" y="0"/>
                </a:lnTo>
                <a:lnTo>
                  <a:pt x="50095" y="6443"/>
                </a:lnTo>
                <a:lnTo>
                  <a:pt x="24018" y="24018"/>
                </a:lnTo>
                <a:lnTo>
                  <a:pt x="6443" y="50095"/>
                </a:lnTo>
                <a:lnTo>
                  <a:pt x="0" y="82042"/>
                </a:lnTo>
                <a:lnTo>
                  <a:pt x="0" y="410210"/>
                </a:lnTo>
                <a:lnTo>
                  <a:pt x="6443" y="442156"/>
                </a:lnTo>
                <a:lnTo>
                  <a:pt x="24018" y="468233"/>
                </a:lnTo>
                <a:lnTo>
                  <a:pt x="50095" y="485808"/>
                </a:lnTo>
                <a:lnTo>
                  <a:pt x="82041" y="492252"/>
                </a:lnTo>
                <a:lnTo>
                  <a:pt x="1329182" y="492252"/>
                </a:lnTo>
                <a:lnTo>
                  <a:pt x="1361128" y="485808"/>
                </a:lnTo>
                <a:lnTo>
                  <a:pt x="1387205" y="468233"/>
                </a:lnTo>
                <a:lnTo>
                  <a:pt x="1404780" y="442156"/>
                </a:lnTo>
                <a:lnTo>
                  <a:pt x="1411223" y="410210"/>
                </a:lnTo>
                <a:lnTo>
                  <a:pt x="1411223" y="82042"/>
                </a:lnTo>
                <a:lnTo>
                  <a:pt x="1404780" y="50095"/>
                </a:lnTo>
                <a:lnTo>
                  <a:pt x="1387205" y="24018"/>
                </a:lnTo>
                <a:lnTo>
                  <a:pt x="1361128" y="6443"/>
                </a:lnTo>
                <a:lnTo>
                  <a:pt x="1329182" y="0"/>
                </a:lnTo>
                <a:close/>
              </a:path>
            </a:pathLst>
          </a:custGeom>
          <a:solidFill>
            <a:srgbClr val="7993A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 txBox="1"/>
          <p:nvPr/>
        </p:nvSpPr>
        <p:spPr>
          <a:xfrm>
            <a:off x="6203950" y="1621916"/>
            <a:ext cx="11010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59079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Network </a:t>
            </a: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Forensics</a:t>
            </a:r>
            <a:r>
              <a:rPr sz="1200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Tools</a:t>
            </a:r>
            <a:endParaRPr sz="1200">
              <a:latin typeface="Arial"/>
              <a:cs typeface="Arial"/>
            </a:endParaRPr>
          </a:p>
        </p:txBody>
      </p:sp>
      <p:sp>
        <p:nvSpPr>
          <p:cNvPr id="46" name="object 46"/>
          <p:cNvSpPr/>
          <p:nvPr/>
        </p:nvSpPr>
        <p:spPr>
          <a:xfrm>
            <a:off x="6047232" y="2215895"/>
            <a:ext cx="1411605" cy="492759"/>
          </a:xfrm>
          <a:custGeom>
            <a:avLst/>
            <a:gdLst/>
            <a:ahLst/>
            <a:cxnLst/>
            <a:rect l="l" t="t" r="r" b="b"/>
            <a:pathLst>
              <a:path w="1411604" h="492760">
                <a:moveTo>
                  <a:pt x="1329182" y="0"/>
                </a:moveTo>
                <a:lnTo>
                  <a:pt x="82041" y="0"/>
                </a:lnTo>
                <a:lnTo>
                  <a:pt x="50095" y="6443"/>
                </a:lnTo>
                <a:lnTo>
                  <a:pt x="24018" y="24018"/>
                </a:lnTo>
                <a:lnTo>
                  <a:pt x="6443" y="50095"/>
                </a:lnTo>
                <a:lnTo>
                  <a:pt x="0" y="82042"/>
                </a:lnTo>
                <a:lnTo>
                  <a:pt x="0" y="410210"/>
                </a:lnTo>
                <a:lnTo>
                  <a:pt x="6443" y="442156"/>
                </a:lnTo>
                <a:lnTo>
                  <a:pt x="24018" y="468233"/>
                </a:lnTo>
                <a:lnTo>
                  <a:pt x="50095" y="485808"/>
                </a:lnTo>
                <a:lnTo>
                  <a:pt x="82041" y="492252"/>
                </a:lnTo>
                <a:lnTo>
                  <a:pt x="1329182" y="492252"/>
                </a:lnTo>
                <a:lnTo>
                  <a:pt x="1361128" y="485808"/>
                </a:lnTo>
                <a:lnTo>
                  <a:pt x="1387205" y="468233"/>
                </a:lnTo>
                <a:lnTo>
                  <a:pt x="1404780" y="442156"/>
                </a:lnTo>
                <a:lnTo>
                  <a:pt x="1411223" y="410210"/>
                </a:lnTo>
                <a:lnTo>
                  <a:pt x="1411223" y="82042"/>
                </a:lnTo>
                <a:lnTo>
                  <a:pt x="1404780" y="50095"/>
                </a:lnTo>
                <a:lnTo>
                  <a:pt x="1387205" y="24018"/>
                </a:lnTo>
                <a:lnTo>
                  <a:pt x="1361128" y="6443"/>
                </a:lnTo>
                <a:lnTo>
                  <a:pt x="1329182" y="0"/>
                </a:lnTo>
                <a:close/>
              </a:path>
            </a:pathLst>
          </a:custGeom>
          <a:solidFill>
            <a:srgbClr val="E2E9E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 txBox="1"/>
          <p:nvPr/>
        </p:nvSpPr>
        <p:spPr>
          <a:xfrm>
            <a:off x="6187185" y="2353817"/>
            <a:ext cx="11328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5" dirty="0">
                <a:latin typeface="Arial"/>
                <a:cs typeface="Arial"/>
              </a:rPr>
              <a:t>T</a:t>
            </a:r>
            <a:r>
              <a:rPr sz="1200" spc="-5" dirty="0">
                <a:latin typeface="Arial"/>
                <a:cs typeface="Arial"/>
              </a:rPr>
              <a:t>imel</a:t>
            </a:r>
            <a:r>
              <a:rPr sz="1200" spc="-10" dirty="0">
                <a:latin typeface="Arial"/>
                <a:cs typeface="Arial"/>
              </a:rPr>
              <a:t>i</a:t>
            </a:r>
            <a:r>
              <a:rPr sz="1200" spc="-5" dirty="0">
                <a:latin typeface="Arial"/>
                <a:cs typeface="Arial"/>
              </a:rPr>
              <a:t>ni</a:t>
            </a:r>
            <a:r>
              <a:rPr sz="1200" spc="-15" dirty="0">
                <a:latin typeface="Arial"/>
                <a:cs typeface="Arial"/>
              </a:rPr>
              <a:t>n</a:t>
            </a:r>
            <a:r>
              <a:rPr sz="1200" spc="-5" dirty="0">
                <a:latin typeface="Arial"/>
                <a:cs typeface="Arial"/>
              </a:rPr>
              <a:t>g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5" dirty="0">
                <a:latin typeface="Arial"/>
                <a:cs typeface="Arial"/>
              </a:rPr>
              <a:t>T</a:t>
            </a:r>
            <a:r>
              <a:rPr sz="1200" spc="-5" dirty="0">
                <a:latin typeface="Arial"/>
                <a:cs typeface="Arial"/>
              </a:rPr>
              <a:t>ools</a:t>
            </a:r>
            <a:endParaRPr sz="1200">
              <a:latin typeface="Arial"/>
              <a:cs typeface="Arial"/>
            </a:endParaRPr>
          </a:p>
        </p:txBody>
      </p:sp>
      <p:sp>
        <p:nvSpPr>
          <p:cNvPr id="48" name="object 48"/>
          <p:cNvSpPr/>
          <p:nvPr/>
        </p:nvSpPr>
        <p:spPr>
          <a:xfrm>
            <a:off x="6047232" y="2855976"/>
            <a:ext cx="1411605" cy="492759"/>
          </a:xfrm>
          <a:custGeom>
            <a:avLst/>
            <a:gdLst/>
            <a:ahLst/>
            <a:cxnLst/>
            <a:rect l="l" t="t" r="r" b="b"/>
            <a:pathLst>
              <a:path w="1411604" h="492760">
                <a:moveTo>
                  <a:pt x="1329182" y="0"/>
                </a:moveTo>
                <a:lnTo>
                  <a:pt x="82041" y="0"/>
                </a:lnTo>
                <a:lnTo>
                  <a:pt x="50095" y="6443"/>
                </a:lnTo>
                <a:lnTo>
                  <a:pt x="24018" y="24018"/>
                </a:lnTo>
                <a:lnTo>
                  <a:pt x="6443" y="50095"/>
                </a:lnTo>
                <a:lnTo>
                  <a:pt x="0" y="82042"/>
                </a:lnTo>
                <a:lnTo>
                  <a:pt x="0" y="410210"/>
                </a:lnTo>
                <a:lnTo>
                  <a:pt x="6443" y="442156"/>
                </a:lnTo>
                <a:lnTo>
                  <a:pt x="24018" y="468233"/>
                </a:lnTo>
                <a:lnTo>
                  <a:pt x="50095" y="485808"/>
                </a:lnTo>
                <a:lnTo>
                  <a:pt x="82041" y="492251"/>
                </a:lnTo>
                <a:lnTo>
                  <a:pt x="1329182" y="492251"/>
                </a:lnTo>
                <a:lnTo>
                  <a:pt x="1361128" y="485808"/>
                </a:lnTo>
                <a:lnTo>
                  <a:pt x="1387205" y="468233"/>
                </a:lnTo>
                <a:lnTo>
                  <a:pt x="1404780" y="442156"/>
                </a:lnTo>
                <a:lnTo>
                  <a:pt x="1411223" y="410210"/>
                </a:lnTo>
                <a:lnTo>
                  <a:pt x="1411223" y="82042"/>
                </a:lnTo>
                <a:lnTo>
                  <a:pt x="1404780" y="50095"/>
                </a:lnTo>
                <a:lnTo>
                  <a:pt x="1387205" y="24018"/>
                </a:lnTo>
                <a:lnTo>
                  <a:pt x="1361128" y="6443"/>
                </a:lnTo>
                <a:lnTo>
                  <a:pt x="1329182" y="0"/>
                </a:lnTo>
                <a:close/>
              </a:path>
            </a:pathLst>
          </a:custGeom>
          <a:solidFill>
            <a:srgbClr val="7993A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 txBox="1"/>
          <p:nvPr/>
        </p:nvSpPr>
        <p:spPr>
          <a:xfrm>
            <a:off x="6299961" y="2993898"/>
            <a:ext cx="90931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IOC</a:t>
            </a:r>
            <a:r>
              <a:rPr sz="120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Scanner</a:t>
            </a:r>
            <a:endParaRPr sz="1200">
              <a:latin typeface="Arial"/>
              <a:cs typeface="Arial"/>
            </a:endParaRPr>
          </a:p>
        </p:txBody>
      </p:sp>
      <p:sp>
        <p:nvSpPr>
          <p:cNvPr id="50" name="object 50"/>
          <p:cNvSpPr/>
          <p:nvPr/>
        </p:nvSpPr>
        <p:spPr>
          <a:xfrm>
            <a:off x="6047232" y="3496055"/>
            <a:ext cx="1411605" cy="492759"/>
          </a:xfrm>
          <a:custGeom>
            <a:avLst/>
            <a:gdLst/>
            <a:ahLst/>
            <a:cxnLst/>
            <a:rect l="l" t="t" r="r" b="b"/>
            <a:pathLst>
              <a:path w="1411604" h="492760">
                <a:moveTo>
                  <a:pt x="1329182" y="0"/>
                </a:moveTo>
                <a:lnTo>
                  <a:pt x="82041" y="0"/>
                </a:lnTo>
                <a:lnTo>
                  <a:pt x="50095" y="6443"/>
                </a:lnTo>
                <a:lnTo>
                  <a:pt x="24018" y="24018"/>
                </a:lnTo>
                <a:lnTo>
                  <a:pt x="6443" y="50095"/>
                </a:lnTo>
                <a:lnTo>
                  <a:pt x="0" y="82042"/>
                </a:lnTo>
                <a:lnTo>
                  <a:pt x="0" y="410210"/>
                </a:lnTo>
                <a:lnTo>
                  <a:pt x="6443" y="442145"/>
                </a:lnTo>
                <a:lnTo>
                  <a:pt x="24018" y="468223"/>
                </a:lnTo>
                <a:lnTo>
                  <a:pt x="50095" y="485805"/>
                </a:lnTo>
                <a:lnTo>
                  <a:pt x="82041" y="492252"/>
                </a:lnTo>
                <a:lnTo>
                  <a:pt x="1329182" y="492252"/>
                </a:lnTo>
                <a:lnTo>
                  <a:pt x="1361128" y="485805"/>
                </a:lnTo>
                <a:lnTo>
                  <a:pt x="1387205" y="468223"/>
                </a:lnTo>
                <a:lnTo>
                  <a:pt x="1404780" y="442145"/>
                </a:lnTo>
                <a:lnTo>
                  <a:pt x="1411223" y="410210"/>
                </a:lnTo>
                <a:lnTo>
                  <a:pt x="1411223" y="82042"/>
                </a:lnTo>
                <a:lnTo>
                  <a:pt x="1404780" y="50095"/>
                </a:lnTo>
                <a:lnTo>
                  <a:pt x="1387205" y="24018"/>
                </a:lnTo>
                <a:lnTo>
                  <a:pt x="1361128" y="6443"/>
                </a:lnTo>
                <a:lnTo>
                  <a:pt x="1329182" y="0"/>
                </a:lnTo>
                <a:close/>
              </a:path>
            </a:pathLst>
          </a:custGeom>
          <a:solidFill>
            <a:srgbClr val="E2E9E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 txBox="1"/>
          <p:nvPr/>
        </p:nvSpPr>
        <p:spPr>
          <a:xfrm>
            <a:off x="6211315" y="3542791"/>
            <a:ext cx="108458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94945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Password 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Recovery</a:t>
            </a:r>
            <a:r>
              <a:rPr sz="1200" spc="-8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Tools</a:t>
            </a:r>
            <a:endParaRPr sz="1200">
              <a:latin typeface="Arial"/>
              <a:cs typeface="Arial"/>
            </a:endParaRPr>
          </a:p>
        </p:txBody>
      </p:sp>
      <p:sp>
        <p:nvSpPr>
          <p:cNvPr id="52" name="object 52"/>
          <p:cNvSpPr/>
          <p:nvPr/>
        </p:nvSpPr>
        <p:spPr>
          <a:xfrm>
            <a:off x="3044951" y="4230623"/>
            <a:ext cx="3083560" cy="492759"/>
          </a:xfrm>
          <a:custGeom>
            <a:avLst/>
            <a:gdLst/>
            <a:ahLst/>
            <a:cxnLst/>
            <a:rect l="l" t="t" r="r" b="b"/>
            <a:pathLst>
              <a:path w="3083560" h="492760">
                <a:moveTo>
                  <a:pt x="3001010" y="0"/>
                </a:moveTo>
                <a:lnTo>
                  <a:pt x="82042" y="0"/>
                </a:lnTo>
                <a:lnTo>
                  <a:pt x="50095" y="6446"/>
                </a:lnTo>
                <a:lnTo>
                  <a:pt x="24018" y="24028"/>
                </a:lnTo>
                <a:lnTo>
                  <a:pt x="6443" y="50106"/>
                </a:lnTo>
                <a:lnTo>
                  <a:pt x="0" y="82041"/>
                </a:lnTo>
                <a:lnTo>
                  <a:pt x="0" y="410209"/>
                </a:lnTo>
                <a:lnTo>
                  <a:pt x="6443" y="442145"/>
                </a:lnTo>
                <a:lnTo>
                  <a:pt x="24018" y="468223"/>
                </a:lnTo>
                <a:lnTo>
                  <a:pt x="50095" y="485805"/>
                </a:lnTo>
                <a:lnTo>
                  <a:pt x="82042" y="492252"/>
                </a:lnTo>
                <a:lnTo>
                  <a:pt x="3001010" y="492252"/>
                </a:lnTo>
                <a:lnTo>
                  <a:pt x="3032956" y="485805"/>
                </a:lnTo>
                <a:lnTo>
                  <a:pt x="3059033" y="468223"/>
                </a:lnTo>
                <a:lnTo>
                  <a:pt x="3076608" y="442145"/>
                </a:lnTo>
                <a:lnTo>
                  <a:pt x="3083052" y="410209"/>
                </a:lnTo>
                <a:lnTo>
                  <a:pt x="3083052" y="82041"/>
                </a:lnTo>
                <a:lnTo>
                  <a:pt x="3076608" y="50106"/>
                </a:lnTo>
                <a:lnTo>
                  <a:pt x="3059033" y="24028"/>
                </a:lnTo>
                <a:lnTo>
                  <a:pt x="3032956" y="6446"/>
                </a:lnTo>
                <a:lnTo>
                  <a:pt x="3001010" y="0"/>
                </a:lnTo>
                <a:close/>
              </a:path>
            </a:pathLst>
          </a:custGeom>
          <a:solidFill>
            <a:srgbClr val="7993A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 txBox="1"/>
          <p:nvPr/>
        </p:nvSpPr>
        <p:spPr>
          <a:xfrm>
            <a:off x="3851275" y="4338320"/>
            <a:ext cx="147002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dirty="0">
                <a:solidFill>
                  <a:srgbClr val="FFFFFF"/>
                </a:solidFill>
                <a:latin typeface="Arial"/>
                <a:cs typeface="Arial"/>
              </a:rPr>
              <a:t>All</a:t>
            </a:r>
            <a:r>
              <a:rPr sz="16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 One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 Tools</a:t>
            </a:r>
            <a:endParaRPr sz="1600">
              <a:latin typeface="Arial"/>
              <a:cs typeface="Arial"/>
            </a:endParaRPr>
          </a:p>
        </p:txBody>
      </p:sp>
      <p:sp>
        <p:nvSpPr>
          <p:cNvPr id="54" name="object 54"/>
          <p:cNvSpPr/>
          <p:nvPr/>
        </p:nvSpPr>
        <p:spPr>
          <a:xfrm>
            <a:off x="979932" y="4230623"/>
            <a:ext cx="1411605" cy="492759"/>
          </a:xfrm>
          <a:custGeom>
            <a:avLst/>
            <a:gdLst/>
            <a:ahLst/>
            <a:cxnLst/>
            <a:rect l="l" t="t" r="r" b="b"/>
            <a:pathLst>
              <a:path w="1411605" h="492760">
                <a:moveTo>
                  <a:pt x="1329182" y="0"/>
                </a:moveTo>
                <a:lnTo>
                  <a:pt x="82042" y="0"/>
                </a:lnTo>
                <a:lnTo>
                  <a:pt x="50106" y="6446"/>
                </a:lnTo>
                <a:lnTo>
                  <a:pt x="24028" y="24028"/>
                </a:lnTo>
                <a:lnTo>
                  <a:pt x="6446" y="50106"/>
                </a:lnTo>
                <a:lnTo>
                  <a:pt x="0" y="82041"/>
                </a:lnTo>
                <a:lnTo>
                  <a:pt x="0" y="410209"/>
                </a:lnTo>
                <a:lnTo>
                  <a:pt x="6446" y="442145"/>
                </a:lnTo>
                <a:lnTo>
                  <a:pt x="24028" y="468223"/>
                </a:lnTo>
                <a:lnTo>
                  <a:pt x="50106" y="485805"/>
                </a:lnTo>
                <a:lnTo>
                  <a:pt x="82042" y="492252"/>
                </a:lnTo>
                <a:lnTo>
                  <a:pt x="1329182" y="492252"/>
                </a:lnTo>
                <a:lnTo>
                  <a:pt x="1361128" y="485805"/>
                </a:lnTo>
                <a:lnTo>
                  <a:pt x="1387205" y="468223"/>
                </a:lnTo>
                <a:lnTo>
                  <a:pt x="1404780" y="442145"/>
                </a:lnTo>
                <a:lnTo>
                  <a:pt x="1411224" y="410209"/>
                </a:lnTo>
                <a:lnTo>
                  <a:pt x="1411224" y="82041"/>
                </a:lnTo>
                <a:lnTo>
                  <a:pt x="1404780" y="50106"/>
                </a:lnTo>
                <a:lnTo>
                  <a:pt x="1387205" y="24028"/>
                </a:lnTo>
                <a:lnTo>
                  <a:pt x="1361128" y="6446"/>
                </a:lnTo>
                <a:lnTo>
                  <a:pt x="1329182" y="0"/>
                </a:lnTo>
                <a:close/>
              </a:path>
            </a:pathLst>
          </a:custGeom>
          <a:solidFill>
            <a:srgbClr val="7993A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 txBox="1"/>
          <p:nvPr/>
        </p:nvSpPr>
        <p:spPr>
          <a:xfrm>
            <a:off x="1186688" y="4277359"/>
            <a:ext cx="99758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1150" marR="5080" indent="-299085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Lin</a:t>
            </a: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ux</a:t>
            </a:r>
            <a:r>
              <a:rPr sz="12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nal</a:t>
            </a:r>
            <a:r>
              <a:rPr sz="1200" spc="-20" dirty="0">
                <a:solidFill>
                  <a:srgbClr val="FFFFFF"/>
                </a:solidFill>
                <a:latin typeface="Arial"/>
                <a:cs typeface="Arial"/>
              </a:rPr>
              <a:t>y</a:t>
            </a: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sis  </a:t>
            </a: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Tools</a:t>
            </a:r>
            <a:endParaRPr sz="1200">
              <a:latin typeface="Arial"/>
              <a:cs typeface="Arial"/>
            </a:endParaRPr>
          </a:p>
        </p:txBody>
      </p:sp>
      <p:sp>
        <p:nvSpPr>
          <p:cNvPr id="56" name="object 56"/>
          <p:cNvSpPr/>
          <p:nvPr/>
        </p:nvSpPr>
        <p:spPr>
          <a:xfrm>
            <a:off x="6778752" y="4230623"/>
            <a:ext cx="1411605" cy="492759"/>
          </a:xfrm>
          <a:custGeom>
            <a:avLst/>
            <a:gdLst/>
            <a:ahLst/>
            <a:cxnLst/>
            <a:rect l="l" t="t" r="r" b="b"/>
            <a:pathLst>
              <a:path w="1411604" h="492760">
                <a:moveTo>
                  <a:pt x="1329181" y="0"/>
                </a:moveTo>
                <a:lnTo>
                  <a:pt x="82042" y="0"/>
                </a:lnTo>
                <a:lnTo>
                  <a:pt x="50095" y="6446"/>
                </a:lnTo>
                <a:lnTo>
                  <a:pt x="24018" y="24028"/>
                </a:lnTo>
                <a:lnTo>
                  <a:pt x="6443" y="50106"/>
                </a:lnTo>
                <a:lnTo>
                  <a:pt x="0" y="82041"/>
                </a:lnTo>
                <a:lnTo>
                  <a:pt x="0" y="410209"/>
                </a:lnTo>
                <a:lnTo>
                  <a:pt x="6443" y="442145"/>
                </a:lnTo>
                <a:lnTo>
                  <a:pt x="24018" y="468223"/>
                </a:lnTo>
                <a:lnTo>
                  <a:pt x="50095" y="485805"/>
                </a:lnTo>
                <a:lnTo>
                  <a:pt x="82042" y="492252"/>
                </a:lnTo>
                <a:lnTo>
                  <a:pt x="1329181" y="492252"/>
                </a:lnTo>
                <a:lnTo>
                  <a:pt x="1361128" y="485805"/>
                </a:lnTo>
                <a:lnTo>
                  <a:pt x="1387205" y="468223"/>
                </a:lnTo>
                <a:lnTo>
                  <a:pt x="1404780" y="442145"/>
                </a:lnTo>
                <a:lnTo>
                  <a:pt x="1411224" y="410209"/>
                </a:lnTo>
                <a:lnTo>
                  <a:pt x="1411224" y="82041"/>
                </a:lnTo>
                <a:lnTo>
                  <a:pt x="1404780" y="50106"/>
                </a:lnTo>
                <a:lnTo>
                  <a:pt x="1387205" y="24028"/>
                </a:lnTo>
                <a:lnTo>
                  <a:pt x="1361128" y="6446"/>
                </a:lnTo>
                <a:lnTo>
                  <a:pt x="1329181" y="0"/>
                </a:lnTo>
                <a:close/>
              </a:path>
            </a:pathLst>
          </a:custGeom>
          <a:solidFill>
            <a:srgbClr val="7993A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 txBox="1"/>
          <p:nvPr/>
        </p:nvSpPr>
        <p:spPr>
          <a:xfrm>
            <a:off x="6912991" y="4277359"/>
            <a:ext cx="114236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4175" marR="5080" indent="-37211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MacOS</a:t>
            </a:r>
            <a:r>
              <a:rPr sz="1200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Arial"/>
                <a:cs typeface="Arial"/>
              </a:rPr>
              <a:t>Analysis </a:t>
            </a:r>
            <a:r>
              <a:rPr sz="1200" spc="-3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Tools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73883" y="303987"/>
            <a:ext cx="4396105" cy="560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500" dirty="0">
                <a:solidFill>
                  <a:srgbClr val="FFFFFF"/>
                </a:solidFill>
                <a:latin typeface="Calibri"/>
                <a:cs typeface="Calibri"/>
              </a:rPr>
              <a:t>DFIR</a:t>
            </a:r>
            <a:r>
              <a:rPr sz="35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Toolbox</a:t>
            </a:r>
            <a:r>
              <a:rPr sz="35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(Field</a:t>
            </a:r>
            <a:r>
              <a:rPr sz="35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dirty="0">
                <a:solidFill>
                  <a:srgbClr val="FFFFFF"/>
                </a:solidFill>
                <a:latin typeface="Calibri"/>
                <a:cs typeface="Calibri"/>
              </a:rPr>
              <a:t>Kits)</a:t>
            </a:r>
            <a:endParaRPr sz="35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259079" y="1011936"/>
            <a:ext cx="8845550" cy="3970020"/>
            <a:chOff x="259079" y="1011936"/>
            <a:chExt cx="8845550" cy="397002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65175" y="3390900"/>
              <a:ext cx="1917192" cy="159105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176260" y="3249168"/>
              <a:ext cx="928116" cy="1353311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44511" y="3258312"/>
              <a:ext cx="993647" cy="132588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963668" y="1473708"/>
              <a:ext cx="1915667" cy="136093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963668" y="3029712"/>
              <a:ext cx="1915667" cy="155448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2474975" y="1473708"/>
              <a:ext cx="2310383" cy="1360932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2471928" y="3029712"/>
              <a:ext cx="2310383" cy="155448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259079" y="1011936"/>
              <a:ext cx="1946148" cy="223723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7272527" y="1542287"/>
              <a:ext cx="1694687" cy="1239012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98982" y="437210"/>
            <a:ext cx="1971675" cy="560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Challenges</a:t>
            </a:r>
            <a:endParaRPr sz="35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279647" y="2086355"/>
            <a:ext cx="2586355" cy="835660"/>
          </a:xfrm>
          <a:custGeom>
            <a:avLst/>
            <a:gdLst/>
            <a:ahLst/>
            <a:cxnLst/>
            <a:rect l="l" t="t" r="r" b="b"/>
            <a:pathLst>
              <a:path w="2586354" h="835660">
                <a:moveTo>
                  <a:pt x="2129028" y="0"/>
                </a:moveTo>
                <a:lnTo>
                  <a:pt x="457200" y="0"/>
                </a:lnTo>
                <a:lnTo>
                  <a:pt x="0" y="835151"/>
                </a:lnTo>
                <a:lnTo>
                  <a:pt x="2586228" y="835151"/>
                </a:lnTo>
                <a:lnTo>
                  <a:pt x="2129028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3871721" y="2319655"/>
            <a:ext cx="1401445" cy="361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38430">
              <a:lnSpc>
                <a:spcPct val="100000"/>
              </a:lnSpc>
              <a:spcBef>
                <a:spcPts val="100"/>
              </a:spcBef>
            </a:pPr>
            <a:r>
              <a:rPr sz="1100" dirty="0">
                <a:latin typeface="Arial"/>
                <a:cs typeface="Arial"/>
              </a:rPr>
              <a:t>Lack of </a:t>
            </a:r>
            <a:r>
              <a:rPr sz="1100" spc="-5" dirty="0">
                <a:latin typeface="Arial"/>
                <a:cs typeface="Arial"/>
              </a:rPr>
              <a:t>time </a:t>
            </a:r>
            <a:r>
              <a:rPr sz="1100" dirty="0">
                <a:latin typeface="Arial"/>
                <a:cs typeface="Arial"/>
              </a:rPr>
              <a:t>/ rest </a:t>
            </a:r>
            <a:r>
              <a:rPr sz="1100" spc="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Not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enough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resources</a:t>
            </a:r>
            <a:endParaRPr sz="11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3765803" y="501395"/>
            <a:ext cx="1617345" cy="1525905"/>
          </a:xfrm>
          <a:custGeom>
            <a:avLst/>
            <a:gdLst/>
            <a:ahLst/>
            <a:cxnLst/>
            <a:rect l="l" t="t" r="r" b="b"/>
            <a:pathLst>
              <a:path w="1617345" h="1525905">
                <a:moveTo>
                  <a:pt x="808609" y="0"/>
                </a:moveTo>
                <a:lnTo>
                  <a:pt x="0" y="1525523"/>
                </a:lnTo>
                <a:lnTo>
                  <a:pt x="1616964" y="1525523"/>
                </a:lnTo>
                <a:lnTo>
                  <a:pt x="808609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4242308" y="1415033"/>
            <a:ext cx="663575" cy="3613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indent="97155">
              <a:lnSpc>
                <a:spcPct val="100000"/>
              </a:lnSpc>
              <a:spcBef>
                <a:spcPts val="105"/>
              </a:spcBef>
            </a:pPr>
            <a:r>
              <a:rPr sz="1100" dirty="0">
                <a:solidFill>
                  <a:srgbClr val="0D0D1F"/>
                </a:solidFill>
                <a:latin typeface="Arial"/>
                <a:cs typeface="Arial"/>
              </a:rPr>
              <a:t>Budget </a:t>
            </a:r>
            <a:r>
              <a:rPr sz="1100" spc="5" dirty="0">
                <a:solidFill>
                  <a:srgbClr val="0D0D1F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0D0D1F"/>
                </a:solidFill>
                <a:latin typeface="Arial"/>
                <a:cs typeface="Arial"/>
              </a:rPr>
              <a:t>C</a:t>
            </a:r>
            <a:r>
              <a:rPr sz="1100" dirty="0">
                <a:solidFill>
                  <a:srgbClr val="0D0D1F"/>
                </a:solidFill>
                <a:latin typeface="Arial"/>
                <a:cs typeface="Arial"/>
              </a:rPr>
              <a:t>o</a:t>
            </a:r>
            <a:r>
              <a:rPr sz="1100" spc="-5" dirty="0">
                <a:solidFill>
                  <a:srgbClr val="0D0D1F"/>
                </a:solidFill>
                <a:latin typeface="Arial"/>
                <a:cs typeface="Arial"/>
              </a:rPr>
              <a:t>n</a:t>
            </a:r>
            <a:r>
              <a:rPr sz="1100" dirty="0">
                <a:solidFill>
                  <a:srgbClr val="0D0D1F"/>
                </a:solidFill>
                <a:latin typeface="Arial"/>
                <a:cs typeface="Arial"/>
              </a:rPr>
              <a:t>stra</a:t>
            </a:r>
            <a:r>
              <a:rPr sz="1100" spc="-10" dirty="0">
                <a:solidFill>
                  <a:srgbClr val="0D0D1F"/>
                </a:solidFill>
                <a:latin typeface="Arial"/>
                <a:cs typeface="Arial"/>
              </a:rPr>
              <a:t>i</a:t>
            </a:r>
            <a:r>
              <a:rPr sz="1100" dirty="0">
                <a:solidFill>
                  <a:srgbClr val="0D0D1F"/>
                </a:solidFill>
                <a:latin typeface="Arial"/>
                <a:cs typeface="Arial"/>
              </a:rPr>
              <a:t>nt</a:t>
            </a:r>
            <a:endParaRPr sz="11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2200655" y="3896893"/>
            <a:ext cx="4742815" cy="919480"/>
          </a:xfrm>
          <a:custGeom>
            <a:avLst/>
            <a:gdLst/>
            <a:ahLst/>
            <a:cxnLst/>
            <a:rect l="l" t="t" r="r" b="b"/>
            <a:pathLst>
              <a:path w="4742815" h="919479">
                <a:moveTo>
                  <a:pt x="4212463" y="0"/>
                </a:moveTo>
                <a:lnTo>
                  <a:pt x="530225" y="0"/>
                </a:lnTo>
                <a:lnTo>
                  <a:pt x="0" y="918946"/>
                </a:lnTo>
                <a:lnTo>
                  <a:pt x="4742688" y="918946"/>
                </a:lnTo>
                <a:lnTo>
                  <a:pt x="4212463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3463544" y="4018279"/>
            <a:ext cx="2220595" cy="666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85445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solidFill>
                  <a:srgbClr val="0D0D1F"/>
                </a:solidFill>
                <a:latin typeface="Arial"/>
                <a:cs typeface="Arial"/>
              </a:rPr>
              <a:t>Lack of </a:t>
            </a:r>
            <a:r>
              <a:rPr sz="1400" spc="-5" dirty="0">
                <a:solidFill>
                  <a:srgbClr val="0D0D1F"/>
                </a:solidFill>
                <a:latin typeface="Arial"/>
                <a:cs typeface="Arial"/>
              </a:rPr>
              <a:t>evidences </a:t>
            </a:r>
            <a:r>
              <a:rPr sz="1400" dirty="0">
                <a:solidFill>
                  <a:srgbClr val="0D0D1F"/>
                </a:solidFill>
                <a:latin typeface="Arial"/>
                <a:cs typeface="Arial"/>
              </a:rPr>
              <a:t> System</a:t>
            </a:r>
            <a:r>
              <a:rPr sz="1400" spc="-25" dirty="0">
                <a:solidFill>
                  <a:srgbClr val="0D0D1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D0D1F"/>
                </a:solidFill>
                <a:latin typeface="Arial"/>
                <a:cs typeface="Arial"/>
              </a:rPr>
              <a:t>total</a:t>
            </a:r>
            <a:r>
              <a:rPr sz="1400" spc="-45" dirty="0">
                <a:solidFill>
                  <a:srgbClr val="0D0D1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D0D1F"/>
                </a:solidFill>
                <a:latin typeface="Arial"/>
                <a:cs typeface="Arial"/>
              </a:rPr>
              <a:t>lost</a:t>
            </a:r>
            <a:r>
              <a:rPr sz="1400" spc="-45" dirty="0">
                <a:solidFill>
                  <a:srgbClr val="0D0D1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D0D1F"/>
                </a:solidFill>
                <a:latin typeface="Arial"/>
                <a:cs typeface="Arial"/>
              </a:rPr>
              <a:t>/</a:t>
            </a:r>
            <a:r>
              <a:rPr sz="1400" spc="-15" dirty="0">
                <a:solidFill>
                  <a:srgbClr val="0D0D1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D0D1F"/>
                </a:solidFill>
                <a:latin typeface="Arial"/>
                <a:cs typeface="Arial"/>
              </a:rPr>
              <a:t>damaged</a:t>
            </a:r>
            <a:endParaRPr sz="1400">
              <a:latin typeface="Arial"/>
              <a:cs typeface="Arial"/>
            </a:endParaRPr>
          </a:p>
          <a:p>
            <a:pPr marL="401320">
              <a:lnSpc>
                <a:spcPct val="100000"/>
              </a:lnSpc>
            </a:pPr>
            <a:r>
              <a:rPr sz="1400" dirty="0">
                <a:solidFill>
                  <a:srgbClr val="0D0D1F"/>
                </a:solidFill>
                <a:latin typeface="Arial"/>
                <a:cs typeface="Arial"/>
              </a:rPr>
              <a:t>Legal</a:t>
            </a:r>
            <a:r>
              <a:rPr sz="1400" spc="-55" dirty="0">
                <a:solidFill>
                  <a:srgbClr val="0D0D1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D0D1F"/>
                </a:solidFill>
                <a:latin typeface="Arial"/>
                <a:cs typeface="Arial"/>
              </a:rPr>
              <a:t>Restrictions</a:t>
            </a:r>
            <a:endParaRPr sz="14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2773679" y="2990088"/>
            <a:ext cx="3601720" cy="829310"/>
          </a:xfrm>
          <a:custGeom>
            <a:avLst/>
            <a:gdLst/>
            <a:ahLst/>
            <a:cxnLst/>
            <a:rect l="l" t="t" r="r" b="b"/>
            <a:pathLst>
              <a:path w="3601720" h="829310">
                <a:moveTo>
                  <a:pt x="3132582" y="0"/>
                </a:moveTo>
                <a:lnTo>
                  <a:pt x="468630" y="0"/>
                </a:lnTo>
                <a:lnTo>
                  <a:pt x="0" y="829056"/>
                </a:lnTo>
                <a:lnTo>
                  <a:pt x="3601211" y="829056"/>
                </a:lnTo>
                <a:lnTo>
                  <a:pt x="3132582" y="0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3210305" y="3304108"/>
            <a:ext cx="273367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dirty="0">
                <a:latin typeface="Arial"/>
                <a:cs typeface="Arial"/>
              </a:rPr>
              <a:t>Unknown TA,</a:t>
            </a:r>
            <a:r>
              <a:rPr sz="1100" spc="-1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TTP,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attack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sources,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patterns</a:t>
            </a:r>
            <a:endParaRPr sz="1100">
              <a:latin typeface="Arial"/>
              <a:cs typeface="Aria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4209288" y="495300"/>
            <a:ext cx="737870" cy="695325"/>
          </a:xfrm>
          <a:custGeom>
            <a:avLst/>
            <a:gdLst/>
            <a:ahLst/>
            <a:cxnLst/>
            <a:rect l="l" t="t" r="r" b="b"/>
            <a:pathLst>
              <a:path w="737870" h="695325">
                <a:moveTo>
                  <a:pt x="368935" y="0"/>
                </a:moveTo>
                <a:lnTo>
                  <a:pt x="0" y="694944"/>
                </a:lnTo>
                <a:lnTo>
                  <a:pt x="737615" y="694944"/>
                </a:lnTo>
                <a:lnTo>
                  <a:pt x="368935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4827398" y="643636"/>
            <a:ext cx="1126490" cy="3619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5"/>
              </a:spcBef>
            </a:pPr>
            <a:r>
              <a:rPr sz="1100" b="1" spc="-5" dirty="0">
                <a:solidFill>
                  <a:srgbClr val="FFFF00"/>
                </a:solidFill>
                <a:latin typeface="Arial"/>
                <a:cs typeface="Arial"/>
              </a:rPr>
              <a:t>Super</a:t>
            </a:r>
            <a:r>
              <a:rPr sz="1100" b="1" spc="-30" dirty="0">
                <a:solidFill>
                  <a:srgbClr val="FFFF00"/>
                </a:solidFill>
                <a:latin typeface="Arial"/>
                <a:cs typeface="Arial"/>
              </a:rPr>
              <a:t> </a:t>
            </a:r>
            <a:r>
              <a:rPr sz="1100" b="1" spc="-5" dirty="0">
                <a:solidFill>
                  <a:srgbClr val="FFFF00"/>
                </a:solidFill>
                <a:latin typeface="Arial"/>
                <a:cs typeface="Arial"/>
              </a:rPr>
              <a:t>Panic</a:t>
            </a:r>
            <a:r>
              <a:rPr sz="1100" b="1" spc="-30" dirty="0">
                <a:solidFill>
                  <a:srgbClr val="FFFF00"/>
                </a:solidFill>
                <a:latin typeface="Arial"/>
                <a:cs typeface="Arial"/>
              </a:rPr>
              <a:t> </a:t>
            </a:r>
            <a:r>
              <a:rPr sz="1100" b="1" spc="-5" dirty="0">
                <a:solidFill>
                  <a:srgbClr val="FFFF00"/>
                </a:solidFill>
                <a:latin typeface="Arial"/>
                <a:cs typeface="Arial"/>
              </a:rPr>
              <a:t>Top</a:t>
            </a:r>
            <a:endParaRPr sz="11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r>
              <a:rPr sz="1100" b="1" dirty="0">
                <a:solidFill>
                  <a:srgbClr val="FFFF00"/>
                </a:solidFill>
                <a:latin typeface="Arial"/>
                <a:cs typeface="Arial"/>
              </a:rPr>
              <a:t>Management</a:t>
            </a:r>
            <a:endParaRPr sz="11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38200" y="147879"/>
            <a:ext cx="4388485" cy="560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500" spc="-10" dirty="0">
                <a:solidFill>
                  <a:srgbClr val="FFFFFF"/>
                </a:solidFill>
                <a:latin typeface="Calibri"/>
                <a:cs typeface="Calibri"/>
              </a:rPr>
              <a:t>Trainings</a:t>
            </a: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dirty="0">
                <a:solidFill>
                  <a:srgbClr val="FFFFFF"/>
                </a:solidFill>
                <a:latin typeface="Calibri"/>
                <a:cs typeface="Calibri"/>
              </a:rPr>
              <a:t>&amp;</a:t>
            </a:r>
            <a:r>
              <a:rPr sz="35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Certification</a:t>
            </a:r>
            <a:endParaRPr sz="3500" dirty="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73736" y="935736"/>
            <a:ext cx="8729980" cy="4144010"/>
            <a:chOff x="173736" y="935736"/>
            <a:chExt cx="8729980" cy="4144010"/>
          </a:xfrm>
        </p:grpSpPr>
        <p:sp>
          <p:nvSpPr>
            <p:cNvPr id="5" name="object 5"/>
            <p:cNvSpPr/>
            <p:nvPr/>
          </p:nvSpPr>
          <p:spPr>
            <a:xfrm>
              <a:off x="175298" y="935736"/>
              <a:ext cx="5321300" cy="2080260"/>
            </a:xfrm>
            <a:custGeom>
              <a:avLst/>
              <a:gdLst/>
              <a:ahLst/>
              <a:cxnLst/>
              <a:rect l="l" t="t" r="r" b="b"/>
              <a:pathLst>
                <a:path w="5321300" h="2080260">
                  <a:moveTo>
                    <a:pt x="4375746" y="0"/>
                  </a:moveTo>
                  <a:lnTo>
                    <a:pt x="778065" y="0"/>
                  </a:lnTo>
                  <a:lnTo>
                    <a:pt x="714249" y="1226"/>
                  </a:lnTo>
                  <a:lnTo>
                    <a:pt x="651855" y="4841"/>
                  </a:lnTo>
                  <a:lnTo>
                    <a:pt x="591082" y="10750"/>
                  </a:lnTo>
                  <a:lnTo>
                    <a:pt x="532130" y="18857"/>
                  </a:lnTo>
                  <a:lnTo>
                    <a:pt x="475200" y="29069"/>
                  </a:lnTo>
                  <a:lnTo>
                    <a:pt x="420492" y="41288"/>
                  </a:lnTo>
                  <a:lnTo>
                    <a:pt x="368206" y="55421"/>
                  </a:lnTo>
                  <a:lnTo>
                    <a:pt x="318543" y="71371"/>
                  </a:lnTo>
                  <a:lnTo>
                    <a:pt x="271702" y="89045"/>
                  </a:lnTo>
                  <a:lnTo>
                    <a:pt x="227884" y="108346"/>
                  </a:lnTo>
                  <a:lnTo>
                    <a:pt x="187288" y="129180"/>
                  </a:lnTo>
                  <a:lnTo>
                    <a:pt x="150116" y="151452"/>
                  </a:lnTo>
                  <a:lnTo>
                    <a:pt x="116568" y="175065"/>
                  </a:lnTo>
                  <a:lnTo>
                    <a:pt x="86843" y="199926"/>
                  </a:lnTo>
                  <a:lnTo>
                    <a:pt x="39664" y="253008"/>
                  </a:lnTo>
                  <a:lnTo>
                    <a:pt x="10183" y="309937"/>
                  </a:lnTo>
                  <a:lnTo>
                    <a:pt x="0" y="369950"/>
                  </a:lnTo>
                  <a:lnTo>
                    <a:pt x="0" y="2080259"/>
                  </a:lnTo>
                  <a:lnTo>
                    <a:pt x="1533867" y="2080259"/>
                  </a:lnTo>
                  <a:lnTo>
                    <a:pt x="1504632" y="2036933"/>
                  </a:lnTo>
                  <a:lnTo>
                    <a:pt x="1488100" y="1992344"/>
                  </a:lnTo>
                  <a:lnTo>
                    <a:pt x="1484451" y="1947136"/>
                  </a:lnTo>
                  <a:lnTo>
                    <a:pt x="1493862" y="1901952"/>
                  </a:lnTo>
                  <a:lnTo>
                    <a:pt x="1525269" y="1844604"/>
                  </a:lnTo>
                  <a:lnTo>
                    <a:pt x="1576767" y="1791690"/>
                  </a:lnTo>
                  <a:lnTo>
                    <a:pt x="1609362" y="1767204"/>
                  </a:lnTo>
                  <a:lnTo>
                    <a:pt x="1646153" y="1744199"/>
                  </a:lnTo>
                  <a:lnTo>
                    <a:pt x="1686864" y="1722798"/>
                  </a:lnTo>
                  <a:lnTo>
                    <a:pt x="1731220" y="1703124"/>
                  </a:lnTo>
                  <a:lnTo>
                    <a:pt x="1778945" y="1685303"/>
                  </a:lnTo>
                  <a:lnTo>
                    <a:pt x="1829763" y="1669457"/>
                  </a:lnTo>
                  <a:lnTo>
                    <a:pt x="1883399" y="1655711"/>
                  </a:lnTo>
                  <a:lnTo>
                    <a:pt x="1939578" y="1644188"/>
                  </a:lnTo>
                  <a:lnTo>
                    <a:pt x="1998022" y="1635013"/>
                  </a:lnTo>
                  <a:lnTo>
                    <a:pt x="2058457" y="1628310"/>
                  </a:lnTo>
                  <a:lnTo>
                    <a:pt x="2120607" y="1624202"/>
                  </a:lnTo>
                  <a:lnTo>
                    <a:pt x="2187917" y="1622678"/>
                  </a:lnTo>
                  <a:lnTo>
                    <a:pt x="2251924" y="1624046"/>
                  </a:lnTo>
                  <a:lnTo>
                    <a:pt x="2314323" y="1628071"/>
                  </a:lnTo>
                  <a:lnTo>
                    <a:pt x="2374865" y="1634634"/>
                  </a:lnTo>
                  <a:lnTo>
                    <a:pt x="2433302" y="1643617"/>
                  </a:lnTo>
                  <a:lnTo>
                    <a:pt x="2489386" y="1654902"/>
                  </a:lnTo>
                  <a:lnTo>
                    <a:pt x="2542868" y="1668370"/>
                  </a:lnTo>
                  <a:lnTo>
                    <a:pt x="2593500" y="1683903"/>
                  </a:lnTo>
                  <a:lnTo>
                    <a:pt x="2641032" y="1701383"/>
                  </a:lnTo>
                  <a:lnTo>
                    <a:pt x="2685218" y="1720691"/>
                  </a:lnTo>
                  <a:lnTo>
                    <a:pt x="2725807" y="1741708"/>
                  </a:lnTo>
                  <a:lnTo>
                    <a:pt x="2762552" y="1764317"/>
                  </a:lnTo>
                  <a:lnTo>
                    <a:pt x="2795203" y="1788399"/>
                  </a:lnTo>
                  <a:lnTo>
                    <a:pt x="2847233" y="1840509"/>
                  </a:lnTo>
                  <a:lnTo>
                    <a:pt x="2879910" y="1897090"/>
                  </a:lnTo>
                  <a:lnTo>
                    <a:pt x="2891243" y="1957196"/>
                  </a:lnTo>
                  <a:lnTo>
                    <a:pt x="2888112" y="1988712"/>
                  </a:lnTo>
                  <a:lnTo>
                    <a:pt x="2878766" y="2019871"/>
                  </a:lnTo>
                  <a:lnTo>
                    <a:pt x="2863276" y="2050458"/>
                  </a:lnTo>
                  <a:lnTo>
                    <a:pt x="2841713" y="2080259"/>
                  </a:lnTo>
                  <a:lnTo>
                    <a:pt x="4375746" y="2080259"/>
                  </a:lnTo>
                  <a:lnTo>
                    <a:pt x="4375746" y="1353693"/>
                  </a:lnTo>
                  <a:lnTo>
                    <a:pt x="4421682" y="1360930"/>
                  </a:lnTo>
                  <a:lnTo>
                    <a:pt x="4468910" y="1366730"/>
                  </a:lnTo>
                  <a:lnTo>
                    <a:pt x="4517350" y="1370993"/>
                  </a:lnTo>
                  <a:lnTo>
                    <a:pt x="4566925" y="1373622"/>
                  </a:lnTo>
                  <a:lnTo>
                    <a:pt x="4617554" y="1374520"/>
                  </a:lnTo>
                  <a:lnTo>
                    <a:pt x="4650033" y="1374157"/>
                  </a:lnTo>
                  <a:lnTo>
                    <a:pt x="4716085" y="1371145"/>
                  </a:lnTo>
                  <a:lnTo>
                    <a:pt x="4813616" y="1360952"/>
                  </a:lnTo>
                  <a:lnTo>
                    <a:pt x="4875121" y="1350779"/>
                  </a:lnTo>
                  <a:lnTo>
                    <a:pt x="4933869" y="1338059"/>
                  </a:lnTo>
                  <a:lnTo>
                    <a:pt x="4989577" y="1322947"/>
                  </a:lnTo>
                  <a:lnTo>
                    <a:pt x="5041965" y="1305597"/>
                  </a:lnTo>
                  <a:lnTo>
                    <a:pt x="5090750" y="1286163"/>
                  </a:lnTo>
                  <a:lnTo>
                    <a:pt x="5135652" y="1264799"/>
                  </a:lnTo>
                  <a:lnTo>
                    <a:pt x="5176388" y="1241660"/>
                  </a:lnTo>
                  <a:lnTo>
                    <a:pt x="5212677" y="1216899"/>
                  </a:lnTo>
                  <a:lnTo>
                    <a:pt x="5244238" y="1190672"/>
                  </a:lnTo>
                  <a:lnTo>
                    <a:pt x="5270789" y="1163131"/>
                  </a:lnTo>
                  <a:lnTo>
                    <a:pt x="5307735" y="1104728"/>
                  </a:lnTo>
                  <a:lnTo>
                    <a:pt x="5321261" y="1042924"/>
                  </a:lnTo>
                  <a:lnTo>
                    <a:pt x="5318934" y="1012275"/>
                  </a:lnTo>
                  <a:lnTo>
                    <a:pt x="5297518" y="953379"/>
                  </a:lnTo>
                  <a:lnTo>
                    <a:pt x="5255438" y="898484"/>
                  </a:lnTo>
                  <a:lnTo>
                    <a:pt x="5194717" y="848552"/>
                  </a:lnTo>
                  <a:lnTo>
                    <a:pt x="5157999" y="825748"/>
                  </a:lnTo>
                  <a:lnTo>
                    <a:pt x="5117379" y="804545"/>
                  </a:lnTo>
                  <a:lnTo>
                    <a:pt x="5073110" y="785063"/>
                  </a:lnTo>
                  <a:lnTo>
                    <a:pt x="5025444" y="767423"/>
                  </a:lnTo>
                  <a:lnTo>
                    <a:pt x="4974636" y="751745"/>
                  </a:lnTo>
                  <a:lnTo>
                    <a:pt x="4920937" y="738150"/>
                  </a:lnTo>
                  <a:lnTo>
                    <a:pt x="4864601" y="726757"/>
                  </a:lnTo>
                  <a:lnTo>
                    <a:pt x="4805880" y="717686"/>
                  </a:lnTo>
                  <a:lnTo>
                    <a:pt x="4745026" y="711058"/>
                  </a:lnTo>
                  <a:lnTo>
                    <a:pt x="4682294" y="706993"/>
                  </a:lnTo>
                  <a:lnTo>
                    <a:pt x="4617935" y="705612"/>
                  </a:lnTo>
                  <a:lnTo>
                    <a:pt x="4568437" y="706522"/>
                  </a:lnTo>
                  <a:lnTo>
                    <a:pt x="4519280" y="709084"/>
                  </a:lnTo>
                  <a:lnTo>
                    <a:pt x="4470653" y="713274"/>
                  </a:lnTo>
                  <a:lnTo>
                    <a:pt x="4422746" y="719067"/>
                  </a:lnTo>
                  <a:lnTo>
                    <a:pt x="4375746" y="726439"/>
                  </a:lnTo>
                  <a:lnTo>
                    <a:pt x="4375746" y="0"/>
                  </a:lnTo>
                  <a:close/>
                </a:path>
              </a:pathLst>
            </a:custGeom>
            <a:solidFill>
              <a:srgbClr val="22213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73736" y="937259"/>
              <a:ext cx="8729980" cy="4142740"/>
            </a:xfrm>
            <a:custGeom>
              <a:avLst/>
              <a:gdLst/>
              <a:ahLst/>
              <a:cxnLst/>
              <a:rect l="l" t="t" r="r" b="b"/>
              <a:pathLst>
                <a:path w="8729980" h="4142740">
                  <a:moveTo>
                    <a:pt x="8729472" y="323342"/>
                  </a:moveTo>
                  <a:lnTo>
                    <a:pt x="8718423" y="265264"/>
                  </a:lnTo>
                  <a:lnTo>
                    <a:pt x="8686762" y="210578"/>
                  </a:lnTo>
                  <a:lnTo>
                    <a:pt x="8636381" y="160210"/>
                  </a:lnTo>
                  <a:lnTo>
                    <a:pt x="8604771" y="136931"/>
                  </a:lnTo>
                  <a:lnTo>
                    <a:pt x="8569211" y="115087"/>
                  </a:lnTo>
                  <a:lnTo>
                    <a:pt x="8529930" y="94767"/>
                  </a:lnTo>
                  <a:lnTo>
                    <a:pt x="8487181" y="76098"/>
                  </a:lnTo>
                  <a:lnTo>
                    <a:pt x="8441182" y="59194"/>
                  </a:lnTo>
                  <a:lnTo>
                    <a:pt x="8392185" y="44183"/>
                  </a:lnTo>
                  <a:lnTo>
                    <a:pt x="8340445" y="31165"/>
                  </a:lnTo>
                  <a:lnTo>
                    <a:pt x="8286178" y="20256"/>
                  </a:lnTo>
                  <a:lnTo>
                    <a:pt x="8229638" y="11569"/>
                  </a:lnTo>
                  <a:lnTo>
                    <a:pt x="8171053" y="5219"/>
                  </a:lnTo>
                  <a:lnTo>
                    <a:pt x="8110677" y="1333"/>
                  </a:lnTo>
                  <a:lnTo>
                    <a:pt x="8048752" y="0"/>
                  </a:lnTo>
                  <a:lnTo>
                    <a:pt x="4354068" y="0"/>
                  </a:lnTo>
                  <a:lnTo>
                    <a:pt x="4354068" y="728726"/>
                  </a:lnTo>
                  <a:lnTo>
                    <a:pt x="4404271" y="720280"/>
                  </a:lnTo>
                  <a:lnTo>
                    <a:pt x="4455528" y="713663"/>
                  </a:lnTo>
                  <a:lnTo>
                    <a:pt x="4507598" y="708926"/>
                  </a:lnTo>
                  <a:lnTo>
                    <a:pt x="4560252" y="706069"/>
                  </a:lnTo>
                  <a:lnTo>
                    <a:pt x="4613275" y="705104"/>
                  </a:lnTo>
                  <a:lnTo>
                    <a:pt x="4648682" y="705548"/>
                  </a:lnTo>
                  <a:lnTo>
                    <a:pt x="4748238" y="711327"/>
                  </a:lnTo>
                  <a:lnTo>
                    <a:pt x="4810480" y="718642"/>
                  </a:lnTo>
                  <a:lnTo>
                    <a:pt x="4870462" y="728560"/>
                  </a:lnTo>
                  <a:lnTo>
                    <a:pt x="4927892" y="740956"/>
                  </a:lnTo>
                  <a:lnTo>
                    <a:pt x="4982502" y="755650"/>
                  </a:lnTo>
                  <a:lnTo>
                    <a:pt x="5034000" y="772541"/>
                  </a:lnTo>
                  <a:lnTo>
                    <a:pt x="5082121" y="791451"/>
                  </a:lnTo>
                  <a:lnTo>
                    <a:pt x="5126558" y="812253"/>
                  </a:lnTo>
                  <a:lnTo>
                    <a:pt x="5167046" y="834796"/>
                  </a:lnTo>
                  <a:lnTo>
                    <a:pt x="5203304" y="858951"/>
                  </a:lnTo>
                  <a:lnTo>
                    <a:pt x="5235041" y="884555"/>
                  </a:lnTo>
                  <a:lnTo>
                    <a:pt x="5283860" y="939584"/>
                  </a:lnTo>
                  <a:lnTo>
                    <a:pt x="5311254" y="998715"/>
                  </a:lnTo>
                  <a:lnTo>
                    <a:pt x="5316220" y="1029462"/>
                  </a:lnTo>
                  <a:lnTo>
                    <a:pt x="5315305" y="1059040"/>
                  </a:lnTo>
                  <a:lnTo>
                    <a:pt x="5297881" y="1116076"/>
                  </a:lnTo>
                  <a:lnTo>
                    <a:pt x="5261153" y="1169555"/>
                  </a:lnTo>
                  <a:lnTo>
                    <a:pt x="5206873" y="1218653"/>
                  </a:lnTo>
                  <a:lnTo>
                    <a:pt x="5173726" y="1241298"/>
                  </a:lnTo>
                  <a:lnTo>
                    <a:pt x="5136858" y="1262532"/>
                  </a:lnTo>
                  <a:lnTo>
                    <a:pt x="5096484" y="1282230"/>
                  </a:lnTo>
                  <a:lnTo>
                    <a:pt x="5052860" y="1300314"/>
                  </a:lnTo>
                  <a:lnTo>
                    <a:pt x="5006187" y="1316672"/>
                  </a:lnTo>
                  <a:lnTo>
                    <a:pt x="4956683" y="1331175"/>
                  </a:lnTo>
                  <a:lnTo>
                    <a:pt x="4904587" y="1343748"/>
                  </a:lnTo>
                  <a:lnTo>
                    <a:pt x="4850104" y="1354277"/>
                  </a:lnTo>
                  <a:lnTo>
                    <a:pt x="4793475" y="1362646"/>
                  </a:lnTo>
                  <a:lnTo>
                    <a:pt x="4734915" y="1368755"/>
                  </a:lnTo>
                  <a:lnTo>
                    <a:pt x="4674641" y="1372489"/>
                  </a:lnTo>
                  <a:lnTo>
                    <a:pt x="4612894" y="1373759"/>
                  </a:lnTo>
                  <a:lnTo>
                    <a:pt x="4559846" y="1372755"/>
                  </a:lnTo>
                  <a:lnTo>
                    <a:pt x="4507230" y="1369898"/>
                  </a:lnTo>
                  <a:lnTo>
                    <a:pt x="4455249" y="1365199"/>
                  </a:lnTo>
                  <a:lnTo>
                    <a:pt x="4404118" y="1358646"/>
                  </a:lnTo>
                  <a:lnTo>
                    <a:pt x="4354068" y="1350264"/>
                  </a:lnTo>
                  <a:lnTo>
                    <a:pt x="4354068" y="2063369"/>
                  </a:lnTo>
                  <a:lnTo>
                    <a:pt x="2847086" y="2063369"/>
                  </a:lnTo>
                  <a:lnTo>
                    <a:pt x="2873349" y="2021700"/>
                  </a:lnTo>
                  <a:lnTo>
                    <a:pt x="2888196" y="1977999"/>
                  </a:lnTo>
                  <a:lnTo>
                    <a:pt x="2890228" y="1932533"/>
                  </a:lnTo>
                  <a:lnTo>
                    <a:pt x="2878074" y="1885569"/>
                  </a:lnTo>
                  <a:lnTo>
                    <a:pt x="2843961" y="1829587"/>
                  </a:lnTo>
                  <a:lnTo>
                    <a:pt x="2790863" y="1778127"/>
                  </a:lnTo>
                  <a:lnTo>
                    <a:pt x="2757868" y="1754365"/>
                  </a:lnTo>
                  <a:lnTo>
                    <a:pt x="2720937" y="1732064"/>
                  </a:lnTo>
                  <a:lnTo>
                    <a:pt x="2680322" y="1711350"/>
                  </a:lnTo>
                  <a:lnTo>
                    <a:pt x="2636304" y="1692313"/>
                  </a:lnTo>
                  <a:lnTo>
                    <a:pt x="2589149" y="1675066"/>
                  </a:lnTo>
                  <a:lnTo>
                    <a:pt x="2539123" y="1659737"/>
                  </a:lnTo>
                  <a:lnTo>
                    <a:pt x="2486495" y="1646415"/>
                  </a:lnTo>
                  <a:lnTo>
                    <a:pt x="2431529" y="1635226"/>
                  </a:lnTo>
                  <a:lnTo>
                    <a:pt x="2374493" y="1626260"/>
                  </a:lnTo>
                  <a:lnTo>
                    <a:pt x="2315667" y="1619656"/>
                  </a:lnTo>
                  <a:lnTo>
                    <a:pt x="2255291" y="1615503"/>
                  </a:lnTo>
                  <a:lnTo>
                    <a:pt x="2187702" y="1613916"/>
                  </a:lnTo>
                  <a:lnTo>
                    <a:pt x="2123668" y="1615287"/>
                  </a:lnTo>
                  <a:lnTo>
                    <a:pt x="2061248" y="1619300"/>
                  </a:lnTo>
                  <a:lnTo>
                    <a:pt x="2000681" y="1625854"/>
                  </a:lnTo>
                  <a:lnTo>
                    <a:pt x="1942223" y="1634832"/>
                  </a:lnTo>
                  <a:lnTo>
                    <a:pt x="1886127" y="1646097"/>
                  </a:lnTo>
                  <a:lnTo>
                    <a:pt x="1832622" y="1659547"/>
                  </a:lnTo>
                  <a:lnTo>
                    <a:pt x="1781975" y="1675066"/>
                  </a:lnTo>
                  <a:lnTo>
                    <a:pt x="1734426" y="1692529"/>
                  </a:lnTo>
                  <a:lnTo>
                    <a:pt x="1690217" y="1711820"/>
                  </a:lnTo>
                  <a:lnTo>
                    <a:pt x="1649615" y="1732826"/>
                  </a:lnTo>
                  <a:lnTo>
                    <a:pt x="1612861" y="1755419"/>
                  </a:lnTo>
                  <a:lnTo>
                    <a:pt x="1580197" y="1779498"/>
                  </a:lnTo>
                  <a:lnTo>
                    <a:pt x="1528140" y="1831594"/>
                  </a:lnTo>
                  <a:lnTo>
                    <a:pt x="1495450" y="1888172"/>
                  </a:lnTo>
                  <a:lnTo>
                    <a:pt x="1484109" y="1948307"/>
                  </a:lnTo>
                  <a:lnTo>
                    <a:pt x="1487030" y="1977644"/>
                  </a:lnTo>
                  <a:lnTo>
                    <a:pt x="1495374" y="2006688"/>
                  </a:lnTo>
                  <a:lnTo>
                    <a:pt x="1509064" y="2035276"/>
                  </a:lnTo>
                  <a:lnTo>
                    <a:pt x="1528064" y="2063242"/>
                  </a:lnTo>
                  <a:lnTo>
                    <a:pt x="0" y="2063242"/>
                  </a:lnTo>
                  <a:lnTo>
                    <a:pt x="0" y="3789146"/>
                  </a:lnTo>
                  <a:lnTo>
                    <a:pt x="2717" y="3819614"/>
                  </a:lnTo>
                  <a:lnTo>
                    <a:pt x="23876" y="3878275"/>
                  </a:lnTo>
                  <a:lnTo>
                    <a:pt x="64465" y="3933215"/>
                  </a:lnTo>
                  <a:lnTo>
                    <a:pt x="122732" y="3983571"/>
                  </a:lnTo>
                  <a:lnTo>
                    <a:pt x="157924" y="4006773"/>
                  </a:lnTo>
                  <a:lnTo>
                    <a:pt x="196862" y="4028516"/>
                  </a:lnTo>
                  <a:lnTo>
                    <a:pt x="239331" y="4048683"/>
                  </a:lnTo>
                  <a:lnTo>
                    <a:pt x="285089" y="4067187"/>
                  </a:lnTo>
                  <a:lnTo>
                    <a:pt x="333933" y="4083901"/>
                  </a:lnTo>
                  <a:lnTo>
                    <a:pt x="385635" y="4098747"/>
                  </a:lnTo>
                  <a:lnTo>
                    <a:pt x="439966" y="4111587"/>
                  </a:lnTo>
                  <a:lnTo>
                    <a:pt x="496697" y="4122331"/>
                  </a:lnTo>
                  <a:lnTo>
                    <a:pt x="555625" y="4130865"/>
                  </a:lnTo>
                  <a:lnTo>
                    <a:pt x="616508" y="4137101"/>
                  </a:lnTo>
                  <a:lnTo>
                    <a:pt x="679145" y="4140924"/>
                  </a:lnTo>
                  <a:lnTo>
                    <a:pt x="743292" y="4142219"/>
                  </a:lnTo>
                  <a:lnTo>
                    <a:pt x="4375404" y="4142219"/>
                  </a:lnTo>
                  <a:lnTo>
                    <a:pt x="4375404" y="3413442"/>
                  </a:lnTo>
                  <a:lnTo>
                    <a:pt x="4325188" y="3421913"/>
                  </a:lnTo>
                  <a:lnTo>
                    <a:pt x="4273931" y="3428530"/>
                  </a:lnTo>
                  <a:lnTo>
                    <a:pt x="4221861" y="3433280"/>
                  </a:lnTo>
                  <a:lnTo>
                    <a:pt x="4169206" y="3436137"/>
                  </a:lnTo>
                  <a:lnTo>
                    <a:pt x="4116197" y="3437090"/>
                  </a:lnTo>
                  <a:lnTo>
                    <a:pt x="4080827" y="3436670"/>
                  </a:lnTo>
                  <a:lnTo>
                    <a:pt x="3981221" y="3430803"/>
                  </a:lnTo>
                  <a:lnTo>
                    <a:pt x="3918978" y="3423475"/>
                  </a:lnTo>
                  <a:lnTo>
                    <a:pt x="3858996" y="3413556"/>
                  </a:lnTo>
                  <a:lnTo>
                    <a:pt x="3801567" y="3401161"/>
                  </a:lnTo>
                  <a:lnTo>
                    <a:pt x="3746957" y="3386467"/>
                  </a:lnTo>
                  <a:lnTo>
                    <a:pt x="3695458" y="3369589"/>
                  </a:lnTo>
                  <a:lnTo>
                    <a:pt x="3647338" y="3350691"/>
                  </a:lnTo>
                  <a:lnTo>
                    <a:pt x="3602901" y="3329902"/>
                  </a:lnTo>
                  <a:lnTo>
                    <a:pt x="3562413" y="3307359"/>
                  </a:lnTo>
                  <a:lnTo>
                    <a:pt x="3526155" y="3283216"/>
                  </a:lnTo>
                  <a:lnTo>
                    <a:pt x="3494417" y="3257626"/>
                  </a:lnTo>
                  <a:lnTo>
                    <a:pt x="3445599" y="3202622"/>
                  </a:lnTo>
                  <a:lnTo>
                    <a:pt x="3418205" y="3143491"/>
                  </a:lnTo>
                  <a:lnTo>
                    <a:pt x="3413252" y="3112732"/>
                  </a:lnTo>
                  <a:lnTo>
                    <a:pt x="3414115" y="3083166"/>
                  </a:lnTo>
                  <a:lnTo>
                    <a:pt x="3431463" y="3026143"/>
                  </a:lnTo>
                  <a:lnTo>
                    <a:pt x="3468154" y="2972676"/>
                  </a:lnTo>
                  <a:lnTo>
                    <a:pt x="3522395" y="2923578"/>
                  </a:lnTo>
                  <a:lnTo>
                    <a:pt x="3555530" y="2900934"/>
                  </a:lnTo>
                  <a:lnTo>
                    <a:pt x="3592385" y="2879712"/>
                  </a:lnTo>
                  <a:lnTo>
                    <a:pt x="3632746" y="2860002"/>
                  </a:lnTo>
                  <a:lnTo>
                    <a:pt x="3676370" y="2841929"/>
                  </a:lnTo>
                  <a:lnTo>
                    <a:pt x="3723030" y="2825572"/>
                  </a:lnTo>
                  <a:lnTo>
                    <a:pt x="3772535" y="2811056"/>
                  </a:lnTo>
                  <a:lnTo>
                    <a:pt x="3824630" y="2798495"/>
                  </a:lnTo>
                  <a:lnTo>
                    <a:pt x="3879100" y="2787967"/>
                  </a:lnTo>
                  <a:lnTo>
                    <a:pt x="3935730" y="2779598"/>
                  </a:lnTo>
                  <a:lnTo>
                    <a:pt x="3994289" y="2773489"/>
                  </a:lnTo>
                  <a:lnTo>
                    <a:pt x="4054564" y="2769755"/>
                  </a:lnTo>
                  <a:lnTo>
                    <a:pt x="4116324" y="2768473"/>
                  </a:lnTo>
                  <a:lnTo>
                    <a:pt x="4169460" y="2769425"/>
                  </a:lnTo>
                  <a:lnTo>
                    <a:pt x="4222089" y="2772257"/>
                  </a:lnTo>
                  <a:lnTo>
                    <a:pt x="4274032" y="2776982"/>
                  </a:lnTo>
                  <a:lnTo>
                    <a:pt x="4325112" y="2783598"/>
                  </a:lnTo>
                  <a:lnTo>
                    <a:pt x="4375150" y="2792095"/>
                  </a:lnTo>
                  <a:lnTo>
                    <a:pt x="4375150" y="2078990"/>
                  </a:lnTo>
                  <a:lnTo>
                    <a:pt x="5882132" y="2078990"/>
                  </a:lnTo>
                  <a:lnTo>
                    <a:pt x="5855995" y="2120633"/>
                  </a:lnTo>
                  <a:lnTo>
                    <a:pt x="5841098" y="2164245"/>
                  </a:lnTo>
                  <a:lnTo>
                    <a:pt x="5838977" y="2209622"/>
                  </a:lnTo>
                  <a:lnTo>
                    <a:pt x="5851144" y="2256536"/>
                  </a:lnTo>
                  <a:lnTo>
                    <a:pt x="5885294" y="2312581"/>
                  </a:lnTo>
                  <a:lnTo>
                    <a:pt x="5938418" y="2364067"/>
                  </a:lnTo>
                  <a:lnTo>
                    <a:pt x="5971413" y="2387841"/>
                  </a:lnTo>
                  <a:lnTo>
                    <a:pt x="6008357" y="2410142"/>
                  </a:lnTo>
                  <a:lnTo>
                    <a:pt x="6048972" y="2430869"/>
                  </a:lnTo>
                  <a:lnTo>
                    <a:pt x="6092990" y="2449919"/>
                  </a:lnTo>
                  <a:lnTo>
                    <a:pt x="6140145" y="2467165"/>
                  </a:lnTo>
                  <a:lnTo>
                    <a:pt x="6190170" y="2482507"/>
                  </a:lnTo>
                  <a:lnTo>
                    <a:pt x="6242786" y="2495829"/>
                  </a:lnTo>
                  <a:lnTo>
                    <a:pt x="6297752" y="2507018"/>
                  </a:lnTo>
                  <a:lnTo>
                    <a:pt x="6354762" y="2515971"/>
                  </a:lnTo>
                  <a:lnTo>
                    <a:pt x="6413589" y="2522588"/>
                  </a:lnTo>
                  <a:lnTo>
                    <a:pt x="6473926" y="2526741"/>
                  </a:lnTo>
                  <a:lnTo>
                    <a:pt x="6541516" y="2528316"/>
                  </a:lnTo>
                  <a:lnTo>
                    <a:pt x="6605575" y="2526957"/>
                  </a:lnTo>
                  <a:lnTo>
                    <a:pt x="6668033" y="2522931"/>
                  </a:lnTo>
                  <a:lnTo>
                    <a:pt x="6728625" y="2516378"/>
                  </a:lnTo>
                  <a:lnTo>
                    <a:pt x="6787108" y="2507399"/>
                  </a:lnTo>
                  <a:lnTo>
                    <a:pt x="6843242" y="2496121"/>
                  </a:lnTo>
                  <a:lnTo>
                    <a:pt x="6896760" y="2482672"/>
                  </a:lnTo>
                  <a:lnTo>
                    <a:pt x="6947433" y="2467152"/>
                  </a:lnTo>
                  <a:lnTo>
                    <a:pt x="6994995" y="2449677"/>
                  </a:lnTo>
                  <a:lnTo>
                    <a:pt x="7039203" y="2430386"/>
                  </a:lnTo>
                  <a:lnTo>
                    <a:pt x="7079818" y="2409393"/>
                  </a:lnTo>
                  <a:lnTo>
                    <a:pt x="7116585" y="2386800"/>
                  </a:lnTo>
                  <a:lnTo>
                    <a:pt x="7149262" y="2362733"/>
                  </a:lnTo>
                  <a:lnTo>
                    <a:pt x="7201319" y="2310663"/>
                  </a:lnTo>
                  <a:lnTo>
                    <a:pt x="7234009" y="2254123"/>
                  </a:lnTo>
                  <a:lnTo>
                    <a:pt x="7245350" y="2194052"/>
                  </a:lnTo>
                  <a:lnTo>
                    <a:pt x="7242429" y="2164626"/>
                  </a:lnTo>
                  <a:lnTo>
                    <a:pt x="7234085" y="2135530"/>
                  </a:lnTo>
                  <a:lnTo>
                    <a:pt x="7220394" y="2106917"/>
                  </a:lnTo>
                  <a:lnTo>
                    <a:pt x="7201408" y="2078990"/>
                  </a:lnTo>
                  <a:lnTo>
                    <a:pt x="8729472" y="2078990"/>
                  </a:lnTo>
                  <a:lnTo>
                    <a:pt x="8729472" y="323342"/>
                  </a:lnTo>
                  <a:close/>
                </a:path>
              </a:pathLst>
            </a:custGeom>
            <a:solidFill>
              <a:srgbClr val="3E3D6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581653" y="3000756"/>
              <a:ext cx="5321935" cy="2078989"/>
            </a:xfrm>
            <a:custGeom>
              <a:avLst/>
              <a:gdLst/>
              <a:ahLst/>
              <a:cxnLst/>
              <a:rect l="l" t="t" r="r" b="b"/>
              <a:pathLst>
                <a:path w="5321934" h="2078989">
                  <a:moveTo>
                    <a:pt x="5321554" y="0"/>
                  </a:moveTo>
                  <a:lnTo>
                    <a:pt x="3787648" y="0"/>
                  </a:lnTo>
                  <a:lnTo>
                    <a:pt x="3814032" y="37953"/>
                  </a:lnTo>
                  <a:lnTo>
                    <a:pt x="3830605" y="77025"/>
                  </a:lnTo>
                  <a:lnTo>
                    <a:pt x="3837225" y="116764"/>
                  </a:lnTo>
                  <a:lnTo>
                    <a:pt x="3833749" y="156718"/>
                  </a:lnTo>
                  <a:lnTo>
                    <a:pt x="3824844" y="185453"/>
                  </a:lnTo>
                  <a:lnTo>
                    <a:pt x="3791880" y="240328"/>
                  </a:lnTo>
                  <a:lnTo>
                    <a:pt x="3740381" y="291000"/>
                  </a:lnTo>
                  <a:lnTo>
                    <a:pt x="3708310" y="314482"/>
                  </a:lnTo>
                  <a:lnTo>
                    <a:pt x="3672358" y="336580"/>
                  </a:lnTo>
                  <a:lnTo>
                    <a:pt x="3632778" y="357181"/>
                  </a:lnTo>
                  <a:lnTo>
                    <a:pt x="3589819" y="376176"/>
                  </a:lnTo>
                  <a:lnTo>
                    <a:pt x="3543734" y="393453"/>
                  </a:lnTo>
                  <a:lnTo>
                    <a:pt x="3494773" y="408901"/>
                  </a:lnTo>
                  <a:lnTo>
                    <a:pt x="3443187" y="422408"/>
                  </a:lnTo>
                  <a:lnTo>
                    <a:pt x="3389228" y="433864"/>
                  </a:lnTo>
                  <a:lnTo>
                    <a:pt x="3333147" y="443156"/>
                  </a:lnTo>
                  <a:lnTo>
                    <a:pt x="3275194" y="450175"/>
                  </a:lnTo>
                  <a:lnTo>
                    <a:pt x="3215621" y="454809"/>
                  </a:lnTo>
                  <a:lnTo>
                    <a:pt x="3140582" y="457200"/>
                  </a:lnTo>
                  <a:lnTo>
                    <a:pt x="3133471" y="457200"/>
                  </a:lnTo>
                  <a:lnTo>
                    <a:pt x="3069426" y="455833"/>
                  </a:lnTo>
                  <a:lnTo>
                    <a:pt x="3006998" y="451811"/>
                  </a:lnTo>
                  <a:lnTo>
                    <a:pt x="2946435" y="445254"/>
                  </a:lnTo>
                  <a:lnTo>
                    <a:pt x="2887983" y="436278"/>
                  </a:lnTo>
                  <a:lnTo>
                    <a:pt x="2831891" y="425003"/>
                  </a:lnTo>
                  <a:lnTo>
                    <a:pt x="2778407" y="411545"/>
                  </a:lnTo>
                  <a:lnTo>
                    <a:pt x="2727777" y="396025"/>
                  </a:lnTo>
                  <a:lnTo>
                    <a:pt x="2680251" y="378559"/>
                  </a:lnTo>
                  <a:lnTo>
                    <a:pt x="2636075" y="359267"/>
                  </a:lnTo>
                  <a:lnTo>
                    <a:pt x="2595497" y="338265"/>
                  </a:lnTo>
                  <a:lnTo>
                    <a:pt x="2558766" y="315674"/>
                  </a:lnTo>
                  <a:lnTo>
                    <a:pt x="2526128" y="291610"/>
                  </a:lnTo>
                  <a:lnTo>
                    <a:pt x="2474125" y="239540"/>
                  </a:lnTo>
                  <a:lnTo>
                    <a:pt x="2441470" y="182999"/>
                  </a:lnTo>
                  <a:lnTo>
                    <a:pt x="2430145" y="122936"/>
                  </a:lnTo>
                  <a:lnTo>
                    <a:pt x="2433260" y="91439"/>
                  </a:lnTo>
                  <a:lnTo>
                    <a:pt x="2442591" y="60325"/>
                  </a:lnTo>
                  <a:lnTo>
                    <a:pt x="2458112" y="29781"/>
                  </a:lnTo>
                  <a:lnTo>
                    <a:pt x="2479802" y="0"/>
                  </a:lnTo>
                  <a:lnTo>
                    <a:pt x="945769" y="0"/>
                  </a:lnTo>
                  <a:lnTo>
                    <a:pt x="945769" y="726059"/>
                  </a:lnTo>
                  <a:lnTo>
                    <a:pt x="899833" y="718759"/>
                  </a:lnTo>
                  <a:lnTo>
                    <a:pt x="852605" y="712922"/>
                  </a:lnTo>
                  <a:lnTo>
                    <a:pt x="804165" y="708639"/>
                  </a:lnTo>
                  <a:lnTo>
                    <a:pt x="754590" y="706003"/>
                  </a:lnTo>
                  <a:lnTo>
                    <a:pt x="703961" y="705104"/>
                  </a:lnTo>
                  <a:lnTo>
                    <a:pt x="671482" y="705469"/>
                  </a:lnTo>
                  <a:lnTo>
                    <a:pt x="605430" y="708533"/>
                  </a:lnTo>
                  <a:lnTo>
                    <a:pt x="507921" y="718796"/>
                  </a:lnTo>
                  <a:lnTo>
                    <a:pt x="446431" y="728962"/>
                  </a:lnTo>
                  <a:lnTo>
                    <a:pt x="387693" y="741669"/>
                  </a:lnTo>
                  <a:lnTo>
                    <a:pt x="331988" y="756765"/>
                  </a:lnTo>
                  <a:lnTo>
                    <a:pt x="279597" y="774096"/>
                  </a:lnTo>
                  <a:lnTo>
                    <a:pt x="230803" y="793507"/>
                  </a:lnTo>
                  <a:lnTo>
                    <a:pt x="185888" y="814846"/>
                  </a:lnTo>
                  <a:lnTo>
                    <a:pt x="145133" y="837958"/>
                  </a:lnTo>
                  <a:lnTo>
                    <a:pt x="108819" y="862690"/>
                  </a:lnTo>
                  <a:lnTo>
                    <a:pt x="77230" y="888888"/>
                  </a:lnTo>
                  <a:lnTo>
                    <a:pt x="50646" y="916397"/>
                  </a:lnTo>
                  <a:lnTo>
                    <a:pt x="13621" y="974739"/>
                  </a:lnTo>
                  <a:lnTo>
                    <a:pt x="0" y="1036485"/>
                  </a:lnTo>
                  <a:lnTo>
                    <a:pt x="2367" y="1067126"/>
                  </a:lnTo>
                  <a:lnTo>
                    <a:pt x="23850" y="1126010"/>
                  </a:lnTo>
                  <a:lnTo>
                    <a:pt x="65981" y="1180893"/>
                  </a:lnTo>
                  <a:lnTo>
                    <a:pt x="126739" y="1230814"/>
                  </a:lnTo>
                  <a:lnTo>
                    <a:pt x="163472" y="1253613"/>
                  </a:lnTo>
                  <a:lnTo>
                    <a:pt x="204104" y="1274811"/>
                  </a:lnTo>
                  <a:lnTo>
                    <a:pt x="248383" y="1294288"/>
                  </a:lnTo>
                  <a:lnTo>
                    <a:pt x="296055" y="1311924"/>
                  </a:lnTo>
                  <a:lnTo>
                    <a:pt x="346869" y="1327598"/>
                  </a:lnTo>
                  <a:lnTo>
                    <a:pt x="400572" y="1341190"/>
                  </a:lnTo>
                  <a:lnTo>
                    <a:pt x="456911" y="1352581"/>
                  </a:lnTo>
                  <a:lnTo>
                    <a:pt x="515634" y="1361649"/>
                  </a:lnTo>
                  <a:lnTo>
                    <a:pt x="576488" y="1368275"/>
                  </a:lnTo>
                  <a:lnTo>
                    <a:pt x="639221" y="1372339"/>
                  </a:lnTo>
                  <a:lnTo>
                    <a:pt x="703580" y="1373720"/>
                  </a:lnTo>
                  <a:lnTo>
                    <a:pt x="753090" y="1372813"/>
                  </a:lnTo>
                  <a:lnTo>
                    <a:pt x="802272" y="1370249"/>
                  </a:lnTo>
                  <a:lnTo>
                    <a:pt x="850917" y="1366041"/>
                  </a:lnTo>
                  <a:lnTo>
                    <a:pt x="898818" y="1360201"/>
                  </a:lnTo>
                  <a:lnTo>
                    <a:pt x="945769" y="1352740"/>
                  </a:lnTo>
                  <a:lnTo>
                    <a:pt x="945769" y="2078715"/>
                  </a:lnTo>
                  <a:lnTo>
                    <a:pt x="4530725" y="2078715"/>
                  </a:lnTo>
                  <a:lnTo>
                    <a:pt x="4595583" y="2077470"/>
                  </a:lnTo>
                  <a:lnTo>
                    <a:pt x="4658999" y="2073798"/>
                  </a:lnTo>
                  <a:lnTo>
                    <a:pt x="4720767" y="2067796"/>
                  </a:lnTo>
                  <a:lnTo>
                    <a:pt x="4780684" y="2059561"/>
                  </a:lnTo>
                  <a:lnTo>
                    <a:pt x="4838547" y="2049190"/>
                  </a:lnTo>
                  <a:lnTo>
                    <a:pt x="4894152" y="2036779"/>
                  </a:lnTo>
                  <a:lnTo>
                    <a:pt x="4947295" y="2022426"/>
                  </a:lnTo>
                  <a:lnTo>
                    <a:pt x="4997774" y="2006226"/>
                  </a:lnTo>
                  <a:lnTo>
                    <a:pt x="5045384" y="1988277"/>
                  </a:lnTo>
                  <a:lnTo>
                    <a:pt x="5089921" y="1968675"/>
                  </a:lnTo>
                  <a:lnTo>
                    <a:pt x="5131184" y="1947517"/>
                  </a:lnTo>
                  <a:lnTo>
                    <a:pt x="5168967" y="1924901"/>
                  </a:lnTo>
                  <a:lnTo>
                    <a:pt x="5203067" y="1900921"/>
                  </a:lnTo>
                  <a:lnTo>
                    <a:pt x="5233281" y="1875676"/>
                  </a:lnTo>
                  <a:lnTo>
                    <a:pt x="5281236" y="1821776"/>
                  </a:lnTo>
                  <a:lnTo>
                    <a:pt x="5311203" y="1763974"/>
                  </a:lnTo>
                  <a:lnTo>
                    <a:pt x="5321554" y="1703044"/>
                  </a:lnTo>
                  <a:lnTo>
                    <a:pt x="5321554" y="0"/>
                  </a:lnTo>
                  <a:close/>
                </a:path>
              </a:pathLst>
            </a:custGeom>
            <a:solidFill>
              <a:srgbClr val="22213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507404" y="1324725"/>
            <a:ext cx="3423285" cy="3229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5"/>
              </a:spcBef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lang="en-GB" sz="1100" spc="-5" dirty="0">
                <a:solidFill>
                  <a:srgbClr val="FFFFFF"/>
                </a:solidFill>
                <a:latin typeface="Calibri"/>
                <a:cs typeface="Calibri"/>
              </a:rPr>
              <a:t>UFED, XRY, FTK, EnCase</a:t>
            </a: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Cisco:</a:t>
            </a:r>
            <a:r>
              <a:rPr sz="11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CCNA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Cyber</a:t>
            </a:r>
            <a:r>
              <a:rPr sz="11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Ops</a:t>
            </a:r>
            <a:endParaRPr sz="1100" dirty="0"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GIAC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Certified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Incident</a:t>
            </a:r>
            <a:r>
              <a:rPr sz="11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Handler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(GCIH)</a:t>
            </a:r>
            <a:endParaRPr sz="1100" dirty="0"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GIAC</a:t>
            </a:r>
            <a:r>
              <a:rPr sz="11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Certified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Intrusion</a:t>
            </a:r>
            <a:r>
              <a:rPr sz="11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Analyst</a:t>
            </a:r>
            <a:r>
              <a:rPr sz="11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(GCIA)</a:t>
            </a:r>
            <a:endParaRPr sz="1100" dirty="0"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GIAC</a:t>
            </a:r>
            <a:r>
              <a:rPr sz="11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Network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Forensic</a:t>
            </a:r>
            <a:r>
              <a:rPr sz="11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Analyst</a:t>
            </a:r>
            <a:r>
              <a:rPr sz="11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(GNFA)</a:t>
            </a:r>
            <a:endParaRPr sz="1100" dirty="0"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GIAC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 Reverse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Engineering</a:t>
            </a:r>
            <a:r>
              <a:rPr sz="11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Malware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(GREM)</a:t>
            </a:r>
            <a:endParaRPr sz="1100" dirty="0"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GIAC</a:t>
            </a:r>
            <a:r>
              <a:rPr sz="11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Network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Forensic</a:t>
            </a:r>
            <a:r>
              <a:rPr sz="11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Analyst</a:t>
            </a:r>
            <a:r>
              <a:rPr sz="11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(GNFA)</a:t>
            </a:r>
            <a:endParaRPr sz="1100" dirty="0"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GIAC</a:t>
            </a:r>
            <a:r>
              <a:rPr sz="11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Certified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Forensic</a:t>
            </a:r>
            <a:r>
              <a:rPr sz="11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Analyst</a:t>
            </a:r>
            <a:r>
              <a:rPr sz="11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(GCFA)</a:t>
            </a:r>
            <a:endParaRPr sz="1100" dirty="0"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GIAC</a:t>
            </a:r>
            <a:r>
              <a:rPr sz="11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Certified</a:t>
            </a:r>
            <a:r>
              <a:rPr sz="11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Forensic</a:t>
            </a:r>
            <a:r>
              <a:rPr sz="11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Examiner</a:t>
            </a:r>
            <a:r>
              <a:rPr sz="11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(GCFE)</a:t>
            </a:r>
            <a:endParaRPr sz="1100" dirty="0"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GIAC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Cyber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Threat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Intelligence</a:t>
            </a:r>
            <a:r>
              <a:rPr sz="11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(GCTI)</a:t>
            </a:r>
            <a:endParaRPr sz="1100" dirty="0"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Certified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Computer</a:t>
            </a:r>
            <a:r>
              <a:rPr sz="11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Examiner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(CCE)</a:t>
            </a:r>
            <a:endParaRPr sz="1100" dirty="0"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Certified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Forensic</a:t>
            </a:r>
            <a:r>
              <a:rPr sz="11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Computer</a:t>
            </a:r>
            <a:r>
              <a:rPr sz="11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Examiner</a:t>
            </a:r>
            <a:r>
              <a:rPr sz="11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(CFCE)</a:t>
            </a:r>
            <a:endParaRPr sz="1100" dirty="0"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EC-Council: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Certified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Ethical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Hacker</a:t>
            </a:r>
            <a:r>
              <a:rPr sz="11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(CEH)</a:t>
            </a:r>
            <a:endParaRPr sz="1100" dirty="0"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EC-Council:</a:t>
            </a:r>
            <a:r>
              <a:rPr sz="11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Certified</a:t>
            </a:r>
            <a:r>
              <a:rPr sz="11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Forensic</a:t>
            </a:r>
            <a:r>
              <a:rPr sz="11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Hacking</a:t>
            </a:r>
            <a:r>
              <a:rPr sz="11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Investigator</a:t>
            </a:r>
            <a:r>
              <a:rPr sz="11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(CHFI)</a:t>
            </a:r>
            <a:endParaRPr sz="1100" dirty="0"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CREST</a:t>
            </a:r>
            <a:r>
              <a:rPr sz="11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Practitioner</a:t>
            </a:r>
            <a:r>
              <a:rPr sz="11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Intrusion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Analyst</a:t>
            </a:r>
            <a:r>
              <a:rPr sz="11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(CPIA)</a:t>
            </a:r>
            <a:endParaRPr sz="1100" dirty="0"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CREST</a:t>
            </a:r>
            <a:r>
              <a:rPr sz="11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Registered</a:t>
            </a:r>
            <a:r>
              <a:rPr sz="11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Intrusion</a:t>
            </a:r>
            <a:r>
              <a:rPr sz="11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Analyst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(CRIA)</a:t>
            </a:r>
            <a:endParaRPr sz="1100" dirty="0"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CREST Certified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Malware</a:t>
            </a:r>
            <a:r>
              <a:rPr sz="11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Reverse</a:t>
            </a:r>
            <a:r>
              <a:rPr sz="11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Engineer (CCMRE)</a:t>
            </a:r>
            <a:endParaRPr sz="1100" dirty="0"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spcBef>
                <a:spcPts val="5"/>
              </a:spcBef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CREST</a:t>
            </a:r>
            <a:r>
              <a:rPr sz="11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Certified</a:t>
            </a:r>
            <a:r>
              <a:rPr sz="11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Network</a:t>
            </a:r>
            <a:r>
              <a:rPr sz="11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Intrusion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Analyst</a:t>
            </a:r>
            <a:r>
              <a:rPr sz="11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(CNIA)</a:t>
            </a:r>
            <a:endParaRPr sz="1100" dirty="0"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CREST</a:t>
            </a:r>
            <a:r>
              <a:rPr sz="11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Certified</a:t>
            </a:r>
            <a:r>
              <a:rPr sz="11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Incident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Manager</a:t>
            </a:r>
            <a:r>
              <a:rPr sz="11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(CCIM)</a:t>
            </a:r>
            <a:endParaRPr sz="1100" dirty="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72869" y="957199"/>
            <a:ext cx="606742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4465955" algn="l"/>
              </a:tabLst>
            </a:pPr>
            <a:r>
              <a:rPr sz="1400" b="1" u="heavy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</a:rPr>
              <a:t>Professional</a:t>
            </a:r>
            <a:r>
              <a:rPr sz="1400" b="1" u="heavy" spc="-4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</a:rPr>
              <a:t> </a:t>
            </a:r>
            <a:r>
              <a:rPr sz="1400" b="1" u="heavy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</a:rPr>
              <a:t>Certification</a:t>
            </a:r>
            <a:r>
              <a:rPr sz="1400" b="1" dirty="0">
                <a:solidFill>
                  <a:srgbClr val="FFFFFF"/>
                </a:solidFill>
                <a:latin typeface="Calibri"/>
                <a:cs typeface="Calibri"/>
              </a:rPr>
              <a:t>	</a:t>
            </a:r>
            <a:r>
              <a:rPr sz="1400" b="1" u="heavy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</a:rPr>
              <a:t>Trainings</a:t>
            </a:r>
            <a:r>
              <a:rPr sz="1400" b="1" u="heavy" spc="-6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</a:rPr>
              <a:t> </a:t>
            </a:r>
            <a:r>
              <a:rPr sz="1400" b="1" u="heavy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</a:rPr>
              <a:t>&amp;</a:t>
            </a:r>
            <a:r>
              <a:rPr sz="1400" b="1" u="heavy" spc="-4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</a:rPr>
              <a:t> </a:t>
            </a:r>
            <a:r>
              <a:rPr sz="1400" b="1" u="heavy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</a:rPr>
              <a:t>Webinars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622672" y="1346072"/>
            <a:ext cx="1927225" cy="22059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5"/>
              </a:spcBef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DFIR</a:t>
            </a:r>
            <a:r>
              <a:rPr sz="1100" u="sng" spc="-4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DIVA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DFIR</a:t>
            </a:r>
            <a:r>
              <a:rPr sz="1100" u="sng" spc="-4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Training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dirty="0">
                <a:solidFill>
                  <a:schemeClr val="bg1"/>
                </a:solidFill>
                <a:latin typeface="Calibri"/>
                <a:cs typeface="Calibri"/>
              </a:rPr>
              <a:t>UDEMY</a:t>
            </a: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spc="-5" dirty="0">
                <a:solidFill>
                  <a:schemeClr val="bg1"/>
                </a:solidFill>
                <a:latin typeface="Calibri"/>
                <a:cs typeface="Calibri"/>
              </a:rPr>
              <a:t>Pluralsight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spc="-5" dirty="0">
                <a:solidFill>
                  <a:schemeClr val="bg1"/>
                </a:solidFill>
                <a:latin typeface="Calibri"/>
                <a:cs typeface="Calibri"/>
              </a:rPr>
              <a:t>Cybrary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Zero2Automated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Mossé</a:t>
            </a:r>
            <a:r>
              <a:rPr sz="1100" u="sng" spc="-3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Cyber</a:t>
            </a:r>
            <a:r>
              <a:rPr sz="1100" u="sng" spc="-20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Security</a:t>
            </a:r>
            <a:r>
              <a:rPr sz="1100" u="sng" spc="-30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Institute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INE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Project</a:t>
            </a:r>
            <a:r>
              <a:rPr sz="1100" u="sng" spc="-4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spcBef>
                <a:spcPts val="5"/>
              </a:spcBef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Security</a:t>
            </a:r>
            <a:r>
              <a:rPr sz="1100" u="sng" spc="-3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Blue</a:t>
            </a:r>
            <a:r>
              <a:rPr sz="1100" u="sng" spc="-2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Team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AttackIQ</a:t>
            </a:r>
            <a:r>
              <a:rPr sz="1100" u="sng" spc="-60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Academy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Velociraptor</a:t>
            </a:r>
            <a:r>
              <a:rPr sz="1100" u="sng" spc="-50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Training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BrightTalk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836158" y="3649472"/>
            <a:ext cx="162877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u="heavy" spc="-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</a:rPr>
              <a:t>Other</a:t>
            </a:r>
            <a:r>
              <a:rPr sz="1400" b="1" u="heavy" spc="-5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</a:rPr>
              <a:t> </a:t>
            </a:r>
            <a:r>
              <a:rPr sz="1400" b="1" u="heavy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</a:rPr>
              <a:t>DFIR</a:t>
            </a:r>
            <a:r>
              <a:rPr sz="1400" b="1" u="heavy" spc="-4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</a:rPr>
              <a:t> </a:t>
            </a:r>
            <a:r>
              <a:rPr sz="1400" b="1" u="heavy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</a:rPr>
              <a:t>Resources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622672" y="3963111"/>
            <a:ext cx="1873885" cy="10325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0"/>
              </a:spcBef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Kaspersky</a:t>
            </a:r>
            <a:r>
              <a:rPr sz="1100" u="sng" spc="-40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Securelist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Stark4n6</a:t>
            </a:r>
            <a:r>
              <a:rPr sz="1100" u="sng" spc="-50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Start.me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BlackHill</a:t>
            </a:r>
            <a:r>
              <a:rPr sz="1100" u="sng" spc="-30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Information</a:t>
            </a:r>
            <a:r>
              <a:rPr sz="1100" u="sng" spc="-4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Security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MalwareAnalysis.co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MalwareTrafficAnalysis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spcBef>
                <a:spcPts val="5"/>
              </a:spcBef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</a:t>
            </a:r>
            <a:r>
              <a:rPr sz="1100" u="sng" spc="-30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DFIR</a:t>
            </a:r>
            <a:r>
              <a:rPr sz="1100" u="sng" spc="-2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Report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841363" y="1346072"/>
            <a:ext cx="1960245" cy="1703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5"/>
              </a:spcBef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RPISEC</a:t>
            </a:r>
            <a:r>
              <a:rPr sz="1100" u="sng" spc="-30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Malware</a:t>
            </a:r>
            <a:r>
              <a:rPr sz="1100" u="sng" spc="-2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Analysis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Hasherezade</a:t>
            </a:r>
            <a:r>
              <a:rPr sz="1100" u="sng" spc="-50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Malware</a:t>
            </a:r>
            <a:r>
              <a:rPr sz="1100" u="sng" spc="-4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Training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UC</a:t>
            </a:r>
            <a:r>
              <a:rPr sz="1100" u="sng" spc="-30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Malware</a:t>
            </a:r>
            <a:r>
              <a:rPr sz="1100" u="sng" spc="-40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Class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Open</a:t>
            </a:r>
            <a:r>
              <a:rPr sz="1100" u="sng" spc="-2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Security</a:t>
            </a:r>
            <a:r>
              <a:rPr sz="1100" u="sng" spc="-20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Training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OA</a:t>
            </a:r>
            <a:r>
              <a:rPr sz="1100" u="sng" spc="-4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Labs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spc="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nnak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pp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</a:t>
            </a:r>
            <a:r>
              <a:rPr sz="1100" u="sng" spc="-6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KA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F-Secure</a:t>
            </a:r>
            <a:r>
              <a:rPr sz="1100" u="sng" spc="-2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IR</a:t>
            </a:r>
            <a:r>
              <a:rPr sz="1100" u="sng" spc="-2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Crash</a:t>
            </a:r>
            <a:r>
              <a:rPr sz="1100" u="sng" spc="-1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Course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MalwareUnicorn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orens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</a:t>
            </a:r>
            <a:r>
              <a:rPr sz="1100" u="sng" spc="-3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ocus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spcBef>
                <a:spcPts val="5"/>
              </a:spcBef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</a:t>
            </a:r>
            <a:r>
              <a:rPr sz="1100" u="sng" spc="-1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For</a:t>
            </a:r>
            <a:r>
              <a:rPr sz="1100" u="sng" spc="-40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2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Beginners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841363" y="3985361"/>
            <a:ext cx="1831339" cy="10325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0"/>
              </a:spcBef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Awesome</a:t>
            </a:r>
            <a:r>
              <a:rPr sz="1100" u="sng" spc="-5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Malware</a:t>
            </a:r>
            <a:r>
              <a:rPr sz="1100" u="sng" spc="-1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Analysis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Awe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</a:t>
            </a:r>
            <a:r>
              <a:rPr sz="1100" u="sng" spc="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om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</a:t>
            </a:r>
            <a:r>
              <a:rPr sz="1100" u="sng" spc="-4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cident</a:t>
            </a:r>
            <a:r>
              <a:rPr sz="1100" u="sng" spc="-20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</a:t>
            </a:r>
            <a:r>
              <a:rPr sz="1100" u="sng" spc="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sp</a:t>
            </a:r>
            <a:r>
              <a:rPr sz="1100" u="sng" spc="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nse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spcBef>
                <a:spcPts val="5"/>
              </a:spcBef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Awe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</a:t>
            </a:r>
            <a:r>
              <a:rPr sz="1100" u="sng" spc="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om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</a:t>
            </a:r>
            <a:r>
              <a:rPr sz="1100" u="sng" spc="-4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orens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cs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DFIR</a:t>
            </a:r>
            <a:r>
              <a:rPr sz="1100" u="sng" spc="-4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Madness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Any.run</a:t>
            </a:r>
            <a:r>
              <a:rPr sz="1100" u="sng" spc="-20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Malware</a:t>
            </a:r>
            <a:r>
              <a:rPr sz="1100" u="sng" spc="-30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Sandbox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Clr>
                <a:srgbClr val="D5D4EB"/>
              </a:buClr>
              <a:buFont typeface="Arial"/>
              <a:buChar char="•"/>
              <a:tabLst>
                <a:tab pos="185420" algn="l"/>
              </a:tabLst>
            </a:pPr>
            <a:r>
              <a:rPr sz="1100" u="sng" spc="-5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ThisWeekInDFIR</a:t>
            </a:r>
            <a:endParaRPr sz="1100" dirty="0">
              <a:solidFill>
                <a:schemeClr val="bg1"/>
              </a:solidFill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549141" y="92456"/>
            <a:ext cx="2044064" cy="5594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500" spc="-5" dirty="0">
                <a:solidFill>
                  <a:srgbClr val="FFFFFF"/>
                </a:solidFill>
                <a:latin typeface="Calibri"/>
                <a:cs typeface="Calibri"/>
              </a:rPr>
              <a:t>DFIR</a:t>
            </a:r>
            <a:r>
              <a:rPr sz="3500" spc="-8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500" dirty="0">
                <a:solidFill>
                  <a:srgbClr val="FFFFFF"/>
                </a:solidFill>
                <a:latin typeface="Calibri"/>
                <a:cs typeface="Calibri"/>
              </a:rPr>
              <a:t>Books</a:t>
            </a:r>
            <a:endParaRPr sz="35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79831" y="783336"/>
            <a:ext cx="8737600" cy="4312920"/>
            <a:chOff x="179831" y="783336"/>
            <a:chExt cx="8737600" cy="431292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79831" y="804672"/>
              <a:ext cx="1120140" cy="139903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421892" y="783336"/>
              <a:ext cx="1164336" cy="1437132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718815" y="783336"/>
              <a:ext cx="1075944" cy="1420368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931920" y="797052"/>
              <a:ext cx="1164336" cy="1434084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233416" y="783336"/>
              <a:ext cx="1097280" cy="1452371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6467855" y="790956"/>
              <a:ext cx="1155192" cy="144780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752588" y="804672"/>
              <a:ext cx="1164336" cy="143865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79831" y="2293619"/>
              <a:ext cx="1132332" cy="144475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421892" y="2318003"/>
              <a:ext cx="1173480" cy="1444752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2718815" y="2321052"/>
              <a:ext cx="1075944" cy="1437132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3931920" y="2339339"/>
              <a:ext cx="1164336" cy="1399032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5233416" y="2342388"/>
              <a:ext cx="1075943" cy="139598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6467855" y="2359152"/>
              <a:ext cx="1155192" cy="1379220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7752588" y="2346960"/>
              <a:ext cx="1164336" cy="1391411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5224272" y="3826762"/>
              <a:ext cx="1075944" cy="1267968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6467855" y="3826762"/>
              <a:ext cx="1155192" cy="125882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7752588" y="3837430"/>
              <a:ext cx="1141476" cy="1258824"/>
            </a:xfrm>
            <a:prstGeom prst="rect">
              <a:avLst/>
            </a:prstGeom>
          </p:spPr>
        </p:pic>
      </p:grpSp>
      <p:sp>
        <p:nvSpPr>
          <p:cNvPr id="22" name="object 22"/>
          <p:cNvSpPr txBox="1"/>
          <p:nvPr/>
        </p:nvSpPr>
        <p:spPr>
          <a:xfrm>
            <a:off x="2124582" y="3944213"/>
            <a:ext cx="99186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dirty="0">
                <a:solidFill>
                  <a:srgbClr val="FFFFFF"/>
                </a:solidFill>
                <a:latin typeface="Arial"/>
                <a:cs typeface="Arial"/>
              </a:rPr>
              <a:t>Where</a:t>
            </a:r>
            <a:r>
              <a:rPr sz="1100" b="1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100" b="1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100" b="1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100" b="1" spc="-10" dirty="0">
                <a:solidFill>
                  <a:srgbClr val="FFFFFF"/>
                </a:solidFill>
                <a:latin typeface="Arial"/>
                <a:cs typeface="Arial"/>
              </a:rPr>
              <a:t>buy?</a:t>
            </a:r>
            <a:endParaRPr sz="11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48157" y="4291076"/>
            <a:ext cx="1223645" cy="528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0"/>
              </a:spcBef>
              <a:buChar char="•"/>
              <a:tabLst>
                <a:tab pos="185420" algn="l"/>
              </a:tabLst>
            </a:pPr>
            <a:r>
              <a:rPr sz="1100" spc="-5" dirty="0">
                <a:solidFill>
                  <a:srgbClr val="FFFFFF"/>
                </a:solidFill>
                <a:latin typeface="Arial"/>
                <a:cs typeface="Arial"/>
              </a:rPr>
              <a:t>Amazon</a:t>
            </a:r>
            <a:endParaRPr sz="1100">
              <a:latin typeface="Arial"/>
              <a:cs typeface="Arial"/>
            </a:endParaRPr>
          </a:p>
          <a:p>
            <a:pPr marL="184785" indent="-172720">
              <a:lnSpc>
                <a:spcPct val="100000"/>
              </a:lnSpc>
              <a:spcBef>
                <a:spcPts val="5"/>
              </a:spcBef>
              <a:buChar char="•"/>
              <a:tabLst>
                <a:tab pos="185420" algn="l"/>
              </a:tabLst>
            </a:pPr>
            <a:r>
              <a:rPr sz="1100" spc="-5" dirty="0">
                <a:solidFill>
                  <a:srgbClr val="FFFFFF"/>
                </a:solidFill>
                <a:latin typeface="Arial"/>
                <a:cs typeface="Arial"/>
              </a:rPr>
              <a:t>Humble</a:t>
            </a:r>
            <a:r>
              <a:rPr sz="11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Arial"/>
                <a:cs typeface="Arial"/>
              </a:rPr>
              <a:t>Bundle</a:t>
            </a:r>
            <a:endParaRPr sz="1100">
              <a:latin typeface="Arial"/>
              <a:cs typeface="Arial"/>
            </a:endParaRPr>
          </a:p>
          <a:p>
            <a:pPr marL="184785" indent="-172720">
              <a:lnSpc>
                <a:spcPct val="100000"/>
              </a:lnSpc>
              <a:buChar char="•"/>
              <a:tabLst>
                <a:tab pos="185420" algn="l"/>
              </a:tabLst>
            </a:pPr>
            <a:r>
              <a:rPr sz="1100" spc="-5" dirty="0">
                <a:solidFill>
                  <a:srgbClr val="FFFFFF"/>
                </a:solidFill>
                <a:latin typeface="Arial"/>
                <a:cs typeface="Arial"/>
              </a:rPr>
              <a:t>Book</a:t>
            </a:r>
            <a:r>
              <a:rPr sz="11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Arial"/>
                <a:cs typeface="Arial"/>
              </a:rPr>
              <a:t>Depository</a:t>
            </a:r>
            <a:endParaRPr sz="110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888617" y="4291076"/>
            <a:ext cx="1076960" cy="528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0"/>
              </a:spcBef>
              <a:buChar char="•"/>
              <a:tabLst>
                <a:tab pos="185420" algn="l"/>
              </a:tabLst>
            </a:pPr>
            <a:r>
              <a:rPr sz="1100" spc="-5" dirty="0">
                <a:solidFill>
                  <a:srgbClr val="FFFFFF"/>
                </a:solidFill>
                <a:latin typeface="Arial"/>
                <a:cs typeface="Arial"/>
              </a:rPr>
              <a:t>Apple</a:t>
            </a:r>
            <a:r>
              <a:rPr sz="1100" spc="-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FFFFFF"/>
                </a:solidFill>
                <a:latin typeface="Arial"/>
                <a:cs typeface="Arial"/>
              </a:rPr>
              <a:t>Books</a:t>
            </a:r>
            <a:endParaRPr sz="1100">
              <a:latin typeface="Arial"/>
              <a:cs typeface="Arial"/>
            </a:endParaRPr>
          </a:p>
          <a:p>
            <a:pPr marL="184785" indent="-172720">
              <a:lnSpc>
                <a:spcPct val="100000"/>
              </a:lnSpc>
              <a:spcBef>
                <a:spcPts val="5"/>
              </a:spcBef>
              <a:buChar char="•"/>
              <a:tabLst>
                <a:tab pos="185420" algn="l"/>
              </a:tabLst>
            </a:pPr>
            <a:r>
              <a:rPr sz="1100" dirty="0">
                <a:solidFill>
                  <a:srgbClr val="FFFFFF"/>
                </a:solidFill>
                <a:latin typeface="Arial"/>
                <a:cs typeface="Arial"/>
              </a:rPr>
              <a:t>Go</a:t>
            </a:r>
            <a:r>
              <a:rPr sz="1100" spc="-5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1100" spc="5" dirty="0">
                <a:solidFill>
                  <a:srgbClr val="FFFFFF"/>
                </a:solidFill>
                <a:latin typeface="Arial"/>
                <a:cs typeface="Arial"/>
              </a:rPr>
              <a:t>g</a:t>
            </a:r>
            <a:r>
              <a:rPr sz="1100" spc="-10" dirty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1100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11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Arial"/>
                <a:cs typeface="Arial"/>
              </a:rPr>
              <a:t>B</a:t>
            </a:r>
            <a:r>
              <a:rPr sz="1100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1100" spc="-5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1100" spc="10" dirty="0">
                <a:solidFill>
                  <a:srgbClr val="FFFFFF"/>
                </a:solidFill>
                <a:latin typeface="Arial"/>
                <a:cs typeface="Arial"/>
              </a:rPr>
              <a:t>k</a:t>
            </a:r>
            <a:r>
              <a:rPr sz="1100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endParaRPr sz="1100">
              <a:latin typeface="Arial"/>
              <a:cs typeface="Arial"/>
            </a:endParaRPr>
          </a:p>
          <a:p>
            <a:pPr marL="184785" indent="-172720">
              <a:lnSpc>
                <a:spcPct val="100000"/>
              </a:lnSpc>
              <a:buChar char="•"/>
              <a:tabLst>
                <a:tab pos="185420" algn="l"/>
              </a:tabLst>
            </a:pPr>
            <a:r>
              <a:rPr sz="1100" dirty="0">
                <a:solidFill>
                  <a:srgbClr val="FFFFFF"/>
                </a:solidFill>
                <a:latin typeface="Arial"/>
                <a:cs typeface="Arial"/>
              </a:rPr>
              <a:t>Packtpub</a:t>
            </a:r>
            <a:endParaRPr sz="11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329178" y="4291076"/>
            <a:ext cx="1214120" cy="361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0"/>
              </a:spcBef>
              <a:buChar char="•"/>
              <a:tabLst>
                <a:tab pos="185420" algn="l"/>
              </a:tabLst>
            </a:pPr>
            <a:r>
              <a:rPr sz="1100" spc="-5" dirty="0">
                <a:solidFill>
                  <a:srgbClr val="FFFFFF"/>
                </a:solidFill>
                <a:latin typeface="Arial"/>
                <a:cs typeface="Arial"/>
              </a:rPr>
              <a:t>No</a:t>
            </a:r>
            <a:r>
              <a:rPr sz="11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FFFFFF"/>
                </a:solidFill>
                <a:latin typeface="Arial"/>
                <a:cs typeface="Arial"/>
              </a:rPr>
              <a:t>Starch</a:t>
            </a:r>
            <a:r>
              <a:rPr sz="1100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FFFFFF"/>
                </a:solidFill>
                <a:latin typeface="Arial"/>
                <a:cs typeface="Arial"/>
              </a:rPr>
              <a:t>Press</a:t>
            </a:r>
            <a:endParaRPr sz="1100">
              <a:latin typeface="Arial"/>
              <a:cs typeface="Arial"/>
            </a:endParaRPr>
          </a:p>
          <a:p>
            <a:pPr marL="184785" indent="-172720">
              <a:lnSpc>
                <a:spcPct val="100000"/>
              </a:lnSpc>
              <a:spcBef>
                <a:spcPts val="5"/>
              </a:spcBef>
              <a:buChar char="•"/>
              <a:tabLst>
                <a:tab pos="185420" algn="l"/>
              </a:tabLst>
            </a:pPr>
            <a:r>
              <a:rPr sz="1100" spc="-5" dirty="0">
                <a:solidFill>
                  <a:srgbClr val="FFFFFF"/>
                </a:solidFill>
                <a:latin typeface="Arial"/>
                <a:cs typeface="Arial"/>
              </a:rPr>
              <a:t>Kinokuniya</a:t>
            </a:r>
            <a:endParaRPr sz="1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2300" y="434086"/>
            <a:ext cx="437324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5" dirty="0">
                <a:solidFill>
                  <a:srgbClr val="FFFFFF"/>
                </a:solidFill>
                <a:latin typeface="Arial"/>
                <a:cs typeface="Arial"/>
              </a:rPr>
              <a:t>Kaspersky</a:t>
            </a:r>
            <a:r>
              <a:rPr sz="140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</a:rPr>
              <a:t>Global</a:t>
            </a:r>
            <a:r>
              <a:rPr sz="1400" spc="-15" dirty="0">
                <a:solidFill>
                  <a:srgbClr val="FFFFFF"/>
                </a:solidFill>
              </a:rPr>
              <a:t> </a:t>
            </a:r>
            <a:r>
              <a:rPr sz="1400" dirty="0">
                <a:solidFill>
                  <a:srgbClr val="FFFFFF"/>
                </a:solidFill>
              </a:rPr>
              <a:t>Emergency</a:t>
            </a:r>
            <a:r>
              <a:rPr sz="1400" spc="-40" dirty="0">
                <a:solidFill>
                  <a:srgbClr val="FFFFFF"/>
                </a:solidFill>
              </a:rPr>
              <a:t> </a:t>
            </a:r>
            <a:r>
              <a:rPr sz="1400" dirty="0">
                <a:solidFill>
                  <a:srgbClr val="FFFFFF"/>
                </a:solidFill>
              </a:rPr>
              <a:t>Response</a:t>
            </a:r>
            <a:r>
              <a:rPr sz="1400" spc="-25" dirty="0">
                <a:solidFill>
                  <a:srgbClr val="FFFFFF"/>
                </a:solidFill>
              </a:rPr>
              <a:t> </a:t>
            </a:r>
            <a:r>
              <a:rPr sz="1400" dirty="0">
                <a:solidFill>
                  <a:srgbClr val="FFFFFF"/>
                </a:solidFill>
              </a:rPr>
              <a:t>Team,</a:t>
            </a:r>
            <a:r>
              <a:rPr sz="1400" spc="-70" dirty="0">
                <a:solidFill>
                  <a:srgbClr val="FFFFFF"/>
                </a:solidFill>
              </a:rPr>
              <a:t> 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GERT</a:t>
            </a:r>
            <a:endParaRPr sz="1400" dirty="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0" y="963117"/>
            <a:ext cx="9144000" cy="3717290"/>
            <a:chOff x="0" y="963117"/>
            <a:chExt cx="9144000" cy="371729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095743" y="984453"/>
              <a:ext cx="749884" cy="75887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287768" y="1176527"/>
              <a:ext cx="379475" cy="38862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521195" y="1007376"/>
              <a:ext cx="761860" cy="76186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713219" y="1199387"/>
              <a:ext cx="391668" cy="391667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8371331" y="963117"/>
              <a:ext cx="758875" cy="75887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8563356" y="1155191"/>
              <a:ext cx="388620" cy="38862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740395" y="975372"/>
              <a:ext cx="768337" cy="76833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7932419" y="1167383"/>
              <a:ext cx="397764" cy="39776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6518147" y="1821129"/>
              <a:ext cx="758875" cy="75887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6710171" y="2013203"/>
              <a:ext cx="388620" cy="388619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7092695" y="1804365"/>
              <a:ext cx="760361" cy="75887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7284719" y="1996439"/>
              <a:ext cx="390144" cy="388619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7592568" y="1781606"/>
              <a:ext cx="920470" cy="74988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7784592" y="1973580"/>
              <a:ext cx="550164" cy="37947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8327135" y="1787601"/>
              <a:ext cx="787806" cy="758875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8519159" y="1979675"/>
              <a:ext cx="417575" cy="388619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7728204" y="2679153"/>
              <a:ext cx="803249" cy="76635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7920228" y="2871216"/>
              <a:ext cx="432816" cy="396239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6499859" y="2667050"/>
              <a:ext cx="950912" cy="75737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6691883" y="2859023"/>
              <a:ext cx="580644" cy="387095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132319" y="2676194"/>
              <a:ext cx="749884" cy="74988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324343" y="2868167"/>
              <a:ext cx="379475" cy="379475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6516623" y="3491483"/>
              <a:ext cx="1795272" cy="612749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6708647" y="3683507"/>
              <a:ext cx="1424940" cy="242315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8287511" y="3671316"/>
              <a:ext cx="784859" cy="26822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8357616" y="2666949"/>
              <a:ext cx="786383" cy="8062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8549640" y="2859023"/>
              <a:ext cx="426720" cy="435863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0" y="972337"/>
              <a:ext cx="6854952" cy="3707891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150876" y="1167383"/>
              <a:ext cx="6329172" cy="313791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32" cstate="print"/>
            <a:stretch>
              <a:fillRect/>
            </a:stretch>
          </p:blipFill>
          <p:spPr>
            <a:xfrm>
              <a:off x="903350" y="2020379"/>
              <a:ext cx="127253" cy="157733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33" cstate="print"/>
            <a:stretch>
              <a:fillRect/>
            </a:stretch>
          </p:blipFill>
          <p:spPr>
            <a:xfrm>
              <a:off x="1491551" y="2838767"/>
              <a:ext cx="128778" cy="157733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34" cstate="print"/>
            <a:stretch>
              <a:fillRect/>
            </a:stretch>
          </p:blipFill>
          <p:spPr>
            <a:xfrm>
              <a:off x="3754691" y="1590611"/>
              <a:ext cx="127253" cy="156210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35" cstate="print"/>
            <a:stretch>
              <a:fillRect/>
            </a:stretch>
          </p:blipFill>
          <p:spPr>
            <a:xfrm>
              <a:off x="3585527" y="2305367"/>
              <a:ext cx="127253" cy="157733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34" cstate="print"/>
            <a:stretch>
              <a:fillRect/>
            </a:stretch>
          </p:blipFill>
          <p:spPr>
            <a:xfrm>
              <a:off x="3206051" y="1758251"/>
              <a:ext cx="127253" cy="156210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36" cstate="print"/>
            <a:stretch>
              <a:fillRect/>
            </a:stretch>
          </p:blipFill>
          <p:spPr>
            <a:xfrm>
              <a:off x="3245675" y="1976183"/>
              <a:ext cx="127253" cy="156210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33" cstate="print"/>
            <a:stretch>
              <a:fillRect/>
            </a:stretch>
          </p:blipFill>
          <p:spPr>
            <a:xfrm>
              <a:off x="3911663" y="2262695"/>
              <a:ext cx="128777" cy="157733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33" cstate="print"/>
            <a:stretch>
              <a:fillRect/>
            </a:stretch>
          </p:blipFill>
          <p:spPr>
            <a:xfrm>
              <a:off x="3003359" y="1825307"/>
              <a:ext cx="128777" cy="157733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37" cstate="print"/>
            <a:stretch>
              <a:fillRect/>
            </a:stretch>
          </p:blipFill>
          <p:spPr>
            <a:xfrm>
              <a:off x="5051615" y="2814383"/>
              <a:ext cx="127253" cy="157733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37" cstate="print"/>
            <a:stretch>
              <a:fillRect/>
            </a:stretch>
          </p:blipFill>
          <p:spPr>
            <a:xfrm>
              <a:off x="4117403" y="2436431"/>
              <a:ext cx="127253" cy="157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9144000" y="0"/>
                </a:moveTo>
                <a:lnTo>
                  <a:pt x="0" y="0"/>
                </a:lnTo>
                <a:lnTo>
                  <a:pt x="0" y="5143500"/>
                </a:lnTo>
                <a:lnTo>
                  <a:pt x="9144000" y="5143500"/>
                </a:lnTo>
                <a:lnTo>
                  <a:pt x="9144000" y="0"/>
                </a:lnTo>
                <a:close/>
              </a:path>
            </a:pathLst>
          </a:custGeom>
          <a:solidFill>
            <a:srgbClr val="0D2A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2300" y="432307"/>
            <a:ext cx="313880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5" dirty="0">
                <a:solidFill>
                  <a:srgbClr val="FFFFFF"/>
                </a:solidFill>
                <a:latin typeface="Arial"/>
                <a:cs typeface="Arial"/>
              </a:rPr>
              <a:t>Incident</a:t>
            </a:r>
            <a:r>
              <a:rPr sz="1400" b="1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Arial"/>
                <a:cs typeface="Arial"/>
              </a:rPr>
              <a:t>Response,</a:t>
            </a:r>
            <a:r>
              <a:rPr sz="140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Arial"/>
                <a:cs typeface="Arial"/>
              </a:rPr>
              <a:t>Kaspersky</a:t>
            </a:r>
            <a:r>
              <a:rPr sz="1400" b="1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GERT</a:t>
            </a:r>
            <a:endParaRPr sz="14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140708" y="963167"/>
            <a:ext cx="762000" cy="888491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79727" y="2483357"/>
            <a:ext cx="2244217" cy="8397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431916" y="2483357"/>
            <a:ext cx="2244216" cy="839724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2907538" y="1840738"/>
            <a:ext cx="3226435" cy="4527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5"/>
              </a:spcBef>
            </a:pPr>
            <a:r>
              <a:rPr sz="1400" b="1" spc="-25" dirty="0">
                <a:solidFill>
                  <a:srgbClr val="FFFFFF"/>
                </a:solidFill>
                <a:latin typeface="Tahoma"/>
                <a:cs typeface="Tahoma"/>
              </a:rPr>
              <a:t>Kaspersky</a:t>
            </a:r>
            <a:endParaRPr sz="1400">
              <a:latin typeface="Tahoma"/>
              <a:cs typeface="Tahoma"/>
            </a:endParaRPr>
          </a:p>
          <a:p>
            <a:pPr algn="ctr">
              <a:lnSpc>
                <a:spcPct val="100000"/>
              </a:lnSpc>
            </a:pPr>
            <a:r>
              <a:rPr sz="1400" b="1" spc="10" dirty="0">
                <a:solidFill>
                  <a:srgbClr val="FFFFFF"/>
                </a:solidFill>
                <a:latin typeface="Tahoma"/>
                <a:cs typeface="Tahoma"/>
              </a:rPr>
              <a:t>Cyber</a:t>
            </a:r>
            <a:r>
              <a:rPr sz="1400" b="1" spc="-114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b="1" spc="-65" dirty="0">
                <a:solidFill>
                  <a:srgbClr val="FFFFFF"/>
                </a:solidFill>
                <a:latin typeface="Tahoma"/>
                <a:cs typeface="Tahoma"/>
              </a:rPr>
              <a:t>Incident</a:t>
            </a:r>
            <a:r>
              <a:rPr sz="1400" b="1" spc="1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b="1" spc="-60" dirty="0">
                <a:solidFill>
                  <a:srgbClr val="FFFFFF"/>
                </a:solidFill>
                <a:latin typeface="Tahoma"/>
                <a:cs typeface="Tahoma"/>
              </a:rPr>
              <a:t>Investigation</a:t>
            </a:r>
            <a:r>
              <a:rPr sz="1400" b="1" spc="-12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b="1" spc="-15" dirty="0">
                <a:solidFill>
                  <a:srgbClr val="FFFFFF"/>
                </a:solidFill>
                <a:latin typeface="Tahoma"/>
                <a:cs typeface="Tahoma"/>
              </a:rPr>
              <a:t>Services</a:t>
            </a:r>
            <a:endParaRPr sz="1400">
              <a:latin typeface="Tahoma"/>
              <a:cs typeface="Tahom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27658" y="4353559"/>
            <a:ext cx="1596821" cy="182742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spc="-25" dirty="0">
                <a:solidFill>
                  <a:srgbClr val="FFFFFF"/>
                </a:solidFill>
                <a:latin typeface="Tahoma"/>
                <a:cs typeface="Tahoma"/>
              </a:rPr>
              <a:t>D</a:t>
            </a:r>
            <a:r>
              <a:rPr sz="1100" b="1" spc="-225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lang="en-GB" sz="1100" b="1" spc="-225" dirty="0">
                <a:solidFill>
                  <a:srgbClr val="FFFFFF"/>
                </a:solidFill>
                <a:latin typeface="Tahoma"/>
                <a:cs typeface="Tahoma"/>
              </a:rPr>
              <a:t>  </a:t>
            </a:r>
            <a:r>
              <a:rPr sz="1100" b="1" spc="50" dirty="0">
                <a:solidFill>
                  <a:srgbClr val="FFFFFF"/>
                </a:solidFill>
                <a:latin typeface="Tahoma"/>
                <a:cs typeface="Tahoma"/>
              </a:rPr>
              <a:t>G</a:t>
            </a:r>
            <a:r>
              <a:rPr sz="1100" b="1" spc="-225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lang="en-GB" sz="1100" b="1" spc="-225" dirty="0">
                <a:solidFill>
                  <a:srgbClr val="FFFFFF"/>
                </a:solidFill>
                <a:latin typeface="Tahoma"/>
                <a:cs typeface="Tahoma"/>
              </a:rPr>
              <a:t>  </a:t>
            </a:r>
            <a:r>
              <a:rPr sz="1100" b="1" spc="40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100" b="1" spc="60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100" b="1" spc="30" dirty="0">
                <a:solidFill>
                  <a:srgbClr val="FFFFFF"/>
                </a:solidFill>
                <a:latin typeface="Tahoma"/>
                <a:cs typeface="Tahoma"/>
              </a:rPr>
              <a:t>L</a:t>
            </a:r>
            <a:r>
              <a:rPr sz="1100" b="1" spc="-11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b="1" spc="25" dirty="0">
                <a:solidFill>
                  <a:srgbClr val="FFFFFF"/>
                </a:solidFill>
                <a:latin typeface="Tahoma"/>
                <a:cs typeface="Tahoma"/>
              </a:rPr>
              <a:t>F</a:t>
            </a:r>
            <a:r>
              <a:rPr sz="1100" b="1" spc="35" dirty="0">
                <a:solidFill>
                  <a:srgbClr val="FFFFFF"/>
                </a:solidFill>
                <a:latin typeface="Tahoma"/>
                <a:cs typeface="Tahoma"/>
              </a:rPr>
              <a:t>O</a:t>
            </a:r>
            <a:r>
              <a:rPr sz="1100" b="1" spc="-70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1100" b="1" spc="-15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100" b="1" spc="-25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r>
              <a:rPr sz="1100" b="1" spc="30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r>
              <a:rPr sz="1100" b="1" spc="-225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lang="en-GB" sz="1100" b="1" spc="-22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b="1" spc="70" dirty="0">
                <a:solidFill>
                  <a:srgbClr val="FFFFFF"/>
                </a:solidFill>
                <a:latin typeface="Tahoma"/>
                <a:cs typeface="Tahoma"/>
              </a:rPr>
              <a:t>CS</a:t>
            </a:r>
            <a:endParaRPr sz="1100" dirty="0">
              <a:latin typeface="Tahoma"/>
              <a:cs typeface="Tahoma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065657" y="3607689"/>
            <a:ext cx="758190" cy="630555"/>
            <a:chOff x="1065657" y="3607689"/>
            <a:chExt cx="758190" cy="630555"/>
          </a:xfrm>
        </p:grpSpPr>
        <p:sp>
          <p:nvSpPr>
            <p:cNvPr id="10" name="object 10"/>
            <p:cNvSpPr/>
            <p:nvPr/>
          </p:nvSpPr>
          <p:spPr>
            <a:xfrm>
              <a:off x="1075182" y="3617214"/>
              <a:ext cx="739140" cy="611505"/>
            </a:xfrm>
            <a:custGeom>
              <a:avLst/>
              <a:gdLst/>
              <a:ahLst/>
              <a:cxnLst/>
              <a:rect l="l" t="t" r="r" b="b"/>
              <a:pathLst>
                <a:path w="739139" h="611504">
                  <a:moveTo>
                    <a:pt x="0" y="305562"/>
                  </a:moveTo>
                  <a:lnTo>
                    <a:pt x="3373" y="264093"/>
                  </a:lnTo>
                  <a:lnTo>
                    <a:pt x="13201" y="224322"/>
                  </a:lnTo>
                  <a:lnTo>
                    <a:pt x="29043" y="186612"/>
                  </a:lnTo>
                  <a:lnTo>
                    <a:pt x="50458" y="151327"/>
                  </a:lnTo>
                  <a:lnTo>
                    <a:pt x="77006" y="118831"/>
                  </a:lnTo>
                  <a:lnTo>
                    <a:pt x="108246" y="89487"/>
                  </a:lnTo>
                  <a:lnTo>
                    <a:pt x="143739" y="63659"/>
                  </a:lnTo>
                  <a:lnTo>
                    <a:pt x="183043" y="41712"/>
                  </a:lnTo>
                  <a:lnTo>
                    <a:pt x="225719" y="24008"/>
                  </a:lnTo>
                  <a:lnTo>
                    <a:pt x="271325" y="10913"/>
                  </a:lnTo>
                  <a:lnTo>
                    <a:pt x="319422" y="2788"/>
                  </a:lnTo>
                  <a:lnTo>
                    <a:pt x="369570" y="0"/>
                  </a:lnTo>
                  <a:lnTo>
                    <a:pt x="419714" y="2788"/>
                  </a:lnTo>
                  <a:lnTo>
                    <a:pt x="467809" y="10913"/>
                  </a:lnTo>
                  <a:lnTo>
                    <a:pt x="513415" y="24008"/>
                  </a:lnTo>
                  <a:lnTo>
                    <a:pt x="556090" y="41712"/>
                  </a:lnTo>
                  <a:lnTo>
                    <a:pt x="595395" y="63659"/>
                  </a:lnTo>
                  <a:lnTo>
                    <a:pt x="630888" y="89487"/>
                  </a:lnTo>
                  <a:lnTo>
                    <a:pt x="662129" y="118831"/>
                  </a:lnTo>
                  <a:lnTo>
                    <a:pt x="688678" y="151327"/>
                  </a:lnTo>
                  <a:lnTo>
                    <a:pt x="710094" y="186612"/>
                  </a:lnTo>
                  <a:lnTo>
                    <a:pt x="725937" y="224322"/>
                  </a:lnTo>
                  <a:lnTo>
                    <a:pt x="735765" y="264093"/>
                  </a:lnTo>
                  <a:lnTo>
                    <a:pt x="739140" y="305562"/>
                  </a:lnTo>
                  <a:lnTo>
                    <a:pt x="735765" y="347025"/>
                  </a:lnTo>
                  <a:lnTo>
                    <a:pt x="725937" y="386792"/>
                  </a:lnTo>
                  <a:lnTo>
                    <a:pt x="710094" y="424500"/>
                  </a:lnTo>
                  <a:lnTo>
                    <a:pt x="688678" y="459785"/>
                  </a:lnTo>
                  <a:lnTo>
                    <a:pt x="662129" y="492281"/>
                  </a:lnTo>
                  <a:lnTo>
                    <a:pt x="630888" y="521627"/>
                  </a:lnTo>
                  <a:lnTo>
                    <a:pt x="595395" y="547456"/>
                  </a:lnTo>
                  <a:lnTo>
                    <a:pt x="556090" y="569405"/>
                  </a:lnTo>
                  <a:lnTo>
                    <a:pt x="513415" y="587111"/>
                  </a:lnTo>
                  <a:lnTo>
                    <a:pt x="467809" y="600209"/>
                  </a:lnTo>
                  <a:lnTo>
                    <a:pt x="419714" y="608334"/>
                  </a:lnTo>
                  <a:lnTo>
                    <a:pt x="369570" y="611124"/>
                  </a:lnTo>
                  <a:lnTo>
                    <a:pt x="319422" y="608334"/>
                  </a:lnTo>
                  <a:lnTo>
                    <a:pt x="271325" y="600209"/>
                  </a:lnTo>
                  <a:lnTo>
                    <a:pt x="225719" y="587111"/>
                  </a:lnTo>
                  <a:lnTo>
                    <a:pt x="183043" y="569405"/>
                  </a:lnTo>
                  <a:lnTo>
                    <a:pt x="143739" y="547456"/>
                  </a:lnTo>
                  <a:lnTo>
                    <a:pt x="108246" y="521627"/>
                  </a:lnTo>
                  <a:lnTo>
                    <a:pt x="77006" y="492281"/>
                  </a:lnTo>
                  <a:lnTo>
                    <a:pt x="50458" y="459785"/>
                  </a:lnTo>
                  <a:lnTo>
                    <a:pt x="29043" y="424500"/>
                  </a:lnTo>
                  <a:lnTo>
                    <a:pt x="13201" y="386792"/>
                  </a:lnTo>
                  <a:lnTo>
                    <a:pt x="3373" y="347025"/>
                  </a:lnTo>
                  <a:lnTo>
                    <a:pt x="0" y="305562"/>
                  </a:lnTo>
                  <a:close/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264920" y="3776472"/>
              <a:ext cx="358140" cy="289559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6874256" y="4332223"/>
            <a:ext cx="151765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70" dirty="0">
                <a:solidFill>
                  <a:srgbClr val="FFFFFF"/>
                </a:solidFill>
                <a:latin typeface="Tahoma"/>
                <a:cs typeface="Tahoma"/>
              </a:rPr>
              <a:t>M</a:t>
            </a:r>
            <a:r>
              <a:rPr sz="1100" b="1" spc="60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100" b="1" spc="40" dirty="0">
                <a:solidFill>
                  <a:srgbClr val="FFFFFF"/>
                </a:solidFill>
                <a:latin typeface="Tahoma"/>
                <a:cs typeface="Tahoma"/>
              </a:rPr>
              <a:t>L</a:t>
            </a:r>
            <a:r>
              <a:rPr sz="1100" b="1" spc="-20" dirty="0">
                <a:solidFill>
                  <a:srgbClr val="FFFFFF"/>
                </a:solidFill>
                <a:latin typeface="Tahoma"/>
                <a:cs typeface="Tahoma"/>
              </a:rPr>
              <a:t>W</a:t>
            </a:r>
            <a:r>
              <a:rPr sz="1100" b="1" spc="-15" dirty="0">
                <a:solidFill>
                  <a:srgbClr val="FFFFFF"/>
                </a:solidFill>
                <a:latin typeface="Tahoma"/>
                <a:cs typeface="Tahoma"/>
              </a:rPr>
              <a:t>ARE</a:t>
            </a:r>
            <a:r>
              <a:rPr sz="1100" b="1" spc="-11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b="1" spc="60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100" b="1" spc="-25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r>
              <a:rPr sz="1100" b="1" spc="60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100" b="1" spc="40" dirty="0">
                <a:solidFill>
                  <a:srgbClr val="FFFFFF"/>
                </a:solidFill>
                <a:latin typeface="Tahoma"/>
                <a:cs typeface="Tahoma"/>
              </a:rPr>
              <a:t>L</a:t>
            </a:r>
            <a:r>
              <a:rPr sz="1100" b="1" spc="30" dirty="0">
                <a:solidFill>
                  <a:srgbClr val="FFFFFF"/>
                </a:solidFill>
                <a:latin typeface="Tahoma"/>
                <a:cs typeface="Tahoma"/>
              </a:rPr>
              <a:t>YS</a:t>
            </a:r>
            <a:r>
              <a:rPr sz="1100" b="1" spc="-225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sz="1100" b="1" spc="25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endParaRPr sz="1100">
              <a:latin typeface="Tahoma"/>
              <a:cs typeface="Tahoma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7248525" y="3595496"/>
            <a:ext cx="760095" cy="630555"/>
            <a:chOff x="7248525" y="3595496"/>
            <a:chExt cx="760095" cy="630555"/>
          </a:xfrm>
        </p:grpSpPr>
        <p:sp>
          <p:nvSpPr>
            <p:cNvPr id="14" name="object 14"/>
            <p:cNvSpPr/>
            <p:nvPr/>
          </p:nvSpPr>
          <p:spPr>
            <a:xfrm>
              <a:off x="7258050" y="3605021"/>
              <a:ext cx="741045" cy="611505"/>
            </a:xfrm>
            <a:custGeom>
              <a:avLst/>
              <a:gdLst/>
              <a:ahLst/>
              <a:cxnLst/>
              <a:rect l="l" t="t" r="r" b="b"/>
              <a:pathLst>
                <a:path w="741045" h="611504">
                  <a:moveTo>
                    <a:pt x="0" y="305561"/>
                  </a:moveTo>
                  <a:lnTo>
                    <a:pt x="3381" y="264093"/>
                  </a:lnTo>
                  <a:lnTo>
                    <a:pt x="13232" y="224322"/>
                  </a:lnTo>
                  <a:lnTo>
                    <a:pt x="29110" y="186612"/>
                  </a:lnTo>
                  <a:lnTo>
                    <a:pt x="50574" y="151327"/>
                  </a:lnTo>
                  <a:lnTo>
                    <a:pt x="77181" y="118831"/>
                  </a:lnTo>
                  <a:lnTo>
                    <a:pt x="108489" y="89487"/>
                  </a:lnTo>
                  <a:lnTo>
                    <a:pt x="144058" y="63659"/>
                  </a:lnTo>
                  <a:lnTo>
                    <a:pt x="183444" y="41712"/>
                  </a:lnTo>
                  <a:lnTo>
                    <a:pt x="226206" y="24008"/>
                  </a:lnTo>
                  <a:lnTo>
                    <a:pt x="271903" y="10913"/>
                  </a:lnTo>
                  <a:lnTo>
                    <a:pt x="320092" y="2788"/>
                  </a:lnTo>
                  <a:lnTo>
                    <a:pt x="370331" y="0"/>
                  </a:lnTo>
                  <a:lnTo>
                    <a:pt x="420571" y="2788"/>
                  </a:lnTo>
                  <a:lnTo>
                    <a:pt x="468760" y="10913"/>
                  </a:lnTo>
                  <a:lnTo>
                    <a:pt x="514457" y="24008"/>
                  </a:lnTo>
                  <a:lnTo>
                    <a:pt x="557219" y="41712"/>
                  </a:lnTo>
                  <a:lnTo>
                    <a:pt x="596605" y="63659"/>
                  </a:lnTo>
                  <a:lnTo>
                    <a:pt x="632174" y="89487"/>
                  </a:lnTo>
                  <a:lnTo>
                    <a:pt x="663482" y="118831"/>
                  </a:lnTo>
                  <a:lnTo>
                    <a:pt x="690089" y="151327"/>
                  </a:lnTo>
                  <a:lnTo>
                    <a:pt x="711553" y="186612"/>
                  </a:lnTo>
                  <a:lnTo>
                    <a:pt x="727431" y="224322"/>
                  </a:lnTo>
                  <a:lnTo>
                    <a:pt x="737282" y="264093"/>
                  </a:lnTo>
                  <a:lnTo>
                    <a:pt x="740664" y="305561"/>
                  </a:lnTo>
                  <a:lnTo>
                    <a:pt x="737282" y="347025"/>
                  </a:lnTo>
                  <a:lnTo>
                    <a:pt x="727431" y="386792"/>
                  </a:lnTo>
                  <a:lnTo>
                    <a:pt x="711553" y="424500"/>
                  </a:lnTo>
                  <a:lnTo>
                    <a:pt x="690089" y="459785"/>
                  </a:lnTo>
                  <a:lnTo>
                    <a:pt x="663482" y="492281"/>
                  </a:lnTo>
                  <a:lnTo>
                    <a:pt x="632174" y="521627"/>
                  </a:lnTo>
                  <a:lnTo>
                    <a:pt x="596605" y="547456"/>
                  </a:lnTo>
                  <a:lnTo>
                    <a:pt x="557219" y="569405"/>
                  </a:lnTo>
                  <a:lnTo>
                    <a:pt x="514457" y="587111"/>
                  </a:lnTo>
                  <a:lnTo>
                    <a:pt x="468760" y="600209"/>
                  </a:lnTo>
                  <a:lnTo>
                    <a:pt x="420571" y="608334"/>
                  </a:lnTo>
                  <a:lnTo>
                    <a:pt x="370331" y="611123"/>
                  </a:lnTo>
                  <a:lnTo>
                    <a:pt x="320092" y="608334"/>
                  </a:lnTo>
                  <a:lnTo>
                    <a:pt x="271903" y="600209"/>
                  </a:lnTo>
                  <a:lnTo>
                    <a:pt x="226206" y="587111"/>
                  </a:lnTo>
                  <a:lnTo>
                    <a:pt x="183444" y="569405"/>
                  </a:lnTo>
                  <a:lnTo>
                    <a:pt x="144058" y="547456"/>
                  </a:lnTo>
                  <a:lnTo>
                    <a:pt x="108489" y="521627"/>
                  </a:lnTo>
                  <a:lnTo>
                    <a:pt x="77181" y="492281"/>
                  </a:lnTo>
                  <a:lnTo>
                    <a:pt x="50574" y="459785"/>
                  </a:lnTo>
                  <a:lnTo>
                    <a:pt x="29110" y="424500"/>
                  </a:lnTo>
                  <a:lnTo>
                    <a:pt x="13232" y="386792"/>
                  </a:lnTo>
                  <a:lnTo>
                    <a:pt x="3381" y="347025"/>
                  </a:lnTo>
                  <a:lnTo>
                    <a:pt x="0" y="305561"/>
                  </a:lnTo>
                  <a:close/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473695" y="3727703"/>
              <a:ext cx="307848" cy="306324"/>
            </a:xfrm>
            <a:prstGeom prst="rect">
              <a:avLst/>
            </a:prstGeom>
          </p:spPr>
        </p:pic>
      </p:grpSp>
      <p:grpSp>
        <p:nvGrpSpPr>
          <p:cNvPr id="16" name="object 16"/>
          <p:cNvGrpSpPr/>
          <p:nvPr/>
        </p:nvGrpSpPr>
        <p:grpSpPr>
          <a:xfrm>
            <a:off x="2944622" y="1330705"/>
            <a:ext cx="961390" cy="126364"/>
            <a:chOff x="2944622" y="1330705"/>
            <a:chExt cx="961390" cy="126364"/>
          </a:xfrm>
        </p:grpSpPr>
        <p:sp>
          <p:nvSpPr>
            <p:cNvPr id="17" name="object 17"/>
            <p:cNvSpPr/>
            <p:nvPr/>
          </p:nvSpPr>
          <p:spPr>
            <a:xfrm>
              <a:off x="2957322" y="1343405"/>
              <a:ext cx="935990" cy="100965"/>
            </a:xfrm>
            <a:custGeom>
              <a:avLst/>
              <a:gdLst/>
              <a:ahLst/>
              <a:cxnLst/>
              <a:rect l="l" t="t" r="r" b="b"/>
              <a:pathLst>
                <a:path w="935989" h="100965">
                  <a:moveTo>
                    <a:pt x="50291" y="0"/>
                  </a:moveTo>
                  <a:lnTo>
                    <a:pt x="0" y="50292"/>
                  </a:lnTo>
                  <a:lnTo>
                    <a:pt x="50291" y="100584"/>
                  </a:lnTo>
                  <a:lnTo>
                    <a:pt x="50291" y="75438"/>
                  </a:lnTo>
                  <a:lnTo>
                    <a:pt x="935736" y="75438"/>
                  </a:lnTo>
                  <a:lnTo>
                    <a:pt x="935736" y="25146"/>
                  </a:lnTo>
                  <a:lnTo>
                    <a:pt x="50291" y="25146"/>
                  </a:lnTo>
                  <a:lnTo>
                    <a:pt x="50291" y="0"/>
                  </a:lnTo>
                  <a:close/>
                </a:path>
              </a:pathLst>
            </a:custGeom>
            <a:solidFill>
              <a:srgbClr val="00AC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2957322" y="1343405"/>
              <a:ext cx="935990" cy="100965"/>
            </a:xfrm>
            <a:custGeom>
              <a:avLst/>
              <a:gdLst/>
              <a:ahLst/>
              <a:cxnLst/>
              <a:rect l="l" t="t" r="r" b="b"/>
              <a:pathLst>
                <a:path w="935989" h="100965">
                  <a:moveTo>
                    <a:pt x="935736" y="75438"/>
                  </a:moveTo>
                  <a:lnTo>
                    <a:pt x="50291" y="75438"/>
                  </a:lnTo>
                  <a:lnTo>
                    <a:pt x="50291" y="100584"/>
                  </a:lnTo>
                  <a:lnTo>
                    <a:pt x="0" y="50292"/>
                  </a:lnTo>
                  <a:lnTo>
                    <a:pt x="50291" y="0"/>
                  </a:lnTo>
                  <a:lnTo>
                    <a:pt x="50291" y="25146"/>
                  </a:lnTo>
                  <a:lnTo>
                    <a:pt x="935736" y="25146"/>
                  </a:lnTo>
                  <a:lnTo>
                    <a:pt x="935736" y="75438"/>
                  </a:lnTo>
                  <a:close/>
                </a:path>
              </a:pathLst>
            </a:custGeom>
            <a:ln w="25400">
              <a:solidFill>
                <a:srgbClr val="00AC9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9" name="object 19"/>
          <p:cNvGrpSpPr/>
          <p:nvPr/>
        </p:nvGrpSpPr>
        <p:grpSpPr>
          <a:xfrm>
            <a:off x="5148326" y="1345946"/>
            <a:ext cx="991869" cy="116839"/>
            <a:chOff x="5148326" y="1345946"/>
            <a:chExt cx="991869" cy="116839"/>
          </a:xfrm>
        </p:grpSpPr>
        <p:sp>
          <p:nvSpPr>
            <p:cNvPr id="20" name="object 20"/>
            <p:cNvSpPr/>
            <p:nvPr/>
          </p:nvSpPr>
          <p:spPr>
            <a:xfrm>
              <a:off x="5161026" y="1358646"/>
              <a:ext cx="966469" cy="91440"/>
            </a:xfrm>
            <a:custGeom>
              <a:avLst/>
              <a:gdLst/>
              <a:ahLst/>
              <a:cxnLst/>
              <a:rect l="l" t="t" r="r" b="b"/>
              <a:pathLst>
                <a:path w="966470" h="91440">
                  <a:moveTo>
                    <a:pt x="920496" y="0"/>
                  </a:moveTo>
                  <a:lnTo>
                    <a:pt x="920496" y="22859"/>
                  </a:lnTo>
                  <a:lnTo>
                    <a:pt x="0" y="22859"/>
                  </a:lnTo>
                  <a:lnTo>
                    <a:pt x="0" y="68579"/>
                  </a:lnTo>
                  <a:lnTo>
                    <a:pt x="920496" y="68579"/>
                  </a:lnTo>
                  <a:lnTo>
                    <a:pt x="920496" y="91439"/>
                  </a:lnTo>
                  <a:lnTo>
                    <a:pt x="966215" y="45719"/>
                  </a:lnTo>
                  <a:lnTo>
                    <a:pt x="920496" y="0"/>
                  </a:lnTo>
                  <a:close/>
                </a:path>
              </a:pathLst>
            </a:custGeom>
            <a:solidFill>
              <a:srgbClr val="00AC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5161026" y="1358646"/>
              <a:ext cx="966469" cy="91440"/>
            </a:xfrm>
            <a:custGeom>
              <a:avLst/>
              <a:gdLst/>
              <a:ahLst/>
              <a:cxnLst/>
              <a:rect l="l" t="t" r="r" b="b"/>
              <a:pathLst>
                <a:path w="966470" h="91440">
                  <a:moveTo>
                    <a:pt x="0" y="22859"/>
                  </a:moveTo>
                  <a:lnTo>
                    <a:pt x="920496" y="22859"/>
                  </a:lnTo>
                  <a:lnTo>
                    <a:pt x="920496" y="0"/>
                  </a:lnTo>
                  <a:lnTo>
                    <a:pt x="966215" y="45719"/>
                  </a:lnTo>
                  <a:lnTo>
                    <a:pt x="920496" y="91439"/>
                  </a:lnTo>
                  <a:lnTo>
                    <a:pt x="920496" y="68579"/>
                  </a:lnTo>
                  <a:lnTo>
                    <a:pt x="0" y="68579"/>
                  </a:lnTo>
                  <a:lnTo>
                    <a:pt x="0" y="22859"/>
                  </a:lnTo>
                  <a:close/>
                </a:path>
              </a:pathLst>
            </a:custGeom>
            <a:ln w="25399">
              <a:solidFill>
                <a:srgbClr val="00AC9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/>
          <p:nvPr/>
        </p:nvSpPr>
        <p:spPr>
          <a:xfrm>
            <a:off x="220218" y="1059941"/>
            <a:ext cx="2624455" cy="661670"/>
          </a:xfrm>
          <a:custGeom>
            <a:avLst/>
            <a:gdLst/>
            <a:ahLst/>
            <a:cxnLst/>
            <a:rect l="l" t="t" r="r" b="b"/>
            <a:pathLst>
              <a:path w="2624455" h="661669">
                <a:moveTo>
                  <a:pt x="0" y="330708"/>
                </a:moveTo>
                <a:lnTo>
                  <a:pt x="17174" y="277070"/>
                </a:lnTo>
                <a:lnTo>
                  <a:pt x="46871" y="242799"/>
                </a:lnTo>
                <a:lnTo>
                  <a:pt x="90234" y="209954"/>
                </a:lnTo>
                <a:lnTo>
                  <a:pt x="146461" y="178737"/>
                </a:lnTo>
                <a:lnTo>
                  <a:pt x="214752" y="149349"/>
                </a:lnTo>
                <a:lnTo>
                  <a:pt x="253171" y="135404"/>
                </a:lnTo>
                <a:lnTo>
                  <a:pt x="294306" y="121992"/>
                </a:lnTo>
                <a:lnTo>
                  <a:pt x="338057" y="109139"/>
                </a:lnTo>
                <a:lnTo>
                  <a:pt x="384324" y="96869"/>
                </a:lnTo>
                <a:lnTo>
                  <a:pt x="433006" y="85208"/>
                </a:lnTo>
                <a:lnTo>
                  <a:pt x="484004" y="74180"/>
                </a:lnTo>
                <a:lnTo>
                  <a:pt x="537217" y="63812"/>
                </a:lnTo>
                <a:lnTo>
                  <a:pt x="592545" y="54129"/>
                </a:lnTo>
                <a:lnTo>
                  <a:pt x="649890" y="45155"/>
                </a:lnTo>
                <a:lnTo>
                  <a:pt x="709149" y="36916"/>
                </a:lnTo>
                <a:lnTo>
                  <a:pt x="770224" y="29437"/>
                </a:lnTo>
                <a:lnTo>
                  <a:pt x="833013" y="22744"/>
                </a:lnTo>
                <a:lnTo>
                  <a:pt x="897418" y="16861"/>
                </a:lnTo>
                <a:lnTo>
                  <a:pt x="963339" y="11814"/>
                </a:lnTo>
                <a:lnTo>
                  <a:pt x="1030674" y="7628"/>
                </a:lnTo>
                <a:lnTo>
                  <a:pt x="1099324" y="4328"/>
                </a:lnTo>
                <a:lnTo>
                  <a:pt x="1169189" y="1940"/>
                </a:lnTo>
                <a:lnTo>
                  <a:pt x="1240169" y="489"/>
                </a:lnTo>
                <a:lnTo>
                  <a:pt x="1312164" y="0"/>
                </a:lnTo>
                <a:lnTo>
                  <a:pt x="1384156" y="489"/>
                </a:lnTo>
                <a:lnTo>
                  <a:pt x="1455134" y="1940"/>
                </a:lnTo>
                <a:lnTo>
                  <a:pt x="1524997" y="4328"/>
                </a:lnTo>
                <a:lnTo>
                  <a:pt x="1593646" y="7628"/>
                </a:lnTo>
                <a:lnTo>
                  <a:pt x="1660980" y="11814"/>
                </a:lnTo>
                <a:lnTo>
                  <a:pt x="1726899" y="16861"/>
                </a:lnTo>
                <a:lnTo>
                  <a:pt x="1791303" y="22744"/>
                </a:lnTo>
                <a:lnTo>
                  <a:pt x="1854092" y="29437"/>
                </a:lnTo>
                <a:lnTo>
                  <a:pt x="1915167" y="36916"/>
                </a:lnTo>
                <a:lnTo>
                  <a:pt x="1974426" y="45155"/>
                </a:lnTo>
                <a:lnTo>
                  <a:pt x="2031770" y="54129"/>
                </a:lnTo>
                <a:lnTo>
                  <a:pt x="2087099" y="63812"/>
                </a:lnTo>
                <a:lnTo>
                  <a:pt x="2140313" y="74180"/>
                </a:lnTo>
                <a:lnTo>
                  <a:pt x="2191311" y="85208"/>
                </a:lnTo>
                <a:lnTo>
                  <a:pt x="2239994" y="96869"/>
                </a:lnTo>
                <a:lnTo>
                  <a:pt x="2286261" y="109139"/>
                </a:lnTo>
                <a:lnTo>
                  <a:pt x="2330013" y="121992"/>
                </a:lnTo>
                <a:lnTo>
                  <a:pt x="2371148" y="135404"/>
                </a:lnTo>
                <a:lnTo>
                  <a:pt x="2409569" y="149349"/>
                </a:lnTo>
                <a:lnTo>
                  <a:pt x="2445173" y="163801"/>
                </a:lnTo>
                <a:lnTo>
                  <a:pt x="2507534" y="194129"/>
                </a:lnTo>
                <a:lnTo>
                  <a:pt x="2557430" y="226185"/>
                </a:lnTo>
                <a:lnTo>
                  <a:pt x="2594062" y="259769"/>
                </a:lnTo>
                <a:lnTo>
                  <a:pt x="2616628" y="294677"/>
                </a:lnTo>
                <a:lnTo>
                  <a:pt x="2624328" y="330708"/>
                </a:lnTo>
                <a:lnTo>
                  <a:pt x="2622386" y="348851"/>
                </a:lnTo>
                <a:lnTo>
                  <a:pt x="2607153" y="384345"/>
                </a:lnTo>
                <a:lnTo>
                  <a:pt x="2577454" y="418616"/>
                </a:lnTo>
                <a:lnTo>
                  <a:pt x="2534090" y="451461"/>
                </a:lnTo>
                <a:lnTo>
                  <a:pt x="2477861" y="482678"/>
                </a:lnTo>
                <a:lnTo>
                  <a:pt x="2409569" y="512066"/>
                </a:lnTo>
                <a:lnTo>
                  <a:pt x="2371148" y="526011"/>
                </a:lnTo>
                <a:lnTo>
                  <a:pt x="2330013" y="539423"/>
                </a:lnTo>
                <a:lnTo>
                  <a:pt x="2286261" y="552276"/>
                </a:lnTo>
                <a:lnTo>
                  <a:pt x="2239994" y="564546"/>
                </a:lnTo>
                <a:lnTo>
                  <a:pt x="2191311" y="576207"/>
                </a:lnTo>
                <a:lnTo>
                  <a:pt x="2140313" y="587235"/>
                </a:lnTo>
                <a:lnTo>
                  <a:pt x="2087099" y="597603"/>
                </a:lnTo>
                <a:lnTo>
                  <a:pt x="2031770" y="607286"/>
                </a:lnTo>
                <a:lnTo>
                  <a:pt x="1974426" y="616260"/>
                </a:lnTo>
                <a:lnTo>
                  <a:pt x="1915167" y="624499"/>
                </a:lnTo>
                <a:lnTo>
                  <a:pt x="1854092" y="631978"/>
                </a:lnTo>
                <a:lnTo>
                  <a:pt x="1791303" y="638671"/>
                </a:lnTo>
                <a:lnTo>
                  <a:pt x="1726899" y="644554"/>
                </a:lnTo>
                <a:lnTo>
                  <a:pt x="1660980" y="649601"/>
                </a:lnTo>
                <a:lnTo>
                  <a:pt x="1593646" y="653787"/>
                </a:lnTo>
                <a:lnTo>
                  <a:pt x="1524997" y="657087"/>
                </a:lnTo>
                <a:lnTo>
                  <a:pt x="1455134" y="659475"/>
                </a:lnTo>
                <a:lnTo>
                  <a:pt x="1384156" y="660926"/>
                </a:lnTo>
                <a:lnTo>
                  <a:pt x="1312164" y="661416"/>
                </a:lnTo>
                <a:lnTo>
                  <a:pt x="1240169" y="660926"/>
                </a:lnTo>
                <a:lnTo>
                  <a:pt x="1169189" y="659475"/>
                </a:lnTo>
                <a:lnTo>
                  <a:pt x="1099324" y="657087"/>
                </a:lnTo>
                <a:lnTo>
                  <a:pt x="1030674" y="653787"/>
                </a:lnTo>
                <a:lnTo>
                  <a:pt x="963339" y="649601"/>
                </a:lnTo>
                <a:lnTo>
                  <a:pt x="897418" y="644554"/>
                </a:lnTo>
                <a:lnTo>
                  <a:pt x="833013" y="638671"/>
                </a:lnTo>
                <a:lnTo>
                  <a:pt x="770224" y="631978"/>
                </a:lnTo>
                <a:lnTo>
                  <a:pt x="709149" y="624499"/>
                </a:lnTo>
                <a:lnTo>
                  <a:pt x="649890" y="616260"/>
                </a:lnTo>
                <a:lnTo>
                  <a:pt x="592545" y="607286"/>
                </a:lnTo>
                <a:lnTo>
                  <a:pt x="537217" y="597603"/>
                </a:lnTo>
                <a:lnTo>
                  <a:pt x="484004" y="587235"/>
                </a:lnTo>
                <a:lnTo>
                  <a:pt x="433006" y="576207"/>
                </a:lnTo>
                <a:lnTo>
                  <a:pt x="384324" y="564546"/>
                </a:lnTo>
                <a:lnTo>
                  <a:pt x="338057" y="552276"/>
                </a:lnTo>
                <a:lnTo>
                  <a:pt x="294306" y="539423"/>
                </a:lnTo>
                <a:lnTo>
                  <a:pt x="253171" y="526011"/>
                </a:lnTo>
                <a:lnTo>
                  <a:pt x="214752" y="512066"/>
                </a:lnTo>
                <a:lnTo>
                  <a:pt x="179149" y="497614"/>
                </a:lnTo>
                <a:lnTo>
                  <a:pt x="116789" y="467286"/>
                </a:lnTo>
                <a:lnTo>
                  <a:pt x="66895" y="435230"/>
                </a:lnTo>
                <a:lnTo>
                  <a:pt x="30264" y="401646"/>
                </a:lnTo>
                <a:lnTo>
                  <a:pt x="7699" y="366738"/>
                </a:lnTo>
                <a:lnTo>
                  <a:pt x="0" y="330708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1304036" y="1290650"/>
            <a:ext cx="457834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90" dirty="0">
                <a:solidFill>
                  <a:srgbClr val="FFFFFF"/>
                </a:solidFill>
                <a:latin typeface="Tahoma"/>
                <a:cs typeface="Tahoma"/>
              </a:rPr>
              <a:t>O</a:t>
            </a:r>
            <a:r>
              <a:rPr sz="1100" spc="5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r>
              <a:rPr sz="1100" spc="65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r>
              <a:rPr sz="1100" spc="5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sz="1100" spc="65" dirty="0">
                <a:solidFill>
                  <a:srgbClr val="FFFFFF"/>
                </a:solidFill>
                <a:latin typeface="Tahoma"/>
                <a:cs typeface="Tahoma"/>
              </a:rPr>
              <a:t>te</a:t>
            </a:r>
            <a:endParaRPr sz="1100">
              <a:latin typeface="Tahoma"/>
              <a:cs typeface="Tahoma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6229350" y="1059941"/>
            <a:ext cx="2623185" cy="661670"/>
          </a:xfrm>
          <a:custGeom>
            <a:avLst/>
            <a:gdLst/>
            <a:ahLst/>
            <a:cxnLst/>
            <a:rect l="l" t="t" r="r" b="b"/>
            <a:pathLst>
              <a:path w="2623184" h="661669">
                <a:moveTo>
                  <a:pt x="0" y="330708"/>
                </a:moveTo>
                <a:lnTo>
                  <a:pt x="17163" y="277070"/>
                </a:lnTo>
                <a:lnTo>
                  <a:pt x="46843" y="242799"/>
                </a:lnTo>
                <a:lnTo>
                  <a:pt x="90180" y="209954"/>
                </a:lnTo>
                <a:lnTo>
                  <a:pt x="146373" y="178737"/>
                </a:lnTo>
                <a:lnTo>
                  <a:pt x="214624" y="149349"/>
                </a:lnTo>
                <a:lnTo>
                  <a:pt x="253020" y="135404"/>
                </a:lnTo>
                <a:lnTo>
                  <a:pt x="294131" y="121992"/>
                </a:lnTo>
                <a:lnTo>
                  <a:pt x="337856" y="109139"/>
                </a:lnTo>
                <a:lnTo>
                  <a:pt x="384095" y="96869"/>
                </a:lnTo>
                <a:lnTo>
                  <a:pt x="432749" y="85208"/>
                </a:lnTo>
                <a:lnTo>
                  <a:pt x="483716" y="74180"/>
                </a:lnTo>
                <a:lnTo>
                  <a:pt x="536899" y="63812"/>
                </a:lnTo>
                <a:lnTo>
                  <a:pt x="592195" y="54129"/>
                </a:lnTo>
                <a:lnTo>
                  <a:pt x="649506" y="45155"/>
                </a:lnTo>
                <a:lnTo>
                  <a:pt x="708731" y="36916"/>
                </a:lnTo>
                <a:lnTo>
                  <a:pt x="769770" y="29437"/>
                </a:lnTo>
                <a:lnTo>
                  <a:pt x="832524" y="22744"/>
                </a:lnTo>
                <a:lnTo>
                  <a:pt x="896892" y="16861"/>
                </a:lnTo>
                <a:lnTo>
                  <a:pt x="962774" y="11814"/>
                </a:lnTo>
                <a:lnTo>
                  <a:pt x="1030071" y="7628"/>
                </a:lnTo>
                <a:lnTo>
                  <a:pt x="1098682" y="4328"/>
                </a:lnTo>
                <a:lnTo>
                  <a:pt x="1168507" y="1940"/>
                </a:lnTo>
                <a:lnTo>
                  <a:pt x="1239447" y="489"/>
                </a:lnTo>
                <a:lnTo>
                  <a:pt x="1311402" y="0"/>
                </a:lnTo>
                <a:lnTo>
                  <a:pt x="1383356" y="489"/>
                </a:lnTo>
                <a:lnTo>
                  <a:pt x="1454296" y="1940"/>
                </a:lnTo>
                <a:lnTo>
                  <a:pt x="1524121" y="4328"/>
                </a:lnTo>
                <a:lnTo>
                  <a:pt x="1592732" y="7628"/>
                </a:lnTo>
                <a:lnTo>
                  <a:pt x="1660029" y="11814"/>
                </a:lnTo>
                <a:lnTo>
                  <a:pt x="1725911" y="16861"/>
                </a:lnTo>
                <a:lnTo>
                  <a:pt x="1790279" y="22744"/>
                </a:lnTo>
                <a:lnTo>
                  <a:pt x="1853033" y="29437"/>
                </a:lnTo>
                <a:lnTo>
                  <a:pt x="1914072" y="36916"/>
                </a:lnTo>
                <a:lnTo>
                  <a:pt x="1973297" y="45155"/>
                </a:lnTo>
                <a:lnTo>
                  <a:pt x="2030608" y="54129"/>
                </a:lnTo>
                <a:lnTo>
                  <a:pt x="2085904" y="63812"/>
                </a:lnTo>
                <a:lnTo>
                  <a:pt x="2139087" y="74180"/>
                </a:lnTo>
                <a:lnTo>
                  <a:pt x="2190054" y="85208"/>
                </a:lnTo>
                <a:lnTo>
                  <a:pt x="2238708" y="96869"/>
                </a:lnTo>
                <a:lnTo>
                  <a:pt x="2284947" y="109139"/>
                </a:lnTo>
                <a:lnTo>
                  <a:pt x="2328672" y="121992"/>
                </a:lnTo>
                <a:lnTo>
                  <a:pt x="2369783" y="135404"/>
                </a:lnTo>
                <a:lnTo>
                  <a:pt x="2408179" y="149349"/>
                </a:lnTo>
                <a:lnTo>
                  <a:pt x="2443762" y="163801"/>
                </a:lnTo>
                <a:lnTo>
                  <a:pt x="2506084" y="194129"/>
                </a:lnTo>
                <a:lnTo>
                  <a:pt x="2555949" y="226185"/>
                </a:lnTo>
                <a:lnTo>
                  <a:pt x="2592557" y="259769"/>
                </a:lnTo>
                <a:lnTo>
                  <a:pt x="2615109" y="294677"/>
                </a:lnTo>
                <a:lnTo>
                  <a:pt x="2622804" y="330708"/>
                </a:lnTo>
                <a:lnTo>
                  <a:pt x="2620863" y="348851"/>
                </a:lnTo>
                <a:lnTo>
                  <a:pt x="2605640" y="384345"/>
                </a:lnTo>
                <a:lnTo>
                  <a:pt x="2575960" y="418616"/>
                </a:lnTo>
                <a:lnTo>
                  <a:pt x="2532623" y="451461"/>
                </a:lnTo>
                <a:lnTo>
                  <a:pt x="2476430" y="482678"/>
                </a:lnTo>
                <a:lnTo>
                  <a:pt x="2408179" y="512066"/>
                </a:lnTo>
                <a:lnTo>
                  <a:pt x="2369783" y="526011"/>
                </a:lnTo>
                <a:lnTo>
                  <a:pt x="2328672" y="539423"/>
                </a:lnTo>
                <a:lnTo>
                  <a:pt x="2284947" y="552276"/>
                </a:lnTo>
                <a:lnTo>
                  <a:pt x="2238708" y="564546"/>
                </a:lnTo>
                <a:lnTo>
                  <a:pt x="2190054" y="576207"/>
                </a:lnTo>
                <a:lnTo>
                  <a:pt x="2139087" y="587235"/>
                </a:lnTo>
                <a:lnTo>
                  <a:pt x="2085904" y="597603"/>
                </a:lnTo>
                <a:lnTo>
                  <a:pt x="2030608" y="607286"/>
                </a:lnTo>
                <a:lnTo>
                  <a:pt x="1973297" y="616260"/>
                </a:lnTo>
                <a:lnTo>
                  <a:pt x="1914072" y="624499"/>
                </a:lnTo>
                <a:lnTo>
                  <a:pt x="1853033" y="631978"/>
                </a:lnTo>
                <a:lnTo>
                  <a:pt x="1790279" y="638671"/>
                </a:lnTo>
                <a:lnTo>
                  <a:pt x="1725911" y="644554"/>
                </a:lnTo>
                <a:lnTo>
                  <a:pt x="1660029" y="649601"/>
                </a:lnTo>
                <a:lnTo>
                  <a:pt x="1592732" y="653787"/>
                </a:lnTo>
                <a:lnTo>
                  <a:pt x="1524121" y="657087"/>
                </a:lnTo>
                <a:lnTo>
                  <a:pt x="1454296" y="659475"/>
                </a:lnTo>
                <a:lnTo>
                  <a:pt x="1383356" y="660926"/>
                </a:lnTo>
                <a:lnTo>
                  <a:pt x="1311402" y="661416"/>
                </a:lnTo>
                <a:lnTo>
                  <a:pt x="1239447" y="660926"/>
                </a:lnTo>
                <a:lnTo>
                  <a:pt x="1168507" y="659475"/>
                </a:lnTo>
                <a:lnTo>
                  <a:pt x="1098682" y="657087"/>
                </a:lnTo>
                <a:lnTo>
                  <a:pt x="1030071" y="653787"/>
                </a:lnTo>
                <a:lnTo>
                  <a:pt x="962774" y="649601"/>
                </a:lnTo>
                <a:lnTo>
                  <a:pt x="896892" y="644554"/>
                </a:lnTo>
                <a:lnTo>
                  <a:pt x="832524" y="638671"/>
                </a:lnTo>
                <a:lnTo>
                  <a:pt x="769770" y="631978"/>
                </a:lnTo>
                <a:lnTo>
                  <a:pt x="708731" y="624499"/>
                </a:lnTo>
                <a:lnTo>
                  <a:pt x="649506" y="616260"/>
                </a:lnTo>
                <a:lnTo>
                  <a:pt x="592195" y="607286"/>
                </a:lnTo>
                <a:lnTo>
                  <a:pt x="536899" y="597603"/>
                </a:lnTo>
                <a:lnTo>
                  <a:pt x="483716" y="587235"/>
                </a:lnTo>
                <a:lnTo>
                  <a:pt x="432749" y="576207"/>
                </a:lnTo>
                <a:lnTo>
                  <a:pt x="384095" y="564546"/>
                </a:lnTo>
                <a:lnTo>
                  <a:pt x="337856" y="552276"/>
                </a:lnTo>
                <a:lnTo>
                  <a:pt x="294131" y="539423"/>
                </a:lnTo>
                <a:lnTo>
                  <a:pt x="253020" y="526011"/>
                </a:lnTo>
                <a:lnTo>
                  <a:pt x="214624" y="512066"/>
                </a:lnTo>
                <a:lnTo>
                  <a:pt x="179041" y="497614"/>
                </a:lnTo>
                <a:lnTo>
                  <a:pt x="116719" y="467286"/>
                </a:lnTo>
                <a:lnTo>
                  <a:pt x="66854" y="435230"/>
                </a:lnTo>
                <a:lnTo>
                  <a:pt x="30246" y="401646"/>
                </a:lnTo>
                <a:lnTo>
                  <a:pt x="7694" y="366738"/>
                </a:lnTo>
                <a:lnTo>
                  <a:pt x="0" y="330708"/>
                </a:lnTo>
                <a:close/>
              </a:path>
            </a:pathLst>
          </a:custGeom>
          <a:ln w="19050">
            <a:solidFill>
              <a:srgbClr val="00A8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6799326" y="1123314"/>
            <a:ext cx="1480185" cy="5295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indent="476884">
              <a:lnSpc>
                <a:spcPct val="100000"/>
              </a:lnSpc>
              <a:spcBef>
                <a:spcPts val="105"/>
              </a:spcBef>
            </a:pPr>
            <a:r>
              <a:rPr sz="1100" spc="35" dirty="0">
                <a:solidFill>
                  <a:srgbClr val="FFFFFF"/>
                </a:solidFill>
                <a:latin typeface="Tahoma"/>
                <a:cs typeface="Tahoma"/>
              </a:rPr>
              <a:t>Remote </a:t>
            </a:r>
            <a:r>
              <a:rPr sz="1100" spc="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b="1" spc="-75" dirty="0">
                <a:solidFill>
                  <a:srgbClr val="FFFF00"/>
                </a:solidFill>
                <a:latin typeface="Tahoma"/>
                <a:cs typeface="Tahoma"/>
              </a:rPr>
              <a:t>(</a:t>
            </a:r>
            <a:r>
              <a:rPr sz="1100" b="1" spc="-20" dirty="0">
                <a:solidFill>
                  <a:srgbClr val="FFFF00"/>
                </a:solidFill>
                <a:latin typeface="Tahoma"/>
                <a:cs typeface="Tahoma"/>
              </a:rPr>
              <a:t>W</a:t>
            </a:r>
            <a:r>
              <a:rPr sz="1100" b="1" spc="-35" dirty="0">
                <a:solidFill>
                  <a:srgbClr val="FFFF00"/>
                </a:solidFill>
                <a:latin typeface="Tahoma"/>
                <a:cs typeface="Tahoma"/>
              </a:rPr>
              <a:t>o</a:t>
            </a:r>
            <a:r>
              <a:rPr sz="1100" b="1" spc="-10" dirty="0">
                <a:solidFill>
                  <a:srgbClr val="FFFF00"/>
                </a:solidFill>
                <a:latin typeface="Tahoma"/>
                <a:cs typeface="Tahoma"/>
              </a:rPr>
              <a:t>r</a:t>
            </a:r>
            <a:r>
              <a:rPr sz="1100" b="1" spc="-45" dirty="0">
                <a:solidFill>
                  <a:srgbClr val="FFFF00"/>
                </a:solidFill>
                <a:latin typeface="Tahoma"/>
                <a:cs typeface="Tahoma"/>
              </a:rPr>
              <a:t>k</a:t>
            </a:r>
            <a:r>
              <a:rPr sz="1100" b="1" spc="-30" dirty="0">
                <a:solidFill>
                  <a:srgbClr val="FFFF00"/>
                </a:solidFill>
                <a:latin typeface="Tahoma"/>
                <a:cs typeface="Tahoma"/>
              </a:rPr>
              <a:t>ed</a:t>
            </a:r>
            <a:r>
              <a:rPr sz="1100" b="1" spc="-114" dirty="0">
                <a:solidFill>
                  <a:srgbClr val="FFFF00"/>
                </a:solidFill>
                <a:latin typeface="Tahoma"/>
                <a:cs typeface="Tahoma"/>
              </a:rPr>
              <a:t> </a:t>
            </a:r>
            <a:r>
              <a:rPr sz="1100" b="1" spc="-95" dirty="0">
                <a:solidFill>
                  <a:srgbClr val="FFFF00"/>
                </a:solidFill>
                <a:latin typeface="Tahoma"/>
                <a:cs typeface="Tahoma"/>
              </a:rPr>
              <a:t>w</a:t>
            </a:r>
            <a:r>
              <a:rPr sz="1100" b="1" spc="-25" dirty="0">
                <a:solidFill>
                  <a:srgbClr val="FFFF00"/>
                </a:solidFill>
                <a:latin typeface="Tahoma"/>
                <a:cs typeface="Tahoma"/>
              </a:rPr>
              <a:t>e</a:t>
            </a:r>
            <a:r>
              <a:rPr sz="1100" b="1" spc="-40" dirty="0">
                <a:solidFill>
                  <a:srgbClr val="FFFF00"/>
                </a:solidFill>
                <a:latin typeface="Tahoma"/>
                <a:cs typeface="Tahoma"/>
              </a:rPr>
              <a:t>l</a:t>
            </a:r>
            <a:r>
              <a:rPr sz="1100" b="1" spc="-50" dirty="0">
                <a:solidFill>
                  <a:srgbClr val="FFFF00"/>
                </a:solidFill>
                <a:latin typeface="Tahoma"/>
                <a:cs typeface="Tahoma"/>
              </a:rPr>
              <a:t>l</a:t>
            </a:r>
            <a:r>
              <a:rPr sz="1100" b="1" spc="-110" dirty="0">
                <a:solidFill>
                  <a:srgbClr val="FFFF00"/>
                </a:solidFill>
                <a:latin typeface="Tahoma"/>
                <a:cs typeface="Tahoma"/>
              </a:rPr>
              <a:t> </a:t>
            </a:r>
            <a:r>
              <a:rPr sz="1100" b="1" spc="-95" dirty="0">
                <a:solidFill>
                  <a:srgbClr val="FFFF00"/>
                </a:solidFill>
                <a:latin typeface="Tahoma"/>
                <a:cs typeface="Tahoma"/>
              </a:rPr>
              <a:t>w</a:t>
            </a:r>
            <a:r>
              <a:rPr sz="1100" b="1" spc="-40" dirty="0">
                <a:solidFill>
                  <a:srgbClr val="FFFF00"/>
                </a:solidFill>
                <a:latin typeface="Tahoma"/>
                <a:cs typeface="Tahoma"/>
              </a:rPr>
              <a:t>i</a:t>
            </a:r>
            <a:r>
              <a:rPr sz="1100" b="1" spc="50" dirty="0">
                <a:solidFill>
                  <a:srgbClr val="FFFF00"/>
                </a:solidFill>
                <a:latin typeface="Tahoma"/>
                <a:cs typeface="Tahoma"/>
              </a:rPr>
              <a:t>t</a:t>
            </a:r>
            <a:r>
              <a:rPr sz="1100" b="1" spc="-65" dirty="0">
                <a:solidFill>
                  <a:srgbClr val="FFFF00"/>
                </a:solidFill>
                <a:latin typeface="Tahoma"/>
                <a:cs typeface="Tahoma"/>
              </a:rPr>
              <a:t>h</a:t>
            </a:r>
            <a:r>
              <a:rPr sz="1100" b="1" spc="-105" dirty="0">
                <a:solidFill>
                  <a:srgbClr val="FFFF00"/>
                </a:solidFill>
                <a:latin typeface="Tahoma"/>
                <a:cs typeface="Tahoma"/>
              </a:rPr>
              <a:t> </a:t>
            </a:r>
            <a:r>
              <a:rPr sz="1100" b="1" spc="50" dirty="0">
                <a:solidFill>
                  <a:srgbClr val="FFFF00"/>
                </a:solidFill>
                <a:latin typeface="Tahoma"/>
                <a:cs typeface="Tahoma"/>
              </a:rPr>
              <a:t>t</a:t>
            </a:r>
            <a:r>
              <a:rPr sz="1100" b="1" spc="-60" dirty="0">
                <a:solidFill>
                  <a:srgbClr val="FFFF00"/>
                </a:solidFill>
                <a:latin typeface="Tahoma"/>
                <a:cs typeface="Tahoma"/>
              </a:rPr>
              <a:t>h</a:t>
            </a:r>
            <a:r>
              <a:rPr sz="1100" b="1" spc="-25" dirty="0">
                <a:solidFill>
                  <a:srgbClr val="FFFF00"/>
                </a:solidFill>
                <a:latin typeface="Tahoma"/>
                <a:cs typeface="Tahoma"/>
              </a:rPr>
              <a:t>e  </a:t>
            </a:r>
            <a:r>
              <a:rPr sz="1100" b="1" spc="-20" dirty="0">
                <a:solidFill>
                  <a:srgbClr val="FFFF00"/>
                </a:solidFill>
                <a:latin typeface="Tahoma"/>
                <a:cs typeface="Tahoma"/>
              </a:rPr>
              <a:t>W</a:t>
            </a:r>
            <a:r>
              <a:rPr sz="1100" b="1" spc="25" dirty="0">
                <a:solidFill>
                  <a:srgbClr val="FFFF00"/>
                </a:solidFill>
                <a:latin typeface="Tahoma"/>
                <a:cs typeface="Tahoma"/>
              </a:rPr>
              <a:t>F</a:t>
            </a:r>
            <a:r>
              <a:rPr sz="1100" b="1" spc="-20" dirty="0">
                <a:solidFill>
                  <a:srgbClr val="FFFF00"/>
                </a:solidFill>
                <a:latin typeface="Tahoma"/>
                <a:cs typeface="Tahoma"/>
              </a:rPr>
              <a:t>H</a:t>
            </a:r>
            <a:r>
              <a:rPr sz="1100" b="1" spc="-105" dirty="0">
                <a:solidFill>
                  <a:srgbClr val="FFFF00"/>
                </a:solidFill>
                <a:latin typeface="Tahoma"/>
                <a:cs typeface="Tahoma"/>
              </a:rPr>
              <a:t> </a:t>
            </a:r>
            <a:r>
              <a:rPr sz="1100" b="1" spc="-55" dirty="0">
                <a:solidFill>
                  <a:srgbClr val="FFFF00"/>
                </a:solidFill>
                <a:latin typeface="Tahoma"/>
                <a:cs typeface="Tahoma"/>
              </a:rPr>
              <a:t>a</a:t>
            </a:r>
            <a:r>
              <a:rPr sz="1100" b="1" spc="-65" dirty="0">
                <a:solidFill>
                  <a:srgbClr val="FFFF00"/>
                </a:solidFill>
                <a:latin typeface="Tahoma"/>
                <a:cs typeface="Tahoma"/>
              </a:rPr>
              <a:t>n</a:t>
            </a:r>
            <a:r>
              <a:rPr sz="1100" b="1" spc="-25" dirty="0">
                <a:solidFill>
                  <a:srgbClr val="FFFF00"/>
                </a:solidFill>
                <a:latin typeface="Tahoma"/>
                <a:cs typeface="Tahoma"/>
              </a:rPr>
              <a:t>d</a:t>
            </a:r>
            <a:r>
              <a:rPr sz="1100" b="1" spc="-95" dirty="0">
                <a:solidFill>
                  <a:srgbClr val="FFFF00"/>
                </a:solidFill>
                <a:latin typeface="Tahoma"/>
                <a:cs typeface="Tahoma"/>
              </a:rPr>
              <a:t> </a:t>
            </a:r>
            <a:r>
              <a:rPr sz="1100" b="1" spc="-65" dirty="0">
                <a:solidFill>
                  <a:srgbClr val="FFFF00"/>
                </a:solidFill>
                <a:latin typeface="Tahoma"/>
                <a:cs typeface="Tahoma"/>
              </a:rPr>
              <a:t>n</a:t>
            </a:r>
            <a:r>
              <a:rPr sz="1100" b="1" spc="-20" dirty="0">
                <a:solidFill>
                  <a:srgbClr val="FFFF00"/>
                </a:solidFill>
                <a:latin typeface="Tahoma"/>
                <a:cs typeface="Tahoma"/>
              </a:rPr>
              <a:t>e</a:t>
            </a:r>
            <a:r>
              <a:rPr sz="1100" b="1" spc="-110" dirty="0">
                <a:solidFill>
                  <a:srgbClr val="FFFF00"/>
                </a:solidFill>
                <a:latin typeface="Tahoma"/>
                <a:cs typeface="Tahoma"/>
              </a:rPr>
              <a:t>w</a:t>
            </a:r>
            <a:r>
              <a:rPr sz="1100" b="1" spc="-95" dirty="0">
                <a:solidFill>
                  <a:srgbClr val="FFFF00"/>
                </a:solidFill>
                <a:latin typeface="Tahoma"/>
                <a:cs typeface="Tahoma"/>
              </a:rPr>
              <a:t> </a:t>
            </a:r>
            <a:r>
              <a:rPr sz="1100" b="1" spc="-65" dirty="0">
                <a:solidFill>
                  <a:srgbClr val="FFFF00"/>
                </a:solidFill>
                <a:latin typeface="Tahoma"/>
                <a:cs typeface="Tahoma"/>
              </a:rPr>
              <a:t>n</a:t>
            </a:r>
            <a:r>
              <a:rPr sz="1100" b="1" spc="-35" dirty="0">
                <a:solidFill>
                  <a:srgbClr val="FFFF00"/>
                </a:solidFill>
                <a:latin typeface="Tahoma"/>
                <a:cs typeface="Tahoma"/>
              </a:rPr>
              <a:t>o</a:t>
            </a:r>
            <a:r>
              <a:rPr sz="1100" b="1" spc="-15" dirty="0">
                <a:solidFill>
                  <a:srgbClr val="FFFF00"/>
                </a:solidFill>
                <a:latin typeface="Tahoma"/>
                <a:cs typeface="Tahoma"/>
              </a:rPr>
              <a:t>r</a:t>
            </a:r>
            <a:r>
              <a:rPr sz="1100" b="1" spc="-95" dirty="0">
                <a:solidFill>
                  <a:srgbClr val="FFFF00"/>
                </a:solidFill>
                <a:latin typeface="Tahoma"/>
                <a:cs typeface="Tahoma"/>
              </a:rPr>
              <a:t>m</a:t>
            </a:r>
            <a:r>
              <a:rPr sz="1100" b="1" spc="-55" dirty="0">
                <a:solidFill>
                  <a:srgbClr val="FFFF00"/>
                </a:solidFill>
                <a:latin typeface="Tahoma"/>
                <a:cs typeface="Tahoma"/>
              </a:rPr>
              <a:t>a</a:t>
            </a:r>
            <a:r>
              <a:rPr sz="1100" b="1" spc="-65" dirty="0">
                <a:solidFill>
                  <a:srgbClr val="FFFF00"/>
                </a:solidFill>
                <a:latin typeface="Tahoma"/>
                <a:cs typeface="Tahoma"/>
              </a:rPr>
              <a:t>l)</a:t>
            </a:r>
            <a:endParaRPr sz="1100">
              <a:latin typeface="Tahoma"/>
              <a:cs typeface="Tahoma"/>
            </a:endParaRPr>
          </a:p>
        </p:txBody>
      </p:sp>
      <p:pic>
        <p:nvPicPr>
          <p:cNvPr id="26" name="object 2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4446015" y="2500122"/>
            <a:ext cx="110236" cy="763396"/>
          </a:xfrm>
          <a:prstGeom prst="rect">
            <a:avLst/>
          </a:prstGeom>
        </p:spPr>
      </p:pic>
      <p:sp>
        <p:nvSpPr>
          <p:cNvPr id="27" name="object 27"/>
          <p:cNvSpPr txBox="1"/>
          <p:nvPr/>
        </p:nvSpPr>
        <p:spPr>
          <a:xfrm>
            <a:off x="3766820" y="4356303"/>
            <a:ext cx="1665096" cy="18210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225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sz="1100" b="1" spc="-25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r>
              <a:rPr sz="1100" b="1" spc="120" dirty="0">
                <a:solidFill>
                  <a:srgbClr val="FFFFFF"/>
                </a:solidFill>
                <a:latin typeface="Tahoma"/>
                <a:cs typeface="Tahoma"/>
              </a:rPr>
              <a:t>C</a:t>
            </a:r>
            <a:r>
              <a:rPr sz="1100" b="1" spc="-225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lang="en-GB" sz="1100" b="1" spc="-225" dirty="0">
                <a:solidFill>
                  <a:srgbClr val="FFFFFF"/>
                </a:solidFill>
                <a:latin typeface="Tahoma"/>
                <a:cs typeface="Tahoma"/>
              </a:rPr>
              <a:t>  </a:t>
            </a:r>
            <a:r>
              <a:rPr sz="1100" b="1" spc="-35" dirty="0">
                <a:solidFill>
                  <a:srgbClr val="FFFFFF"/>
                </a:solidFill>
                <a:latin typeface="Tahoma"/>
                <a:cs typeface="Tahoma"/>
              </a:rPr>
              <a:t>D</a:t>
            </a:r>
            <a:r>
              <a:rPr sz="1100" b="1" spc="-10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100" b="1" spc="-25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r>
              <a:rPr sz="1100" b="1" spc="35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100" b="1" spc="-11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b="1" spc="-75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1100" b="1" spc="5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100" b="1" spc="30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r>
              <a:rPr sz="1100" b="1" spc="-5" dirty="0">
                <a:solidFill>
                  <a:srgbClr val="FFFFFF"/>
                </a:solidFill>
                <a:latin typeface="Tahoma"/>
                <a:cs typeface="Tahoma"/>
              </a:rPr>
              <a:t>P</a:t>
            </a:r>
            <a:r>
              <a:rPr sz="1100" b="1" spc="35" dirty="0">
                <a:solidFill>
                  <a:srgbClr val="FFFFFF"/>
                </a:solidFill>
                <a:latin typeface="Tahoma"/>
                <a:cs typeface="Tahoma"/>
              </a:rPr>
              <a:t>O</a:t>
            </a:r>
            <a:r>
              <a:rPr sz="1100" b="1" spc="-40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r>
              <a:rPr sz="1100" b="1" spc="20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r>
              <a:rPr sz="1100" b="1" spc="-10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endParaRPr sz="1100" dirty="0">
              <a:latin typeface="Tahoma"/>
              <a:cs typeface="Tahoma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4122801" y="3534536"/>
            <a:ext cx="760095" cy="691515"/>
            <a:chOff x="4122801" y="3534536"/>
            <a:chExt cx="760095" cy="691515"/>
          </a:xfrm>
        </p:grpSpPr>
        <p:sp>
          <p:nvSpPr>
            <p:cNvPr id="29" name="object 29"/>
            <p:cNvSpPr/>
            <p:nvPr/>
          </p:nvSpPr>
          <p:spPr>
            <a:xfrm>
              <a:off x="4132326" y="3544061"/>
              <a:ext cx="741045" cy="672465"/>
            </a:xfrm>
            <a:custGeom>
              <a:avLst/>
              <a:gdLst/>
              <a:ahLst/>
              <a:cxnLst/>
              <a:rect l="l" t="t" r="r" b="b"/>
              <a:pathLst>
                <a:path w="741045" h="672464">
                  <a:moveTo>
                    <a:pt x="0" y="336041"/>
                  </a:moveTo>
                  <a:lnTo>
                    <a:pt x="3381" y="290452"/>
                  </a:lnTo>
                  <a:lnTo>
                    <a:pt x="13232" y="246723"/>
                  </a:lnTo>
                  <a:lnTo>
                    <a:pt x="29110" y="205257"/>
                  </a:lnTo>
                  <a:lnTo>
                    <a:pt x="50574" y="166454"/>
                  </a:lnTo>
                  <a:lnTo>
                    <a:pt x="77181" y="130715"/>
                  </a:lnTo>
                  <a:lnTo>
                    <a:pt x="108489" y="98440"/>
                  </a:lnTo>
                  <a:lnTo>
                    <a:pt x="144058" y="70031"/>
                  </a:lnTo>
                  <a:lnTo>
                    <a:pt x="183444" y="45889"/>
                  </a:lnTo>
                  <a:lnTo>
                    <a:pt x="226206" y="26414"/>
                  </a:lnTo>
                  <a:lnTo>
                    <a:pt x="271903" y="12006"/>
                  </a:lnTo>
                  <a:lnTo>
                    <a:pt x="320092" y="3068"/>
                  </a:lnTo>
                  <a:lnTo>
                    <a:pt x="370332" y="0"/>
                  </a:lnTo>
                  <a:lnTo>
                    <a:pt x="420571" y="3068"/>
                  </a:lnTo>
                  <a:lnTo>
                    <a:pt x="468760" y="12006"/>
                  </a:lnTo>
                  <a:lnTo>
                    <a:pt x="514457" y="26414"/>
                  </a:lnTo>
                  <a:lnTo>
                    <a:pt x="557219" y="45889"/>
                  </a:lnTo>
                  <a:lnTo>
                    <a:pt x="596605" y="70031"/>
                  </a:lnTo>
                  <a:lnTo>
                    <a:pt x="632174" y="98440"/>
                  </a:lnTo>
                  <a:lnTo>
                    <a:pt x="663482" y="130715"/>
                  </a:lnTo>
                  <a:lnTo>
                    <a:pt x="690089" y="166454"/>
                  </a:lnTo>
                  <a:lnTo>
                    <a:pt x="711553" y="205257"/>
                  </a:lnTo>
                  <a:lnTo>
                    <a:pt x="727431" y="246723"/>
                  </a:lnTo>
                  <a:lnTo>
                    <a:pt x="737282" y="290452"/>
                  </a:lnTo>
                  <a:lnTo>
                    <a:pt x="740663" y="336041"/>
                  </a:lnTo>
                  <a:lnTo>
                    <a:pt x="737282" y="381639"/>
                  </a:lnTo>
                  <a:lnTo>
                    <a:pt x="727431" y="425373"/>
                  </a:lnTo>
                  <a:lnTo>
                    <a:pt x="711553" y="466842"/>
                  </a:lnTo>
                  <a:lnTo>
                    <a:pt x="690089" y="505646"/>
                  </a:lnTo>
                  <a:lnTo>
                    <a:pt x="663482" y="541384"/>
                  </a:lnTo>
                  <a:lnTo>
                    <a:pt x="632174" y="573657"/>
                  </a:lnTo>
                  <a:lnTo>
                    <a:pt x="596605" y="602063"/>
                  </a:lnTo>
                  <a:lnTo>
                    <a:pt x="557219" y="626203"/>
                  </a:lnTo>
                  <a:lnTo>
                    <a:pt x="514457" y="645675"/>
                  </a:lnTo>
                  <a:lnTo>
                    <a:pt x="468760" y="660079"/>
                  </a:lnTo>
                  <a:lnTo>
                    <a:pt x="420571" y="669016"/>
                  </a:lnTo>
                  <a:lnTo>
                    <a:pt x="370332" y="672084"/>
                  </a:lnTo>
                  <a:lnTo>
                    <a:pt x="320092" y="669016"/>
                  </a:lnTo>
                  <a:lnTo>
                    <a:pt x="271903" y="660079"/>
                  </a:lnTo>
                  <a:lnTo>
                    <a:pt x="226206" y="645675"/>
                  </a:lnTo>
                  <a:lnTo>
                    <a:pt x="183444" y="626203"/>
                  </a:lnTo>
                  <a:lnTo>
                    <a:pt x="144058" y="602063"/>
                  </a:lnTo>
                  <a:lnTo>
                    <a:pt x="108489" y="573657"/>
                  </a:lnTo>
                  <a:lnTo>
                    <a:pt x="77181" y="541384"/>
                  </a:lnTo>
                  <a:lnTo>
                    <a:pt x="50574" y="505646"/>
                  </a:lnTo>
                  <a:lnTo>
                    <a:pt x="29110" y="466842"/>
                  </a:lnTo>
                  <a:lnTo>
                    <a:pt x="13232" y="425373"/>
                  </a:lnTo>
                  <a:lnTo>
                    <a:pt x="3381" y="381639"/>
                  </a:lnTo>
                  <a:lnTo>
                    <a:pt x="0" y="336041"/>
                  </a:lnTo>
                  <a:close/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0" name="object 3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276344" y="3643883"/>
              <a:ext cx="454151" cy="397751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93877" y="1087882"/>
            <a:ext cx="129286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Service</a:t>
            </a:r>
            <a:r>
              <a:rPr sz="1400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phases:</a:t>
            </a:r>
            <a:endParaRPr sz="14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06830" y="1551813"/>
            <a:ext cx="2806700" cy="5949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spc="-65" dirty="0">
                <a:solidFill>
                  <a:srgbClr val="FFFFFF"/>
                </a:solidFill>
                <a:latin typeface="Tahoma"/>
                <a:cs typeface="Tahoma"/>
              </a:rPr>
              <a:t>Initial</a:t>
            </a:r>
            <a:r>
              <a:rPr sz="1100" b="1" spc="-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b="1" spc="-30" dirty="0">
                <a:solidFill>
                  <a:srgbClr val="FFFFFF"/>
                </a:solidFill>
                <a:latin typeface="Tahoma"/>
                <a:cs typeface="Tahoma"/>
              </a:rPr>
              <a:t>re</a:t>
            </a:r>
            <a:r>
              <a:rPr sz="1100" b="1" spc="-50" dirty="0">
                <a:solidFill>
                  <a:srgbClr val="FFFFFF"/>
                </a:solidFill>
                <a:latin typeface="Tahoma"/>
                <a:cs typeface="Tahoma"/>
              </a:rPr>
              <a:t>qu</a:t>
            </a:r>
            <a:r>
              <a:rPr sz="1100" b="1" spc="-35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100" b="1" spc="25" dirty="0">
                <a:solidFill>
                  <a:srgbClr val="FFFFFF"/>
                </a:solidFill>
                <a:latin typeface="Tahoma"/>
                <a:cs typeface="Tahoma"/>
              </a:rPr>
              <a:t>st</a:t>
            </a:r>
            <a:endParaRPr sz="1100">
              <a:latin typeface="Tahoma"/>
              <a:cs typeface="Tahoma"/>
            </a:endParaRPr>
          </a:p>
          <a:p>
            <a:pPr marL="12700" marR="5080">
              <a:lnSpc>
                <a:spcPts val="1080"/>
              </a:lnSpc>
              <a:spcBef>
                <a:spcPts val="1015"/>
              </a:spcBef>
            </a:pPr>
            <a:r>
              <a:rPr sz="1000" spc="95" dirty="0">
                <a:solidFill>
                  <a:srgbClr val="FFFFFF"/>
                </a:solidFill>
                <a:latin typeface="Tahoma"/>
                <a:cs typeface="Tahoma"/>
              </a:rPr>
              <a:t>At</a:t>
            </a:r>
            <a:r>
              <a:rPr sz="1000" spc="-7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thi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r>
              <a:rPr sz="10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75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r>
              <a:rPr sz="1000" spc="50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000" spc="-5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ge</a:t>
            </a:r>
            <a:r>
              <a:rPr sz="1000" spc="-8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70" dirty="0">
                <a:solidFill>
                  <a:srgbClr val="FFFFFF"/>
                </a:solidFill>
                <a:latin typeface="Tahoma"/>
                <a:cs typeface="Tahoma"/>
              </a:rPr>
              <a:t>Cu</a:t>
            </a:r>
            <a:r>
              <a:rPr sz="1000" spc="75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r>
              <a:rPr sz="1000" spc="50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omer</a:t>
            </a:r>
            <a:r>
              <a:rPr sz="1000" spc="-6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su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b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mit</a:t>
            </a:r>
            <a:r>
              <a:rPr sz="1000" spc="-7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the</a:t>
            </a:r>
            <a:r>
              <a:rPr sz="1000" spc="-8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q</a:t>
            </a:r>
            <a:r>
              <a:rPr sz="1000" spc="-15" dirty="0">
                <a:solidFill>
                  <a:srgbClr val="FFFFFF"/>
                </a:solidFill>
                <a:latin typeface="Tahoma"/>
                <a:cs typeface="Tahoma"/>
              </a:rPr>
              <a:t>u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000" spc="65" dirty="0">
                <a:solidFill>
                  <a:srgbClr val="FFFFFF"/>
                </a:solidFill>
                <a:latin typeface="Tahoma"/>
                <a:cs typeface="Tahoma"/>
              </a:rPr>
              <a:t>st</a:t>
            </a:r>
            <a:r>
              <a:rPr sz="1000" spc="-8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55" dirty="0">
                <a:solidFill>
                  <a:srgbClr val="FFFFFF"/>
                </a:solidFill>
                <a:latin typeface="Tahoma"/>
                <a:cs typeface="Tahoma"/>
              </a:rPr>
              <a:t>f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sz="1000" spc="-15" dirty="0">
                <a:solidFill>
                  <a:srgbClr val="FFFFFF"/>
                </a:solidFill>
                <a:latin typeface="Tahoma"/>
                <a:cs typeface="Tahoma"/>
              </a:rPr>
              <a:t>ll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ed  question</a:t>
            </a:r>
            <a:r>
              <a:rPr sz="1000" spc="-8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form</a:t>
            </a:r>
            <a:r>
              <a:rPr sz="1000" spc="-8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55" dirty="0">
                <a:solidFill>
                  <a:srgbClr val="FFFFFF"/>
                </a:solidFill>
                <a:latin typeface="Tahoma"/>
                <a:cs typeface="Tahoma"/>
              </a:rPr>
              <a:t>to</a:t>
            </a:r>
            <a:r>
              <a:rPr sz="1000" spc="-7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000" spc="-8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special</a:t>
            </a:r>
            <a:r>
              <a:rPr sz="10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Tahoma"/>
                <a:cs typeface="Tahoma"/>
              </a:rPr>
              <a:t>email</a:t>
            </a:r>
            <a:r>
              <a:rPr sz="10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address</a:t>
            </a:r>
            <a:endParaRPr sz="1000">
              <a:latin typeface="Tahoma"/>
              <a:cs typeface="Tahom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499861" y="1508582"/>
            <a:ext cx="3301365" cy="10071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spc="-10" dirty="0">
                <a:solidFill>
                  <a:srgbClr val="FFFFFF"/>
                </a:solidFill>
                <a:latin typeface="Tahoma"/>
                <a:cs typeface="Tahoma"/>
              </a:rPr>
              <a:t>Ev</a:t>
            </a:r>
            <a:r>
              <a:rPr sz="1100" b="1" spc="-30" dirty="0">
                <a:solidFill>
                  <a:srgbClr val="FFFFFF"/>
                </a:solidFill>
                <a:latin typeface="Tahoma"/>
                <a:cs typeface="Tahoma"/>
              </a:rPr>
              <a:t>id</a:t>
            </a:r>
            <a:r>
              <a:rPr sz="1100" b="1" spc="-50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100" b="1" spc="-25" dirty="0">
                <a:solidFill>
                  <a:srgbClr val="FFFFFF"/>
                </a:solidFill>
                <a:latin typeface="Tahoma"/>
                <a:cs typeface="Tahoma"/>
              </a:rPr>
              <a:t>nce</a:t>
            </a:r>
            <a:r>
              <a:rPr sz="1100" b="1" spc="-1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b="1" spc="-5" dirty="0">
                <a:solidFill>
                  <a:srgbClr val="FFFFFF"/>
                </a:solidFill>
                <a:latin typeface="Tahoma"/>
                <a:cs typeface="Tahoma"/>
              </a:rPr>
              <a:t>c</a:t>
            </a:r>
            <a:r>
              <a:rPr sz="1100" b="1" spc="-15" dirty="0">
                <a:solidFill>
                  <a:srgbClr val="FFFFFF"/>
                </a:solidFill>
                <a:latin typeface="Tahoma"/>
                <a:cs typeface="Tahoma"/>
              </a:rPr>
              <a:t>o</a:t>
            </a:r>
            <a:r>
              <a:rPr sz="1100" b="1" spc="-50" dirty="0">
                <a:solidFill>
                  <a:srgbClr val="FFFFFF"/>
                </a:solidFill>
                <a:latin typeface="Tahoma"/>
                <a:cs typeface="Tahoma"/>
              </a:rPr>
              <a:t>ll</a:t>
            </a:r>
            <a:r>
              <a:rPr sz="1100" b="1" spc="10" dirty="0">
                <a:solidFill>
                  <a:srgbClr val="FFFFFF"/>
                </a:solidFill>
                <a:latin typeface="Tahoma"/>
                <a:cs typeface="Tahoma"/>
              </a:rPr>
              <a:t>ect</a:t>
            </a:r>
            <a:r>
              <a:rPr sz="1100" b="1" spc="-30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sz="1100" b="1" spc="-65" dirty="0">
                <a:solidFill>
                  <a:srgbClr val="FFFFFF"/>
                </a:solidFill>
                <a:latin typeface="Tahoma"/>
                <a:cs typeface="Tahoma"/>
              </a:rPr>
              <a:t>o</a:t>
            </a:r>
            <a:r>
              <a:rPr sz="1100" b="1" spc="-70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endParaRPr sz="1100">
              <a:latin typeface="Tahoma"/>
              <a:cs typeface="Tahoma"/>
            </a:endParaRPr>
          </a:p>
          <a:p>
            <a:pPr marL="12700" marR="5080">
              <a:lnSpc>
                <a:spcPts val="1080"/>
              </a:lnSpc>
              <a:spcBef>
                <a:spcPts val="1020"/>
              </a:spcBef>
            </a:pP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Evidence </a:t>
            </a:r>
            <a:r>
              <a:rPr sz="1000" spc="5" dirty="0">
                <a:solidFill>
                  <a:srgbClr val="FFFFFF"/>
                </a:solidFill>
                <a:latin typeface="Tahoma"/>
                <a:cs typeface="Tahoma"/>
              </a:rPr>
              <a:t>may </a:t>
            </a:r>
            <a:r>
              <a:rPr sz="1000" spc="-10" dirty="0">
                <a:solidFill>
                  <a:srgbClr val="FFFFFF"/>
                </a:solidFill>
                <a:latin typeface="Tahoma"/>
                <a:cs typeface="Tahoma"/>
              </a:rPr>
              <a:t>include: </a:t>
            </a:r>
            <a:r>
              <a:rPr sz="1000" spc="5" dirty="0">
                <a:solidFill>
                  <a:srgbClr val="FFFFFF"/>
                </a:solidFill>
                <a:latin typeface="Tahoma"/>
                <a:cs typeface="Tahoma"/>
              </a:rPr>
              <a:t>log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files </a:t>
            </a:r>
            <a:r>
              <a:rPr sz="1000" spc="65" dirty="0">
                <a:solidFill>
                  <a:srgbClr val="FFFFFF"/>
                </a:solidFill>
                <a:latin typeface="Tahoma"/>
                <a:cs typeface="Tahoma"/>
              </a:rPr>
              <a:t>of 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operating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systems,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applications </a:t>
            </a:r>
            <a:r>
              <a:rPr sz="1000" spc="5" dirty="0">
                <a:solidFill>
                  <a:srgbClr val="FFFFFF"/>
                </a:solidFill>
                <a:latin typeface="Tahoma"/>
                <a:cs typeface="Tahoma"/>
              </a:rPr>
              <a:t>and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network </a:t>
            </a:r>
            <a:r>
              <a:rPr sz="1000" spc="5" dirty="0">
                <a:solidFill>
                  <a:srgbClr val="FFFFFF"/>
                </a:solidFill>
                <a:latin typeface="Tahoma"/>
                <a:cs typeface="Tahoma"/>
              </a:rPr>
              <a:t>equipment, 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logs </a:t>
            </a:r>
            <a:r>
              <a:rPr sz="1000" spc="65" dirty="0">
                <a:solidFill>
                  <a:srgbClr val="FFFFFF"/>
                </a:solidFill>
                <a:latin typeface="Tahoma"/>
                <a:cs typeface="Tahoma"/>
              </a:rPr>
              <a:t>of </a:t>
            </a:r>
            <a:r>
              <a:rPr sz="1000" spc="5" dirty="0">
                <a:solidFill>
                  <a:srgbClr val="FFFFFF"/>
                </a:solidFill>
                <a:latin typeface="Tahoma"/>
                <a:cs typeface="Tahoma"/>
              </a:rPr>
              <a:t>Internet </a:t>
            </a: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000" spc="55" dirty="0">
                <a:solidFill>
                  <a:srgbClr val="FFFFFF"/>
                </a:solidFill>
                <a:latin typeface="Tahoma"/>
                <a:cs typeface="Tahoma"/>
              </a:rPr>
              <a:t>ccess</a:t>
            </a:r>
            <a:r>
              <a:rPr sz="10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(for</a:t>
            </a:r>
            <a:r>
              <a:rPr sz="1000" spc="-8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000" spc="5" dirty="0">
                <a:solidFill>
                  <a:srgbClr val="FFFFFF"/>
                </a:solidFill>
                <a:latin typeface="Tahoma"/>
                <a:cs typeface="Tahoma"/>
              </a:rPr>
              <a:t>x</a:t>
            </a:r>
            <a:r>
              <a:rPr sz="1000" spc="-5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000" spc="-15" dirty="0">
                <a:solidFill>
                  <a:srgbClr val="FFFFFF"/>
                </a:solidFill>
                <a:latin typeface="Tahoma"/>
                <a:cs typeface="Tahoma"/>
              </a:rPr>
              <a:t>mple,</a:t>
            </a:r>
            <a:r>
              <a:rPr sz="1000" spc="-7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from</a:t>
            </a:r>
            <a:r>
              <a:rPr sz="1000" spc="-8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p</a:t>
            </a: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ox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y</a:t>
            </a:r>
            <a:r>
              <a:rPr sz="1000" spc="-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se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v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1000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r>
              <a:rPr sz="1000" spc="-5" dirty="0">
                <a:solidFill>
                  <a:srgbClr val="FFFFFF"/>
                </a:solidFill>
                <a:latin typeface="Tahoma"/>
                <a:cs typeface="Tahoma"/>
              </a:rPr>
              <a:t>)</a:t>
            </a:r>
            <a:r>
              <a:rPr sz="1000" spc="-85" dirty="0">
                <a:solidFill>
                  <a:srgbClr val="FFFFFF"/>
                </a:solidFill>
                <a:latin typeface="Tahoma"/>
                <a:cs typeface="Tahoma"/>
              </a:rPr>
              <a:t>,</a:t>
            </a:r>
            <a:r>
              <a:rPr sz="1000" spc="-6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-15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000" spc="55" dirty="0">
                <a:solidFill>
                  <a:srgbClr val="FFFFFF"/>
                </a:solidFill>
                <a:latin typeface="Tahoma"/>
                <a:cs typeface="Tahoma"/>
              </a:rPr>
              <a:t>w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o</a:t>
            </a: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1000" spc="5" dirty="0">
                <a:solidFill>
                  <a:srgbClr val="FFFFFF"/>
                </a:solidFill>
                <a:latin typeface="Tahoma"/>
                <a:cs typeface="Tahoma"/>
              </a:rPr>
              <a:t>k</a:t>
            </a:r>
            <a:r>
              <a:rPr sz="10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50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1000" spc="-5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000" spc="100" dirty="0">
                <a:solidFill>
                  <a:srgbClr val="FFFFFF"/>
                </a:solidFill>
                <a:latin typeface="Tahoma"/>
                <a:cs typeface="Tahoma"/>
              </a:rPr>
              <a:t>ff</a:t>
            </a:r>
            <a:r>
              <a:rPr sz="1000" spc="-5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sz="1000" spc="60" dirty="0">
                <a:solidFill>
                  <a:srgbClr val="FFFFFF"/>
                </a:solidFill>
                <a:latin typeface="Tahoma"/>
                <a:cs typeface="Tahoma"/>
              </a:rPr>
              <a:t>c 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d</a:t>
            </a:r>
            <a:r>
              <a:rPr sz="1000" spc="-15" dirty="0">
                <a:solidFill>
                  <a:srgbClr val="FFFFFF"/>
                </a:solidFill>
                <a:latin typeface="Tahoma"/>
                <a:cs typeface="Tahoma"/>
              </a:rPr>
              <a:t>u</a:t>
            </a:r>
            <a:r>
              <a:rPr sz="1000" spc="-10" dirty="0">
                <a:solidFill>
                  <a:srgbClr val="FFFFFF"/>
                </a:solidFill>
                <a:latin typeface="Tahoma"/>
                <a:cs typeface="Tahoma"/>
              </a:rPr>
              <a:t>mps,</a:t>
            </a:r>
            <a:r>
              <a:rPr sz="1000" spc="-6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HD</a:t>
            </a: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D</a:t>
            </a:r>
            <a:r>
              <a:rPr sz="1000" spc="-10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Tahoma"/>
                <a:cs typeface="Tahoma"/>
              </a:rPr>
              <a:t>image</a:t>
            </a:r>
            <a:r>
              <a:rPr sz="1000" spc="-20" dirty="0">
                <a:solidFill>
                  <a:srgbClr val="FFFFFF"/>
                </a:solidFill>
                <a:latin typeface="Tahoma"/>
                <a:cs typeface="Tahoma"/>
              </a:rPr>
              <a:t>s,</a:t>
            </a:r>
            <a:r>
              <a:rPr sz="1000" spc="-8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5" dirty="0">
                <a:solidFill>
                  <a:srgbClr val="FFFFFF"/>
                </a:solidFill>
                <a:latin typeface="Tahoma"/>
                <a:cs typeface="Tahoma"/>
              </a:rPr>
              <a:t>memo</a:t>
            </a:r>
            <a:r>
              <a:rPr sz="1000" spc="-5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y</a:t>
            </a:r>
            <a:r>
              <a:rPr sz="1000" spc="-5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d</a:t>
            </a:r>
            <a:r>
              <a:rPr sz="1000" spc="-15" dirty="0">
                <a:solidFill>
                  <a:srgbClr val="FFFFFF"/>
                </a:solidFill>
                <a:latin typeface="Tahoma"/>
                <a:cs typeface="Tahoma"/>
              </a:rPr>
              <a:t>u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mps</a:t>
            </a:r>
            <a:r>
              <a:rPr sz="1000" spc="-8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000" spc="-15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d</a:t>
            </a:r>
            <a:r>
              <a:rPr sz="1000" spc="-8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000" spc="-15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y</a:t>
            </a:r>
            <a:r>
              <a:rPr sz="1000" spc="-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othe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1000" spc="-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50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000" spc="70" dirty="0">
                <a:solidFill>
                  <a:srgbClr val="FFFFFF"/>
                </a:solidFill>
                <a:latin typeface="Tahoma"/>
                <a:cs typeface="Tahoma"/>
              </a:rPr>
              <a:t>y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p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s  </a:t>
            </a:r>
            <a:r>
              <a:rPr sz="1000" spc="65" dirty="0">
                <a:solidFill>
                  <a:srgbClr val="FFFFFF"/>
                </a:solidFill>
                <a:latin typeface="Tahoma"/>
                <a:cs typeface="Tahoma"/>
              </a:rPr>
              <a:t>of</a:t>
            </a:r>
            <a:r>
              <a:rPr sz="1000" spc="-8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-10" dirty="0">
                <a:solidFill>
                  <a:srgbClr val="FFFFFF"/>
                </a:solidFill>
                <a:latin typeface="Tahoma"/>
                <a:cs typeface="Tahoma"/>
              </a:rPr>
              <a:t>in</a:t>
            </a:r>
            <a:r>
              <a:rPr sz="1000" spc="65" dirty="0">
                <a:solidFill>
                  <a:srgbClr val="FFFFFF"/>
                </a:solidFill>
                <a:latin typeface="Tahoma"/>
                <a:cs typeface="Tahoma"/>
              </a:rPr>
              <a:t>fo</a:t>
            </a: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mati</a:t>
            </a: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o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r>
              <a:rPr sz="1000" spc="-85" dirty="0">
                <a:solidFill>
                  <a:srgbClr val="FFFFFF"/>
                </a:solidFill>
                <a:latin typeface="Tahoma"/>
                <a:cs typeface="Tahoma"/>
              </a:rPr>
              <a:t>,</a:t>
            </a:r>
            <a:r>
              <a:rPr sz="1000" spc="-8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Tahoma"/>
                <a:cs typeface="Tahoma"/>
              </a:rPr>
              <a:t>w</a:t>
            </a:r>
            <a:r>
              <a:rPr sz="1000" spc="-10" dirty="0">
                <a:solidFill>
                  <a:srgbClr val="FFFFFF"/>
                </a:solidFill>
                <a:latin typeface="Tahoma"/>
                <a:cs typeface="Tahoma"/>
              </a:rPr>
              <a:t>h</a:t>
            </a:r>
            <a:r>
              <a:rPr sz="1000" spc="-5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ch</a:t>
            </a:r>
            <a:r>
              <a:rPr sz="1000" spc="-8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co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u</a:t>
            </a:r>
            <a:r>
              <a:rPr sz="1000" spc="-15" dirty="0">
                <a:solidFill>
                  <a:srgbClr val="FFFFFF"/>
                </a:solidFill>
                <a:latin typeface="Tahoma"/>
                <a:cs typeface="Tahoma"/>
              </a:rPr>
              <a:t>l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d</a:t>
            </a:r>
            <a:r>
              <a:rPr sz="1000" spc="-8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b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000" spc="-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-15" dirty="0">
                <a:solidFill>
                  <a:srgbClr val="FFFFFF"/>
                </a:solidFill>
                <a:latin typeface="Tahoma"/>
                <a:cs typeface="Tahoma"/>
              </a:rPr>
              <a:t>u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sef</a:t>
            </a:r>
            <a:r>
              <a:rPr sz="1000" spc="50" dirty="0">
                <a:solidFill>
                  <a:srgbClr val="FFFFFF"/>
                </a:solidFill>
                <a:latin typeface="Tahoma"/>
                <a:cs typeface="Tahoma"/>
              </a:rPr>
              <a:t>u</a:t>
            </a:r>
            <a:r>
              <a:rPr sz="1000" spc="-10" dirty="0">
                <a:solidFill>
                  <a:srgbClr val="FFFFFF"/>
                </a:solidFill>
                <a:latin typeface="Tahoma"/>
                <a:cs typeface="Tahoma"/>
              </a:rPr>
              <a:t>l</a:t>
            </a:r>
            <a:r>
              <a:rPr sz="1000" spc="-8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65" dirty="0">
                <a:solidFill>
                  <a:srgbClr val="FFFFFF"/>
                </a:solidFill>
                <a:latin typeface="Tahoma"/>
                <a:cs typeface="Tahoma"/>
              </a:rPr>
              <a:t>fo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1000" spc="-8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-10" dirty="0">
                <a:solidFill>
                  <a:srgbClr val="FFFFFF"/>
                </a:solidFill>
                <a:latin typeface="Tahoma"/>
                <a:cs typeface="Tahoma"/>
              </a:rPr>
              <a:t>in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v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000" spc="75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r>
              <a:rPr sz="1000" spc="50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000" spc="-5" dirty="0">
                <a:solidFill>
                  <a:srgbClr val="FFFFFF"/>
                </a:solidFill>
                <a:latin typeface="Tahoma"/>
                <a:cs typeface="Tahoma"/>
              </a:rPr>
              <a:t>iga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tion</a:t>
            </a:r>
            <a:endParaRPr sz="1000">
              <a:latin typeface="Tahoma"/>
              <a:cs typeface="Tahoma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85494" y="2900934"/>
            <a:ext cx="305498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65" dirty="0">
                <a:solidFill>
                  <a:srgbClr val="FFFFFF"/>
                </a:solidFill>
                <a:latin typeface="Tahoma"/>
                <a:cs typeface="Tahoma"/>
              </a:rPr>
              <a:t>Initial</a:t>
            </a:r>
            <a:r>
              <a:rPr sz="1100" b="1" spc="-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b="1" spc="-45" dirty="0">
                <a:solidFill>
                  <a:srgbClr val="FFFFFF"/>
                </a:solidFill>
                <a:latin typeface="Tahoma"/>
                <a:cs typeface="Tahoma"/>
              </a:rPr>
              <a:t>anal</a:t>
            </a:r>
            <a:r>
              <a:rPr sz="1100" b="1" spc="-50" dirty="0">
                <a:solidFill>
                  <a:srgbClr val="FFFFFF"/>
                </a:solidFill>
                <a:latin typeface="Tahoma"/>
                <a:cs typeface="Tahoma"/>
              </a:rPr>
              <a:t>y</a:t>
            </a:r>
            <a:r>
              <a:rPr sz="1100" b="1" spc="-10" dirty="0">
                <a:solidFill>
                  <a:srgbClr val="FFFFFF"/>
                </a:solidFill>
                <a:latin typeface="Tahoma"/>
                <a:cs typeface="Tahoma"/>
              </a:rPr>
              <a:t>sis</a:t>
            </a:r>
            <a:r>
              <a:rPr sz="1100" b="1" spc="-8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b="1" spc="-50" dirty="0">
                <a:solidFill>
                  <a:srgbClr val="FFFFFF"/>
                </a:solidFill>
                <a:latin typeface="Tahoma"/>
                <a:cs typeface="Tahoma"/>
              </a:rPr>
              <a:t>and</a:t>
            </a:r>
            <a:r>
              <a:rPr sz="1100" b="1" spc="-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b="1" spc="-5" dirty="0">
                <a:solidFill>
                  <a:srgbClr val="FFFFFF"/>
                </a:solidFill>
                <a:latin typeface="Tahoma"/>
                <a:cs typeface="Tahoma"/>
              </a:rPr>
              <a:t>c</a:t>
            </a:r>
            <a:r>
              <a:rPr sz="1100" b="1" spc="-10" dirty="0">
                <a:solidFill>
                  <a:srgbClr val="FFFFFF"/>
                </a:solidFill>
                <a:latin typeface="Tahoma"/>
                <a:cs typeface="Tahoma"/>
              </a:rPr>
              <a:t>o</a:t>
            </a:r>
            <a:r>
              <a:rPr sz="1100" b="1" spc="-110" dirty="0">
                <a:solidFill>
                  <a:srgbClr val="FFFFFF"/>
                </a:solidFill>
                <a:latin typeface="Tahoma"/>
                <a:cs typeface="Tahoma"/>
              </a:rPr>
              <a:t>m</a:t>
            </a:r>
            <a:r>
              <a:rPr sz="1100" b="1" spc="-50" dirty="0">
                <a:solidFill>
                  <a:srgbClr val="FFFFFF"/>
                </a:solidFill>
                <a:latin typeface="Tahoma"/>
                <a:cs typeface="Tahoma"/>
              </a:rPr>
              <a:t>p</a:t>
            </a:r>
            <a:r>
              <a:rPr sz="1100" b="1" spc="-20" dirty="0">
                <a:solidFill>
                  <a:srgbClr val="FFFFFF"/>
                </a:solidFill>
                <a:latin typeface="Tahoma"/>
                <a:cs typeface="Tahoma"/>
              </a:rPr>
              <a:t>l</a:t>
            </a:r>
            <a:r>
              <a:rPr sz="1100" b="1" spc="-35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100" b="1" spc="-70" dirty="0">
                <a:solidFill>
                  <a:srgbClr val="FFFFFF"/>
                </a:solidFill>
                <a:latin typeface="Tahoma"/>
                <a:cs typeface="Tahoma"/>
              </a:rPr>
              <a:t>x</a:t>
            </a:r>
            <a:r>
              <a:rPr sz="1100" b="1" spc="5" dirty="0">
                <a:solidFill>
                  <a:srgbClr val="FFFFFF"/>
                </a:solidFill>
                <a:latin typeface="Tahoma"/>
                <a:cs typeface="Tahoma"/>
              </a:rPr>
              <a:t>ity</a:t>
            </a:r>
            <a:r>
              <a:rPr sz="1100" b="1" spc="-11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b="1" spc="-30" dirty="0">
                <a:solidFill>
                  <a:srgbClr val="FFFFFF"/>
                </a:solidFill>
                <a:latin typeface="Tahoma"/>
                <a:cs typeface="Tahoma"/>
              </a:rPr>
              <a:t>l</a:t>
            </a:r>
            <a:r>
              <a:rPr sz="1100" b="1" spc="-50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100" b="1" spc="-5" dirty="0">
                <a:solidFill>
                  <a:srgbClr val="FFFFFF"/>
                </a:solidFill>
                <a:latin typeface="Tahoma"/>
                <a:cs typeface="Tahoma"/>
              </a:rPr>
              <a:t>v</a:t>
            </a:r>
            <a:r>
              <a:rPr sz="1100" b="1" spc="-35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100" b="1" spc="-50" dirty="0">
                <a:solidFill>
                  <a:srgbClr val="FFFFFF"/>
                </a:solidFill>
                <a:latin typeface="Tahoma"/>
                <a:cs typeface="Tahoma"/>
              </a:rPr>
              <a:t>l</a:t>
            </a:r>
            <a:r>
              <a:rPr sz="1100" b="1" spc="-12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b="1" spc="-35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100" b="1" spc="-5" dirty="0">
                <a:solidFill>
                  <a:srgbClr val="FFFFFF"/>
                </a:solidFill>
                <a:latin typeface="Tahoma"/>
                <a:cs typeface="Tahoma"/>
              </a:rPr>
              <a:t>v</a:t>
            </a:r>
            <a:r>
              <a:rPr sz="1100" b="1" spc="-40" dirty="0">
                <a:solidFill>
                  <a:srgbClr val="FFFFFF"/>
                </a:solidFill>
                <a:latin typeface="Tahoma"/>
                <a:cs typeface="Tahoma"/>
              </a:rPr>
              <a:t>aluat</a:t>
            </a:r>
            <a:r>
              <a:rPr sz="1100" b="1" spc="-30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sz="1100" b="1" spc="-65" dirty="0">
                <a:solidFill>
                  <a:srgbClr val="FFFFFF"/>
                </a:solidFill>
                <a:latin typeface="Tahoma"/>
                <a:cs typeface="Tahoma"/>
              </a:rPr>
              <a:t>o</a:t>
            </a:r>
            <a:r>
              <a:rPr sz="1100" b="1" spc="-75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endParaRPr sz="1100">
              <a:latin typeface="Tahoma"/>
              <a:cs typeface="Tahom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85494" y="3078011"/>
            <a:ext cx="2307590" cy="636270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299085" indent="-287020">
              <a:lnSpc>
                <a:spcPct val="100000"/>
              </a:lnSpc>
              <a:spcBef>
                <a:spcPts val="500"/>
              </a:spcBef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Ev</a:t>
            </a:r>
            <a:r>
              <a:rPr sz="1000" spc="-5" dirty="0">
                <a:solidFill>
                  <a:srgbClr val="FFFFFF"/>
                </a:solidFill>
                <a:latin typeface="Tahoma"/>
                <a:cs typeface="Tahoma"/>
              </a:rPr>
              <a:t>alua</a:t>
            </a:r>
            <a:r>
              <a:rPr sz="1000" spc="80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000" spc="-8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eq</a:t>
            </a:r>
            <a:r>
              <a:rPr sz="1000" spc="-10" dirty="0">
                <a:solidFill>
                  <a:srgbClr val="FFFFFF"/>
                </a:solidFill>
                <a:latin typeface="Tahoma"/>
                <a:cs typeface="Tahoma"/>
              </a:rPr>
              <a:t>u</a:t>
            </a:r>
            <a:r>
              <a:rPr sz="1000" spc="60" dirty="0">
                <a:solidFill>
                  <a:srgbClr val="FFFFFF"/>
                </a:solidFill>
                <a:latin typeface="Tahoma"/>
                <a:cs typeface="Tahoma"/>
              </a:rPr>
              <a:t>es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000" dirty="0">
                <a:solidFill>
                  <a:srgbClr val="FFFFFF"/>
                </a:solidFill>
                <a:latin typeface="Tahoma"/>
                <a:cs typeface="Tahoma"/>
              </a:rPr>
              <a:t>’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r>
              <a:rPr sz="1000" spc="-6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co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m</a:t>
            </a: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plexi</a:t>
            </a:r>
            <a:r>
              <a:rPr sz="1000" spc="80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y</a:t>
            </a:r>
            <a:endParaRPr sz="1000">
              <a:latin typeface="Tahoma"/>
              <a:cs typeface="Tahoma"/>
            </a:endParaRPr>
          </a:p>
          <a:p>
            <a:pPr marL="299085" indent="-287020">
              <a:lnSpc>
                <a:spcPct val="100000"/>
              </a:lnSpc>
              <a:spcBef>
                <a:spcPts val="400"/>
              </a:spcBef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Evaluate</a:t>
            </a:r>
            <a:r>
              <a:rPr sz="1000" spc="-8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necessity</a:t>
            </a:r>
            <a:r>
              <a:rPr sz="1000" spc="-8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65" dirty="0">
                <a:solidFill>
                  <a:srgbClr val="FFFFFF"/>
                </a:solidFill>
                <a:latin typeface="Tahoma"/>
                <a:cs typeface="Tahoma"/>
              </a:rPr>
              <a:t>of</a:t>
            </a:r>
            <a:r>
              <a:rPr sz="1000" spc="-8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onsite</a:t>
            </a:r>
            <a:r>
              <a:rPr sz="1000" spc="-8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works</a:t>
            </a:r>
            <a:endParaRPr sz="1000">
              <a:latin typeface="Tahoma"/>
              <a:cs typeface="Tahoma"/>
            </a:endParaRPr>
          </a:p>
          <a:p>
            <a:pPr marL="299085" indent="-287020">
              <a:lnSpc>
                <a:spcPct val="100000"/>
              </a:lnSpc>
              <a:spcBef>
                <a:spcPts val="405"/>
              </a:spcBef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Assign</a:t>
            </a:r>
            <a:r>
              <a:rPr sz="1000" spc="-7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000" spc="-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p</a:t>
            </a: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1000" spc="-15" dirty="0">
                <a:solidFill>
                  <a:srgbClr val="FFFFFF"/>
                </a:solidFill>
                <a:latin typeface="Tahoma"/>
                <a:cs typeface="Tahoma"/>
              </a:rPr>
              <a:t>o</a:t>
            </a:r>
            <a:r>
              <a:rPr sz="1000" spc="-5" dirty="0">
                <a:solidFill>
                  <a:srgbClr val="FFFFFF"/>
                </a:solidFill>
                <a:latin typeface="Tahoma"/>
                <a:cs typeface="Tahoma"/>
              </a:rPr>
              <a:t>j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000" spc="80" dirty="0">
                <a:solidFill>
                  <a:srgbClr val="FFFFFF"/>
                </a:solidFill>
                <a:latin typeface="Tahoma"/>
                <a:cs typeface="Tahoma"/>
              </a:rPr>
              <a:t>ct</a:t>
            </a:r>
            <a:r>
              <a:rPr sz="10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coord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sz="1000" spc="-15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r>
              <a:rPr sz="1000" spc="-5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tor</a:t>
            </a:r>
            <a:endParaRPr sz="1000">
              <a:latin typeface="Tahoma"/>
              <a:cs typeface="Tahom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497448" y="2869184"/>
            <a:ext cx="3267710" cy="10071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35" dirty="0">
                <a:solidFill>
                  <a:srgbClr val="FFFFFF"/>
                </a:solidFill>
                <a:latin typeface="Tahoma"/>
                <a:cs typeface="Tahoma"/>
              </a:rPr>
              <a:t>D</a:t>
            </a:r>
            <a:r>
              <a:rPr sz="1100" b="1" spc="-25" dirty="0">
                <a:solidFill>
                  <a:srgbClr val="FFFFFF"/>
                </a:solidFill>
                <a:latin typeface="Tahoma"/>
                <a:cs typeface="Tahoma"/>
              </a:rPr>
              <a:t>ata</a:t>
            </a:r>
            <a:r>
              <a:rPr sz="1100" b="1" spc="-10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b="1" spc="-45" dirty="0">
                <a:solidFill>
                  <a:srgbClr val="FFFFFF"/>
                </a:solidFill>
                <a:latin typeface="Tahoma"/>
                <a:cs typeface="Tahoma"/>
              </a:rPr>
              <a:t>anal</a:t>
            </a:r>
            <a:r>
              <a:rPr sz="1100" b="1" spc="-50" dirty="0">
                <a:solidFill>
                  <a:srgbClr val="FFFFFF"/>
                </a:solidFill>
                <a:latin typeface="Tahoma"/>
                <a:cs typeface="Tahoma"/>
              </a:rPr>
              <a:t>y</a:t>
            </a:r>
            <a:r>
              <a:rPr sz="1100" b="1" spc="-10" dirty="0">
                <a:solidFill>
                  <a:srgbClr val="FFFFFF"/>
                </a:solidFill>
                <a:latin typeface="Tahoma"/>
                <a:cs typeface="Tahoma"/>
              </a:rPr>
              <a:t>sis</a:t>
            </a:r>
            <a:endParaRPr sz="1100">
              <a:latin typeface="Tahoma"/>
              <a:cs typeface="Tahoma"/>
            </a:endParaRPr>
          </a:p>
          <a:p>
            <a:pPr marL="12700" marR="5080">
              <a:lnSpc>
                <a:spcPct val="90000"/>
              </a:lnSpc>
              <a:spcBef>
                <a:spcPts val="1000"/>
              </a:spcBef>
            </a:pP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Kaspersky 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Lab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experts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perform </a:t>
            </a: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analysis </a:t>
            </a:r>
            <a:r>
              <a:rPr sz="1000" spc="65" dirty="0">
                <a:solidFill>
                  <a:srgbClr val="FFFFFF"/>
                </a:solidFill>
                <a:latin typeface="Tahoma"/>
                <a:cs typeface="Tahoma"/>
              </a:rPr>
              <a:t>of </a:t>
            </a:r>
            <a:r>
              <a:rPr sz="1000" spc="-10" dirty="0">
                <a:solidFill>
                  <a:srgbClr val="FFFFFF"/>
                </a:solidFill>
                <a:latin typeface="Tahoma"/>
                <a:cs typeface="Tahoma"/>
              </a:rPr>
              <a:t>all </a:t>
            </a:r>
            <a:r>
              <a:rPr sz="1000" spc="5" dirty="0">
                <a:solidFill>
                  <a:srgbClr val="FFFFFF"/>
                </a:solidFill>
                <a:latin typeface="Tahoma"/>
                <a:cs typeface="Tahoma"/>
              </a:rPr>
              <a:t>available </a:t>
            </a:r>
            <a:r>
              <a:rPr sz="1000" spc="-30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information </a:t>
            </a:r>
            <a:r>
              <a:rPr sz="1000" dirty="0">
                <a:solidFill>
                  <a:srgbClr val="FFFFFF"/>
                </a:solidFill>
                <a:latin typeface="Tahoma"/>
                <a:cs typeface="Tahoma"/>
              </a:rPr>
              <a:t>(including malware </a:t>
            </a:r>
            <a:r>
              <a:rPr sz="1000" spc="5" dirty="0">
                <a:solidFill>
                  <a:srgbClr val="FFFFFF"/>
                </a:solidFill>
                <a:latin typeface="Tahoma"/>
                <a:cs typeface="Tahoma"/>
              </a:rPr>
              <a:t>analysis) </a:t>
            </a:r>
            <a:r>
              <a:rPr sz="1000" spc="-10" dirty="0">
                <a:solidFill>
                  <a:srgbClr val="FFFFFF"/>
                </a:solidFill>
                <a:latin typeface="Tahoma"/>
                <a:cs typeface="Tahoma"/>
              </a:rPr>
              <a:t>in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order </a:t>
            </a:r>
            <a:r>
              <a:rPr sz="1000" spc="55" dirty="0">
                <a:solidFill>
                  <a:srgbClr val="FFFFFF"/>
                </a:solidFill>
                <a:latin typeface="Tahoma"/>
                <a:cs typeface="Tahoma"/>
              </a:rPr>
              <a:t>to </a:t>
            </a:r>
            <a:r>
              <a:rPr sz="1000" spc="6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recreate</a:t>
            </a:r>
            <a:r>
              <a:rPr sz="1000" spc="-8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the</a:t>
            </a:r>
            <a:r>
              <a:rPr sz="1000" spc="-8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picture</a:t>
            </a:r>
            <a:r>
              <a:rPr sz="1000" spc="-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65" dirty="0">
                <a:solidFill>
                  <a:srgbClr val="FFFFFF"/>
                </a:solidFill>
                <a:latin typeface="Tahoma"/>
                <a:cs typeface="Tahoma"/>
              </a:rPr>
              <a:t>of</a:t>
            </a:r>
            <a:r>
              <a:rPr sz="1000" spc="-8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the</a:t>
            </a:r>
            <a:r>
              <a:rPr sz="1000" spc="-8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incident.</a:t>
            </a:r>
            <a:r>
              <a:rPr sz="10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Discovered</a:t>
            </a:r>
            <a:r>
              <a:rPr sz="1000" spc="-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dirty="0">
                <a:solidFill>
                  <a:srgbClr val="FFFFFF"/>
                </a:solidFill>
                <a:latin typeface="Tahoma"/>
                <a:cs typeface="Tahoma"/>
              </a:rPr>
              <a:t>malware </a:t>
            </a:r>
            <a:r>
              <a:rPr sz="1000" spc="-30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that</a:t>
            </a:r>
            <a:r>
              <a:rPr sz="10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was</a:t>
            </a:r>
            <a:r>
              <a:rPr sz="1000" spc="-8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not</a:t>
            </a:r>
            <a:r>
              <a:rPr sz="1000" spc="-8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used</a:t>
            </a:r>
            <a:r>
              <a:rPr sz="1000" spc="-8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for</a:t>
            </a:r>
            <a:r>
              <a:rPr sz="1000" spc="-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attack</a:t>
            </a:r>
            <a:r>
              <a:rPr sz="1000" spc="-8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-10" dirty="0">
                <a:solidFill>
                  <a:srgbClr val="FFFFFF"/>
                </a:solidFill>
                <a:latin typeface="Tahoma"/>
                <a:cs typeface="Tahoma"/>
              </a:rPr>
              <a:t>will</a:t>
            </a:r>
            <a:r>
              <a:rPr sz="1000" spc="-8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not</a:t>
            </a:r>
            <a:r>
              <a:rPr sz="10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be</a:t>
            </a:r>
            <a:r>
              <a:rPr sz="1000" spc="-8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described</a:t>
            </a:r>
            <a:r>
              <a:rPr sz="1000" spc="-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-10" dirty="0">
                <a:solidFill>
                  <a:srgbClr val="FFFFFF"/>
                </a:solidFill>
                <a:latin typeface="Tahoma"/>
                <a:cs typeface="Tahoma"/>
              </a:rPr>
              <a:t>in</a:t>
            </a:r>
            <a:r>
              <a:rPr sz="1000" spc="-8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final </a:t>
            </a:r>
            <a:r>
              <a:rPr sz="1000" spc="-2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report</a:t>
            </a:r>
            <a:endParaRPr sz="1000">
              <a:latin typeface="Tahoma"/>
              <a:cs typeface="Tahoma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404742" y="4068267"/>
            <a:ext cx="3886200" cy="7893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65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1100" b="1" spc="-50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100" b="1" spc="-10" dirty="0">
                <a:solidFill>
                  <a:srgbClr val="FFFFFF"/>
                </a:solidFill>
                <a:latin typeface="Tahoma"/>
                <a:cs typeface="Tahoma"/>
              </a:rPr>
              <a:t>port</a:t>
            </a:r>
            <a:r>
              <a:rPr sz="1100" b="1" spc="-12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b="1" spc="-30" dirty="0">
                <a:solidFill>
                  <a:srgbClr val="FFFFFF"/>
                </a:solidFill>
                <a:latin typeface="Tahoma"/>
                <a:cs typeface="Tahoma"/>
              </a:rPr>
              <a:t>pr</a:t>
            </a:r>
            <a:r>
              <a:rPr sz="1100" b="1" spc="-25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100" b="1" spc="-40" dirty="0">
                <a:solidFill>
                  <a:srgbClr val="FFFFFF"/>
                </a:solidFill>
                <a:latin typeface="Tahoma"/>
                <a:cs typeface="Tahoma"/>
              </a:rPr>
              <a:t>pa</a:t>
            </a:r>
            <a:r>
              <a:rPr sz="1100" b="1" spc="-45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1100" b="1" spc="-25" dirty="0">
                <a:solidFill>
                  <a:srgbClr val="FFFFFF"/>
                </a:solidFill>
                <a:latin typeface="Tahoma"/>
                <a:cs typeface="Tahoma"/>
              </a:rPr>
              <a:t>ati</a:t>
            </a:r>
            <a:r>
              <a:rPr sz="1100" b="1" spc="-35" dirty="0">
                <a:solidFill>
                  <a:srgbClr val="FFFFFF"/>
                </a:solidFill>
                <a:latin typeface="Tahoma"/>
                <a:cs typeface="Tahoma"/>
              </a:rPr>
              <a:t>o</a:t>
            </a:r>
            <a:r>
              <a:rPr sz="1100" b="1" spc="-75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endParaRPr sz="1100">
              <a:latin typeface="Tahoma"/>
              <a:cs typeface="Tahoma"/>
            </a:endParaRPr>
          </a:p>
          <a:p>
            <a:pPr>
              <a:lnSpc>
                <a:spcPct val="100000"/>
              </a:lnSpc>
            </a:pPr>
            <a:endParaRPr sz="1200">
              <a:latin typeface="Tahoma"/>
              <a:cs typeface="Tahoma"/>
            </a:endParaRPr>
          </a:p>
          <a:p>
            <a:pPr marL="12700" marR="5080">
              <a:lnSpc>
                <a:spcPct val="90100"/>
              </a:lnSpc>
            </a:pPr>
            <a:r>
              <a:rPr sz="1000" spc="95" dirty="0">
                <a:solidFill>
                  <a:srgbClr val="FFFFFF"/>
                </a:solidFill>
                <a:latin typeface="Tahoma"/>
                <a:cs typeface="Tahoma"/>
              </a:rPr>
              <a:t>At</a:t>
            </a:r>
            <a:r>
              <a:rPr sz="1000" spc="-7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this</a:t>
            </a:r>
            <a:r>
              <a:rPr sz="1000" spc="-8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stage</a:t>
            </a:r>
            <a:r>
              <a:rPr sz="1000" spc="-8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Kaspersky</a:t>
            </a:r>
            <a:r>
              <a:rPr sz="1000" spc="-6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prepares</a:t>
            </a:r>
            <a:r>
              <a:rPr sz="10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000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report</a:t>
            </a:r>
            <a:r>
              <a:rPr sz="1000" spc="-7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containing</a:t>
            </a:r>
            <a:r>
              <a:rPr sz="1000" spc="-11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description</a:t>
            </a:r>
            <a:r>
              <a:rPr sz="1000" spc="-7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65" dirty="0">
                <a:solidFill>
                  <a:srgbClr val="FFFFFF"/>
                </a:solidFill>
                <a:latin typeface="Tahoma"/>
                <a:cs typeface="Tahoma"/>
              </a:rPr>
              <a:t>of </a:t>
            </a:r>
            <a:r>
              <a:rPr sz="1000" spc="-2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-10" dirty="0">
                <a:solidFill>
                  <a:srgbClr val="FFFFFF"/>
                </a:solidFill>
                <a:latin typeface="Tahoma"/>
                <a:cs typeface="Tahoma"/>
              </a:rPr>
              <a:t>in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ve</a:t>
            </a:r>
            <a:r>
              <a:rPr sz="1000" spc="40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r>
              <a:rPr sz="1000" spc="80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000" spc="-5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gation</a:t>
            </a:r>
            <a:r>
              <a:rPr sz="1000" spc="-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esul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r>
              <a:rPr sz="1000" spc="-6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000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d</a:t>
            </a:r>
            <a:r>
              <a:rPr sz="1000" spc="-8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1000" spc="25" dirty="0">
                <a:solidFill>
                  <a:srgbClr val="FFFFFF"/>
                </a:solidFill>
                <a:latin typeface="Tahoma"/>
                <a:cs typeface="Tahoma"/>
              </a:rPr>
              <a:t>eco</a:t>
            </a:r>
            <a:r>
              <a:rPr sz="1000" spc="35" dirty="0">
                <a:solidFill>
                  <a:srgbClr val="FFFFFF"/>
                </a:solidFill>
                <a:latin typeface="Tahoma"/>
                <a:cs typeface="Tahoma"/>
              </a:rPr>
              <a:t>m</a:t>
            </a:r>
            <a:r>
              <a:rPr sz="1000" spc="-30" dirty="0">
                <a:solidFill>
                  <a:srgbClr val="FFFFFF"/>
                </a:solidFill>
                <a:latin typeface="Tahoma"/>
                <a:cs typeface="Tahoma"/>
              </a:rPr>
              <a:t>m</a:t>
            </a:r>
            <a:r>
              <a:rPr sz="1000" spc="5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d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000" spc="80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000" spc="-5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on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r>
              <a:rPr sz="1000" spc="-8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on</a:t>
            </a:r>
            <a:r>
              <a:rPr sz="1000" spc="-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45" dirty="0">
                <a:solidFill>
                  <a:srgbClr val="FFFFFF"/>
                </a:solidFill>
                <a:latin typeface="Tahoma"/>
                <a:cs typeface="Tahoma"/>
              </a:rPr>
              <a:t>fu</a:t>
            </a: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1000" spc="80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000" spc="5" dirty="0">
                <a:solidFill>
                  <a:srgbClr val="FFFFFF"/>
                </a:solidFill>
                <a:latin typeface="Tahoma"/>
                <a:cs typeface="Tahoma"/>
              </a:rPr>
              <a:t>he</a:t>
            </a:r>
            <a:r>
              <a:rPr sz="1000" spc="15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1000" spc="-8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000" spc="10" dirty="0">
                <a:solidFill>
                  <a:srgbClr val="FFFFFF"/>
                </a:solidFill>
                <a:latin typeface="Tahoma"/>
                <a:cs typeface="Tahoma"/>
              </a:rPr>
              <a:t>remed</a:t>
            </a:r>
            <a:r>
              <a:rPr sz="1000" spc="-5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sz="1000" spc="20" dirty="0">
                <a:solidFill>
                  <a:srgbClr val="FFFFFF"/>
                </a:solidFill>
                <a:latin typeface="Tahoma"/>
                <a:cs typeface="Tahoma"/>
              </a:rPr>
              <a:t>ation  </a:t>
            </a:r>
            <a:r>
              <a:rPr sz="1000" spc="30" dirty="0">
                <a:solidFill>
                  <a:srgbClr val="FFFFFF"/>
                </a:solidFill>
                <a:latin typeface="Tahoma"/>
                <a:cs typeface="Tahoma"/>
              </a:rPr>
              <a:t>actions</a:t>
            </a:r>
            <a:endParaRPr sz="1000">
              <a:latin typeface="Tahoma"/>
              <a:cs typeface="Tahoma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79475" y="1426210"/>
            <a:ext cx="5711190" cy="3270885"/>
            <a:chOff x="379475" y="1426210"/>
            <a:chExt cx="5711190" cy="3270885"/>
          </a:xfrm>
        </p:grpSpPr>
        <p:pic>
          <p:nvPicPr>
            <p:cNvPr id="11" name="object 11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744211" y="1572768"/>
              <a:ext cx="513588" cy="51358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794504" y="3005327"/>
              <a:ext cx="484631" cy="586740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795015" y="4137660"/>
              <a:ext cx="429768" cy="55930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79475" y="3029712"/>
              <a:ext cx="484631" cy="594360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03859" y="1583436"/>
              <a:ext cx="513588" cy="513588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1118615" y="1432560"/>
              <a:ext cx="4972050" cy="2573020"/>
            </a:xfrm>
            <a:custGeom>
              <a:avLst/>
              <a:gdLst/>
              <a:ahLst/>
              <a:cxnLst/>
              <a:rect l="l" t="t" r="r" b="b"/>
              <a:pathLst>
                <a:path w="4972050" h="2573020">
                  <a:moveTo>
                    <a:pt x="0" y="0"/>
                  </a:moveTo>
                  <a:lnTo>
                    <a:pt x="580897" y="0"/>
                  </a:lnTo>
                </a:path>
                <a:path w="4972050" h="2573020">
                  <a:moveTo>
                    <a:pt x="4390644" y="0"/>
                  </a:moveTo>
                  <a:lnTo>
                    <a:pt x="4971542" y="0"/>
                  </a:lnTo>
                </a:path>
                <a:path w="4972050" h="2573020">
                  <a:moveTo>
                    <a:pt x="0" y="1391412"/>
                  </a:moveTo>
                  <a:lnTo>
                    <a:pt x="580897" y="1391412"/>
                  </a:lnTo>
                </a:path>
                <a:path w="4972050" h="2573020">
                  <a:moveTo>
                    <a:pt x="4390644" y="1391412"/>
                  </a:moveTo>
                  <a:lnTo>
                    <a:pt x="4971542" y="1391412"/>
                  </a:lnTo>
                </a:path>
                <a:path w="4972050" h="2573020">
                  <a:moveTo>
                    <a:pt x="2307336" y="2572512"/>
                  </a:moveTo>
                  <a:lnTo>
                    <a:pt x="2888234" y="2572512"/>
                  </a:lnTo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>
            <a:spLocks noGrp="1"/>
          </p:cNvSpPr>
          <p:nvPr>
            <p:ph type="title"/>
          </p:nvPr>
        </p:nvSpPr>
        <p:spPr>
          <a:xfrm>
            <a:off x="336905" y="415798"/>
            <a:ext cx="547116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80" dirty="0">
                <a:solidFill>
                  <a:srgbClr val="FFFFFF"/>
                </a:solidFill>
                <a:latin typeface="Tahoma"/>
                <a:cs typeface="Tahoma"/>
              </a:rPr>
              <a:t>Incident</a:t>
            </a:r>
            <a:r>
              <a:rPr sz="1600" b="1" spc="-10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600" b="1" spc="-55" dirty="0">
                <a:solidFill>
                  <a:srgbClr val="FFFFFF"/>
                </a:solidFill>
                <a:latin typeface="Tahoma"/>
                <a:cs typeface="Tahoma"/>
              </a:rPr>
              <a:t>Response</a:t>
            </a:r>
            <a:r>
              <a:rPr sz="1600" b="1" spc="-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600" b="1" spc="-180" dirty="0">
                <a:solidFill>
                  <a:srgbClr val="FFFFFF"/>
                </a:solidFill>
                <a:latin typeface="Tahoma"/>
                <a:cs typeface="Tahoma"/>
              </a:rPr>
              <a:t>&amp;</a:t>
            </a:r>
            <a:r>
              <a:rPr sz="1600" b="1" spc="-114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600" b="1" spc="-60" dirty="0">
                <a:solidFill>
                  <a:srgbClr val="FFFFFF"/>
                </a:solidFill>
                <a:latin typeface="Tahoma"/>
                <a:cs typeface="Tahoma"/>
              </a:rPr>
              <a:t>Digital</a:t>
            </a:r>
            <a:r>
              <a:rPr sz="1600" b="1" spc="-7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600" b="1" spc="-30" dirty="0">
                <a:solidFill>
                  <a:srgbClr val="FFFFFF"/>
                </a:solidFill>
                <a:latin typeface="Tahoma"/>
                <a:cs typeface="Tahoma"/>
              </a:rPr>
              <a:t>Forensics</a:t>
            </a:r>
            <a:r>
              <a:rPr sz="1600" b="1" spc="-10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600" b="1" spc="-20" dirty="0">
                <a:solidFill>
                  <a:srgbClr val="FFFFFF"/>
                </a:solidFill>
                <a:latin typeface="Tahoma"/>
                <a:cs typeface="Tahoma"/>
              </a:rPr>
              <a:t>Services</a:t>
            </a:r>
            <a:r>
              <a:rPr sz="1600" b="1" spc="-10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600" b="1" spc="-55" dirty="0">
                <a:solidFill>
                  <a:srgbClr val="FFFFFF"/>
                </a:solidFill>
                <a:latin typeface="Tahoma"/>
                <a:cs typeface="Tahoma"/>
              </a:rPr>
              <a:t>Workflow</a:t>
            </a:r>
            <a:endParaRPr sz="16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9144000" y="0"/>
                </a:moveTo>
                <a:lnTo>
                  <a:pt x="0" y="0"/>
                </a:lnTo>
                <a:lnTo>
                  <a:pt x="0" y="5143500"/>
                </a:lnTo>
                <a:lnTo>
                  <a:pt x="9144000" y="5143500"/>
                </a:lnTo>
                <a:lnTo>
                  <a:pt x="9144000" y="0"/>
                </a:lnTo>
                <a:close/>
              </a:path>
            </a:pathLst>
          </a:custGeom>
          <a:solidFill>
            <a:srgbClr val="0D2A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707542" y="1035507"/>
            <a:ext cx="89090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 dirty="0">
                <a:solidFill>
                  <a:srgbClr val="FFFFFF"/>
                </a:solidFill>
                <a:latin typeface="Arial"/>
                <a:cs typeface="Arial"/>
              </a:rPr>
              <a:t>Kick-off</a:t>
            </a:r>
            <a:r>
              <a:rPr sz="1200" b="1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FFFFFF"/>
                </a:solidFill>
                <a:latin typeface="Arial"/>
                <a:cs typeface="Arial"/>
              </a:rPr>
              <a:t>call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07542" y="2003805"/>
            <a:ext cx="14503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 dirty="0">
                <a:solidFill>
                  <a:srgbClr val="FFFFFF"/>
                </a:solidFill>
                <a:latin typeface="Arial"/>
                <a:cs typeface="Arial"/>
              </a:rPr>
              <a:t>Evidence</a:t>
            </a:r>
            <a:r>
              <a:rPr sz="1200" b="1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FFFFFF"/>
                </a:solidFill>
                <a:latin typeface="Arial"/>
                <a:cs typeface="Arial"/>
              </a:rPr>
              <a:t>collection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07542" y="3223132"/>
            <a:ext cx="3096895" cy="1062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765935">
              <a:lnSpc>
                <a:spcPct val="141800"/>
              </a:lnSpc>
              <a:spcBef>
                <a:spcPts val="100"/>
              </a:spcBef>
            </a:pPr>
            <a:r>
              <a:rPr sz="1200" b="1" spc="-5" dirty="0">
                <a:solidFill>
                  <a:srgbClr val="FFFFFF"/>
                </a:solidFill>
                <a:latin typeface="Arial"/>
                <a:cs typeface="Arial"/>
              </a:rPr>
              <a:t>Evidence</a:t>
            </a:r>
            <a:r>
              <a:rPr sz="1200" b="1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FFFFFF"/>
                </a:solidFill>
                <a:latin typeface="Arial"/>
                <a:cs typeface="Arial"/>
              </a:rPr>
              <a:t>analysis </a:t>
            </a:r>
            <a:r>
              <a:rPr sz="1200" b="1" spc="-3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FFFFFF"/>
                </a:solidFill>
                <a:latin typeface="Arial"/>
                <a:cs typeface="Arial"/>
              </a:rPr>
              <a:t>Remediation</a:t>
            </a:r>
            <a:r>
              <a:rPr sz="1200" b="1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FFFFFF"/>
                </a:solidFill>
                <a:latin typeface="Arial"/>
                <a:cs typeface="Arial"/>
              </a:rPr>
              <a:t>plan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141700"/>
              </a:lnSpc>
            </a:pPr>
            <a:r>
              <a:rPr sz="1200" b="1" spc="-5" dirty="0">
                <a:solidFill>
                  <a:srgbClr val="FFFFFF"/>
                </a:solidFill>
                <a:latin typeface="Arial"/>
                <a:cs typeface="Arial"/>
              </a:rPr>
              <a:t>Tool-aided </a:t>
            </a:r>
            <a:r>
              <a:rPr sz="1200" b="1" dirty="0">
                <a:solidFill>
                  <a:srgbClr val="FFFFFF"/>
                </a:solidFill>
                <a:latin typeface="Arial"/>
                <a:cs typeface="Arial"/>
              </a:rPr>
              <a:t>scanning of network </a:t>
            </a:r>
            <a:r>
              <a:rPr sz="1200" b="1" spc="-5" dirty="0">
                <a:solidFill>
                  <a:srgbClr val="FFFFFF"/>
                </a:solidFill>
                <a:latin typeface="Arial"/>
                <a:cs typeface="Arial"/>
              </a:rPr>
              <a:t>resources </a:t>
            </a:r>
            <a:r>
              <a:rPr sz="1200" b="1" spc="-3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FFFFFF"/>
                </a:solidFill>
                <a:latin typeface="Arial"/>
                <a:cs typeface="Arial"/>
              </a:rPr>
              <a:t>Report</a:t>
            </a:r>
            <a:r>
              <a:rPr sz="1200" b="1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FFFFFF"/>
                </a:solidFill>
                <a:latin typeface="Arial"/>
                <a:cs typeface="Arial"/>
              </a:rPr>
              <a:t>preparation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282566" y="1801495"/>
            <a:ext cx="3608070" cy="1329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spc="-15" dirty="0">
                <a:solidFill>
                  <a:srgbClr val="FFFFFF"/>
                </a:solidFill>
                <a:latin typeface="Tahoma"/>
                <a:cs typeface="Tahoma"/>
              </a:rPr>
              <a:t>Onsite</a:t>
            </a:r>
            <a:r>
              <a:rPr sz="1100" b="1" spc="-10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b="1" spc="-30" dirty="0">
                <a:solidFill>
                  <a:srgbClr val="FFFFFF"/>
                </a:solidFill>
                <a:latin typeface="Tahoma"/>
                <a:cs typeface="Tahoma"/>
              </a:rPr>
              <a:t>evidence</a:t>
            </a:r>
            <a:r>
              <a:rPr sz="1100" b="1" spc="-12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b="1" spc="-25" dirty="0">
                <a:solidFill>
                  <a:srgbClr val="FFFFFF"/>
                </a:solidFill>
                <a:latin typeface="Tahoma"/>
                <a:cs typeface="Tahoma"/>
              </a:rPr>
              <a:t>collection</a:t>
            </a:r>
            <a:r>
              <a:rPr sz="1100" b="1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b="1" spc="-5" dirty="0">
                <a:solidFill>
                  <a:srgbClr val="FFFFFF"/>
                </a:solidFill>
                <a:latin typeface="Tahoma"/>
                <a:cs typeface="Tahoma"/>
              </a:rPr>
              <a:t>by</a:t>
            </a:r>
            <a:r>
              <a:rPr sz="1100" b="1" spc="-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b="1" spc="-20" dirty="0">
                <a:solidFill>
                  <a:srgbClr val="FFFFFF"/>
                </a:solidFill>
                <a:latin typeface="Tahoma"/>
                <a:cs typeface="Tahoma"/>
              </a:rPr>
              <a:t>Kaspersky</a:t>
            </a:r>
            <a:endParaRPr sz="1100">
              <a:latin typeface="Tahoma"/>
              <a:cs typeface="Tahoma"/>
            </a:endParaRPr>
          </a:p>
          <a:p>
            <a:pPr marL="12700">
              <a:lnSpc>
                <a:spcPts val="1255"/>
              </a:lnSpc>
              <a:spcBef>
                <a:spcPts val="860"/>
              </a:spcBef>
            </a:pPr>
            <a:r>
              <a:rPr sz="1100" spc="30" dirty="0">
                <a:solidFill>
                  <a:srgbClr val="FFFFFF"/>
                </a:solidFill>
                <a:latin typeface="Tahoma"/>
                <a:cs typeface="Tahoma"/>
              </a:rPr>
              <a:t>Kaspersky</a:t>
            </a:r>
            <a:r>
              <a:rPr sz="1100" spc="-1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40" dirty="0">
                <a:solidFill>
                  <a:srgbClr val="FFFFFF"/>
                </a:solidFill>
                <a:latin typeface="Tahoma"/>
                <a:cs typeface="Tahoma"/>
              </a:rPr>
              <a:t>Lab’s</a:t>
            </a:r>
            <a:r>
              <a:rPr sz="1100" spc="-11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40" dirty="0">
                <a:solidFill>
                  <a:srgbClr val="FFFFFF"/>
                </a:solidFill>
                <a:latin typeface="Tahoma"/>
                <a:cs typeface="Tahoma"/>
              </a:rPr>
              <a:t>experts</a:t>
            </a:r>
            <a:r>
              <a:rPr sz="1100" spc="-15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40" dirty="0">
                <a:solidFill>
                  <a:srgbClr val="FFFFFF"/>
                </a:solidFill>
                <a:latin typeface="Tahoma"/>
                <a:cs typeface="Tahoma"/>
              </a:rPr>
              <a:t>visit</a:t>
            </a:r>
            <a:r>
              <a:rPr sz="1100" spc="-12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40" dirty="0">
                <a:solidFill>
                  <a:srgbClr val="FFFFFF"/>
                </a:solidFill>
                <a:latin typeface="Tahoma"/>
                <a:cs typeface="Tahoma"/>
              </a:rPr>
              <a:t>the</a:t>
            </a:r>
            <a:r>
              <a:rPr sz="1100" spc="-1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35" dirty="0">
                <a:solidFill>
                  <a:srgbClr val="FFFFFF"/>
                </a:solidFill>
                <a:latin typeface="Tahoma"/>
                <a:cs typeface="Tahoma"/>
              </a:rPr>
              <a:t>customer’s</a:t>
            </a:r>
            <a:r>
              <a:rPr sz="1100" spc="-1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45" dirty="0">
                <a:solidFill>
                  <a:srgbClr val="FFFFFF"/>
                </a:solidFill>
                <a:latin typeface="Tahoma"/>
                <a:cs typeface="Tahoma"/>
              </a:rPr>
              <a:t>site</a:t>
            </a:r>
            <a:r>
              <a:rPr sz="1100" spc="-1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5" dirty="0">
                <a:solidFill>
                  <a:srgbClr val="FFFFFF"/>
                </a:solidFill>
                <a:latin typeface="Tahoma"/>
                <a:cs typeface="Tahoma"/>
              </a:rPr>
              <a:t>and</a:t>
            </a:r>
            <a:endParaRPr sz="1100">
              <a:latin typeface="Tahoma"/>
              <a:cs typeface="Tahoma"/>
            </a:endParaRPr>
          </a:p>
          <a:p>
            <a:pPr marL="12700">
              <a:lnSpc>
                <a:spcPts val="1255"/>
              </a:lnSpc>
            </a:pPr>
            <a:r>
              <a:rPr sz="1100" spc="50" dirty="0">
                <a:solidFill>
                  <a:srgbClr val="FFFFFF"/>
                </a:solidFill>
                <a:latin typeface="Tahoma"/>
                <a:cs typeface="Tahoma"/>
              </a:rPr>
              <a:t>co</a:t>
            </a:r>
            <a:r>
              <a:rPr sz="1100" spc="15" dirty="0">
                <a:solidFill>
                  <a:srgbClr val="FFFFFF"/>
                </a:solidFill>
                <a:latin typeface="Tahoma"/>
                <a:cs typeface="Tahoma"/>
              </a:rPr>
              <a:t>l</a:t>
            </a:r>
            <a:r>
              <a:rPr sz="1100" spc="-15" dirty="0">
                <a:solidFill>
                  <a:srgbClr val="FFFFFF"/>
                </a:solidFill>
                <a:latin typeface="Tahoma"/>
                <a:cs typeface="Tahoma"/>
              </a:rPr>
              <a:t>l</a:t>
            </a:r>
            <a:r>
              <a:rPr sz="1100" spc="25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100" spc="95" dirty="0">
                <a:solidFill>
                  <a:srgbClr val="FFFFFF"/>
                </a:solidFill>
                <a:latin typeface="Tahoma"/>
                <a:cs typeface="Tahoma"/>
              </a:rPr>
              <a:t>ct</a:t>
            </a:r>
            <a:r>
              <a:rPr sz="1100" spc="-1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100" spc="-10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r>
              <a:rPr sz="1100" spc="55" dirty="0">
                <a:solidFill>
                  <a:srgbClr val="FFFFFF"/>
                </a:solidFill>
                <a:latin typeface="Tahoma"/>
                <a:cs typeface="Tahoma"/>
              </a:rPr>
              <a:t>y</a:t>
            </a:r>
            <a:r>
              <a:rPr sz="1100" spc="-12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60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100" spc="85" dirty="0">
                <a:solidFill>
                  <a:srgbClr val="FFFFFF"/>
                </a:solidFill>
                <a:latin typeface="Tahoma"/>
                <a:cs typeface="Tahoma"/>
              </a:rPr>
              <a:t>y</a:t>
            </a:r>
            <a:r>
              <a:rPr sz="1100" spc="30" dirty="0">
                <a:solidFill>
                  <a:srgbClr val="FFFFFF"/>
                </a:solidFill>
                <a:latin typeface="Tahoma"/>
                <a:cs typeface="Tahoma"/>
              </a:rPr>
              <a:t>pe</a:t>
            </a:r>
            <a:r>
              <a:rPr sz="1100" spc="-12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75" dirty="0">
                <a:solidFill>
                  <a:srgbClr val="FFFFFF"/>
                </a:solidFill>
                <a:latin typeface="Tahoma"/>
                <a:cs typeface="Tahoma"/>
              </a:rPr>
              <a:t>of</a:t>
            </a:r>
            <a:r>
              <a:rPr sz="1100" spc="-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25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100" spc="45" dirty="0">
                <a:solidFill>
                  <a:srgbClr val="FFFFFF"/>
                </a:solidFill>
                <a:latin typeface="Tahoma"/>
                <a:cs typeface="Tahoma"/>
              </a:rPr>
              <a:t>v</a:t>
            </a:r>
            <a:r>
              <a:rPr sz="1100" spc="-5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sz="1100" spc="30" dirty="0">
                <a:solidFill>
                  <a:srgbClr val="FFFFFF"/>
                </a:solidFill>
                <a:latin typeface="Tahoma"/>
                <a:cs typeface="Tahoma"/>
              </a:rPr>
              <a:t>de</a:t>
            </a:r>
            <a:r>
              <a:rPr sz="1100" spc="-20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r>
              <a:rPr sz="1100" spc="60" dirty="0">
                <a:solidFill>
                  <a:srgbClr val="FFFFFF"/>
                </a:solidFill>
                <a:latin typeface="Tahoma"/>
                <a:cs typeface="Tahoma"/>
              </a:rPr>
              <a:t>ce</a:t>
            </a:r>
            <a:r>
              <a:rPr sz="1100" spc="-16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20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1100" spc="30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100" spc="-15" dirty="0">
                <a:solidFill>
                  <a:srgbClr val="FFFFFF"/>
                </a:solidFill>
                <a:latin typeface="Tahoma"/>
                <a:cs typeface="Tahoma"/>
              </a:rPr>
              <a:t>l</a:t>
            </a:r>
            <a:r>
              <a:rPr sz="1100" spc="-5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100" spc="60" dirty="0">
                <a:solidFill>
                  <a:srgbClr val="FFFFFF"/>
                </a:solidFill>
                <a:latin typeface="Tahoma"/>
                <a:cs typeface="Tahoma"/>
              </a:rPr>
              <a:t>te</a:t>
            </a:r>
            <a:r>
              <a:rPr sz="1100" spc="35" dirty="0">
                <a:solidFill>
                  <a:srgbClr val="FFFFFF"/>
                </a:solidFill>
                <a:latin typeface="Tahoma"/>
                <a:cs typeface="Tahoma"/>
              </a:rPr>
              <a:t>d</a:t>
            </a:r>
            <a:r>
              <a:rPr sz="1100" spc="-1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70" dirty="0">
                <a:solidFill>
                  <a:srgbClr val="FFFFFF"/>
                </a:solidFill>
                <a:latin typeface="Tahoma"/>
                <a:cs typeface="Tahoma"/>
              </a:rPr>
              <a:t>to</a:t>
            </a:r>
            <a:r>
              <a:rPr sz="1100" spc="-11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45" dirty="0">
                <a:solidFill>
                  <a:srgbClr val="FFFFFF"/>
                </a:solidFill>
                <a:latin typeface="Tahoma"/>
                <a:cs typeface="Tahoma"/>
              </a:rPr>
              <a:t>th</a:t>
            </a:r>
            <a:r>
              <a:rPr sz="1100" spc="25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100" spc="-1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Tahoma"/>
                <a:cs typeface="Tahoma"/>
              </a:rPr>
              <a:t>in</a:t>
            </a:r>
            <a:r>
              <a:rPr sz="1100" spc="40" dirty="0">
                <a:solidFill>
                  <a:srgbClr val="FFFFFF"/>
                </a:solidFill>
                <a:latin typeface="Tahoma"/>
                <a:cs typeface="Tahoma"/>
              </a:rPr>
              <a:t>ci</a:t>
            </a:r>
            <a:r>
              <a:rPr sz="1100" spc="30" dirty="0">
                <a:solidFill>
                  <a:srgbClr val="FFFFFF"/>
                </a:solidFill>
                <a:latin typeface="Tahoma"/>
                <a:cs typeface="Tahoma"/>
              </a:rPr>
              <a:t>de</a:t>
            </a:r>
            <a:r>
              <a:rPr sz="1100" spc="-10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r>
              <a:rPr sz="1100" spc="85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100" spc="-95" dirty="0">
                <a:solidFill>
                  <a:srgbClr val="FFFFFF"/>
                </a:solidFill>
                <a:latin typeface="Tahoma"/>
                <a:cs typeface="Tahoma"/>
              </a:rPr>
              <a:t>.</a:t>
            </a:r>
            <a:endParaRPr sz="11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875"/>
              </a:spcBef>
            </a:pPr>
            <a:r>
              <a:rPr sz="1100" b="1" spc="-40" dirty="0">
                <a:solidFill>
                  <a:srgbClr val="FFFFFF"/>
                </a:solidFill>
                <a:latin typeface="Tahoma"/>
                <a:cs typeface="Tahoma"/>
              </a:rPr>
              <a:t>Digital</a:t>
            </a:r>
            <a:r>
              <a:rPr sz="1100" b="1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b="1" spc="-30" dirty="0">
                <a:solidFill>
                  <a:srgbClr val="FFFFFF"/>
                </a:solidFill>
                <a:latin typeface="Tahoma"/>
                <a:cs typeface="Tahoma"/>
              </a:rPr>
              <a:t>Forensics:</a:t>
            </a:r>
            <a:r>
              <a:rPr sz="1100" b="1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b="1" spc="-30" dirty="0">
                <a:solidFill>
                  <a:srgbClr val="FFFFFF"/>
                </a:solidFill>
                <a:latin typeface="Tahoma"/>
                <a:cs typeface="Tahoma"/>
              </a:rPr>
              <a:t>evidence</a:t>
            </a:r>
            <a:r>
              <a:rPr sz="1100" b="1" spc="-12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b="1" spc="-25" dirty="0">
                <a:solidFill>
                  <a:srgbClr val="FFFFFF"/>
                </a:solidFill>
                <a:latin typeface="Tahoma"/>
                <a:cs typeface="Tahoma"/>
              </a:rPr>
              <a:t>collection</a:t>
            </a:r>
            <a:r>
              <a:rPr sz="1100" b="1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b="1" spc="-5" dirty="0">
                <a:solidFill>
                  <a:srgbClr val="FFFFFF"/>
                </a:solidFill>
                <a:latin typeface="Tahoma"/>
                <a:cs typeface="Tahoma"/>
              </a:rPr>
              <a:t>by</a:t>
            </a:r>
            <a:r>
              <a:rPr sz="1100" b="1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b="1" spc="-20" dirty="0">
                <a:solidFill>
                  <a:srgbClr val="FFFFFF"/>
                </a:solidFill>
                <a:latin typeface="Tahoma"/>
                <a:cs typeface="Tahoma"/>
              </a:rPr>
              <a:t>the</a:t>
            </a:r>
            <a:r>
              <a:rPr sz="1100" b="1" spc="-9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b="1" spc="-15" dirty="0">
                <a:solidFill>
                  <a:srgbClr val="FFFFFF"/>
                </a:solidFill>
                <a:latin typeface="Tahoma"/>
                <a:cs typeface="Tahoma"/>
              </a:rPr>
              <a:t>Customer</a:t>
            </a:r>
            <a:endParaRPr sz="1100">
              <a:latin typeface="Tahoma"/>
              <a:cs typeface="Tahoma"/>
            </a:endParaRPr>
          </a:p>
          <a:p>
            <a:pPr marL="12700" marR="17145">
              <a:lnSpc>
                <a:spcPts val="1190"/>
              </a:lnSpc>
              <a:spcBef>
                <a:spcPts val="1015"/>
              </a:spcBef>
            </a:pPr>
            <a:r>
              <a:rPr sz="1100" spc="-90" dirty="0">
                <a:solidFill>
                  <a:srgbClr val="FFFFFF"/>
                </a:solidFill>
                <a:latin typeface="Tahoma"/>
                <a:cs typeface="Tahoma"/>
              </a:rPr>
              <a:t>In</a:t>
            </a:r>
            <a:r>
              <a:rPr sz="1100" spc="-10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Tahoma"/>
                <a:cs typeface="Tahoma"/>
              </a:rPr>
              <a:t>in</a:t>
            </a:r>
            <a:r>
              <a:rPr sz="1100" spc="-12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35" dirty="0">
                <a:solidFill>
                  <a:srgbClr val="FFFFFF"/>
                </a:solidFill>
                <a:latin typeface="Tahoma"/>
                <a:cs typeface="Tahoma"/>
              </a:rPr>
              <a:t>this</a:t>
            </a:r>
            <a:r>
              <a:rPr sz="1100" spc="-12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40" dirty="0">
                <a:solidFill>
                  <a:srgbClr val="FFFFFF"/>
                </a:solidFill>
                <a:latin typeface="Tahoma"/>
                <a:cs typeface="Tahoma"/>
              </a:rPr>
              <a:t>case</a:t>
            </a:r>
            <a:r>
              <a:rPr sz="1100" spc="-11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40" dirty="0">
                <a:solidFill>
                  <a:srgbClr val="FFFFFF"/>
                </a:solidFill>
                <a:latin typeface="Tahoma"/>
                <a:cs typeface="Tahoma"/>
              </a:rPr>
              <a:t>the</a:t>
            </a:r>
            <a:r>
              <a:rPr sz="1100" spc="-1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45" dirty="0">
                <a:solidFill>
                  <a:srgbClr val="FFFFFF"/>
                </a:solidFill>
                <a:latin typeface="Tahoma"/>
                <a:cs typeface="Tahoma"/>
              </a:rPr>
              <a:t>Customer</a:t>
            </a:r>
            <a:r>
              <a:rPr sz="1100" spc="-1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45" dirty="0">
                <a:solidFill>
                  <a:srgbClr val="FFFFFF"/>
                </a:solidFill>
                <a:latin typeface="Tahoma"/>
                <a:cs typeface="Tahoma"/>
              </a:rPr>
              <a:t>collects</a:t>
            </a:r>
            <a:r>
              <a:rPr sz="1100" spc="-12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Tahoma"/>
                <a:cs typeface="Tahoma"/>
              </a:rPr>
              <a:t>all</a:t>
            </a:r>
            <a:r>
              <a:rPr sz="1100" spc="-12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40" dirty="0">
                <a:solidFill>
                  <a:srgbClr val="FFFFFF"/>
                </a:solidFill>
                <a:latin typeface="Tahoma"/>
                <a:cs typeface="Tahoma"/>
              </a:rPr>
              <a:t>the</a:t>
            </a:r>
            <a:r>
              <a:rPr sz="1100" spc="-1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15" dirty="0">
                <a:solidFill>
                  <a:srgbClr val="FFFFFF"/>
                </a:solidFill>
                <a:latin typeface="Tahoma"/>
                <a:cs typeface="Tahoma"/>
              </a:rPr>
              <a:t>evidence,</a:t>
            </a:r>
            <a:r>
              <a:rPr sz="1100" spc="-1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10" dirty="0">
                <a:solidFill>
                  <a:srgbClr val="FFFFFF"/>
                </a:solidFill>
                <a:latin typeface="Tahoma"/>
                <a:cs typeface="Tahoma"/>
              </a:rPr>
              <a:t>and </a:t>
            </a:r>
            <a:r>
              <a:rPr sz="1100" spc="-32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55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r>
              <a:rPr sz="1100" spc="-10" dirty="0">
                <a:solidFill>
                  <a:srgbClr val="FFFFFF"/>
                </a:solidFill>
                <a:latin typeface="Tahoma"/>
                <a:cs typeface="Tahoma"/>
              </a:rPr>
              <a:t>h</a:t>
            </a:r>
            <a:r>
              <a:rPr sz="1100" spc="-5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100" spc="20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1100" spc="30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100" spc="55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r>
              <a:rPr sz="1100" spc="-1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-5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sz="1100" spc="100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100" spc="-12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dirty="0">
                <a:solidFill>
                  <a:srgbClr val="FFFFFF"/>
                </a:solidFill>
                <a:latin typeface="Tahoma"/>
                <a:cs typeface="Tahoma"/>
              </a:rPr>
              <a:t>wi</a:t>
            </a:r>
            <a:r>
              <a:rPr sz="1100" spc="45" dirty="0">
                <a:solidFill>
                  <a:srgbClr val="FFFFFF"/>
                </a:solidFill>
                <a:latin typeface="Tahoma"/>
                <a:cs typeface="Tahoma"/>
              </a:rPr>
              <a:t>th</a:t>
            </a:r>
            <a:r>
              <a:rPr sz="1100" spc="-1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30" dirty="0">
                <a:solidFill>
                  <a:srgbClr val="FFFFFF"/>
                </a:solidFill>
                <a:latin typeface="Tahoma"/>
                <a:cs typeface="Tahoma"/>
              </a:rPr>
              <a:t>K</a:t>
            </a:r>
            <a:r>
              <a:rPr sz="1100" spc="-5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100" spc="55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r>
              <a:rPr sz="1100" spc="30" dirty="0">
                <a:solidFill>
                  <a:srgbClr val="FFFFFF"/>
                </a:solidFill>
                <a:latin typeface="Tahoma"/>
                <a:cs typeface="Tahoma"/>
              </a:rPr>
              <a:t>per</a:t>
            </a:r>
            <a:r>
              <a:rPr sz="1100" spc="45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r>
              <a:rPr sz="1100" spc="10" dirty="0">
                <a:solidFill>
                  <a:srgbClr val="FFFFFF"/>
                </a:solidFill>
                <a:latin typeface="Tahoma"/>
                <a:cs typeface="Tahoma"/>
              </a:rPr>
              <a:t>k</a:t>
            </a:r>
            <a:r>
              <a:rPr sz="1100" spc="55" dirty="0">
                <a:solidFill>
                  <a:srgbClr val="FFFFFF"/>
                </a:solidFill>
                <a:latin typeface="Tahoma"/>
                <a:cs typeface="Tahoma"/>
              </a:rPr>
              <a:t>y</a:t>
            </a:r>
            <a:endParaRPr sz="1100">
              <a:latin typeface="Tahoma"/>
              <a:cs typeface="Tahoma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2553461" y="1873757"/>
            <a:ext cx="1629410" cy="736600"/>
          </a:xfrm>
          <a:custGeom>
            <a:avLst/>
            <a:gdLst/>
            <a:ahLst/>
            <a:cxnLst/>
            <a:rect l="l" t="t" r="r" b="b"/>
            <a:pathLst>
              <a:path w="1629410" h="736600">
                <a:moveTo>
                  <a:pt x="1387728" y="356615"/>
                </a:moveTo>
                <a:lnTo>
                  <a:pt x="0" y="356615"/>
                </a:lnTo>
              </a:path>
              <a:path w="1629410" h="736600">
                <a:moveTo>
                  <a:pt x="1629410" y="0"/>
                </a:moveTo>
                <a:lnTo>
                  <a:pt x="1388364" y="0"/>
                </a:lnTo>
              </a:path>
              <a:path w="1629410" h="736600">
                <a:moveTo>
                  <a:pt x="1388364" y="4571"/>
                </a:moveTo>
                <a:lnTo>
                  <a:pt x="1388364" y="736472"/>
                </a:lnTo>
              </a:path>
              <a:path w="1629410" h="736600">
                <a:moveTo>
                  <a:pt x="1629410" y="736091"/>
                </a:moveTo>
                <a:lnTo>
                  <a:pt x="1388364" y="736091"/>
                </a:lnTo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492353" y="281762"/>
            <a:ext cx="311150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5" dirty="0">
                <a:solidFill>
                  <a:srgbClr val="FFFFFF"/>
                </a:solidFill>
                <a:latin typeface="Tahoma"/>
                <a:cs typeface="Tahoma"/>
              </a:rPr>
              <a:t>Inc</a:t>
            </a:r>
            <a:r>
              <a:rPr sz="1800" b="1" spc="-55" dirty="0">
                <a:solidFill>
                  <a:srgbClr val="FFFFFF"/>
                </a:solidFill>
                <a:latin typeface="Tahoma"/>
                <a:cs typeface="Tahoma"/>
              </a:rPr>
              <a:t>id</a:t>
            </a:r>
            <a:r>
              <a:rPr sz="1800" b="1" spc="-80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800" b="1" spc="-25" dirty="0">
                <a:solidFill>
                  <a:srgbClr val="FFFFFF"/>
                </a:solidFill>
                <a:latin typeface="Tahoma"/>
                <a:cs typeface="Tahoma"/>
              </a:rPr>
              <a:t>nt</a:t>
            </a:r>
            <a:r>
              <a:rPr sz="1800" b="1" spc="-12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800" b="1" spc="-150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1800" b="1" spc="-25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800" b="1" spc="-30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r>
              <a:rPr sz="1800" b="1" spc="-55" dirty="0">
                <a:solidFill>
                  <a:srgbClr val="FFFFFF"/>
                </a:solidFill>
                <a:latin typeface="Tahoma"/>
                <a:cs typeface="Tahoma"/>
              </a:rPr>
              <a:t>pons</a:t>
            </a:r>
            <a:r>
              <a:rPr sz="1800" b="1" spc="-60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800" b="1" spc="-10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800" b="1" spc="-65" dirty="0">
                <a:solidFill>
                  <a:srgbClr val="FFFFFF"/>
                </a:solidFill>
                <a:latin typeface="Tahoma"/>
                <a:cs typeface="Tahoma"/>
              </a:rPr>
              <a:t>Work</a:t>
            </a:r>
            <a:r>
              <a:rPr sz="1800" b="1" spc="-60" dirty="0">
                <a:solidFill>
                  <a:srgbClr val="FFFFFF"/>
                </a:solidFill>
                <a:latin typeface="Tahoma"/>
                <a:cs typeface="Tahoma"/>
              </a:rPr>
              <a:t>flow</a:t>
            </a:r>
            <a:endParaRPr sz="1800">
              <a:latin typeface="Tahoma"/>
              <a:cs typeface="Tahoma"/>
            </a:endParaRPr>
          </a:p>
        </p:txBody>
      </p:sp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98411" y="1104900"/>
            <a:ext cx="121793" cy="10667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7743" y="2049779"/>
            <a:ext cx="120268" cy="108203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87743" y="3361944"/>
            <a:ext cx="120268" cy="106680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96887" y="3621023"/>
            <a:ext cx="120268" cy="106679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96887" y="3887723"/>
            <a:ext cx="120268" cy="106616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87743" y="4146803"/>
            <a:ext cx="120268" cy="106616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780276" y="182879"/>
            <a:ext cx="2156460" cy="609600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9144000" y="0"/>
                </a:moveTo>
                <a:lnTo>
                  <a:pt x="0" y="0"/>
                </a:lnTo>
                <a:lnTo>
                  <a:pt x="0" y="5143500"/>
                </a:lnTo>
                <a:lnTo>
                  <a:pt x="9144000" y="5143500"/>
                </a:lnTo>
                <a:lnTo>
                  <a:pt x="9144000" y="0"/>
                </a:lnTo>
                <a:close/>
              </a:path>
            </a:pathLst>
          </a:custGeom>
          <a:solidFill>
            <a:srgbClr val="0D2A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222300" y="1243330"/>
            <a:ext cx="7584440" cy="29838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9085" indent="-28702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400" spc="110" dirty="0">
                <a:solidFill>
                  <a:srgbClr val="FFFFFF"/>
                </a:solidFill>
                <a:latin typeface="Tahoma"/>
                <a:cs typeface="Tahoma"/>
              </a:rPr>
              <a:t>VPN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45" dirty="0">
                <a:solidFill>
                  <a:srgbClr val="FFFFFF"/>
                </a:solidFill>
                <a:latin typeface="Tahoma"/>
                <a:cs typeface="Tahoma"/>
              </a:rPr>
              <a:t>from</a:t>
            </a:r>
            <a:r>
              <a:rPr sz="1400" spc="-1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35" dirty="0">
                <a:solidFill>
                  <a:srgbClr val="FFFFFF"/>
                </a:solidFill>
                <a:latin typeface="Tahoma"/>
                <a:cs typeface="Tahoma"/>
              </a:rPr>
              <a:t>partner’s</a:t>
            </a:r>
            <a:r>
              <a:rPr sz="1400" spc="-1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15" dirty="0">
                <a:solidFill>
                  <a:srgbClr val="FFFFFF"/>
                </a:solidFill>
                <a:latin typeface="Tahoma"/>
                <a:cs typeface="Tahoma"/>
              </a:rPr>
              <a:t>machines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25" dirty="0">
                <a:solidFill>
                  <a:srgbClr val="FFFFFF"/>
                </a:solidFill>
                <a:latin typeface="Tahoma"/>
                <a:cs typeface="Tahoma"/>
              </a:rPr>
              <a:t>was</a:t>
            </a:r>
            <a:r>
              <a:rPr sz="1400" spc="-1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45" dirty="0">
                <a:solidFill>
                  <a:srgbClr val="FFFFFF"/>
                </a:solidFill>
                <a:latin typeface="Tahoma"/>
                <a:cs typeface="Tahoma"/>
              </a:rPr>
              <a:t>the</a:t>
            </a:r>
            <a:r>
              <a:rPr sz="1400" spc="-12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45" dirty="0">
                <a:solidFill>
                  <a:srgbClr val="FFFFFF"/>
                </a:solidFill>
                <a:latin typeface="Tahoma"/>
                <a:cs typeface="Tahoma"/>
              </a:rPr>
              <a:t>source</a:t>
            </a:r>
            <a:r>
              <a:rPr sz="1400" spc="-1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85" dirty="0">
                <a:solidFill>
                  <a:srgbClr val="FFFFFF"/>
                </a:solidFill>
                <a:latin typeface="Tahoma"/>
                <a:cs typeface="Tahoma"/>
              </a:rPr>
              <a:t>to</a:t>
            </a:r>
            <a:r>
              <a:rPr sz="1400" spc="-1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40" dirty="0">
                <a:solidFill>
                  <a:srgbClr val="FFFFFF"/>
                </a:solidFill>
                <a:latin typeface="Tahoma"/>
                <a:cs typeface="Tahoma"/>
              </a:rPr>
              <a:t>deploy</a:t>
            </a:r>
            <a:r>
              <a:rPr sz="1400" spc="-1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5" dirty="0">
                <a:solidFill>
                  <a:srgbClr val="FFFFFF"/>
                </a:solidFill>
                <a:latin typeface="Tahoma"/>
                <a:cs typeface="Tahoma"/>
              </a:rPr>
              <a:t>malware</a:t>
            </a:r>
            <a:r>
              <a:rPr sz="1400" spc="-1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35" dirty="0">
                <a:solidFill>
                  <a:srgbClr val="FFFFFF"/>
                </a:solidFill>
                <a:latin typeface="Tahoma"/>
                <a:cs typeface="Tahoma"/>
              </a:rPr>
              <a:t>into</a:t>
            </a:r>
            <a:r>
              <a:rPr sz="1400" spc="-14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400" spc="-12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15" dirty="0">
                <a:solidFill>
                  <a:srgbClr val="FFFFFF"/>
                </a:solidFill>
                <a:latin typeface="Tahoma"/>
                <a:cs typeface="Tahoma"/>
              </a:rPr>
              <a:t>big</a:t>
            </a:r>
            <a:r>
              <a:rPr sz="1400" spc="-1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25" dirty="0">
                <a:solidFill>
                  <a:srgbClr val="FFFFFF"/>
                </a:solidFill>
                <a:latin typeface="Tahoma"/>
                <a:cs typeface="Tahoma"/>
              </a:rPr>
              <a:t>Retailer</a:t>
            </a:r>
            <a:r>
              <a:rPr sz="1400" spc="-12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35" dirty="0">
                <a:solidFill>
                  <a:srgbClr val="FFFFFF"/>
                </a:solidFill>
                <a:latin typeface="Tahoma"/>
                <a:cs typeface="Tahoma"/>
              </a:rPr>
              <a:t>network</a:t>
            </a:r>
            <a:endParaRPr sz="1400">
              <a:latin typeface="Tahoma"/>
              <a:cs typeface="Tahoma"/>
            </a:endParaRPr>
          </a:p>
          <a:p>
            <a:pPr>
              <a:lnSpc>
                <a:spcPct val="100000"/>
              </a:lnSpc>
              <a:buClr>
                <a:srgbClr val="FFFFFF"/>
              </a:buClr>
              <a:buFont typeface="Arial"/>
              <a:buChar char="•"/>
            </a:pPr>
            <a:endParaRPr sz="17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FFFFFF"/>
              </a:buClr>
              <a:buFont typeface="Arial"/>
              <a:buChar char="•"/>
            </a:pPr>
            <a:endParaRPr sz="1350">
              <a:latin typeface="Tahoma"/>
              <a:cs typeface="Tahoma"/>
            </a:endParaRPr>
          </a:p>
          <a:p>
            <a:pPr marL="299085" indent="-287020">
              <a:lnSpc>
                <a:spcPct val="100000"/>
              </a:lnSpc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400" b="1" spc="-50" dirty="0">
                <a:solidFill>
                  <a:srgbClr val="FFFFFF"/>
                </a:solidFill>
                <a:latin typeface="Tahoma"/>
                <a:cs typeface="Tahoma"/>
              </a:rPr>
              <a:t>LemonDuck</a:t>
            </a:r>
            <a:r>
              <a:rPr sz="1400" b="1" spc="-1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95" dirty="0">
                <a:solidFill>
                  <a:srgbClr val="FFFFFF"/>
                </a:solidFill>
                <a:latin typeface="Tahoma"/>
                <a:cs typeface="Tahoma"/>
              </a:rPr>
              <a:t>fo</a:t>
            </a:r>
            <a:r>
              <a:rPr sz="1400" spc="25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1400" spc="-1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b="1" spc="15" dirty="0">
                <a:solidFill>
                  <a:srgbClr val="FFFFFF"/>
                </a:solidFill>
                <a:latin typeface="Tahoma"/>
                <a:cs typeface="Tahoma"/>
              </a:rPr>
              <a:t>Crypto</a:t>
            </a:r>
            <a:r>
              <a:rPr sz="1400" b="1" spc="-114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b="1" spc="-100" dirty="0">
                <a:solidFill>
                  <a:srgbClr val="FFFFFF"/>
                </a:solidFill>
                <a:latin typeface="Tahoma"/>
                <a:cs typeface="Tahoma"/>
              </a:rPr>
              <a:t>mi</a:t>
            </a:r>
            <a:r>
              <a:rPr sz="1400" b="1" spc="-85" dirty="0">
                <a:solidFill>
                  <a:srgbClr val="FFFFFF"/>
                </a:solidFill>
                <a:latin typeface="Tahoma"/>
                <a:cs typeface="Tahoma"/>
              </a:rPr>
              <a:t>ning</a:t>
            </a:r>
            <a:r>
              <a:rPr sz="1400" b="1" spc="-114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45" dirty="0">
                <a:solidFill>
                  <a:srgbClr val="FFFFFF"/>
                </a:solidFill>
                <a:latin typeface="Tahoma"/>
                <a:cs typeface="Tahoma"/>
              </a:rPr>
              <a:t>p</a:t>
            </a:r>
            <a:r>
              <a:rPr sz="1400" spc="5" dirty="0">
                <a:solidFill>
                  <a:srgbClr val="FFFFFF"/>
                </a:solidFill>
                <a:latin typeface="Tahoma"/>
                <a:cs typeface="Tahoma"/>
              </a:rPr>
              <a:t>u</a:t>
            </a:r>
            <a:r>
              <a:rPr sz="1400" spc="-5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1400" spc="45" dirty="0">
                <a:solidFill>
                  <a:srgbClr val="FFFFFF"/>
                </a:solidFill>
                <a:latin typeface="Tahoma"/>
                <a:cs typeface="Tahoma"/>
              </a:rPr>
              <a:t>pose</a:t>
            </a:r>
            <a:r>
              <a:rPr sz="1400" spc="70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endParaRPr sz="1400">
              <a:latin typeface="Tahoma"/>
              <a:cs typeface="Tahoma"/>
            </a:endParaRPr>
          </a:p>
          <a:p>
            <a:pPr>
              <a:lnSpc>
                <a:spcPct val="100000"/>
              </a:lnSpc>
              <a:buClr>
                <a:srgbClr val="FFFFFF"/>
              </a:buClr>
              <a:buFont typeface="Arial"/>
              <a:buChar char="•"/>
            </a:pPr>
            <a:endParaRPr sz="17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FFFFFF"/>
              </a:buClr>
              <a:buFont typeface="Arial"/>
              <a:buChar char="•"/>
            </a:pPr>
            <a:endParaRPr sz="1350">
              <a:latin typeface="Tahoma"/>
              <a:cs typeface="Tahoma"/>
            </a:endParaRPr>
          </a:p>
          <a:p>
            <a:pPr marL="299085" indent="-287020">
              <a:lnSpc>
                <a:spcPct val="100000"/>
              </a:lnSpc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400" spc="100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400" spc="65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400" spc="-20" dirty="0">
                <a:solidFill>
                  <a:srgbClr val="FFFFFF"/>
                </a:solidFill>
                <a:latin typeface="Tahoma"/>
                <a:cs typeface="Tahoma"/>
              </a:rPr>
              <a:t>h</a:t>
            </a:r>
            <a:r>
              <a:rPr sz="1400" spc="25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400" spc="5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r>
              <a:rPr sz="1400" spc="-5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r>
              <a:rPr sz="1400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400" spc="-10" dirty="0">
                <a:solidFill>
                  <a:srgbClr val="FFFFFF"/>
                </a:solidFill>
                <a:latin typeface="Tahoma"/>
                <a:cs typeface="Tahoma"/>
              </a:rPr>
              <a:t>l</a:t>
            </a:r>
            <a:r>
              <a:rPr sz="1400" spc="-1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105" dirty="0">
                <a:solidFill>
                  <a:srgbClr val="FFFFFF"/>
                </a:solidFill>
                <a:latin typeface="Tahoma"/>
                <a:cs typeface="Tahoma"/>
              </a:rPr>
              <a:t>B</a:t>
            </a:r>
            <a:r>
              <a:rPr sz="1400" spc="55" dirty="0">
                <a:solidFill>
                  <a:srgbClr val="FFFFFF"/>
                </a:solidFill>
                <a:latin typeface="Tahoma"/>
                <a:cs typeface="Tahoma"/>
              </a:rPr>
              <a:t>LUE</a:t>
            </a:r>
            <a:r>
              <a:rPr sz="1400" spc="-16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5" dirty="0">
                <a:solidFill>
                  <a:srgbClr val="FFFFFF"/>
                </a:solidFill>
                <a:latin typeface="Tahoma"/>
                <a:cs typeface="Tahoma"/>
              </a:rPr>
              <a:t>vul</a:t>
            </a:r>
            <a:r>
              <a:rPr sz="1400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r>
              <a:rPr sz="1400" spc="25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400" spc="20" dirty="0">
                <a:solidFill>
                  <a:srgbClr val="FFFFFF"/>
                </a:solidFill>
                <a:latin typeface="Tahoma"/>
                <a:cs typeface="Tahoma"/>
              </a:rPr>
              <a:t>ra</a:t>
            </a:r>
            <a:r>
              <a:rPr sz="1400" spc="35" dirty="0">
                <a:solidFill>
                  <a:srgbClr val="FFFFFF"/>
                </a:solidFill>
                <a:latin typeface="Tahoma"/>
                <a:cs typeface="Tahoma"/>
              </a:rPr>
              <a:t>b</a:t>
            </a:r>
            <a:r>
              <a:rPr sz="1400" spc="-10" dirty="0">
                <a:solidFill>
                  <a:srgbClr val="FFFFFF"/>
                </a:solidFill>
                <a:latin typeface="Tahoma"/>
                <a:cs typeface="Tahoma"/>
              </a:rPr>
              <a:t>il</a:t>
            </a:r>
            <a:r>
              <a:rPr sz="1400" spc="-20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sz="1400" spc="125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400" spc="70" dirty="0">
                <a:solidFill>
                  <a:srgbClr val="FFFFFF"/>
                </a:solidFill>
                <a:latin typeface="Tahoma"/>
                <a:cs typeface="Tahoma"/>
              </a:rPr>
              <a:t>y</a:t>
            </a:r>
            <a:r>
              <a:rPr sz="1400" spc="-16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60" dirty="0">
                <a:solidFill>
                  <a:srgbClr val="FFFFFF"/>
                </a:solidFill>
                <a:latin typeface="Tahoma"/>
                <a:cs typeface="Tahoma"/>
              </a:rPr>
              <a:t>(</a:t>
            </a:r>
            <a:r>
              <a:rPr sz="1400" spc="100" dirty="0">
                <a:solidFill>
                  <a:srgbClr val="FFFFFF"/>
                </a:solidFill>
                <a:latin typeface="Tahoma"/>
                <a:cs typeface="Tahoma"/>
              </a:rPr>
              <a:t>C</a:t>
            </a:r>
            <a:r>
              <a:rPr sz="1400" spc="114" dirty="0">
                <a:solidFill>
                  <a:srgbClr val="FFFFFF"/>
                </a:solidFill>
                <a:latin typeface="Tahoma"/>
                <a:cs typeface="Tahoma"/>
              </a:rPr>
              <a:t>V</a:t>
            </a:r>
            <a:r>
              <a:rPr sz="1400" spc="110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400" spc="85" dirty="0">
                <a:solidFill>
                  <a:srgbClr val="FFFFFF"/>
                </a:solidFill>
                <a:latin typeface="Tahoma"/>
                <a:cs typeface="Tahoma"/>
              </a:rPr>
              <a:t>-</a:t>
            </a:r>
            <a:r>
              <a:rPr sz="1400" spc="35" dirty="0">
                <a:solidFill>
                  <a:srgbClr val="FFFFFF"/>
                </a:solidFill>
                <a:latin typeface="Tahoma"/>
                <a:cs typeface="Tahoma"/>
              </a:rPr>
              <a:t>20</a:t>
            </a:r>
            <a:r>
              <a:rPr sz="1400" spc="-165" dirty="0">
                <a:solidFill>
                  <a:srgbClr val="FFFFFF"/>
                </a:solidFill>
                <a:latin typeface="Tahoma"/>
                <a:cs typeface="Tahoma"/>
              </a:rPr>
              <a:t>1</a:t>
            </a:r>
            <a:r>
              <a:rPr sz="1400" spc="-155" dirty="0">
                <a:solidFill>
                  <a:srgbClr val="FFFFFF"/>
                </a:solidFill>
                <a:latin typeface="Tahoma"/>
                <a:cs typeface="Tahoma"/>
              </a:rPr>
              <a:t>7</a:t>
            </a:r>
            <a:r>
              <a:rPr sz="1400" spc="85" dirty="0">
                <a:solidFill>
                  <a:srgbClr val="FFFFFF"/>
                </a:solidFill>
                <a:latin typeface="Tahoma"/>
                <a:cs typeface="Tahoma"/>
              </a:rPr>
              <a:t>-</a:t>
            </a:r>
            <a:r>
              <a:rPr sz="1400" spc="-80" dirty="0">
                <a:solidFill>
                  <a:srgbClr val="FFFFFF"/>
                </a:solidFill>
                <a:latin typeface="Tahoma"/>
                <a:cs typeface="Tahoma"/>
              </a:rPr>
              <a:t>01</a:t>
            </a:r>
            <a:r>
              <a:rPr sz="1400" spc="10" dirty="0">
                <a:solidFill>
                  <a:srgbClr val="FFFFFF"/>
                </a:solidFill>
                <a:latin typeface="Tahoma"/>
                <a:cs typeface="Tahoma"/>
              </a:rPr>
              <a:t>44)</a:t>
            </a:r>
            <a:endParaRPr sz="1400">
              <a:latin typeface="Tahoma"/>
              <a:cs typeface="Tahoma"/>
            </a:endParaRPr>
          </a:p>
          <a:p>
            <a:pPr>
              <a:lnSpc>
                <a:spcPct val="100000"/>
              </a:lnSpc>
              <a:buClr>
                <a:srgbClr val="FFFFFF"/>
              </a:buClr>
              <a:buFont typeface="Arial"/>
              <a:buChar char="•"/>
            </a:pPr>
            <a:endParaRPr sz="17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Clr>
                <a:srgbClr val="FFFFFF"/>
              </a:buClr>
              <a:buFont typeface="Arial"/>
              <a:buChar char="•"/>
            </a:pPr>
            <a:endParaRPr sz="1350">
              <a:latin typeface="Tahoma"/>
              <a:cs typeface="Tahoma"/>
            </a:endParaRPr>
          </a:p>
          <a:p>
            <a:pPr marL="299085" indent="-28702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400" spc="55" dirty="0">
                <a:solidFill>
                  <a:srgbClr val="FFFFFF"/>
                </a:solidFill>
                <a:latin typeface="Tahoma"/>
                <a:cs typeface="Tahoma"/>
              </a:rPr>
              <a:t>Different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35" dirty="0">
                <a:solidFill>
                  <a:srgbClr val="FFFFFF"/>
                </a:solidFill>
                <a:latin typeface="Tahoma"/>
                <a:cs typeface="Tahoma"/>
              </a:rPr>
              <a:t>techniques</a:t>
            </a:r>
            <a:r>
              <a:rPr sz="1400" spc="-1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85" dirty="0">
                <a:solidFill>
                  <a:srgbClr val="FFFFFF"/>
                </a:solidFill>
                <a:latin typeface="Tahoma"/>
                <a:cs typeface="Tahoma"/>
              </a:rPr>
              <a:t>to</a:t>
            </a:r>
            <a:r>
              <a:rPr sz="1400" spc="-1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35" dirty="0">
                <a:solidFill>
                  <a:srgbClr val="FFFFFF"/>
                </a:solidFill>
                <a:latin typeface="Tahoma"/>
                <a:cs typeface="Tahoma"/>
              </a:rPr>
              <a:t>propagate</a:t>
            </a:r>
            <a:r>
              <a:rPr sz="1400" spc="-16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10" dirty="0">
                <a:solidFill>
                  <a:srgbClr val="FFFFFF"/>
                </a:solidFill>
                <a:latin typeface="Tahoma"/>
                <a:cs typeface="Tahoma"/>
              </a:rPr>
              <a:t>and</a:t>
            </a:r>
            <a:r>
              <a:rPr sz="1400" spc="-1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35" dirty="0">
                <a:solidFill>
                  <a:srgbClr val="FFFFFF"/>
                </a:solidFill>
                <a:latin typeface="Tahoma"/>
                <a:cs typeface="Tahoma"/>
              </a:rPr>
              <a:t>execution</a:t>
            </a:r>
            <a:endParaRPr sz="1400">
              <a:latin typeface="Tahoma"/>
              <a:cs typeface="Tahoma"/>
            </a:endParaRPr>
          </a:p>
          <a:p>
            <a:pPr>
              <a:lnSpc>
                <a:spcPct val="100000"/>
              </a:lnSpc>
              <a:buClr>
                <a:srgbClr val="FFFFFF"/>
              </a:buClr>
              <a:buFont typeface="Arial"/>
              <a:buChar char="•"/>
            </a:pPr>
            <a:endParaRPr sz="17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FFFFFF"/>
              </a:buClr>
              <a:buFont typeface="Arial"/>
              <a:buChar char="•"/>
            </a:pPr>
            <a:endParaRPr sz="1350">
              <a:latin typeface="Tahoma"/>
              <a:cs typeface="Tahoma"/>
            </a:endParaRPr>
          </a:p>
          <a:p>
            <a:pPr marL="299085" indent="-287020">
              <a:lnSpc>
                <a:spcPct val="100000"/>
              </a:lnSpc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400" spc="60" dirty="0">
                <a:solidFill>
                  <a:srgbClr val="FFFFFF"/>
                </a:solidFill>
                <a:latin typeface="Tahoma"/>
                <a:cs typeface="Tahoma"/>
              </a:rPr>
              <a:t>And</a:t>
            </a:r>
            <a:r>
              <a:rPr sz="1400" spc="-1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60" dirty="0">
                <a:solidFill>
                  <a:srgbClr val="FFFFFF"/>
                </a:solidFill>
                <a:latin typeface="Tahoma"/>
                <a:cs typeface="Tahoma"/>
              </a:rPr>
              <a:t>it</a:t>
            </a:r>
            <a:r>
              <a:rPr sz="1400" spc="-1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10" dirty="0">
                <a:solidFill>
                  <a:srgbClr val="FFFFFF"/>
                </a:solidFill>
                <a:latin typeface="Tahoma"/>
                <a:cs typeface="Tahoma"/>
              </a:rPr>
              <a:t>wa</a:t>
            </a:r>
            <a:r>
              <a:rPr sz="1400" spc="70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r>
              <a:rPr sz="1400" spc="-1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10" dirty="0">
                <a:solidFill>
                  <a:srgbClr val="FFFFFF"/>
                </a:solidFill>
                <a:latin typeface="Tahoma"/>
                <a:cs typeface="Tahoma"/>
              </a:rPr>
              <a:t>mo</a:t>
            </a:r>
            <a:r>
              <a:rPr sz="1400" spc="45" dirty="0">
                <a:solidFill>
                  <a:srgbClr val="FFFFFF"/>
                </a:solidFill>
                <a:latin typeface="Tahoma"/>
                <a:cs typeface="Tahoma"/>
              </a:rPr>
              <a:t>d</a:t>
            </a:r>
            <a:r>
              <a:rPr sz="1400" spc="-10" dirty="0">
                <a:solidFill>
                  <a:srgbClr val="FFFFFF"/>
                </a:solidFill>
                <a:latin typeface="Tahoma"/>
                <a:cs typeface="Tahoma"/>
              </a:rPr>
              <a:t>ula</a:t>
            </a:r>
            <a:r>
              <a:rPr sz="1400" spc="25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endParaRPr sz="1400">
              <a:latin typeface="Tahoma"/>
              <a:cs typeface="Tahoma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22300" y="434086"/>
            <a:ext cx="302260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-5" dirty="0">
                <a:solidFill>
                  <a:srgbClr val="FFFFFF"/>
                </a:solidFill>
              </a:rPr>
              <a:t>Example</a:t>
            </a:r>
            <a:r>
              <a:rPr sz="1400" spc="-15" dirty="0">
                <a:solidFill>
                  <a:srgbClr val="FFFFFF"/>
                </a:solidFill>
              </a:rPr>
              <a:t> </a:t>
            </a:r>
            <a:r>
              <a:rPr sz="1400" spc="-5" dirty="0">
                <a:solidFill>
                  <a:srgbClr val="FFFFFF"/>
                </a:solidFill>
              </a:rPr>
              <a:t>Case</a:t>
            </a:r>
            <a:r>
              <a:rPr sz="1400" spc="-10" dirty="0">
                <a:solidFill>
                  <a:srgbClr val="FFFFFF"/>
                </a:solidFill>
              </a:rPr>
              <a:t> </a:t>
            </a:r>
            <a:r>
              <a:rPr sz="1400" spc="-5" dirty="0">
                <a:solidFill>
                  <a:srgbClr val="FFFFFF"/>
                </a:solidFill>
              </a:rPr>
              <a:t>(Resources</a:t>
            </a:r>
            <a:r>
              <a:rPr sz="1400" spc="-40" dirty="0">
                <a:solidFill>
                  <a:srgbClr val="FFFFFF"/>
                </a:solidFill>
              </a:rPr>
              <a:t> </a:t>
            </a:r>
            <a:r>
              <a:rPr sz="1400" dirty="0">
                <a:solidFill>
                  <a:srgbClr val="FFFFFF"/>
                </a:solidFill>
              </a:rPr>
              <a:t>for</a:t>
            </a:r>
            <a:r>
              <a:rPr sz="1400" spc="-35" dirty="0">
                <a:solidFill>
                  <a:srgbClr val="FFFFFF"/>
                </a:solidFill>
              </a:rPr>
              <a:t> </a:t>
            </a:r>
            <a:r>
              <a:rPr sz="1400" dirty="0">
                <a:solidFill>
                  <a:srgbClr val="FFFFFF"/>
                </a:solidFill>
              </a:rPr>
              <a:t>Mining)</a:t>
            </a:r>
            <a:endParaRPr sz="1400" dirty="0"/>
          </a:p>
        </p:txBody>
      </p:sp>
      <p:sp>
        <p:nvSpPr>
          <p:cNvPr id="5" name="object 5"/>
          <p:cNvSpPr txBox="1"/>
          <p:nvPr/>
        </p:nvSpPr>
        <p:spPr>
          <a:xfrm>
            <a:off x="546303" y="4799177"/>
            <a:ext cx="96456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Kaspersky</a:t>
            </a: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IR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Report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46303" y="4799177"/>
            <a:ext cx="96456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 dirty="0">
                <a:solidFill>
                  <a:srgbClr val="171628"/>
                </a:solidFill>
                <a:latin typeface="Arial"/>
                <a:cs typeface="Arial"/>
              </a:rPr>
              <a:t>Kaspersky</a:t>
            </a:r>
            <a:r>
              <a:rPr sz="800" spc="-30" dirty="0">
                <a:solidFill>
                  <a:srgbClr val="171628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171628"/>
                </a:solidFill>
                <a:latin typeface="Arial"/>
                <a:cs typeface="Arial"/>
              </a:rPr>
              <a:t>IR</a:t>
            </a:r>
            <a:r>
              <a:rPr sz="800" spc="-15" dirty="0">
                <a:solidFill>
                  <a:srgbClr val="171628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171628"/>
                </a:solidFill>
                <a:latin typeface="Arial"/>
                <a:cs typeface="Arial"/>
              </a:rPr>
              <a:t>Report</a:t>
            </a:r>
            <a:endParaRPr sz="800">
              <a:latin typeface="Arial"/>
              <a:cs typeface="Arial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716280" y="187452"/>
            <a:ext cx="8204200" cy="4685030"/>
            <a:chOff x="716280" y="187452"/>
            <a:chExt cx="8204200" cy="46850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16280" y="646214"/>
              <a:ext cx="7658100" cy="422605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08304" y="838200"/>
              <a:ext cx="7287768" cy="385572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940295" y="187452"/>
              <a:ext cx="1979676" cy="559308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222300" y="357886"/>
            <a:ext cx="302260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-5" dirty="0">
                <a:latin typeface="Arial"/>
                <a:cs typeface="Arial"/>
              </a:rPr>
              <a:t>Example</a:t>
            </a:r>
            <a:r>
              <a:rPr sz="1400" spc="-15" dirty="0">
                <a:latin typeface="Arial"/>
                <a:cs typeface="Arial"/>
              </a:rPr>
              <a:t> </a:t>
            </a:r>
            <a:r>
              <a:rPr sz="1400" spc="-5" dirty="0">
                <a:latin typeface="Arial"/>
                <a:cs typeface="Arial"/>
              </a:rPr>
              <a:t>Case</a:t>
            </a:r>
            <a:r>
              <a:rPr sz="1400" spc="-10" dirty="0">
                <a:latin typeface="Arial"/>
                <a:cs typeface="Arial"/>
              </a:rPr>
              <a:t> </a:t>
            </a:r>
            <a:r>
              <a:rPr sz="1400" spc="-5" dirty="0">
                <a:latin typeface="Arial"/>
                <a:cs typeface="Arial"/>
              </a:rPr>
              <a:t>(Resources</a:t>
            </a:r>
            <a:r>
              <a:rPr sz="1400" spc="-4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for</a:t>
            </a:r>
            <a:r>
              <a:rPr sz="1400" spc="-3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Mining)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9144000" y="0"/>
                </a:moveTo>
                <a:lnTo>
                  <a:pt x="0" y="0"/>
                </a:lnTo>
                <a:lnTo>
                  <a:pt x="0" y="5143500"/>
                </a:lnTo>
                <a:lnTo>
                  <a:pt x="9144000" y="5143500"/>
                </a:lnTo>
                <a:lnTo>
                  <a:pt x="9144000" y="0"/>
                </a:lnTo>
                <a:close/>
              </a:path>
            </a:pathLst>
          </a:custGeom>
          <a:solidFill>
            <a:srgbClr val="0D2A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221691" y="1011427"/>
            <a:ext cx="7797165" cy="35477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9085" indent="-287020">
              <a:lnSpc>
                <a:spcPct val="100000"/>
              </a:lnSpc>
              <a:spcBef>
                <a:spcPts val="105"/>
              </a:spcBef>
              <a:buChar char="•"/>
              <a:tabLst>
                <a:tab pos="299085" algn="l"/>
                <a:tab pos="299720" algn="l"/>
              </a:tabLst>
            </a:pP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Ransomware</a:t>
            </a:r>
            <a:r>
              <a:rPr sz="14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incident</a:t>
            </a:r>
            <a:r>
              <a:rPr sz="14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on</a:t>
            </a:r>
            <a:r>
              <a:rPr sz="14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4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Customer’s</a:t>
            </a:r>
            <a:r>
              <a:rPr sz="14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premises</a:t>
            </a:r>
            <a:endParaRPr sz="1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FFFF"/>
              </a:buClr>
              <a:buFont typeface="Arial"/>
              <a:buChar char="•"/>
            </a:pPr>
            <a:endParaRPr sz="1750">
              <a:latin typeface="Arial"/>
              <a:cs typeface="Arial"/>
            </a:endParaRPr>
          </a:p>
          <a:p>
            <a:pPr marL="299085" indent="-287020">
              <a:lnSpc>
                <a:spcPct val="100000"/>
              </a:lnSpc>
              <a:buChar char="•"/>
              <a:tabLst>
                <a:tab pos="299085" algn="l"/>
                <a:tab pos="299720" algn="l"/>
              </a:tabLst>
            </a:pP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Preliminary</a:t>
            </a:r>
            <a:r>
              <a:rPr sz="14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analysis</a:t>
            </a:r>
            <a:r>
              <a:rPr sz="14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confirmed</a:t>
            </a:r>
            <a:r>
              <a:rPr sz="140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4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compromise</a:t>
            </a:r>
            <a:r>
              <a:rPr sz="14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 different</a:t>
            </a:r>
            <a:r>
              <a:rPr sz="14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privileged</a:t>
            </a:r>
            <a:r>
              <a:rPr sz="14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domain</a:t>
            </a:r>
            <a:r>
              <a:rPr sz="14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accounts</a:t>
            </a:r>
            <a:endParaRPr sz="1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Clr>
                <a:srgbClr val="FFFFFF"/>
              </a:buClr>
              <a:buFont typeface="Arial"/>
              <a:buChar char="•"/>
            </a:pPr>
            <a:endParaRPr sz="1750">
              <a:latin typeface="Arial"/>
              <a:cs typeface="Arial"/>
            </a:endParaRPr>
          </a:p>
          <a:p>
            <a:pPr marL="299085" indent="-287020">
              <a:lnSpc>
                <a:spcPct val="100000"/>
              </a:lnSpc>
              <a:buChar char="•"/>
              <a:tabLst>
                <a:tab pos="299085" algn="l"/>
                <a:tab pos="299720" algn="l"/>
              </a:tabLst>
            </a:pP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Deploying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task</a:t>
            </a:r>
            <a:r>
              <a:rPr sz="14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14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b="1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deactivation</a:t>
            </a:r>
            <a:r>
              <a:rPr sz="1400" b="1" u="sng" spc="-4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 </a:t>
            </a:r>
            <a:r>
              <a:rPr sz="1400" b="1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of</a:t>
            </a:r>
            <a:r>
              <a:rPr sz="1400" b="1" u="sng" spc="-1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 </a:t>
            </a:r>
            <a:r>
              <a:rPr sz="1400" b="1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security</a:t>
            </a:r>
            <a:r>
              <a:rPr sz="1400" b="1" u="sng" spc="-2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 </a:t>
            </a:r>
            <a:r>
              <a:rPr sz="1400" b="1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"/>
                <a:cs typeface="Arial"/>
              </a:rPr>
              <a:t>agents</a:t>
            </a:r>
            <a:r>
              <a:rPr sz="1400" b="1" spc="-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4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finally</a:t>
            </a:r>
            <a:r>
              <a:rPr sz="14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execute</a:t>
            </a:r>
            <a:r>
              <a:rPr sz="14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4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malicious</a:t>
            </a:r>
            <a:r>
              <a:rPr sz="14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payload</a:t>
            </a:r>
            <a:endParaRPr sz="1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FFFF"/>
              </a:buClr>
              <a:buFont typeface="Arial"/>
              <a:buChar char="•"/>
            </a:pPr>
            <a:endParaRPr sz="1750">
              <a:latin typeface="Arial"/>
              <a:cs typeface="Arial"/>
            </a:endParaRPr>
          </a:p>
          <a:p>
            <a:pPr marL="299085" indent="-28702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400" spc="30" dirty="0">
                <a:solidFill>
                  <a:srgbClr val="FFFFFF"/>
                </a:solidFill>
                <a:latin typeface="Tahoma"/>
                <a:cs typeface="Tahoma"/>
              </a:rPr>
              <a:t>Deep</a:t>
            </a:r>
            <a:r>
              <a:rPr sz="1400" spc="-10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30" dirty="0">
                <a:solidFill>
                  <a:srgbClr val="FFFFFF"/>
                </a:solidFill>
                <a:latin typeface="Tahoma"/>
                <a:cs typeface="Tahoma"/>
              </a:rPr>
              <a:t>investigation</a:t>
            </a:r>
            <a:r>
              <a:rPr sz="1400" spc="-1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35" dirty="0">
                <a:solidFill>
                  <a:srgbClr val="FFFFFF"/>
                </a:solidFill>
                <a:latin typeface="Tahoma"/>
                <a:cs typeface="Tahoma"/>
              </a:rPr>
              <a:t>confirmed</a:t>
            </a:r>
            <a:r>
              <a:rPr sz="1400" spc="-15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45" dirty="0">
                <a:solidFill>
                  <a:srgbClr val="FFFFFF"/>
                </a:solidFill>
                <a:latin typeface="Tahoma"/>
                <a:cs typeface="Tahoma"/>
              </a:rPr>
              <a:t>the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10" dirty="0">
                <a:solidFill>
                  <a:srgbClr val="FFFFFF"/>
                </a:solidFill>
                <a:latin typeface="Tahoma"/>
                <a:cs typeface="Tahoma"/>
              </a:rPr>
              <a:t>initial</a:t>
            </a:r>
            <a:r>
              <a:rPr sz="1400" spc="-12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45" dirty="0">
                <a:solidFill>
                  <a:srgbClr val="FFFFFF"/>
                </a:solidFill>
                <a:latin typeface="Tahoma"/>
                <a:cs typeface="Tahoma"/>
              </a:rPr>
              <a:t>entry</a:t>
            </a:r>
            <a:r>
              <a:rPr sz="1400" spc="-1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40" dirty="0">
                <a:solidFill>
                  <a:srgbClr val="FFFFFF"/>
                </a:solidFill>
                <a:latin typeface="Tahoma"/>
                <a:cs typeface="Tahoma"/>
              </a:rPr>
              <a:t>point</a:t>
            </a:r>
            <a:r>
              <a:rPr sz="1400" spc="-1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45" dirty="0">
                <a:solidFill>
                  <a:srgbClr val="FFFFFF"/>
                </a:solidFill>
                <a:latin typeface="Tahoma"/>
                <a:cs typeface="Tahoma"/>
              </a:rPr>
              <a:t>from</a:t>
            </a:r>
            <a:r>
              <a:rPr sz="1400" spc="-1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Call</a:t>
            </a:r>
            <a:r>
              <a:rPr sz="1400" spc="-114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70" dirty="0">
                <a:solidFill>
                  <a:srgbClr val="FFFFFF"/>
                </a:solidFill>
                <a:latin typeface="Tahoma"/>
                <a:cs typeface="Tahoma"/>
              </a:rPr>
              <a:t>Center</a:t>
            </a:r>
            <a:r>
              <a:rPr sz="1400" spc="-13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40" dirty="0">
                <a:solidFill>
                  <a:srgbClr val="FFFFFF"/>
                </a:solidFill>
                <a:latin typeface="Tahoma"/>
                <a:cs typeface="Tahoma"/>
              </a:rPr>
              <a:t>infrastructure</a:t>
            </a:r>
            <a:r>
              <a:rPr sz="1400" spc="-16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20" dirty="0">
                <a:solidFill>
                  <a:srgbClr val="FFFFFF"/>
                </a:solidFill>
                <a:latin typeface="Tahoma"/>
                <a:cs typeface="Tahoma"/>
              </a:rPr>
              <a:t>on</a:t>
            </a:r>
            <a:r>
              <a:rPr sz="1400" spc="-12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15" dirty="0">
                <a:solidFill>
                  <a:srgbClr val="FFFFFF"/>
                </a:solidFill>
                <a:latin typeface="Tahoma"/>
                <a:cs typeface="Tahoma"/>
              </a:rPr>
              <a:t>CITRIX</a:t>
            </a:r>
            <a:endParaRPr sz="14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FFFFFF"/>
              </a:buClr>
              <a:buFont typeface="Arial"/>
              <a:buChar char="•"/>
            </a:pPr>
            <a:endParaRPr sz="1650">
              <a:latin typeface="Tahoma"/>
              <a:cs typeface="Tahoma"/>
            </a:endParaRPr>
          </a:p>
          <a:p>
            <a:pPr marL="299085" indent="-287020">
              <a:lnSpc>
                <a:spcPct val="100000"/>
              </a:lnSpc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400" spc="80" dirty="0">
                <a:solidFill>
                  <a:srgbClr val="FFFFFF"/>
                </a:solidFill>
                <a:latin typeface="Tahoma"/>
                <a:cs typeface="Tahoma"/>
              </a:rPr>
              <a:t>Ou</a:t>
            </a:r>
            <a:r>
              <a:rPr sz="1400" spc="50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400" spc="85" dirty="0">
                <a:solidFill>
                  <a:srgbClr val="FFFFFF"/>
                </a:solidFill>
                <a:latin typeface="Tahoma"/>
                <a:cs typeface="Tahoma"/>
              </a:rPr>
              <a:t>-</a:t>
            </a:r>
            <a:r>
              <a:rPr sz="1400" spc="45" dirty="0">
                <a:solidFill>
                  <a:srgbClr val="FFFFFF"/>
                </a:solidFill>
                <a:latin typeface="Tahoma"/>
                <a:cs typeface="Tahoma"/>
              </a:rPr>
              <a:t>d</a:t>
            </a:r>
            <a:r>
              <a:rPr sz="1400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400" spc="114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400" spc="25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400" spc="45" dirty="0">
                <a:solidFill>
                  <a:srgbClr val="FFFFFF"/>
                </a:solidFill>
                <a:latin typeface="Tahoma"/>
                <a:cs typeface="Tahoma"/>
              </a:rPr>
              <a:t>d</a:t>
            </a:r>
            <a:r>
              <a:rPr sz="1400" spc="-15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114" dirty="0">
                <a:solidFill>
                  <a:srgbClr val="FFFFFF"/>
                </a:solidFill>
                <a:latin typeface="Tahoma"/>
                <a:cs typeface="Tahoma"/>
              </a:rPr>
              <a:t>W</a:t>
            </a:r>
            <a:r>
              <a:rPr sz="1400" spc="-5" dirty="0">
                <a:solidFill>
                  <a:srgbClr val="FFFFFF"/>
                </a:solidFill>
                <a:latin typeface="Tahoma"/>
                <a:cs typeface="Tahoma"/>
              </a:rPr>
              <a:t>i</a:t>
            </a:r>
            <a:r>
              <a:rPr sz="1400" spc="-20" dirty="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r>
              <a:rPr sz="1400" spc="45" dirty="0">
                <a:solidFill>
                  <a:srgbClr val="FFFFFF"/>
                </a:solidFill>
                <a:latin typeface="Tahoma"/>
                <a:cs typeface="Tahoma"/>
              </a:rPr>
              <a:t>do</a:t>
            </a:r>
            <a:r>
              <a:rPr sz="1400" spc="40" dirty="0">
                <a:solidFill>
                  <a:srgbClr val="FFFFFF"/>
                </a:solidFill>
                <a:latin typeface="Tahoma"/>
                <a:cs typeface="Tahoma"/>
              </a:rPr>
              <a:t>ws</a:t>
            </a:r>
            <a:r>
              <a:rPr sz="1400" spc="-15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45" dirty="0">
                <a:solidFill>
                  <a:srgbClr val="FFFFFF"/>
                </a:solidFill>
                <a:latin typeface="Tahoma"/>
                <a:cs typeface="Tahoma"/>
              </a:rPr>
              <a:t>se</a:t>
            </a:r>
            <a:r>
              <a:rPr sz="1400" spc="35" dirty="0">
                <a:solidFill>
                  <a:srgbClr val="FFFFFF"/>
                </a:solidFill>
                <a:latin typeface="Tahoma"/>
                <a:cs typeface="Tahoma"/>
              </a:rPr>
              <a:t>rve</a:t>
            </a:r>
            <a:r>
              <a:rPr sz="1400" spc="25" dirty="0">
                <a:solidFill>
                  <a:srgbClr val="FFFFFF"/>
                </a:solidFill>
                <a:latin typeface="Tahoma"/>
                <a:cs typeface="Tahoma"/>
              </a:rPr>
              <a:t>r</a:t>
            </a:r>
            <a:endParaRPr sz="14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FFFFFF"/>
              </a:buClr>
              <a:buFont typeface="Arial"/>
              <a:buChar char="•"/>
            </a:pPr>
            <a:endParaRPr sz="1650">
              <a:latin typeface="Tahoma"/>
              <a:cs typeface="Tahoma"/>
            </a:endParaRPr>
          </a:p>
          <a:p>
            <a:pPr marL="299085" indent="-287020">
              <a:lnSpc>
                <a:spcPct val="100000"/>
              </a:lnSpc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400" spc="20" dirty="0">
                <a:solidFill>
                  <a:srgbClr val="FFFFFF"/>
                </a:solidFill>
                <a:latin typeface="Tahoma"/>
                <a:cs typeface="Tahoma"/>
              </a:rPr>
              <a:t>Deploying</a:t>
            </a:r>
            <a:r>
              <a:rPr sz="1400" spc="-1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applications</a:t>
            </a:r>
            <a:r>
              <a:rPr sz="14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4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network</a:t>
            </a:r>
            <a:r>
              <a:rPr sz="14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scanning</a:t>
            </a:r>
            <a:r>
              <a:rPr sz="14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4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remote</a:t>
            </a:r>
            <a:r>
              <a:rPr sz="14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control</a:t>
            </a:r>
            <a:r>
              <a:rPr sz="14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(</a:t>
            </a:r>
            <a:r>
              <a:rPr sz="1400" b="1" spc="-5" dirty="0">
                <a:solidFill>
                  <a:srgbClr val="FFFFFF"/>
                </a:solidFill>
                <a:latin typeface="Arial"/>
                <a:cs typeface="Arial"/>
              </a:rPr>
              <a:t>Legitimate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)</a:t>
            </a:r>
            <a:endParaRPr sz="1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Clr>
                <a:srgbClr val="FFFFFF"/>
              </a:buClr>
              <a:buFont typeface="Arial"/>
              <a:buChar char="•"/>
            </a:pPr>
            <a:endParaRPr sz="1750">
              <a:latin typeface="Arial"/>
              <a:cs typeface="Arial"/>
            </a:endParaRPr>
          </a:p>
          <a:p>
            <a:pPr marL="299085" indent="-287020">
              <a:lnSpc>
                <a:spcPct val="100000"/>
              </a:lnSpc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sz="1400" spc="20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400" spc="5" dirty="0">
                <a:solidFill>
                  <a:srgbClr val="FFFFFF"/>
                </a:solidFill>
                <a:latin typeface="Tahoma"/>
                <a:cs typeface="Tahoma"/>
              </a:rPr>
              <a:t>h</a:t>
            </a:r>
            <a:r>
              <a:rPr sz="1400" spc="25" dirty="0">
                <a:solidFill>
                  <a:srgbClr val="FFFFFF"/>
                </a:solidFill>
                <a:latin typeface="Tahoma"/>
                <a:cs typeface="Tahoma"/>
              </a:rPr>
              <a:t>re</a:t>
            </a:r>
            <a:r>
              <a:rPr sz="1400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400" spc="125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400" spc="-1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400" spc="114" dirty="0">
                <a:solidFill>
                  <a:srgbClr val="FFFFFF"/>
                </a:solidFill>
                <a:latin typeface="Tahoma"/>
                <a:cs typeface="Tahoma"/>
              </a:rPr>
              <a:t>c</a:t>
            </a:r>
            <a:r>
              <a:rPr sz="1400" spc="125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400" spc="45" dirty="0">
                <a:solidFill>
                  <a:srgbClr val="FFFFFF"/>
                </a:solidFill>
                <a:latin typeface="Tahoma"/>
                <a:cs typeface="Tahoma"/>
              </a:rPr>
              <a:t>o</a:t>
            </a:r>
            <a:r>
              <a:rPr sz="1400" spc="-80" dirty="0">
                <a:solidFill>
                  <a:srgbClr val="FFFFFF"/>
                </a:solidFill>
                <a:latin typeface="Tahoma"/>
                <a:cs typeface="Tahoma"/>
              </a:rPr>
              <a:t>r:</a:t>
            </a:r>
            <a:r>
              <a:rPr sz="1400" spc="-1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Sodin</a:t>
            </a:r>
            <a:r>
              <a:rPr sz="1400" spc="5" dirty="0">
                <a:solidFill>
                  <a:srgbClr val="FFFFFF"/>
                </a:solidFill>
                <a:latin typeface="Arial"/>
                <a:cs typeface="Arial"/>
              </a:rPr>
              <a:t>/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RE</a:t>
            </a:r>
            <a:r>
              <a:rPr sz="1400" spc="-20" dirty="0">
                <a:solidFill>
                  <a:srgbClr val="FFFFFF"/>
                </a:solidFill>
                <a:latin typeface="Arial"/>
                <a:cs typeface="Arial"/>
              </a:rPr>
              <a:t>v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il</a:t>
            </a:r>
            <a:r>
              <a:rPr sz="14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ranso</a:t>
            </a:r>
            <a:r>
              <a:rPr sz="1400" spc="-10" dirty="0">
                <a:solidFill>
                  <a:srgbClr val="FFFFFF"/>
                </a:solidFill>
                <a:latin typeface="Arial"/>
                <a:cs typeface="Arial"/>
              </a:rPr>
              <a:t>m</a:t>
            </a:r>
            <a:r>
              <a:rPr sz="1400" spc="-20" dirty="0">
                <a:solidFill>
                  <a:srgbClr val="FFFFFF"/>
                </a:solidFill>
                <a:latin typeface="Arial"/>
                <a:cs typeface="Arial"/>
              </a:rPr>
              <a:t>w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are</a:t>
            </a:r>
            <a:endParaRPr sz="1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Clr>
                <a:srgbClr val="FFFFFF"/>
              </a:buClr>
              <a:buFont typeface="Arial"/>
              <a:buChar char="•"/>
            </a:pPr>
            <a:endParaRPr sz="1750">
              <a:latin typeface="Arial"/>
              <a:cs typeface="Arial"/>
            </a:endParaRPr>
          </a:p>
          <a:p>
            <a:pPr marL="299085" indent="-287020">
              <a:lnSpc>
                <a:spcPct val="100000"/>
              </a:lnSpc>
              <a:buChar char="•"/>
              <a:tabLst>
                <a:tab pos="299085" algn="l"/>
                <a:tab pos="299720" algn="l"/>
              </a:tabLst>
            </a:pP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Exploiting</a:t>
            </a:r>
            <a:r>
              <a:rPr sz="14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Arial"/>
                <a:cs typeface="Arial"/>
              </a:rPr>
              <a:t>CVE-2020-0787,</a:t>
            </a:r>
            <a:r>
              <a:rPr sz="1400" b="1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along</a:t>
            </a:r>
            <a:r>
              <a:rPr sz="14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with</a:t>
            </a:r>
            <a:r>
              <a:rPr sz="1400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RDP</a:t>
            </a:r>
            <a:r>
              <a:rPr sz="1400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4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FFFFFF"/>
                </a:solidFill>
                <a:latin typeface="Arial"/>
                <a:cs typeface="Arial"/>
              </a:rPr>
              <a:t>RAT</a:t>
            </a:r>
            <a:r>
              <a:rPr sz="14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FFFFFF"/>
                </a:solidFill>
                <a:latin typeface="Arial"/>
                <a:cs typeface="Arial"/>
              </a:rPr>
              <a:t>tools</a:t>
            </a:r>
            <a:endParaRPr sz="14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22300" y="434086"/>
            <a:ext cx="425767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-5" dirty="0">
                <a:solidFill>
                  <a:srgbClr val="FFFFFF"/>
                </a:solidFill>
              </a:rPr>
              <a:t>Example</a:t>
            </a:r>
            <a:r>
              <a:rPr sz="1400" spc="-10" dirty="0">
                <a:solidFill>
                  <a:srgbClr val="FFFFFF"/>
                </a:solidFill>
              </a:rPr>
              <a:t> </a:t>
            </a:r>
            <a:r>
              <a:rPr sz="1400" spc="-5" dirty="0">
                <a:solidFill>
                  <a:srgbClr val="FFFFFF"/>
                </a:solidFill>
              </a:rPr>
              <a:t>Case (CVE-2020-0787</a:t>
            </a:r>
            <a:r>
              <a:rPr sz="1400" spc="-45" dirty="0">
                <a:solidFill>
                  <a:srgbClr val="FFFFFF"/>
                </a:solidFill>
              </a:rPr>
              <a:t> </a:t>
            </a:r>
            <a:r>
              <a:rPr sz="1400" dirty="0">
                <a:solidFill>
                  <a:srgbClr val="FFFFFF"/>
                </a:solidFill>
              </a:rPr>
              <a:t>and</a:t>
            </a:r>
            <a:r>
              <a:rPr sz="1400" spc="-15" dirty="0">
                <a:solidFill>
                  <a:srgbClr val="FFFFFF"/>
                </a:solidFill>
              </a:rPr>
              <a:t> </a:t>
            </a:r>
            <a:r>
              <a:rPr sz="1400" dirty="0">
                <a:solidFill>
                  <a:srgbClr val="FFFFFF"/>
                </a:solidFill>
              </a:rPr>
              <a:t>Legitimate</a:t>
            </a:r>
            <a:r>
              <a:rPr sz="1400" spc="-45" dirty="0">
                <a:solidFill>
                  <a:srgbClr val="FFFFFF"/>
                </a:solidFill>
              </a:rPr>
              <a:t> </a:t>
            </a:r>
            <a:r>
              <a:rPr sz="1400" dirty="0">
                <a:solidFill>
                  <a:srgbClr val="FFFFFF"/>
                </a:solidFill>
              </a:rPr>
              <a:t>tools)</a:t>
            </a:r>
            <a:endParaRPr sz="1400"/>
          </a:p>
        </p:txBody>
      </p:sp>
      <p:sp>
        <p:nvSpPr>
          <p:cNvPr id="5" name="object 5"/>
          <p:cNvSpPr txBox="1"/>
          <p:nvPr/>
        </p:nvSpPr>
        <p:spPr>
          <a:xfrm>
            <a:off x="546303" y="4799177"/>
            <a:ext cx="96456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Kaspersky</a:t>
            </a: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IR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Report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46303" y="4799177"/>
            <a:ext cx="96456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 dirty="0">
                <a:solidFill>
                  <a:srgbClr val="171628"/>
                </a:solidFill>
                <a:latin typeface="Arial"/>
                <a:cs typeface="Arial"/>
              </a:rPr>
              <a:t>Kaspersky</a:t>
            </a:r>
            <a:r>
              <a:rPr sz="800" spc="-30" dirty="0">
                <a:solidFill>
                  <a:srgbClr val="171628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171628"/>
                </a:solidFill>
                <a:latin typeface="Arial"/>
                <a:cs typeface="Arial"/>
              </a:rPr>
              <a:t>IR</a:t>
            </a:r>
            <a:r>
              <a:rPr sz="800" spc="-15" dirty="0">
                <a:solidFill>
                  <a:srgbClr val="171628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171628"/>
                </a:solidFill>
                <a:latin typeface="Arial"/>
                <a:cs typeface="Arial"/>
              </a:rPr>
              <a:t>Report</a:t>
            </a:r>
            <a:endParaRPr sz="800">
              <a:latin typeface="Arial"/>
              <a:cs typeface="Arial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681227" y="486168"/>
            <a:ext cx="7767955" cy="4424680"/>
            <a:chOff x="681227" y="486168"/>
            <a:chExt cx="7767955" cy="442468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81227" y="486168"/>
              <a:ext cx="7767828" cy="442417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73251" y="678179"/>
              <a:ext cx="7397496" cy="4053840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222300" y="205486"/>
            <a:ext cx="425767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-5" dirty="0">
                <a:latin typeface="Arial"/>
                <a:cs typeface="Arial"/>
              </a:rPr>
              <a:t>Example</a:t>
            </a:r>
            <a:r>
              <a:rPr sz="1400" spc="-10" dirty="0">
                <a:latin typeface="Arial"/>
                <a:cs typeface="Arial"/>
              </a:rPr>
              <a:t> </a:t>
            </a:r>
            <a:r>
              <a:rPr sz="1400" spc="-5" dirty="0">
                <a:latin typeface="Arial"/>
                <a:cs typeface="Arial"/>
              </a:rPr>
              <a:t>Case (CVE-2020-0787</a:t>
            </a:r>
            <a:r>
              <a:rPr sz="1400" spc="-4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and</a:t>
            </a:r>
            <a:r>
              <a:rPr sz="1400" spc="-1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Legitimate</a:t>
            </a:r>
            <a:r>
              <a:rPr sz="1400" spc="-4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tools)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146</TotalTime>
  <Words>1537</Words>
  <Application>Microsoft Office PowerPoint</Application>
  <PresentationFormat>On-screen Show (16:9)</PresentationFormat>
  <Paragraphs>306</Paragraphs>
  <Slides>33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9" baseType="lpstr">
      <vt:lpstr>Arial</vt:lpstr>
      <vt:lpstr>Calibri</vt:lpstr>
      <vt:lpstr>Lucida Sans Unicode</vt:lpstr>
      <vt:lpstr>Tahoma</vt:lpstr>
      <vt:lpstr>Times New Roman</vt:lpstr>
      <vt:lpstr>Office Theme</vt:lpstr>
      <vt:lpstr>PowerPoint Presentation</vt:lpstr>
      <vt:lpstr>01</vt:lpstr>
      <vt:lpstr>Your Background</vt:lpstr>
      <vt:lpstr>What is DFIR?</vt:lpstr>
      <vt:lpstr>Digital Forensics</vt:lpstr>
      <vt:lpstr>Introduction – Meaning of DFIR</vt:lpstr>
      <vt:lpstr>DFIR Sub Elements</vt:lpstr>
      <vt:lpstr>PowerPoint Presentation</vt:lpstr>
      <vt:lpstr>PowerPoint Presentation</vt:lpstr>
      <vt:lpstr>PowerPoint Presentation</vt:lpstr>
      <vt:lpstr>TOP 10 Coolest Cyber Security Job (2018)</vt:lpstr>
      <vt:lpstr>TOP 20 Cyber Security Job (2021)</vt:lpstr>
      <vt:lpstr>Incident LifeCycle</vt:lpstr>
      <vt:lpstr>Incident Response Process</vt:lpstr>
      <vt:lpstr>DFIR Objectives</vt:lpstr>
      <vt:lpstr>PowerPoint Presentation</vt:lpstr>
      <vt:lpstr>DFIR as a Career</vt:lpstr>
      <vt:lpstr>How to build your DFIR career?</vt:lpstr>
      <vt:lpstr>PowerPoint Presentation</vt:lpstr>
      <vt:lpstr>DFIR - Skills Needed</vt:lpstr>
      <vt:lpstr>DFIR Toolbox (Software)</vt:lpstr>
      <vt:lpstr>DFIR Toolbox (Field Kits)</vt:lpstr>
      <vt:lpstr>Challenges</vt:lpstr>
      <vt:lpstr>Trainings &amp; Certification</vt:lpstr>
      <vt:lpstr>DFIR Books</vt:lpstr>
      <vt:lpstr>Kaspersky Global Emergency Response Team, GERT</vt:lpstr>
      <vt:lpstr>Incident Response, Kaspersky GERT</vt:lpstr>
      <vt:lpstr>Incident Response &amp; Digital Forensics Services Workflow</vt:lpstr>
      <vt:lpstr>Incident Response Workflow</vt:lpstr>
      <vt:lpstr>Example Case (Resources for Mining)</vt:lpstr>
      <vt:lpstr>PowerPoint Presentation</vt:lpstr>
      <vt:lpstr>Example Case (CVE-2020-0787 and Legitimate tools)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DFIR Specialist</dc:title>
  <dc:creator>jedi</dc:creator>
  <cp:lastModifiedBy>Ghanem, Mohamed Chahine</cp:lastModifiedBy>
  <cp:revision>15</cp:revision>
  <dcterms:created xsi:type="dcterms:W3CDTF">2021-12-06T11:43:42Z</dcterms:created>
  <dcterms:modified xsi:type="dcterms:W3CDTF">2025-12-04T09:12:20Z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2021-12-04T00:00:00Z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2021-12-06T00:00:00Z</vt:filetime>
  </property>
</Properties>
</file>