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>
  <p:sldMasterIdLst>
    <p:sldMasterId id="2147483708" r:id="rId1"/>
  </p:sldMasterIdLst>
  <p:sldIdLst>
    <p:sldId id="256" r:id="rId2"/>
  </p:sldIdLst>
  <p:sldSz cx="14630400" cy="10972800"/>
  <p:notesSz cx="6858000" cy="9144000"/>
  <p:embeddedFontLst>
    <p:embeddedFont>
      <p:font typeface="Calibri" panose="020F0502020204030204" pitchFamily="34" charset="0"/>
      <p:regular r:id="rId3"/>
      <p:bold r:id="rId4"/>
      <p:italic r:id="rId5"/>
      <p:boldItalic r:id="rId6"/>
    </p:embeddedFont>
    <p:embeddedFont>
      <p:font typeface="Calibri Light" panose="020F0302020204030204" pitchFamily="34" charset="0"/>
      <p:regular r:id="rId7"/>
      <p:italic r:id="rId8"/>
    </p:embeddedFont>
    <p:embeddedFont>
      <p:font typeface="Century Gothic" panose="020B0502020202020204" pitchFamily="34" charset="0"/>
      <p:regular r:id="rId9"/>
      <p:bold r:id="rId10"/>
      <p:italic r:id="rId11"/>
      <p:boldItalic r:id="rId12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66FF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AB7E9D-EB75-4550-9E2F-08B4FB3832A4}" v="21" dt="2023-11-26T16:24:27.5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52" d="100"/>
          <a:sy n="52" d="100"/>
        </p:scale>
        <p:origin x="147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presProps" Target="presProp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font" Target="fonts/font10.fntdata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font" Target="fonts/font9.fntdata"/><Relationship Id="rId5" Type="http://schemas.openxmlformats.org/officeDocument/2006/relationships/font" Target="fonts/font3.fntdata"/><Relationship Id="rId15" Type="http://schemas.openxmlformats.org/officeDocument/2006/relationships/theme" Target="theme/theme1.xml"/><Relationship Id="rId10" Type="http://schemas.openxmlformats.org/officeDocument/2006/relationships/font" Target="fonts/font8.fntdata"/><Relationship Id="rId4" Type="http://schemas.openxmlformats.org/officeDocument/2006/relationships/font" Target="fonts/font2.fntdata"/><Relationship Id="rId9" Type="http://schemas.openxmlformats.org/officeDocument/2006/relationships/font" Target="fonts/font7.fntdata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1795781"/>
            <a:ext cx="12435840" cy="3820160"/>
          </a:xfrm>
        </p:spPr>
        <p:txBody>
          <a:bodyPr anchor="b"/>
          <a:lstStyle>
            <a:lvl1pPr algn="ctr">
              <a:defRPr sz="9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5763261"/>
            <a:ext cx="10972800" cy="2649219"/>
          </a:xfrm>
        </p:spPr>
        <p:txBody>
          <a:bodyPr/>
          <a:lstStyle>
            <a:lvl1pPr marL="0" indent="0" algn="ctr">
              <a:buNone/>
              <a:defRPr sz="3840"/>
            </a:lvl1pPr>
            <a:lvl2pPr marL="731520" indent="0" algn="ctr">
              <a:buNone/>
              <a:defRPr sz="3200"/>
            </a:lvl2pPr>
            <a:lvl3pPr marL="1463040" indent="0" algn="ctr">
              <a:buNone/>
              <a:defRPr sz="2880"/>
            </a:lvl3pPr>
            <a:lvl4pPr marL="2194560" indent="0" algn="ctr">
              <a:buNone/>
              <a:defRPr sz="2560"/>
            </a:lvl4pPr>
            <a:lvl5pPr marL="2926080" indent="0" algn="ctr">
              <a:buNone/>
              <a:defRPr sz="2560"/>
            </a:lvl5pPr>
            <a:lvl6pPr marL="3657600" indent="0" algn="ctr">
              <a:buNone/>
              <a:defRPr sz="2560"/>
            </a:lvl6pPr>
            <a:lvl7pPr marL="4389120" indent="0" algn="ctr">
              <a:buNone/>
              <a:defRPr sz="2560"/>
            </a:lvl7pPr>
            <a:lvl8pPr marL="5120640" indent="0" algn="ctr">
              <a:buNone/>
              <a:defRPr sz="2560"/>
            </a:lvl8pPr>
            <a:lvl9pPr marL="5852160" indent="0" algn="ctr">
              <a:buNone/>
              <a:defRPr sz="256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37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192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8221" y="2735583"/>
            <a:ext cx="12618720" cy="4564379"/>
          </a:xfrm>
        </p:spPr>
        <p:txBody>
          <a:bodyPr anchor="b"/>
          <a:lstStyle>
            <a:lvl1pPr>
              <a:defRPr sz="9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8221" y="7343143"/>
            <a:ext cx="12618720" cy="2400299"/>
          </a:xfrm>
        </p:spPr>
        <p:txBody>
          <a:bodyPr/>
          <a:lstStyle>
            <a:lvl1pPr marL="0" indent="0">
              <a:buNone/>
              <a:defRPr sz="3840">
                <a:solidFill>
                  <a:schemeClr val="tx1"/>
                </a:solidFill>
              </a:defRPr>
            </a:lvl1pPr>
            <a:lvl2pPr marL="73152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2pPr>
            <a:lvl3pPr marL="1463040" indent="0">
              <a:buNone/>
              <a:defRPr sz="2880">
                <a:solidFill>
                  <a:schemeClr val="tx1">
                    <a:tint val="75000"/>
                  </a:schemeClr>
                </a:solidFill>
              </a:defRPr>
            </a:lvl3pPr>
            <a:lvl4pPr marL="2194560" indent="0">
              <a:buNone/>
              <a:defRPr sz="2560">
                <a:solidFill>
                  <a:schemeClr val="tx1">
                    <a:tint val="75000"/>
                  </a:schemeClr>
                </a:solidFill>
              </a:defRPr>
            </a:lvl4pPr>
            <a:lvl5pPr marL="2926080" indent="0">
              <a:buNone/>
              <a:defRPr sz="2560">
                <a:solidFill>
                  <a:schemeClr val="tx1">
                    <a:tint val="75000"/>
                  </a:schemeClr>
                </a:solidFill>
              </a:defRPr>
            </a:lvl5pPr>
            <a:lvl6pPr marL="3657600" indent="0">
              <a:buNone/>
              <a:defRPr sz="2560">
                <a:solidFill>
                  <a:schemeClr val="tx1">
                    <a:tint val="75000"/>
                  </a:schemeClr>
                </a:solidFill>
              </a:defRPr>
            </a:lvl6pPr>
            <a:lvl7pPr marL="4389120" indent="0">
              <a:buNone/>
              <a:defRPr sz="2560">
                <a:solidFill>
                  <a:schemeClr val="tx1">
                    <a:tint val="75000"/>
                  </a:schemeClr>
                </a:solidFill>
              </a:defRPr>
            </a:lvl7pPr>
            <a:lvl8pPr marL="5120640" indent="0">
              <a:buNone/>
              <a:defRPr sz="2560">
                <a:solidFill>
                  <a:schemeClr val="tx1">
                    <a:tint val="75000"/>
                  </a:schemeClr>
                </a:solidFill>
              </a:defRPr>
            </a:lvl8pPr>
            <a:lvl9pPr marL="5852160" indent="0">
              <a:buNone/>
              <a:defRPr sz="25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81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5840" y="2921000"/>
            <a:ext cx="6217920" cy="69621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0" y="2921000"/>
            <a:ext cx="6217920" cy="69621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382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584202"/>
            <a:ext cx="12618720" cy="212090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7747" y="2689861"/>
            <a:ext cx="6189344" cy="1318259"/>
          </a:xfrm>
        </p:spPr>
        <p:txBody>
          <a:bodyPr anchor="b"/>
          <a:lstStyle>
            <a:lvl1pPr marL="0" indent="0">
              <a:buNone/>
              <a:defRPr sz="3840" b="1"/>
            </a:lvl1pPr>
            <a:lvl2pPr marL="731520" indent="0">
              <a:buNone/>
              <a:defRPr sz="3200" b="1"/>
            </a:lvl2pPr>
            <a:lvl3pPr marL="1463040" indent="0">
              <a:buNone/>
              <a:defRPr sz="2880" b="1"/>
            </a:lvl3pPr>
            <a:lvl4pPr marL="2194560" indent="0">
              <a:buNone/>
              <a:defRPr sz="2560" b="1"/>
            </a:lvl4pPr>
            <a:lvl5pPr marL="2926080" indent="0">
              <a:buNone/>
              <a:defRPr sz="2560" b="1"/>
            </a:lvl5pPr>
            <a:lvl6pPr marL="3657600" indent="0">
              <a:buNone/>
              <a:defRPr sz="2560" b="1"/>
            </a:lvl6pPr>
            <a:lvl7pPr marL="4389120" indent="0">
              <a:buNone/>
              <a:defRPr sz="2560" b="1"/>
            </a:lvl7pPr>
            <a:lvl8pPr marL="5120640" indent="0">
              <a:buNone/>
              <a:defRPr sz="2560" b="1"/>
            </a:lvl8pPr>
            <a:lvl9pPr marL="5852160" indent="0">
              <a:buNone/>
              <a:defRPr sz="25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7747" y="4008120"/>
            <a:ext cx="6189344" cy="58953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06641" y="2689861"/>
            <a:ext cx="6219826" cy="1318259"/>
          </a:xfrm>
        </p:spPr>
        <p:txBody>
          <a:bodyPr anchor="b"/>
          <a:lstStyle>
            <a:lvl1pPr marL="0" indent="0">
              <a:buNone/>
              <a:defRPr sz="3840" b="1"/>
            </a:lvl1pPr>
            <a:lvl2pPr marL="731520" indent="0">
              <a:buNone/>
              <a:defRPr sz="3200" b="1"/>
            </a:lvl2pPr>
            <a:lvl3pPr marL="1463040" indent="0">
              <a:buNone/>
              <a:defRPr sz="2880" b="1"/>
            </a:lvl3pPr>
            <a:lvl4pPr marL="2194560" indent="0">
              <a:buNone/>
              <a:defRPr sz="2560" b="1"/>
            </a:lvl4pPr>
            <a:lvl5pPr marL="2926080" indent="0">
              <a:buNone/>
              <a:defRPr sz="2560" b="1"/>
            </a:lvl5pPr>
            <a:lvl6pPr marL="3657600" indent="0">
              <a:buNone/>
              <a:defRPr sz="2560" b="1"/>
            </a:lvl6pPr>
            <a:lvl7pPr marL="4389120" indent="0">
              <a:buNone/>
              <a:defRPr sz="2560" b="1"/>
            </a:lvl7pPr>
            <a:lvl8pPr marL="5120640" indent="0">
              <a:buNone/>
              <a:defRPr sz="2560" b="1"/>
            </a:lvl8pPr>
            <a:lvl9pPr marL="5852160" indent="0">
              <a:buNone/>
              <a:defRPr sz="25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06641" y="4008120"/>
            <a:ext cx="6219826" cy="58953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32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665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70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731520"/>
            <a:ext cx="4718685" cy="2560320"/>
          </a:xfrm>
        </p:spPr>
        <p:txBody>
          <a:bodyPr anchor="b"/>
          <a:lstStyle>
            <a:lvl1pPr>
              <a:defRPr sz="51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9826" y="1579882"/>
            <a:ext cx="7406640" cy="7797800"/>
          </a:xfrm>
        </p:spPr>
        <p:txBody>
          <a:bodyPr/>
          <a:lstStyle>
            <a:lvl1pPr>
              <a:defRPr sz="5120"/>
            </a:lvl1pPr>
            <a:lvl2pPr>
              <a:defRPr sz="4480"/>
            </a:lvl2pPr>
            <a:lvl3pPr>
              <a:defRPr sz="3840"/>
            </a:lvl3pPr>
            <a:lvl4pPr>
              <a:defRPr sz="3200"/>
            </a:lvl4pPr>
            <a:lvl5pPr>
              <a:defRPr sz="3200"/>
            </a:lvl5pPr>
            <a:lvl6pPr>
              <a:defRPr sz="3200"/>
            </a:lvl6pPr>
            <a:lvl7pPr>
              <a:defRPr sz="3200"/>
            </a:lvl7pPr>
            <a:lvl8pPr>
              <a:defRPr sz="3200"/>
            </a:lvl8pPr>
            <a:lvl9pPr>
              <a:defRPr sz="3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3291840"/>
            <a:ext cx="4718685" cy="6098541"/>
          </a:xfrm>
        </p:spPr>
        <p:txBody>
          <a:bodyPr/>
          <a:lstStyle>
            <a:lvl1pPr marL="0" indent="0">
              <a:buNone/>
              <a:defRPr sz="2560"/>
            </a:lvl1pPr>
            <a:lvl2pPr marL="731520" indent="0">
              <a:buNone/>
              <a:defRPr sz="2240"/>
            </a:lvl2pPr>
            <a:lvl3pPr marL="1463040" indent="0">
              <a:buNone/>
              <a:defRPr sz="1920"/>
            </a:lvl3pPr>
            <a:lvl4pPr marL="2194560" indent="0">
              <a:buNone/>
              <a:defRPr sz="1600"/>
            </a:lvl4pPr>
            <a:lvl5pPr marL="2926080" indent="0">
              <a:buNone/>
              <a:defRPr sz="1600"/>
            </a:lvl5pPr>
            <a:lvl6pPr marL="3657600" indent="0">
              <a:buNone/>
              <a:defRPr sz="1600"/>
            </a:lvl6pPr>
            <a:lvl7pPr marL="4389120" indent="0">
              <a:buNone/>
              <a:defRPr sz="1600"/>
            </a:lvl7pPr>
            <a:lvl8pPr marL="5120640" indent="0">
              <a:buNone/>
              <a:defRPr sz="1600"/>
            </a:lvl8pPr>
            <a:lvl9pPr marL="5852160" indent="0">
              <a:buNone/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77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731520"/>
            <a:ext cx="4718685" cy="2560320"/>
          </a:xfrm>
        </p:spPr>
        <p:txBody>
          <a:bodyPr anchor="b"/>
          <a:lstStyle>
            <a:lvl1pPr>
              <a:defRPr sz="51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19826" y="1579882"/>
            <a:ext cx="7406640" cy="7797800"/>
          </a:xfrm>
        </p:spPr>
        <p:txBody>
          <a:bodyPr anchor="t"/>
          <a:lstStyle>
            <a:lvl1pPr marL="0" indent="0">
              <a:buNone/>
              <a:defRPr sz="5120"/>
            </a:lvl1pPr>
            <a:lvl2pPr marL="731520" indent="0">
              <a:buNone/>
              <a:defRPr sz="4480"/>
            </a:lvl2pPr>
            <a:lvl3pPr marL="1463040" indent="0">
              <a:buNone/>
              <a:defRPr sz="3840"/>
            </a:lvl3pPr>
            <a:lvl4pPr marL="2194560" indent="0">
              <a:buNone/>
              <a:defRPr sz="3200"/>
            </a:lvl4pPr>
            <a:lvl5pPr marL="2926080" indent="0">
              <a:buNone/>
              <a:defRPr sz="3200"/>
            </a:lvl5pPr>
            <a:lvl6pPr marL="3657600" indent="0">
              <a:buNone/>
              <a:defRPr sz="3200"/>
            </a:lvl6pPr>
            <a:lvl7pPr marL="4389120" indent="0">
              <a:buNone/>
              <a:defRPr sz="3200"/>
            </a:lvl7pPr>
            <a:lvl8pPr marL="5120640" indent="0">
              <a:buNone/>
              <a:defRPr sz="3200"/>
            </a:lvl8pPr>
            <a:lvl9pPr marL="5852160" indent="0">
              <a:buNone/>
              <a:defRPr sz="3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3291840"/>
            <a:ext cx="4718685" cy="6098541"/>
          </a:xfrm>
        </p:spPr>
        <p:txBody>
          <a:bodyPr/>
          <a:lstStyle>
            <a:lvl1pPr marL="0" indent="0">
              <a:buNone/>
              <a:defRPr sz="2560"/>
            </a:lvl1pPr>
            <a:lvl2pPr marL="731520" indent="0">
              <a:buNone/>
              <a:defRPr sz="2240"/>
            </a:lvl2pPr>
            <a:lvl3pPr marL="1463040" indent="0">
              <a:buNone/>
              <a:defRPr sz="1920"/>
            </a:lvl3pPr>
            <a:lvl4pPr marL="2194560" indent="0">
              <a:buNone/>
              <a:defRPr sz="1600"/>
            </a:lvl4pPr>
            <a:lvl5pPr marL="2926080" indent="0">
              <a:buNone/>
              <a:defRPr sz="1600"/>
            </a:lvl5pPr>
            <a:lvl6pPr marL="3657600" indent="0">
              <a:buNone/>
              <a:defRPr sz="1600"/>
            </a:lvl6pPr>
            <a:lvl7pPr marL="4389120" indent="0">
              <a:buNone/>
              <a:defRPr sz="1600"/>
            </a:lvl7pPr>
            <a:lvl8pPr marL="5120640" indent="0">
              <a:buNone/>
              <a:defRPr sz="1600"/>
            </a:lvl8pPr>
            <a:lvl9pPr marL="5852160" indent="0">
              <a:buNone/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903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819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469881" y="584200"/>
            <a:ext cx="3154680" cy="929894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5841" y="584200"/>
            <a:ext cx="9281160" cy="929894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824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5840" y="584202"/>
            <a:ext cx="12618720" cy="21209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40" y="2921000"/>
            <a:ext cx="12618720" cy="6962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05840" y="10170162"/>
            <a:ext cx="3291840" cy="584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9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CC731-5804-4B75-B437-9545C05BFA67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6320" y="10170162"/>
            <a:ext cx="4937760" cy="584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9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32720" y="10170162"/>
            <a:ext cx="3291840" cy="584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9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268A8-5CF5-4C95-BB8E-0E52C3392E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50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1463040" rtl="0" eaLnBrk="1" latinLnBrk="0" hangingPunct="1">
        <a:lnSpc>
          <a:spcPct val="90000"/>
        </a:lnSpc>
        <a:spcBef>
          <a:spcPct val="0"/>
        </a:spcBef>
        <a:buNone/>
        <a:defRPr sz="70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1463040" rtl="0" eaLnBrk="1" latinLnBrk="0" hangingPunct="1">
        <a:lnSpc>
          <a:spcPct val="90000"/>
        </a:lnSpc>
        <a:spcBef>
          <a:spcPts val="1600"/>
        </a:spcBef>
        <a:buFont typeface="Arial" panose="020B0604020202020204" pitchFamily="34" charset="0"/>
        <a:buChar char="•"/>
        <a:defRPr sz="4480" kern="1200">
          <a:solidFill>
            <a:schemeClr val="tx1"/>
          </a:solidFill>
          <a:latin typeface="+mn-lt"/>
          <a:ea typeface="+mn-ea"/>
          <a:cs typeface="+mn-cs"/>
        </a:defRPr>
      </a:lvl1pPr>
      <a:lvl2pPr marL="1097280" indent="-365760" algn="l" defTabSz="146304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384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00" indent="-365760" algn="l" defTabSz="146304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560320" indent="-365760" algn="l" defTabSz="146304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4pPr>
      <a:lvl5pPr marL="3291840" indent="-365760" algn="l" defTabSz="146304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5pPr>
      <a:lvl6pPr marL="4023360" indent="-365760" algn="l" defTabSz="146304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6pPr>
      <a:lvl7pPr marL="4754880" indent="-365760" algn="l" defTabSz="146304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7pPr>
      <a:lvl8pPr marL="5486400" indent="-365760" algn="l" defTabSz="146304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8pPr>
      <a:lvl9pPr marL="6217920" indent="-365760" algn="l" defTabSz="146304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63040" rtl="0" eaLnBrk="1" latinLnBrk="0" hangingPunct="1">
        <a:defRPr sz="288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algn="l" defTabSz="1463040" rtl="0" eaLnBrk="1" latinLnBrk="0" hangingPunct="1">
        <a:defRPr sz="2880" kern="1200">
          <a:solidFill>
            <a:schemeClr val="tx1"/>
          </a:solidFill>
          <a:latin typeface="+mn-lt"/>
          <a:ea typeface="+mn-ea"/>
          <a:cs typeface="+mn-cs"/>
        </a:defRPr>
      </a:lvl2pPr>
      <a:lvl3pPr marL="1463040" algn="l" defTabSz="1463040" rtl="0" eaLnBrk="1" latinLnBrk="0" hangingPunct="1">
        <a:defRPr sz="2880" kern="1200">
          <a:solidFill>
            <a:schemeClr val="tx1"/>
          </a:solidFill>
          <a:latin typeface="+mn-lt"/>
          <a:ea typeface="+mn-ea"/>
          <a:cs typeface="+mn-cs"/>
        </a:defRPr>
      </a:lvl3pPr>
      <a:lvl4pPr marL="2194560" algn="l" defTabSz="1463040" rtl="0" eaLnBrk="1" latinLnBrk="0" hangingPunct="1">
        <a:defRPr sz="2880" kern="1200">
          <a:solidFill>
            <a:schemeClr val="tx1"/>
          </a:solidFill>
          <a:latin typeface="+mn-lt"/>
          <a:ea typeface="+mn-ea"/>
          <a:cs typeface="+mn-cs"/>
        </a:defRPr>
      </a:lvl4pPr>
      <a:lvl5pPr marL="2926080" algn="l" defTabSz="1463040" rtl="0" eaLnBrk="1" latinLnBrk="0" hangingPunct="1">
        <a:defRPr sz="2880" kern="1200">
          <a:solidFill>
            <a:schemeClr val="tx1"/>
          </a:solidFill>
          <a:latin typeface="+mn-lt"/>
          <a:ea typeface="+mn-ea"/>
          <a:cs typeface="+mn-cs"/>
        </a:defRPr>
      </a:lvl5pPr>
      <a:lvl6pPr marL="3657600" algn="l" defTabSz="1463040" rtl="0" eaLnBrk="1" latinLnBrk="0" hangingPunct="1">
        <a:defRPr sz="2880" kern="1200">
          <a:solidFill>
            <a:schemeClr val="tx1"/>
          </a:solidFill>
          <a:latin typeface="+mn-lt"/>
          <a:ea typeface="+mn-ea"/>
          <a:cs typeface="+mn-cs"/>
        </a:defRPr>
      </a:lvl6pPr>
      <a:lvl7pPr marL="4389120" algn="l" defTabSz="1463040" rtl="0" eaLnBrk="1" latinLnBrk="0" hangingPunct="1">
        <a:defRPr sz="2880" kern="1200">
          <a:solidFill>
            <a:schemeClr val="tx1"/>
          </a:solidFill>
          <a:latin typeface="+mn-lt"/>
          <a:ea typeface="+mn-ea"/>
          <a:cs typeface="+mn-cs"/>
        </a:defRPr>
      </a:lvl7pPr>
      <a:lvl8pPr marL="5120640" algn="l" defTabSz="1463040" rtl="0" eaLnBrk="1" latinLnBrk="0" hangingPunct="1">
        <a:defRPr sz="2880" kern="1200">
          <a:solidFill>
            <a:schemeClr val="tx1"/>
          </a:solidFill>
          <a:latin typeface="+mn-lt"/>
          <a:ea typeface="+mn-ea"/>
          <a:cs typeface="+mn-cs"/>
        </a:defRPr>
      </a:lvl8pPr>
      <a:lvl9pPr marL="5852160" algn="l" defTabSz="1463040" rtl="0" eaLnBrk="1" latinLnBrk="0" hangingPunct="1">
        <a:defRPr sz="28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1.wdp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36907-EE52-0483-6C1A-B1477AD59EE9}"/>
              </a:ext>
            </a:extLst>
          </p:cNvPr>
          <p:cNvSpPr txBox="1"/>
          <p:nvPr/>
        </p:nvSpPr>
        <p:spPr>
          <a:xfrm>
            <a:off x="195942" y="-10493"/>
            <a:ext cx="9920514" cy="1938992"/>
          </a:xfrm>
          <a:prstGeom prst="rect">
            <a:avLst/>
          </a:prstGeom>
          <a:gradFill>
            <a:gsLst>
              <a:gs pos="100000">
                <a:srgbClr val="0070C0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Knowledge Management (KM) System in practice at </a:t>
            </a:r>
            <a:r>
              <a:rPr lang="en-US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Samsung</a:t>
            </a:r>
          </a:p>
          <a:p>
            <a:pPr algn="ctr"/>
            <a:endParaRPr lang="en-US" sz="2800" b="1" u="sng" dirty="0">
              <a:latin typeface="Century Gothic" panose="020B0502020202020204" pitchFamily="34" charset="0"/>
            </a:endParaRPr>
          </a:p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Knowledge and Information Management Skills for the Workplace</a:t>
            </a:r>
          </a:p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Cezar Stroescu                     Student ID: 2123047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A9D1E3-0246-1662-9EE5-23E182CFD4FC}"/>
              </a:ext>
            </a:extLst>
          </p:cNvPr>
          <p:cNvSpPr txBox="1"/>
          <p:nvPr/>
        </p:nvSpPr>
        <p:spPr>
          <a:xfrm>
            <a:off x="195942" y="8770620"/>
            <a:ext cx="4147458" cy="2064885"/>
          </a:xfrm>
          <a:prstGeom prst="rect">
            <a:avLst/>
          </a:prstGeom>
          <a:gradFill flip="none" rotWithShape="1">
            <a:gsLst>
              <a:gs pos="100000">
                <a:srgbClr val="0070C0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  <a:ln>
            <a:solidFill>
              <a:schemeClr val="accent1"/>
            </a:solidFill>
          </a:ln>
        </p:spPr>
        <p:txBody>
          <a:bodyPr wrap="square" lIns="36000" tIns="0" rIns="36000" bIns="0" rtlCol="0" anchor="ctr">
            <a:noAutofit/>
          </a:bodyPr>
          <a:lstStyle>
            <a:defPPr>
              <a:defRPr lang="en-US"/>
            </a:defPPr>
            <a:lvl1pPr algn="ctr">
              <a:defRPr b="1">
                <a:latin typeface="Comfortaa" pitchFamily="2" charset="0"/>
              </a:defRPr>
            </a:lvl1pPr>
          </a:lstStyle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200" b="0" dirty="0">
                <a:latin typeface="Arial" panose="020B0604020202020204" pitchFamily="34" charset="0"/>
                <a:cs typeface="Arial" panose="020B0604020202020204" pitchFamily="34" charset="0"/>
              </a:rPr>
              <a:t>The envisioned enhancement of Samsung's Knowledge Management system represents more than a technological upgrade. It signifies a cultural shift towards a workplace where collective knowledge propels innovation. By making strategic adjustments, we pave the way for a future where insights flow seamlessly, driving Samsung's continued success in a dynamically evolving landscape.</a:t>
            </a:r>
            <a:endParaRPr lang="en-GB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5436CA-8C58-1E8F-3AA9-43F8E494DD9F}"/>
              </a:ext>
            </a:extLst>
          </p:cNvPr>
          <p:cNvSpPr txBox="1"/>
          <p:nvPr/>
        </p:nvSpPr>
        <p:spPr>
          <a:xfrm>
            <a:off x="189042" y="1988360"/>
            <a:ext cx="4147458" cy="2475278"/>
          </a:xfrm>
          <a:prstGeom prst="rect">
            <a:avLst/>
          </a:prstGeom>
          <a:gradFill flip="none" rotWithShape="1">
            <a:gsLst>
              <a:gs pos="100000">
                <a:srgbClr val="92D050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accent1"/>
            </a:solidFill>
          </a:ln>
        </p:spPr>
        <p:txBody>
          <a:bodyPr wrap="square" lIns="36000" tIns="0" rIns="36000" bIns="36000" rtlCol="0" anchor="ctr">
            <a:no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Improving Samsung's knowledge management (KM) system is essential to increasing its operational effectiveness. This poster highlights the importance of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optimising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how Samsung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organises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and applies its wealth of knowledge. The emphasis extends beyond top-tier management, encompassing every contributor within the company. Unlocking the potential of a better KM system is key to fostering innovation, collaboration, and sustained success at Samsung.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3F591D-4879-886E-8228-83DB16BD4C7B}"/>
              </a:ext>
            </a:extLst>
          </p:cNvPr>
          <p:cNvSpPr txBox="1"/>
          <p:nvPr/>
        </p:nvSpPr>
        <p:spPr>
          <a:xfrm>
            <a:off x="195942" y="4523499"/>
            <a:ext cx="4147458" cy="3012681"/>
          </a:xfrm>
          <a:prstGeom prst="rect">
            <a:avLst/>
          </a:prstGeom>
          <a:gradFill flip="none" rotWithShape="1">
            <a:gsLst>
              <a:gs pos="100000">
                <a:srgbClr val="FFFF00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>
            <a:solidFill>
              <a:schemeClr val="accent1"/>
            </a:solidFill>
          </a:ln>
        </p:spPr>
        <p:txBody>
          <a:bodyPr wrap="square" lIns="36000" tIns="0" rIns="36000" bIns="0" rtlCol="0" anchor="ctr">
            <a:no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Identifying the possible KM tools and their purposes 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Collaborative platforms, artificial intelligence-driven repositories (Hislop,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Bosua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and Helms, 2018), and efficient search engines are some of the well-known Knowledge Management (KM) tools. These instruments are chosen to facilitate streamlined information flow, encourage cooperative efforts, and ensure rapid access to pertinent data within the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framework. Their purpose are to enhance the overall knowledge management capabilities of Samsung while maintaining a clear focus on simplicity and functionality.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EFD093-E59D-0870-0629-D0ED0AE1C65F}"/>
              </a:ext>
            </a:extLst>
          </p:cNvPr>
          <p:cNvSpPr txBox="1"/>
          <p:nvPr/>
        </p:nvSpPr>
        <p:spPr>
          <a:xfrm>
            <a:off x="4445358" y="1970072"/>
            <a:ext cx="5671098" cy="1861006"/>
          </a:xfrm>
          <a:prstGeom prst="rect">
            <a:avLst/>
          </a:prstGeom>
          <a:gradFill flip="none" rotWithShape="1">
            <a:gsLst>
              <a:gs pos="100000">
                <a:srgbClr val="FF66FF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accent1"/>
            </a:solidFill>
          </a:ln>
        </p:spPr>
        <p:txBody>
          <a:bodyPr wrap="square" lIns="36000" tIns="0" rIns="36000" bIns="36000" rtlCol="0" anchor="ctr">
            <a:no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Interaction with other systems 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KM system will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harmonise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with current operational systems, seamlessly interfacing with project management, communication tools, and data analytics platforms (Geisler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Wickramasinghe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2015). This collaborative integration ensures a cohesive information ecosystem, eliminating silos and promoting a holistic approach to data management</a:t>
            </a:r>
            <a:r>
              <a:rPr lang="en-US" sz="1200" dirty="0">
                <a:latin typeface="Century Gothic" panose="020B0502020202020204" pitchFamily="34" charset="0"/>
              </a:rPr>
              <a:t>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A98F91-076E-EA54-EE93-1496CE73AA1D}"/>
              </a:ext>
            </a:extLst>
          </p:cNvPr>
          <p:cNvSpPr txBox="1"/>
          <p:nvPr/>
        </p:nvSpPr>
        <p:spPr>
          <a:xfrm>
            <a:off x="4446085" y="5753100"/>
            <a:ext cx="5670372" cy="34671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accent1"/>
            </a:solidFill>
          </a:ln>
        </p:spPr>
        <p:txBody>
          <a:bodyPr wrap="square" lIns="36000" tIns="0" rIns="36000" bIns="36000" rtlCol="0" anchor="ctr">
            <a:no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Implementation of the </a:t>
            </a:r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chosen KM system </a:t>
            </a:r>
          </a:p>
          <a:p>
            <a:pPr marL="180000" indent="-180000">
              <a:buFont typeface="Wingdings" panose="05000000000000000000" pitchFamily="2" charset="2"/>
              <a:buChar char="q"/>
            </a:pPr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Phased Integration: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implementation strategy involves a gradual rollout, with comprehensive training programs to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familiarise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employees with the new KM system.</a:t>
            </a:r>
          </a:p>
          <a:p>
            <a:pPr marL="180000" indent="-180000">
              <a:buFont typeface="Wingdings" panose="05000000000000000000" pitchFamily="2" charset="2"/>
              <a:buChar char="q"/>
            </a:pPr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User-Focused Approach: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Emphasis will be placed on a user-friendly interface, ensuring accessibility and ease of use for all employees (Massaro, Dumay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Garlatti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2015). </a:t>
            </a:r>
          </a:p>
          <a:p>
            <a:pPr marL="180000" indent="-180000">
              <a:buFont typeface="Wingdings" panose="05000000000000000000" pitchFamily="2" charset="2"/>
              <a:buChar char="q"/>
            </a:pPr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Cultural Adoption: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implementation plan goes beyond technology, fostering a cultural shift toward continuous learning and knowledge sharing. This involves leadership endorsement, internal communication strategies, and incentives to encourage active participation.</a:t>
            </a:r>
          </a:p>
          <a:p>
            <a:pPr marL="180000" indent="-180000">
              <a:buFont typeface="Wingdings" panose="05000000000000000000" pitchFamily="2" charset="2"/>
              <a:buChar char="q"/>
            </a:pPr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Continuous Improvement: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Continuous assessment and adjustments will be made to ensure the KM system at Samsung keeps getting better, adapting to the organization's needs. Guaranteeing the system stays effective over time.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C2E899-8D3F-972A-DCDB-E4FC012C460D}"/>
              </a:ext>
            </a:extLst>
          </p:cNvPr>
          <p:cNvSpPr txBox="1"/>
          <p:nvPr/>
        </p:nvSpPr>
        <p:spPr>
          <a:xfrm>
            <a:off x="4445358" y="9303656"/>
            <a:ext cx="10097958" cy="1574043"/>
          </a:xfrm>
          <a:prstGeom prst="rect">
            <a:avLst/>
          </a:prstGeom>
          <a:gradFill flip="none" rotWithShape="1">
            <a:gsLst>
              <a:gs pos="100000">
                <a:srgbClr val="FFCC66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chemeClr val="accent1"/>
            </a:solidFill>
          </a:ln>
        </p:spPr>
        <p:txBody>
          <a:bodyPr wrap="square" lIns="36000" tIns="0" rIns="36000" bIns="0" rtlCol="0" anchor="ctr">
            <a:noAutofit/>
          </a:bodyPr>
          <a:lstStyle>
            <a:defPPr>
              <a:defRPr lang="en-US"/>
            </a:defPPr>
            <a:lvl1pPr algn="ctr">
              <a:defRPr b="1">
                <a:latin typeface="Comfortaa" pitchFamily="2" charset="0"/>
              </a:defRPr>
            </a:lvl1pPr>
          </a:lstStyle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pPr marL="180000" indent="-180000" algn="l">
              <a:buFont typeface="Wingdings" panose="05000000000000000000" pitchFamily="2" charset="2"/>
              <a:buChar char="q"/>
            </a:pPr>
            <a:r>
              <a:rPr 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Geisler, E. and </a:t>
            </a:r>
            <a:r>
              <a:rPr lang="en-US" sz="1100" b="0" dirty="0" err="1">
                <a:latin typeface="Arial" panose="020B0604020202020204" pitchFamily="34" charset="0"/>
                <a:cs typeface="Arial" panose="020B0604020202020204" pitchFamily="34" charset="0"/>
              </a:rPr>
              <a:t>Wickramasinghe</a:t>
            </a:r>
            <a:r>
              <a:rPr 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, N. (2015). Principles of Knowledge Management: Theory, Practice, and Cases. Google Books. Routledge.</a:t>
            </a:r>
          </a:p>
          <a:p>
            <a:pPr marL="180000" indent="-180000" algn="l">
              <a:buFont typeface="Wingdings" panose="05000000000000000000" pitchFamily="2" charset="2"/>
              <a:buChar char="q"/>
            </a:pPr>
            <a:r>
              <a:rPr 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Hislop, D., </a:t>
            </a:r>
            <a:r>
              <a:rPr lang="en-US" sz="1100" b="0" dirty="0" err="1">
                <a:latin typeface="Arial" panose="020B0604020202020204" pitchFamily="34" charset="0"/>
                <a:cs typeface="Arial" panose="020B0604020202020204" pitchFamily="34" charset="0"/>
              </a:rPr>
              <a:t>Bosua</a:t>
            </a:r>
            <a:r>
              <a:rPr 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, R. and Helms, R. (2018). Knowledge Management in Organizations: a Critical Introduction. Google Books. Oxford University Press.</a:t>
            </a:r>
          </a:p>
          <a:p>
            <a:pPr marL="180000" indent="-180000" algn="l">
              <a:buFont typeface="Wingdings" panose="05000000000000000000" pitchFamily="2" charset="2"/>
              <a:buChar char="q"/>
            </a:pPr>
            <a:r>
              <a:rPr 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Liebowitz, J. (2019). Building Organizational Intelligence. CRC Press. </a:t>
            </a:r>
            <a:r>
              <a:rPr lang="en-US" sz="1100" b="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://doi.org/10.1201/9780367810689.</a:t>
            </a:r>
          </a:p>
          <a:p>
            <a:pPr marL="180000" indent="-180000" algn="l">
              <a:buFont typeface="Wingdings" panose="05000000000000000000" pitchFamily="2" charset="2"/>
              <a:buChar char="q"/>
            </a:pPr>
            <a:r>
              <a:rPr 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Massaro, M., Dumay, J. and </a:t>
            </a:r>
            <a:r>
              <a:rPr lang="en-US" sz="1100" b="0" dirty="0" err="1">
                <a:latin typeface="Arial" panose="020B0604020202020204" pitchFamily="34" charset="0"/>
                <a:cs typeface="Arial" panose="020B0604020202020204" pitchFamily="34" charset="0"/>
              </a:rPr>
              <a:t>Garlatti</a:t>
            </a:r>
            <a:r>
              <a:rPr 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, A. (2015). Public Sector Knowledge management: a Structured Literature Review. Journal of Knowledge Management, 19(3), pp.530–558. </a:t>
            </a:r>
            <a:r>
              <a:rPr lang="en-US" sz="1100" b="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://doi.org/10.1108/jkm-11-2014-0466.</a:t>
            </a:r>
          </a:p>
          <a:p>
            <a:pPr marL="180000" indent="-180000" algn="l">
              <a:buFont typeface="Wingdings" panose="05000000000000000000" pitchFamily="2" charset="2"/>
              <a:buChar char="q"/>
            </a:pPr>
            <a:r>
              <a:rPr 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North, K. and </a:t>
            </a:r>
            <a:r>
              <a:rPr lang="en-US" sz="1100" b="0" dirty="0" err="1">
                <a:latin typeface="Arial" panose="020B0604020202020204" pitchFamily="34" charset="0"/>
                <a:cs typeface="Arial" panose="020B0604020202020204" pitchFamily="34" charset="0"/>
              </a:rPr>
              <a:t>Kumta</a:t>
            </a:r>
            <a:r>
              <a:rPr 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, G. (2018). Knowledge Management: Value Creation through Organizational Learning. Google Books. </a:t>
            </a:r>
            <a:r>
              <a:rPr lang="en-US" sz="1200" b="0" dirty="0">
                <a:latin typeface="Arial" panose="020B0604020202020204" pitchFamily="34" charset="0"/>
                <a:cs typeface="Arial" panose="020B0604020202020204" pitchFamily="34" charset="0"/>
              </a:rPr>
              <a:t>Springer.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5966F3C-8179-4829-9397-D05BAEAD4197}"/>
              </a:ext>
            </a:extLst>
          </p:cNvPr>
          <p:cNvSpPr/>
          <p:nvPr/>
        </p:nvSpPr>
        <p:spPr>
          <a:xfrm>
            <a:off x="10293900" y="137295"/>
            <a:ext cx="4140558" cy="2475278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entury Gothic" panose="020B0502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EFD507D-6C3D-6D58-561F-61B63CEDB1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287" t="116" r="10287" b="3008"/>
          <a:stretch/>
        </p:blipFill>
        <p:spPr>
          <a:xfrm>
            <a:off x="4445358" y="3915693"/>
            <a:ext cx="2556539" cy="17539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8356305-5E44-17D6-6519-F760B51EB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42" y="7617904"/>
            <a:ext cx="3220358" cy="106926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7745B07-FB08-EF73-CD07-7C38FAA1BEA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03855" y="3915693"/>
            <a:ext cx="3012601" cy="175395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A7B0593-A18E-77B6-96F1-17A705F87036}"/>
              </a:ext>
            </a:extLst>
          </p:cNvPr>
          <p:cNvSpPr txBox="1"/>
          <p:nvPr/>
        </p:nvSpPr>
        <p:spPr>
          <a:xfrm>
            <a:off x="10293900" y="2696028"/>
            <a:ext cx="4147458" cy="2601685"/>
          </a:xfrm>
          <a:prstGeom prst="rect">
            <a:avLst/>
          </a:prstGeom>
          <a:gradFill flip="none" rotWithShape="1">
            <a:gsLst>
              <a:gs pos="100000">
                <a:srgbClr val="FF5050"/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accent1"/>
            </a:solidFill>
          </a:ln>
        </p:spPr>
        <p:txBody>
          <a:bodyPr wrap="square" lIns="36000" tIns="0" rIns="36000" bIns="36000" rtlCol="0" anchor="ctr">
            <a:no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Demonstrating how </a:t>
            </a:r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it will be used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implementation of the KM system entails seamless sharing of insights, documentation of best practices, and access to a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centralised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knowledge repository (North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Kumta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2018). Employees will experience a user-friendly interface promoting real-time collaboration. This approach ensures widespread adoption, fostering a workplace culture where knowledge sharing becomes an integral and intuitive aspect of daily operations at Samsung.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187C0A-153F-FB00-19EE-026FDB756E40}"/>
              </a:ext>
            </a:extLst>
          </p:cNvPr>
          <p:cNvSpPr txBox="1"/>
          <p:nvPr/>
        </p:nvSpPr>
        <p:spPr>
          <a:xfrm>
            <a:off x="10287000" y="5416261"/>
            <a:ext cx="4147458" cy="3803939"/>
          </a:xfrm>
          <a:prstGeom prst="rect">
            <a:avLst/>
          </a:prstGeom>
          <a:gradFill flip="none" rotWithShape="1">
            <a:gsLst>
              <a:gs pos="100000">
                <a:schemeClr val="accent2">
                  <a:lumMod val="60000"/>
                  <a:lumOff val="4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chemeClr val="accent1"/>
            </a:solidFill>
          </a:ln>
        </p:spPr>
        <p:txBody>
          <a:bodyPr wrap="square" lIns="36000" tIns="0" rIns="36000" bIns="0" rtlCol="0" anchor="ctr">
            <a:no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Ways to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commercialise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the knowledge accumulated </a:t>
            </a:r>
          </a:p>
          <a:p>
            <a:pPr marL="180000" indent="-180000">
              <a:buFont typeface="Wingdings" panose="05000000000000000000" pitchFamily="2" charset="2"/>
              <a:buChar char="q"/>
            </a:pPr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Innovation Fuel: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Leverage accumulated knowledge for product innovation and development, establishing Samsung as an industry leader.</a:t>
            </a:r>
          </a:p>
          <a:p>
            <a:pPr marL="180000" indent="-180000">
              <a:buFont typeface="Wingdings" panose="05000000000000000000" pitchFamily="2" charset="2"/>
              <a:buChar char="q"/>
            </a:pPr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Licensing Opportunities: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Explore licensing arrangements to share expertise externally, generating additional revenue streams.</a:t>
            </a:r>
          </a:p>
          <a:p>
            <a:pPr marL="180000" indent="-180000">
              <a:buFont typeface="Wingdings" panose="05000000000000000000" pitchFamily="2" charset="2"/>
              <a:buChar char="q"/>
            </a:pPr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Thought Leadership: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Transform knowledge into valuable insights for publications, conferences, and webinars, enhancing Samsung's reputation as a leader in the industry (Liebowitz, 2019). These strategies aim to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maximise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the commercial potential of the wealth of knowledge within the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200" dirty="0">
                <a:latin typeface="Century Gothic" panose="020B0502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98853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748</Words>
  <Application>Microsoft Office PowerPoint</Application>
  <PresentationFormat>Custom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Wingdings</vt:lpstr>
      <vt:lpstr>Calibri Light</vt:lpstr>
      <vt:lpstr>Arial</vt:lpstr>
      <vt:lpstr>Calibri</vt:lpstr>
      <vt:lpstr>Century Gothic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2023-11-26T16:24:27Z</dcterms:created>
  <dcterms:modified xsi:type="dcterms:W3CDTF">2023-12-05T18:34:16Z</dcterms:modified>
  <cp:category/>
</cp:coreProperties>
</file>