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handoutMasterIdLst>
    <p:handoutMasterId r:id="rId23"/>
  </p:handoutMasterIdLst>
  <p:sldIdLst>
    <p:sldId id="256" r:id="rId5"/>
    <p:sldId id="297" r:id="rId6"/>
    <p:sldId id="314" r:id="rId7"/>
    <p:sldId id="319" r:id="rId8"/>
    <p:sldId id="340" r:id="rId9"/>
    <p:sldId id="316" r:id="rId10"/>
    <p:sldId id="318" r:id="rId11"/>
    <p:sldId id="317" r:id="rId12"/>
    <p:sldId id="320" r:id="rId13"/>
    <p:sldId id="321" r:id="rId14"/>
    <p:sldId id="322" r:id="rId15"/>
    <p:sldId id="323" r:id="rId16"/>
    <p:sldId id="324" r:id="rId17"/>
    <p:sldId id="325" r:id="rId18"/>
    <p:sldId id="326" r:id="rId19"/>
    <p:sldId id="327" r:id="rId20"/>
    <p:sldId id="328" r:id="rId21"/>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327336C-9239-4910-A976-80C3C006096D}">
          <p14:sldIdLst>
            <p14:sldId id="256"/>
            <p14:sldId id="297"/>
            <p14:sldId id="314"/>
            <p14:sldId id="319"/>
            <p14:sldId id="340"/>
            <p14:sldId id="316"/>
            <p14:sldId id="318"/>
            <p14:sldId id="317"/>
            <p14:sldId id="320"/>
            <p14:sldId id="321"/>
            <p14:sldId id="322"/>
            <p14:sldId id="323"/>
            <p14:sldId id="324"/>
            <p14:sldId id="325"/>
            <p14:sldId id="326"/>
            <p14:sldId id="327"/>
            <p14:sldId id="328"/>
          </p14:sldIdLst>
        </p14:section>
        <p14:section name="Untitled Section" id="{7D238EC0-CEB5-4D06-8C1D-BE01CE1A660A}">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manda Owens" initials="AO" lastIdx="1" clrIdx="0">
    <p:extLst>
      <p:ext uri="{19B8F6BF-5375-455C-9EA6-DF929625EA0E}">
        <p15:presenceInfo xmlns:p15="http://schemas.microsoft.com/office/powerpoint/2012/main" userId="S::amanda.owens@uwtsd.ac.uk::3b044598-742c-49bf-b2b0-3f1e248ecb4c"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1BA642C-3E9F-4596-993C-0EFC4AE5317A}" v="2" dt="2021-10-13T07:08:07.9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28" autoAdjust="0"/>
  </p:normalViewPr>
  <p:slideViewPr>
    <p:cSldViewPr>
      <p:cViewPr varScale="1">
        <p:scale>
          <a:sx n="94" d="100"/>
          <a:sy n="94" d="100"/>
        </p:scale>
        <p:origin x="1072" y="7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83" d="100"/>
          <a:sy n="83" d="100"/>
        </p:scale>
        <p:origin x="-2166" y="-78"/>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7680"/>
          </a:xfrm>
          <a:prstGeom prst="rect">
            <a:avLst/>
          </a:prstGeom>
        </p:spPr>
        <p:txBody>
          <a:bodyPr vert="horz" lIns="91440" tIns="45720" rIns="91440" bIns="45720" rtlCol="0"/>
          <a:lstStyle>
            <a:lvl1pPr algn="r">
              <a:defRPr sz="1200"/>
            </a:lvl1pPr>
          </a:lstStyle>
          <a:p>
            <a:fld id="{96D292DE-8B7A-4254-AA83-74C1F4DD4AF0}" type="datetimeFigureOut">
              <a:rPr lang="en-GB" smtClean="0"/>
              <a:t>03/11/2021</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7680"/>
          </a:xfrm>
          <a:prstGeom prst="rect">
            <a:avLst/>
          </a:prstGeom>
        </p:spPr>
        <p:txBody>
          <a:bodyPr vert="horz" lIns="91440" tIns="45720" rIns="91440" bIns="45720" rtlCol="0"/>
          <a:lstStyle>
            <a:lvl1pPr algn="r">
              <a:defRPr sz="1200"/>
            </a:lvl1pPr>
          </a:lstStyle>
          <a:p>
            <a:fld id="{D506B2C9-55BC-413D-9705-92E992BCF5BA}" type="datetimeFigureOut">
              <a:rPr lang="en-GB" smtClean="0"/>
              <a:t>03/11/2021</a:t>
            </a:fld>
            <a:endParaRPr lang="en-GB"/>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91440" tIns="45720" rIns="91440" bIns="45720" rtlCol="0" anchor="b"/>
          <a:lstStyle>
            <a:lvl1pPr algn="r">
              <a:defRPr sz="1200"/>
            </a:lvl1pPr>
          </a:lstStyle>
          <a:p>
            <a:fld id="{CF7660C6-26C4-469B-94B6-58AF14BBAF08}" type="slidenum">
              <a:rPr lang="en-GB" smtClean="0"/>
              <a:t>‹#›</a:t>
            </a:fld>
            <a:endParaRPr lang="en-GB"/>
          </a:p>
        </p:txBody>
      </p:sp>
    </p:spTree>
    <p:extLst>
      <p:ext uri="{BB962C8B-B14F-4D97-AF65-F5344CB8AC3E}">
        <p14:creationId xmlns:p14="http://schemas.microsoft.com/office/powerpoint/2010/main" val="1036972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F7660C6-26C4-469B-94B6-58AF14BBAF08}" type="slidenum">
              <a:rPr lang="en-GB" smtClean="0"/>
              <a:t>1</a:t>
            </a:fld>
            <a:endParaRPr lang="en-GB"/>
          </a:p>
        </p:txBody>
      </p:sp>
    </p:spTree>
    <p:extLst>
      <p:ext uri="{BB962C8B-B14F-4D97-AF65-F5344CB8AC3E}">
        <p14:creationId xmlns:p14="http://schemas.microsoft.com/office/powerpoint/2010/main" val="31377199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03/11/2021</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03/11/2021</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03/11/2021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03/11/2021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03/11/2021</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03/11/2021</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03/11/2021</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03/11/2021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03/11/2021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03/11/2021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03/11/2021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03/11/2021</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95536" y="1700808"/>
            <a:ext cx="8352928" cy="4392488"/>
          </a:xfrm>
        </p:spPr>
        <p:txBody>
          <a:bodyPr>
            <a:normAutofit/>
          </a:bodyPr>
          <a:lstStyle/>
          <a:p>
            <a:r>
              <a:rPr lang="en-GB" sz="4000" b="1" dirty="0">
                <a:solidFill>
                  <a:schemeClr val="bg1"/>
                </a:solidFill>
              </a:rPr>
              <a:t>Care of the Older Person In Context </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EE260-2AEC-44A7-B696-64E361A4A28B}"/>
              </a:ext>
            </a:extLst>
          </p:cNvPr>
          <p:cNvSpPr>
            <a:spLocks noGrp="1"/>
          </p:cNvSpPr>
          <p:nvPr>
            <p:ph type="title"/>
          </p:nvPr>
        </p:nvSpPr>
        <p:spPr>
          <a:xfrm>
            <a:off x="457200" y="274638"/>
            <a:ext cx="8686800" cy="1143000"/>
          </a:xfrm>
        </p:spPr>
        <p:txBody>
          <a:bodyPr>
            <a:normAutofit/>
          </a:bodyPr>
          <a:lstStyle/>
          <a:p>
            <a:r>
              <a:rPr lang="en-GB" sz="2800" b="1" dirty="0"/>
              <a:t>AI  -  Care of the Older person </a:t>
            </a:r>
          </a:p>
        </p:txBody>
      </p:sp>
      <p:sp>
        <p:nvSpPr>
          <p:cNvPr id="3" name="Content Placeholder 2">
            <a:extLst>
              <a:ext uri="{FF2B5EF4-FFF2-40B4-BE49-F238E27FC236}">
                <a16:creationId xmlns:a16="http://schemas.microsoft.com/office/drawing/2014/main" id="{8A2DBD30-76BA-4C11-8A8D-E009D5760726}"/>
              </a:ext>
            </a:extLst>
          </p:cNvPr>
          <p:cNvSpPr>
            <a:spLocks noGrp="1"/>
          </p:cNvSpPr>
          <p:nvPr>
            <p:ph idx="1"/>
          </p:nvPr>
        </p:nvSpPr>
        <p:spPr>
          <a:xfrm>
            <a:off x="247208" y="1196752"/>
            <a:ext cx="8686800" cy="4421088"/>
          </a:xfrm>
        </p:spPr>
        <p:txBody>
          <a:bodyPr>
            <a:noAutofit/>
          </a:bodyPr>
          <a:lstStyle/>
          <a:p>
            <a:r>
              <a:rPr lang="en-GB" sz="2400" b="0" i="0" dirty="0">
                <a:solidFill>
                  <a:srgbClr val="333333"/>
                </a:solidFill>
                <a:effectLst/>
                <a:latin typeface="Arial" panose="020B0604020202020204" pitchFamily="34" charset="0"/>
                <a:cs typeface="Arial" panose="020B0604020202020204" pitchFamily="34" charset="0"/>
              </a:rPr>
              <a:t>Modern medicine and increasing longevity have conspired to boost the need for social care, whether in the home or in institutions. </a:t>
            </a:r>
          </a:p>
          <a:p>
            <a:endParaRPr lang="en-GB" sz="2400" dirty="0">
              <a:solidFill>
                <a:srgbClr val="333333"/>
              </a:solidFill>
              <a:latin typeface="Arial" panose="020B0604020202020204" pitchFamily="34" charset="0"/>
              <a:cs typeface="Arial" panose="020B0604020202020204" pitchFamily="34" charset="0"/>
            </a:endParaRPr>
          </a:p>
          <a:p>
            <a:r>
              <a:rPr lang="en-GB" sz="2400" b="0" i="0" dirty="0">
                <a:solidFill>
                  <a:srgbClr val="333333"/>
                </a:solidFill>
                <a:effectLst/>
                <a:latin typeface="Arial" panose="020B0604020202020204" pitchFamily="34" charset="0"/>
                <a:cs typeface="Arial" panose="020B0604020202020204" pitchFamily="34" charset="0"/>
              </a:rPr>
              <a:t>“There’s a pressing requirement for robots in the social care of the elderly, partly because we have fewer people of working age,” </a:t>
            </a:r>
          </a:p>
          <a:p>
            <a:endParaRPr lang="en-GB" sz="2400" dirty="0">
              <a:solidFill>
                <a:srgbClr val="333333"/>
              </a:solidFill>
              <a:latin typeface="Arial" panose="020B0604020202020204" pitchFamily="34" charset="0"/>
              <a:cs typeface="Arial" panose="020B0604020202020204" pitchFamily="34" charset="0"/>
            </a:endParaRPr>
          </a:p>
          <a:p>
            <a:r>
              <a:rPr lang="en-GB" sz="1800" b="0" i="0" dirty="0">
                <a:solidFill>
                  <a:srgbClr val="333333"/>
                </a:solidFill>
                <a:effectLst/>
                <a:latin typeface="open-sans"/>
              </a:rPr>
              <a:t>Tony </a:t>
            </a:r>
            <a:r>
              <a:rPr lang="en-GB" sz="1800" b="0" i="0" dirty="0" err="1">
                <a:solidFill>
                  <a:srgbClr val="333333"/>
                </a:solidFill>
                <a:effectLst/>
                <a:latin typeface="open-sans"/>
              </a:rPr>
              <a:t>Belpaeme</a:t>
            </a:r>
            <a:r>
              <a:rPr lang="en-GB" sz="1800" b="0" i="0" dirty="0">
                <a:solidFill>
                  <a:srgbClr val="333333"/>
                </a:solidFill>
                <a:effectLst/>
                <a:latin typeface="open-sans"/>
              </a:rPr>
              <a:t>, Professor in Intelligent and Autonomous Control Systems </a:t>
            </a:r>
          </a:p>
          <a:p>
            <a:r>
              <a:rPr lang="en-GB" sz="1800" b="0" i="0" dirty="0">
                <a:solidFill>
                  <a:srgbClr val="333333"/>
                </a:solidFill>
                <a:effectLst/>
                <a:latin typeface="open-sans"/>
              </a:rPr>
              <a:t> Plymouth University. </a:t>
            </a:r>
            <a:endParaRPr lang="en-GB" sz="1800" dirty="0">
              <a:solidFill>
                <a:srgbClr val="333333"/>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521999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3CC8C-D925-42E4-A0B5-0A87F858DCCC}"/>
              </a:ext>
            </a:extLst>
          </p:cNvPr>
          <p:cNvSpPr>
            <a:spLocks noGrp="1"/>
          </p:cNvSpPr>
          <p:nvPr>
            <p:ph type="title"/>
          </p:nvPr>
        </p:nvSpPr>
        <p:spPr/>
        <p:txBody>
          <a:bodyPr>
            <a:normAutofit/>
          </a:bodyPr>
          <a:lstStyle/>
          <a:p>
            <a:endParaRPr lang="en-GB" dirty="0"/>
          </a:p>
        </p:txBody>
      </p:sp>
      <p:sp>
        <p:nvSpPr>
          <p:cNvPr id="3" name="Content Placeholder 2">
            <a:extLst>
              <a:ext uri="{FF2B5EF4-FFF2-40B4-BE49-F238E27FC236}">
                <a16:creationId xmlns:a16="http://schemas.microsoft.com/office/drawing/2014/main" id="{7371E85F-1BE5-4F7C-A8D4-BEC1B1964210}"/>
              </a:ext>
            </a:extLst>
          </p:cNvPr>
          <p:cNvSpPr>
            <a:spLocks noGrp="1"/>
          </p:cNvSpPr>
          <p:nvPr>
            <p:ph idx="1"/>
          </p:nvPr>
        </p:nvSpPr>
        <p:spPr/>
        <p:txBody>
          <a:bodyPr>
            <a:normAutofit/>
          </a:bodyPr>
          <a:lstStyle/>
          <a:p>
            <a:pPr algn="l"/>
            <a:r>
              <a:rPr lang="en-GB" b="0" i="0" dirty="0">
                <a:solidFill>
                  <a:srgbClr val="333333"/>
                </a:solidFill>
                <a:effectLst/>
                <a:latin typeface="open-sans"/>
              </a:rPr>
              <a:t>Traditionally among the poorest paid of the workforce, carers are an ever more scarce resource.</a:t>
            </a:r>
          </a:p>
          <a:p>
            <a:pPr algn="l"/>
            <a:endParaRPr lang="en-GB" dirty="0">
              <a:solidFill>
                <a:srgbClr val="333333"/>
              </a:solidFill>
              <a:latin typeface="open-sans"/>
            </a:endParaRPr>
          </a:p>
          <a:p>
            <a:pPr algn="l"/>
            <a:r>
              <a:rPr lang="en-GB" b="0" i="0" dirty="0">
                <a:solidFill>
                  <a:srgbClr val="333333"/>
                </a:solidFill>
                <a:effectLst/>
                <a:latin typeface="open-sans"/>
              </a:rPr>
              <a:t> Policy makers have begun to cast their eyes towards robots as a possible source of compliant and cheaper help.</a:t>
            </a:r>
            <a:endParaRPr lang="en-GB" dirty="0"/>
          </a:p>
        </p:txBody>
      </p:sp>
    </p:spTree>
    <p:extLst>
      <p:ext uri="{BB962C8B-B14F-4D97-AF65-F5344CB8AC3E}">
        <p14:creationId xmlns:p14="http://schemas.microsoft.com/office/powerpoint/2010/main" val="24605964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FE789-D602-444D-8F9A-4D89AD432C96}"/>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CEE6A258-DDF1-4531-834D-1B7F89B331BB}"/>
              </a:ext>
            </a:extLst>
          </p:cNvPr>
          <p:cNvSpPr>
            <a:spLocks noGrp="1"/>
          </p:cNvSpPr>
          <p:nvPr>
            <p:ph idx="1"/>
          </p:nvPr>
        </p:nvSpPr>
        <p:spPr/>
        <p:txBody>
          <a:bodyPr>
            <a:normAutofit/>
          </a:bodyPr>
          <a:lstStyle/>
          <a:p>
            <a:r>
              <a:rPr lang="en-GB" b="0" i="0" dirty="0">
                <a:solidFill>
                  <a:srgbClr val="333333"/>
                </a:solidFill>
                <a:effectLst/>
                <a:latin typeface="open-sans"/>
              </a:rPr>
              <a:t>Robots already in production, are principally geared to monitor the elderly and infirm, or provide companionship while, as yet, performing only the most straightforward of physical tasks. </a:t>
            </a:r>
          </a:p>
          <a:p>
            <a:endParaRPr lang="en-GB" dirty="0">
              <a:solidFill>
                <a:srgbClr val="333333"/>
              </a:solidFill>
              <a:latin typeface="open-sans"/>
            </a:endParaRPr>
          </a:p>
        </p:txBody>
      </p:sp>
    </p:spTree>
    <p:extLst>
      <p:ext uri="{BB962C8B-B14F-4D97-AF65-F5344CB8AC3E}">
        <p14:creationId xmlns:p14="http://schemas.microsoft.com/office/powerpoint/2010/main" val="38934177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6267A-05EC-420C-AE2D-7967A1B6342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2C80003-7FA1-425B-B908-504F07B48822}"/>
              </a:ext>
            </a:extLst>
          </p:cNvPr>
          <p:cNvSpPr>
            <a:spLocks noGrp="1"/>
          </p:cNvSpPr>
          <p:nvPr>
            <p:ph idx="1"/>
          </p:nvPr>
        </p:nvSpPr>
        <p:spPr/>
        <p:txBody>
          <a:bodyPr/>
          <a:lstStyle/>
          <a:p>
            <a:r>
              <a:rPr lang="en-GB" b="0" i="0" dirty="0">
                <a:solidFill>
                  <a:srgbClr val="333333"/>
                </a:solidFill>
                <a:effectLst/>
                <a:latin typeface="Georgia" panose="02040502050405020303" pitchFamily="18" charset="0"/>
              </a:rPr>
              <a:t>Helping older adults </a:t>
            </a:r>
            <a:r>
              <a:rPr lang="en-GB" dirty="0">
                <a:solidFill>
                  <a:srgbClr val="333333"/>
                </a:solidFill>
                <a:latin typeface="Georgia" panose="02040502050405020303" pitchFamily="18" charset="0"/>
              </a:rPr>
              <a:t>to</a:t>
            </a:r>
            <a:r>
              <a:rPr lang="en-GB" b="1" dirty="0">
                <a:solidFill>
                  <a:srgbClr val="333333"/>
                </a:solidFill>
                <a:latin typeface="Georgia" panose="02040502050405020303" pitchFamily="18" charset="0"/>
              </a:rPr>
              <a:t> </a:t>
            </a:r>
            <a:r>
              <a:rPr lang="en-GB" b="0" i="0" dirty="0">
                <a:solidFill>
                  <a:srgbClr val="333333"/>
                </a:solidFill>
                <a:effectLst/>
                <a:latin typeface="Georgia" panose="02040502050405020303" pitchFamily="18" charset="0"/>
              </a:rPr>
              <a:t>stay meaningfully engaged is critical for their health and wellbeing.</a:t>
            </a:r>
          </a:p>
          <a:p>
            <a:endParaRPr lang="en-GB" dirty="0">
              <a:solidFill>
                <a:srgbClr val="333333"/>
              </a:solidFill>
              <a:latin typeface="Georgia" panose="02040502050405020303" pitchFamily="18" charset="0"/>
            </a:endParaRPr>
          </a:p>
          <a:p>
            <a:r>
              <a:rPr lang="en-GB" b="0" i="0" dirty="0">
                <a:solidFill>
                  <a:srgbClr val="333333"/>
                </a:solidFill>
                <a:effectLst/>
                <a:latin typeface="open-sans"/>
              </a:rPr>
              <a:t>Companionship? </a:t>
            </a:r>
            <a:endParaRPr lang="en-GB" dirty="0"/>
          </a:p>
          <a:p>
            <a:endParaRPr lang="en-GB" b="0" i="0" dirty="0">
              <a:solidFill>
                <a:srgbClr val="333333"/>
              </a:solidFill>
              <a:effectLst/>
              <a:latin typeface="Georgia" panose="02040502050405020303" pitchFamily="18" charset="0"/>
            </a:endParaRPr>
          </a:p>
          <a:p>
            <a:endParaRPr lang="en-GB" dirty="0"/>
          </a:p>
        </p:txBody>
      </p:sp>
    </p:spTree>
    <p:extLst>
      <p:ext uri="{BB962C8B-B14F-4D97-AF65-F5344CB8AC3E}">
        <p14:creationId xmlns:p14="http://schemas.microsoft.com/office/powerpoint/2010/main" val="29659586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FB81E8-EFBA-4920-84E2-E13EE058D67F}"/>
              </a:ext>
            </a:extLst>
          </p:cNvPr>
          <p:cNvSpPr>
            <a:spLocks noGrp="1"/>
          </p:cNvSpPr>
          <p:nvPr>
            <p:ph idx="1"/>
          </p:nvPr>
        </p:nvSpPr>
        <p:spPr>
          <a:xfrm>
            <a:off x="539552" y="188640"/>
            <a:ext cx="8147248" cy="5328593"/>
          </a:xfrm>
        </p:spPr>
        <p:txBody>
          <a:bodyPr>
            <a:normAutofit/>
          </a:bodyPr>
          <a:lstStyle/>
          <a:p>
            <a:pPr algn="l"/>
            <a:r>
              <a:rPr lang="en-GB" sz="2800" b="0" dirty="0">
                <a:solidFill>
                  <a:srgbClr val="333333"/>
                </a:solidFill>
                <a:effectLst/>
                <a:latin typeface="open-sans"/>
              </a:rPr>
              <a:t> “Of course it would be better to have companionship from people…” </a:t>
            </a:r>
          </a:p>
          <a:p>
            <a:pPr algn="l"/>
            <a:r>
              <a:rPr lang="en-GB" sz="2800" b="0" i="0" dirty="0">
                <a:solidFill>
                  <a:srgbClr val="333333"/>
                </a:solidFill>
                <a:effectLst/>
                <a:latin typeface="open-sans"/>
              </a:rPr>
              <a:t>For all sorts of reasons this can’t always be achieved. </a:t>
            </a:r>
          </a:p>
          <a:p>
            <a:pPr algn="l"/>
            <a:r>
              <a:rPr lang="en-GB" sz="2800" b="0" dirty="0">
                <a:solidFill>
                  <a:srgbClr val="333333"/>
                </a:solidFill>
                <a:effectLst/>
                <a:latin typeface="open-sans"/>
              </a:rPr>
              <a:t>“Studies have shown that people don’t mind having robots in the house to talk to. Ask the elderly subjects who take part in these studies if they’d like to have the robot left in the house for a bit longer, and the answer is nearly always yes.”</a:t>
            </a:r>
          </a:p>
          <a:p>
            <a:pPr algn="l"/>
            <a:endParaRPr lang="en-GB" sz="2800" dirty="0">
              <a:solidFill>
                <a:srgbClr val="333333"/>
              </a:solidFill>
              <a:latin typeface="open-sans"/>
            </a:endParaRPr>
          </a:p>
          <a:p>
            <a:pPr marL="0" indent="0">
              <a:buNone/>
            </a:pPr>
            <a:r>
              <a:rPr lang="en-GB" sz="1800" b="0" i="0" dirty="0">
                <a:solidFill>
                  <a:srgbClr val="333333"/>
                </a:solidFill>
                <a:effectLst/>
                <a:latin typeface="open-sans"/>
              </a:rPr>
              <a:t>Tony </a:t>
            </a:r>
            <a:r>
              <a:rPr lang="en-GB" sz="1800" b="0" i="0" dirty="0" err="1">
                <a:solidFill>
                  <a:srgbClr val="333333"/>
                </a:solidFill>
                <a:effectLst/>
                <a:latin typeface="open-sans"/>
              </a:rPr>
              <a:t>Belpaeme</a:t>
            </a:r>
            <a:r>
              <a:rPr lang="en-GB" sz="1800" b="0" i="0" dirty="0">
                <a:solidFill>
                  <a:srgbClr val="333333"/>
                </a:solidFill>
                <a:effectLst/>
                <a:latin typeface="open-sans"/>
              </a:rPr>
              <a:t>, Professor in Intelligent and Autonomous Control Systems </a:t>
            </a:r>
          </a:p>
          <a:p>
            <a:pPr marL="0" indent="0">
              <a:buNone/>
            </a:pPr>
            <a:r>
              <a:rPr lang="en-GB" sz="1800" b="0" i="0" dirty="0">
                <a:solidFill>
                  <a:srgbClr val="333333"/>
                </a:solidFill>
                <a:effectLst/>
                <a:latin typeface="open-sans"/>
              </a:rPr>
              <a:t> Plymouth University. </a:t>
            </a:r>
            <a:endParaRPr lang="en-GB" sz="1800" dirty="0">
              <a:solidFill>
                <a:srgbClr val="333333"/>
              </a:solidFill>
              <a:latin typeface="Arial" panose="020B0604020202020204" pitchFamily="34" charset="0"/>
              <a:cs typeface="Arial" panose="020B0604020202020204" pitchFamily="34" charset="0"/>
            </a:endParaRPr>
          </a:p>
          <a:p>
            <a:pPr algn="l"/>
            <a:endParaRPr lang="en-GB" sz="2800" b="0" dirty="0">
              <a:solidFill>
                <a:srgbClr val="333333"/>
              </a:solidFill>
              <a:effectLst/>
              <a:latin typeface="open-sans"/>
            </a:endParaRPr>
          </a:p>
          <a:p>
            <a:pPr algn="l"/>
            <a:endParaRPr lang="en-GB" sz="2800" dirty="0">
              <a:solidFill>
                <a:srgbClr val="333333"/>
              </a:solidFill>
              <a:latin typeface="open-sans"/>
            </a:endParaRPr>
          </a:p>
          <a:p>
            <a:pPr algn="l"/>
            <a:endParaRPr lang="en-GB" sz="2800" dirty="0"/>
          </a:p>
        </p:txBody>
      </p:sp>
    </p:spTree>
    <p:extLst>
      <p:ext uri="{BB962C8B-B14F-4D97-AF65-F5344CB8AC3E}">
        <p14:creationId xmlns:p14="http://schemas.microsoft.com/office/powerpoint/2010/main" val="22999077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B1E7C8F-3231-4A01-903C-D32B4DD3B770}"/>
              </a:ext>
            </a:extLst>
          </p:cNvPr>
          <p:cNvSpPr>
            <a:spLocks noGrp="1"/>
          </p:cNvSpPr>
          <p:nvPr>
            <p:ph idx="1"/>
          </p:nvPr>
        </p:nvSpPr>
        <p:spPr>
          <a:xfrm>
            <a:off x="395536" y="404664"/>
            <a:ext cx="8229600" cy="4896544"/>
          </a:xfrm>
        </p:spPr>
        <p:txBody>
          <a:bodyPr>
            <a:normAutofit/>
          </a:bodyPr>
          <a:lstStyle/>
          <a:p>
            <a:r>
              <a:rPr lang="en-GB" b="0" i="0" dirty="0">
                <a:solidFill>
                  <a:srgbClr val="333333"/>
                </a:solidFill>
                <a:effectLst/>
                <a:latin typeface="open-sans"/>
              </a:rPr>
              <a:t>Consider our relationship with nonhuman entities of a different type: animals. The ancient bonds between us have changed: hunting, transport, protection and other such necessities have slipped to a secondary role.</a:t>
            </a:r>
          </a:p>
          <a:p>
            <a:endParaRPr lang="en-GB" dirty="0">
              <a:solidFill>
                <a:srgbClr val="333333"/>
              </a:solidFill>
              <a:latin typeface="open-sans"/>
            </a:endParaRPr>
          </a:p>
          <a:p>
            <a:r>
              <a:rPr lang="en-GB" b="0" i="0" dirty="0">
                <a:solidFill>
                  <a:srgbClr val="333333"/>
                </a:solidFill>
                <a:effectLst/>
                <a:latin typeface="open-sans"/>
              </a:rPr>
              <a:t> </a:t>
            </a:r>
            <a:r>
              <a:rPr lang="en-GB" sz="3500" b="0" i="0" dirty="0">
                <a:solidFill>
                  <a:srgbClr val="333333"/>
                </a:solidFill>
                <a:effectLst/>
                <a:latin typeface="open-sans"/>
              </a:rPr>
              <a:t>The predominant function of domestic animals in advanced industrial societies is companionship.</a:t>
            </a:r>
            <a:endParaRPr lang="en-GB" sz="3500" dirty="0"/>
          </a:p>
        </p:txBody>
      </p:sp>
    </p:spTree>
    <p:extLst>
      <p:ext uri="{BB962C8B-B14F-4D97-AF65-F5344CB8AC3E}">
        <p14:creationId xmlns:p14="http://schemas.microsoft.com/office/powerpoint/2010/main" val="12632098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18B618-EAB0-443C-B963-6DBFA93BBE47}"/>
              </a:ext>
            </a:extLst>
          </p:cNvPr>
          <p:cNvSpPr>
            <a:spLocks noGrp="1"/>
          </p:cNvSpPr>
          <p:nvPr>
            <p:ph idx="1"/>
          </p:nvPr>
        </p:nvSpPr>
        <p:spPr>
          <a:xfrm>
            <a:off x="457200" y="332656"/>
            <a:ext cx="8229600" cy="5184577"/>
          </a:xfrm>
        </p:spPr>
        <p:txBody>
          <a:bodyPr>
            <a:normAutofit lnSpcReduction="10000"/>
          </a:bodyPr>
          <a:lstStyle/>
          <a:p>
            <a:r>
              <a:rPr lang="en-GB" b="0" i="0" dirty="0">
                <a:solidFill>
                  <a:srgbClr val="333333"/>
                </a:solidFill>
                <a:effectLst/>
                <a:latin typeface="open-sans"/>
              </a:rPr>
              <a:t>When medical researchers started to take an interest in the health effects of pet ownership, they began to find all sorts of beneficial consequences, physical as well as mental.</a:t>
            </a:r>
          </a:p>
          <a:p>
            <a:endParaRPr lang="en-GB" dirty="0">
              <a:solidFill>
                <a:srgbClr val="333333"/>
              </a:solidFill>
              <a:latin typeface="open-sans"/>
            </a:endParaRPr>
          </a:p>
          <a:p>
            <a:r>
              <a:rPr lang="en-GB" b="0" i="0" dirty="0">
                <a:solidFill>
                  <a:srgbClr val="333333"/>
                </a:solidFill>
                <a:effectLst/>
                <a:latin typeface="open-sans"/>
              </a:rPr>
              <a:t> These include reductions in distress, anxiety, loneliness and depression, as well as a predictable increase in exercise. </a:t>
            </a:r>
          </a:p>
          <a:p>
            <a:r>
              <a:rPr lang="en-GB" b="0" i="0" dirty="0">
                <a:solidFill>
                  <a:srgbClr val="333333"/>
                </a:solidFill>
                <a:effectLst/>
                <a:latin typeface="open-sans"/>
              </a:rPr>
              <a:t>Pets seem to reduce cardiovascular risk factors. </a:t>
            </a:r>
            <a:endParaRPr lang="en-GB" dirty="0"/>
          </a:p>
        </p:txBody>
      </p:sp>
    </p:spTree>
    <p:extLst>
      <p:ext uri="{BB962C8B-B14F-4D97-AF65-F5344CB8AC3E}">
        <p14:creationId xmlns:p14="http://schemas.microsoft.com/office/powerpoint/2010/main" val="3068754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10E09-311D-4F3B-8E23-B17EC7414B3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54CB951-BA90-4953-B877-21A0C287D8FF}"/>
              </a:ext>
            </a:extLst>
          </p:cNvPr>
          <p:cNvSpPr>
            <a:spLocks noGrp="1"/>
          </p:cNvSpPr>
          <p:nvPr>
            <p:ph idx="1"/>
          </p:nvPr>
        </p:nvSpPr>
        <p:spPr/>
        <p:txBody>
          <a:bodyPr/>
          <a:lstStyle/>
          <a:p>
            <a:r>
              <a:rPr lang="en-GB" b="0" i="0" dirty="0">
                <a:solidFill>
                  <a:srgbClr val="333333"/>
                </a:solidFill>
                <a:effectLst/>
                <a:latin typeface="Georgia" panose="02040502050405020303" pitchFamily="18" charset="0"/>
              </a:rPr>
              <a:t>Financing longevity will require new models, new tools and new norms. </a:t>
            </a:r>
          </a:p>
          <a:p>
            <a:endParaRPr lang="en-GB" dirty="0">
              <a:solidFill>
                <a:srgbClr val="333333"/>
              </a:solidFill>
              <a:latin typeface="Georgia" panose="02040502050405020303" pitchFamily="18" charset="0"/>
            </a:endParaRPr>
          </a:p>
          <a:p>
            <a:r>
              <a:rPr lang="en-GB" b="0" i="0" dirty="0">
                <a:solidFill>
                  <a:srgbClr val="333333"/>
                </a:solidFill>
                <a:effectLst/>
                <a:latin typeface="Georgia" panose="02040502050405020303" pitchFamily="18" charset="0"/>
              </a:rPr>
              <a:t>New opportunities for later life employment, new models for planning and financing care and better ways to prevent scams and fraud are needed.</a:t>
            </a:r>
            <a:endParaRPr lang="en-GB" dirty="0"/>
          </a:p>
        </p:txBody>
      </p:sp>
    </p:spTree>
    <p:extLst>
      <p:ext uri="{BB962C8B-B14F-4D97-AF65-F5344CB8AC3E}">
        <p14:creationId xmlns:p14="http://schemas.microsoft.com/office/powerpoint/2010/main" val="24504411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C685C4-7DC7-4010-8918-F4D539DD25A8}"/>
              </a:ext>
            </a:extLst>
          </p:cNvPr>
          <p:cNvSpPr>
            <a:spLocks noGrp="1"/>
          </p:cNvSpPr>
          <p:nvPr>
            <p:ph idx="1"/>
          </p:nvPr>
        </p:nvSpPr>
        <p:spPr>
          <a:xfrm>
            <a:off x="457200" y="404664"/>
            <a:ext cx="8229600" cy="5112569"/>
          </a:xfrm>
        </p:spPr>
        <p:txBody>
          <a:bodyPr/>
          <a:lstStyle/>
          <a:p>
            <a:r>
              <a:rPr lang="en-GB" b="0" i="0" dirty="0">
                <a:solidFill>
                  <a:srgbClr val="333333"/>
                </a:solidFill>
                <a:effectLst/>
                <a:latin typeface="open-sans"/>
              </a:rPr>
              <a:t>The pleasures of animals as companions – and the real distress that may follow their loss or death – are self-evident. </a:t>
            </a:r>
          </a:p>
          <a:p>
            <a:r>
              <a:rPr lang="en-GB" b="0" i="0" dirty="0">
                <a:solidFill>
                  <a:srgbClr val="333333"/>
                </a:solidFill>
                <a:effectLst/>
                <a:latin typeface="open-sans"/>
              </a:rPr>
              <a:t>Research in Japan has revealed a biological and evolutionary basis to the relationship Japanese scientists measured the blood levels of oxytocin in dogs and their owners, had them gaze at one another for an extended period, then repeated the measurements.</a:t>
            </a:r>
            <a:endParaRPr lang="en-GB" dirty="0"/>
          </a:p>
        </p:txBody>
      </p:sp>
    </p:spTree>
    <p:extLst>
      <p:ext uri="{BB962C8B-B14F-4D97-AF65-F5344CB8AC3E}">
        <p14:creationId xmlns:p14="http://schemas.microsoft.com/office/powerpoint/2010/main" val="12943285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BE40FE-191B-442D-8529-88EEAF2F1D7F}"/>
              </a:ext>
            </a:extLst>
          </p:cNvPr>
          <p:cNvSpPr>
            <a:spLocks noGrp="1"/>
          </p:cNvSpPr>
          <p:nvPr>
            <p:ph idx="1"/>
          </p:nvPr>
        </p:nvSpPr>
        <p:spPr>
          <a:xfrm>
            <a:off x="457200" y="476672"/>
            <a:ext cx="8229600" cy="5040561"/>
          </a:xfrm>
        </p:spPr>
        <p:txBody>
          <a:bodyPr>
            <a:normAutofit/>
          </a:bodyPr>
          <a:lstStyle/>
          <a:p>
            <a:r>
              <a:rPr lang="en-GB" b="0" i="0" dirty="0">
                <a:solidFill>
                  <a:srgbClr val="333333"/>
                </a:solidFill>
                <a:effectLst/>
                <a:latin typeface="open-sans"/>
              </a:rPr>
              <a:t>Oxytocin  -  the hormone associated with building a bond between mothers and their babies.</a:t>
            </a:r>
          </a:p>
          <a:p>
            <a:endParaRPr lang="en-GB" dirty="0">
              <a:solidFill>
                <a:srgbClr val="333333"/>
              </a:solidFill>
              <a:latin typeface="open-sans"/>
            </a:endParaRPr>
          </a:p>
          <a:p>
            <a:r>
              <a:rPr lang="en-GB" b="0" i="0" dirty="0">
                <a:solidFill>
                  <a:srgbClr val="333333"/>
                </a:solidFill>
                <a:effectLst/>
                <a:latin typeface="open-sans"/>
              </a:rPr>
              <a:t>What the Japanese researchers found was that periods of mutual eye contact raised the oxytocin levels in both parties. In short, they uncovered the physiological basis of loving your dog.</a:t>
            </a:r>
            <a:endParaRPr lang="en-GB" dirty="0"/>
          </a:p>
        </p:txBody>
      </p:sp>
    </p:spTree>
    <p:extLst>
      <p:ext uri="{BB962C8B-B14F-4D97-AF65-F5344CB8AC3E}">
        <p14:creationId xmlns:p14="http://schemas.microsoft.com/office/powerpoint/2010/main" val="18758036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D26AF1-571F-4FEF-9B27-0308FB4A58DD}"/>
              </a:ext>
            </a:extLst>
          </p:cNvPr>
          <p:cNvSpPr>
            <a:spLocks noGrp="1"/>
          </p:cNvSpPr>
          <p:nvPr>
            <p:ph idx="1"/>
          </p:nvPr>
        </p:nvSpPr>
        <p:spPr>
          <a:xfrm>
            <a:off x="457200" y="476672"/>
            <a:ext cx="8507288" cy="5040561"/>
          </a:xfrm>
        </p:spPr>
        <p:txBody>
          <a:bodyPr>
            <a:normAutofit fontScale="92500" lnSpcReduction="10000"/>
          </a:bodyPr>
          <a:lstStyle/>
          <a:p>
            <a:pPr algn="l"/>
            <a:r>
              <a:rPr lang="en-GB" b="0" i="0" dirty="0">
                <a:solidFill>
                  <a:srgbClr val="333333"/>
                </a:solidFill>
                <a:effectLst/>
                <a:latin typeface="open-sans"/>
              </a:rPr>
              <a:t>Whether on account of chemistry or for other reasons, there is evidence that the majority of pet owners see their animals as part of the family. </a:t>
            </a:r>
          </a:p>
          <a:p>
            <a:pPr algn="l"/>
            <a:endParaRPr lang="en-GB" b="0" i="0" dirty="0">
              <a:solidFill>
                <a:srgbClr val="333333"/>
              </a:solidFill>
              <a:effectLst/>
              <a:latin typeface="open-sans"/>
            </a:endParaRPr>
          </a:p>
          <a:p>
            <a:pPr algn="l"/>
            <a:r>
              <a:rPr lang="en-GB" b="0" i="1" dirty="0">
                <a:solidFill>
                  <a:srgbClr val="333333"/>
                </a:solidFill>
                <a:effectLst/>
                <a:latin typeface="open-sans"/>
              </a:rPr>
              <a:t>“This doesn’t mean they regard them as humans,”</a:t>
            </a:r>
          </a:p>
          <a:p>
            <a:pPr algn="l"/>
            <a:r>
              <a:rPr lang="en-GB" b="0" i="1" dirty="0">
                <a:solidFill>
                  <a:srgbClr val="333333"/>
                </a:solidFill>
                <a:effectLst/>
                <a:latin typeface="open-sans"/>
              </a:rPr>
              <a:t> </a:t>
            </a:r>
          </a:p>
          <a:p>
            <a:pPr algn="l"/>
            <a:r>
              <a:rPr lang="en-GB" b="0" i="0" dirty="0">
                <a:solidFill>
                  <a:srgbClr val="333333"/>
                </a:solidFill>
                <a:effectLst/>
                <a:latin typeface="open-sans"/>
              </a:rPr>
              <a:t>Close links with animals are often in addition to rather than instead of relationships with family and friends. </a:t>
            </a:r>
          </a:p>
          <a:p>
            <a:pPr algn="l"/>
            <a:endParaRPr lang="en-GB" b="0" i="0" dirty="0">
              <a:solidFill>
                <a:srgbClr val="333333"/>
              </a:solidFill>
              <a:effectLst/>
              <a:latin typeface="open-sans"/>
            </a:endParaRPr>
          </a:p>
          <a:p>
            <a:pPr algn="l"/>
            <a:r>
              <a:rPr lang="en-GB" sz="2100" b="0" i="0" dirty="0">
                <a:solidFill>
                  <a:srgbClr val="333333"/>
                </a:solidFill>
                <a:effectLst/>
                <a:latin typeface="open-sans"/>
              </a:rPr>
              <a:t>Professor Nickie Charles, University of Warwick</a:t>
            </a:r>
          </a:p>
        </p:txBody>
      </p:sp>
    </p:spTree>
    <p:extLst>
      <p:ext uri="{BB962C8B-B14F-4D97-AF65-F5344CB8AC3E}">
        <p14:creationId xmlns:p14="http://schemas.microsoft.com/office/powerpoint/2010/main" val="38927103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B3313D-93A4-44B7-9D7D-EDFCD9F17C8D}"/>
              </a:ext>
            </a:extLst>
          </p:cNvPr>
          <p:cNvSpPr>
            <a:spLocks noGrp="1"/>
          </p:cNvSpPr>
          <p:nvPr>
            <p:ph idx="1"/>
          </p:nvPr>
        </p:nvSpPr>
        <p:spPr>
          <a:xfrm>
            <a:off x="457200" y="332656"/>
            <a:ext cx="8229600" cy="5184577"/>
          </a:xfrm>
        </p:spPr>
        <p:txBody>
          <a:bodyPr>
            <a:normAutofit/>
          </a:bodyPr>
          <a:lstStyle/>
          <a:p>
            <a:r>
              <a:rPr lang="en-GB" sz="1800" b="0" i="0" dirty="0">
                <a:solidFill>
                  <a:srgbClr val="333333"/>
                </a:solidFill>
                <a:effectLst/>
                <a:latin typeface="open-sans"/>
              </a:rPr>
              <a:t>CHARLY (Companion Humanoid Autonomous Robot for Living with You) was designed by the Adaptive Systems Research Group at the University of Hertfordshire. It’s been used for human–robot interaction user studies, which involved the robot playing a version of rock-paper-scissors with passers-by.</a:t>
            </a:r>
          </a:p>
          <a:p>
            <a:endParaRPr lang="en-GB" sz="1800" dirty="0"/>
          </a:p>
        </p:txBody>
      </p:sp>
      <p:pic>
        <p:nvPicPr>
          <p:cNvPr id="4" name="Picture 3">
            <a:extLst>
              <a:ext uri="{FF2B5EF4-FFF2-40B4-BE49-F238E27FC236}">
                <a16:creationId xmlns:a16="http://schemas.microsoft.com/office/drawing/2014/main" id="{5B46D585-876C-4E37-A11C-5423B75D1515}"/>
              </a:ext>
            </a:extLst>
          </p:cNvPr>
          <p:cNvPicPr>
            <a:picLocks noChangeAspect="1"/>
          </p:cNvPicPr>
          <p:nvPr/>
        </p:nvPicPr>
        <p:blipFill>
          <a:blip r:embed="rId2"/>
          <a:stretch>
            <a:fillRect/>
          </a:stretch>
        </p:blipFill>
        <p:spPr>
          <a:xfrm>
            <a:off x="899592" y="1462087"/>
            <a:ext cx="7056784" cy="4199161"/>
          </a:xfrm>
          <a:prstGeom prst="rect">
            <a:avLst/>
          </a:prstGeom>
        </p:spPr>
      </p:pic>
    </p:spTree>
    <p:extLst>
      <p:ext uri="{BB962C8B-B14F-4D97-AF65-F5344CB8AC3E}">
        <p14:creationId xmlns:p14="http://schemas.microsoft.com/office/powerpoint/2010/main" val="17465153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D94BBD-23B4-431E-9D77-3FF6B4E6028B}"/>
              </a:ext>
            </a:extLst>
          </p:cNvPr>
          <p:cNvSpPr>
            <a:spLocks noGrp="1"/>
          </p:cNvSpPr>
          <p:nvPr>
            <p:ph idx="1"/>
          </p:nvPr>
        </p:nvSpPr>
        <p:spPr>
          <a:xfrm>
            <a:off x="457200" y="404664"/>
            <a:ext cx="8229600" cy="5112569"/>
          </a:xfrm>
        </p:spPr>
        <p:txBody>
          <a:bodyPr>
            <a:normAutofit/>
          </a:bodyPr>
          <a:lstStyle/>
          <a:p>
            <a:r>
              <a:rPr lang="en-GB" b="0" i="0" dirty="0">
                <a:solidFill>
                  <a:srgbClr val="333333"/>
                </a:solidFill>
                <a:effectLst/>
                <a:latin typeface="open-sans"/>
              </a:rPr>
              <a:t>The suggestion that non-living things, including robots, might be able to evoke human responses that are quantitatively and even qualitatively comparable to our feelings about animals is contentious.</a:t>
            </a:r>
          </a:p>
          <a:p>
            <a:endParaRPr lang="en-GB" dirty="0">
              <a:solidFill>
                <a:srgbClr val="333333"/>
              </a:solidFill>
              <a:latin typeface="open-sans"/>
            </a:endParaRPr>
          </a:p>
          <a:p>
            <a:r>
              <a:rPr lang="en-GB" b="0" i="0" dirty="0">
                <a:solidFill>
                  <a:srgbClr val="333333"/>
                </a:solidFill>
                <a:effectLst/>
                <a:latin typeface="open-sans"/>
              </a:rPr>
              <a:t> Yet the evidence of common experience suggests that this is the case, even if we might not admit it or feel uncomfortable if we do.</a:t>
            </a:r>
            <a:endParaRPr lang="en-GB" dirty="0"/>
          </a:p>
        </p:txBody>
      </p:sp>
    </p:spTree>
    <p:extLst>
      <p:ext uri="{BB962C8B-B14F-4D97-AF65-F5344CB8AC3E}">
        <p14:creationId xmlns:p14="http://schemas.microsoft.com/office/powerpoint/2010/main" val="2116681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7DE2C-7C6F-458C-BCEE-EEC4C8F95DD6}"/>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8009560A-FBE7-4358-AB20-43E5CD5911DD}"/>
              </a:ext>
            </a:extLst>
          </p:cNvPr>
          <p:cNvSpPr>
            <a:spLocks noGrp="1"/>
          </p:cNvSpPr>
          <p:nvPr>
            <p:ph idx="1"/>
          </p:nvPr>
        </p:nvSpPr>
        <p:spPr/>
        <p:txBody>
          <a:bodyPr/>
          <a:lstStyle/>
          <a:p>
            <a:r>
              <a:rPr lang="en-GB" b="0" i="0" dirty="0">
                <a:solidFill>
                  <a:srgbClr val="333333"/>
                </a:solidFill>
                <a:effectLst/>
                <a:latin typeface="open-sans"/>
              </a:rPr>
              <a:t>Who hasn’t shouted at a failing machine?</a:t>
            </a:r>
            <a:endParaRPr lang="en-GB" dirty="0">
              <a:solidFill>
                <a:srgbClr val="FF0000"/>
              </a:solidFill>
            </a:endParaRPr>
          </a:p>
        </p:txBody>
      </p:sp>
    </p:spTree>
    <p:extLst>
      <p:ext uri="{BB962C8B-B14F-4D97-AF65-F5344CB8AC3E}">
        <p14:creationId xmlns:p14="http://schemas.microsoft.com/office/powerpoint/2010/main" val="21167991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932DF9-1713-4B3E-9AF7-6818FC78E766}"/>
              </a:ext>
            </a:extLst>
          </p:cNvPr>
          <p:cNvSpPr>
            <a:spLocks noGrp="1"/>
          </p:cNvSpPr>
          <p:nvPr>
            <p:ph idx="1"/>
          </p:nvPr>
        </p:nvSpPr>
        <p:spPr>
          <a:xfrm>
            <a:off x="457200" y="332656"/>
            <a:ext cx="8229600" cy="5184577"/>
          </a:xfrm>
        </p:spPr>
        <p:txBody>
          <a:bodyPr>
            <a:normAutofit/>
          </a:bodyPr>
          <a:lstStyle/>
          <a:p>
            <a:r>
              <a:rPr lang="en-GB" b="0" i="0" dirty="0">
                <a:solidFill>
                  <a:srgbClr val="333333"/>
                </a:solidFill>
                <a:effectLst/>
                <a:latin typeface="open-sans"/>
              </a:rPr>
              <a:t>Think back to the mid-1990s and the advent of small egg-shaped electronic devices with a screen and a few buttons. They were called Tamagotchis. Bandai, the original Japanese manufacturer, described a Tamagotchi as </a:t>
            </a:r>
          </a:p>
          <a:p>
            <a:r>
              <a:rPr lang="en-GB" b="0" i="1" dirty="0">
                <a:solidFill>
                  <a:srgbClr val="333333"/>
                </a:solidFill>
                <a:effectLst/>
                <a:latin typeface="open-sans"/>
              </a:rPr>
              <a:t>“an interactive virtual pet that will evolve differently depending on how well you take care of it. Play games with it, feed it food and cure it when it is sick and it will develop into a good companion.”</a:t>
            </a:r>
            <a:endParaRPr lang="en-GB" i="1" dirty="0"/>
          </a:p>
        </p:txBody>
      </p:sp>
    </p:spTree>
    <p:extLst>
      <p:ext uri="{BB962C8B-B14F-4D97-AF65-F5344CB8AC3E}">
        <p14:creationId xmlns:p14="http://schemas.microsoft.com/office/powerpoint/2010/main" val="27248413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A91A95-84B0-4D14-85C5-6E753001C42F}"/>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4D647575-6E72-428B-9C57-733DBDFD1B4B}"/>
              </a:ext>
            </a:extLst>
          </p:cNvPr>
          <p:cNvSpPr>
            <a:spLocks noGrp="1"/>
          </p:cNvSpPr>
          <p:nvPr>
            <p:ph idx="1"/>
          </p:nvPr>
        </p:nvSpPr>
        <p:spPr/>
        <p:txBody>
          <a:bodyPr/>
          <a:lstStyle/>
          <a:p>
            <a:r>
              <a:rPr lang="en-GB" b="0" i="0" dirty="0">
                <a:solidFill>
                  <a:srgbClr val="333333"/>
                </a:solidFill>
                <a:effectLst/>
                <a:latin typeface="open-sans"/>
              </a:rPr>
              <a:t>Conversely, if you neglected your Tamagotchi, it died. For a time, millions of children and even adults became willing slaves to the demands of these computerised pets.</a:t>
            </a:r>
            <a:endParaRPr lang="en-GB" dirty="0"/>
          </a:p>
        </p:txBody>
      </p:sp>
    </p:spTree>
    <p:extLst>
      <p:ext uri="{BB962C8B-B14F-4D97-AF65-F5344CB8AC3E}">
        <p14:creationId xmlns:p14="http://schemas.microsoft.com/office/powerpoint/2010/main" val="330643379"/>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65FC5585-51CA-4C4C-9028-AEC8FAD67B8B}">
  <ds:schemaRef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303dbf9b-b85b-46a0-94f1-894078c07ecd"/>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810</Words>
  <Application>Microsoft Office PowerPoint</Application>
  <PresentationFormat>On-screen Show (4:3)</PresentationFormat>
  <Paragraphs>53</Paragraphs>
  <Slides>17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Myriad Pro</vt:lpstr>
      <vt:lpstr>open-sans</vt:lpstr>
      <vt:lpstr>Arial</vt:lpstr>
      <vt:lpstr>Calibri</vt:lpstr>
      <vt:lpstr>Georgia</vt:lpstr>
      <vt:lpstr>20140311PresentationUWTSDTemplate</vt:lpstr>
      <vt:lpstr>PowerPoint Presentation</vt:lpstr>
      <vt:lpstr>AI  -  Care of the Older person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Amanda Owens</cp:lastModifiedBy>
  <cp:revision>85</cp:revision>
  <cp:lastPrinted>2019-02-13T13:54:42Z</cp:lastPrinted>
  <dcterms:created xsi:type="dcterms:W3CDTF">2015-04-14T15:21:28Z</dcterms:created>
  <dcterms:modified xsi:type="dcterms:W3CDTF">2021-11-03T11:56:38Z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