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57" r:id="rId2"/>
    <p:sldId id="258" r:id="rId3"/>
    <p:sldId id="260" r:id="rId4"/>
    <p:sldId id="262" r:id="rId5"/>
    <p:sldId id="263" r:id="rId6"/>
    <p:sldId id="265" r:id="rId7"/>
    <p:sldId id="266" r:id="rId8"/>
    <p:sldId id="268" r:id="rId9"/>
    <p:sldId id="269" r:id="rId10"/>
    <p:sldId id="267" r:id="rId11"/>
    <p:sldId id="261" r:id="rId12"/>
    <p:sldId id="273" r:id="rId13"/>
    <p:sldId id="272" r:id="rId14"/>
    <p:sldId id="271" r:id="rId15"/>
    <p:sldId id="276" r:id="rId16"/>
    <p:sldId id="275" r:id="rId17"/>
    <p:sldId id="274" r:id="rId18"/>
    <p:sldId id="270" r:id="rId19"/>
    <p:sldId id="259" r:id="rId20"/>
    <p:sldId id="278" r:id="rId21"/>
    <p:sldId id="282" r:id="rId22"/>
    <p:sldId id="280" r:id="rId23"/>
    <p:sldId id="285" r:id="rId24"/>
    <p:sldId id="284" r:id="rId25"/>
    <p:sldId id="283" r:id="rId26"/>
    <p:sldId id="286" r:id="rId27"/>
    <p:sldId id="287" r:id="rId28"/>
    <p:sldId id="290" r:id="rId29"/>
    <p:sldId id="289" r:id="rId30"/>
    <p:sldId id="28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avM4nB+2PF5PyKNAavCqA==" hashData="X5jKeB4ChmEd/KxMbFLB6URBFp5MlzSHbVm6xZwMKorvyaOARX6GnSN5IrhMBsLx6qWBX6jwPathEKPKUJJoz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8184"/>
    <a:srgbClr val="DEF3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04" autoAdjust="0"/>
    <p:restoredTop sz="67957" autoAdjust="0"/>
  </p:normalViewPr>
  <p:slideViewPr>
    <p:cSldViewPr snapToGrid="0">
      <p:cViewPr varScale="1">
        <p:scale>
          <a:sx n="78" d="100"/>
          <a:sy n="78" d="100"/>
        </p:scale>
        <p:origin x="15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1CFD8DC-8780-4C7D-9C63-9C5AD95CDFDE}"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3CAFAB2-ED6F-474E-86B3-B9199F8E2310}" type="slidenum">
              <a:rPr lang="en-GB" smtClean="0"/>
              <a:t>‹#›</a:t>
            </a:fld>
            <a:endParaRPr lang="en-GB"/>
          </a:p>
        </p:txBody>
      </p:sp>
    </p:spTree>
    <p:extLst>
      <p:ext uri="{BB962C8B-B14F-4D97-AF65-F5344CB8AC3E}">
        <p14:creationId xmlns:p14="http://schemas.microsoft.com/office/powerpoint/2010/main" val="5153720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946E6-9DEF-4C2E-A9E4-96E75D6D2128}"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9E26D-9190-4D83-BC7A-BA5AA7DCCC08}" type="slidenum">
              <a:rPr lang="en-GB" smtClean="0"/>
              <a:t>‹#›</a:t>
            </a:fld>
            <a:endParaRPr lang="en-GB"/>
          </a:p>
        </p:txBody>
      </p:sp>
    </p:spTree>
    <p:extLst>
      <p:ext uri="{BB962C8B-B14F-4D97-AF65-F5344CB8AC3E}">
        <p14:creationId xmlns:p14="http://schemas.microsoft.com/office/powerpoint/2010/main" val="1370440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Objectives: By the end</a:t>
            </a:r>
            <a:r>
              <a:rPr lang="en-GB" sz="1100" baseline="0" dirty="0" smtClean="0">
                <a:latin typeface="Arial" panose="020B0604020202020204" pitchFamily="34" charset="0"/>
                <a:cs typeface="Arial" panose="020B0604020202020204" pitchFamily="34" charset="0"/>
              </a:rPr>
              <a:t> of this lesson you will be able to:</a:t>
            </a:r>
          </a:p>
          <a:p>
            <a:endParaRPr lang="en-GB" sz="1100" baseline="0" dirty="0" smtClean="0">
              <a:latin typeface="Arial" panose="020B0604020202020204" pitchFamily="34" charset="0"/>
              <a:cs typeface="Arial" panose="020B0604020202020204" pitchFamily="34" charset="0"/>
            </a:endParaRPr>
          </a:p>
          <a:p>
            <a:r>
              <a:rPr lang="en-GB" sz="1100" b="1" u="sng" kern="1200" dirty="0" smtClean="0">
                <a:solidFill>
                  <a:schemeClr val="tx1"/>
                </a:solidFill>
                <a:effectLst/>
                <a:latin typeface="Arial" panose="020B0604020202020204" pitchFamily="34" charset="0"/>
                <a:ea typeface="+mn-ea"/>
                <a:cs typeface="Arial" panose="020B0604020202020204" pitchFamily="34" charset="0"/>
              </a:rPr>
              <a:t>Criminal Justice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purpose of the criminal justice system and the police roles within it.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 </a:t>
            </a:r>
            <a:r>
              <a:rPr lang="en-GB" sz="1100" kern="1200" dirty="0" smtClean="0">
                <a:solidFill>
                  <a:schemeClr val="tx1"/>
                </a:solidFill>
                <a:effectLst/>
                <a:latin typeface="Arial" panose="020B0604020202020204" pitchFamily="34" charset="0"/>
                <a:ea typeface="+mn-ea"/>
                <a:cs typeface="Arial" panose="020B0604020202020204" pitchFamily="34" charset="0"/>
              </a:rPr>
              <a:t>legislation and processes that support it.</a:t>
            </a:r>
          </a:p>
          <a:p>
            <a:endParaRPr lang="en-GB" sz="1100" b="1" u="sng" kern="1200" dirty="0" smtClean="0">
              <a:solidFill>
                <a:schemeClr val="tx1"/>
              </a:solidFill>
              <a:effectLst/>
              <a:latin typeface="Arial" panose="020B0604020202020204" pitchFamily="34" charset="0"/>
              <a:ea typeface="+mn-ea"/>
              <a:cs typeface="Arial" panose="020B0604020202020204" pitchFamily="34" charset="0"/>
            </a:endParaRPr>
          </a:p>
          <a:p>
            <a:r>
              <a:rPr lang="en-GB" sz="1100" b="1" u="sng" kern="1200" dirty="0" smtClean="0">
                <a:solidFill>
                  <a:schemeClr val="tx1"/>
                </a:solidFill>
                <a:effectLst/>
                <a:latin typeface="Arial" panose="020B0604020202020204" pitchFamily="34" charset="0"/>
                <a:ea typeface="+mn-ea"/>
                <a:cs typeface="Arial" panose="020B0604020202020204" pitchFamily="34" charset="0"/>
              </a:rPr>
              <a:t>Conducting Investigations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startAt="3"/>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best practice when conducting an investigation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449E26D-9190-4D83-BC7A-BA5AA7DCCC08}" type="slidenum">
              <a:rPr lang="en-GB" smtClean="0"/>
              <a:t>1</a:t>
            </a:fld>
            <a:endParaRPr lang="en-GB"/>
          </a:p>
        </p:txBody>
      </p:sp>
    </p:spTree>
    <p:extLst>
      <p:ext uri="{BB962C8B-B14F-4D97-AF65-F5344CB8AC3E}">
        <p14:creationId xmlns:p14="http://schemas.microsoft.com/office/powerpoint/2010/main" val="229337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https://www.crimeandjustice.org.uk/resources/purpose-criminal-justice-system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Garside (2008)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you examine the definitions presented  here, undeniably there are elements of commonality.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purpose of the CJS is to provide fair, effective justice that represents value for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University of Plymouth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Functions and Aims of the criminal justice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http://compass.port.ac.uk/UoP/file/ca5197e4-09f7-4d83-844b-323d9d240078/1/criminal_justice_IMSLRN.zip/page_03.htm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Each agency that works within the criminal justice system has its own specific aims but there are certain goals that run across the whole system. These are: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Public Protection - preventing and deterring crime through incapacitation and rehabilitation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Justice and the Rule of Law - involves ensuring the proper treatment of defendants, successfully prosecuting those who have committed a crime and acquitting those who are innocent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Public Order - achieved through the maintenance of law and social order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Punishment - the sentencing of offenders in accordance with specific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Denunciation -registering social disapproval of certain behaviours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Victim services - through the provision of appropriate advice and assistance to victims of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Public confidence - ensuring that the criminal justice system is perceived as dealing effectively and fairly with the threat to the public posed by offenders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a:t>
            </a:fld>
            <a:endParaRPr lang="en-GB"/>
          </a:p>
        </p:txBody>
      </p:sp>
    </p:spTree>
    <p:extLst>
      <p:ext uri="{BB962C8B-B14F-4D97-AF65-F5344CB8AC3E}">
        <p14:creationId xmlns:p14="http://schemas.microsoft.com/office/powerpoint/2010/main" val="35827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Policing Vision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these statements with the students, making links back to the ‘Understanding the role of a constable’ session.</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3</a:t>
            </a:fld>
            <a:endParaRPr lang="en-GB"/>
          </a:p>
        </p:txBody>
      </p:sp>
    </p:spTree>
    <p:extLst>
      <p:ext uri="{BB962C8B-B14F-4D97-AF65-F5344CB8AC3E}">
        <p14:creationId xmlns:p14="http://schemas.microsoft.com/office/powerpoint/2010/main" val="1051375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Common Law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law that has been created over the centuries by judicial decisions and not by legislation from Parliament.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(Source : PNLDB) These decisions were passed by word of mouth)</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Examples of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Common Law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offences are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Murder/Manslaughter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Breach of the Peace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Perverting the course of justice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Contempt of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False imprisonment/Kidnapping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Refuse to assist a constable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Misconduct in a public office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Bribery and corruption – public offices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Keeping a disorderly house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4</a:t>
            </a:fld>
            <a:endParaRPr lang="en-GB"/>
          </a:p>
        </p:txBody>
      </p:sp>
    </p:spTree>
    <p:extLst>
      <p:ext uri="{BB962C8B-B14F-4D97-AF65-F5344CB8AC3E}">
        <p14:creationId xmlns:p14="http://schemas.microsoft.com/office/powerpoint/2010/main" val="268305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Statute Law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Law enable by Acts of Parliament through legislation e.g. Theft Act 1968 and Police And Criminal Evidence Act 1984.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(Source PNLDB)</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Acts of parliament are divided into sections that may contain definitions, offences, powers of arrest and interpretations of words and expressions used. An act is a complex document that often requires technical details such as fines and penalties.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DISCUSS SOME ACTS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Case Law helps establish the precise meaning of legislation.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Precedent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 case which establishes certain legal principles to a set of facts arriving at a certain conclusion and which is to be followed by subsequent cases containing similar facts. The decision made under these circumstances by one court will bind those of a lower court. (e.g. Case Law : R v Turnbull).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(Source PNLDB)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LINK TO NEXT SLIDE</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5</a:t>
            </a:fld>
            <a:endParaRPr lang="en-GB"/>
          </a:p>
        </p:txBody>
      </p:sp>
    </p:spTree>
    <p:extLst>
      <p:ext uri="{BB962C8B-B14F-4D97-AF65-F5344CB8AC3E}">
        <p14:creationId xmlns:p14="http://schemas.microsoft.com/office/powerpoint/2010/main" val="412561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based on a question of law not a question of fact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form a significant part of the case i.e. the reason or ground on which it is based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decision must be made in a court higher in the court structure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there must be no material difference between the fact of the cases, in this case, R v Turnbull, 1976, the case involved two persons putting signs on a bank stating the night safe was not working and to deposit the money through the door into the bag. They would then steal the money. He was seen by the bank manger and an off duty officer. Turnbull was found guilty and he appealed. The case was upheld. An example of this would be decision that was made about identification evidence in the case.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214406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7</a:t>
            </a:fld>
            <a:endParaRPr lang="en-GB"/>
          </a:p>
        </p:txBody>
      </p:sp>
    </p:spTree>
    <p:extLst>
      <p:ext uri="{BB962C8B-B14F-4D97-AF65-F5344CB8AC3E}">
        <p14:creationId xmlns:p14="http://schemas.microsoft.com/office/powerpoint/2010/main" val="2649947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 statutory instrument makes it possible for details of an Act to be revised without having to be subjected to parliamentary procedures every time. Importantly they are as much part of the law of England and Wales as in the main body of the act.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Statutory Instruments, also known as SIs, are a form of legislation which allow the provisions of an Act of Parliament to be subsequently brought into force or altered without Parliament having to pass a new Act. They are also referred to as secondary, delegated or subordinate legislation.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An example of the road vehicles construction and use, amendment no 2 regulations 2001. The home secretary, using powers given to him by s41 of the RTA 1988, introduced a number of detailed provisions regarding seat belts in road vehicles. Also other examples, PACE and BYLAWS.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8</a:t>
            </a:fld>
            <a:endParaRPr lang="en-GB"/>
          </a:p>
        </p:txBody>
      </p:sp>
    </p:spTree>
    <p:extLst>
      <p:ext uri="{BB962C8B-B14F-4D97-AF65-F5344CB8AC3E}">
        <p14:creationId xmlns:p14="http://schemas.microsoft.com/office/powerpoint/2010/main" val="1965829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code of practice is issued to provide guidance on how the relevant legislation should be implemented. An example of this is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Failure to comply with the codes shall not render a police officer liable to any criminal or civil proceedings, however - any failure by police officers to comply with them will almost certainly result in the Crown Prosecution Service declining to institute or continue proceedings. Where the case results in a court hearing, it may be lost through evidence being disallowed and the officer himself subjected to reprimand by the court and even disciplinary proceedings.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Codes of Practice apply to all persons who are involved in investigating offences and charging offenders, such as HM Revenue and Customs and DSS Investigators. The Codes also extend to private investigators and security staff in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Similarly, The Highway Code is a set of information, advice, guides and mandatory rules for all road users in the United Kingdom. Its objective is to promote road safety. The Highway Code applies to drivers of animals, pedestrians, cyclists, motorcyclists and drivers.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Byelaws- local laws made by a local council under an enabling power contained in a public general act or a local act requiring something to be done – or not done – in a specified area. They are accompanied by some sanction or penalty for their non-observance.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9</a:t>
            </a:fld>
            <a:endParaRPr lang="en-GB"/>
          </a:p>
        </p:txBody>
      </p:sp>
    </p:spTree>
    <p:extLst>
      <p:ext uri="{BB962C8B-B14F-4D97-AF65-F5344CB8AC3E}">
        <p14:creationId xmlns:p14="http://schemas.microsoft.com/office/powerpoint/2010/main" val="3221454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Defence: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defendant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may represent themselves in any court case and they have the right to cross examine the witnesses just as a solicitor would.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Legal representatives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usually a solicitor in Magistrates Court or a barrister in Crown Court.</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purpose of the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Probation Service and Social Services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to provide the court with information to assist in the reaching of decisions about bail and sentence.  They obtain reports on the personal circumstances of the defendant, home, pay, family, employment etc.  They also are involved in the arranging and supervising of community service if this type of sentence is passed by the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Prison Service  &amp; Private Security Firms (like Group4)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main role is security of persons already in custody.  If a person who has been remanded in custody needs to be brought before a court then this is the responsibility of the prison service.</a:t>
            </a: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10</a:t>
            </a:fld>
            <a:endParaRPr lang="en-GB"/>
          </a:p>
        </p:txBody>
      </p:sp>
    </p:spTree>
    <p:extLst>
      <p:ext uri="{BB962C8B-B14F-4D97-AF65-F5344CB8AC3E}">
        <p14:creationId xmlns:p14="http://schemas.microsoft.com/office/powerpoint/2010/main" val="257314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latin typeface="Arial" panose="020B0604020202020204" pitchFamily="34" charset="0"/>
                <a:cs typeface="Arial" panose="020B0604020202020204" pitchFamily="34" charset="0"/>
              </a:rPr>
              <a:t>The Prosecution: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Our role is that of independent evidence gatherers.  Investigate/Interview get advice from CPS then prepare file.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CPS – presentation from lawyer later in course.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11</a:t>
            </a:fld>
            <a:endParaRPr lang="en-GB"/>
          </a:p>
        </p:txBody>
      </p:sp>
    </p:spTree>
    <p:extLst>
      <p:ext uri="{BB962C8B-B14F-4D97-AF65-F5344CB8AC3E}">
        <p14:creationId xmlns:p14="http://schemas.microsoft.com/office/powerpoint/2010/main" val="3697654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Criminal courts : All criminal courts work on the assumption that you are innocent until proven guilty. This has to be proved beyond all reasonable doubt. Which is a very high burden of proof. All these courts can deal and refer cases a higher court on appeal and deal with human rights abuses if needed.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Magistrates Court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95% of cases are dealt with in the Magistrates’ Courts. The court has a history dating back 600 years. Cases are usually heard by a panel of</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3 lay magistrates, (Justices of the Peace), supported by a legally qualified Court Clerk, (the Clerk to the Justices). The magistrates are collectively called a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Bench.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Lay magistrates are appointed by the Crown, they come from all walks of life and are unpaid and usually unqualified – although they do receive training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must retire at 70</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In addition there are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District Judges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(previously known as </a:t>
            </a:r>
            <a:r>
              <a:rPr kumimoji="0" lang="en-GB" altLang="en-US" sz="1100" b="0" i="1"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Stipendary</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Magistrates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These are qualified barristers or solicitors of at least 7 years experience and 2 years as a Deputy District Judge. District Judges will sit alone and will deal with more complex cases.</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Magistrates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hear the cases and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decide upon points of law and fact in the cases.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Magistrates courts hear the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the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less serious cases (in the eyes of the law not the eyes of the victim).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Restrictions on the sentences they can pass at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Mags - 6 </a:t>
            </a:r>
            <a:r>
              <a:rPr kumimoji="0" lang="en-GB" alt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mths</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for one case or 12 </a:t>
            </a:r>
            <a:r>
              <a:rPr kumimoji="0" lang="en-GB" alt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mths</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total imprisonment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up to £5000 fines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Youth Court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Usually same building as Mags court but sit on different days.  No press allowed or if they are allowed in special cases then ID of youths cannot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be disclosed (speak about some cases where youths u18 can end up in Mags or Crown Court - charged jointly with adult or Murder cases where must go to Crown - Jamie BULGER).  NOT OPEN TO THE PUBLIC.  J.P’s who preside over youth courts receive special training. They hear cases involving persons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10 - 17years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If triable either way offence or believe more severe sentence needed - hear case, commit to CC for sentence.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Crown Court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Deals with: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)more serious cases,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cases that are indictable only,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persons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commited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for sentence from Mags. Court for sentencing,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appeals from the lower courts,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inc.</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Youth in relation to sentence and conviction.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Presided over by Circuit Judge or part time judge known as recorder.  The Judge deals with the points of law whilst the jury of 12 decide on the facts of the case presented to them.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12</a:t>
            </a:fld>
            <a:endParaRPr lang="en-GB"/>
          </a:p>
        </p:txBody>
      </p:sp>
    </p:spTree>
    <p:extLst>
      <p:ext uri="{BB962C8B-B14F-4D97-AF65-F5344CB8AC3E}">
        <p14:creationId xmlns:p14="http://schemas.microsoft.com/office/powerpoint/2010/main" val="4141259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MAGISTRATES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500 Petty Sessional areas in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Eng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&amp; Wales each with a mags court presiding over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CROWN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 90 in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Eng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&amp; Wales in 6 areas known as circuits – hence circuit judges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COURT OF APPEAL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Criminal Division – appeals from crown court/Civil division – appeals from high court/tribunals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etc</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SUPREME COURT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is the final court of appeal in the UK for  civil cases. It hears appeals in criminal cases from England, Wales and Northern Ireland.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13</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Coroners Court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Coroners are independent judicial officers that are responsible for investigating violent, unnatural or sudden deaths where the cause of death is unknown. Such an investigation is known as an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inquest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An inquest is not a trial. It is a limited inquiry into the facts surrounding a death.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It is not the role of the Coroner to apportion blame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Coroners are usually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lawyers but in some cases they may be doctors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Whenever a death has been reported to the coroner no death certificate can be issued until the Coroner has finished his/her enquiries. Juries are used under specific circumstances e.g. death in prison/police custody or from an accident at work. All inquest are held in public.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(Source: Home Office Coroners court website).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14</a:t>
            </a:fld>
            <a:endParaRPr lang="en-GB"/>
          </a:p>
        </p:txBody>
      </p:sp>
    </p:spTree>
    <p:extLst>
      <p:ext uri="{BB962C8B-B14F-4D97-AF65-F5344CB8AC3E}">
        <p14:creationId xmlns:p14="http://schemas.microsoft.com/office/powerpoint/2010/main" val="263369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Summary only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can only be tried in mags court.   Examples of such cases are: Harassment, Fail to Produce Driving Licence, Littering, Failing to Provide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(Breath Test), s.5 and s.4 POA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Criminal damage where value of damage is less than £5,000 and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most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motoring offences.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Indictment only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-can only be heard in Crown court - these are the most serious offences.  Examples of indictable only offences are: - murder, manslaughter,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rape, robbery, death by dangerous driving, aggravated burglary, and wounding with intent.  Notice the common thread with these offences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they all involve some sort of violence against or towards the person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Either Way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cases that can be heard in either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mags court or crown court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Initially the mags will decide which is the most suitable court for the case in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question.  Even if the mags. decide that the case is suitable for them to hear the defendant can still elect to go before a jury at Crown Court.  Examples of cases that are either way offences are: - theft, fraud, assault occasioning actual bodily harm, sexual assault.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If heard in Mags and after hearing the evidence the bench decide on guilty verdict but that a more severe sentence than they can pass is required then they can commit the case to Crown Court for sentencing.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Indictable offences  - collective term for indictment only and either way offences. Term used extensively in legislation </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15</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17</a:t>
            </a:fld>
            <a:endParaRPr lang="en-GB"/>
          </a:p>
        </p:txBody>
      </p:sp>
    </p:spTree>
    <p:extLst>
      <p:ext uri="{BB962C8B-B14F-4D97-AF65-F5344CB8AC3E}">
        <p14:creationId xmlns:p14="http://schemas.microsoft.com/office/powerpoint/2010/main" val="31415050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1981 Brixton riots, and the subsequent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Scarman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report were key factors in the passage of the Act. The Police and Criminal Evidence Act 1984 was brought in following recommendations set out by the Royal Commission on Criminal Procedure. The purpose of the Police and Criminal Evidence Act 1984 was to unify police powers under one code of practice and to balance carefully the rights of the individual against the powers of the police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Brixton Riots: April 1981, Operation ‘swamp@ undertaken 5 days prior to tackle street crime. Plain clothes officers using ‘Sus’ laws. 943 stops in 4 days. Sus law allows any officer to arrest any person if suspect loitering with intent (Vagrancy Act 1824). Lots of tension with community, lots of distrust. It was the manner they strip searched black persons in the street drawing crowds. Friday 10th April Black man was seen running down street with an obvious stab wound to his back. Stopped by a team of plain clothes officers.. Controversy over what happened ..if helped or questioned, caused large group to gather. Over Saturday lot’s of rumours in Brixton that man had died that police didn’t help him. Mini cab stopped mid afternoon and riots erupted. Due to tensions and issues raised Lord SCARMAN was tasked with producing a report as to police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actvivity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and directly from this report PACE was developed and in turn the codes.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Birmingham 6: Began with earlier in year of 1974 a JAMES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McDADE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blew himself up planting a bomb in Coventry. His body was being taken back to Northern Ireland for the funeral.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On 21st November 1974.. 2 bombs placed in City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Pubs..which</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exploded killing 21 people and injuring 167 people…first bombing in Britain since second world war.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Police stopped all persons travelling to Belfast and questioned them. Under intense pressure to catch offenders. Stopped a group of 5 travelling back for funeral, had played cards on the train, asked them to come back to Police Station in Dover. Once there asked if they could examine their hands and conducted tests. 3 of the group tested positive for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gelognite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explosive. Pushed them into cells, punched and kicked them telling them to confess knocking them to ground and kicking them. Started in the evening and continued into the following morning. A 6th friend was arrested at his home due to links to them and had the same treatment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Driven to Birmingham had cuffs taken off and opened door telling saying over the radio he as trying to escape. One had a revolver held to his head and blanks fired. 4 of them signed confessions. In court they had a trial within a trial about whether the confessions were admissible as obtained under duress and it was deemed they were.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 1987 an officer came forward admitting beatings had occurred. Also informed at time of trial a revolver could nit fire blanks when it actually could. The chemical trace on hands could have come from playing cards or the soap used to clean dishes so totally discredited. Second appeal in 1987 held it was an unsafe conviction as proved beatings, police notes fabricated and chemical tests discredited. 16 years in jail.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Over a period of four days Stephen Miller was interviewed on 19 occasions for a total of 13 hours; he was denied access to a solicitor for the first two interviews. Miller, who had a mental age of 11, confessed to the killing after making 300 denials.[47] Miller also implicated the other men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1999 Macpherson Report, an investigation into the murder of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anose="020B0600070205080204" pitchFamily="34" charset="-128"/>
                <a:cs typeface="+mn-cs"/>
              </a:rPr>
              <a:t>Stephen Lawrence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and the failure of the police to establish sufficient evidence for the prosecution of the charged suspects, found that recommendations of the 1981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anose="020B0600070205080204" pitchFamily="34" charset="-128"/>
                <a:cs typeface="+mn-cs"/>
              </a:rPr>
              <a:t>Scarman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Report had been ignored. The report concluded that the police force was "institutionally racist".[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Introduced when public confidence was at an all time low due to high profiles miscarriage of justices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18</a:t>
            </a:fld>
            <a:endParaRPr lang="en-GB"/>
          </a:p>
        </p:txBody>
      </p:sp>
    </p:spTree>
    <p:extLst>
      <p:ext uri="{BB962C8B-B14F-4D97-AF65-F5344CB8AC3E}">
        <p14:creationId xmlns:p14="http://schemas.microsoft.com/office/powerpoint/2010/main" val="2122488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GIVE handout and explain the different codes: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A Deals with the exercise by police officers of statutory powers to search a person or a vehicle without first making an arrest. It also deals with the need for a police officer to make a record of a stop or encounter.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B Deals with police powers to search premises and to seize and retain property found on premises and persons.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C sets out the requirements for the detention, treatment and questioning of suspects not related to terrorism in police custody by police officers.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D Concerns the main methods used by the police to identify people in connection with the investigation of offences and the keeping of accurate and reliable criminal records.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E Deals with the audio recording of interviews with suspects in the police station.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F Deals with the visual recording with sound of interviews with suspects. There is no statutory requirement on police officers to visually record interviews. However, the contents of this code should be considered if an interviewing officer decides to make a visual recording with sound of an interview with a suspect.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G Deals with powers of arrest under section 24 the Police and Criminal Evidence Act 1984 as amended by section 110 of the Serious Organised Crime and Police Act 2005.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Code H Sets out the requirements for the detention, treatment and questioning of suspects related to terrorism in police custody by police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Show CPS website for codes of practise.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19</a:t>
            </a:fld>
            <a:endParaRPr lang="en-GB"/>
          </a:p>
        </p:txBody>
      </p:sp>
    </p:spTree>
    <p:extLst>
      <p:ext uri="{BB962C8B-B14F-4D97-AF65-F5344CB8AC3E}">
        <p14:creationId xmlns:p14="http://schemas.microsoft.com/office/powerpoint/2010/main" val="147945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Trainer to describe the following scenario (see handout), and ask students to use their ‘Code of Practice’ handout to apply the necessary legislation in highlighted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individual in the picture enters a small shop, walks around and stops at the alcohol section. Thinking that he has not been seen, he selects a bottle of wine and secretes it inside his jacket. He then attempts to leave the store without paying for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As he does so, the member of staff behind the till shouts, ‘Stop thief’. Whereupon, the individual runs out of the store.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member of staff reports the matter via the 999 system and a description is circulated to officers in the area.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PC 122 and PC 143 are in the area and search for the individual.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 short time later they find an individual in the street, matching the description provided by the member of staff at the store.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Both stop to individual and speak to him.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Observing that this individual looks agitated, has an unusual bulge in his jacket and matches the description perfectly, the officers believe that the individual could be responsible for the theft.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PC 122 speaks to the male and decides to search him, using powers under Section 1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This search is carried out in accordance with Code A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Finding the stolen bottle of wine, the officer believe that the arrest of this individual is necessary. Therefore, he is arrested.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On arrest, this individual is further searched using powers under Section 32 of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Six packets of razers are found in the males’ jacket pocket.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male is then conveyed to custody, where his detention is authorised (Code C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officers then decide to search the home address of the suspect, as they believe that he has other stolen goods there. They obtain the authority of an Insp (Section 18 PACE) and travel to the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officers then search the property, acting in accordance with Code B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Returning to the station empty handed, the officers then interview the male about the offence (Code 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The male disputes that he was at the store at all.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Hence an identification process is commenced (Code D (PACE))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And so on</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20</a:t>
            </a:fld>
            <a:endParaRPr lang="en-GB"/>
          </a:p>
        </p:txBody>
      </p:sp>
    </p:spTree>
    <p:extLst>
      <p:ext uri="{BB962C8B-B14F-4D97-AF65-F5344CB8AC3E}">
        <p14:creationId xmlns:p14="http://schemas.microsoft.com/office/powerpoint/2010/main" val="4143145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Failure by a police officer to adhere to the codes of practice does not render them liable to criminal or civil proceedings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However, any evidence obtained by the police in relation to the investigation of any criminal offence where they have failed to adhere to PACE, can be deemed inadmissible in court thus prejudicing the case against the defendant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Further to this, incorrectly applying the correct elements of the necessity test and arresting an individual without good reason could result in a breach of the individuals’ Human Rights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Additionally, in such a situation an officer may be the subject of internal disciplinary proceedings.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21</a:t>
            </a:fld>
            <a:endParaRPr lang="en-GB"/>
          </a:p>
        </p:txBody>
      </p:sp>
    </p:spTree>
    <p:extLst>
      <p:ext uri="{BB962C8B-B14F-4D97-AF65-F5344CB8AC3E}">
        <p14:creationId xmlns:p14="http://schemas.microsoft.com/office/powerpoint/2010/main" val="3746507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July 2002 the Government published a White Paper outlining its plans for the criminal justice system, from crime prevention through to the punishment and rehabilitation of offenders. Justice for All (Cm 5563) focused particularly on reforms to court procedure and sentencing, to make trials faster and to deliver clear, consistent and appropriate sentencing. On these issues the White Paper built on the proposals in two consultation documents: Review of the Criminal Courts of England and Wales by Sir Robin Auld (2001) and Making Punishment Work: report of a review of the sentencing framework of England and Wales (2001) by John Halliday.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Act is intended to introduce reforms in these two areas. With regard to court procedure, the Act aims to improve the management of cases through the courts by involving the Crown Prosecution Service in charging decisions, by reforming the system for allocating cases to court, and by increasing magistrates’ sentencing powers so that fewer cases have to go to the Crown Court. It will enable action to be taken to reduce breaches of bail by introducing a new presumption against bail in certain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 is designed to ensure that criminal trials are run more efficiently and to reduce the scope for abuse of the system. It will reform the rules on advance disclosure of evidence and will allow for judge-alone trial in cases involving threats and intimidation of juries, and paves the way for judge-alone trial in exceptionally long, complex serious fraud cases. It will ensure the wider involvement of the community as a whole by reforming rules on jury service. Rules on evidence will be changed to allow the use of previous convictions where relevant, and to allow the use of reported (hearsay) evidence where there is good reason why the original source cannot be present, or where the judge otherwise considers it would be appropriate. It will enable any witness to give evidence using live links. A right of appeal for the prosecution against judicial decisions to direct or order an acquittal before the jury has been asked to consider the evidence will be introduced to balance the defendant’s right of appeal against both conviction and sentence. The Act will also make it possible in certain very serious cases for a retrial to take place despite an earlier acquittal if there is new and compelling evidence of an accused’s guilt.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 aims to provide a sentencing framework which is clearer and more flexible than the current one. The purposes of sentencing of adults are identified in statute for the first time, as punishment, crime reduction, reform and rehabilitation, public protection and reparation. The principles of sentencing are set out, including that any previous convictions, where they are recent and relevant, should be regarded as an aggravating factor which will increase the severity of the sentence. A new Sentencing Guidelines Council will be established. Sentences will be reformed, so that the various kinds of community order for adults will be replaced by a single community order with a range of possible requirements; custodial sentences of less than 12 months will be replaced by a new sentence, (described in the Halliday report as “custody plus”), which will always involve a period of at least 26 weeks post-release supervision in the community; and sentences over 12 months will be served in full, half in custody, half in the community, with supervision extended to the end of the sentence rather than the ¾ point as now. Serious violent and sexual offenders will be given new sentences which will ensure that they are kept in prison or under supervision for longer periods than currently. At the other end of the custodial scale, several “intermediate” sanctions will be introduced. These include intermittent custody and a reformed suspended sentence in which offenders have to complete a range of requirements imposed by the court. The intention is for the court to be able to provide each offender with a sentence that best meets the need of the particular case, at any level of seriousness, and for sentences to be more effectively managed by the correctional services who will need to work together closely in delivering the new sentences.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 also addresses a number of other areas. It contains a number of provisions on drug related offending, including extending to those aged 14 and above the provisions to test persons in police detention and at other points in the criminal justice system for specified Class A drugs. It establishes a new scheme under which the court, rather than the Home Secretary, will determine the minimum term to be served in prison by a person convicted of murder. It will establish a 5 year mandatory minimum custodial sentence for unauthorised possession of a prohibited firearm. It will increase the maximum penalty for causing death by dangerous driving from 10 to 14 years and retain the power of arrest for the possession of cannabis or cannabis resin following their proposed reclassification from Class B to Class C drugs. Finally, in relation to juveniles, the Act extends the use of parenting orders by making them available at an earlier stage and introduces individual support orders, requiring young people with anti-social behaviour orders to undertake education-related activities. In general the Act extends only to England and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 is in fourteen parts. Part 1 contains provisions on the Police and Criminal Evidence Act. Part 2 contains provisions on bail. Part 3 contains provisions on conditional cautions. Part 4 contains provisions on charging. Part 5 contains provisions on disclosure. Part 6 contains provisions on allocation and sending of offences. Part 7 contains provisions on trials on indictment without a jury. Part 8 contains provisions on live links. Part 9 contains provisions on prosecution appeals. Part 10 contains provisions enabling retrial for serious offences following acquittal (double jeopardy). Part 11 contains provisions on evidence of bad character (Chapter 1) and provisions on hearsay evidence (Chapter 2). Part 12 contains provisions on sentencing and is split into a number of Chapters. Chapter 1 contains general provisions about sentencing. Chapter 2 contains provisions on community orders for offenders aged 16 or over. Chapter 3 contains provisions on prison sentences of less than 12 months. Chapter 4 contains further provisions on orders under Chapters 2 and 3. Chapter 5 contains provisions on dangerous offenders. Chapter 6 contains provisions on release of prisoners on licence. Chapter 7 deals with the effect of life sentences. Chapter 8 contains other provisions about sentencing. Chapter 9 contains supplementary provisions. Part 13 contains miscellaneous provisions and Part 14 contains general provisions.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22</a:t>
            </a:fld>
            <a:endParaRPr lang="en-GB"/>
          </a:p>
        </p:txBody>
      </p:sp>
    </p:spTree>
    <p:extLst>
      <p:ext uri="{BB962C8B-B14F-4D97-AF65-F5344CB8AC3E}">
        <p14:creationId xmlns:p14="http://schemas.microsoft.com/office/powerpoint/2010/main" val="1794338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second link on this slide provides access to the latest amendments to the Criminal Procedure Rules.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students should be encouraged to conduct their own further enquiries into this area.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Criminal Procedure Rules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govern the practice and procedure of the criminal courts. The body responsible for making the rules is the Criminal Procedure Rule Committee (CPRC). The Committee consists of 18 members, which includes the DPP and is chaired by the Lord Chief Justice. The Committee consists of 18 members, which includes the DPP and is chaired by the Lord Chief 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are divided into ten sections that correspond with the main stages of a criminal case. They lay down an overriding objective that courts and everyone involved in a criminal case must pursue: to deal with cases justly. They also give courts explicit powers to actively manage the preparation of criminal cases to prevent unfair and avoidable delays and to promote certainty about what is happening for the benefit of everyone involved.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CrimPR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are supplemented by the Criminal Practice Direction 2013 (CPD), which contain the case progression forms and all other prescribed forms which the rules require should be used.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Criminal Procedure Rules: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Rules are arranged in 10 principal subject divisions that correspond with the main stages of a criminal cases making up a total of 76 separate Parts.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1-5 cover general matters. The rules in this division include those covering the overriding objective and case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6-17 cover preliminary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18-20 cover custody and bail.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21-26 cover disclosure of evidence and unused material.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27-36 cover evidence including hearsay, bad character and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37-41 cover the trial.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42-55 cover sentencing.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56-61 cover confiscation and related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62 covers contempt of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Parts 63-75 cover appeals in the magistrates court, the Crown Court and the Court of Appeal.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76 covers costs.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CPRC amends existing rules and adds new rules twice a year, which usually come into force each April and October. Guidance in the form of Gateway Notices is given on the main changes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23</a:t>
            </a:fld>
            <a:endParaRPr lang="en-GB"/>
          </a:p>
        </p:txBody>
      </p:sp>
    </p:spTree>
    <p:extLst>
      <p:ext uri="{BB962C8B-B14F-4D97-AF65-F5344CB8AC3E}">
        <p14:creationId xmlns:p14="http://schemas.microsoft.com/office/powerpoint/2010/main" val="23400670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purpose of the Act is to</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further improve the efficiency and effectiveness of police forces, including through closer collaboration with other emergency services; enhance the democratic accountability of police forces and fire and rescue services; build public confidence in policing; strengthen the protections for persons under investigation by, or who come into contact with, the police; ensure that the police and other law enforcement agencies have the powers they need to prevent, detect and investigate crime; and further safeguard children and young people from sexual exploitation.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 is in nine parts: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1 places a duty on police, fire and rescue and ambulance services to collaborate, and enables PCCs to take on responsibility for the governance of fire and rescue services. Further, it enables PCCs and combined authority mayors with responsibility for both policing and fire to put in place a single chief officer for both services. This part also seeks to strengthen the current inspection powers under the Fire and Rescue Services Act 2004 in order to ensure an independent inspection regime for fire and rescue services in England.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2 reforms the police complaints and disciplinary systems, including the governance of the IPCC, provides for a new system of "super-complaints" and confers new protections on police whistle-blowers. This part also aims to further strengthen the independence of HMIC and to ensure that it is able to deliver end-to-end inspections of the police, including by inspecting contractors and third parties who carry out policing functions.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3 enables chief officers of police to confer a wider range of policing powers on police civilian staff and volunteers (excluding those reserved for warranted police officers) and confers on the Home Secretary a power to specify police ranks in regulations. This part also updates the core purpose of the Police Federation for England and Wales and makes it subject to the Freedom of Information Act 2000 ("the FOI Act").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4 contains a number of reforms to police powers, including in relation to: pre-charge bail to introduce a presumption in favour of release without bail and statutory time limits and judicial oversight of extensions of bail beyond three months; a new offence of breaching pre-charge bail conditions that relate to travel restrictions in terrorism cases; powers to enable the retention of DNA profiles and fingerprints of those convicted outside of England and Wales; the powers under sections 135 and 136 of the Mental Health Act 1983 ("the 1983 Act") in respect of persons experiencing a mental health crisis, including banning the use of police cells for the detention of under-18s and reducing the maximum period of detention; the extension of police powers to investigate offences committed on vessels operating at sea where UK courts have jurisdiction; amendments to the Police and Criminal Evidence Act 1984 ("PACE") to ensure that 17 year olds who are detained in police custody are treated as children for all purposes, and to enable greater use of video-link technology; and cross-border powers of arrest to enable a person who commits an offence in one UK jurisdiction to be arrested without warrant by an officer in another jurisdiction.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5 makes further provision in respect of the term of office of Deputy PCCs to enable them to be eligible for appointment as an acting PCC in the event of the office of PCC falling vacant mid-term. This part also provides for changes to the names of police areas to be made by regulations.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6 seeks to better protect the public by amending the Firearms Acts so as to close loopholes that can be exploited by criminals and terrorists and by ensuring that, through statutory guidance, there is a consistent approach by chief officers of police to the consideration of applications for firearm and shotgun certificates. This part also provides for the full cost recovery, through the levying of fees, of the Home Office’s (and Scottish Government’s) licensing functions in respect of companies trading in prohibited weapons, museums with firearms collections and shooting clubs. In addition, this part criminalises the possession of pyrotechnic articles at musical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7 amends the Licensing Act 2003 ("the 2003 Act") to improve the effectiveness of the alcohol licensing regime in preventing crime and disorder, including provision for cumulative impact assessments and amendments to the late night levy.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8 seeks to strengthen the enforcement regime for financial sanctions by increasing the maximum custodial sentence on conviction for breaching sanctions, expanding the range of enforcement options, including a new system of monetary penalties, and by providing for the immediate implementation of UN-mandated sanctions.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Part 9 contains miscellaneous and general provisions, including: to provide pardons for individuals, living or deceased, who were convicted of now repealed gay sex offences; an amendment to the Sexual Offences Act 2003 ("SOA") to provide that the offences in relation to child sexual exploitation cover the streaming or transmission of indecent images of children; introducing lifelong anonymity for victims of forced marriage; increases in the maximum sentence for more serious stalking and harassment offences; and a power to issue statutory guidance to local taxi and private hire vehicle licensing authorities in relation to the safeguarding of children and vulnerable individuals. This Part also contains provision to require arrested persons to state their nationality, for suspected foreign nationals to produce their nationality document(s) following arrest and for defendants in criminal proceedings to provide their name, date of birth and nationality to the court. It extends powers to seize cancelled British passports away from ports to invalid foreign passports and travel documents and restores littering powers for Scottish local authorities to issue litter abatement notices and street litter control notices.</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24</a:t>
            </a:fld>
            <a:endParaRPr lang="en-GB"/>
          </a:p>
        </p:txBody>
      </p:sp>
    </p:spTree>
    <p:extLst>
      <p:ext uri="{BB962C8B-B14F-4D97-AF65-F5344CB8AC3E}">
        <p14:creationId xmlns:p14="http://schemas.microsoft.com/office/powerpoint/2010/main" val="984891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main provisions will: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place a duty on police, fire and ambulance services to work together and enable police and crime commissioners to take on responsibility for fire and rescue services where a local case is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reform the police complaints and disciplinary systems to ensure that the public have confidence in their ability to hold the police to account, and that police officers will uphold the highest standards of integrity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further support the independence of HM Inspectorate of Constabulary and ensure that it is able to undertake end-to-end inspections of the police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enable chief officers to make the most efficient and effective use of their workforce by giving them the flexibility to confer a wider range of powers on police staff and volunteers (while for the first time specifying a core list of powers that may only be exercised by warranted police officers)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 the accountability and transparency of the Police Federation for England and Wales by extending its core purpose to cover the public interest and making it subject to the Freedom of Information Act 2000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reform pre-charge bail to stop people remaining on bail for lengthy periods without independent judicial scrutiny of its continued necessity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stop the detention in police cells of children and young people under 18 who are experiencing a mental health crisis (and restrict the circumstances when adults can be taken to police stations) by reforming police powers under sections 135 and 136 of the Mental Health Act 1983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amend the Police and Criminal Evidence Act 1984, including to ensure that 17-year-olds who are detained in police custody are treated as children for all purposes, and to increase the use of video link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amend the Firearms Acts, including to better protect the public by closing loopholes that can be exploited by criminals and terrorists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make it an offence to possess pyrotechnic articles at qualifying musical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reform the late night levy to make it easier for licensing authorities to implement and put cumulative impact policies on a statutory footing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better protect children and young people from sexual exploitation by ensuring that relevant offences in the Sexual Offences Act 2003 cover the live streaming of images of child sex abuse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 the maximum sentence from 5 to 10 years’ imprisonment for those convicted of the most serious cases of stalking and harassment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confer an automatic pardon on deceased individuals convicted of certain consensual gay sexual offences which would not be offences today, and on those persons still living who have had the conviction disregarded under the provisions of the Protection of Freedoms Act 2012</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25</a:t>
            </a:fld>
            <a:endParaRPr lang="en-GB"/>
          </a:p>
        </p:txBody>
      </p:sp>
    </p:spTree>
    <p:extLst>
      <p:ext uri="{BB962C8B-B14F-4D97-AF65-F5344CB8AC3E}">
        <p14:creationId xmlns:p14="http://schemas.microsoft.com/office/powerpoint/2010/main" val="26758818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26</a:t>
            </a:fld>
            <a:endParaRPr lang="en-GB"/>
          </a:p>
        </p:txBody>
      </p:sp>
    </p:spTree>
    <p:extLst>
      <p:ext uri="{BB962C8B-B14F-4D97-AF65-F5344CB8AC3E}">
        <p14:creationId xmlns:p14="http://schemas.microsoft.com/office/powerpoint/2010/main" val="41692945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P</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art I - Referrals to Youth Offender Panels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introduces a new power for magistrates in England and Wales to sentence young offenders by way of a referral to a youth offender panel.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sets out the circumstances in which the new power will be available to the courts and the administrative arrangements for referral to a youth offender panel. It amends the Crime and Disorder Act 1998 to add to the functions of youth offending teams by giving them specific responsibilities for setting up youth offender panels and monitoring and recording the progress of young offenders subject to referral orders.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describes the arrangements for meetings between the panel and the young offender and for agreeing a contract between the panel and the young offender. The contract will set out a programme for the offender to follow.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describes the arrangements for monitoring the contract and the consequences for a young offender who fails to comply with the terms of the contract (and thus the referral order). It addresses the position of someone who is convicted of another offence during the referral period.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gives the Secretary of State the power to make regulations to extend the cases in which referral orders may be made and to issue regulations and guidance on such matters as the qualifying criteria for youth offender panel members and the possible components of the contract to be agreed with the young offender.</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27</a:t>
            </a:fld>
            <a:endParaRPr lang="en-GB"/>
          </a:p>
        </p:txBody>
      </p:sp>
    </p:spTree>
    <p:extLst>
      <p:ext uri="{BB962C8B-B14F-4D97-AF65-F5344CB8AC3E}">
        <p14:creationId xmlns:p14="http://schemas.microsoft.com/office/powerpoint/2010/main" val="33114137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Par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 II: The giving of evidence or information for the purposes of criminal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part of the Act makes a number of measures available to help witnesses (other than the defendant) who might otherwise have difficulty giving evidence in criminal proceedings or who might be reluctant to do so.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first Chapter sets out who is eligible to apply for special measures to help them give evidence in court. There are three categories: children under the age of 17; those who suffer from a mental or physical disorder, or have a disability or impairment that is likely to affect their evidence; and those whose evidence is likely to be affected by their fear or distress at giving evidence in the proceedings.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Courts will determine whether a witness falls into any of these categories, although witnesses who are alleged to be victims of a sexual offence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ie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sex offence complainants) will be considered to be eligible for help with giving evidence unless they tell the court that they do not want to be considered eligible. Courts must also determine whether making particular special measures available to an eligible witness will be likely to improve the quality of the evidence given by the witness.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Both the prosecution and defence will be able to apply, normally before the trial, for the court to make a direction authorising the use of special measures for a witness they are calling. Courts may also decide to make a direction even if no such application has been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special measures that can be authorised, once the Secretary of State has notified a court that it can make them available for the purposes of the Act, are: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Screens, to ensure that the witness does not see the defendant.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Allowing an interview with the witness, which has been video-recorded before the trial, to be shown as the witness’s evidence-in-chief at trial.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Allowing a witness to give evidence from outside the court by live television link.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Clearing people from the court so that evidence can be given in private.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wearing the court dress of wigs and gowns.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Allowing a witness to be cross-examined before the trial about their evidence and a video recording of that cross-examination to be shown at trial instead of the witness being cross-examined live at trial.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Allowing an approved intermediary to help a witness communicate with legal representatives and the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Allowing a witness to use communication aids.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second Chapter prohibits defendants from personally cross-examining witnesses in the following circumstances: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the witness is the alleged victim of a sexual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the witness is a child who is either the alleged victim, or a witness to the commission of the alleged offence, in a case involving sexual offences, kidnapping or abduction, cruelty or physical assault. This includes child witnesses who are co-defendants.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any other case, when the court is satisfied, upon an application or on its own initiative, that the circumstances of the case merit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25 In such circumstances, the defendant must appoint a legal representative to conduct the cross-examination on his behalf. Where the defendant refuses or fails to do so, the court must consider whether to appoint a legal representative to test the witness’s evidence in the defendant’s interests.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third Chapter creates a new statutory framework to restrict the evidence that can be presented, or the questions that can be asked, about an alleged victim’s previous sexual behaviour in sexual offence trials. The defence will have to apply to the court to introduce evidence or ask questions on this subject, and the circumstances where it will be allowed to do so will be strictly limited.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 evidence of this sort will have to be relevant to an issue in the case or needed to rebut prosecution evidence. Evidence in relation to actual consent will be particularly tightly constrained. It will also have to relate to specific alleged instances of behaviour, be significant enough to affect the jury’s or the court's determination and (except where it is needed to rebut prosecution evidence) not be designed to impugn the complainant’s credibility.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fourth Chapter extends the restrictions on reporting or publishing information that can identify alleged juvenile offenders and child victims of and witnesses to criminal offences. The restrictions in the Act will apply from the moment a criminal investigation into an alleged offence begins, and will cover reporting anywhere in the UK. The restrictions do not, however, apply to proceedings which take place in Scotland.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Courts will also be able to order reporting restrictions to prevent adult witnesses from being identified in the press, if they are satisfied that the witness would otherwise be in such fear or distress that it would be likely to affect the quality of their evidence or their co-operation with the case.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30.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fifth Chapter provides that everyone is competent to give evidence in criminal cases if they can understand the questions put to them and can answer those questions in a way that enables the court to understand them.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 witnesses aged 14 and over will be sworn before giving evidence unless the court is satisfied that they do not have a sufficient appreciation of the solemnity of the oath. In such a case their evidence, like that of witnesses aged under 14, can be given unsworn if they are competent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32.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sixth Chapter prohibits inferences from being drawn from silence when a suspect is questioned at a police station while denied access to legal advice, restricts the use that can be made of answers obtained under compulsion under financial regulatory legislation and repeals section 69 of the Police and Criminal Evidence Act 1984 (which imposed restrictions on the use of computer evidence).</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28</a:t>
            </a:fld>
            <a:endParaRPr lang="en-GB"/>
          </a:p>
        </p:txBody>
      </p:sp>
    </p:spTree>
    <p:extLst>
      <p:ext uri="{BB962C8B-B14F-4D97-AF65-F5344CB8AC3E}">
        <p14:creationId xmlns:p14="http://schemas.microsoft.com/office/powerpoint/2010/main" val="16701870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Students are encouraged to research this further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Admissibility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general rule is that everything is admissible if it is relevant to the facts. There are special rules, however, concerning some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sections of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Hearsay Evidence – CPR 33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indirect evidence, whether written or oral. Section 1 Civil Evidence Act 1995 states that all hearsay evidence is now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admissible in civil proceedings.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Definition: hearsay evidence is evidence made out of court, which is adduced in court to prove the truth of the matter stated.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three components: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 Written or oral statement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 Made on a previous occasion (out of court)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3. Adduced in court to show that the statement is true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Hearsay may be first hand or multiple: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If you are going to rely on hearsay, you must give notice of intention to rely on hearsay evidence – s.2 CEA. This must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couple with the reason the witness won’t be at trial (CPR 33.2(1)).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The effect of failure to serve notice is NOT that evidence is rendered inadmissible, but rather that it can have an effect 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weighting of the evidence, and any costs orders made in relation to it.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Evidence – CPR 32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witness statement is a written statement which is signed by a person, and containing the evidence that the PERSON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ALLOWED TO GIVE AT TRIAL (CPR 32.4).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witness will generally not be allowed to give oral evidence at trial unless a witness statement has been exchanged with the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other side beforehand (the idea being that it gives the other side notice of what evidence you will be 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SUMMARIES – if the witness is hostile and won’t talk to you, but you intend to call them at trial, CPR 32.9 allows you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apply to court w/o notice for permission to serve a witness summary containing the evidence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 Preparation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See p.18 precedent materials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CONTENT – work backwards – 1. What is your argument? 2. What is the legal basis? 3. What is the fact? 4. What must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witness prove to validate the fact?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STYLE – first-person and using the words the witness would use.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FORM – this is set out in CPR 32.8 (learn this properly – emphasis given in lecture)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a witness statement is drafted, it falls under litigation privilege as its only purpose is for litigation. This privilege is waived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it is given to the other side.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 Exchange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parties must comply with court directions given for exchange of witness statements.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CPR 32.10 – if a witness statement is not served within the specified time, the witness may not be called to give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 unless the court gives permission.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Provided the direction for exchange does not contain a penalty (or key date – CPR 29.5), you can try to agree an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extension with the other side should you need one – CPR 2.11 and PD 29.6.5.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Displaying Evidence_sample.pdf.</a:t>
            </a: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29</a:t>
            </a:fld>
            <a:endParaRPr lang="en-GB"/>
          </a:p>
        </p:txBody>
      </p:sp>
    </p:spTree>
    <p:extLst>
      <p:ext uri="{BB962C8B-B14F-4D97-AF65-F5344CB8AC3E}">
        <p14:creationId xmlns:p14="http://schemas.microsoft.com/office/powerpoint/2010/main" val="2719823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406083"/>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5675498"/>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42790918"/>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0317613"/>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56014566"/>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14397922"/>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47348935"/>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4706299"/>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2999290"/>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7140116"/>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0601691"/>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1240988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cjsonline.gov.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www.justice.gov.uk/courts/procedure-rules/criminal/rulesmenu-2015#Anchor2" TargetMode="External"/><Relationship Id="rId4" Type="http://schemas.openxmlformats.org/officeDocument/2006/relationships/hyperlink" Target="https://www.cps.gov.uk/legal-guidance/criminal-procedure-rule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291062"/>
            <a:ext cx="4551903" cy="34778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Criminal Justice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noProof="0" dirty="0" smtClean="0">
                <a:solidFill>
                  <a:srgbClr val="CD1141"/>
                </a:solidFill>
                <a:latin typeface="Tahoma" panose="020B0604030504040204" pitchFamily="34" charset="0"/>
                <a:ea typeface="Tahoma" panose="020B0604030504040204" pitchFamily="34" charset="0"/>
                <a:cs typeface="Tahoma" panose="020B0604030504040204" pitchFamily="34" charset="0"/>
              </a:rPr>
              <a:t>Initial Introduction</a:t>
            </a:r>
            <a:endParaRPr kumimoji="0" lang="en-GB" sz="36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83469" y="126062"/>
            <a:ext cx="792549" cy="957155"/>
          </a:xfrm>
          <a:prstGeom prst="rect">
            <a:avLst/>
          </a:prstGeom>
        </p:spPr>
      </p:pic>
    </p:spTree>
    <p:extLst>
      <p:ext uri="{BB962C8B-B14F-4D97-AF65-F5344CB8AC3E}">
        <p14:creationId xmlns:p14="http://schemas.microsoft.com/office/powerpoint/2010/main" val="37989104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119856" y="1431628"/>
            <a:ext cx="10058400" cy="4952843"/>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ts val="1200"/>
              </a:spcBef>
              <a:spcAft>
                <a:spcPts val="200"/>
              </a:spcAft>
              <a:buClr>
                <a:srgbClr val="E48312"/>
              </a:buClr>
              <a:buSzPct val="100000"/>
              <a:buNone/>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According to </a:t>
            </a: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hlinkClick r:id="rId4"/>
              </a:rPr>
              <a:t>www.cjsonline.gov.uk</a:t>
            </a:r>
            <a:r>
              <a:rPr lang="en-GB" sz="2400" b="1" noProof="0" dirty="0">
                <a:solidFill>
                  <a:srgbClr val="000000">
                    <a:lumMod val="75000"/>
                    <a:lumOff val="25000"/>
                  </a:srgbClr>
                </a:solidFill>
                <a:latin typeface="Calibri" panose="020F0502020204030204"/>
              </a:rPr>
              <a:t> </a:t>
            </a:r>
            <a:r>
              <a:rPr lang="en-GB" sz="2400" b="1" noProof="0" dirty="0" smtClean="0">
                <a:solidFill>
                  <a:srgbClr val="000000">
                    <a:lumMod val="75000"/>
                    <a:lumOff val="25000"/>
                  </a:srgbClr>
                </a:solidFill>
                <a:latin typeface="Calibri" panose="020F0502020204030204"/>
              </a:rPr>
              <a:t>t</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he purpose of the Criminal Justice System</a:t>
            </a:r>
            <a:r>
              <a:rPr kumimoji="0" lang="en-GB" sz="2400" b="0" i="0" u="none" strike="noStrike" kern="1200" cap="none" spc="0" normalizeH="0" noProof="0" dirty="0" smtClean="0">
                <a:ln>
                  <a:noFill/>
                </a:ln>
                <a:solidFill>
                  <a:schemeClr val="tx1"/>
                </a:solidFill>
                <a:effectLst/>
                <a:uLnTx/>
                <a:uFillTx/>
                <a:latin typeface="Calibri" panose="020F0502020204030204"/>
                <a:ea typeface="+mn-ea"/>
                <a:cs typeface="+mn-cs"/>
              </a:rPr>
              <a:t>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is … ‘</a:t>
            </a:r>
            <a:r>
              <a:rPr kumimoji="0" lang="en-GB" sz="2400" b="0" i="1" u="none" strike="noStrike" kern="1200" cap="none" spc="0" normalizeH="0" baseline="0" noProof="0" dirty="0" smtClean="0">
                <a:ln>
                  <a:noFill/>
                </a:ln>
                <a:solidFill>
                  <a:schemeClr val="tx1"/>
                </a:solidFill>
                <a:effectLst/>
                <a:uLnTx/>
                <a:uFillTx/>
                <a:latin typeface="Calibri" panose="020F0502020204030204"/>
                <a:ea typeface="+mn-ea"/>
                <a:cs typeface="+mn-cs"/>
              </a:rPr>
              <a:t>to deliver justice for all, by convicting and punishing the guilty and helping them to stop offending, while protecting the innocent.’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Alternatively</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a:t>
            </a: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Working Together to Cut Crime and Deliver Justice (2007), </a:t>
            </a:r>
            <a:r>
              <a:rPr lang="en-GB" sz="2400" b="1" dirty="0">
                <a:solidFill>
                  <a:schemeClr val="tx1"/>
                </a:solidFill>
                <a:latin typeface="Calibri" panose="020F0502020204030204"/>
              </a:rPr>
              <a:t>T</a:t>
            </a:r>
            <a:r>
              <a:rPr kumimoji="0" lang="en-GB" sz="2400" b="1" i="0" u="none" strike="noStrike" kern="1200" cap="none" spc="0" normalizeH="0" baseline="0" noProof="0" dirty="0" smtClean="0">
                <a:ln>
                  <a:noFill/>
                </a:ln>
                <a:solidFill>
                  <a:schemeClr val="tx1"/>
                </a:solidFill>
                <a:effectLst/>
                <a:uLnTx/>
                <a:uFillTx/>
                <a:latin typeface="Calibri" panose="020F0502020204030204"/>
              </a:rPr>
              <a:t>he </a:t>
            </a:r>
            <a:r>
              <a:rPr lang="en-GB" sz="2400" b="1" dirty="0">
                <a:solidFill>
                  <a:schemeClr val="tx1"/>
                </a:solidFill>
                <a:latin typeface="Calibri" panose="020F0502020204030204"/>
              </a:rPr>
              <a:t>C</a:t>
            </a:r>
            <a:r>
              <a:rPr kumimoji="0" lang="en-GB" sz="2400" b="1" i="0" u="none" strike="noStrike" kern="1200" cap="none" spc="0" normalizeH="0" baseline="0" noProof="0" dirty="0" err="1" smtClean="0">
                <a:ln>
                  <a:noFill/>
                </a:ln>
                <a:solidFill>
                  <a:schemeClr val="tx1"/>
                </a:solidFill>
                <a:effectLst/>
                <a:uLnTx/>
                <a:uFillTx/>
                <a:latin typeface="Calibri" panose="020F0502020204030204"/>
              </a:rPr>
              <a:t>riminal</a:t>
            </a:r>
            <a:r>
              <a:rPr kumimoji="0" lang="en-GB" sz="2400" b="1" i="0" u="none" strike="noStrike" kern="1200" cap="none" spc="0" normalizeH="0" baseline="0" noProof="0" dirty="0" smtClean="0">
                <a:ln>
                  <a:noFill/>
                </a:ln>
                <a:solidFill>
                  <a:schemeClr val="tx1"/>
                </a:solidFill>
                <a:effectLst/>
                <a:uLnTx/>
                <a:uFillTx/>
                <a:latin typeface="Calibri" panose="020F0502020204030204"/>
              </a:rPr>
              <a:t> </a:t>
            </a:r>
            <a:r>
              <a:rPr lang="en-GB" sz="2400" b="1" dirty="0">
                <a:solidFill>
                  <a:schemeClr val="tx1"/>
                </a:solidFill>
                <a:latin typeface="Calibri" panose="020F0502020204030204"/>
              </a:rPr>
              <a:t>J</a:t>
            </a:r>
            <a:r>
              <a:rPr kumimoji="0" lang="en-GB" sz="2400" b="1" i="0" u="none" strike="noStrike" kern="1200" cap="none" spc="0" normalizeH="0" baseline="0" noProof="0" dirty="0" err="1" smtClean="0">
                <a:ln>
                  <a:noFill/>
                </a:ln>
                <a:solidFill>
                  <a:schemeClr val="tx1"/>
                </a:solidFill>
                <a:effectLst/>
                <a:uLnTx/>
                <a:uFillTx/>
                <a:latin typeface="Calibri" panose="020F0502020204030204"/>
              </a:rPr>
              <a:t>ustice</a:t>
            </a:r>
            <a:r>
              <a:rPr kumimoji="0" lang="en-GB" sz="2400" b="1" i="0" u="none" strike="noStrike" kern="1200" cap="none" spc="0" normalizeH="0" baseline="0" noProof="0" dirty="0" smtClean="0">
                <a:ln>
                  <a:noFill/>
                </a:ln>
                <a:solidFill>
                  <a:schemeClr val="tx1"/>
                </a:solidFill>
                <a:effectLst/>
                <a:uLnTx/>
                <a:uFillTx/>
                <a:latin typeface="Calibri" panose="020F0502020204030204"/>
              </a:rPr>
              <a:t> </a:t>
            </a:r>
            <a:r>
              <a:rPr lang="en-GB" sz="2400" b="1" dirty="0">
                <a:solidFill>
                  <a:schemeClr val="tx1"/>
                </a:solidFill>
                <a:latin typeface="Calibri" panose="020F0502020204030204"/>
              </a:rPr>
              <a:t>S</a:t>
            </a:r>
            <a:r>
              <a:rPr kumimoji="0" lang="en-GB" sz="2400" b="1" i="0" u="none" strike="noStrike" kern="1200" cap="none" spc="0" normalizeH="0" baseline="0" noProof="0" dirty="0" err="1" smtClean="0">
                <a:ln>
                  <a:noFill/>
                </a:ln>
                <a:solidFill>
                  <a:schemeClr val="tx1"/>
                </a:solidFill>
                <a:effectLst/>
                <a:uLnTx/>
                <a:uFillTx/>
                <a:latin typeface="Calibri" panose="020F0502020204030204"/>
              </a:rPr>
              <a:t>trategic</a:t>
            </a:r>
            <a:r>
              <a:rPr kumimoji="0" lang="en-GB" sz="2400" b="1" i="0" u="none" strike="noStrike" kern="1200" cap="none" spc="0" normalizeH="0" baseline="0" noProof="0" dirty="0" smtClean="0">
                <a:ln>
                  <a:noFill/>
                </a:ln>
                <a:solidFill>
                  <a:schemeClr val="tx1"/>
                </a:solidFill>
                <a:effectLst/>
                <a:uLnTx/>
                <a:uFillTx/>
                <a:latin typeface="Calibri" panose="020F0502020204030204"/>
              </a:rPr>
              <a:t> </a:t>
            </a:r>
            <a:r>
              <a:rPr lang="en-GB" sz="2400" b="1" dirty="0" smtClean="0">
                <a:solidFill>
                  <a:schemeClr val="tx1"/>
                </a:solidFill>
                <a:latin typeface="Calibri" panose="020F0502020204030204"/>
              </a:rPr>
              <a:t>P</a:t>
            </a:r>
            <a:r>
              <a:rPr kumimoji="0" lang="en-GB" sz="2400" b="1" i="0" u="none" strike="noStrike" kern="1200" cap="none" spc="0" normalizeH="0" baseline="0" noProof="0" dirty="0" err="1" smtClean="0">
                <a:ln>
                  <a:noFill/>
                </a:ln>
                <a:solidFill>
                  <a:schemeClr val="tx1"/>
                </a:solidFill>
                <a:effectLst/>
                <a:uLnTx/>
                <a:uFillTx/>
                <a:latin typeface="Calibri" panose="020F0502020204030204"/>
              </a:rPr>
              <a:t>lan</a:t>
            </a:r>
            <a:r>
              <a:rPr kumimoji="0" lang="en-GB" sz="2400" b="1" i="0" u="none" strike="noStrike" kern="1200" cap="none" spc="0" normalizeH="0" baseline="0" noProof="0" dirty="0" smtClean="0">
                <a:ln>
                  <a:noFill/>
                </a:ln>
                <a:solidFill>
                  <a:schemeClr val="tx1"/>
                </a:solidFill>
                <a:effectLst/>
                <a:uLnTx/>
                <a:uFillTx/>
                <a:latin typeface="Calibri" panose="020F0502020204030204"/>
              </a:rPr>
              <a:t> </a:t>
            </a:r>
            <a:r>
              <a:rPr kumimoji="0" lang="en-GB" sz="2400" i="0" u="none" strike="noStrike" kern="1200" cap="none" spc="0" normalizeH="0" baseline="0" noProof="0" dirty="0" smtClean="0">
                <a:ln>
                  <a:noFill/>
                </a:ln>
                <a:solidFill>
                  <a:schemeClr val="tx1"/>
                </a:solidFill>
                <a:effectLst/>
                <a:uLnTx/>
                <a:uFillTx/>
                <a:latin typeface="Calibri" panose="020F0502020204030204"/>
              </a:rPr>
              <a:t>state that,</a:t>
            </a:r>
            <a:r>
              <a:rPr kumimoji="0" lang="en-GB" sz="2400" i="0" u="none" strike="noStrike" kern="1200" cap="none" spc="0" normalizeH="0" noProof="0" dirty="0" smtClean="0">
                <a:ln>
                  <a:noFill/>
                </a:ln>
                <a:solidFill>
                  <a:schemeClr val="tx1"/>
                </a:solidFill>
                <a:effectLst/>
                <a:uLnTx/>
                <a:uFillTx/>
                <a:latin typeface="Calibri" panose="020F0502020204030204"/>
              </a:rPr>
              <a:t> </a:t>
            </a:r>
            <a:r>
              <a:rPr lang="en-GB" sz="2400" b="1" i="1" dirty="0" smtClean="0">
                <a:solidFill>
                  <a:schemeClr val="tx1"/>
                </a:solidFill>
                <a:latin typeface="Calibri" panose="020F0502020204030204"/>
              </a:rPr>
              <a:t> ‘</a:t>
            </a:r>
            <a:r>
              <a:rPr lang="en-GB" sz="2400" i="1" dirty="0" smtClean="0">
                <a:solidFill>
                  <a:schemeClr val="tx1"/>
                </a:solidFill>
                <a:latin typeface="Calibri" panose="020F0502020204030204"/>
              </a:rPr>
              <a:t>t</a:t>
            </a:r>
            <a:r>
              <a:rPr kumimoji="0" lang="en-GB" sz="2400" b="0" i="1" u="none" strike="noStrike" kern="1200" cap="none" spc="0" normalizeH="0" baseline="0" noProof="0" dirty="0" smtClean="0">
                <a:ln>
                  <a:noFill/>
                </a:ln>
                <a:solidFill>
                  <a:schemeClr val="tx1"/>
                </a:solidFill>
                <a:effectLst/>
                <a:uLnTx/>
                <a:uFillTx/>
                <a:latin typeface="Calibri" panose="020F0502020204030204"/>
              </a:rPr>
              <a:t>he central purpose of the Criminal Justice System is </a:t>
            </a:r>
            <a:r>
              <a:rPr kumimoji="0" lang="en-GB" sz="2400" b="0" i="1" u="none" strike="noStrike" kern="1200" cap="none" spc="0" normalizeH="0" baseline="0" noProof="0" dirty="0" smtClean="0">
                <a:ln>
                  <a:noFill/>
                </a:ln>
                <a:solidFill>
                  <a:schemeClr val="tx1"/>
                </a:solidFill>
                <a:effectLst/>
                <a:uLnTx/>
                <a:uFillTx/>
                <a:latin typeface="Calibri" panose="020F0502020204030204"/>
                <a:ea typeface="+mn-ea"/>
                <a:cs typeface="+mn-cs"/>
              </a:rPr>
              <a:t>to deliver an efficient, effective, accountable and fair justice process for the public.'</a:t>
            </a:r>
            <a:endParaRPr kumimoji="0" lang="en-GB" sz="2400" b="0" i="1"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4"/>
          <p:cNvSpPr txBox="1"/>
          <p:nvPr/>
        </p:nvSpPr>
        <p:spPr>
          <a:xfrm>
            <a:off x="783771" y="348185"/>
            <a:ext cx="10730570"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Purpose of the Criminal Justice System (CJS)</a:t>
            </a:r>
            <a:endParaRPr lang="en-GB" sz="4000" b="1" dirty="0">
              <a:solidFill>
                <a:schemeClr val="bg1"/>
              </a:solidFill>
            </a:endParaRPr>
          </a:p>
        </p:txBody>
      </p:sp>
    </p:spTree>
    <p:extLst>
      <p:ext uri="{BB962C8B-B14F-4D97-AF65-F5344CB8AC3E}">
        <p14:creationId xmlns:p14="http://schemas.microsoft.com/office/powerpoint/2010/main" val="384173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103977" y="1219356"/>
            <a:ext cx="10205357" cy="467525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150000"/>
              </a:lnSpc>
              <a:spcBef>
                <a:spcPts val="1200"/>
              </a:spcBef>
              <a:spcAft>
                <a:spcPts val="200"/>
              </a:spcAft>
              <a:buClr>
                <a:srgbClr val="002060"/>
              </a:buClr>
              <a:buSzPct val="100000"/>
              <a:buFont typeface="Arial" panose="020B0604020202020204" pitchFamily="34" charset="0"/>
              <a:buChar char="•"/>
              <a:tabLst/>
              <a:defRPr/>
            </a:pPr>
            <a:r>
              <a:rPr lang="en-GB" sz="2600" dirty="0">
                <a:solidFill>
                  <a:schemeClr val="tx1"/>
                </a:solidFill>
                <a:latin typeface="Calibri" panose="020F0502020204030204"/>
              </a:rPr>
              <a:t> </a:t>
            </a: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According to the CPS, </a:t>
            </a:r>
            <a:r>
              <a:rPr kumimoji="0" lang="en-GB" sz="2600" b="0" i="1" u="none" strike="noStrike" kern="1200" cap="none" spc="0" normalizeH="0" baseline="0" noProof="0" dirty="0" smtClean="0">
                <a:ln>
                  <a:noFill/>
                </a:ln>
                <a:solidFill>
                  <a:schemeClr val="tx1"/>
                </a:solidFill>
                <a:effectLst/>
                <a:uLnTx/>
                <a:uFillTx/>
                <a:latin typeface="Calibri" panose="020F0502020204030204"/>
                <a:ea typeface="+mn-ea"/>
                <a:cs typeface="+mn-cs"/>
              </a:rPr>
              <a:t>‘The</a:t>
            </a:r>
            <a:r>
              <a:rPr kumimoji="0" lang="en-GB" sz="2600" b="0" i="1" u="none" strike="noStrike" kern="1200" cap="none" spc="0" normalizeH="0" noProof="0" dirty="0" smtClean="0">
                <a:ln>
                  <a:noFill/>
                </a:ln>
                <a:solidFill>
                  <a:schemeClr val="tx1"/>
                </a:solidFill>
                <a:effectLst/>
                <a:uLnTx/>
                <a:uFillTx/>
                <a:latin typeface="Calibri" panose="020F0502020204030204"/>
                <a:ea typeface="+mn-ea"/>
                <a:cs typeface="+mn-cs"/>
              </a:rPr>
              <a:t> p</a:t>
            </a:r>
            <a:r>
              <a:rPr kumimoji="0" lang="en-GB" sz="2600" b="0" i="1" u="none" strike="noStrike" kern="1200" cap="none" spc="0" normalizeH="0" baseline="0" noProof="0" dirty="0" smtClean="0">
                <a:ln>
                  <a:noFill/>
                </a:ln>
                <a:solidFill>
                  <a:schemeClr val="tx1"/>
                </a:solidFill>
                <a:effectLst/>
                <a:uLnTx/>
                <a:uFillTx/>
                <a:latin typeface="Calibri" panose="020F0502020204030204"/>
                <a:ea typeface="+mn-ea"/>
                <a:cs typeface="+mn-cs"/>
              </a:rPr>
              <a:t>olice are responsible for the investigation of crime, collection of evidence and the arrest or detention of suspected offenders.’</a:t>
            </a:r>
          </a:p>
          <a:p>
            <a:pPr>
              <a:lnSpc>
                <a:spcPct val="150000"/>
              </a:lnSpc>
              <a:buClr>
                <a:srgbClr val="002060"/>
              </a:buClr>
              <a:buFont typeface="Arial" panose="020B0604020202020204" pitchFamily="34" charset="0"/>
              <a:buChar char="•"/>
              <a:defRPr/>
            </a:pPr>
            <a:r>
              <a:rPr lang="en-GB" sz="2600" dirty="0">
                <a:solidFill>
                  <a:schemeClr val="tx1"/>
                </a:solidFill>
                <a:latin typeface="Calibri" panose="020F0502020204030204"/>
              </a:rPr>
              <a:t> </a:t>
            </a: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The Policing Vision 2025 states that the policing mission is:</a:t>
            </a:r>
            <a:r>
              <a:rPr kumimoji="0" lang="en-GB" sz="2600" b="0" i="0" u="none" strike="noStrike" kern="1200" cap="none" spc="0" normalizeH="0" noProof="0" dirty="0" smtClean="0">
                <a:ln>
                  <a:noFill/>
                </a:ln>
                <a:solidFill>
                  <a:schemeClr val="tx1"/>
                </a:solidFill>
                <a:effectLst/>
                <a:uLnTx/>
                <a:uFillTx/>
                <a:latin typeface="Calibri" panose="020F0502020204030204"/>
                <a:ea typeface="+mn-ea"/>
                <a:cs typeface="+mn-cs"/>
              </a:rPr>
              <a:t> </a:t>
            </a:r>
            <a:r>
              <a:rPr kumimoji="0" lang="en-GB" sz="2600" b="0" i="1" u="none" strike="noStrike" kern="1200" cap="none" spc="0" normalizeH="0" noProof="0" dirty="0" smtClean="0">
                <a:ln>
                  <a:noFill/>
                </a:ln>
                <a:solidFill>
                  <a:schemeClr val="tx1"/>
                </a:solidFill>
                <a:effectLst/>
                <a:uLnTx/>
                <a:uFillTx/>
                <a:latin typeface="Calibri" panose="020F0502020204030204"/>
                <a:ea typeface="+mn-ea"/>
                <a:cs typeface="+mn-cs"/>
              </a:rPr>
              <a:t>‘T</a:t>
            </a:r>
            <a:r>
              <a:rPr kumimoji="0" lang="en-GB" sz="2600" b="0" i="1" u="none" strike="noStrike" kern="1200" cap="none" spc="0" normalizeH="0" baseline="0" noProof="0" dirty="0" smtClean="0">
                <a:ln>
                  <a:noFill/>
                </a:ln>
                <a:solidFill>
                  <a:schemeClr val="tx1"/>
                </a:solidFill>
                <a:effectLst/>
                <a:uLnTx/>
                <a:uFillTx/>
                <a:latin typeface="Calibri" panose="020F0502020204030204"/>
                <a:ea typeface="+mn-ea"/>
                <a:cs typeface="+mn-cs"/>
              </a:rPr>
              <a:t>o make communities safer by upholding the law fairly and firmly; preventing crime and antisocial behaviour; keeping the peace; protecting and reassuring communities; investigating crime and bringing offenders to justice.’</a:t>
            </a:r>
          </a:p>
        </p:txBody>
      </p:sp>
      <p:sp>
        <p:nvSpPr>
          <p:cNvPr id="5" name="TextBox 4"/>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Police Role within the CJS</a:t>
            </a:r>
            <a:endParaRPr lang="en-GB" sz="4000" b="1" dirty="0">
              <a:solidFill>
                <a:schemeClr val="bg1"/>
              </a:solidFill>
            </a:endParaRPr>
          </a:p>
        </p:txBody>
      </p:sp>
    </p:spTree>
    <p:extLst>
      <p:ext uri="{BB962C8B-B14F-4D97-AF65-F5344CB8AC3E}">
        <p14:creationId xmlns:p14="http://schemas.microsoft.com/office/powerpoint/2010/main" val="90363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Law in England and Wales</a:t>
            </a:r>
            <a:endParaRPr lang="en-GB" sz="4000" b="1" dirty="0">
              <a:solidFill>
                <a:schemeClr val="bg1"/>
              </a:solidFill>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89331" y="2639943"/>
            <a:ext cx="5834648" cy="3063518"/>
          </a:xfrm>
          <a:prstGeom prst="rect">
            <a:avLst/>
          </a:prstGeom>
        </p:spPr>
      </p:pic>
      <p:sp>
        <p:nvSpPr>
          <p:cNvPr id="8" name="TextBox 7"/>
          <p:cNvSpPr txBox="1"/>
          <p:nvPr/>
        </p:nvSpPr>
        <p:spPr>
          <a:xfrm>
            <a:off x="4630048" y="1547455"/>
            <a:ext cx="3153213" cy="584775"/>
          </a:xfrm>
          <a:prstGeom prst="rect">
            <a:avLst/>
          </a:prstGeom>
          <a:noFill/>
        </p:spPr>
        <p:txBody>
          <a:bodyPr wrap="square" rtlCol="0">
            <a:spAutoFit/>
          </a:bodyPr>
          <a:lstStyle/>
          <a:p>
            <a:pPr algn="ctr"/>
            <a:r>
              <a:rPr lang="en-GB" sz="3200" b="1" dirty="0" smtClean="0"/>
              <a:t>Common Law</a:t>
            </a:r>
            <a:endParaRPr lang="en-GB" sz="3200" b="1" dirty="0"/>
          </a:p>
        </p:txBody>
      </p:sp>
    </p:spTree>
    <p:extLst>
      <p:ext uri="{BB962C8B-B14F-4D97-AF65-F5344CB8AC3E}">
        <p14:creationId xmlns:p14="http://schemas.microsoft.com/office/powerpoint/2010/main" val="22441649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1355898" y="2132230"/>
            <a:ext cx="4444344" cy="3063518"/>
          </a:xfrm>
          <a:prstGeom prst="rect">
            <a:avLst/>
          </a:prstGeom>
          <a:ln w="12700">
            <a:noFill/>
            <a:miter lim="800000"/>
            <a:headEnd/>
            <a:tailEnd/>
          </a:ln>
          <a:extLst/>
        </p:spPr>
        <p:txBody>
          <a:bodyPr vert="horz" lIns="90488" tIns="44450" rIns="90488" bIns="4445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lnSpc>
                <a:spcPct val="110000"/>
              </a:lnSpc>
              <a:buClr>
                <a:srgbClr val="002060"/>
              </a:buClr>
              <a:buNone/>
              <a:defRPr/>
            </a:pPr>
            <a:r>
              <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 Acts of Parliament                                         </a:t>
            </a:r>
            <a:r>
              <a:rPr kumimoji="0" lang="en-GB" altLang="en-US" sz="2400" i="1"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(Primary Legislation)</a:t>
            </a:r>
          </a:p>
          <a:p>
            <a:pPr marL="0" indent="0" algn="ctr">
              <a:lnSpc>
                <a:spcPct val="200000"/>
              </a:lnSpc>
              <a:buClr>
                <a:srgbClr val="002060"/>
              </a:buClr>
              <a:buNone/>
              <a:defRPr/>
            </a:pPr>
            <a:r>
              <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 Making</a:t>
            </a:r>
            <a:r>
              <a:rPr kumimoji="0" lang="en-GB" altLang="en-US" sz="2800" b="1" i="0" u="none" strike="noStrike" kern="1200" cap="none" spc="0" normalizeH="0" noProof="0" dirty="0" smtClean="0">
                <a:ln>
                  <a:noFill/>
                </a:ln>
                <a:solidFill>
                  <a:schemeClr val="tx1"/>
                </a:solidFill>
                <a:effectLst/>
                <a:uLnTx/>
                <a:uFillTx/>
                <a:latin typeface="Calibri" panose="020F0502020204030204"/>
                <a:ea typeface="ＭＳ Ｐゴシック" panose="020B0600070205080204" pitchFamily="34" charset="-128"/>
                <a:cs typeface="+mn-cs"/>
              </a:rPr>
              <a:t> Laws</a:t>
            </a:r>
          </a:p>
          <a:p>
            <a:pPr marL="0" indent="0" algn="ctr">
              <a:lnSpc>
                <a:spcPct val="200000"/>
              </a:lnSpc>
              <a:buClr>
                <a:srgbClr val="002060"/>
              </a:buClr>
              <a:buNone/>
              <a:defRPr/>
            </a:pPr>
            <a:r>
              <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 Case Law</a:t>
            </a:r>
          </a:p>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800" b="1" i="0" u="none" strike="noStrike" kern="1200" cap="none" spc="0" normalizeH="0" baseline="0" noProof="0" dirty="0" smtClean="0">
              <a:ln>
                <a:noFill/>
              </a:ln>
              <a:solidFill>
                <a:srgbClr val="BD582C"/>
              </a:solidFill>
              <a:effectLst/>
              <a:uLnTx/>
              <a:uFillTx/>
              <a:latin typeface="Calibri" panose="020F0502020204030204"/>
              <a:ea typeface="ＭＳ Ｐゴシック" panose="020B0600070205080204" pitchFamily="34" charset="-128"/>
              <a:cs typeface="+mn-cs"/>
            </a:endParaRPr>
          </a:p>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1" i="0" u="sng" strike="noStrike" kern="1200" cap="none" spc="0" normalizeH="0" baseline="0" noProof="0" dirty="0">
              <a:ln>
                <a:noFill/>
              </a:ln>
              <a:solidFill>
                <a:srgbClr val="B50069"/>
              </a:solidFill>
              <a:effectLst/>
              <a:uLnTx/>
              <a:uFillTx/>
              <a:latin typeface="Calibri" panose="020F0502020204030204"/>
              <a:ea typeface="ＭＳ Ｐゴシック" panose="020B0600070205080204" pitchFamily="34" charset="-128"/>
              <a:cs typeface="+mn-cs"/>
            </a:endParaRPr>
          </a:p>
        </p:txBody>
      </p:sp>
      <p:sp>
        <p:nvSpPr>
          <p:cNvPr id="5" name="TextBox 4"/>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Law in England and Wales</a:t>
            </a:r>
            <a:endParaRPr lang="en-GB" sz="4000" b="1" dirty="0">
              <a:solidFill>
                <a:schemeClr val="bg1"/>
              </a:solidFill>
            </a:endParaRPr>
          </a:p>
        </p:txBody>
      </p:sp>
      <p:sp>
        <p:nvSpPr>
          <p:cNvPr id="6" name="TextBox 5"/>
          <p:cNvSpPr txBox="1"/>
          <p:nvPr/>
        </p:nvSpPr>
        <p:spPr>
          <a:xfrm>
            <a:off x="4630049" y="1293599"/>
            <a:ext cx="3153213" cy="584775"/>
          </a:xfrm>
          <a:prstGeom prst="rect">
            <a:avLst/>
          </a:prstGeom>
          <a:noFill/>
        </p:spPr>
        <p:txBody>
          <a:bodyPr wrap="square" rtlCol="0">
            <a:spAutoFit/>
          </a:bodyPr>
          <a:lstStyle/>
          <a:p>
            <a:pPr algn="ctr"/>
            <a:r>
              <a:rPr lang="en-GB" sz="3200" b="1" dirty="0" smtClean="0"/>
              <a:t>Statute Law</a:t>
            </a:r>
            <a:endParaRPr lang="en-GB" sz="3200" b="1"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3071" y="2132230"/>
            <a:ext cx="4444344" cy="3063518"/>
          </a:xfrm>
          <a:prstGeom prst="rect">
            <a:avLst/>
          </a:prstGeom>
          <a:ln>
            <a:noFill/>
          </a:ln>
        </p:spPr>
      </p:pic>
    </p:spTree>
    <p:extLst>
      <p:ext uri="{BB962C8B-B14F-4D97-AF65-F5344CB8AC3E}">
        <p14:creationId xmlns:p14="http://schemas.microsoft.com/office/powerpoint/2010/main" val="330723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235421" y="1495867"/>
            <a:ext cx="5424871" cy="4349759"/>
          </a:xfrm>
          <a:prstGeom prst="rect">
            <a:avLst/>
          </a:prstGeom>
          <a:noFill/>
          <a:extLst>
            <a:ext uri="{91240B29-F687-4F45-9708-019B960494DF}">
              <a14:hiddenLine xmlns:a14="http://schemas.microsoft.com/office/drawing/2010/main" w="12700">
                <a:solidFill>
                  <a:schemeClr val="tx1"/>
                </a:solidFill>
                <a:miter lim="800000"/>
                <a:headEnd/>
                <a:tailEnd/>
              </a14:hiddenLine>
            </a:ext>
            <a:ext uri="{FAA26D3D-D897-4be2-8F04-BA451C77F1D7}"/>
          </a:extLst>
        </p:spPr>
        <p:txBody>
          <a:bodyPr vert="horz" lIns="90488" tIns="44450" rIns="90488" bIns="4445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002060"/>
              </a:buClr>
              <a:buSzPct val="100000"/>
              <a:buNone/>
              <a:tabLst/>
              <a:defRPr/>
            </a:pPr>
            <a:r>
              <a:rPr kumimoji="0" lang="en-GB" altLang="en-US" sz="3100" b="1"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Sets Judicial Precedent: </a:t>
            </a:r>
            <a:r>
              <a:rPr lang="en-GB" altLang="en-US" sz="3100" b="1" dirty="0">
                <a:solidFill>
                  <a:schemeClr val="tx1"/>
                </a:solidFill>
                <a:latin typeface="Calibri" panose="020F0502020204030204"/>
                <a:ea typeface="ＭＳ Ｐゴシック" panose="020B0600070205080204" pitchFamily="34" charset="-128"/>
              </a:rPr>
              <a:t> </a:t>
            </a:r>
            <a:endParaRPr lang="en-GB" altLang="en-US" sz="3100" b="1" dirty="0" smtClean="0">
              <a:solidFill>
                <a:schemeClr val="tx1"/>
              </a:solidFill>
              <a:latin typeface="Calibri" panose="020F0502020204030204"/>
              <a:ea typeface="ＭＳ Ｐゴシック" panose="020B0600070205080204" pitchFamily="34" charset="-128"/>
            </a:endParaRPr>
          </a:p>
          <a:p>
            <a:pPr marL="0" marR="0" lvl="0" indent="0" algn="ctr" defTabSz="914400" rtl="0" eaLnBrk="1" fontAlgn="auto" latinLnBrk="0" hangingPunct="1">
              <a:lnSpc>
                <a:spcPct val="90000"/>
              </a:lnSpc>
              <a:spcBef>
                <a:spcPts val="1200"/>
              </a:spcBef>
              <a:spcAft>
                <a:spcPts val="200"/>
              </a:spcAft>
              <a:buClr>
                <a:srgbClr val="002060"/>
              </a:buClr>
              <a:buSzPct val="100000"/>
              <a:buNone/>
              <a:tabLst/>
              <a:defRPr/>
            </a:pPr>
            <a:r>
              <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The decision of one case where circumstances are similar is binding on others for example</a:t>
            </a:r>
            <a:r>
              <a:rPr kumimoji="0" lang="en-GB" altLang="en-US" sz="3100" b="0" i="0" u="none" strike="noStrike" kern="1200" cap="none" spc="0" normalizeH="0" noProof="0" dirty="0" smtClean="0">
                <a:ln>
                  <a:noFill/>
                </a:ln>
                <a:solidFill>
                  <a:schemeClr val="tx1"/>
                </a:solidFill>
                <a:effectLst/>
                <a:uLnTx/>
                <a:uFillTx/>
                <a:latin typeface="Calibri" panose="020F0502020204030204"/>
                <a:ea typeface="ＭＳ Ｐゴシック" panose="020B0600070205080204" pitchFamily="34" charset="-128"/>
                <a:cs typeface="+mn-cs"/>
              </a:rPr>
              <a:t> </a:t>
            </a:r>
          </a:p>
          <a:p>
            <a:pPr marL="0" marR="0" lvl="0" indent="0" algn="ctr" defTabSz="914400" rtl="0" eaLnBrk="1" fontAlgn="auto" latinLnBrk="0" hangingPunct="1">
              <a:lnSpc>
                <a:spcPct val="90000"/>
              </a:lnSpc>
              <a:spcBef>
                <a:spcPts val="1200"/>
              </a:spcBef>
              <a:spcAft>
                <a:spcPts val="200"/>
              </a:spcAft>
              <a:buClr>
                <a:srgbClr val="002060"/>
              </a:buClr>
              <a:buSzPct val="100000"/>
              <a:buNone/>
              <a:tabLst/>
              <a:defRPr/>
            </a:pPr>
            <a:r>
              <a:rPr kumimoji="0" lang="en-GB" altLang="en-US" sz="3100" b="1"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R v Turnbull (1976) 3 All ER 549</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Stated Cases are the </a:t>
            </a:r>
            <a:r>
              <a:rPr lang="en-GB" altLang="en-US" sz="3100" dirty="0" smtClean="0">
                <a:solidFill>
                  <a:schemeClr val="tx1"/>
                </a:solidFill>
                <a:latin typeface="Calibri" panose="020F0502020204030204"/>
                <a:ea typeface="ＭＳ Ｐゴシック" panose="020B0600070205080204" pitchFamily="34" charset="-128"/>
              </a:rPr>
              <a:t>‘</a:t>
            </a:r>
            <a:r>
              <a:rPr kumimoji="0" lang="en-GB" altLang="en-US" sz="3100" b="0" i="0" u="sng"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benchmark</a:t>
            </a:r>
            <a:r>
              <a:rPr lang="en-GB" altLang="en-US" sz="3100" dirty="0" smtClean="0">
                <a:solidFill>
                  <a:schemeClr val="tx1"/>
                </a:solidFill>
                <a:latin typeface="Calibri" panose="020F0502020204030204"/>
                <a:ea typeface="ＭＳ Ｐゴシック" panose="020B0600070205080204" pitchFamily="34" charset="-128"/>
              </a:rPr>
              <a:t>’</a:t>
            </a:r>
            <a:r>
              <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 by which all other SIMILAR cases are tried. </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Put simply they are guidelines as to ‘best </a:t>
            </a:r>
            <a:r>
              <a:rPr lang="en-GB" altLang="en-US" sz="3100" dirty="0" smtClean="0">
                <a:solidFill>
                  <a:schemeClr val="tx1"/>
                </a:solidFill>
                <a:latin typeface="Calibri" panose="020F0502020204030204"/>
                <a:ea typeface="ＭＳ Ｐゴシック" panose="020B0600070205080204" pitchFamily="34" charset="-128"/>
              </a:rPr>
              <a:t>p</a:t>
            </a:r>
            <a:r>
              <a:rPr kumimoji="0" lang="en-GB" altLang="en-US" sz="3100" b="0" i="0" u="none" strike="noStrike" kern="1200" cap="none" spc="0" normalizeH="0" baseline="0" noProof="0" dirty="0" err="1" smtClean="0">
                <a:ln>
                  <a:noFill/>
                </a:ln>
                <a:solidFill>
                  <a:schemeClr val="tx1"/>
                </a:solidFill>
                <a:effectLst/>
                <a:uLnTx/>
                <a:uFillTx/>
                <a:latin typeface="Calibri" panose="020F0502020204030204"/>
                <a:ea typeface="ＭＳ Ｐゴシック" panose="020B0600070205080204" pitchFamily="34" charset="-128"/>
                <a:cs typeface="+mn-cs"/>
              </a:rPr>
              <a:t>ractice</a:t>
            </a:r>
            <a:r>
              <a:rPr lang="en-GB" altLang="en-US" sz="3100" dirty="0" smtClean="0">
                <a:solidFill>
                  <a:schemeClr val="tx1"/>
                </a:solidFill>
                <a:latin typeface="Calibri" panose="020F0502020204030204"/>
                <a:ea typeface="ＭＳ Ｐゴシック" panose="020B0600070205080204" pitchFamily="34" charset="-128"/>
              </a:rPr>
              <a:t>’</a:t>
            </a:r>
            <a:r>
              <a:rPr kumimoji="0" lang="en-GB" altLang="en-US" sz="31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 for legal practitioners.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a:ln>
                <a:noFill/>
              </a:ln>
              <a:solidFill>
                <a:srgbClr val="BD582C"/>
              </a:solidFill>
              <a:effectLst/>
              <a:uLnTx/>
              <a:uFillTx/>
              <a:latin typeface="Calibri" panose="020F0502020204030204"/>
              <a:ea typeface="ＭＳ Ｐゴシック" panose="020B0600070205080204" pitchFamily="34" charset="-128"/>
              <a:cs typeface="+mn-cs"/>
            </a:endParaRPr>
          </a:p>
        </p:txBody>
      </p:sp>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Case Law</a:t>
            </a:r>
            <a:endParaRPr lang="en-GB" sz="4000" b="1" dirty="0">
              <a:solidFill>
                <a:schemeClr val="bg1"/>
              </a:solidFill>
            </a:endParaRPr>
          </a:p>
        </p:txBody>
      </p:sp>
      <p:pic>
        <p:nvPicPr>
          <p:cNvPr id="5" name="Picture 4"/>
          <p:cNvPicPr>
            <a:picLocks noChangeAspect="1"/>
          </p:cNvPicPr>
          <p:nvPr/>
        </p:nvPicPr>
        <p:blipFill>
          <a:blip r:embed="rId4"/>
          <a:stretch>
            <a:fillRect/>
          </a:stretch>
        </p:blipFill>
        <p:spPr>
          <a:xfrm>
            <a:off x="6939643" y="1495867"/>
            <a:ext cx="4718276" cy="3705225"/>
          </a:xfrm>
          <a:prstGeom prst="rect">
            <a:avLst/>
          </a:prstGeom>
        </p:spPr>
      </p:pic>
    </p:spTree>
    <p:extLst>
      <p:ext uri="{BB962C8B-B14F-4D97-AF65-F5344CB8AC3E}">
        <p14:creationId xmlns:p14="http://schemas.microsoft.com/office/powerpoint/2010/main" val="113823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81743" y="1372613"/>
            <a:ext cx="6041572" cy="4734272"/>
          </a:xfrm>
          <a:prstGeom prst="rect">
            <a:avLst/>
          </a:prstGeom>
          <a:extLst>
            <a:ext uri="{FAA26D3D-D897-4be2-8F04-BA451C77F1D7}"/>
          </a:extLst>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lnSpc>
                <a:spcPct val="150000"/>
              </a:lnSpc>
              <a:buClr>
                <a:srgbClr val="002060"/>
              </a:buClr>
              <a:buNone/>
            </a:pPr>
            <a:r>
              <a:rPr lang="en-GB" altLang="en-US" sz="2400" dirty="0" smtClean="0">
                <a:solidFill>
                  <a:schemeClr val="tx1"/>
                </a:solidFill>
                <a:ea typeface="ＭＳ Ｐゴシック" panose="020B0600070205080204" pitchFamily="34" charset="-128"/>
              </a:rPr>
              <a:t> Secondary legislation is usually concerned with detailed changes to the law made under powers from an existing Act of Parliament.</a:t>
            </a:r>
          </a:p>
          <a:p>
            <a:pPr marL="0" indent="0" algn="ctr">
              <a:lnSpc>
                <a:spcPct val="150000"/>
              </a:lnSpc>
              <a:buClr>
                <a:srgbClr val="002060"/>
              </a:buClr>
              <a:buNone/>
            </a:pPr>
            <a:endParaRPr lang="en-GB" altLang="en-US" sz="2400" dirty="0">
              <a:solidFill>
                <a:schemeClr val="tx1"/>
              </a:solidFill>
              <a:ea typeface="ＭＳ Ｐゴシック" panose="020B0600070205080204" pitchFamily="34" charset="-128"/>
            </a:endParaRPr>
          </a:p>
          <a:p>
            <a:pPr marL="0" indent="0" algn="ctr">
              <a:lnSpc>
                <a:spcPct val="150000"/>
              </a:lnSpc>
              <a:buClr>
                <a:srgbClr val="002060"/>
              </a:buClr>
              <a:buNone/>
            </a:pPr>
            <a:r>
              <a:rPr lang="en-GB" altLang="en-US" sz="2400" dirty="0" smtClean="0">
                <a:solidFill>
                  <a:schemeClr val="tx1"/>
                </a:solidFill>
                <a:ea typeface="ＭＳ Ｐゴシック" panose="020B0600070205080204" pitchFamily="34" charset="-128"/>
              </a:rPr>
              <a:t> Statutory instruments form the majority of secondary legislation but it can also include Rules, Regulations or Codes of Practice.</a:t>
            </a:r>
            <a:endParaRPr lang="en-GB" altLang="en-US" sz="2400" dirty="0">
              <a:solidFill>
                <a:schemeClr val="tx1"/>
              </a:solidFill>
              <a:ea typeface="ＭＳ Ｐゴシック" panose="020B0600070205080204" pitchFamily="34" charset="-128"/>
            </a:endParaRPr>
          </a:p>
        </p:txBody>
      </p:sp>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Secondary Legislation</a:t>
            </a:r>
            <a:endParaRPr lang="en-GB" sz="4000" b="1" dirty="0">
              <a:solidFill>
                <a:schemeClr val="bg1"/>
              </a:solidFill>
            </a:endParaRPr>
          </a:p>
        </p:txBody>
      </p:sp>
      <p:pic>
        <p:nvPicPr>
          <p:cNvPr id="5" name="Picture 4"/>
          <p:cNvPicPr>
            <a:picLocks noChangeAspect="1"/>
          </p:cNvPicPr>
          <p:nvPr/>
        </p:nvPicPr>
        <p:blipFill>
          <a:blip r:embed="rId4"/>
          <a:stretch>
            <a:fillRect/>
          </a:stretch>
        </p:blipFill>
        <p:spPr>
          <a:xfrm>
            <a:off x="7362075" y="1779815"/>
            <a:ext cx="4247539" cy="3429000"/>
          </a:xfrm>
          <a:prstGeom prst="rect">
            <a:avLst/>
          </a:prstGeom>
        </p:spPr>
      </p:pic>
    </p:spTree>
    <p:extLst>
      <p:ext uri="{BB962C8B-B14F-4D97-AF65-F5344CB8AC3E}">
        <p14:creationId xmlns:p14="http://schemas.microsoft.com/office/powerpoint/2010/main" val="175471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195602" y="1508686"/>
            <a:ext cx="10058400" cy="4434914"/>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150000"/>
              </a:lnSpc>
              <a:spcBef>
                <a:spcPts val="1200"/>
              </a:spcBef>
              <a:spcAft>
                <a:spcPts val="200"/>
              </a:spcAft>
              <a:buClr>
                <a:srgbClr val="002060"/>
              </a:buClr>
              <a:buSzPct val="100000"/>
              <a:buFont typeface="Arial" panose="020B0604020202020204" pitchFamily="34" charset="0"/>
              <a:buChar char="•"/>
              <a:tabLst/>
              <a:defRPr/>
            </a:pPr>
            <a:r>
              <a:rPr lang="en-GB" altLang="en-US" sz="2600" dirty="0">
                <a:solidFill>
                  <a:schemeClr val="tx1"/>
                </a:solidFill>
                <a:latin typeface="Calibri" panose="020F0502020204030204"/>
                <a:ea typeface="ＭＳ Ｐゴシック" panose="020B0600070205080204" pitchFamily="34" charset="-128"/>
              </a:rPr>
              <a:t> </a:t>
            </a:r>
            <a:r>
              <a:rPr kumimoji="0" lang="en-GB" altLang="en-US" sz="26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Most Acts of Parliament include provisions giving powers to Ministers to make delegated (or secondary) legislation and most delegated legislation takes the form of statutory instruments.</a:t>
            </a:r>
          </a:p>
          <a:p>
            <a:pPr marR="0" lvl="0" algn="l" defTabSz="914400" rtl="0" eaLnBrk="1" fontAlgn="auto" latinLnBrk="0" hangingPunct="1">
              <a:lnSpc>
                <a:spcPct val="150000"/>
              </a:lnSpc>
              <a:spcBef>
                <a:spcPts val="1200"/>
              </a:spcBef>
              <a:spcAft>
                <a:spcPts val="200"/>
              </a:spcAft>
              <a:buClr>
                <a:srgbClr val="002060"/>
              </a:buClr>
              <a:buSzPct val="100000"/>
              <a:buFont typeface="Arial" panose="020B0604020202020204" pitchFamily="34" charset="0"/>
              <a:buChar char="•"/>
              <a:tabLst/>
              <a:defRPr/>
            </a:pPr>
            <a:r>
              <a:rPr lang="en-GB" altLang="en-US" sz="2600" dirty="0">
                <a:solidFill>
                  <a:schemeClr val="tx1"/>
                </a:solidFill>
                <a:latin typeface="Calibri" panose="020F0502020204030204"/>
                <a:ea typeface="ＭＳ Ｐゴシック" panose="020B0600070205080204" pitchFamily="34" charset="-128"/>
              </a:rPr>
              <a:t> </a:t>
            </a:r>
            <a:r>
              <a:rPr kumimoji="0" lang="en-GB" altLang="en-US" sz="26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In order to reduce pressure on parliamentary time, Acts of Parliament often give government ministers or other authorities the power to regulate administrative details (Ministerial Regulations)</a:t>
            </a:r>
          </a:p>
          <a:p>
            <a:pPr marR="0" lvl="0" algn="l" defTabSz="914400" rtl="0" eaLnBrk="1" fontAlgn="auto" latinLnBrk="0" hangingPunct="1">
              <a:lnSpc>
                <a:spcPct val="150000"/>
              </a:lnSpc>
              <a:spcBef>
                <a:spcPts val="1200"/>
              </a:spcBef>
              <a:spcAft>
                <a:spcPts val="200"/>
              </a:spcAft>
              <a:buClr>
                <a:srgbClr val="002060"/>
              </a:buClr>
              <a:buSzPct val="100000"/>
              <a:buFont typeface="Arial" panose="020B0604020202020204" pitchFamily="34" charset="0"/>
              <a:buChar char="•"/>
              <a:tabLst/>
              <a:defRPr/>
            </a:pPr>
            <a:r>
              <a:rPr lang="en-GB" altLang="en-US" sz="2600" dirty="0" smtClean="0">
                <a:solidFill>
                  <a:schemeClr val="tx1"/>
                </a:solidFill>
                <a:latin typeface="Calibri" panose="020F0502020204030204"/>
                <a:ea typeface="ＭＳ Ｐゴシック" panose="020B0600070205080204" pitchFamily="34" charset="-128"/>
              </a:rPr>
              <a:t> </a:t>
            </a:r>
            <a:r>
              <a:rPr kumimoji="0" lang="en-GB" altLang="en-US" sz="26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Statutory Instruments (SIs) are normally drafted by the legal department of the ministry concerned and may be subject, when in draft, to consultations with interested parties</a:t>
            </a:r>
          </a:p>
          <a:p>
            <a:pPr marR="0" lvl="0" algn="l" defTabSz="914400" rtl="0" eaLnBrk="1" fontAlgn="auto" latinLnBrk="0" hangingPunct="1">
              <a:lnSpc>
                <a:spcPct val="150000"/>
              </a:lnSpc>
              <a:spcBef>
                <a:spcPts val="1200"/>
              </a:spcBef>
              <a:spcAft>
                <a:spcPts val="200"/>
              </a:spcAft>
              <a:buClr>
                <a:srgbClr val="002060"/>
              </a:buClr>
              <a:buSzPct val="100000"/>
              <a:buFont typeface="Arial" panose="020B0604020202020204" pitchFamily="34" charset="0"/>
              <a:buChar char="•"/>
              <a:tabLst/>
              <a:defRPr/>
            </a:pPr>
            <a:r>
              <a:rPr lang="en-GB" altLang="en-US" sz="2600" dirty="0" smtClean="0">
                <a:solidFill>
                  <a:schemeClr val="tx1"/>
                </a:solidFill>
                <a:latin typeface="Calibri" panose="020F0502020204030204"/>
                <a:ea typeface="ＭＳ Ｐゴシック" panose="020B0600070205080204" pitchFamily="34" charset="-128"/>
              </a:rPr>
              <a:t> </a:t>
            </a:r>
            <a:r>
              <a:rPr kumimoji="0" lang="en-GB" altLang="en-US" sz="2600" b="0" i="0" u="none"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rPr>
              <a:t>Between 2,000 - 4,000 SIs are issued each year</a:t>
            </a:r>
            <a:endParaRPr kumimoji="0" lang="en-GB" altLang="en-US" sz="2600" b="1" i="0" u="sng" strike="noStrike" kern="1200" cap="none" spc="0" normalizeH="0" baseline="0" noProof="0" dirty="0" smtClean="0">
              <a:ln>
                <a:noFill/>
              </a:ln>
              <a:solidFill>
                <a:schemeClr val="tx1"/>
              </a:solidFill>
              <a:effectLst/>
              <a:uLnTx/>
              <a:uFillTx/>
              <a:latin typeface="Calibri" panose="020F0502020204030204"/>
              <a:ea typeface="ＭＳ Ｐゴシック" panose="020B0600070205080204" pitchFamily="34" charset="-128"/>
              <a:cs typeface="+mn-cs"/>
            </a:endParaRP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1" i="0" u="sng" strike="noStrike" kern="1200" cap="none" spc="0" normalizeH="0" baseline="0" noProof="0" dirty="0">
              <a:ln>
                <a:noFill/>
              </a:ln>
              <a:solidFill>
                <a:srgbClr val="000000"/>
              </a:solidFill>
              <a:effectLst/>
              <a:uLnTx/>
              <a:uFillTx/>
              <a:latin typeface="Calibri" panose="020F0502020204030204"/>
              <a:ea typeface="ＭＳ Ｐゴシック" panose="020B0600070205080204" pitchFamily="34" charset="-128"/>
              <a:cs typeface="+mn-cs"/>
            </a:endParaRPr>
          </a:p>
        </p:txBody>
      </p:sp>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Secondary Instruments</a:t>
            </a:r>
            <a:endParaRPr lang="en-GB" sz="4000" b="1" dirty="0">
              <a:solidFill>
                <a:schemeClr val="bg1"/>
              </a:solidFill>
            </a:endParaRPr>
          </a:p>
        </p:txBody>
      </p:sp>
    </p:spTree>
    <p:extLst>
      <p:ext uri="{BB962C8B-B14F-4D97-AF65-F5344CB8AC3E}">
        <p14:creationId xmlns:p14="http://schemas.microsoft.com/office/powerpoint/2010/main" val="141508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8752114" y="4121566"/>
            <a:ext cx="1914490" cy="1768441"/>
          </a:xfrm>
          <a:prstGeom prst="rect">
            <a:avLst/>
          </a:prstGeom>
        </p:spPr>
      </p:pic>
      <p:pic>
        <p:nvPicPr>
          <p:cNvPr id="3" name="Picture 2"/>
          <p:cNvPicPr>
            <a:picLocks noChangeAspect="1"/>
          </p:cNvPicPr>
          <p:nvPr/>
        </p:nvPicPr>
        <p:blipFill>
          <a:blip r:embed="rId5"/>
          <a:stretch>
            <a:fillRect/>
          </a:stretch>
        </p:blipFill>
        <p:spPr>
          <a:xfrm>
            <a:off x="1228691" y="1402738"/>
            <a:ext cx="8634869" cy="3603048"/>
          </a:xfrm>
          <a:prstGeom prst="rect">
            <a:avLst/>
          </a:prstGeom>
        </p:spPr>
      </p:pic>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Codes of Practice</a:t>
            </a:r>
            <a:endParaRPr lang="en-GB" sz="4000" b="1" dirty="0">
              <a:solidFill>
                <a:schemeClr val="bg1"/>
              </a:solidFill>
            </a:endParaRPr>
          </a:p>
        </p:txBody>
      </p:sp>
    </p:spTree>
    <p:extLst>
      <p:ext uri="{BB962C8B-B14F-4D97-AF65-F5344CB8AC3E}">
        <p14:creationId xmlns:p14="http://schemas.microsoft.com/office/powerpoint/2010/main" val="3194446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Terminology</a:t>
            </a:r>
            <a:endParaRPr lang="en-GB" sz="4000" b="1" dirty="0">
              <a:solidFill>
                <a:schemeClr val="bg1"/>
              </a:solidFill>
            </a:endParaRPr>
          </a:p>
        </p:txBody>
      </p:sp>
      <p:sp>
        <p:nvSpPr>
          <p:cNvPr id="5" name="TextBox 4"/>
          <p:cNvSpPr txBox="1"/>
          <p:nvPr/>
        </p:nvSpPr>
        <p:spPr>
          <a:xfrm>
            <a:off x="6581041" y="1412421"/>
            <a:ext cx="4816302" cy="1938992"/>
          </a:xfrm>
          <a:prstGeom prst="rect">
            <a:avLst/>
          </a:prstGeom>
          <a:noFill/>
        </p:spPr>
        <p:txBody>
          <a:bodyPr wrap="square" rtlCol="0">
            <a:spAutoFit/>
          </a:bodyPr>
          <a:lstStyle/>
          <a:p>
            <a:r>
              <a:rPr lang="en-GB" sz="2400" b="1" dirty="0" smtClean="0"/>
              <a:t>The Defence:</a:t>
            </a:r>
          </a:p>
          <a:p>
            <a:endParaRPr lang="en-GB" sz="2400" dirty="0"/>
          </a:p>
          <a:p>
            <a:pPr marL="285750" indent="-285750">
              <a:buFont typeface="Arial" panose="020B0604020202020204" pitchFamily="34" charset="0"/>
              <a:buChar char="•"/>
            </a:pPr>
            <a:r>
              <a:rPr lang="en-GB" sz="2400" dirty="0" smtClean="0"/>
              <a:t>The Defendant</a:t>
            </a:r>
          </a:p>
          <a:p>
            <a:pPr marL="285750" indent="-285750">
              <a:buFont typeface="Arial" panose="020B0604020202020204" pitchFamily="34" charset="0"/>
              <a:buChar char="•"/>
            </a:pPr>
            <a:r>
              <a:rPr lang="en-GB" sz="2400" dirty="0" smtClean="0"/>
              <a:t>Legal representative(s) – solicitor or barrister</a:t>
            </a:r>
            <a:endParaRPr lang="en-GB" sz="2400" dirty="0"/>
          </a:p>
        </p:txBody>
      </p:sp>
      <p:pic>
        <p:nvPicPr>
          <p:cNvPr id="8" name="Picture 7"/>
          <p:cNvPicPr>
            <a:picLocks noChangeAspect="1"/>
          </p:cNvPicPr>
          <p:nvPr/>
        </p:nvPicPr>
        <p:blipFill>
          <a:blip r:embed="rId4"/>
          <a:stretch>
            <a:fillRect/>
          </a:stretch>
        </p:blipFill>
        <p:spPr>
          <a:xfrm>
            <a:off x="1355898" y="1412421"/>
            <a:ext cx="5012873" cy="4380035"/>
          </a:xfrm>
          <a:prstGeom prst="rect">
            <a:avLst/>
          </a:prstGeom>
          <a:ln>
            <a:solidFill>
              <a:schemeClr val="tx1"/>
            </a:solidFill>
          </a:ln>
        </p:spPr>
      </p:pic>
      <p:sp>
        <p:nvSpPr>
          <p:cNvPr id="9" name="TextBox 8"/>
          <p:cNvSpPr txBox="1"/>
          <p:nvPr/>
        </p:nvSpPr>
        <p:spPr>
          <a:xfrm>
            <a:off x="6581041" y="3853464"/>
            <a:ext cx="4816302" cy="1938992"/>
          </a:xfrm>
          <a:prstGeom prst="rect">
            <a:avLst/>
          </a:prstGeom>
          <a:noFill/>
        </p:spPr>
        <p:txBody>
          <a:bodyPr wrap="square" rtlCol="0">
            <a:spAutoFit/>
          </a:bodyPr>
          <a:lstStyle/>
          <a:p>
            <a:r>
              <a:rPr lang="en-GB" sz="2400" b="1" dirty="0" smtClean="0"/>
              <a:t>The Defence:</a:t>
            </a:r>
          </a:p>
          <a:p>
            <a:endParaRPr lang="en-GB" sz="2400" dirty="0"/>
          </a:p>
          <a:p>
            <a:pPr marL="285750" indent="-285750">
              <a:buFont typeface="Arial" panose="020B0604020202020204" pitchFamily="34" charset="0"/>
              <a:buChar char="•"/>
            </a:pPr>
            <a:r>
              <a:rPr lang="en-GB" sz="2400" dirty="0" smtClean="0"/>
              <a:t>The Probation Service / Social Services</a:t>
            </a:r>
          </a:p>
          <a:p>
            <a:pPr marL="285750" indent="-285750">
              <a:buFont typeface="Arial" panose="020B0604020202020204" pitchFamily="34" charset="0"/>
              <a:buChar char="•"/>
            </a:pPr>
            <a:r>
              <a:rPr lang="en-GB" sz="2400" dirty="0" smtClean="0"/>
              <a:t>The Prison Service</a:t>
            </a:r>
            <a:endParaRPr lang="en-GB" sz="2400" dirty="0"/>
          </a:p>
        </p:txBody>
      </p:sp>
    </p:spTree>
    <p:extLst>
      <p:ext uri="{BB962C8B-B14F-4D97-AF65-F5344CB8AC3E}">
        <p14:creationId xmlns:p14="http://schemas.microsoft.com/office/powerpoint/2010/main" val="171546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Terminology</a:t>
            </a:r>
            <a:endParaRPr lang="en-GB" sz="4000" b="1" dirty="0">
              <a:solidFill>
                <a:schemeClr val="bg1"/>
              </a:solidFill>
            </a:endParaRPr>
          </a:p>
        </p:txBody>
      </p:sp>
      <p:sp>
        <p:nvSpPr>
          <p:cNvPr id="6" name="TextBox 5"/>
          <p:cNvSpPr txBox="1"/>
          <p:nvPr/>
        </p:nvSpPr>
        <p:spPr>
          <a:xfrm>
            <a:off x="6638191" y="2524817"/>
            <a:ext cx="3970815" cy="1938992"/>
          </a:xfrm>
          <a:prstGeom prst="rect">
            <a:avLst/>
          </a:prstGeom>
          <a:noFill/>
        </p:spPr>
        <p:txBody>
          <a:bodyPr wrap="square" rtlCol="0">
            <a:spAutoFit/>
          </a:bodyPr>
          <a:lstStyle/>
          <a:p>
            <a:r>
              <a:rPr lang="en-GB" sz="2400" b="1" dirty="0" smtClean="0"/>
              <a:t>The Prosecution:</a:t>
            </a:r>
          </a:p>
          <a:p>
            <a:endParaRPr lang="en-GB" sz="2400" dirty="0"/>
          </a:p>
          <a:p>
            <a:pPr marL="285750" indent="-285750">
              <a:buFont typeface="Arial" panose="020B0604020202020204" pitchFamily="34" charset="0"/>
              <a:buChar char="•"/>
            </a:pPr>
            <a:r>
              <a:rPr lang="en-GB" sz="2400" dirty="0" smtClean="0"/>
              <a:t>The Police</a:t>
            </a:r>
          </a:p>
          <a:p>
            <a:pPr marL="285750" indent="-285750">
              <a:buFont typeface="Arial" panose="020B0604020202020204" pitchFamily="34" charset="0"/>
              <a:buChar char="•"/>
            </a:pPr>
            <a:r>
              <a:rPr lang="en-GB" sz="2400" dirty="0" smtClean="0"/>
              <a:t>The Crown Prosecution Service (CPS)</a:t>
            </a:r>
            <a:endParaRPr lang="en-GB" sz="2400" dirty="0"/>
          </a:p>
        </p:txBody>
      </p:sp>
      <p:pic>
        <p:nvPicPr>
          <p:cNvPr id="7" name="Picture 6"/>
          <p:cNvPicPr>
            <a:picLocks noChangeAspect="1"/>
          </p:cNvPicPr>
          <p:nvPr/>
        </p:nvPicPr>
        <p:blipFill>
          <a:blip r:embed="rId4"/>
          <a:stretch>
            <a:fillRect/>
          </a:stretch>
        </p:blipFill>
        <p:spPr>
          <a:xfrm>
            <a:off x="1355898" y="1698171"/>
            <a:ext cx="5012873" cy="3592285"/>
          </a:xfrm>
          <a:prstGeom prst="rect">
            <a:avLst/>
          </a:prstGeom>
          <a:ln>
            <a:solidFill>
              <a:schemeClr val="tx1"/>
            </a:solidFill>
          </a:ln>
        </p:spPr>
      </p:pic>
    </p:spTree>
    <p:extLst>
      <p:ext uri="{BB962C8B-B14F-4D97-AF65-F5344CB8AC3E}">
        <p14:creationId xmlns:p14="http://schemas.microsoft.com/office/powerpoint/2010/main" val="27359938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355898" y="331857"/>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Criminal Courts</a:t>
            </a:r>
            <a:endParaRPr lang="en-GB" sz="4000" b="1" dirty="0">
              <a:solidFill>
                <a:schemeClr val="bg1"/>
              </a:solidFill>
            </a:endParaRPr>
          </a:p>
        </p:txBody>
      </p:sp>
      <p:pic>
        <p:nvPicPr>
          <p:cNvPr id="5" name="Picture 4"/>
          <p:cNvPicPr>
            <a:picLocks noChangeAspect="1"/>
          </p:cNvPicPr>
          <p:nvPr/>
        </p:nvPicPr>
        <p:blipFill>
          <a:blip r:embed="rId4"/>
          <a:stretch>
            <a:fillRect/>
          </a:stretch>
        </p:blipFill>
        <p:spPr>
          <a:xfrm>
            <a:off x="4896968" y="3365918"/>
            <a:ext cx="2619375" cy="1743075"/>
          </a:xfrm>
          <a:prstGeom prst="rect">
            <a:avLst/>
          </a:prstGeom>
        </p:spPr>
      </p:pic>
      <p:pic>
        <p:nvPicPr>
          <p:cNvPr id="6" name="Picture 5"/>
          <p:cNvPicPr>
            <a:picLocks noChangeAspect="1"/>
          </p:cNvPicPr>
          <p:nvPr/>
        </p:nvPicPr>
        <p:blipFill rotWithShape="1">
          <a:blip r:embed="rId5"/>
          <a:srcRect l="9868"/>
          <a:stretch/>
        </p:blipFill>
        <p:spPr>
          <a:xfrm>
            <a:off x="1355898" y="1622842"/>
            <a:ext cx="2619375" cy="1743075"/>
          </a:xfrm>
          <a:prstGeom prst="rect">
            <a:avLst/>
          </a:prstGeom>
        </p:spPr>
      </p:pic>
      <p:pic>
        <p:nvPicPr>
          <p:cNvPr id="7" name="Picture 6"/>
          <p:cNvPicPr>
            <a:picLocks noChangeAspect="1"/>
          </p:cNvPicPr>
          <p:nvPr/>
        </p:nvPicPr>
        <p:blipFill>
          <a:blip r:embed="rId6"/>
          <a:stretch>
            <a:fillRect/>
          </a:stretch>
        </p:blipFill>
        <p:spPr>
          <a:xfrm>
            <a:off x="8435323" y="1622843"/>
            <a:ext cx="2622777" cy="1743075"/>
          </a:xfrm>
          <a:prstGeom prst="rect">
            <a:avLst/>
          </a:prstGeom>
        </p:spPr>
      </p:pic>
      <p:sp>
        <p:nvSpPr>
          <p:cNvPr id="8" name="TextBox 7"/>
          <p:cNvSpPr txBox="1"/>
          <p:nvPr/>
        </p:nvSpPr>
        <p:spPr>
          <a:xfrm>
            <a:off x="1355897" y="3487351"/>
            <a:ext cx="2619375" cy="461665"/>
          </a:xfrm>
          <a:prstGeom prst="rect">
            <a:avLst/>
          </a:prstGeom>
          <a:noFill/>
        </p:spPr>
        <p:txBody>
          <a:bodyPr wrap="square" rtlCol="0">
            <a:spAutoFit/>
          </a:bodyPr>
          <a:lstStyle/>
          <a:p>
            <a:pPr algn="ctr"/>
            <a:r>
              <a:rPr lang="en-GB" sz="2400" b="1" dirty="0" smtClean="0"/>
              <a:t>Magistrates Court</a:t>
            </a:r>
            <a:endParaRPr lang="en-GB" sz="2400" b="1" dirty="0"/>
          </a:p>
        </p:txBody>
      </p:sp>
      <p:sp>
        <p:nvSpPr>
          <p:cNvPr id="9" name="TextBox 8"/>
          <p:cNvSpPr txBox="1"/>
          <p:nvPr/>
        </p:nvSpPr>
        <p:spPr>
          <a:xfrm>
            <a:off x="4896968" y="5223623"/>
            <a:ext cx="2619375" cy="461665"/>
          </a:xfrm>
          <a:prstGeom prst="rect">
            <a:avLst/>
          </a:prstGeom>
          <a:noFill/>
        </p:spPr>
        <p:txBody>
          <a:bodyPr wrap="square" rtlCol="0">
            <a:spAutoFit/>
          </a:bodyPr>
          <a:lstStyle/>
          <a:p>
            <a:pPr algn="ctr"/>
            <a:r>
              <a:rPr lang="en-GB" sz="2400" b="1" dirty="0" smtClean="0"/>
              <a:t>Youth Court</a:t>
            </a:r>
            <a:endParaRPr lang="en-GB" sz="2400" b="1" dirty="0"/>
          </a:p>
        </p:txBody>
      </p:sp>
      <p:sp>
        <p:nvSpPr>
          <p:cNvPr id="10" name="TextBox 9"/>
          <p:cNvSpPr txBox="1"/>
          <p:nvPr/>
        </p:nvSpPr>
        <p:spPr>
          <a:xfrm>
            <a:off x="8438040" y="3487351"/>
            <a:ext cx="2619375" cy="461665"/>
          </a:xfrm>
          <a:prstGeom prst="rect">
            <a:avLst/>
          </a:prstGeom>
          <a:noFill/>
        </p:spPr>
        <p:txBody>
          <a:bodyPr wrap="square" rtlCol="0">
            <a:spAutoFit/>
          </a:bodyPr>
          <a:lstStyle/>
          <a:p>
            <a:pPr algn="ctr"/>
            <a:r>
              <a:rPr lang="en-GB" sz="2400" b="1" dirty="0" smtClean="0"/>
              <a:t>Crown Court</a:t>
            </a:r>
            <a:endParaRPr lang="en-GB" sz="2400" b="1" dirty="0"/>
          </a:p>
        </p:txBody>
      </p:sp>
    </p:spTree>
    <p:extLst>
      <p:ext uri="{BB962C8B-B14F-4D97-AF65-F5344CB8AC3E}">
        <p14:creationId xmlns:p14="http://schemas.microsoft.com/office/powerpoint/2010/main" val="258997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Courts</a:t>
            </a:r>
            <a:endParaRPr lang="en-GB" sz="4000" b="1" dirty="0">
              <a:solidFill>
                <a:schemeClr val="bg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2976216695"/>
              </p:ext>
            </p:extLst>
          </p:nvPr>
        </p:nvGraphicFramePr>
        <p:xfrm>
          <a:off x="1192609" y="1235686"/>
          <a:ext cx="9701520" cy="4546979"/>
        </p:xfrm>
        <a:graphic>
          <a:graphicData uri="http://schemas.openxmlformats.org/drawingml/2006/table">
            <a:tbl>
              <a:tblPr firstRow="1" firstCol="1" bandRow="1">
                <a:tableStyleId>{5C22544A-7EE6-4342-B048-85BDC9FD1C3A}</a:tableStyleId>
              </a:tblPr>
              <a:tblGrid>
                <a:gridCol w="1370977">
                  <a:extLst>
                    <a:ext uri="{9D8B030D-6E8A-4147-A177-3AD203B41FA5}">
                      <a16:colId xmlns:a16="http://schemas.microsoft.com/office/drawing/2014/main" val="2856417928"/>
                    </a:ext>
                  </a:extLst>
                </a:gridCol>
                <a:gridCol w="3069771">
                  <a:extLst>
                    <a:ext uri="{9D8B030D-6E8A-4147-A177-3AD203B41FA5}">
                      <a16:colId xmlns:a16="http://schemas.microsoft.com/office/drawing/2014/main" val="525698744"/>
                    </a:ext>
                  </a:extLst>
                </a:gridCol>
                <a:gridCol w="2835392">
                  <a:extLst>
                    <a:ext uri="{9D8B030D-6E8A-4147-A177-3AD203B41FA5}">
                      <a16:colId xmlns:a16="http://schemas.microsoft.com/office/drawing/2014/main" val="1279814217"/>
                    </a:ext>
                  </a:extLst>
                </a:gridCol>
                <a:gridCol w="2425380">
                  <a:extLst>
                    <a:ext uri="{9D8B030D-6E8A-4147-A177-3AD203B41FA5}">
                      <a16:colId xmlns:a16="http://schemas.microsoft.com/office/drawing/2014/main" val="2159193648"/>
                    </a:ext>
                  </a:extLst>
                </a:gridCol>
              </a:tblGrid>
              <a:tr h="244999">
                <a:tc>
                  <a:txBody>
                    <a:bodyPr/>
                    <a:lstStyle/>
                    <a:p>
                      <a:pPr>
                        <a:lnSpc>
                          <a:spcPct val="107000"/>
                        </a:lnSpc>
                        <a:spcAft>
                          <a:spcPts val="0"/>
                        </a:spcAft>
                      </a:pPr>
                      <a:r>
                        <a:rPr lang="en-GB" sz="1800" dirty="0">
                          <a:effectLst/>
                        </a:rPr>
                        <a:t>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Types of Cases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Features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Appeals go to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501418">
                <a:tc>
                  <a:txBody>
                    <a:bodyPr/>
                    <a:lstStyle/>
                    <a:p>
                      <a:pPr>
                        <a:lnSpc>
                          <a:spcPct val="107000"/>
                        </a:lnSpc>
                        <a:spcAft>
                          <a:spcPts val="0"/>
                        </a:spcAft>
                      </a:pPr>
                      <a:r>
                        <a:rPr lang="en-GB" sz="1800">
                          <a:effectLst/>
                        </a:rPr>
                        <a:t>Youth</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Defendants aged 10 to 17 years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Not usually open to the public</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Crown Court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908460">
                <a:tc>
                  <a:txBody>
                    <a:bodyPr/>
                    <a:lstStyle/>
                    <a:p>
                      <a:pPr>
                        <a:lnSpc>
                          <a:spcPct val="107000"/>
                        </a:lnSpc>
                        <a:spcAft>
                          <a:spcPts val="0"/>
                        </a:spcAft>
                      </a:pPr>
                      <a:r>
                        <a:rPr lang="en-GB" sz="1800">
                          <a:effectLst/>
                        </a:rPr>
                        <a:t>Magistrates’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Offences triable:</a:t>
                      </a:r>
                    </a:p>
                    <a:p>
                      <a:pPr marL="342900" lvl="0" indent="-342900">
                        <a:lnSpc>
                          <a:spcPct val="107000"/>
                        </a:lnSpc>
                        <a:spcAft>
                          <a:spcPts val="0"/>
                        </a:spcAft>
                        <a:buFont typeface="Calibri" panose="020F0502020204030204" pitchFamily="34" charset="0"/>
                        <a:buChar char="-"/>
                      </a:pPr>
                      <a:r>
                        <a:rPr lang="en-GB" sz="1800">
                          <a:effectLst/>
                        </a:rPr>
                        <a:t>Summarily only</a:t>
                      </a:r>
                    </a:p>
                    <a:p>
                      <a:pPr marL="342900" lvl="0" indent="-342900">
                        <a:lnSpc>
                          <a:spcPct val="107000"/>
                        </a:lnSpc>
                        <a:spcAft>
                          <a:spcPts val="0"/>
                        </a:spcAft>
                        <a:buFont typeface="Calibri" panose="020F0502020204030204" pitchFamily="34" charset="0"/>
                        <a:buChar char="-"/>
                      </a:pPr>
                      <a:r>
                        <a:rPr lang="en-GB" sz="1800">
                          <a:effectLst/>
                        </a:rPr>
                        <a:t>Offences triable either way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Usually open to the public</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Crown Court or High Court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1690348">
                <a:tc>
                  <a:txBody>
                    <a:bodyPr/>
                    <a:lstStyle/>
                    <a:p>
                      <a:pPr>
                        <a:lnSpc>
                          <a:spcPct val="107000"/>
                        </a:lnSpc>
                        <a:spcAft>
                          <a:spcPts val="0"/>
                        </a:spcAft>
                      </a:pPr>
                      <a:r>
                        <a:rPr lang="en-GB" sz="1800">
                          <a:effectLst/>
                        </a:rPr>
                        <a:t>Crown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Judge and jury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Court of Appeal (Criminal division)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410052">
                <a:tc>
                  <a:txBody>
                    <a:bodyPr/>
                    <a:lstStyle/>
                    <a:p>
                      <a:pPr>
                        <a:lnSpc>
                          <a:spcPct val="107000"/>
                        </a:lnSpc>
                        <a:spcAft>
                          <a:spcPts val="0"/>
                        </a:spcAft>
                      </a:pPr>
                      <a:r>
                        <a:rPr lang="en-GB" sz="1800">
                          <a:effectLst/>
                        </a:rPr>
                        <a:t>Appeal</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Appeals from Crown Courts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Criminal and Civil divisions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Supreme Court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501418">
                <a:tc>
                  <a:txBody>
                    <a:bodyPr/>
                    <a:lstStyle/>
                    <a:p>
                      <a:pPr>
                        <a:lnSpc>
                          <a:spcPct val="107000"/>
                        </a:lnSpc>
                        <a:spcAft>
                          <a:spcPts val="0"/>
                        </a:spcAft>
                      </a:pPr>
                      <a:r>
                        <a:rPr lang="en-GB" sz="1800">
                          <a:effectLst/>
                        </a:rPr>
                        <a:t>Supreme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Appeals from Court of Appeals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Replaced the House of Lords in 2009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Other Courts</a:t>
            </a:r>
            <a:endParaRPr lang="en-GB" sz="4000" b="1" dirty="0">
              <a:solidFill>
                <a:schemeClr val="bg1"/>
              </a:solidFill>
            </a:endParaRPr>
          </a:p>
        </p:txBody>
      </p:sp>
      <p:sp>
        <p:nvSpPr>
          <p:cNvPr id="5" name="Oval 4"/>
          <p:cNvSpPr/>
          <p:nvPr/>
        </p:nvSpPr>
        <p:spPr>
          <a:xfrm>
            <a:off x="827314" y="1447958"/>
            <a:ext cx="2661557" cy="1175657"/>
          </a:xfrm>
          <a:prstGeom prst="ellips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712588" y="1341664"/>
            <a:ext cx="2661557" cy="1175657"/>
          </a:xfrm>
          <a:prstGeom prst="ellips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637900" y="1339260"/>
            <a:ext cx="2661557" cy="1175657"/>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2824379" y="2911922"/>
            <a:ext cx="2661557" cy="1175657"/>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663952" y="2911922"/>
            <a:ext cx="2661557" cy="117565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827314" y="4561107"/>
            <a:ext cx="2661557" cy="1175657"/>
          </a:xfrm>
          <a:prstGeom prst="ellipse">
            <a:avLst/>
          </a:prstGeom>
          <a:solidFill>
            <a:srgbClr val="DEF3F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4856924" y="4561107"/>
            <a:ext cx="2661557" cy="1175657"/>
          </a:xfrm>
          <a:prstGeom prst="ellipse">
            <a:avLst/>
          </a:prstGeom>
          <a:solidFill>
            <a:srgbClr val="AF81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8637900" y="4452409"/>
            <a:ext cx="2661557" cy="1175657"/>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165660" y="1840076"/>
            <a:ext cx="1912900" cy="369332"/>
          </a:xfrm>
          <a:prstGeom prst="rect">
            <a:avLst/>
          </a:prstGeom>
          <a:noFill/>
        </p:spPr>
        <p:txBody>
          <a:bodyPr wrap="square" rtlCol="0">
            <a:spAutoFit/>
          </a:bodyPr>
          <a:lstStyle/>
          <a:p>
            <a:pPr algn="ctr"/>
            <a:r>
              <a:rPr lang="en-GB" b="1" dirty="0" smtClean="0"/>
              <a:t>Coroner’s Court</a:t>
            </a:r>
            <a:endParaRPr lang="en-GB" b="1" dirty="0"/>
          </a:p>
        </p:txBody>
      </p:sp>
      <p:sp>
        <p:nvSpPr>
          <p:cNvPr id="14" name="TextBox 13"/>
          <p:cNvSpPr txBox="1"/>
          <p:nvPr/>
        </p:nvSpPr>
        <p:spPr>
          <a:xfrm>
            <a:off x="5050934" y="1566864"/>
            <a:ext cx="1912900" cy="646331"/>
          </a:xfrm>
          <a:prstGeom prst="rect">
            <a:avLst/>
          </a:prstGeom>
          <a:noFill/>
        </p:spPr>
        <p:txBody>
          <a:bodyPr wrap="square" rtlCol="0">
            <a:spAutoFit/>
          </a:bodyPr>
          <a:lstStyle/>
          <a:p>
            <a:pPr algn="ctr"/>
            <a:r>
              <a:rPr lang="en-GB" b="1" dirty="0" smtClean="0"/>
              <a:t>High Court                  (civil court)</a:t>
            </a:r>
            <a:endParaRPr lang="en-GB" b="1" dirty="0"/>
          </a:p>
        </p:txBody>
      </p:sp>
      <p:sp>
        <p:nvSpPr>
          <p:cNvPr id="15" name="TextBox 14"/>
          <p:cNvSpPr txBox="1"/>
          <p:nvPr/>
        </p:nvSpPr>
        <p:spPr>
          <a:xfrm>
            <a:off x="9012228" y="1758510"/>
            <a:ext cx="1912900" cy="369332"/>
          </a:xfrm>
          <a:prstGeom prst="rect">
            <a:avLst/>
          </a:prstGeom>
          <a:noFill/>
        </p:spPr>
        <p:txBody>
          <a:bodyPr wrap="square" rtlCol="0">
            <a:spAutoFit/>
          </a:bodyPr>
          <a:lstStyle/>
          <a:p>
            <a:pPr algn="ctr"/>
            <a:r>
              <a:rPr lang="en-GB" b="1" dirty="0" smtClean="0"/>
              <a:t>County Court</a:t>
            </a:r>
            <a:endParaRPr lang="en-GB" b="1" dirty="0"/>
          </a:p>
        </p:txBody>
      </p:sp>
      <p:sp>
        <p:nvSpPr>
          <p:cNvPr id="16" name="TextBox 15"/>
          <p:cNvSpPr txBox="1"/>
          <p:nvPr/>
        </p:nvSpPr>
        <p:spPr>
          <a:xfrm>
            <a:off x="3217939" y="3304175"/>
            <a:ext cx="1912900" cy="369332"/>
          </a:xfrm>
          <a:prstGeom prst="rect">
            <a:avLst/>
          </a:prstGeom>
          <a:noFill/>
        </p:spPr>
        <p:txBody>
          <a:bodyPr wrap="square" rtlCol="0">
            <a:spAutoFit/>
          </a:bodyPr>
          <a:lstStyle/>
          <a:p>
            <a:pPr algn="ctr"/>
            <a:r>
              <a:rPr lang="en-GB" b="1" dirty="0" smtClean="0"/>
              <a:t>Family Court</a:t>
            </a:r>
            <a:endParaRPr lang="en-GB" b="1" dirty="0"/>
          </a:p>
        </p:txBody>
      </p:sp>
      <p:sp>
        <p:nvSpPr>
          <p:cNvPr id="17" name="TextBox 16"/>
          <p:cNvSpPr txBox="1"/>
          <p:nvPr/>
        </p:nvSpPr>
        <p:spPr>
          <a:xfrm>
            <a:off x="7099328" y="3304175"/>
            <a:ext cx="1912900" cy="369332"/>
          </a:xfrm>
          <a:prstGeom prst="rect">
            <a:avLst/>
          </a:prstGeom>
          <a:noFill/>
        </p:spPr>
        <p:txBody>
          <a:bodyPr wrap="square" rtlCol="0">
            <a:spAutoFit/>
          </a:bodyPr>
          <a:lstStyle/>
          <a:p>
            <a:pPr algn="ctr"/>
            <a:r>
              <a:rPr lang="en-GB" b="1" dirty="0" smtClean="0"/>
              <a:t>Admiralty Court</a:t>
            </a:r>
            <a:endParaRPr lang="en-GB" b="1" dirty="0"/>
          </a:p>
        </p:txBody>
      </p:sp>
      <p:sp>
        <p:nvSpPr>
          <p:cNvPr id="18" name="TextBox 17"/>
          <p:cNvSpPr txBox="1"/>
          <p:nvPr/>
        </p:nvSpPr>
        <p:spPr>
          <a:xfrm>
            <a:off x="1128871" y="4855571"/>
            <a:ext cx="1912900" cy="646331"/>
          </a:xfrm>
          <a:prstGeom prst="rect">
            <a:avLst/>
          </a:prstGeom>
          <a:noFill/>
        </p:spPr>
        <p:txBody>
          <a:bodyPr wrap="square" rtlCol="0">
            <a:spAutoFit/>
          </a:bodyPr>
          <a:lstStyle/>
          <a:p>
            <a:pPr algn="ctr"/>
            <a:r>
              <a:rPr lang="en-GB" b="1" dirty="0" smtClean="0"/>
              <a:t>Court Martial (Military)</a:t>
            </a:r>
            <a:endParaRPr lang="en-GB" b="1" dirty="0"/>
          </a:p>
        </p:txBody>
      </p:sp>
      <p:sp>
        <p:nvSpPr>
          <p:cNvPr id="19" name="TextBox 18"/>
          <p:cNvSpPr txBox="1"/>
          <p:nvPr/>
        </p:nvSpPr>
        <p:spPr>
          <a:xfrm>
            <a:off x="5210952" y="4825769"/>
            <a:ext cx="1912900" cy="646331"/>
          </a:xfrm>
          <a:prstGeom prst="rect">
            <a:avLst/>
          </a:prstGeom>
          <a:noFill/>
        </p:spPr>
        <p:txBody>
          <a:bodyPr wrap="square" rtlCol="0">
            <a:spAutoFit/>
          </a:bodyPr>
          <a:lstStyle/>
          <a:p>
            <a:pPr algn="ctr"/>
            <a:r>
              <a:rPr lang="en-GB" b="1" dirty="0" smtClean="0"/>
              <a:t>Clerical Court (Church)</a:t>
            </a:r>
            <a:endParaRPr lang="en-GB" b="1" dirty="0"/>
          </a:p>
        </p:txBody>
      </p:sp>
      <p:sp>
        <p:nvSpPr>
          <p:cNvPr id="20" name="TextBox 19"/>
          <p:cNvSpPr txBox="1"/>
          <p:nvPr/>
        </p:nvSpPr>
        <p:spPr>
          <a:xfrm>
            <a:off x="9012228" y="4825768"/>
            <a:ext cx="1912900" cy="646331"/>
          </a:xfrm>
          <a:prstGeom prst="rect">
            <a:avLst/>
          </a:prstGeom>
          <a:noFill/>
        </p:spPr>
        <p:txBody>
          <a:bodyPr wrap="square" rtlCol="0">
            <a:spAutoFit/>
          </a:bodyPr>
          <a:lstStyle/>
          <a:p>
            <a:pPr algn="ctr"/>
            <a:r>
              <a:rPr lang="en-GB" b="1" dirty="0" smtClean="0"/>
              <a:t>Small Claims Court</a:t>
            </a:r>
            <a:endParaRPr lang="en-GB" b="1" dirty="0"/>
          </a:p>
        </p:txBody>
      </p:sp>
    </p:spTree>
    <p:extLst>
      <p:ext uri="{BB962C8B-B14F-4D97-AF65-F5344CB8AC3E}">
        <p14:creationId xmlns:p14="http://schemas.microsoft.com/office/powerpoint/2010/main" val="41933573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2487363" y="1203305"/>
            <a:ext cx="6330065" cy="4156678"/>
          </a:xfrm>
          <a:prstGeom prst="rect">
            <a:avLst/>
          </a:prstGeom>
          <a:noFill/>
          <a:extLst>
            <a:ext uri="{91240B29-F687-4F45-9708-019B960494DF}">
              <a14:hiddenLine xmlns:a14="http://schemas.microsoft.com/office/drawing/2010/main" w="12700">
                <a:solidFill>
                  <a:schemeClr val="tx1"/>
                </a:solidFill>
                <a:miter lim="800000"/>
                <a:headEnd/>
                <a:tailEnd/>
              </a14:hiddenLine>
            </a:ext>
            <a:ext uri="{FAA26D3D-D897-4be2-8F04-BA451C77F1D7}"/>
          </a:extLst>
        </p:spPr>
        <p:txBody>
          <a:bodyPr vert="horz" lIns="90488" tIns="44450" rIns="90488" bIns="4445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ＭＳ Ｐゴシック" panose="020B0600070205080204" pitchFamily="34" charset="-128"/>
                <a:cs typeface="+mn-cs"/>
              </a:rPr>
              <a:t>Summary only offences</a:t>
            </a:r>
          </a:p>
          <a:p>
            <a:pPr marL="91440" marR="0" lvl="0" indent="-91440" algn="l" defTabSz="914400" rtl="0" eaLnBrk="1" fontAlgn="auto" latinLnBrk="0" hangingPunct="1">
              <a:lnSpc>
                <a:spcPct val="11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ＭＳ Ｐゴシック" panose="020B0600070205080204" pitchFamily="34" charset="-128"/>
                <a:cs typeface="+mn-cs"/>
              </a:rPr>
              <a:t>Indictment only offences</a:t>
            </a:r>
            <a:r>
              <a:rPr kumimoji="0" lang="en-GB" altLang="en-US" sz="3200" b="1" i="0" u="none" strike="noStrike" kern="1200" cap="none" spc="0" normalizeH="0" noProof="0" dirty="0" smtClean="0">
                <a:ln>
                  <a:noFill/>
                </a:ln>
                <a:solidFill>
                  <a:srgbClr val="FF0000"/>
                </a:solidFill>
                <a:effectLst/>
                <a:uLnTx/>
                <a:uFillTx/>
                <a:latin typeface="Calibri" panose="020F0502020204030204"/>
                <a:ea typeface="ＭＳ Ｐゴシック" panose="020B0600070205080204" pitchFamily="34" charset="-128"/>
                <a:cs typeface="+mn-cs"/>
              </a:rPr>
              <a:t>            </a:t>
            </a: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ＭＳ Ｐゴシック" panose="020B0600070205080204" pitchFamily="34" charset="-128"/>
                <a:cs typeface="+mn-cs"/>
              </a:rPr>
              <a:t>Either way offences</a:t>
            </a:r>
          </a:p>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ＭＳ Ｐゴシック" panose="020B0600070205080204" pitchFamily="34" charset="-128"/>
                <a:cs typeface="+mn-cs"/>
              </a:rPr>
              <a:t>Indictable Offences</a:t>
            </a:r>
            <a:endParaRPr kumimoji="0" lang="en-GB" altLang="en-US" sz="3200" b="1" i="0" u="none" strike="noStrike" kern="1200" cap="none" spc="0" normalizeH="0" baseline="0" noProof="0" dirty="0">
              <a:ln>
                <a:noFill/>
              </a:ln>
              <a:solidFill>
                <a:srgbClr val="FF0000"/>
              </a:solidFill>
              <a:effectLst/>
              <a:uLnTx/>
              <a:uFillTx/>
              <a:latin typeface="Calibri" panose="020F0502020204030204"/>
              <a:ea typeface="ＭＳ Ｐゴシック" panose="020B0600070205080204" pitchFamily="34" charset="-128"/>
              <a:cs typeface="+mn-cs"/>
            </a:endParaRPr>
          </a:p>
        </p:txBody>
      </p:sp>
      <p:sp>
        <p:nvSpPr>
          <p:cNvPr id="4" name="AutoShape 7"/>
          <p:cNvSpPr>
            <a:spLocks noChangeArrowheads="1"/>
          </p:cNvSpPr>
          <p:nvPr/>
        </p:nvSpPr>
        <p:spPr bwMode="auto">
          <a:xfrm rot="10800000">
            <a:off x="6946307" y="3067049"/>
            <a:ext cx="2087563" cy="1638301"/>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0070C0"/>
          </a:solidFill>
          <a:ln w="9525">
            <a:solidFill>
              <a:srgbClr val="000000"/>
            </a:solidFill>
            <a:miter lim="800000"/>
            <a:headEnd/>
            <a:tailEnd/>
          </a:ln>
          <a:effectLst/>
          <a:extLst/>
        </p:spPr>
        <p:txBody>
          <a:bodyPr wrap="none" anchor="ctr"/>
          <a:lstStyle/>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0000"/>
              </a:solidFill>
              <a:effectLst/>
              <a:uLnTx/>
              <a:uFillTx/>
            </a:endParaRPr>
          </a:p>
        </p:txBody>
      </p:sp>
      <p:sp>
        <p:nvSpPr>
          <p:cNvPr id="5" name="AutoShape 6"/>
          <p:cNvSpPr>
            <a:spLocks/>
          </p:cNvSpPr>
          <p:nvPr/>
        </p:nvSpPr>
        <p:spPr bwMode="auto">
          <a:xfrm rot="10800000">
            <a:off x="6946310" y="2294738"/>
            <a:ext cx="1149350" cy="1516063"/>
          </a:xfrm>
          <a:prstGeom prst="leftBrace">
            <a:avLst>
              <a:gd name="adj1" fmla="val 10992"/>
              <a:gd name="adj2" fmla="val 48269"/>
            </a:avLst>
          </a:prstGeom>
          <a:noFill/>
          <a:ln w="9525">
            <a:solidFill>
              <a:srgbClr val="00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a:spcBef>
                <a:spcPct val="20000"/>
              </a:spcBef>
              <a:defRPr>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4572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6" name="TextBox 5"/>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The Three Categories of Offence</a:t>
            </a:r>
            <a:endParaRPr lang="en-GB" sz="4000" b="1" dirty="0">
              <a:solidFill>
                <a:schemeClr val="bg1"/>
              </a:solidFill>
            </a:endParaRPr>
          </a:p>
        </p:txBody>
      </p:sp>
    </p:spTree>
    <p:extLst>
      <p:ext uri="{BB962C8B-B14F-4D97-AF65-F5344CB8AC3E}">
        <p14:creationId xmlns:p14="http://schemas.microsoft.com/office/powerpoint/2010/main" val="235271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192609" y="1330125"/>
            <a:ext cx="9701517" cy="458081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defRPr/>
            </a:pPr>
            <a:r>
              <a:rPr lang="en-GB" sz="2800" dirty="0" smtClean="0">
                <a:solidFill>
                  <a:schemeClr val="tx1"/>
                </a:solidFill>
                <a:ea typeface="ＭＳ Ｐゴシック" pitchFamily="34" charset="-128"/>
              </a:rPr>
              <a:t>There are three primary options at the courts disposal once a defendant has been found guilty:</a:t>
            </a:r>
          </a:p>
          <a:p>
            <a:pPr>
              <a:defRPr/>
            </a:pPr>
            <a:endParaRPr lang="en-GB" sz="2800" dirty="0" smtClean="0">
              <a:solidFill>
                <a:schemeClr val="tx1"/>
              </a:solidFill>
              <a:ea typeface="ＭＳ Ｐゴシック" pitchFamily="34" charset="-128"/>
            </a:endParaRPr>
          </a:p>
          <a:p>
            <a:pPr>
              <a:buClr>
                <a:srgbClr val="002060"/>
              </a:buClr>
              <a:buFont typeface="Arial" panose="020B0604020202020204" pitchFamily="34" charset="0"/>
              <a:buChar char="•"/>
              <a:defRPr/>
            </a:pPr>
            <a:r>
              <a:rPr lang="en-GB" sz="2800" dirty="0" smtClean="0">
                <a:solidFill>
                  <a:schemeClr val="tx1"/>
                </a:solidFill>
                <a:ea typeface="ＭＳ Ｐゴシック" pitchFamily="34" charset="-128"/>
              </a:rPr>
              <a:t> Community orders</a:t>
            </a:r>
          </a:p>
          <a:p>
            <a:pPr>
              <a:buClr>
                <a:srgbClr val="002060"/>
              </a:buClr>
              <a:buFont typeface="Arial" panose="020B0604020202020204" pitchFamily="34" charset="0"/>
              <a:buChar char="•"/>
              <a:defRPr/>
            </a:pPr>
            <a:r>
              <a:rPr lang="en-GB" sz="2800" dirty="0" smtClean="0">
                <a:solidFill>
                  <a:schemeClr val="tx1"/>
                </a:solidFill>
                <a:ea typeface="ＭＳ Ｐゴシック" pitchFamily="34" charset="-128"/>
              </a:rPr>
              <a:t> Fines</a:t>
            </a:r>
          </a:p>
          <a:p>
            <a:pPr>
              <a:buClr>
                <a:srgbClr val="002060"/>
              </a:buClr>
              <a:buFont typeface="Arial" panose="020B0604020202020204" pitchFamily="34" charset="0"/>
              <a:buChar char="•"/>
              <a:defRPr/>
            </a:pPr>
            <a:r>
              <a:rPr lang="en-GB" sz="2800" dirty="0" smtClean="0">
                <a:solidFill>
                  <a:schemeClr val="tx1"/>
                </a:solidFill>
                <a:ea typeface="ＭＳ Ｐゴシック" pitchFamily="34" charset="-128"/>
              </a:rPr>
              <a:t> Custodial Sentences</a:t>
            </a:r>
          </a:p>
          <a:p>
            <a:pPr marL="457200" indent="-457200">
              <a:buFont typeface="Arial" pitchFamily="34" charset="0"/>
              <a:buChar char="•"/>
              <a:defRPr/>
            </a:pPr>
            <a:endParaRPr lang="en-GB" sz="2800" dirty="0" smtClean="0">
              <a:solidFill>
                <a:schemeClr val="tx1"/>
              </a:solidFill>
              <a:ea typeface="ＭＳ Ｐゴシック" pitchFamily="34" charset="-128"/>
            </a:endParaRPr>
          </a:p>
          <a:p>
            <a:pPr marL="0" indent="0">
              <a:defRPr/>
            </a:pPr>
            <a:r>
              <a:rPr lang="en-GB" sz="2800" dirty="0" smtClean="0">
                <a:solidFill>
                  <a:schemeClr val="tx1"/>
                </a:solidFill>
                <a:ea typeface="ＭＳ Ｐゴシック" pitchFamily="34" charset="-128"/>
              </a:rPr>
              <a:t>These options can be used separately or together.</a:t>
            </a:r>
            <a:endParaRPr lang="en-GB" sz="2800" dirty="0">
              <a:solidFill>
                <a:schemeClr val="tx1"/>
              </a:solidFill>
              <a:ea typeface="ＭＳ Ｐゴシック" pitchFamily="34" charset="-128"/>
            </a:endParaRPr>
          </a:p>
        </p:txBody>
      </p:sp>
      <p:sp>
        <p:nvSpPr>
          <p:cNvPr id="4" name="TextBox 3"/>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Sentencing</a:t>
            </a:r>
            <a:endParaRPr lang="en-GB" sz="4000" b="1" dirty="0">
              <a:solidFill>
                <a:schemeClr val="bg1"/>
              </a:solidFill>
            </a:endParaRPr>
          </a:p>
        </p:txBody>
      </p:sp>
      <p:pic>
        <p:nvPicPr>
          <p:cNvPr id="5" name="Picture 4"/>
          <p:cNvPicPr>
            <a:picLocks noChangeAspect="1"/>
          </p:cNvPicPr>
          <p:nvPr/>
        </p:nvPicPr>
        <p:blipFill rotWithShape="1">
          <a:blip r:embed="rId3"/>
          <a:srcRect l="15485" t="10243" r="11066" b="10740"/>
          <a:stretch/>
        </p:blipFill>
        <p:spPr>
          <a:xfrm>
            <a:off x="7396843" y="2057400"/>
            <a:ext cx="3497283" cy="2846195"/>
          </a:xfrm>
          <a:prstGeom prst="rect">
            <a:avLst/>
          </a:prstGeom>
        </p:spPr>
      </p:pic>
    </p:spTree>
    <p:extLst>
      <p:ext uri="{BB962C8B-B14F-4D97-AF65-F5344CB8AC3E}">
        <p14:creationId xmlns:p14="http://schemas.microsoft.com/office/powerpoint/2010/main" val="367085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952" y="2242302"/>
            <a:ext cx="9701517" cy="1323439"/>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Introduction to the                                                    Police and Criminal Evidence Act 1984</a:t>
            </a:r>
            <a:endParaRPr lang="en-GB" sz="4000" b="1" dirty="0">
              <a:solidFill>
                <a:schemeClr val="bg1"/>
              </a:solidFill>
            </a:endParaRPr>
          </a:p>
        </p:txBody>
      </p:sp>
    </p:spTree>
    <p:extLst>
      <p:ext uri="{BB962C8B-B14F-4D97-AF65-F5344CB8AC3E}">
        <p14:creationId xmlns:p14="http://schemas.microsoft.com/office/powerpoint/2010/main" val="20190988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C:\Users\305910\AppData\Local\Microsoft\Windows\Temporary Internet Files\Content.IE5\YDTN044X\riot[1].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a:xfrm>
            <a:off x="1192609" y="1312061"/>
            <a:ext cx="3250168" cy="2808679"/>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pic>
        <p:nvPicPr>
          <p:cNvPr id="4"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43957" y="1311586"/>
            <a:ext cx="3250168" cy="278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725123" y="1795441"/>
            <a:ext cx="2636488" cy="1819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28992" y="4120740"/>
            <a:ext cx="1428750" cy="171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Why introduce P.A.C.E.</a:t>
            </a:r>
            <a:endParaRPr lang="en-GB" sz="4000" b="1" dirty="0">
              <a:solidFill>
                <a:schemeClr val="bg1"/>
              </a:solidFill>
            </a:endParaRPr>
          </a:p>
        </p:txBody>
      </p:sp>
    </p:spTree>
    <p:extLst>
      <p:ext uri="{BB962C8B-B14F-4D97-AF65-F5344CB8AC3E}">
        <p14:creationId xmlns:p14="http://schemas.microsoft.com/office/powerpoint/2010/main" val="30365620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1192609" y="1198091"/>
            <a:ext cx="9701517" cy="4516907"/>
          </a:xfrm>
          <a:prstGeom prst="rect">
            <a:avLst/>
          </a:prstGeom>
          <a:extLst>
            <a:ext uri="{FAA26D3D-D897-4be2-8F04-BA451C77F1D7}"/>
          </a:extLst>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altLang="en-US" dirty="0" smtClean="0">
              <a:ea typeface="ＭＳ Ｐゴシック" panose="020B0600070205080204" pitchFamily="34" charset="-128"/>
            </a:endParaRPr>
          </a:p>
          <a:p>
            <a:pPr>
              <a:lnSpc>
                <a:spcPct val="150000"/>
              </a:lnSpc>
              <a:buClr>
                <a:srgbClr val="002060"/>
              </a:buClr>
              <a:buFont typeface="Arial" panose="020B0604020202020204" pitchFamily="34" charset="0"/>
              <a:buChar char="•"/>
            </a:pPr>
            <a:r>
              <a:rPr lang="en-GB" altLang="en-US" sz="2400" dirty="0" smtClean="0">
                <a:solidFill>
                  <a:schemeClr val="tx1"/>
                </a:solidFill>
                <a:ea typeface="ＭＳ Ｐゴシック" panose="020B0600070205080204" pitchFamily="34" charset="-128"/>
              </a:rPr>
              <a:t> This act governs the major part of police powers of investigation including, arrest, detention, interrogation, entry and search of premises, personal search and the taking of samples </a:t>
            </a:r>
          </a:p>
          <a:p>
            <a:pPr>
              <a:lnSpc>
                <a:spcPct val="150000"/>
              </a:lnSpc>
              <a:buClr>
                <a:srgbClr val="002060"/>
              </a:buClr>
              <a:buFont typeface="Arial" panose="020B0604020202020204" pitchFamily="34" charset="0"/>
              <a:buChar char="•"/>
            </a:pPr>
            <a:r>
              <a:rPr lang="en-GB" altLang="en-US" sz="2400" dirty="0" smtClean="0">
                <a:solidFill>
                  <a:schemeClr val="tx1"/>
                </a:solidFill>
                <a:ea typeface="ＭＳ Ｐゴシック" panose="020B0600070205080204" pitchFamily="34" charset="-128"/>
              </a:rPr>
              <a:t> Also part of this legislation are the PACE Codes of Practice which police officers should take into consideration and refer to when carrying out various procedures associated with their work </a:t>
            </a:r>
          </a:p>
          <a:p>
            <a:pPr>
              <a:lnSpc>
                <a:spcPct val="150000"/>
              </a:lnSpc>
              <a:buClr>
                <a:srgbClr val="002060"/>
              </a:buClr>
              <a:buFont typeface="Arial" panose="020B0604020202020204" pitchFamily="34" charset="0"/>
              <a:buChar char="•"/>
            </a:pPr>
            <a:r>
              <a:rPr lang="en-GB" altLang="en-US" sz="2400" dirty="0" smtClean="0">
                <a:solidFill>
                  <a:schemeClr val="tx1"/>
                </a:solidFill>
                <a:ea typeface="ＭＳ Ｐゴシック" panose="020B0600070205080204" pitchFamily="34" charset="-128"/>
              </a:rPr>
              <a:t> The act attempts to strike a fair balance between the practice of their powers by those in authority and, the rights of members of the public.</a:t>
            </a:r>
          </a:p>
          <a:p>
            <a:endParaRPr lang="en-GB" altLang="en-US" dirty="0" smtClean="0">
              <a:ea typeface="ＭＳ Ｐゴシック" panose="020B0600070205080204" pitchFamily="34" charset="-128"/>
            </a:endParaRPr>
          </a:p>
        </p:txBody>
      </p:sp>
      <p:sp>
        <p:nvSpPr>
          <p:cNvPr id="5" name="TextBox 4"/>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What is P.A.C.E?</a:t>
            </a:r>
            <a:endParaRPr lang="en-GB" sz="4000" b="1" dirty="0">
              <a:solidFill>
                <a:schemeClr val="bg1"/>
              </a:solidFill>
            </a:endParaRPr>
          </a:p>
        </p:txBody>
      </p:sp>
    </p:spTree>
    <p:extLst>
      <p:ext uri="{BB962C8B-B14F-4D97-AF65-F5344CB8AC3E}">
        <p14:creationId xmlns:p14="http://schemas.microsoft.com/office/powerpoint/2010/main" val="585538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1321" y="1883693"/>
            <a:ext cx="5929312" cy="355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Scenarios: The Codes of Practice</a:t>
            </a:r>
            <a:endParaRPr lang="en-GB" sz="4000" b="1" dirty="0">
              <a:solidFill>
                <a:schemeClr val="bg1"/>
              </a:solidFill>
            </a:endParaRPr>
          </a:p>
        </p:txBody>
      </p:sp>
    </p:spTree>
    <p:extLst>
      <p:ext uri="{BB962C8B-B14F-4D97-AF65-F5344CB8AC3E}">
        <p14:creationId xmlns:p14="http://schemas.microsoft.com/office/powerpoint/2010/main" val="15419163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4"/>
          <a:srcRect l="4818" t="7181" r="5547" b="7608"/>
          <a:stretch/>
        </p:blipFill>
        <p:spPr>
          <a:xfrm rot="20839636">
            <a:off x="8180613" y="3890677"/>
            <a:ext cx="3331029" cy="1779816"/>
          </a:xfrm>
          <a:prstGeom prst="rect">
            <a:avLst/>
          </a:prstGeom>
        </p:spPr>
      </p:pic>
      <p:sp>
        <p:nvSpPr>
          <p:cNvPr id="3" name="Content Placeholder 2"/>
          <p:cNvSpPr txBox="1">
            <a:spLocks/>
          </p:cNvSpPr>
          <p:nvPr/>
        </p:nvSpPr>
        <p:spPr>
          <a:xfrm>
            <a:off x="1192609" y="1208314"/>
            <a:ext cx="10058400" cy="4572000"/>
          </a:xfrm>
          <a:prstGeom prst="rect">
            <a:avLst/>
          </a:prstGeom>
          <a:extLst>
            <a:ext uri="{FAA26D3D-D897-4be2-8F04-BA451C77F1D7}"/>
          </a:extLst>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buClr>
                <a:srgbClr val="002060"/>
              </a:buClr>
              <a:buFont typeface="Arial" panose="020B0604020202020204" pitchFamily="34" charset="0"/>
              <a:buChar char="•"/>
            </a:pPr>
            <a:r>
              <a:rPr lang="en-GB" altLang="en-US" sz="2400" dirty="0">
                <a:solidFill>
                  <a:schemeClr val="tx1"/>
                </a:solidFill>
                <a:ea typeface="ＭＳ Ｐゴシック" panose="020B0600070205080204" pitchFamily="34" charset="-128"/>
              </a:rPr>
              <a:t> </a:t>
            </a:r>
            <a:r>
              <a:rPr lang="en-GB" altLang="en-US" sz="2400" dirty="0" smtClean="0">
                <a:solidFill>
                  <a:schemeClr val="tx1"/>
                </a:solidFill>
                <a:ea typeface="ＭＳ Ｐゴシック" panose="020B0600070205080204" pitchFamily="34" charset="-128"/>
              </a:rPr>
              <a:t>Failure by a police officer to adhere to the codes of practice does not render them liable to criminal or civil proceedings </a:t>
            </a:r>
          </a:p>
          <a:p>
            <a:pPr>
              <a:lnSpc>
                <a:spcPct val="150000"/>
              </a:lnSpc>
              <a:buClr>
                <a:srgbClr val="002060"/>
              </a:buClr>
              <a:buFont typeface="Arial" panose="020B0604020202020204" pitchFamily="34" charset="0"/>
              <a:buChar char="•"/>
            </a:pPr>
            <a:r>
              <a:rPr lang="en-GB" altLang="en-US" sz="2400" dirty="0">
                <a:solidFill>
                  <a:schemeClr val="tx1"/>
                </a:solidFill>
                <a:ea typeface="ＭＳ Ｐゴシック" panose="020B0600070205080204" pitchFamily="34" charset="-128"/>
              </a:rPr>
              <a:t> </a:t>
            </a:r>
            <a:r>
              <a:rPr lang="en-GB" altLang="en-US" sz="2400" dirty="0" smtClean="0">
                <a:solidFill>
                  <a:schemeClr val="tx1"/>
                </a:solidFill>
                <a:ea typeface="ＭＳ Ｐゴシック" panose="020B0600070205080204" pitchFamily="34" charset="-128"/>
              </a:rPr>
              <a:t>However, any evidence obtained by the police in relation to the investigation of any criminal offence where they have failed to adhere to PACE, can be deemed inadmissible in court thus prejudicing the case against the defendant</a:t>
            </a:r>
          </a:p>
          <a:p>
            <a:pPr>
              <a:lnSpc>
                <a:spcPct val="150000"/>
              </a:lnSpc>
              <a:buClr>
                <a:srgbClr val="002060"/>
              </a:buClr>
              <a:buFont typeface="Arial" panose="020B0604020202020204" pitchFamily="34" charset="0"/>
              <a:buChar char="•"/>
            </a:pPr>
            <a:r>
              <a:rPr lang="en-GB" altLang="en-US" sz="2400" dirty="0">
                <a:solidFill>
                  <a:schemeClr val="tx1"/>
                </a:solidFill>
                <a:ea typeface="ＭＳ Ｐゴシック" panose="020B0600070205080204" pitchFamily="34" charset="-128"/>
              </a:rPr>
              <a:t> </a:t>
            </a:r>
            <a:r>
              <a:rPr lang="en-GB" altLang="en-US" sz="2400" dirty="0" smtClean="0">
                <a:solidFill>
                  <a:schemeClr val="tx1"/>
                </a:solidFill>
                <a:ea typeface="ＭＳ Ｐゴシック" panose="020B0600070205080204" pitchFamily="34" charset="-128"/>
              </a:rPr>
              <a:t>Human Rights breach</a:t>
            </a:r>
          </a:p>
          <a:p>
            <a:pPr>
              <a:lnSpc>
                <a:spcPct val="150000"/>
              </a:lnSpc>
              <a:buClr>
                <a:srgbClr val="002060"/>
              </a:buClr>
              <a:buFont typeface="Arial" panose="020B0604020202020204" pitchFamily="34" charset="0"/>
              <a:buChar char="•"/>
            </a:pPr>
            <a:r>
              <a:rPr lang="en-GB" altLang="en-US" sz="2400" dirty="0">
                <a:solidFill>
                  <a:schemeClr val="tx1"/>
                </a:solidFill>
                <a:ea typeface="ＭＳ Ｐゴシック" panose="020B0600070205080204" pitchFamily="34" charset="-128"/>
              </a:rPr>
              <a:t> </a:t>
            </a:r>
            <a:r>
              <a:rPr lang="en-GB" altLang="en-US" sz="2400" dirty="0" smtClean="0">
                <a:solidFill>
                  <a:schemeClr val="tx1"/>
                </a:solidFill>
                <a:ea typeface="ＭＳ Ｐゴシック" panose="020B0600070205080204" pitchFamily="34" charset="-128"/>
              </a:rPr>
              <a:t>Internal disciplinary.</a:t>
            </a:r>
          </a:p>
          <a:p>
            <a:endParaRPr lang="en-GB" altLang="en-US" dirty="0" smtClean="0">
              <a:ea typeface="ＭＳ Ｐゴシック" panose="020B0600070205080204" pitchFamily="34" charset="-128"/>
            </a:endParaRPr>
          </a:p>
        </p:txBody>
      </p:sp>
      <p:sp>
        <p:nvSpPr>
          <p:cNvPr id="4" name="TextBox 3"/>
          <p:cNvSpPr txBox="1"/>
          <p:nvPr/>
        </p:nvSpPr>
        <p:spPr>
          <a:xfrm>
            <a:off x="1192609" y="266544"/>
            <a:ext cx="9701517"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Failing to adhere to P.A.C.E. and its Codes</a:t>
            </a:r>
            <a:endParaRPr lang="en-GB" sz="4000" b="1" dirty="0">
              <a:solidFill>
                <a:schemeClr val="bg1"/>
              </a:solidFill>
            </a:endParaRPr>
          </a:p>
        </p:txBody>
      </p:sp>
    </p:spTree>
    <p:extLst>
      <p:ext uri="{BB962C8B-B14F-4D97-AF65-F5344CB8AC3E}">
        <p14:creationId xmlns:p14="http://schemas.microsoft.com/office/powerpoint/2010/main" val="365093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85181" y="1423340"/>
            <a:ext cx="10157856" cy="4014074"/>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The Criminal Justice Act 2003 is a wide-ranging measure introduced to modernise many areas of the criminal justice system in England and Wales which became law on Nov. 20, 2003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The Act was designed to ensure that criminal trials are run more efficiently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It amends the law relating to police powers, bail, disclosure, allocation of criminal offences, prosecution appeals, autrefois acquit ("double jeopardy"), hearsay, propensity evidence, bad character evidence, sentencing and release on licence.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085181" y="331858"/>
            <a:ext cx="10257312"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The Criminal Justice Act (2003)</a:t>
            </a:r>
            <a:endParaRPr lang="en-GB" sz="4000" b="1" dirty="0">
              <a:solidFill>
                <a:schemeClr val="bg1"/>
              </a:solidFill>
            </a:endParaRPr>
          </a:p>
        </p:txBody>
      </p:sp>
    </p:spTree>
    <p:extLst>
      <p:ext uri="{BB962C8B-B14F-4D97-AF65-F5344CB8AC3E}">
        <p14:creationId xmlns:p14="http://schemas.microsoft.com/office/powerpoint/2010/main" val="126592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23422" y="1273630"/>
            <a:ext cx="10058400" cy="4604656"/>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 Criminal Procedure Rules (</a:t>
            </a:r>
            <a:r>
              <a:rPr kumimoji="0" lang="en-GB" sz="2400" b="0" i="0" u="none" strike="noStrike" kern="1200" cap="none" spc="0" normalizeH="0" baseline="0" noProof="0" dirty="0" err="1" smtClean="0">
                <a:ln>
                  <a:noFill/>
                </a:ln>
                <a:solidFill>
                  <a:schemeClr val="tx1"/>
                </a:solidFill>
                <a:effectLst/>
                <a:uLnTx/>
                <a:uFillTx/>
                <a:latin typeface="Calibri" panose="020F0502020204030204"/>
                <a:ea typeface="+mn-ea"/>
                <a:cs typeface="+mn-cs"/>
              </a:rPr>
              <a:t>CrimPR</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govern the practice and procedure of the criminal courts.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 body responsible for making the rules is the Criminal Procedure Rule Committee (CPRC)</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 </a:t>
            </a:r>
            <a:r>
              <a:rPr kumimoji="0" lang="en-GB" sz="2400" b="0" i="0" u="none" strike="noStrike" kern="1200" cap="none" spc="0" normalizeH="0" baseline="0" noProof="0" dirty="0" err="1" smtClean="0">
                <a:ln>
                  <a:noFill/>
                </a:ln>
                <a:solidFill>
                  <a:schemeClr val="tx1"/>
                </a:solidFill>
                <a:effectLst/>
                <a:uLnTx/>
                <a:uFillTx/>
                <a:latin typeface="Calibri" panose="020F0502020204030204"/>
                <a:ea typeface="+mn-ea"/>
                <a:cs typeface="+mn-cs"/>
              </a:rPr>
              <a:t>CrimPR</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are divided into ten sections that correspond with the main stages of a criminal case making up a total of 76 separate Parts.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 CPRC amends existing rules and adds new rules twice a year, which usually come into force each April and October. Guidance in the form of Gateway Notices is given on the main changes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These came into force on Monday 5 October 2015- however have been since amended</a:t>
            </a: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hlinkClick r:id="rId4"/>
              </a:rPr>
              <a:t>https://www.cps.gov.uk/legal-guidance/criminal-procedure-rules</a:t>
            </a: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hlinkClick r:id="rId5"/>
              </a:rPr>
              <a:t>http://www.justice.gov.uk/courts/procedure-rules/criminal/rulesmenu-2015#Anchor2</a:t>
            </a: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718457" y="331858"/>
            <a:ext cx="11112664"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The Criminal Procedure Rule (2015)</a:t>
            </a:r>
            <a:endParaRPr lang="en-GB" sz="4000" b="1" dirty="0">
              <a:solidFill>
                <a:schemeClr val="bg1"/>
              </a:solidFill>
            </a:endParaRPr>
          </a:p>
        </p:txBody>
      </p:sp>
    </p:spTree>
    <p:extLst>
      <p:ext uri="{BB962C8B-B14F-4D97-AF65-F5344CB8AC3E}">
        <p14:creationId xmlns:p14="http://schemas.microsoft.com/office/powerpoint/2010/main" val="133926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84093" y="1666353"/>
            <a:ext cx="10058400" cy="449746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Improve the efficiency and effectiveness of police forces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Closer collaboration with other emergency services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Enhance the democratic accountability of police forces and fire and rescue services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Build public confidence in policing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Strengthen the protections for persons under investigation by, or who come into contact with, the police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Ensure that the police and other law enforcement agencies have the powers they need to prevent, detect and investigate crime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Further safeguard children and young people from sexual exploitation.</a:t>
            </a:r>
            <a:endParaRPr kumimoji="0" lang="en-GB"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085181" y="331858"/>
            <a:ext cx="10257312"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Policing and Crime Act (2017)</a:t>
            </a:r>
            <a:endParaRPr lang="en-GB" sz="4000" b="1" dirty="0">
              <a:solidFill>
                <a:schemeClr val="bg1"/>
              </a:solidFill>
            </a:endParaRPr>
          </a:p>
        </p:txBody>
      </p:sp>
    </p:spTree>
    <p:extLst>
      <p:ext uri="{BB962C8B-B14F-4D97-AF65-F5344CB8AC3E}">
        <p14:creationId xmlns:p14="http://schemas.microsoft.com/office/powerpoint/2010/main" val="13695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85181" y="1509300"/>
            <a:ext cx="10648582" cy="500182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Place a duty on police, fire and ambulance services to work together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Reform the police complaints and disciplinary systems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Further support the independence of HM inspectorate of constabulary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Enable chief officers to make the most efficient and effective use of their workforce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Increase the accountability and transparency of the police federation for England and wales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Stop the detention in police cells of children and young people under 18 who are experiencing a mental health crisis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Amend the police and criminal evidence act 1984, including to ensure that 17-year-olds who are detained in police custody are treated as children for all purposes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Better protect children and young people from sexual exploitation. </a:t>
            </a:r>
            <a:endParaRPr kumimoji="0" lang="en-GB"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085181" y="331858"/>
            <a:ext cx="10257312"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Policing and Crime Act (2017)</a:t>
            </a:r>
            <a:endParaRPr lang="en-GB" sz="4000" b="1" dirty="0">
              <a:solidFill>
                <a:schemeClr val="bg1"/>
              </a:solidFill>
            </a:endParaRPr>
          </a:p>
        </p:txBody>
      </p:sp>
    </p:spTree>
    <p:extLst>
      <p:ext uri="{BB962C8B-B14F-4D97-AF65-F5344CB8AC3E}">
        <p14:creationId xmlns:p14="http://schemas.microsoft.com/office/powerpoint/2010/main" val="320676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667551" y="1756233"/>
            <a:ext cx="10058400" cy="361141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This Act is in two main parts</a:t>
            </a:r>
            <a:r>
              <a:rPr lang="en-GB" sz="2400" dirty="0">
                <a:solidFill>
                  <a:schemeClr val="tx1"/>
                </a:solidFill>
                <a:latin typeface="Calibri" panose="020F0502020204030204"/>
              </a:rPr>
              <a:t>:</a:t>
            </a:r>
            <a:endPar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first deals with a new sentencing disposal for the youth court, and </a:t>
            </a:r>
          </a:p>
          <a:p>
            <a:pPr marL="91440" marR="0" lvl="0" indent="-91440" algn="l" defTabSz="914400" rtl="0" eaLnBrk="1" fontAlgn="auto" latinLnBrk="0" hangingPunct="1">
              <a:lnSpc>
                <a:spcPct val="20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second contains measures connected with giving evidence in criminal proceedings.</a:t>
            </a:r>
            <a:endParaRPr kumimoji="0" lang="en-GB" sz="24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085181" y="331858"/>
            <a:ext cx="10257312" cy="1323439"/>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Youth Justice and Criminal Evidence Act (1999)</a:t>
            </a:r>
            <a:endParaRPr lang="en-GB" sz="4000" b="1" dirty="0">
              <a:solidFill>
                <a:schemeClr val="bg1"/>
              </a:solidFill>
            </a:endParaRPr>
          </a:p>
        </p:txBody>
      </p:sp>
    </p:spTree>
    <p:extLst>
      <p:ext uri="{BB962C8B-B14F-4D97-AF65-F5344CB8AC3E}">
        <p14:creationId xmlns:p14="http://schemas.microsoft.com/office/powerpoint/2010/main" val="390520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54596" y="1766065"/>
            <a:ext cx="10058400" cy="361141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This introduces a new power for magistrates in England and Wales to sentence young offenders by way of a referral to a youth offender panel, focusing 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Administration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Youth Offending Team</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Monitoring of progress</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085181" y="331858"/>
            <a:ext cx="10257312"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Part I: Referrals to Youth Offender Panels</a:t>
            </a:r>
            <a:endParaRPr lang="en-GB" sz="4000" b="1" dirty="0">
              <a:solidFill>
                <a:schemeClr val="bg1"/>
              </a:solidFill>
            </a:endParaRPr>
          </a:p>
        </p:txBody>
      </p:sp>
      <p:pic>
        <p:nvPicPr>
          <p:cNvPr id="2" name="Picture 1"/>
          <p:cNvPicPr>
            <a:picLocks noChangeAspect="1"/>
          </p:cNvPicPr>
          <p:nvPr/>
        </p:nvPicPr>
        <p:blipFill>
          <a:blip r:embed="rId4"/>
          <a:stretch>
            <a:fillRect/>
          </a:stretch>
        </p:blipFill>
        <p:spPr>
          <a:xfrm>
            <a:off x="6943725" y="3100387"/>
            <a:ext cx="2762250" cy="1838325"/>
          </a:xfrm>
          <a:prstGeom prst="rect">
            <a:avLst/>
          </a:prstGeom>
        </p:spPr>
      </p:pic>
    </p:spTree>
    <p:extLst>
      <p:ext uri="{BB962C8B-B14F-4D97-AF65-F5344CB8AC3E}">
        <p14:creationId xmlns:p14="http://schemas.microsoft.com/office/powerpoint/2010/main" val="329437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44764" y="1655296"/>
            <a:ext cx="10058400" cy="4222989"/>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This part of the Act makes a number of measures available to help witnesses (other than the defendant) who might otherwise have difficulty giving evidence in criminal proceedings or who might be reluctant to do so. It focuses 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 Eligibility for Special Measures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 Vulnerable or Intimidated witnesses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 Sexual Offences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600" b="0" i="0" u="none" strike="noStrike" kern="1200" cap="none" spc="0" normalizeH="0" baseline="0" noProof="0" dirty="0" smtClean="0">
                <a:ln>
                  <a:noFill/>
                </a:ln>
                <a:solidFill>
                  <a:schemeClr val="tx1"/>
                </a:solidFill>
                <a:effectLst/>
                <a:uLnTx/>
                <a:uFillTx/>
                <a:latin typeface="Calibri" panose="020F0502020204030204"/>
                <a:ea typeface="+mn-ea"/>
                <a:cs typeface="+mn-cs"/>
              </a:rPr>
              <a:t>- Competence to give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085181" y="331858"/>
            <a:ext cx="10257312" cy="1323439"/>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Part II: The Giving of Evidence or information for the Purposes of Criminal Proceedings</a:t>
            </a:r>
            <a:endParaRPr lang="en-GB" sz="4000" b="1" dirty="0">
              <a:solidFill>
                <a:schemeClr val="bg1"/>
              </a:solidFill>
            </a:endParaRPr>
          </a:p>
        </p:txBody>
      </p:sp>
    </p:spTree>
    <p:extLst>
      <p:ext uri="{BB962C8B-B14F-4D97-AF65-F5344CB8AC3E}">
        <p14:creationId xmlns:p14="http://schemas.microsoft.com/office/powerpoint/2010/main" val="2710036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38929" y="1383614"/>
            <a:ext cx="10114141" cy="4090771"/>
          </a:xfrm>
          <a:prstGeom prst="rect">
            <a:avLst/>
          </a:prstGeom>
        </p:spPr>
      </p:pic>
      <p:sp>
        <p:nvSpPr>
          <p:cNvPr id="4" name="TextBox 3"/>
          <p:cNvSpPr txBox="1"/>
          <p:nvPr/>
        </p:nvSpPr>
        <p:spPr>
          <a:xfrm>
            <a:off x="1085181" y="331858"/>
            <a:ext cx="10257312" cy="707886"/>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b="1" dirty="0" smtClean="0">
                <a:solidFill>
                  <a:schemeClr val="bg1"/>
                </a:solidFill>
              </a:rPr>
              <a:t>Key Legislation: Civil Evidence Act (1995)</a:t>
            </a:r>
            <a:endParaRPr lang="en-GB" sz="4000" b="1" dirty="0">
              <a:solidFill>
                <a:schemeClr val="bg1"/>
              </a:solidFill>
            </a:endParaRPr>
          </a:p>
        </p:txBody>
      </p:sp>
    </p:spTree>
    <p:extLst>
      <p:ext uri="{BB962C8B-B14F-4D97-AF65-F5344CB8AC3E}">
        <p14:creationId xmlns:p14="http://schemas.microsoft.com/office/powerpoint/2010/main" val="91761100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3266" y="1305323"/>
            <a:ext cx="6558917" cy="3595181"/>
          </a:xfrm>
          <a:prstGeom prst="rect">
            <a:avLst/>
          </a:prstGeom>
        </p:spPr>
      </p:pic>
    </p:spTree>
    <p:extLst>
      <p:ext uri="{BB962C8B-B14F-4D97-AF65-F5344CB8AC3E}">
        <p14:creationId xmlns:p14="http://schemas.microsoft.com/office/powerpoint/2010/main" val="218740000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422</TotalTime>
  <Words>9953</Words>
  <Application>Microsoft Office PowerPoint</Application>
  <PresentationFormat>Widescreen</PresentationFormat>
  <Paragraphs>555</Paragraphs>
  <Slides>30</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ＭＳ Ｐゴシック</vt:lpstr>
      <vt:lpstr>Arial</vt:lpstr>
      <vt:lpstr>Calibri</vt:lpstr>
      <vt:lpstr>Calibri Light</vt:lpstr>
      <vt:lpstr>Microsoft Sans Serif</vt:lpstr>
      <vt:lpstr>Tahoma</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41</cp:revision>
  <dcterms:created xsi:type="dcterms:W3CDTF">2018-10-19T10:33:14Z</dcterms:created>
  <dcterms:modified xsi:type="dcterms:W3CDTF">2019-02-20T13:47:13Z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1d68fb14-8e07-42bd-bbca-a702b10ccad7</vt:lpwstr>
  </property>
  <property fmtid="{D5CDD505-2E9C-101B-9397-08002B2CF9AE}" pid="6" name="Classification">
    <vt:lpwstr>OFFICIAL</vt:lpwstr>
  </property>
  <property fmtid="{D5CDD505-2E9C-101B-9397-08002B2CF9AE}" pid="7" name="Visibility">
    <vt:lpwstr>NOT VISIBLE</vt:lpwstr>
  </property>
</Properties>
</file>