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283" r:id="rId3"/>
    <p:sldId id="282" r:id="rId4"/>
    <p:sldId id="284" r:id="rId5"/>
    <p:sldId id="285" r:id="rId6"/>
    <p:sldId id="258" r:id="rId7"/>
    <p:sldId id="261" r:id="rId8"/>
    <p:sldId id="262" r:id="rId9"/>
    <p:sldId id="265" r:id="rId10"/>
    <p:sldId id="257" r:id="rId11"/>
    <p:sldId id="295" r:id="rId12"/>
    <p:sldId id="266" r:id="rId13"/>
    <p:sldId id="267" r:id="rId14"/>
    <p:sldId id="271" r:id="rId15"/>
    <p:sldId id="272" r:id="rId16"/>
    <p:sldId id="273" r:id="rId17"/>
    <p:sldId id="293" r:id="rId18"/>
    <p:sldId id="274" r:id="rId19"/>
    <p:sldId id="287" r:id="rId20"/>
    <p:sldId id="275" r:id="rId21"/>
    <p:sldId id="288" r:id="rId22"/>
    <p:sldId id="276" r:id="rId23"/>
    <p:sldId id="290" r:id="rId24"/>
    <p:sldId id="277" r:id="rId25"/>
    <p:sldId id="291" r:id="rId26"/>
    <p:sldId id="278" r:id="rId27"/>
    <p:sldId id="292" r:id="rId28"/>
    <p:sldId id="294" r:id="rId29"/>
    <p:sldId id="28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37432-21C4-4467-A379-01CEE6C3ABAF}" type="datetimeFigureOut">
              <a:rPr lang="en-GB" smtClean="0"/>
              <a:t>11/04/2019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p:txBody>
      </p:sp>
      <p:sp>
        <p:nvSpPr>
          <p:cNvPr id="4" name="Slide Number Placeholder 3"/>
          <p:cNvSpPr>
            <a:spLocks noGrp="1"/>
          </p:cNvSpPr>
          <p:nvPr>
            <p:ph type="sldNum" sz="quarter" idx="10"/>
          </p:nvPr>
        </p:nvSpPr>
        <p:spPr/>
        <p:txBody>
          <a:bodyPr/>
          <a:lstStyle/>
          <a:p>
            <a:fld id="{B2A66423-77F2-4977-BBDF-C29087EED842}" type="slidenum">
              <a:rPr lang="en-GB" smtClean="0"/>
              <a:t>7</a:t>
            </a:fld>
            <a:endParaRPr lang="en-GB"/>
          </a:p>
        </p:txBody>
      </p:sp>
    </p:spTree>
    <p:extLst>
      <p:ext uri="{BB962C8B-B14F-4D97-AF65-F5344CB8AC3E}">
        <p14:creationId xmlns:p14="http://schemas.microsoft.com/office/powerpoint/2010/main" val="291779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E0269E-BB40-45E1-9C4F-15DC85CD1B51}" type="slidenum">
              <a:rPr lang="en-GB" altLang="en-US">
                <a:solidFill>
                  <a:prstClr val="black"/>
                </a:solidFill>
              </a:rPr>
              <a:pPr/>
              <a:t>8</a:t>
            </a:fld>
            <a:endParaRPr lang="en-GB" altLang="en-US">
              <a:solidFill>
                <a:prstClr val="black"/>
              </a:solidFill>
            </a:endParaRPr>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altLang="en-US"/>
              <a:t>The concept of culture has developed from anthropology. Although people may not be consciously aware of culture, it still has a pervasive influence over their behaviour and actions</a:t>
            </a:r>
          </a:p>
        </p:txBody>
      </p:sp>
    </p:spTree>
    <p:extLst>
      <p:ext uri="{BB962C8B-B14F-4D97-AF65-F5344CB8AC3E}">
        <p14:creationId xmlns:p14="http://schemas.microsoft.com/office/powerpoint/2010/main" val="2128106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9</a:t>
            </a:fld>
            <a:endParaRPr lang="en-GB"/>
          </a:p>
        </p:txBody>
      </p:sp>
    </p:spTree>
    <p:extLst>
      <p:ext uri="{BB962C8B-B14F-4D97-AF65-F5344CB8AC3E}">
        <p14:creationId xmlns:p14="http://schemas.microsoft.com/office/powerpoint/2010/main" val="1970714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behavior and actions of people that signal acceptable behavior.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The Cultural Web identifies six interrelated elements that help to make up what Johnson and Scholes call the "paradigm" - the pattern or model - of the work environment. By </a:t>
            </a:r>
            <a:r>
              <a:rPr kumimoji="0" lang="en-GB" sz="1200" b="0" i="0" u="none" strike="noStrike" kern="1200" cap="none" spc="0" normalizeH="0" baseline="0" noProof="0" dirty="0" err="1">
                <a:ln>
                  <a:noFill/>
                </a:ln>
                <a:solidFill>
                  <a:prstClr val="black"/>
                </a:solidFill>
                <a:effectLst/>
                <a:uLnTx/>
                <a:uFillTx/>
                <a:latin typeface="+mn-lt"/>
                <a:ea typeface="+mn-ea"/>
                <a:cs typeface="+mn-cs"/>
              </a:rPr>
              <a:t>analyzing</a:t>
            </a:r>
            <a:r>
              <a:rPr kumimoji="0" lang="en-GB" sz="1200" b="0" i="0" u="none" strike="noStrike" kern="1200" cap="none" spc="0" normalizeH="0" baseline="0" noProof="0" dirty="0">
                <a:ln>
                  <a:noFill/>
                </a:ln>
                <a:solidFill>
                  <a:prstClr val="black"/>
                </a:solidFill>
                <a:effectLst/>
                <a:uLnTx/>
                <a:uFillTx/>
                <a:latin typeface="+mn-lt"/>
                <a:ea typeface="+mn-ea"/>
                <a:cs typeface="+mn-cs"/>
              </a:rPr>
              <a:t> the factors in each, you can begin to see the bigger picture of your culture: what is working, what isn't working, and what needs to be changed. The six elements are</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behavior.</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organization is controlled. These include financial systems, quality systems, and rewards (including the way they are measured and distributed within the organization.)</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Organizational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organization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15</a:t>
            </a:fld>
            <a:endParaRPr lang="en-GB"/>
          </a:p>
        </p:txBody>
      </p:sp>
    </p:spTree>
    <p:extLst>
      <p:ext uri="{BB962C8B-B14F-4D97-AF65-F5344CB8AC3E}">
        <p14:creationId xmlns:p14="http://schemas.microsoft.com/office/powerpoint/2010/main" val="341893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pPr>
              <a:spcBef>
                <a:spcPct val="0"/>
              </a:spcBef>
            </a:pPr>
            <a:endParaRPr lang="en-US" altLang="en-US" i="1" dirty="0"/>
          </a:p>
          <a:p>
            <a:pPr>
              <a:spcBef>
                <a:spcPct val="0"/>
              </a:spcBef>
            </a:pPr>
            <a:r>
              <a:rPr lang="en-US" altLang="en-US" i="1" dirty="0"/>
              <a:t>Customers expect a newspaper and coffee whilst they wait, or a ride to work. </a:t>
            </a:r>
            <a:r>
              <a:rPr lang="en-US" altLang="en-US" dirty="0"/>
              <a:t/>
            </a:r>
            <a:br>
              <a:rPr lang="en-US" altLang="en-US" dirty="0"/>
            </a:br>
            <a:endParaRPr lang="en-US" altLang="en-US" dirty="0"/>
          </a:p>
          <a:p>
            <a:pPr>
              <a:spcBef>
                <a:spcPct val="0"/>
              </a:spcBef>
            </a:pPr>
            <a:r>
              <a:rPr lang="en-US" altLang="en-US" i="1" dirty="0"/>
              <a:t>Employees expect to have their time cards examined very carefully.</a:t>
            </a:r>
            <a:r>
              <a:rPr lang="en-US" altLang="en-US" dirty="0"/>
              <a:t> </a:t>
            </a:r>
            <a:br>
              <a:rPr lang="en-US" altLang="en-US" dirty="0"/>
            </a:br>
            <a:endParaRPr lang="en-US" altLang="en-US" dirty="0"/>
          </a:p>
          <a:p>
            <a:pPr>
              <a:spcBef>
                <a:spcPct val="0"/>
              </a:spcBef>
            </a:pPr>
            <a:r>
              <a:rPr lang="en-US" altLang="en-US" i="1" dirty="0"/>
              <a:t>There's lots of talk about money, and especially about how to cut costs. </a:t>
            </a:r>
            <a:endParaRPr lang="en-US" altLang="en-US" dirty="0"/>
          </a:p>
          <a:p>
            <a:pPr>
              <a:spcBef>
                <a:spcPct val="0"/>
              </a:spcBef>
            </a:pP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16</a:t>
            </a:fld>
            <a:endParaRPr lang="en-GB" altLang="en-US" sz="1200"/>
          </a:p>
        </p:txBody>
      </p:sp>
    </p:spTree>
    <p:extLst>
      <p:ext uri="{BB962C8B-B14F-4D97-AF65-F5344CB8AC3E}">
        <p14:creationId xmlns:p14="http://schemas.microsoft.com/office/powerpoint/2010/main" val="10248912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18</a:t>
            </a:fld>
            <a:endParaRPr lang="en-GB" altLang="en-US" sz="1200"/>
          </a:p>
        </p:txBody>
      </p:sp>
    </p:spTree>
    <p:extLst>
      <p:ext uri="{BB962C8B-B14F-4D97-AF65-F5344CB8AC3E}">
        <p14:creationId xmlns:p14="http://schemas.microsoft.com/office/powerpoint/2010/main" val="1499153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Examples:</a:t>
            </a:r>
          </a:p>
          <a:p>
            <a:pPr>
              <a:spcBef>
                <a:spcPct val="0"/>
              </a:spcBef>
            </a:pPr>
            <a:r>
              <a:rPr lang="en-US" altLang="en-US" i="1"/>
              <a:t>Bright red shuttle vans</a:t>
            </a:r>
            <a:r>
              <a:rPr lang="en-US" altLang="en-US"/>
              <a:t>.</a:t>
            </a:r>
            <a:br>
              <a:rPr lang="en-US" altLang="en-US"/>
            </a:br>
            <a:r>
              <a:rPr lang="en-US" altLang="en-US" i="1"/>
              <a:t>Bright red courtesy cars - compact, economy cars.</a:t>
            </a:r>
            <a:r>
              <a:rPr lang="en-US" altLang="en-US"/>
              <a:t/>
            </a:r>
            <a:br>
              <a:rPr lang="en-US" altLang="en-US"/>
            </a:br>
            <a:r>
              <a:rPr lang="en-US" altLang="en-US" i="1"/>
              <a:t>The boss wears overalls not a suit</a:t>
            </a:r>
            <a:endParaRPr lang="en-US" altLang="en-US"/>
          </a:p>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20</a:t>
            </a:fld>
            <a:endParaRPr lang="en-GB" altLang="en-US" sz="1200"/>
          </a:p>
        </p:txBody>
      </p:sp>
    </p:spTree>
    <p:extLst>
      <p:ext uri="{BB962C8B-B14F-4D97-AF65-F5344CB8AC3E}">
        <p14:creationId xmlns:p14="http://schemas.microsoft.com/office/powerpoint/2010/main" val="3320412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US" altLang="en-US" dirty="0"/>
          </a:p>
          <a:p>
            <a:pPr>
              <a:spcBef>
                <a:spcPct val="0"/>
              </a:spcBef>
            </a:pPr>
            <a:r>
              <a:rPr lang="en-US" altLang="en-US" dirty="0"/>
              <a:t>Examples:</a:t>
            </a:r>
          </a:p>
          <a:p>
            <a:pPr>
              <a:spcBef>
                <a:spcPct val="0"/>
              </a:spcBef>
            </a:pPr>
            <a:r>
              <a:rPr lang="en-US" altLang="en-US" i="1" dirty="0"/>
              <a:t>Costs are highly controlled, and customers are billed for parts down to the last screw.</a:t>
            </a:r>
            <a:r>
              <a:rPr lang="en-US" altLang="en-US" dirty="0"/>
              <a:t/>
            </a:r>
            <a:br>
              <a:rPr lang="en-US" altLang="en-US" dirty="0"/>
            </a:br>
            <a:endParaRPr lang="en-US" altLang="en-US" dirty="0"/>
          </a:p>
          <a:p>
            <a:pPr>
              <a:spcBef>
                <a:spcPct val="0"/>
              </a:spcBef>
            </a:pPr>
            <a:r>
              <a:rPr lang="en-US" altLang="en-US" i="1" dirty="0"/>
              <a:t>Quality is not emphasized. Getting the work done with the least amount of direct costs is the goal.</a:t>
            </a:r>
            <a:r>
              <a:rPr lang="en-US" altLang="en-US" dirty="0"/>
              <a:t> </a:t>
            </a:r>
            <a:br>
              <a:rPr lang="en-US" altLang="en-US" dirty="0"/>
            </a:br>
            <a:endParaRPr lang="en-US" altLang="en-US" dirty="0"/>
          </a:p>
          <a:p>
            <a:pPr>
              <a:spcBef>
                <a:spcPct val="0"/>
              </a:spcBef>
            </a:pPr>
            <a:r>
              <a:rPr lang="en-US" altLang="en-US" i="1" dirty="0"/>
              <a:t>Employees docked pay if their quotes/estimates are more than 10% out. </a:t>
            </a: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22</a:t>
            </a:fld>
            <a:endParaRPr lang="en-GB" altLang="en-US" sz="1200"/>
          </a:p>
        </p:txBody>
      </p:sp>
    </p:spTree>
    <p:extLst>
      <p:ext uri="{BB962C8B-B14F-4D97-AF65-F5344CB8AC3E}">
        <p14:creationId xmlns:p14="http://schemas.microsoft.com/office/powerpoint/2010/main" val="1687226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a:p>
            <a:pPr>
              <a:spcBef>
                <a:spcPct val="0"/>
              </a:spcBef>
            </a:pPr>
            <a:r>
              <a:rPr lang="en-US" altLang="en-US" i="1" dirty="0"/>
              <a:t>The owner believes in a low cost, high profit model, and is prepared to lose repeat customers.</a:t>
            </a:r>
            <a:r>
              <a:rPr lang="en-US" altLang="en-US" dirty="0"/>
              <a:t/>
            </a:r>
            <a:br>
              <a:rPr lang="en-US" altLang="en-US" dirty="0"/>
            </a:br>
            <a:r>
              <a:rPr lang="en-US" altLang="en-US" i="1" dirty="0"/>
              <a:t>The threat of docked pay keeps mechanics working with this model</a:t>
            </a: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24</a:t>
            </a:fld>
            <a:endParaRPr lang="en-GB" altLang="en-US" sz="1200"/>
          </a:p>
        </p:txBody>
      </p:sp>
    </p:spTree>
    <p:extLst>
      <p:ext uri="{BB962C8B-B14F-4D97-AF65-F5344CB8AC3E}">
        <p14:creationId xmlns:p14="http://schemas.microsoft.com/office/powerpoint/2010/main" val="3029047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a:p>
            <a:pPr marL="0" marR="0" indent="0" algn="l" defTabSz="914400" rtl="0" eaLnBrk="1" fontAlgn="auto" latinLnBrk="0" hangingPunct="1">
              <a:lnSpc>
                <a:spcPct val="100000"/>
              </a:lnSpc>
              <a:spcBef>
                <a:spcPct val="0"/>
              </a:spcBef>
              <a:spcAft>
                <a:spcPts val="0"/>
              </a:spcAft>
              <a:buClrTx/>
              <a:buSzTx/>
              <a:buFontTx/>
              <a:buNone/>
              <a:tabLst/>
              <a:defRPr/>
            </a:pPr>
            <a:endParaRPr lang="en-US" altLang="en-US" dirty="0"/>
          </a:p>
          <a:p>
            <a:pPr marL="0" marR="0" indent="0" algn="l" defTabSz="914400" rtl="0" eaLnBrk="1" fontAlgn="auto" latinLnBrk="0" hangingPunct="1">
              <a:lnSpc>
                <a:spcPct val="100000"/>
              </a:lnSpc>
              <a:spcBef>
                <a:spcPct val="0"/>
              </a:spcBef>
              <a:spcAft>
                <a:spcPts val="0"/>
              </a:spcAft>
              <a:buClrTx/>
              <a:buSzTx/>
              <a:buFontTx/>
              <a:buNone/>
              <a:tabLst/>
              <a:defRPr/>
            </a:pPr>
            <a:r>
              <a:rPr lang="en-US" altLang="en-US" dirty="0"/>
              <a:t>Examples:</a:t>
            </a:r>
          </a:p>
          <a:p>
            <a:pPr>
              <a:spcBef>
                <a:spcPct val="0"/>
              </a:spcBef>
            </a:pPr>
            <a:endParaRPr lang="en-US" altLang="en-US" i="1" dirty="0"/>
          </a:p>
          <a:p>
            <a:pPr>
              <a:spcBef>
                <a:spcPct val="0"/>
              </a:spcBef>
            </a:pPr>
            <a:r>
              <a:rPr lang="en-US" altLang="en-US" i="1" dirty="0"/>
              <a:t>Flat structure - Owner, Head Mechanic, Mechanics, Reception</a:t>
            </a:r>
            <a:r>
              <a:rPr lang="en-US" altLang="en-US" dirty="0"/>
              <a:t>.</a:t>
            </a:r>
            <a:br>
              <a:rPr lang="en-US" altLang="en-US" dirty="0"/>
            </a:br>
            <a:endParaRPr lang="en-US" altLang="en-US" dirty="0"/>
          </a:p>
          <a:p>
            <a:pPr>
              <a:spcBef>
                <a:spcPct val="0"/>
              </a:spcBef>
            </a:pPr>
            <a:r>
              <a:rPr lang="en-US" altLang="en-US" i="1" dirty="0"/>
              <a:t>The receptionist is the owner's wife so she goes straight to him with some customer complaints.</a:t>
            </a:r>
            <a:r>
              <a:rPr lang="en-US" altLang="en-US" dirty="0"/>
              <a:t/>
            </a:r>
            <a:br>
              <a:rPr lang="en-US" altLang="en-US" dirty="0"/>
            </a:br>
            <a:endParaRPr lang="en-US" altLang="en-US" dirty="0"/>
          </a:p>
          <a:p>
            <a:pPr>
              <a:spcBef>
                <a:spcPct val="0"/>
              </a:spcBef>
            </a:pPr>
            <a:r>
              <a:rPr lang="en-US" altLang="en-US" i="1" dirty="0"/>
              <a:t>It's each mechanic for himself - no sharing tools or supplies, little teamwork</a:t>
            </a:r>
            <a:endParaRPr lang="en-US" altLang="en-US" dirty="0"/>
          </a:p>
          <a:p>
            <a:pPr>
              <a:spcBef>
                <a:spcPct val="0"/>
              </a:spcBef>
            </a:pPr>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26</a:t>
            </a:fld>
            <a:endParaRPr lang="en-GB" altLang="en-US" sz="1200"/>
          </a:p>
        </p:txBody>
      </p:sp>
    </p:spTree>
    <p:extLst>
      <p:ext uri="{BB962C8B-B14F-4D97-AF65-F5344CB8AC3E}">
        <p14:creationId xmlns:p14="http://schemas.microsoft.com/office/powerpoint/2010/main" val="42186523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general example is required from any working environment. Then a more specific example for their own</a:t>
            </a:r>
            <a:r>
              <a:rPr lang="en-GB" baseline="0" dirty="0"/>
              <a:t> organisational workplace.</a:t>
            </a:r>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29</a:t>
            </a:fld>
            <a:endParaRPr lang="en-GB"/>
          </a:p>
        </p:txBody>
      </p:sp>
    </p:spTree>
    <p:extLst>
      <p:ext uri="{BB962C8B-B14F-4D97-AF65-F5344CB8AC3E}">
        <p14:creationId xmlns:p14="http://schemas.microsoft.com/office/powerpoint/2010/main" val="14942667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0D85AC-E3E9-41F0-BEFD-89D6FD2AC1DF}" type="datetimeFigureOut">
              <a:rPr lang="en-GB" smtClean="0"/>
              <a:t>11/04/2019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93200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11/04/2019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9509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11/04/2019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3189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0D85AC-E3E9-41F0-BEFD-89D6FD2AC1DF}" type="datetimeFigureOut">
              <a:rPr lang="en-GB" smtClean="0"/>
              <a:t>11/04/2019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10817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0D85AC-E3E9-41F0-BEFD-89D6FD2AC1DF}" type="datetimeFigureOut">
              <a:rPr lang="en-GB" smtClean="0"/>
              <a:t>11/04/2019</a:t>
            </a:fld>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4098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0D85AC-E3E9-41F0-BEFD-89D6FD2AC1DF}" type="datetimeFigureOut">
              <a:rPr lang="en-GB" smtClean="0"/>
              <a:t>11/04/2019</a:t>
            </a:fld>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3141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11/04/2019</a:t>
            </a:fld>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8956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11/04/2019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30394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11/04/2019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4381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11/04/2019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150184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11/04/2019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79291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496489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75604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F0D85AC-E3E9-41F0-BEFD-89D6FD2AC1DF}" type="datetimeFigureOut">
              <a:rPr lang="en-GB" smtClean="0"/>
              <a:t>11/04/2019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493129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ww.marketingteacher.com/what-is-marketing-2/"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0kkPmppKm_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BMSK5005 –</a:t>
            </a:r>
            <a:br>
              <a:rPr lang="en-GB" dirty="0"/>
            </a:br>
            <a:r>
              <a:rPr lang="en-GB" dirty="0"/>
              <a:t>Workplace Culture and its impact on Organisational Efficiency</a:t>
            </a:r>
          </a:p>
        </p:txBody>
      </p:sp>
      <p:sp>
        <p:nvSpPr>
          <p:cNvPr id="3" name="Subtitle 2"/>
          <p:cNvSpPr>
            <a:spLocks noGrp="1"/>
          </p:cNvSpPr>
          <p:nvPr>
            <p:ph type="subTitle" idx="1"/>
          </p:nvPr>
        </p:nvSpPr>
        <p:spPr/>
        <p:txBody>
          <a:bodyPr/>
          <a:lstStyle/>
          <a:p>
            <a:r>
              <a:rPr lang="en-GB" dirty="0"/>
              <a:t>Session 1</a:t>
            </a: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of Module</a:t>
            </a:r>
          </a:p>
        </p:txBody>
      </p:sp>
      <p:sp>
        <p:nvSpPr>
          <p:cNvPr id="3" name="Content Placeholder 2"/>
          <p:cNvSpPr>
            <a:spLocks noGrp="1"/>
          </p:cNvSpPr>
          <p:nvPr>
            <p:ph idx="1"/>
          </p:nvPr>
        </p:nvSpPr>
        <p:spPr/>
        <p:txBody>
          <a:bodyPr/>
          <a:lstStyle/>
          <a:p>
            <a:r>
              <a:rPr lang="en-GB" dirty="0"/>
              <a:t>To develop an understanding of workplace culture and context in order to improve one’s ability to function within the organisational norms. </a:t>
            </a:r>
          </a:p>
        </p:txBody>
      </p:sp>
    </p:spTree>
    <p:extLst>
      <p:ext uri="{BB962C8B-B14F-4D97-AF65-F5344CB8AC3E}">
        <p14:creationId xmlns:p14="http://schemas.microsoft.com/office/powerpoint/2010/main" val="4077430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Learning Outcomes</a:t>
            </a:r>
          </a:p>
        </p:txBody>
      </p:sp>
      <p:sp>
        <p:nvSpPr>
          <p:cNvPr id="8" name="Content Placeholder 7"/>
          <p:cNvSpPr>
            <a:spLocks noGrp="1"/>
          </p:cNvSpPr>
          <p:nvPr>
            <p:ph idx="1"/>
          </p:nvPr>
        </p:nvSpPr>
        <p:spPr/>
        <p:txBody>
          <a:bodyPr>
            <a:normAutofit fontScale="92500" lnSpcReduction="10000"/>
          </a:bodyPr>
          <a:lstStyle/>
          <a:p>
            <a:pPr marL="0" indent="0">
              <a:buNone/>
            </a:pPr>
            <a:r>
              <a:rPr lang="en-GB" dirty="0"/>
              <a:t>By the end of the module students should be able to demonstrate the ability to:</a:t>
            </a:r>
          </a:p>
          <a:p>
            <a:r>
              <a:rPr lang="en-GB" dirty="0"/>
              <a:t>Critically assess the culture and context of an organisation</a:t>
            </a:r>
          </a:p>
          <a:p>
            <a:r>
              <a:rPr lang="en-GB" dirty="0"/>
              <a:t>Evaluate an organisation within its broader environment using appropriate environmental and organisational analysis techniques</a:t>
            </a:r>
          </a:p>
          <a:p>
            <a:r>
              <a:rPr lang="en-GB" dirty="0"/>
              <a:t>Critically appraise the cultural and ethical behaviour present in one or more organisations</a:t>
            </a:r>
          </a:p>
        </p:txBody>
      </p:sp>
    </p:spTree>
    <p:extLst>
      <p:ext uri="{BB962C8B-B14F-4D97-AF65-F5344CB8AC3E}">
        <p14:creationId xmlns:p14="http://schemas.microsoft.com/office/powerpoint/2010/main" val="3005745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Assessments</a:t>
            </a:r>
          </a:p>
        </p:txBody>
      </p:sp>
      <p:sp>
        <p:nvSpPr>
          <p:cNvPr id="8" name="Content Placeholder 7"/>
          <p:cNvSpPr>
            <a:spLocks noGrp="1"/>
          </p:cNvSpPr>
          <p:nvPr>
            <p:ph idx="1"/>
          </p:nvPr>
        </p:nvSpPr>
        <p:spPr/>
        <p:txBody>
          <a:bodyPr/>
          <a:lstStyle/>
          <a:p>
            <a:r>
              <a:rPr lang="en-GB" dirty="0"/>
              <a:t>Essay (3000 words) – 75% of mark</a:t>
            </a:r>
          </a:p>
          <a:p>
            <a:pPr marL="0" indent="0">
              <a:buNone/>
            </a:pPr>
            <a:r>
              <a:rPr lang="en-GB" dirty="0"/>
              <a:t>   Due </a:t>
            </a:r>
            <a:r>
              <a:rPr lang="en-GB" dirty="0" smtClean="0"/>
              <a:t>12</a:t>
            </a:r>
            <a:r>
              <a:rPr lang="en-GB" baseline="30000" dirty="0" smtClean="0"/>
              <a:t>th</a:t>
            </a:r>
            <a:r>
              <a:rPr lang="en-GB" dirty="0" smtClean="0"/>
              <a:t> </a:t>
            </a:r>
            <a:r>
              <a:rPr lang="en-GB" dirty="0"/>
              <a:t>July 2019</a:t>
            </a:r>
          </a:p>
          <a:p>
            <a:r>
              <a:rPr lang="en-GB" dirty="0"/>
              <a:t>Group Presentation (individually assessed) – 25% of mark</a:t>
            </a:r>
          </a:p>
          <a:p>
            <a:pPr marL="0" indent="0">
              <a:buNone/>
            </a:pPr>
            <a:r>
              <a:rPr lang="en-GB" dirty="0"/>
              <a:t>   On 24</a:t>
            </a:r>
            <a:r>
              <a:rPr lang="en-GB" baseline="30000" dirty="0"/>
              <a:t>th</a:t>
            </a:r>
            <a:r>
              <a:rPr lang="en-GB" dirty="0"/>
              <a:t> June 2019</a:t>
            </a:r>
          </a:p>
        </p:txBody>
      </p:sp>
    </p:spTree>
    <p:extLst>
      <p:ext uri="{BB962C8B-B14F-4D97-AF65-F5344CB8AC3E}">
        <p14:creationId xmlns:p14="http://schemas.microsoft.com/office/powerpoint/2010/main" val="2665331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Recommended Reading</a:t>
            </a:r>
          </a:p>
        </p:txBody>
      </p:sp>
      <p:sp>
        <p:nvSpPr>
          <p:cNvPr id="3" name="Content Placeholder 2"/>
          <p:cNvSpPr>
            <a:spLocks noGrp="1"/>
          </p:cNvSpPr>
          <p:nvPr>
            <p:ph idx="1"/>
          </p:nvPr>
        </p:nvSpPr>
        <p:spPr/>
        <p:txBody>
          <a:bodyPr/>
          <a:lstStyle/>
          <a:p>
            <a:r>
              <a:rPr lang="en-GB" dirty="0"/>
              <a:t>Chapter 15 of Mullins, L. (2016). </a:t>
            </a:r>
            <a:r>
              <a:rPr lang="en-GB" i="1" dirty="0"/>
              <a:t>Management and Organisational Behaviour</a:t>
            </a:r>
            <a:r>
              <a:rPr lang="en-GB" dirty="0"/>
              <a:t>. 11</a:t>
            </a:r>
            <a:r>
              <a:rPr lang="en-GB" baseline="30000" dirty="0"/>
              <a:t>th</a:t>
            </a:r>
            <a:r>
              <a:rPr lang="en-GB" dirty="0"/>
              <a:t> Ed. Harlow: Pearson Education Ltd. </a:t>
            </a:r>
          </a:p>
        </p:txBody>
      </p:sp>
    </p:spTree>
    <p:extLst>
      <p:ext uri="{BB962C8B-B14F-4D97-AF65-F5344CB8AC3E}">
        <p14:creationId xmlns:p14="http://schemas.microsoft.com/office/powerpoint/2010/main" val="2503646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9630"/>
            <a:ext cx="10972800" cy="731520"/>
          </a:xfrm>
        </p:spPr>
        <p:txBody>
          <a:bodyPr>
            <a:normAutofit fontScale="90000"/>
          </a:bodyPr>
          <a:lstStyle/>
          <a:p>
            <a:r>
              <a:rPr lang="en-GB" b="1" dirty="0"/>
              <a:t>Activity 1</a:t>
            </a:r>
          </a:p>
        </p:txBody>
      </p:sp>
      <p:sp>
        <p:nvSpPr>
          <p:cNvPr id="3" name="Content Placeholder 2"/>
          <p:cNvSpPr>
            <a:spLocks noGrp="1"/>
          </p:cNvSpPr>
          <p:nvPr>
            <p:ph idx="1"/>
          </p:nvPr>
        </p:nvSpPr>
        <p:spPr>
          <a:xfrm>
            <a:off x="609600" y="1039091"/>
            <a:ext cx="10972800" cy="4478142"/>
          </a:xfrm>
        </p:spPr>
        <p:txBody>
          <a:bodyPr>
            <a:normAutofit fontScale="77500" lnSpcReduction="20000"/>
          </a:bodyPr>
          <a:lstStyle/>
          <a:p>
            <a:pPr marL="0" indent="0">
              <a:buNone/>
            </a:pPr>
            <a:r>
              <a:rPr lang="en-GB" dirty="0"/>
              <a:t>What is Culture?</a:t>
            </a:r>
          </a:p>
          <a:p>
            <a:pPr marL="0" indent="0">
              <a:buNone/>
            </a:pPr>
            <a:endParaRPr lang="en-GB" dirty="0"/>
          </a:p>
          <a:p>
            <a:pPr marL="0" indent="0">
              <a:buNone/>
            </a:pPr>
            <a:r>
              <a:rPr lang="en-GB" sz="2800" i="1" dirty="0"/>
              <a:t>“How things are done around here” (Mullins, 2016).</a:t>
            </a:r>
          </a:p>
          <a:p>
            <a:pPr marL="0" indent="0">
              <a:buNone/>
            </a:pPr>
            <a:endParaRPr lang="en-GB" sz="2800" i="1" dirty="0"/>
          </a:p>
          <a:p>
            <a:pPr marL="0" indent="0">
              <a:buNone/>
            </a:pPr>
            <a:r>
              <a:rPr lang="en-GB" sz="2800" i="1" dirty="0"/>
              <a:t>“ . . It embodies the ethos and values of a particular organisation, which are expressed through the way it operates and the practices it undertakes.” (Johnson, 2013, as cited in Mullins, 2016). </a:t>
            </a:r>
          </a:p>
          <a:p>
            <a:pPr marL="0" indent="0">
              <a:buNone/>
            </a:pPr>
            <a:endParaRPr lang="en-GB" sz="2800" dirty="0"/>
          </a:p>
          <a:p>
            <a:pPr marL="0" indent="0">
              <a:buNone/>
            </a:pPr>
            <a:r>
              <a:rPr lang="en-GB" sz="2800" i="1" dirty="0"/>
              <a:t>“Culture is the collective programming of the mind that distinguishes the members of one group or category of people from another.” (Hofstede, 2001)</a:t>
            </a:r>
          </a:p>
          <a:p>
            <a:pPr lvl="1"/>
            <a:endParaRPr lang="en-GB" dirty="0"/>
          </a:p>
          <a:p>
            <a:r>
              <a:rPr lang="en-GB" dirty="0"/>
              <a:t>In groups – give examples from your workplaces (past and present) – 10 minutes.</a:t>
            </a:r>
          </a:p>
        </p:txBody>
      </p:sp>
    </p:spTree>
    <p:extLst>
      <p:ext uri="{BB962C8B-B14F-4D97-AF65-F5344CB8AC3E}">
        <p14:creationId xmlns:p14="http://schemas.microsoft.com/office/powerpoint/2010/main" val="111395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1000"/>
                                        <p:tgtEl>
                                          <p:spTgt spid="3">
                                            <p:txEl>
                                              <p:pRg st="4" end="4"/>
                                            </p:txEl>
                                          </p:spTgt>
                                        </p:tgtEl>
                                      </p:cBhvr>
                                    </p:animEffect>
                                    <p:anim calcmode="lin" valueType="num">
                                      <p:cBhvr>
                                        <p:cTn id="1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7400" y="772589"/>
            <a:ext cx="7860415" cy="3744416"/>
          </a:xfrm>
          <a:prstGeom prst="rect">
            <a:avLst/>
          </a:prstGeom>
        </p:spPr>
      </p:pic>
    </p:spTree>
    <p:extLst>
      <p:ext uri="{BB962C8B-B14F-4D97-AF65-F5344CB8AC3E}">
        <p14:creationId xmlns:p14="http://schemas.microsoft.com/office/powerpoint/2010/main" val="187884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43298" y="115193"/>
            <a:ext cx="7772400" cy="762000"/>
          </a:xfrm>
        </p:spPr>
        <p:txBody>
          <a:bodyPr>
            <a:normAutofit/>
          </a:bodyPr>
          <a:lstStyle/>
          <a:p>
            <a:r>
              <a:rPr lang="en-GB" altLang="en-US" sz="3600" b="1" dirty="0"/>
              <a:t>Cultural environment</a:t>
            </a:r>
          </a:p>
        </p:txBody>
      </p:sp>
      <p:sp>
        <p:nvSpPr>
          <p:cNvPr id="8195" name="Rectangle 3"/>
          <p:cNvSpPr>
            <a:spLocks noChangeArrowheads="1"/>
          </p:cNvSpPr>
          <p:nvPr/>
        </p:nvSpPr>
        <p:spPr bwMode="auto">
          <a:xfrm>
            <a:off x="2286000" y="1905000"/>
            <a:ext cx="12192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Language</a:t>
            </a:r>
          </a:p>
        </p:txBody>
      </p:sp>
      <p:sp>
        <p:nvSpPr>
          <p:cNvPr id="8196" name="Rectangle 4"/>
          <p:cNvSpPr>
            <a:spLocks noChangeArrowheads="1"/>
          </p:cNvSpPr>
          <p:nvPr/>
        </p:nvSpPr>
        <p:spPr bwMode="auto">
          <a:xfrm>
            <a:off x="7953532" y="1505396"/>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Values</a:t>
            </a:r>
          </a:p>
          <a:p>
            <a:pPr algn="ctr" fontAlgn="base">
              <a:spcBef>
                <a:spcPct val="0"/>
              </a:spcBef>
              <a:spcAft>
                <a:spcPct val="0"/>
              </a:spcAft>
            </a:pPr>
            <a:r>
              <a:rPr lang="en-GB" altLang="en-US" sz="2400" dirty="0">
                <a:solidFill>
                  <a:srgbClr val="FFFFFF"/>
                </a:solidFill>
                <a:latin typeface="Times New Roman" charset="0"/>
              </a:rPr>
              <a:t>attitudes</a:t>
            </a:r>
          </a:p>
        </p:txBody>
      </p:sp>
      <p:sp>
        <p:nvSpPr>
          <p:cNvPr id="8197" name="Rectangle 5"/>
          <p:cNvSpPr>
            <a:spLocks noChangeArrowheads="1"/>
          </p:cNvSpPr>
          <p:nvPr/>
        </p:nvSpPr>
        <p:spPr bwMode="auto">
          <a:xfrm>
            <a:off x="7699044" y="2844310"/>
            <a:ext cx="1572344" cy="990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Education</a:t>
            </a:r>
          </a:p>
        </p:txBody>
      </p:sp>
      <p:sp>
        <p:nvSpPr>
          <p:cNvPr id="8199" name="Rectangle 7"/>
          <p:cNvSpPr>
            <a:spLocks noChangeArrowheads="1"/>
          </p:cNvSpPr>
          <p:nvPr/>
        </p:nvSpPr>
        <p:spPr bwMode="auto">
          <a:xfrm>
            <a:off x="5101244" y="2457572"/>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Culture</a:t>
            </a:r>
          </a:p>
        </p:txBody>
      </p:sp>
      <p:sp>
        <p:nvSpPr>
          <p:cNvPr id="8201" name="Rectangle 9"/>
          <p:cNvSpPr>
            <a:spLocks noChangeArrowheads="1"/>
          </p:cNvSpPr>
          <p:nvPr/>
        </p:nvSpPr>
        <p:spPr bwMode="auto">
          <a:xfrm>
            <a:off x="4724400" y="3856107"/>
            <a:ext cx="1981200" cy="1066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Technology</a:t>
            </a:r>
          </a:p>
          <a:p>
            <a:pPr algn="ctr" fontAlgn="base">
              <a:spcBef>
                <a:spcPct val="0"/>
              </a:spcBef>
              <a:spcAft>
                <a:spcPct val="0"/>
              </a:spcAft>
            </a:pPr>
            <a:r>
              <a:rPr lang="en-GB" altLang="en-US" sz="2400" dirty="0">
                <a:solidFill>
                  <a:srgbClr val="FFFFFF"/>
                </a:solidFill>
                <a:latin typeface="Times New Roman" charset="0"/>
              </a:rPr>
              <a:t>and material </a:t>
            </a:r>
          </a:p>
          <a:p>
            <a:pPr algn="ctr" fontAlgn="base">
              <a:spcBef>
                <a:spcPct val="0"/>
              </a:spcBef>
              <a:spcAft>
                <a:spcPct val="0"/>
              </a:spcAft>
            </a:pPr>
            <a:r>
              <a:rPr lang="en-GB" altLang="en-US" sz="2400" dirty="0">
                <a:solidFill>
                  <a:srgbClr val="FFFFFF"/>
                </a:solidFill>
                <a:latin typeface="Times New Roman" charset="0"/>
              </a:rPr>
              <a:t>culture</a:t>
            </a:r>
          </a:p>
        </p:txBody>
      </p:sp>
      <p:sp>
        <p:nvSpPr>
          <p:cNvPr id="8202" name="Rectangle 10"/>
          <p:cNvSpPr>
            <a:spLocks noChangeArrowheads="1"/>
          </p:cNvSpPr>
          <p:nvPr/>
        </p:nvSpPr>
        <p:spPr bwMode="auto">
          <a:xfrm>
            <a:off x="4953000" y="933749"/>
            <a:ext cx="15240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Social</a:t>
            </a:r>
          </a:p>
          <a:p>
            <a:pPr algn="ctr" fontAlgn="base">
              <a:spcBef>
                <a:spcPct val="0"/>
              </a:spcBef>
              <a:spcAft>
                <a:spcPct val="0"/>
              </a:spcAft>
            </a:pPr>
            <a:r>
              <a:rPr lang="en-GB" altLang="en-US" sz="2400">
                <a:solidFill>
                  <a:srgbClr val="FFFFFF"/>
                </a:solidFill>
                <a:latin typeface="Times New Roman" charset="0"/>
              </a:rPr>
              <a:t>organisation</a:t>
            </a:r>
          </a:p>
        </p:txBody>
      </p:sp>
      <p:sp>
        <p:nvSpPr>
          <p:cNvPr id="8203" name="Rectangle 11"/>
          <p:cNvSpPr>
            <a:spLocks noChangeArrowheads="1"/>
          </p:cNvSpPr>
          <p:nvPr/>
        </p:nvSpPr>
        <p:spPr bwMode="auto">
          <a:xfrm>
            <a:off x="7733340" y="4008507"/>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Religion</a:t>
            </a:r>
          </a:p>
        </p:txBody>
      </p:sp>
      <p:sp>
        <p:nvSpPr>
          <p:cNvPr id="8206" name="Rectangle 14"/>
          <p:cNvSpPr>
            <a:spLocks noChangeArrowheads="1"/>
          </p:cNvSpPr>
          <p:nvPr/>
        </p:nvSpPr>
        <p:spPr bwMode="auto">
          <a:xfrm>
            <a:off x="2256347" y="4213264"/>
            <a:ext cx="13716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Aesthetics</a:t>
            </a:r>
          </a:p>
        </p:txBody>
      </p:sp>
      <p:sp>
        <p:nvSpPr>
          <p:cNvPr id="8207" name="Rectangle 15"/>
          <p:cNvSpPr>
            <a:spLocks noChangeArrowheads="1"/>
          </p:cNvSpPr>
          <p:nvPr/>
        </p:nvSpPr>
        <p:spPr bwMode="auto">
          <a:xfrm>
            <a:off x="2270930" y="2953293"/>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The law</a:t>
            </a:r>
          </a:p>
        </p:txBody>
      </p:sp>
      <p:sp>
        <p:nvSpPr>
          <p:cNvPr id="8209" name="Line 17"/>
          <p:cNvSpPr>
            <a:spLocks noChangeShapeType="1"/>
          </p:cNvSpPr>
          <p:nvPr/>
        </p:nvSpPr>
        <p:spPr bwMode="auto">
          <a:xfrm>
            <a:off x="3581400" y="2438400"/>
            <a:ext cx="1489704"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0" name="Line 18"/>
          <p:cNvSpPr>
            <a:spLocks noChangeShapeType="1"/>
          </p:cNvSpPr>
          <p:nvPr/>
        </p:nvSpPr>
        <p:spPr bwMode="auto">
          <a:xfrm flipH="1">
            <a:off x="3563390" y="3074758"/>
            <a:ext cx="1515688" cy="487293"/>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1" name="Line 19"/>
          <p:cNvSpPr>
            <a:spLocks noChangeShapeType="1"/>
          </p:cNvSpPr>
          <p:nvPr/>
        </p:nvSpPr>
        <p:spPr bwMode="auto">
          <a:xfrm flipV="1">
            <a:off x="3672501" y="3339610"/>
            <a:ext cx="1447800" cy="9144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2" name="Line 20"/>
          <p:cNvSpPr>
            <a:spLocks noChangeShapeType="1"/>
          </p:cNvSpPr>
          <p:nvPr/>
        </p:nvSpPr>
        <p:spPr bwMode="auto">
          <a:xfrm flipV="1">
            <a:off x="5683135" y="3352800"/>
            <a:ext cx="0"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3" name="Line 21"/>
          <p:cNvSpPr>
            <a:spLocks noChangeShapeType="1"/>
          </p:cNvSpPr>
          <p:nvPr/>
        </p:nvSpPr>
        <p:spPr bwMode="auto">
          <a:xfrm flipH="1" flipV="1">
            <a:off x="6209340" y="3410493"/>
            <a:ext cx="1524000" cy="838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4" name="Line 22"/>
          <p:cNvSpPr>
            <a:spLocks noChangeShapeType="1"/>
          </p:cNvSpPr>
          <p:nvPr/>
        </p:nvSpPr>
        <p:spPr bwMode="auto">
          <a:xfrm flipH="1" flipV="1">
            <a:off x="6320444" y="3161525"/>
            <a:ext cx="1349591" cy="210447"/>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5" name="Line 23"/>
          <p:cNvSpPr>
            <a:spLocks noChangeShapeType="1"/>
          </p:cNvSpPr>
          <p:nvPr/>
        </p:nvSpPr>
        <p:spPr bwMode="auto">
          <a:xfrm flipH="1">
            <a:off x="6336888" y="2048618"/>
            <a:ext cx="1600200" cy="1066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6" name="Line 24"/>
          <p:cNvSpPr>
            <a:spLocks noChangeShapeType="1"/>
          </p:cNvSpPr>
          <p:nvPr/>
        </p:nvSpPr>
        <p:spPr bwMode="auto">
          <a:xfrm>
            <a:off x="5710844" y="1771949"/>
            <a:ext cx="0" cy="685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3" name="TextBox 2">
            <a:extLst>
              <a:ext uri="{FF2B5EF4-FFF2-40B4-BE49-F238E27FC236}">
                <a16:creationId xmlns:a16="http://schemas.microsoft.com/office/drawing/2014/main" id="{4367F986-92C5-48F0-88AE-46079E786E15}"/>
              </a:ext>
            </a:extLst>
          </p:cNvPr>
          <p:cNvSpPr txBox="1"/>
          <p:nvPr/>
        </p:nvSpPr>
        <p:spPr>
          <a:xfrm>
            <a:off x="1293512" y="5268478"/>
            <a:ext cx="8834663" cy="369332"/>
          </a:xfrm>
          <a:prstGeom prst="rect">
            <a:avLst/>
          </a:prstGeom>
          <a:noFill/>
        </p:spPr>
        <p:txBody>
          <a:bodyPr wrap="none" rtlCol="0">
            <a:spAutoFit/>
          </a:bodyPr>
          <a:lstStyle/>
          <a:p>
            <a:r>
              <a:rPr lang="en-GB" dirty="0"/>
              <a:t>Terpstra, v. and Sarathy, R. (2000) </a:t>
            </a:r>
            <a:r>
              <a:rPr lang="en-GB" i="1" dirty="0"/>
              <a:t>International </a:t>
            </a:r>
            <a:r>
              <a:rPr lang="en-GB" i="1" dirty="0">
                <a:hlinkClick r:id="rId3"/>
              </a:rPr>
              <a:t>Marketing</a:t>
            </a:r>
            <a:r>
              <a:rPr lang="en-GB" i="1" dirty="0"/>
              <a:t>.</a:t>
            </a:r>
            <a:r>
              <a:rPr lang="en-GB" dirty="0"/>
              <a:t> 8th Ed, Fort Worth: Dryden Press.</a:t>
            </a:r>
          </a:p>
        </p:txBody>
      </p:sp>
    </p:spTree>
    <p:extLst>
      <p:ext uri="{BB962C8B-B14F-4D97-AF65-F5344CB8AC3E}">
        <p14:creationId xmlns:p14="http://schemas.microsoft.com/office/powerpoint/2010/main" val="3868139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Corporate  Culture</a:t>
            </a:r>
          </a:p>
        </p:txBody>
      </p:sp>
      <p:sp>
        <p:nvSpPr>
          <p:cNvPr id="28675" name="Oval 3"/>
          <p:cNvSpPr>
            <a:spLocks noChangeArrowheads="1"/>
          </p:cNvSpPr>
          <p:nvPr/>
        </p:nvSpPr>
        <p:spPr bwMode="auto">
          <a:xfrm>
            <a:off x="2590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p:txBody>
      </p:sp>
      <p:sp>
        <p:nvSpPr>
          <p:cNvPr id="28676" name="Oval 4"/>
          <p:cNvSpPr>
            <a:spLocks noChangeArrowheads="1"/>
          </p:cNvSpPr>
          <p:nvPr/>
        </p:nvSpPr>
        <p:spPr bwMode="auto">
          <a:xfrm>
            <a:off x="5105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7793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Opinions</a:t>
            </a:r>
          </a:p>
        </p:txBody>
      </p:sp>
      <p:sp>
        <p:nvSpPr>
          <p:cNvPr id="28678" name="Oval 6"/>
          <p:cNvSpPr>
            <a:spLocks noChangeArrowheads="1"/>
          </p:cNvSpPr>
          <p:nvPr/>
        </p:nvSpPr>
        <p:spPr bwMode="auto">
          <a:xfrm>
            <a:off x="6257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4288931" y="4133670"/>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4282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8049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7162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4572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4" name="Straight Connector 3">
            <a:extLst>
              <a:ext uri="{FF2B5EF4-FFF2-40B4-BE49-F238E27FC236}">
                <a16:creationId xmlns:a16="http://schemas.microsoft.com/office/drawing/2014/main" id="{98687591-2E44-429A-BD90-D8A5EC0D86B9}"/>
              </a:ext>
            </a:extLst>
          </p:cNvPr>
          <p:cNvCxnSpPr>
            <a:cxnSpLocks/>
            <a:stCxn id="28679" idx="6"/>
            <a:endCxn id="28678" idx="2"/>
          </p:cNvCxnSpPr>
          <p:nvPr/>
        </p:nvCxnSpPr>
        <p:spPr>
          <a:xfrm>
            <a:off x="6101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450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09066B9-A091-4D59-939D-3CFE57F35432}"/>
              </a:ext>
            </a:extLst>
          </p:cNvPr>
          <p:cNvSpPr>
            <a:spLocks noGrp="1"/>
          </p:cNvSpPr>
          <p:nvPr>
            <p:ph type="title"/>
          </p:nvPr>
        </p:nvSpPr>
        <p:spPr/>
        <p:txBody>
          <a:bodyPr>
            <a:normAutofit/>
          </a:bodyPr>
          <a:lstStyle/>
          <a:p>
            <a:r>
              <a:rPr lang="en-GB" sz="4000" b="1" dirty="0"/>
              <a:t>Culture &amp; Organisational Efficiency</a:t>
            </a:r>
          </a:p>
        </p:txBody>
      </p:sp>
      <p:sp>
        <p:nvSpPr>
          <p:cNvPr id="9" name="TextBox 8">
            <a:extLst>
              <a:ext uri="{FF2B5EF4-FFF2-40B4-BE49-F238E27FC236}">
                <a16:creationId xmlns:a16="http://schemas.microsoft.com/office/drawing/2014/main" id="{80A43CFA-CAFC-41E2-B068-447E3A1624B0}"/>
              </a:ext>
            </a:extLst>
          </p:cNvPr>
          <p:cNvSpPr txBox="1"/>
          <p:nvPr/>
        </p:nvSpPr>
        <p:spPr>
          <a:xfrm>
            <a:off x="2423164" y="1530320"/>
            <a:ext cx="2080592" cy="954107"/>
          </a:xfrm>
          <a:prstGeom prst="rect">
            <a:avLst/>
          </a:prstGeom>
          <a:noFill/>
        </p:spPr>
        <p:txBody>
          <a:bodyPr wrap="square" rtlCol="0">
            <a:spAutoFit/>
          </a:bodyPr>
          <a:lstStyle/>
          <a:p>
            <a:r>
              <a:rPr lang="en-GB" sz="1400" b="1" dirty="0">
                <a:solidFill>
                  <a:srgbClr val="FF0000"/>
                </a:solidFill>
              </a:rPr>
              <a:t>Due Diligence </a:t>
            </a:r>
            <a:r>
              <a:rPr lang="en-GB" sz="1400" b="1" dirty="0"/>
              <a:t>– </a:t>
            </a:r>
            <a:r>
              <a:rPr lang="en-GB" sz="1400" dirty="0"/>
              <a:t>Are effective decisions being made to drive your organisation forward?</a:t>
            </a:r>
          </a:p>
        </p:txBody>
      </p:sp>
      <p:sp>
        <p:nvSpPr>
          <p:cNvPr id="10" name="TextBox 9">
            <a:extLst>
              <a:ext uri="{FF2B5EF4-FFF2-40B4-BE49-F238E27FC236}">
                <a16:creationId xmlns:a16="http://schemas.microsoft.com/office/drawing/2014/main" id="{98A635AA-0688-46AC-A5D9-7D785841129A}"/>
              </a:ext>
            </a:extLst>
          </p:cNvPr>
          <p:cNvSpPr txBox="1"/>
          <p:nvPr/>
        </p:nvSpPr>
        <p:spPr>
          <a:xfrm>
            <a:off x="7164591" y="1556686"/>
            <a:ext cx="2619490" cy="954107"/>
          </a:xfrm>
          <a:prstGeom prst="rect">
            <a:avLst/>
          </a:prstGeom>
          <a:noFill/>
        </p:spPr>
        <p:txBody>
          <a:bodyPr wrap="square" rtlCol="0">
            <a:spAutoFit/>
          </a:bodyPr>
          <a:lstStyle/>
          <a:p>
            <a:r>
              <a:rPr lang="en-GB" sz="1400" b="1" dirty="0">
                <a:solidFill>
                  <a:srgbClr val="FF0000"/>
                </a:solidFill>
              </a:rPr>
              <a:t>Structure/Communications </a:t>
            </a:r>
            <a:r>
              <a:rPr lang="en-GB" sz="1400" b="1" dirty="0"/>
              <a:t>-  </a:t>
            </a:r>
            <a:r>
              <a:rPr lang="en-GB" sz="1400" dirty="0"/>
              <a:t>Do your people have a clear understanding of the direction of the company?</a:t>
            </a:r>
          </a:p>
        </p:txBody>
      </p:sp>
      <p:sp>
        <p:nvSpPr>
          <p:cNvPr id="11" name="TextBox 10">
            <a:extLst>
              <a:ext uri="{FF2B5EF4-FFF2-40B4-BE49-F238E27FC236}">
                <a16:creationId xmlns:a16="http://schemas.microsoft.com/office/drawing/2014/main" id="{7ACA4D0C-43AE-4128-B800-D351D70F6C56}"/>
              </a:ext>
            </a:extLst>
          </p:cNvPr>
          <p:cNvSpPr txBox="1"/>
          <p:nvPr/>
        </p:nvSpPr>
        <p:spPr>
          <a:xfrm>
            <a:off x="3129415" y="2899021"/>
            <a:ext cx="4988569" cy="830997"/>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High Performance Organisational Culture Delivers </a:t>
            </a:r>
          </a:p>
          <a:p>
            <a:pPr algn="ctr"/>
            <a:r>
              <a:rPr lang="en-GB" sz="1600" b="1" dirty="0">
                <a:latin typeface="Arial" panose="020B0604020202020204" pitchFamily="34" charset="0"/>
                <a:cs typeface="Arial" panose="020B0604020202020204" pitchFamily="34" charset="0"/>
              </a:rPr>
              <a:t>World-Class Success </a:t>
            </a:r>
          </a:p>
        </p:txBody>
      </p:sp>
      <p:sp>
        <p:nvSpPr>
          <p:cNvPr id="12" name="TextBox 11">
            <a:extLst>
              <a:ext uri="{FF2B5EF4-FFF2-40B4-BE49-F238E27FC236}">
                <a16:creationId xmlns:a16="http://schemas.microsoft.com/office/drawing/2014/main" id="{9FE2A101-B1F6-4882-AFE6-6020E4AD69E9}"/>
              </a:ext>
            </a:extLst>
          </p:cNvPr>
          <p:cNvSpPr txBox="1"/>
          <p:nvPr/>
        </p:nvSpPr>
        <p:spPr>
          <a:xfrm>
            <a:off x="1378763" y="3704800"/>
            <a:ext cx="2304256" cy="1169551"/>
          </a:xfrm>
          <a:prstGeom prst="rect">
            <a:avLst/>
          </a:prstGeom>
          <a:noFill/>
        </p:spPr>
        <p:txBody>
          <a:bodyPr wrap="square" rtlCol="0">
            <a:spAutoFit/>
          </a:bodyPr>
          <a:lstStyle/>
          <a:p>
            <a:r>
              <a:rPr lang="en-GB" sz="1400" b="1" dirty="0">
                <a:solidFill>
                  <a:srgbClr val="FF0000"/>
                </a:solidFill>
              </a:rPr>
              <a:t>Execution/Accountability</a:t>
            </a:r>
            <a:r>
              <a:rPr lang="en-GB" sz="1400" dirty="0"/>
              <a:t> –  Do you coach and manage performance in an efficient and effective manner?</a:t>
            </a:r>
          </a:p>
          <a:p>
            <a:endParaRPr lang="en-GB" sz="1400" dirty="0"/>
          </a:p>
        </p:txBody>
      </p:sp>
      <p:sp>
        <p:nvSpPr>
          <p:cNvPr id="13" name="TextBox 12">
            <a:extLst>
              <a:ext uri="{FF2B5EF4-FFF2-40B4-BE49-F238E27FC236}">
                <a16:creationId xmlns:a16="http://schemas.microsoft.com/office/drawing/2014/main" id="{9D2A65A7-A226-4735-AE63-3E982C1D46FF}"/>
              </a:ext>
            </a:extLst>
          </p:cNvPr>
          <p:cNvSpPr txBox="1"/>
          <p:nvPr/>
        </p:nvSpPr>
        <p:spPr>
          <a:xfrm>
            <a:off x="7699876" y="3704800"/>
            <a:ext cx="2592288" cy="954107"/>
          </a:xfrm>
          <a:prstGeom prst="rect">
            <a:avLst/>
          </a:prstGeom>
          <a:noFill/>
        </p:spPr>
        <p:txBody>
          <a:bodyPr wrap="square" rtlCol="0">
            <a:spAutoFit/>
          </a:bodyPr>
          <a:lstStyle/>
          <a:p>
            <a:r>
              <a:rPr lang="en-GB" sz="1400" b="1" dirty="0">
                <a:solidFill>
                  <a:srgbClr val="FF0000"/>
                </a:solidFill>
              </a:rPr>
              <a:t>Productivity/Effective Processes </a:t>
            </a:r>
            <a:r>
              <a:rPr lang="en-GB" sz="1400" dirty="0"/>
              <a:t>–  Are you using your resources effectively?</a:t>
            </a:r>
          </a:p>
          <a:p>
            <a:endParaRPr lang="en-GB" sz="1400" dirty="0"/>
          </a:p>
        </p:txBody>
      </p:sp>
      <p:sp>
        <p:nvSpPr>
          <p:cNvPr id="14" name="TextBox 13">
            <a:extLst>
              <a:ext uri="{FF2B5EF4-FFF2-40B4-BE49-F238E27FC236}">
                <a16:creationId xmlns:a16="http://schemas.microsoft.com/office/drawing/2014/main" id="{D6BC2427-D289-4A06-9E30-7B9AE0433F0F}"/>
              </a:ext>
            </a:extLst>
          </p:cNvPr>
          <p:cNvSpPr txBox="1"/>
          <p:nvPr/>
        </p:nvSpPr>
        <p:spPr>
          <a:xfrm>
            <a:off x="4341737" y="4600933"/>
            <a:ext cx="2563924" cy="954107"/>
          </a:xfrm>
          <a:prstGeom prst="rect">
            <a:avLst/>
          </a:prstGeom>
          <a:noFill/>
        </p:spPr>
        <p:txBody>
          <a:bodyPr wrap="square" rtlCol="0">
            <a:spAutoFit/>
          </a:bodyPr>
          <a:lstStyle/>
          <a:p>
            <a:r>
              <a:rPr lang="en-GB" sz="1400" b="1" dirty="0">
                <a:solidFill>
                  <a:srgbClr val="FF0000"/>
                </a:solidFill>
              </a:rPr>
              <a:t>Engagement/Leadership</a:t>
            </a:r>
            <a:r>
              <a:rPr lang="en-GB" sz="1400" b="1" dirty="0"/>
              <a:t> </a:t>
            </a:r>
            <a:r>
              <a:rPr lang="en-GB" sz="1400" dirty="0"/>
              <a:t>–  Do your people ‘buy-in’ to the objectives of the organisation?</a:t>
            </a:r>
          </a:p>
          <a:p>
            <a:endParaRPr lang="en-GB" sz="1400" dirty="0"/>
          </a:p>
        </p:txBody>
      </p:sp>
      <p:sp>
        <p:nvSpPr>
          <p:cNvPr id="17" name="Oval 16">
            <a:extLst>
              <a:ext uri="{FF2B5EF4-FFF2-40B4-BE49-F238E27FC236}">
                <a16:creationId xmlns:a16="http://schemas.microsoft.com/office/drawing/2014/main" id="{A3AEA9AE-2C35-410D-B38D-09B2379C4B9C}"/>
              </a:ext>
            </a:extLst>
          </p:cNvPr>
          <p:cNvSpPr/>
          <p:nvPr/>
        </p:nvSpPr>
        <p:spPr>
          <a:xfrm>
            <a:off x="3463460" y="2194093"/>
            <a:ext cx="4320480" cy="21074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5784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C216-63EC-4CA3-A044-341F774F582B}"/>
              </a:ext>
            </a:extLst>
          </p:cNvPr>
          <p:cNvSpPr>
            <a:spLocks noGrp="1"/>
          </p:cNvSpPr>
          <p:nvPr>
            <p:ph type="title"/>
          </p:nvPr>
        </p:nvSpPr>
        <p:spPr/>
        <p:txBody>
          <a:bodyPr/>
          <a:lstStyle/>
          <a:p>
            <a:r>
              <a:rPr lang="en-GB" dirty="0"/>
              <a:t>Video on High Performance Culture</a:t>
            </a:r>
          </a:p>
        </p:txBody>
      </p:sp>
      <p:sp>
        <p:nvSpPr>
          <p:cNvPr id="3" name="Content Placeholder 2">
            <a:extLst>
              <a:ext uri="{FF2B5EF4-FFF2-40B4-BE49-F238E27FC236}">
                <a16:creationId xmlns:a16="http://schemas.microsoft.com/office/drawing/2014/main" id="{C572FE4C-974A-49BC-B54D-1BA1A99394DB}"/>
              </a:ext>
            </a:extLst>
          </p:cNvPr>
          <p:cNvSpPr>
            <a:spLocks noGrp="1"/>
          </p:cNvSpPr>
          <p:nvPr>
            <p:ph idx="1"/>
          </p:nvPr>
        </p:nvSpPr>
        <p:spPr/>
        <p:txBody>
          <a:bodyPr/>
          <a:lstStyle/>
          <a:p>
            <a:r>
              <a:rPr lang="en-GB" dirty="0">
                <a:hlinkClick r:id="rId2"/>
              </a:rPr>
              <a:t>https://www.youtube.com/watch?v=0kkPmppKm_4</a:t>
            </a:r>
            <a:endParaRPr lang="en-GB" dirty="0"/>
          </a:p>
          <a:p>
            <a:endParaRPr lang="en-GB" dirty="0"/>
          </a:p>
          <a:p>
            <a:endParaRPr lang="en-GB" dirty="0"/>
          </a:p>
        </p:txBody>
      </p:sp>
    </p:spTree>
    <p:extLst>
      <p:ext uri="{BB962C8B-B14F-4D97-AF65-F5344CB8AC3E}">
        <p14:creationId xmlns:p14="http://schemas.microsoft.com/office/powerpoint/2010/main" val="1182931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22B71-1476-44D5-9F57-125FD0326E57}"/>
              </a:ext>
            </a:extLst>
          </p:cNvPr>
          <p:cNvSpPr>
            <a:spLocks noGrp="1"/>
          </p:cNvSpPr>
          <p:nvPr>
            <p:ph type="title"/>
          </p:nvPr>
        </p:nvSpPr>
        <p:spPr/>
        <p:txBody>
          <a:bodyPr/>
          <a:lstStyle/>
          <a:p>
            <a:r>
              <a:rPr lang="en-GB" dirty="0"/>
              <a:t>Terminology Exercise</a:t>
            </a:r>
          </a:p>
        </p:txBody>
      </p:sp>
      <p:sp>
        <p:nvSpPr>
          <p:cNvPr id="3" name="Content Placeholder 2">
            <a:extLst>
              <a:ext uri="{FF2B5EF4-FFF2-40B4-BE49-F238E27FC236}">
                <a16:creationId xmlns:a16="http://schemas.microsoft.com/office/drawing/2014/main" id="{6BA0ABEE-7A1F-4F6C-A4B2-0F9D807C9B15}"/>
              </a:ext>
            </a:extLst>
          </p:cNvPr>
          <p:cNvSpPr>
            <a:spLocks noGrp="1"/>
          </p:cNvSpPr>
          <p:nvPr>
            <p:ph idx="1"/>
          </p:nvPr>
        </p:nvSpPr>
        <p:spPr>
          <a:xfrm>
            <a:off x="1981200" y="1268761"/>
            <a:ext cx="8229600" cy="3960440"/>
          </a:xfrm>
        </p:spPr>
        <p:txBody>
          <a:bodyPr/>
          <a:lstStyle/>
          <a:p>
            <a:r>
              <a:rPr lang="en-GB" dirty="0"/>
              <a:t>What is meant by each of those terms?</a:t>
            </a:r>
          </a:p>
          <a:p>
            <a:pPr lvl="2">
              <a:buFont typeface="Wingdings" panose="05000000000000000000" pitchFamily="2" charset="2"/>
              <a:buChar char="§"/>
            </a:pPr>
            <a:r>
              <a:rPr lang="en-GB" dirty="0">
                <a:solidFill>
                  <a:srgbClr val="0070C0"/>
                </a:solidFill>
              </a:rPr>
              <a:t>Values?</a:t>
            </a:r>
          </a:p>
          <a:p>
            <a:pPr lvl="2">
              <a:buFont typeface="Wingdings" panose="05000000000000000000" pitchFamily="2" charset="2"/>
              <a:buChar char="§"/>
            </a:pPr>
            <a:r>
              <a:rPr lang="en-GB" dirty="0">
                <a:solidFill>
                  <a:srgbClr val="00B050"/>
                </a:solidFill>
              </a:rPr>
              <a:t>Beliefs?</a:t>
            </a:r>
          </a:p>
          <a:p>
            <a:pPr lvl="2">
              <a:buFont typeface="Wingdings" panose="05000000000000000000" pitchFamily="2" charset="2"/>
              <a:buChar char="§"/>
            </a:pPr>
            <a:r>
              <a:rPr lang="en-GB" dirty="0">
                <a:solidFill>
                  <a:srgbClr val="FFC000"/>
                </a:solidFill>
              </a:rPr>
              <a:t>Opinions?</a:t>
            </a:r>
          </a:p>
          <a:p>
            <a:pPr lvl="2">
              <a:buFont typeface="Wingdings" panose="05000000000000000000" pitchFamily="2" charset="2"/>
              <a:buChar char="§"/>
            </a:pPr>
            <a:r>
              <a:rPr lang="en-GB" dirty="0">
                <a:solidFill>
                  <a:srgbClr val="002060"/>
                </a:solidFill>
              </a:rPr>
              <a:t>Norms?</a:t>
            </a:r>
          </a:p>
          <a:p>
            <a:pPr lvl="2">
              <a:buFont typeface="Wingdings" panose="05000000000000000000" pitchFamily="2" charset="2"/>
              <a:buChar char="§"/>
            </a:pPr>
            <a:r>
              <a:rPr lang="en-GB" dirty="0">
                <a:solidFill>
                  <a:srgbClr val="FF0000"/>
                </a:solidFill>
              </a:rPr>
              <a:t>Attitudes?</a:t>
            </a:r>
          </a:p>
          <a:p>
            <a:pPr marL="0" indent="0">
              <a:buNone/>
            </a:pPr>
            <a:r>
              <a:rPr lang="en-GB" i="1" dirty="0">
                <a:solidFill>
                  <a:srgbClr val="FF0000"/>
                </a:solidFill>
                <a:latin typeface="Comic Sans MS" panose="030F0702030302020204" pitchFamily="66" charset="0"/>
              </a:rPr>
              <a:t>Take 5 minutes to think of your own definitions of these – prepare to share.  </a:t>
            </a:r>
            <a:endParaRPr lang="en-GB" i="1" dirty="0">
              <a:latin typeface="Comic Sans MS" panose="030F0702030302020204" pitchFamily="66" charset="0"/>
            </a:endParaRPr>
          </a:p>
        </p:txBody>
      </p:sp>
      <p:pic>
        <p:nvPicPr>
          <p:cNvPr id="6" name="Picture 5">
            <a:extLst>
              <a:ext uri="{FF2B5EF4-FFF2-40B4-BE49-F238E27FC236}">
                <a16:creationId xmlns:a16="http://schemas.microsoft.com/office/drawing/2014/main" id="{178C0B83-E7CA-4117-9CE7-BC3A743FCA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6121" y="2060848"/>
            <a:ext cx="2663957" cy="1997968"/>
          </a:xfrm>
          <a:prstGeom prst="rect">
            <a:avLst/>
          </a:prstGeom>
        </p:spPr>
      </p:pic>
    </p:spTree>
    <p:extLst>
      <p:ext uri="{BB962C8B-B14F-4D97-AF65-F5344CB8AC3E}">
        <p14:creationId xmlns:p14="http://schemas.microsoft.com/office/powerpoint/2010/main" val="132237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208" y="125760"/>
            <a:ext cx="10972800" cy="589135"/>
          </a:xfrm>
        </p:spPr>
        <p:txBody>
          <a:bodyPr>
            <a:normAutofit fontScale="90000"/>
          </a:bodyPr>
          <a:lstStyle/>
          <a:p>
            <a:r>
              <a:rPr lang="en-GB" dirty="0"/>
              <a:t>Terminology</a:t>
            </a:r>
          </a:p>
        </p:txBody>
      </p:sp>
      <p:sp>
        <p:nvSpPr>
          <p:cNvPr id="3" name="Content Placeholder 2"/>
          <p:cNvSpPr>
            <a:spLocks noGrp="1"/>
          </p:cNvSpPr>
          <p:nvPr>
            <p:ph idx="1"/>
          </p:nvPr>
        </p:nvSpPr>
        <p:spPr>
          <a:xfrm>
            <a:off x="798023" y="847898"/>
            <a:ext cx="10981112" cy="4713318"/>
          </a:xfrm>
        </p:spPr>
        <p:txBody>
          <a:bodyPr>
            <a:normAutofit fontScale="92500" lnSpcReduction="10000"/>
          </a:bodyPr>
          <a:lstStyle/>
          <a:p>
            <a:r>
              <a:rPr lang="en-GB" sz="2000" b="1" dirty="0">
                <a:solidFill>
                  <a:srgbClr val="0070C0"/>
                </a:solidFill>
              </a:rPr>
              <a:t>Values</a:t>
            </a:r>
            <a:r>
              <a:rPr lang="en-GB" sz="2000" dirty="0"/>
              <a:t> refer to a set of ideas that guide an individual on how to evaluate right versus wrong, whereas </a:t>
            </a:r>
            <a:r>
              <a:rPr lang="en-GB" sz="2000" b="1" dirty="0">
                <a:solidFill>
                  <a:srgbClr val="00B050"/>
                </a:solidFill>
              </a:rPr>
              <a:t>beliefs</a:t>
            </a:r>
            <a:r>
              <a:rPr lang="en-GB" sz="2000" dirty="0"/>
              <a:t> refer to a set of doctrines, statements or experiences a person holds as true, usually with evidence or proof. Both are deeply intertwined because </a:t>
            </a:r>
            <a:r>
              <a:rPr lang="en-GB" sz="2000" b="1" dirty="0">
                <a:solidFill>
                  <a:srgbClr val="00B050"/>
                </a:solidFill>
              </a:rPr>
              <a:t>beliefs</a:t>
            </a:r>
            <a:r>
              <a:rPr lang="en-GB" sz="2000" dirty="0"/>
              <a:t> influence how an individual develops </a:t>
            </a:r>
            <a:r>
              <a:rPr lang="en-GB" sz="2000" b="1" dirty="0">
                <a:solidFill>
                  <a:srgbClr val="0070C0"/>
                </a:solidFill>
              </a:rPr>
              <a:t>values</a:t>
            </a:r>
            <a:r>
              <a:rPr lang="en-GB" sz="2000" dirty="0">
                <a:solidFill>
                  <a:srgbClr val="0070C0"/>
                </a:solidFill>
              </a:rPr>
              <a:t>.</a:t>
            </a:r>
          </a:p>
          <a:p>
            <a:r>
              <a:rPr lang="en-GB" sz="2000" dirty="0"/>
              <a:t>A </a:t>
            </a:r>
            <a:r>
              <a:rPr lang="en-GB" sz="2000" b="1" dirty="0">
                <a:solidFill>
                  <a:srgbClr val="0070C0"/>
                </a:solidFill>
              </a:rPr>
              <a:t>value</a:t>
            </a:r>
            <a:r>
              <a:rPr lang="en-GB" sz="2000" dirty="0"/>
              <a:t> is a measure of the worth or importance a person attaches to something; our </a:t>
            </a:r>
            <a:r>
              <a:rPr lang="en-GB" sz="2000" b="1" dirty="0">
                <a:solidFill>
                  <a:srgbClr val="0070C0"/>
                </a:solidFill>
              </a:rPr>
              <a:t>values</a:t>
            </a:r>
            <a:r>
              <a:rPr lang="en-GB" sz="2000" dirty="0"/>
              <a:t> are often reflected in the way we live our lives. e.g. I </a:t>
            </a:r>
            <a:r>
              <a:rPr lang="en-GB" sz="2000" b="1" dirty="0">
                <a:solidFill>
                  <a:srgbClr val="0070C0"/>
                </a:solidFill>
              </a:rPr>
              <a:t>value</a:t>
            </a:r>
            <a:r>
              <a:rPr lang="en-GB" sz="2000" dirty="0"/>
              <a:t> freedom of speech, or I </a:t>
            </a:r>
            <a:r>
              <a:rPr lang="en-GB" sz="2000" b="1" dirty="0">
                <a:solidFill>
                  <a:srgbClr val="0070C0"/>
                </a:solidFill>
              </a:rPr>
              <a:t>value</a:t>
            </a:r>
            <a:r>
              <a:rPr lang="en-GB" sz="2000" dirty="0">
                <a:solidFill>
                  <a:srgbClr val="0070C0"/>
                </a:solidFill>
              </a:rPr>
              <a:t> </a:t>
            </a:r>
            <a:r>
              <a:rPr lang="en-GB" sz="2000" dirty="0"/>
              <a:t>my family. An </a:t>
            </a:r>
            <a:r>
              <a:rPr lang="en-GB" sz="2000" b="1" dirty="0">
                <a:solidFill>
                  <a:srgbClr val="FF0000"/>
                </a:solidFill>
              </a:rPr>
              <a:t>attitude</a:t>
            </a:r>
            <a:r>
              <a:rPr lang="en-GB" sz="2000" dirty="0"/>
              <a:t> is the way a person expresses or applies their</a:t>
            </a:r>
            <a:r>
              <a:rPr lang="en-GB" sz="2000" dirty="0">
                <a:solidFill>
                  <a:srgbClr val="00B050"/>
                </a:solidFill>
              </a:rPr>
              <a:t> </a:t>
            </a:r>
            <a:r>
              <a:rPr lang="en-GB" sz="2000" b="1" dirty="0">
                <a:solidFill>
                  <a:srgbClr val="00B050"/>
                </a:solidFill>
              </a:rPr>
              <a:t>beliefs</a:t>
            </a:r>
            <a:r>
              <a:rPr lang="en-GB" sz="2000" dirty="0"/>
              <a:t> and </a:t>
            </a:r>
            <a:r>
              <a:rPr lang="en-GB" sz="2000" b="1" dirty="0">
                <a:solidFill>
                  <a:srgbClr val="0070C0"/>
                </a:solidFill>
              </a:rPr>
              <a:t>values</a:t>
            </a:r>
            <a:r>
              <a:rPr lang="en-GB" sz="2000" dirty="0"/>
              <a:t>, and is expressed through words and behaviour.</a:t>
            </a:r>
          </a:p>
          <a:p>
            <a:r>
              <a:rPr lang="en-GB" sz="2000" dirty="0"/>
              <a:t>An </a:t>
            </a:r>
            <a:r>
              <a:rPr lang="en-GB" sz="2000" b="1" dirty="0">
                <a:solidFill>
                  <a:srgbClr val="FFC000"/>
                </a:solidFill>
              </a:rPr>
              <a:t>opinion</a:t>
            </a:r>
            <a:r>
              <a:rPr lang="en-GB" sz="2000" dirty="0"/>
              <a:t> is a view or judgement formed about something, not necessarily based on fact or knowledge</a:t>
            </a:r>
          </a:p>
          <a:p>
            <a:r>
              <a:rPr lang="en-GB" sz="2000" dirty="0"/>
              <a:t>A </a:t>
            </a:r>
            <a:r>
              <a:rPr lang="en-GB" sz="2000" b="1" dirty="0">
                <a:solidFill>
                  <a:srgbClr val="002060"/>
                </a:solidFill>
              </a:rPr>
              <a:t>norm</a:t>
            </a:r>
            <a:r>
              <a:rPr lang="en-GB" sz="2000" dirty="0"/>
              <a:t> is a social expectation that guides behaviour. </a:t>
            </a:r>
            <a:r>
              <a:rPr lang="en-GB" sz="2000" b="1" dirty="0">
                <a:solidFill>
                  <a:srgbClr val="002060"/>
                </a:solidFill>
              </a:rPr>
              <a:t>Norms</a:t>
            </a:r>
            <a:r>
              <a:rPr lang="en-GB" sz="2000" dirty="0"/>
              <a:t> explain why people do what they do in given situations. For example, in the United States, it is a </a:t>
            </a:r>
            <a:r>
              <a:rPr lang="en-GB" sz="2000" b="1" dirty="0">
                <a:solidFill>
                  <a:srgbClr val="002060"/>
                </a:solidFill>
              </a:rPr>
              <a:t>norm</a:t>
            </a:r>
            <a:r>
              <a:rPr lang="en-GB" sz="2000" dirty="0"/>
              <a:t> that people shake hands when they are formally introduced.</a:t>
            </a:r>
          </a:p>
          <a:p>
            <a:r>
              <a:rPr lang="en-GB" sz="2000" b="1" u="sng" dirty="0"/>
              <a:t>Business ethics</a:t>
            </a:r>
            <a:r>
              <a:rPr lang="en-GB" sz="2000" dirty="0"/>
              <a:t> is the study of proper </a:t>
            </a:r>
            <a:r>
              <a:rPr lang="en-GB" sz="2000" b="1" dirty="0"/>
              <a:t>business </a:t>
            </a:r>
            <a:r>
              <a:rPr lang="en-GB" sz="2000" dirty="0"/>
              <a:t>policies and practices regarding potentially controversial issues, such as corporate governance, insider trading, bribery, discrimination, corporate social responsibility and fiduciary responsibilities.</a:t>
            </a:r>
          </a:p>
        </p:txBody>
      </p:sp>
    </p:spTree>
    <p:extLst>
      <p:ext uri="{BB962C8B-B14F-4D97-AF65-F5344CB8AC3E}">
        <p14:creationId xmlns:p14="http://schemas.microsoft.com/office/powerpoint/2010/main" val="351805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15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15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15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5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ormAutofit/>
          </a:bodyPr>
          <a:lstStyle/>
          <a:p>
            <a:r>
              <a:rPr lang="en-GB" altLang="en-US" sz="4000" b="1" dirty="0"/>
              <a:t>Cultural Web</a:t>
            </a:r>
          </a:p>
        </p:txBody>
      </p:sp>
      <p:sp>
        <p:nvSpPr>
          <p:cNvPr id="3075" name="Rectangle 3" descr="Rectangle: Click to edit Master text styles&#10;Second level&#10;Third level&#10;Fourth level&#10;Fifth level"/>
          <p:cNvSpPr>
            <a:spLocks noGrp="1" noChangeArrowheads="1"/>
          </p:cNvSpPr>
          <p:nvPr>
            <p:ph type="subTitle" idx="1"/>
          </p:nvPr>
        </p:nvSpPr>
        <p:spPr/>
        <p:txBody>
          <a:bodyPr>
            <a:normAutofit/>
          </a:bodyPr>
          <a:lstStyle/>
          <a:p>
            <a:r>
              <a:rPr lang="en-GB" altLang="en-US" dirty="0"/>
              <a:t>Johnson, G. &amp; Scholes, K., (1993) </a:t>
            </a:r>
            <a:r>
              <a:rPr lang="en-GB" altLang="en-US" i="1" dirty="0"/>
              <a:t>Exploring Corporate Strategy</a:t>
            </a:r>
            <a:r>
              <a:rPr lang="en-GB" altLang="en-US" dirty="0"/>
              <a:t>, 3</a:t>
            </a:r>
            <a:r>
              <a:rPr lang="en-GB" altLang="en-US" baseline="30000" dirty="0"/>
              <a:t>rd</a:t>
            </a:r>
            <a:r>
              <a:rPr lang="en-GB" altLang="en-US" dirty="0"/>
              <a:t> Ed.  New Jersey: Prentice Hall</a:t>
            </a:r>
          </a:p>
        </p:txBody>
      </p:sp>
    </p:spTree>
    <p:extLst>
      <p:ext uri="{BB962C8B-B14F-4D97-AF65-F5344CB8AC3E}">
        <p14:creationId xmlns:p14="http://schemas.microsoft.com/office/powerpoint/2010/main" val="3744129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57297" y="136525"/>
            <a:ext cx="10972800" cy="761097"/>
          </a:xfrm>
        </p:spPr>
        <p:txBody>
          <a:bodyPr>
            <a:normAutofit fontScale="90000"/>
          </a:bodyPr>
          <a:lstStyle/>
          <a:p>
            <a:r>
              <a:rPr lang="en-GB" altLang="en-US" dirty="0"/>
              <a:t>Cultural Web</a:t>
            </a:r>
          </a:p>
        </p:txBody>
      </p:sp>
      <p:sp>
        <p:nvSpPr>
          <p:cNvPr id="3" name="Footer Placeholder 2"/>
          <p:cNvSpPr>
            <a:spLocks noGrp="1"/>
          </p:cNvSpPr>
          <p:nvPr>
            <p:ph type="ftr" sz="quarter" idx="4294967295"/>
          </p:nvPr>
        </p:nvSpPr>
        <p:spPr>
          <a:xfrm>
            <a:off x="0" y="6356350"/>
            <a:ext cx="4114800" cy="365125"/>
          </a:xfrm>
          <a:prstGeom prst="rect">
            <a:avLst/>
          </a:prstGeom>
        </p:spPr>
        <p:txBody>
          <a:bodyPr/>
          <a:lstStyle/>
          <a:p>
            <a:r>
              <a:rPr lang="en-GB"/>
              <a:t>EMPL5005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7943" y="872716"/>
            <a:ext cx="6576114" cy="5112568"/>
          </a:xfrm>
          <a:prstGeom prst="rect">
            <a:avLst/>
          </a:prstGeom>
        </p:spPr>
      </p:pic>
    </p:spTree>
    <p:extLst>
      <p:ext uri="{BB962C8B-B14F-4D97-AF65-F5344CB8AC3E}">
        <p14:creationId xmlns:p14="http://schemas.microsoft.com/office/powerpoint/2010/main" val="395867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p:txBody>
          <a:bodyPr/>
          <a:lstStyle/>
          <a:p>
            <a:r>
              <a:rPr lang="en-US" altLang="en-US" sz="2000"/>
              <a:t>What do customers expect when they walk in?</a:t>
            </a:r>
          </a:p>
          <a:p>
            <a:r>
              <a:rPr lang="en-US" altLang="en-US" sz="2000"/>
              <a:t>What do employees expect?</a:t>
            </a:r>
            <a:br>
              <a:rPr lang="en-US" altLang="en-US" sz="2000"/>
            </a:br>
            <a:r>
              <a:rPr lang="en-US" altLang="en-US" sz="2000"/>
              <a:t>What would be immediately obvious if changed?</a:t>
            </a:r>
          </a:p>
          <a:p>
            <a:r>
              <a:rPr lang="en-US" altLang="en-US" sz="2000"/>
              <a:t>What behavior do these routines encourage?</a:t>
            </a:r>
          </a:p>
          <a:p>
            <a:r>
              <a:rPr lang="en-US" altLang="en-US" sz="2000"/>
              <a:t>When a new problem is encountered, what rules do people apply when they solve it?</a:t>
            </a:r>
          </a:p>
          <a:p>
            <a:r>
              <a:rPr lang="en-US" altLang="en-US" sz="2000"/>
              <a:t>What core beliefs do these rituals reflect? </a:t>
            </a:r>
          </a:p>
          <a:p>
            <a:endParaRPr lang="en-GB" altLang="en-US"/>
          </a:p>
        </p:txBody>
      </p:sp>
      <p:sp>
        <p:nvSpPr>
          <p:cNvPr id="4" name="Content Placeholder 3"/>
          <p:cNvSpPr>
            <a:spLocks noGrp="1"/>
          </p:cNvSpPr>
          <p:nvPr>
            <p:ph sz="half" idx="2"/>
          </p:nvPr>
        </p:nvSpPr>
        <p:spPr/>
        <p:txBody>
          <a:bodyPr/>
          <a:lstStyle/>
          <a:p>
            <a:pPr>
              <a:buFontTx/>
              <a:buNone/>
              <a:defRPr/>
            </a:pPr>
            <a:r>
              <a:rPr lang="en-GB" sz="2000" dirty="0"/>
              <a:t>“ </a:t>
            </a:r>
            <a:r>
              <a:rPr lang="en-GB" sz="2000" i="1" dirty="0">
                <a:effectLst>
                  <a:outerShdw blurRad="38100" dist="38100" dir="2700000" algn="tl">
                    <a:srgbClr val="000000">
                      <a:alpha val="43137"/>
                    </a:srgbClr>
                  </a:outerShdw>
                </a:effectLst>
              </a:rPr>
              <a:t>the way we do things around here”</a:t>
            </a:r>
          </a:p>
          <a:p>
            <a:pPr>
              <a:defRPr/>
            </a:pPr>
            <a:r>
              <a:rPr lang="en-GB" sz="2000" dirty="0"/>
              <a:t> are difficult to change</a:t>
            </a:r>
          </a:p>
          <a:p>
            <a:pPr>
              <a:defRPr/>
            </a:pPr>
            <a:r>
              <a:rPr lang="en-GB" sz="2000" dirty="0"/>
              <a:t>are often taken for granted</a:t>
            </a:r>
          </a:p>
          <a:p>
            <a:pPr>
              <a:defRPr/>
            </a:pPr>
            <a:r>
              <a:rPr lang="en-GB" sz="2000" dirty="0"/>
              <a:t>Can be a key organisational competency</a:t>
            </a:r>
          </a:p>
          <a:p>
            <a:pPr>
              <a:defRPr/>
            </a:pPr>
            <a:endParaRPr lang="en-GB" dirty="0"/>
          </a:p>
        </p:txBody>
      </p:sp>
    </p:spTree>
    <p:extLst>
      <p:ext uri="{BB962C8B-B14F-4D97-AF65-F5344CB8AC3E}">
        <p14:creationId xmlns:p14="http://schemas.microsoft.com/office/powerpoint/2010/main" val="36813271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2422-B8B0-40A2-AD01-BB6891695309}"/>
              </a:ext>
            </a:extLst>
          </p:cNvPr>
          <p:cNvSpPr>
            <a:spLocks noGrp="1"/>
          </p:cNvSpPr>
          <p:nvPr>
            <p:ph type="title"/>
          </p:nvPr>
        </p:nvSpPr>
        <p:spPr/>
        <p:txBody>
          <a:bodyPr/>
          <a:lstStyle/>
          <a:p>
            <a:r>
              <a:rPr lang="en-GB" b="1" dirty="0"/>
              <a:t>Rituals and Routines (Mindtools, ND)</a:t>
            </a:r>
          </a:p>
        </p:txBody>
      </p:sp>
      <p:sp>
        <p:nvSpPr>
          <p:cNvPr id="3" name="Content Placeholder 2">
            <a:extLst>
              <a:ext uri="{FF2B5EF4-FFF2-40B4-BE49-F238E27FC236}">
                <a16:creationId xmlns:a16="http://schemas.microsoft.com/office/drawing/2014/main" id="{88051AC1-4DE4-4480-98C0-527553F12D49}"/>
              </a:ext>
            </a:extLst>
          </p:cNvPr>
          <p:cNvSpPr>
            <a:spLocks noGrp="1"/>
          </p:cNvSpPr>
          <p:nvPr>
            <p:ph idx="1"/>
          </p:nvPr>
        </p:nvSpPr>
        <p:spPr/>
        <p:txBody>
          <a:bodyPr/>
          <a:lstStyle/>
          <a:p>
            <a:pPr marL="0" indent="0" fontAlgn="base">
              <a:buNone/>
            </a:pPr>
            <a:r>
              <a:rPr lang="en-GB" dirty="0"/>
              <a:t>Examples:</a:t>
            </a:r>
          </a:p>
          <a:p>
            <a:pPr fontAlgn="base"/>
            <a:r>
              <a:rPr lang="en-GB" i="1" dirty="0"/>
              <a:t>Customers expect a newspaper and coffee whilst they wait, or a ride to work. </a:t>
            </a:r>
            <a:endParaRPr lang="en-GB" dirty="0"/>
          </a:p>
          <a:p>
            <a:pPr fontAlgn="base"/>
            <a:r>
              <a:rPr lang="en-GB" i="1" dirty="0"/>
              <a:t>Employees expect to have their time cards examined very carefully.</a:t>
            </a:r>
            <a:endParaRPr lang="en-GB" dirty="0"/>
          </a:p>
          <a:p>
            <a:pPr fontAlgn="base"/>
            <a:r>
              <a:rPr lang="en-GB" i="1" dirty="0"/>
              <a:t>There's lots of talk about money, and especially about how to cut costs. </a:t>
            </a:r>
            <a:endParaRPr lang="en-GB" dirty="0"/>
          </a:p>
          <a:p>
            <a:pPr marL="0" indent="0">
              <a:buNone/>
            </a:pPr>
            <a:endParaRPr lang="en-GB" dirty="0"/>
          </a:p>
        </p:txBody>
      </p:sp>
    </p:spTree>
    <p:extLst>
      <p:ext uri="{BB962C8B-B14F-4D97-AF65-F5344CB8AC3E}">
        <p14:creationId xmlns:p14="http://schemas.microsoft.com/office/powerpoint/2010/main" val="22319587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00" y="1"/>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6384032" y="1500188"/>
            <a:ext cx="3962400" cy="4495800"/>
          </a:xfrm>
        </p:spPr>
        <p:txBody>
          <a:bodyPr>
            <a:normAutofit/>
          </a:bodyPr>
          <a:lstStyle/>
          <a:p>
            <a:pPr marL="609600" indent="-609600">
              <a:defRPr/>
            </a:pPr>
            <a:r>
              <a:rPr lang="en-GB" sz="1800" dirty="0">
                <a:cs typeface="Arial" charset="0"/>
              </a:rPr>
              <a:t>The stories that colleagues tell each other and pass onto new recruits – </a:t>
            </a:r>
            <a:r>
              <a:rPr lang="en-GB" sz="1800" i="1" dirty="0">
                <a:cs typeface="Arial" charset="0"/>
              </a:rPr>
              <a:t>”</a:t>
            </a:r>
            <a:r>
              <a:rPr lang="en-GB" sz="1800" i="1" dirty="0">
                <a:cs typeface="Times New Roman" charset="0"/>
              </a:rPr>
              <a:t>The individual personalities who did or said something that stood out and deviated from the norm “</a:t>
            </a:r>
            <a:r>
              <a:rPr lang="en-GB" sz="1800" i="1" dirty="0">
                <a:cs typeface="Arial" charset="0"/>
              </a:rPr>
              <a:t> </a:t>
            </a:r>
          </a:p>
          <a:p>
            <a:pPr marL="609600" indent="-609600">
              <a:defRPr/>
            </a:pPr>
            <a:r>
              <a:rPr lang="en-GB" sz="1800" i="1" dirty="0"/>
              <a:t>“Every year Mary from accounts always !!!!! At the Christmas Party”</a:t>
            </a:r>
          </a:p>
          <a:p>
            <a:pPr marL="609600" indent="-609600">
              <a:defRPr/>
            </a:pPr>
            <a:r>
              <a:rPr lang="en-GB" sz="1800" i="1" dirty="0">
                <a:cs typeface="Arial" charset="0"/>
              </a:rPr>
              <a:t>“No one is ever disciplined for being late”</a:t>
            </a:r>
            <a:r>
              <a:rPr lang="en-GB" sz="1800" i="1" dirty="0"/>
              <a:t> </a:t>
            </a:r>
          </a:p>
          <a:p>
            <a:pPr marL="609600" indent="-609600">
              <a:defRPr/>
            </a:pPr>
            <a:r>
              <a:rPr lang="en-GB" sz="1800" i="1" dirty="0"/>
              <a:t>“Or the founder began the organisation with just a !!!!!”</a:t>
            </a:r>
          </a:p>
          <a:p>
            <a:pPr>
              <a:defRPr/>
            </a:pPr>
            <a:endParaRPr lang="en-GB" dirty="0"/>
          </a:p>
        </p:txBody>
      </p:sp>
      <p:sp>
        <p:nvSpPr>
          <p:cNvPr id="7172" name="Content Placeholder 3"/>
          <p:cNvSpPr>
            <a:spLocks noGrp="1"/>
          </p:cNvSpPr>
          <p:nvPr>
            <p:ph sz="half" idx="2"/>
          </p:nvPr>
        </p:nvSpPr>
        <p:spPr>
          <a:xfrm>
            <a:off x="1847528" y="1585912"/>
            <a:ext cx="3962400" cy="4495800"/>
          </a:xfrm>
        </p:spPr>
        <p:txBody>
          <a:bodyPr>
            <a:normAutofit fontScale="92500" lnSpcReduction="20000"/>
          </a:bodyPr>
          <a:lstStyle/>
          <a:p>
            <a:r>
              <a:rPr lang="en-US" altLang="en-US" sz="1900" dirty="0"/>
              <a:t>What stories do people currently tell about your organization? </a:t>
            </a:r>
          </a:p>
          <a:p>
            <a:r>
              <a:rPr lang="en-US" altLang="en-US" sz="1900" dirty="0"/>
              <a:t>What reputation is communicated amongst your customers and other stakeholders?</a:t>
            </a:r>
          </a:p>
          <a:p>
            <a:r>
              <a:rPr lang="en-US" altLang="en-US" sz="1900" dirty="0"/>
              <a:t>What do these stories say about what your organization believes in?</a:t>
            </a:r>
          </a:p>
          <a:p>
            <a:r>
              <a:rPr lang="en-US" altLang="en-US" sz="1900" dirty="0"/>
              <a:t>What do employees talk about when they think of the history of the company?</a:t>
            </a:r>
          </a:p>
          <a:p>
            <a:r>
              <a:rPr lang="en-US" altLang="en-US" sz="1900" dirty="0"/>
              <a:t>What stories do they tell new people who join the company?</a:t>
            </a:r>
          </a:p>
          <a:p>
            <a:r>
              <a:rPr lang="en-US" altLang="en-US" sz="1900" dirty="0"/>
              <a:t>What heroes, villains and mavericks appear in these stories</a:t>
            </a:r>
            <a:r>
              <a:rPr lang="en-US" altLang="en-US" sz="1800" dirty="0"/>
              <a:t/>
            </a:r>
            <a:br>
              <a:rPr lang="en-US" altLang="en-US" sz="1800" dirty="0"/>
            </a:br>
            <a:r>
              <a:rPr lang="en-US" altLang="en-US" sz="1800" dirty="0"/>
              <a:t/>
            </a:r>
            <a:br>
              <a:rPr lang="en-US" altLang="en-US" sz="1800" dirty="0"/>
            </a:br>
            <a:r>
              <a:rPr lang="en-US" altLang="en-US" sz="1800" dirty="0"/>
              <a:t/>
            </a:r>
            <a:br>
              <a:rPr lang="en-US" altLang="en-US" sz="1800" dirty="0"/>
            </a:br>
            <a:r>
              <a:rPr lang="en-US" altLang="en-US" sz="1800" dirty="0"/>
              <a:t/>
            </a:r>
            <a:br>
              <a:rPr lang="en-US" altLang="en-US" sz="1800" dirty="0"/>
            </a:br>
            <a:endParaRPr lang="en-GB" altLang="en-US" sz="1800" dirty="0"/>
          </a:p>
        </p:txBody>
      </p:sp>
    </p:spTree>
    <p:extLst>
      <p:ext uri="{BB962C8B-B14F-4D97-AF65-F5344CB8AC3E}">
        <p14:creationId xmlns:p14="http://schemas.microsoft.com/office/powerpoint/2010/main" val="1108948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15FC-049F-4DF1-8D52-81F798E3902A}"/>
              </a:ext>
            </a:extLst>
          </p:cNvPr>
          <p:cNvSpPr>
            <a:spLocks noGrp="1"/>
          </p:cNvSpPr>
          <p:nvPr>
            <p:ph type="title"/>
          </p:nvPr>
        </p:nvSpPr>
        <p:spPr/>
        <p:txBody>
          <a:bodyPr/>
          <a:lstStyle/>
          <a:p>
            <a:r>
              <a:rPr lang="en-GB" b="1" dirty="0"/>
              <a:t>Stories </a:t>
            </a:r>
          </a:p>
        </p:txBody>
      </p:sp>
      <p:sp>
        <p:nvSpPr>
          <p:cNvPr id="3" name="Content Placeholder 2">
            <a:extLst>
              <a:ext uri="{FF2B5EF4-FFF2-40B4-BE49-F238E27FC236}">
                <a16:creationId xmlns:a16="http://schemas.microsoft.com/office/drawing/2014/main" id="{B560C08B-DC9B-4789-99CC-9D3DA0E9F5C3}"/>
              </a:ext>
            </a:extLst>
          </p:cNvPr>
          <p:cNvSpPr>
            <a:spLocks noGrp="1"/>
          </p:cNvSpPr>
          <p:nvPr>
            <p:ph idx="1"/>
          </p:nvPr>
        </p:nvSpPr>
        <p:spPr/>
        <p:txBody>
          <a:bodyPr/>
          <a:lstStyle/>
          <a:p>
            <a:pPr marL="0" indent="0" fontAlgn="base">
              <a:buNone/>
            </a:pPr>
            <a:r>
              <a:rPr lang="en-GB" dirty="0"/>
              <a:t>Examples (car bodywork repair company):</a:t>
            </a:r>
          </a:p>
          <a:p>
            <a:pPr fontAlgn="base"/>
            <a:r>
              <a:rPr lang="en-GB" i="1" dirty="0"/>
              <a:t>We are known as having high customer complaints, and for doing shoddy work.</a:t>
            </a:r>
            <a:endParaRPr lang="en-GB" dirty="0"/>
          </a:p>
          <a:p>
            <a:pPr fontAlgn="base"/>
            <a:r>
              <a:rPr lang="en-GB" i="1" dirty="0"/>
              <a:t>Staff members talk about the founder starting the company with a $1,000 loan.</a:t>
            </a:r>
            <a:endParaRPr lang="en-GB" dirty="0"/>
          </a:p>
          <a:p>
            <a:pPr fontAlgn="base"/>
            <a:r>
              <a:rPr lang="en-GB" i="1" dirty="0"/>
              <a:t>The message is that we do things the cheapest way we can. </a:t>
            </a:r>
            <a:endParaRPr lang="en-GB" dirty="0"/>
          </a:p>
          <a:p>
            <a:pPr marL="0" indent="0">
              <a:buNone/>
            </a:pPr>
            <a:endParaRPr lang="en-GB" dirty="0"/>
          </a:p>
        </p:txBody>
      </p:sp>
    </p:spTree>
    <p:extLst>
      <p:ext uri="{BB962C8B-B14F-4D97-AF65-F5344CB8AC3E}">
        <p14:creationId xmlns:p14="http://schemas.microsoft.com/office/powerpoint/2010/main" val="14949282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latin typeface="Arial" charset="0"/>
                <a:cs typeface="Arial" charset="0"/>
              </a:rPr>
              <a:t>Symbols</a:t>
            </a:r>
            <a:endParaRPr lang="en-GB" altLang="en-US" dirty="0"/>
          </a:p>
        </p:txBody>
      </p:sp>
      <p:sp>
        <p:nvSpPr>
          <p:cNvPr id="8195" name="Content Placeholder 2"/>
          <p:cNvSpPr>
            <a:spLocks noGrp="1"/>
          </p:cNvSpPr>
          <p:nvPr>
            <p:ph sz="half" idx="1"/>
          </p:nvPr>
        </p:nvSpPr>
        <p:spPr/>
        <p:txBody>
          <a:bodyPr/>
          <a:lstStyle/>
          <a:p>
            <a:r>
              <a:rPr lang="en-US" altLang="en-US" sz="2000" dirty="0"/>
              <a:t>Is company-specific jargon or language used?</a:t>
            </a:r>
          </a:p>
          <a:p>
            <a:r>
              <a:rPr lang="en-US" altLang="en-US" sz="2000" dirty="0"/>
              <a:t>How well known and usable by all is this?</a:t>
            </a:r>
            <a:br>
              <a:rPr lang="en-US" altLang="en-US" sz="2000" dirty="0"/>
            </a:br>
            <a:endParaRPr lang="en-US" altLang="en-US" sz="2000" dirty="0"/>
          </a:p>
          <a:p>
            <a:r>
              <a:rPr lang="en-US" altLang="en-US" sz="2000" dirty="0"/>
              <a:t>Are there any status symbols used?</a:t>
            </a:r>
            <a:br>
              <a:rPr lang="en-US" altLang="en-US" sz="2000" dirty="0"/>
            </a:br>
            <a:endParaRPr lang="en-US" altLang="en-US" sz="2000" dirty="0"/>
          </a:p>
          <a:p>
            <a:r>
              <a:rPr lang="en-US" altLang="en-US" sz="2000" dirty="0"/>
              <a:t>What image is associated with your organization, looking at this from the separate viewpoints of clients and staff? </a:t>
            </a:r>
          </a:p>
          <a:p>
            <a:endParaRPr lang="en-GB" altLang="en-US" dirty="0"/>
          </a:p>
        </p:txBody>
      </p:sp>
      <p:sp>
        <p:nvSpPr>
          <p:cNvPr id="8196" name="Content Placeholder 3"/>
          <p:cNvSpPr>
            <a:spLocks noGrp="1"/>
          </p:cNvSpPr>
          <p:nvPr>
            <p:ph sz="half" idx="2"/>
          </p:nvPr>
        </p:nvSpPr>
        <p:spPr/>
        <p:txBody>
          <a:bodyPr/>
          <a:lstStyle/>
          <a:p>
            <a:r>
              <a:rPr lang="en-GB" altLang="en-US" sz="2000" dirty="0"/>
              <a:t>Prestigious offices – </a:t>
            </a:r>
            <a:r>
              <a:rPr lang="en-GB" altLang="en-US" sz="2000" i="1" dirty="0"/>
              <a:t>size location etc</a:t>
            </a:r>
          </a:p>
          <a:p>
            <a:r>
              <a:rPr lang="en-GB" altLang="en-US" sz="2000" dirty="0"/>
              <a:t>Types of company cars – </a:t>
            </a:r>
            <a:r>
              <a:rPr lang="en-GB" altLang="en-US" sz="2000" i="1" dirty="0"/>
              <a:t>makes models</a:t>
            </a:r>
          </a:p>
          <a:p>
            <a:r>
              <a:rPr lang="en-GB" altLang="en-US" sz="2000" dirty="0"/>
              <a:t>Letter heads – </a:t>
            </a:r>
            <a:r>
              <a:rPr lang="en-GB" altLang="en-US" sz="2000" i="1" dirty="0"/>
              <a:t>paper quality logo’s </a:t>
            </a:r>
          </a:p>
          <a:p>
            <a:r>
              <a:rPr lang="en-GB" altLang="en-US" sz="2000" dirty="0"/>
              <a:t>Dining arrangements – </a:t>
            </a:r>
            <a:r>
              <a:rPr lang="en-GB" altLang="en-US" sz="2000" i="1" dirty="0"/>
              <a:t>in works canteens</a:t>
            </a:r>
          </a:p>
          <a:p>
            <a:endParaRPr lang="en-GB" altLang="en-US" dirty="0"/>
          </a:p>
        </p:txBody>
      </p:sp>
    </p:spTree>
    <p:extLst>
      <p:ext uri="{BB962C8B-B14F-4D97-AF65-F5344CB8AC3E}">
        <p14:creationId xmlns:p14="http://schemas.microsoft.com/office/powerpoint/2010/main" val="35408756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4410-9D0A-42EC-B28A-1BB7EE22BAA9}"/>
              </a:ext>
            </a:extLst>
          </p:cNvPr>
          <p:cNvSpPr>
            <a:spLocks noGrp="1"/>
          </p:cNvSpPr>
          <p:nvPr>
            <p:ph type="title"/>
          </p:nvPr>
        </p:nvSpPr>
        <p:spPr/>
        <p:txBody>
          <a:bodyPr/>
          <a:lstStyle/>
          <a:p>
            <a:r>
              <a:rPr lang="en-GB" b="1" dirty="0"/>
              <a:t>Symbols</a:t>
            </a:r>
          </a:p>
        </p:txBody>
      </p:sp>
      <p:sp>
        <p:nvSpPr>
          <p:cNvPr id="3" name="Content Placeholder 2">
            <a:extLst>
              <a:ext uri="{FF2B5EF4-FFF2-40B4-BE49-F238E27FC236}">
                <a16:creationId xmlns:a16="http://schemas.microsoft.com/office/drawing/2014/main" id="{0A2B29F5-B66A-476F-8214-950F34CE8E5F}"/>
              </a:ext>
            </a:extLst>
          </p:cNvPr>
          <p:cNvSpPr>
            <a:spLocks noGrp="1"/>
          </p:cNvSpPr>
          <p:nvPr>
            <p:ph idx="1"/>
          </p:nvPr>
        </p:nvSpPr>
        <p:spPr/>
        <p:txBody>
          <a:bodyPr/>
          <a:lstStyle/>
          <a:p>
            <a:pPr marL="0" indent="0" fontAlgn="base">
              <a:buNone/>
            </a:pPr>
            <a:r>
              <a:rPr lang="en-GB" dirty="0"/>
              <a:t>Examples:</a:t>
            </a:r>
          </a:p>
          <a:p>
            <a:pPr fontAlgn="base"/>
            <a:r>
              <a:rPr lang="en-GB" i="1" dirty="0"/>
              <a:t>We use bright red shuttle vans</a:t>
            </a:r>
            <a:r>
              <a:rPr lang="en-GB" dirty="0"/>
              <a:t>.</a:t>
            </a:r>
          </a:p>
          <a:p>
            <a:pPr fontAlgn="base"/>
            <a:r>
              <a:rPr lang="en-GB" i="1" dirty="0"/>
              <a:t>We offer bright red courtesy cars – compact, economy cars.</a:t>
            </a:r>
            <a:endParaRPr lang="en-GB" dirty="0"/>
          </a:p>
          <a:p>
            <a:pPr fontAlgn="base"/>
            <a:r>
              <a:rPr lang="en-GB" i="1" dirty="0"/>
              <a:t>The boss wears overalls, not a suit. </a:t>
            </a:r>
            <a:endParaRPr lang="en-GB" dirty="0"/>
          </a:p>
          <a:p>
            <a:pPr marL="0" indent="0">
              <a:buNone/>
            </a:pPr>
            <a:endParaRPr lang="en-GB" dirty="0"/>
          </a:p>
        </p:txBody>
      </p:sp>
    </p:spTree>
    <p:extLst>
      <p:ext uri="{BB962C8B-B14F-4D97-AF65-F5344CB8AC3E}">
        <p14:creationId xmlns:p14="http://schemas.microsoft.com/office/powerpoint/2010/main" val="23414574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1981201" y="1524000"/>
            <a:ext cx="3971925" cy="4495800"/>
          </a:xfrm>
        </p:spPr>
        <p:txBody>
          <a:bodyPr/>
          <a:lstStyle/>
          <a:p>
            <a:r>
              <a:rPr lang="en-US" altLang="en-US" sz="2000" dirty="0"/>
              <a:t>What process or procedure has the strongest controls? </a:t>
            </a:r>
          </a:p>
          <a:p>
            <a:r>
              <a:rPr lang="en-US" altLang="en-US" sz="2000" dirty="0"/>
              <a:t>Weakest controls? </a:t>
            </a:r>
          </a:p>
          <a:p>
            <a:r>
              <a:rPr lang="en-US" altLang="en-US" sz="2000" dirty="0"/>
              <a:t>Is the company generally loosely or tightly controlled?</a:t>
            </a:r>
            <a:br>
              <a:rPr lang="en-US" altLang="en-US" sz="2000" dirty="0"/>
            </a:br>
            <a:endParaRPr lang="en-US" altLang="en-US" sz="2000" dirty="0"/>
          </a:p>
          <a:p>
            <a:r>
              <a:rPr lang="en-US" altLang="en-US" sz="2000" dirty="0"/>
              <a:t>Do employees get rewarded for good work or penalized for poor work?</a:t>
            </a:r>
          </a:p>
          <a:p>
            <a:r>
              <a:rPr lang="en-US" altLang="en-US" sz="2000" dirty="0"/>
              <a:t>What reports are issued to keep control of operations, finance, etc...? </a:t>
            </a:r>
          </a:p>
          <a:p>
            <a:endParaRPr lang="en-GB" altLang="en-US" dirty="0"/>
          </a:p>
        </p:txBody>
      </p:sp>
      <p:sp>
        <p:nvSpPr>
          <p:cNvPr id="9220" name="Content Placeholder 3"/>
          <p:cNvSpPr>
            <a:spLocks noGrp="1"/>
          </p:cNvSpPr>
          <p:nvPr>
            <p:ph sz="half" idx="2"/>
          </p:nvPr>
        </p:nvSpPr>
        <p:spPr/>
        <p:txBody>
          <a:bodyPr/>
          <a:lstStyle/>
          <a:p>
            <a:r>
              <a:rPr lang="en-GB" altLang="en-US" sz="2000" dirty="0">
                <a:solidFill>
                  <a:srgbClr val="0070C0"/>
                </a:solidFill>
              </a:rPr>
              <a:t>Measurement &amp; Reward Systems</a:t>
            </a:r>
          </a:p>
          <a:p>
            <a:endParaRPr lang="en-GB" altLang="en-US" sz="2000" dirty="0"/>
          </a:p>
          <a:p>
            <a:r>
              <a:rPr lang="en-GB" altLang="en-US" sz="2000" dirty="0">
                <a:solidFill>
                  <a:srgbClr val="002060"/>
                </a:solidFill>
              </a:rPr>
              <a:t>Operation manuals</a:t>
            </a:r>
          </a:p>
          <a:p>
            <a:endParaRPr lang="en-GB" altLang="en-US" sz="2000" dirty="0"/>
          </a:p>
          <a:p>
            <a:endParaRPr lang="en-GB" altLang="en-US" sz="2000" dirty="0"/>
          </a:p>
          <a:p>
            <a:r>
              <a:rPr lang="en-GB" altLang="en-US" sz="2000" dirty="0">
                <a:solidFill>
                  <a:srgbClr val="00B050"/>
                </a:solidFill>
              </a:rPr>
              <a:t>Payment by results</a:t>
            </a:r>
          </a:p>
          <a:p>
            <a:endParaRPr lang="en-GB" altLang="en-US" sz="2000" dirty="0"/>
          </a:p>
          <a:p>
            <a:endParaRPr lang="en-GB" altLang="en-US" sz="2000" dirty="0"/>
          </a:p>
          <a:p>
            <a:r>
              <a:rPr lang="en-GB" altLang="en-US" sz="2000" dirty="0">
                <a:solidFill>
                  <a:srgbClr val="FF0000"/>
                </a:solidFill>
              </a:rPr>
              <a:t>Quality Audits</a:t>
            </a:r>
          </a:p>
          <a:p>
            <a:endParaRPr lang="en-GB" altLang="en-US" dirty="0"/>
          </a:p>
        </p:txBody>
      </p:sp>
    </p:spTree>
    <p:extLst>
      <p:ext uri="{BB962C8B-B14F-4D97-AF65-F5344CB8AC3E}">
        <p14:creationId xmlns:p14="http://schemas.microsoft.com/office/powerpoint/2010/main" val="3409342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570D-E8AE-4F8D-B143-6349349EEE28}"/>
              </a:ext>
            </a:extLst>
          </p:cNvPr>
          <p:cNvSpPr>
            <a:spLocks noGrp="1"/>
          </p:cNvSpPr>
          <p:nvPr>
            <p:ph type="title"/>
          </p:nvPr>
        </p:nvSpPr>
        <p:spPr/>
        <p:txBody>
          <a:bodyPr/>
          <a:lstStyle/>
          <a:p>
            <a:r>
              <a:rPr lang="en-GB" b="1" dirty="0"/>
              <a:t>Control Systems</a:t>
            </a:r>
          </a:p>
        </p:txBody>
      </p:sp>
      <p:sp>
        <p:nvSpPr>
          <p:cNvPr id="3" name="Content Placeholder 2">
            <a:extLst>
              <a:ext uri="{FF2B5EF4-FFF2-40B4-BE49-F238E27FC236}">
                <a16:creationId xmlns:a16="http://schemas.microsoft.com/office/drawing/2014/main" id="{0500127B-31D7-4365-8E7F-1E651535E228}"/>
              </a:ext>
            </a:extLst>
          </p:cNvPr>
          <p:cNvSpPr>
            <a:spLocks noGrp="1"/>
          </p:cNvSpPr>
          <p:nvPr>
            <p:ph idx="1"/>
          </p:nvPr>
        </p:nvSpPr>
        <p:spPr/>
        <p:txBody>
          <a:bodyPr/>
          <a:lstStyle/>
          <a:p>
            <a:pPr marL="0" indent="0" fontAlgn="base">
              <a:buNone/>
            </a:pPr>
            <a:r>
              <a:rPr lang="en-GB" dirty="0"/>
              <a:t>Examples:</a:t>
            </a:r>
          </a:p>
          <a:p>
            <a:pPr fontAlgn="base"/>
            <a:r>
              <a:rPr lang="en-GB" i="1" dirty="0"/>
              <a:t>Costs are highly controlled, and customers are billed for parts down to the last screw.</a:t>
            </a:r>
            <a:endParaRPr lang="en-GB" dirty="0"/>
          </a:p>
          <a:p>
            <a:pPr fontAlgn="base"/>
            <a:r>
              <a:rPr lang="en-GB" i="1" dirty="0"/>
              <a:t>Quality is not emphasized. Getting the work done with the least amount of direct costs is the goal.</a:t>
            </a:r>
            <a:endParaRPr lang="en-GB" dirty="0"/>
          </a:p>
          <a:p>
            <a:pPr fontAlgn="base"/>
            <a:r>
              <a:rPr lang="en-GB" i="1" dirty="0"/>
              <a:t>Employees docked pay if their quotes/estimates are more than 10% out. </a:t>
            </a:r>
            <a:endParaRPr lang="en-GB" dirty="0"/>
          </a:p>
          <a:p>
            <a:endParaRPr lang="en-GB" dirty="0"/>
          </a:p>
        </p:txBody>
      </p:sp>
    </p:spTree>
    <p:extLst>
      <p:ext uri="{BB962C8B-B14F-4D97-AF65-F5344CB8AC3E}">
        <p14:creationId xmlns:p14="http://schemas.microsoft.com/office/powerpoint/2010/main" val="13024048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p:txBody>
          <a:bodyPr/>
          <a:lstStyle/>
          <a:p>
            <a:r>
              <a:rPr lang="en-US" altLang="en-US" sz="2000" dirty="0"/>
              <a:t>Who has the real power in the organization? </a:t>
            </a:r>
          </a:p>
          <a:p>
            <a:r>
              <a:rPr lang="en-US" altLang="en-US" sz="2000" dirty="0"/>
              <a:t>What do these people believe and champion within the organization?</a:t>
            </a:r>
          </a:p>
          <a:p>
            <a:r>
              <a:rPr lang="en-US" altLang="en-US" sz="2000" dirty="0"/>
              <a:t>Who makes or influences decisions?</a:t>
            </a:r>
          </a:p>
          <a:p>
            <a:r>
              <a:rPr lang="en-US" altLang="en-US" sz="2000" dirty="0"/>
              <a:t>How is this power used or abused? </a:t>
            </a:r>
          </a:p>
          <a:p>
            <a:endParaRPr lang="en-GB" altLang="en-US" dirty="0"/>
          </a:p>
        </p:txBody>
      </p:sp>
      <p:sp>
        <p:nvSpPr>
          <p:cNvPr id="10244" name="Content Placeholder 3"/>
          <p:cNvSpPr>
            <a:spLocks noGrp="1"/>
          </p:cNvSpPr>
          <p:nvPr>
            <p:ph sz="half" idx="2"/>
          </p:nvPr>
        </p:nvSpPr>
        <p:spPr/>
        <p:txBody>
          <a:bodyPr/>
          <a:lstStyle/>
          <a:p>
            <a:r>
              <a:rPr lang="en-GB" altLang="en-US" sz="2000" dirty="0">
                <a:cs typeface="Arial" charset="0"/>
              </a:rPr>
              <a:t>Is likely to emulate from the people who are most closely associated with the core paradigm </a:t>
            </a:r>
          </a:p>
          <a:p>
            <a:r>
              <a:rPr lang="en-GB" altLang="en-US" sz="2000" dirty="0">
                <a:cs typeface="Arial" charset="0"/>
              </a:rPr>
              <a:t>Time served craftsmen</a:t>
            </a:r>
          </a:p>
          <a:p>
            <a:r>
              <a:rPr lang="en-GB" altLang="en-US" sz="2000" dirty="0">
                <a:cs typeface="Arial" charset="0"/>
              </a:rPr>
              <a:t>Strategic business managers </a:t>
            </a:r>
          </a:p>
          <a:p>
            <a:r>
              <a:rPr lang="en-GB" altLang="en-US" sz="2000" dirty="0">
                <a:cs typeface="Arial" charset="0"/>
              </a:rPr>
              <a:t>Trade union leaders</a:t>
            </a:r>
          </a:p>
          <a:p>
            <a:endParaRPr lang="en-GB" altLang="en-US" dirty="0"/>
          </a:p>
        </p:txBody>
      </p:sp>
    </p:spTree>
    <p:extLst>
      <p:ext uri="{BB962C8B-B14F-4D97-AF65-F5344CB8AC3E}">
        <p14:creationId xmlns:p14="http://schemas.microsoft.com/office/powerpoint/2010/main" val="29398671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D476-934D-4C66-A926-E31088A4A114}"/>
              </a:ext>
            </a:extLst>
          </p:cNvPr>
          <p:cNvSpPr>
            <a:spLocks noGrp="1"/>
          </p:cNvSpPr>
          <p:nvPr>
            <p:ph type="title"/>
          </p:nvPr>
        </p:nvSpPr>
        <p:spPr/>
        <p:txBody>
          <a:bodyPr/>
          <a:lstStyle/>
          <a:p>
            <a:r>
              <a:rPr lang="en-GB" b="1" dirty="0"/>
              <a:t>Power Structure</a:t>
            </a:r>
          </a:p>
        </p:txBody>
      </p:sp>
      <p:sp>
        <p:nvSpPr>
          <p:cNvPr id="3" name="Content Placeholder 2">
            <a:extLst>
              <a:ext uri="{FF2B5EF4-FFF2-40B4-BE49-F238E27FC236}">
                <a16:creationId xmlns:a16="http://schemas.microsoft.com/office/drawing/2014/main" id="{DE9CD4B3-EB73-4D9E-8A40-38DC88A0306C}"/>
              </a:ext>
            </a:extLst>
          </p:cNvPr>
          <p:cNvSpPr>
            <a:spLocks noGrp="1"/>
          </p:cNvSpPr>
          <p:nvPr>
            <p:ph idx="1"/>
          </p:nvPr>
        </p:nvSpPr>
        <p:spPr/>
        <p:txBody>
          <a:bodyPr/>
          <a:lstStyle/>
          <a:p>
            <a:pPr marL="0" indent="0" fontAlgn="base">
              <a:buNone/>
            </a:pPr>
            <a:r>
              <a:rPr lang="en-GB" dirty="0"/>
              <a:t>Example:</a:t>
            </a:r>
          </a:p>
          <a:p>
            <a:pPr fontAlgn="base"/>
            <a:r>
              <a:rPr lang="en-GB" i="1" dirty="0"/>
              <a:t>The owner believes in a low cost, high-profit model, and is prepared to lose repeat customers.</a:t>
            </a:r>
            <a:endParaRPr lang="en-GB" dirty="0"/>
          </a:p>
          <a:p>
            <a:pPr fontAlgn="base"/>
            <a:r>
              <a:rPr lang="en-GB" i="1" dirty="0"/>
              <a:t>The threat of docked pay keeps mechanics working with this model. </a:t>
            </a:r>
            <a:endParaRPr lang="en-GB" dirty="0"/>
          </a:p>
          <a:p>
            <a:pPr marL="0" indent="0">
              <a:buNone/>
            </a:pPr>
            <a:endParaRPr lang="en-GB" dirty="0"/>
          </a:p>
        </p:txBody>
      </p:sp>
    </p:spTree>
    <p:extLst>
      <p:ext uri="{BB962C8B-B14F-4D97-AF65-F5344CB8AC3E}">
        <p14:creationId xmlns:p14="http://schemas.microsoft.com/office/powerpoint/2010/main" val="31236106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6096000" y="1692276"/>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40642867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2205-9930-4E17-AAD9-F32ECCB5ACB8}"/>
              </a:ext>
            </a:extLst>
          </p:cNvPr>
          <p:cNvSpPr>
            <a:spLocks noGrp="1"/>
          </p:cNvSpPr>
          <p:nvPr>
            <p:ph type="title"/>
          </p:nvPr>
        </p:nvSpPr>
        <p:spPr/>
        <p:txBody>
          <a:bodyPr/>
          <a:lstStyle/>
          <a:p>
            <a:r>
              <a:rPr lang="en-GB" b="1" dirty="0"/>
              <a:t>Organisational Structure</a:t>
            </a:r>
          </a:p>
        </p:txBody>
      </p:sp>
      <p:sp>
        <p:nvSpPr>
          <p:cNvPr id="3" name="Content Placeholder 2">
            <a:extLst>
              <a:ext uri="{FF2B5EF4-FFF2-40B4-BE49-F238E27FC236}">
                <a16:creationId xmlns:a16="http://schemas.microsoft.com/office/drawing/2014/main" id="{6C654B5D-58AE-4781-8D02-6CF8BCEAC18E}"/>
              </a:ext>
            </a:extLst>
          </p:cNvPr>
          <p:cNvSpPr>
            <a:spLocks noGrp="1"/>
          </p:cNvSpPr>
          <p:nvPr>
            <p:ph idx="1"/>
          </p:nvPr>
        </p:nvSpPr>
        <p:spPr/>
        <p:txBody>
          <a:bodyPr/>
          <a:lstStyle/>
          <a:p>
            <a:pPr marL="0" indent="0" fontAlgn="base">
              <a:buNone/>
            </a:pPr>
            <a:r>
              <a:rPr lang="en-GB" dirty="0"/>
              <a:t>Examples:</a:t>
            </a:r>
          </a:p>
          <a:p>
            <a:pPr fontAlgn="base"/>
            <a:r>
              <a:rPr lang="en-GB" i="1" dirty="0"/>
              <a:t>Flat structure – Owner, Head Mechanic, Mechanics, Reception</a:t>
            </a:r>
            <a:r>
              <a:rPr lang="en-GB" dirty="0"/>
              <a:t>.</a:t>
            </a:r>
          </a:p>
          <a:p>
            <a:pPr fontAlgn="base"/>
            <a:r>
              <a:rPr lang="en-GB" i="1" dirty="0"/>
              <a:t>The receptionist is the owner's wife so she goes straight to him with some customer complaints.</a:t>
            </a:r>
            <a:endParaRPr lang="en-GB" dirty="0"/>
          </a:p>
          <a:p>
            <a:pPr fontAlgn="base"/>
            <a:r>
              <a:rPr lang="en-GB" i="1" dirty="0"/>
              <a:t>It's each mechanic for himself – no sharing tools or supplies, little teamwork. </a:t>
            </a:r>
            <a:endParaRPr lang="en-GB" dirty="0"/>
          </a:p>
          <a:p>
            <a:endParaRPr lang="en-GB" dirty="0"/>
          </a:p>
        </p:txBody>
      </p:sp>
    </p:spTree>
    <p:extLst>
      <p:ext uri="{BB962C8B-B14F-4D97-AF65-F5344CB8AC3E}">
        <p14:creationId xmlns:p14="http://schemas.microsoft.com/office/powerpoint/2010/main" val="7177596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CC41-0272-4184-9728-F7464F74E8BC}"/>
              </a:ext>
            </a:extLst>
          </p:cNvPr>
          <p:cNvSpPr>
            <a:spLocks noGrp="1"/>
          </p:cNvSpPr>
          <p:nvPr>
            <p:ph type="title"/>
          </p:nvPr>
        </p:nvSpPr>
        <p:spPr/>
        <p:txBody>
          <a:bodyPr/>
          <a:lstStyle/>
          <a:p>
            <a:r>
              <a:rPr lang="en-GB" dirty="0"/>
              <a:t>Activity (45 minutes)</a:t>
            </a:r>
          </a:p>
        </p:txBody>
      </p:sp>
      <p:sp>
        <p:nvSpPr>
          <p:cNvPr id="3" name="Content Placeholder 2">
            <a:extLst>
              <a:ext uri="{FF2B5EF4-FFF2-40B4-BE49-F238E27FC236}">
                <a16:creationId xmlns:a16="http://schemas.microsoft.com/office/drawing/2014/main" id="{82A65F6D-773A-401E-957A-BCCF624C12BA}"/>
              </a:ext>
            </a:extLst>
          </p:cNvPr>
          <p:cNvSpPr>
            <a:spLocks noGrp="1"/>
          </p:cNvSpPr>
          <p:nvPr>
            <p:ph idx="1"/>
          </p:nvPr>
        </p:nvSpPr>
        <p:spPr/>
        <p:txBody>
          <a:bodyPr/>
          <a:lstStyle/>
          <a:p>
            <a:r>
              <a:rPr lang="en-GB" dirty="0"/>
              <a:t>In groups of 4:</a:t>
            </a:r>
          </a:p>
          <a:p>
            <a:r>
              <a:rPr lang="en-GB" dirty="0"/>
              <a:t>Walk around the building for 20 minutes, observing and asking questions, and then complete an analysis of Swansea Business School using the Cultural Web. </a:t>
            </a:r>
          </a:p>
          <a:p>
            <a:r>
              <a:rPr lang="en-GB" dirty="0"/>
              <a:t>Present back your findings.</a:t>
            </a:r>
          </a:p>
        </p:txBody>
      </p:sp>
    </p:spTree>
    <p:extLst>
      <p:ext uri="{BB962C8B-B14F-4D97-AF65-F5344CB8AC3E}">
        <p14:creationId xmlns:p14="http://schemas.microsoft.com/office/powerpoint/2010/main" val="10621148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for next session</a:t>
            </a:r>
          </a:p>
        </p:txBody>
      </p:sp>
      <p:sp>
        <p:nvSpPr>
          <p:cNvPr id="4" name="Content Placeholder 3"/>
          <p:cNvSpPr>
            <a:spLocks noGrp="1"/>
          </p:cNvSpPr>
          <p:nvPr>
            <p:ph sz="half" idx="2"/>
          </p:nvPr>
        </p:nvSpPr>
        <p:spPr>
          <a:xfrm>
            <a:off x="427839" y="1643519"/>
            <a:ext cx="11154561" cy="3054325"/>
          </a:xfrm>
        </p:spPr>
        <p:txBody>
          <a:bodyPr>
            <a:normAutofit/>
          </a:bodyPr>
          <a:lstStyle/>
          <a:p>
            <a:pPr marL="514350" lvl="1" indent="0">
              <a:buNone/>
            </a:pPr>
            <a:r>
              <a:rPr lang="en-GB" sz="3600" dirty="0"/>
              <a:t>Read Chapter 15 of Mullins (2016) on Culture. </a:t>
            </a:r>
          </a:p>
          <a:p>
            <a:pPr marL="514350" lvl="1" indent="0">
              <a:buNone/>
            </a:pPr>
            <a:r>
              <a:rPr lang="en-GB" sz="3600" dirty="0"/>
              <a:t>NB: Older versions will have a different chapter number. </a:t>
            </a:r>
          </a:p>
        </p:txBody>
      </p:sp>
    </p:spTree>
    <p:extLst>
      <p:ext uri="{BB962C8B-B14F-4D97-AF65-F5344CB8AC3E}">
        <p14:creationId xmlns:p14="http://schemas.microsoft.com/office/powerpoint/2010/main" val="3274546146"/>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135</TotalTime>
  <Words>1828</Words>
  <Application>Microsoft Office PowerPoint</Application>
  <PresentationFormat>Widescreen</PresentationFormat>
  <Paragraphs>227</Paragraphs>
  <Slides>29</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Calibri</vt:lpstr>
      <vt:lpstr>Comic Sans MS</vt:lpstr>
      <vt:lpstr>Myriad Pro</vt:lpstr>
      <vt:lpstr>Tahoma</vt:lpstr>
      <vt:lpstr>Times New Roman</vt:lpstr>
      <vt:lpstr>Wingdings</vt:lpstr>
      <vt:lpstr>UWTSD</vt:lpstr>
      <vt:lpstr>BMSK5005 – Workplace Culture and its impact on Organisational Efficiency</vt:lpstr>
      <vt:lpstr>Aim of Module</vt:lpstr>
      <vt:lpstr>Learning Outcomes</vt:lpstr>
      <vt:lpstr>Assessments</vt:lpstr>
      <vt:lpstr>Initial Recommended Reading</vt:lpstr>
      <vt:lpstr>Activity 1</vt:lpstr>
      <vt:lpstr>PowerPoint Presentation</vt:lpstr>
      <vt:lpstr>Cultural environment</vt:lpstr>
      <vt:lpstr>The Core Elements of Corporate  Culture</vt:lpstr>
      <vt:lpstr>Culture &amp; Organisational Efficiency</vt:lpstr>
      <vt:lpstr>Video on High Performance Culture</vt:lpstr>
      <vt:lpstr>Terminology Exercise</vt:lpstr>
      <vt:lpstr>Terminology</vt:lpstr>
      <vt:lpstr>Cultural Web</vt:lpstr>
      <vt:lpstr>Cultural Web</vt:lpstr>
      <vt:lpstr>Routines &amp; rituals </vt:lpstr>
      <vt:lpstr>Rituals and Routines (Mindtools, ND)</vt:lpstr>
      <vt:lpstr>Stories</vt:lpstr>
      <vt:lpstr>Stories </vt:lpstr>
      <vt:lpstr>Symbols</vt:lpstr>
      <vt:lpstr>Symbols</vt:lpstr>
      <vt:lpstr>Control Systems </vt:lpstr>
      <vt:lpstr>Control Systems</vt:lpstr>
      <vt:lpstr>Power Structure </vt:lpstr>
      <vt:lpstr>Power Structure</vt:lpstr>
      <vt:lpstr>Organisational Structures </vt:lpstr>
      <vt:lpstr>Organisational Structure</vt:lpstr>
      <vt:lpstr>Activity (45 minutes)</vt:lpstr>
      <vt:lpstr>Task for 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Julie Thomas</cp:lastModifiedBy>
  <cp:revision>16</cp:revision>
  <dcterms:created xsi:type="dcterms:W3CDTF">2019-01-07T12:29:45Z</dcterms:created>
  <dcterms:modified xsi:type="dcterms:W3CDTF">2019-04-11T09:26:51Z</dcterms:modified>
</cp:coreProperties>
</file>