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3"/>
  </p:notesMasterIdLst>
  <p:sldIdLst>
    <p:sldId id="256" r:id="rId2"/>
    <p:sldId id="266" r:id="rId3"/>
    <p:sldId id="259" r:id="rId4"/>
    <p:sldId id="260" r:id="rId5"/>
    <p:sldId id="261" r:id="rId6"/>
    <p:sldId id="262" r:id="rId7"/>
    <p:sldId id="263" r:id="rId8"/>
    <p:sldId id="264" r:id="rId9"/>
    <p:sldId id="265" r:id="rId10"/>
    <p:sldId id="257" r:id="rId11"/>
    <p:sldId id="258"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286" autoAdjust="0"/>
  </p:normalViewPr>
  <p:slideViewPr>
    <p:cSldViewPr>
      <p:cViewPr varScale="1">
        <p:scale>
          <a:sx n="62" d="100"/>
          <a:sy n="62" d="100"/>
        </p:scale>
        <p:origin x="1400" y="7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daniel" userId="1de9bdde22a48a78" providerId="LiveId" clId="{E664A568-9FB0-4365-95C1-4CDB94558C01}"/>
    <pc:docChg chg="custSel addSld modSld">
      <pc:chgData name="daniel daniel" userId="1de9bdde22a48a78" providerId="LiveId" clId="{E664A568-9FB0-4365-95C1-4CDB94558C01}" dt="2021-04-11T13:28:45.257" v="189" actId="12"/>
      <pc:docMkLst>
        <pc:docMk/>
      </pc:docMkLst>
      <pc:sldChg chg="delSp modSp new mod">
        <pc:chgData name="daniel daniel" userId="1de9bdde22a48a78" providerId="LiveId" clId="{E664A568-9FB0-4365-95C1-4CDB94558C01}" dt="2021-04-11T13:28:45.257" v="189" actId="12"/>
        <pc:sldMkLst>
          <pc:docMk/>
          <pc:sldMk cId="2949049551" sldId="266"/>
        </pc:sldMkLst>
        <pc:spChg chg="del">
          <ac:chgData name="daniel daniel" userId="1de9bdde22a48a78" providerId="LiveId" clId="{E664A568-9FB0-4365-95C1-4CDB94558C01}" dt="2021-04-11T13:25:15.403" v="1" actId="478"/>
          <ac:spMkLst>
            <pc:docMk/>
            <pc:sldMk cId="2949049551" sldId="266"/>
            <ac:spMk id="2" creationId="{1B87C4E3-E88C-4987-9F61-1C270E47B869}"/>
          </ac:spMkLst>
        </pc:spChg>
        <pc:spChg chg="mod">
          <ac:chgData name="daniel daniel" userId="1de9bdde22a48a78" providerId="LiveId" clId="{E664A568-9FB0-4365-95C1-4CDB94558C01}" dt="2021-04-11T13:28:45.257" v="189" actId="12"/>
          <ac:spMkLst>
            <pc:docMk/>
            <pc:sldMk cId="2949049551" sldId="266"/>
            <ac:spMk id="3" creationId="{78381E06-690D-478E-9F61-C5D64F4B5FF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426E42D-7493-4831-BB2E-8E11D3784F4A}" type="datetimeFigureOut">
              <a:rPr lang="en-US" smtClean="0"/>
              <a:t>4/11/2021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D2DDB67-16C1-43C7-893E-F4FE7FCFE3C0}" type="slidenum">
              <a:rPr lang="en-US" smtClean="0"/>
              <a:t>‹#›</a:t>
            </a:fld>
            <a:endParaRPr lang="en-US"/>
          </a:p>
        </p:txBody>
      </p:sp>
    </p:spTree>
    <p:extLst>
      <p:ext uri="{BB962C8B-B14F-4D97-AF65-F5344CB8AC3E}">
        <p14:creationId xmlns:p14="http://schemas.microsoft.com/office/powerpoint/2010/main" val="2643305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D2DDB67-16C1-43C7-893E-F4FE7FCFE3C0}" type="slidenum">
              <a:rPr lang="en-US" smtClean="0"/>
              <a:t>3</a:t>
            </a:fld>
            <a:endParaRPr lang="en-US"/>
          </a:p>
        </p:txBody>
      </p:sp>
    </p:spTree>
    <p:extLst>
      <p:ext uri="{BB962C8B-B14F-4D97-AF65-F5344CB8AC3E}">
        <p14:creationId xmlns:p14="http://schemas.microsoft.com/office/powerpoint/2010/main" val="2479714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presentation will discuss the stages of life along with the lifespan and its development theories. The presentations will also show psychological theories applied to HSC activities and social human behavioural elements in HSC. In last, Biological human behaviour elements in HSC will be evaluated.   </a:t>
            </a:r>
          </a:p>
          <a:p>
            <a:endParaRPr lang="en-US" dirty="0"/>
          </a:p>
        </p:txBody>
      </p:sp>
      <p:sp>
        <p:nvSpPr>
          <p:cNvPr id="4" name="Slide Number Placeholder 3"/>
          <p:cNvSpPr>
            <a:spLocks noGrp="1"/>
          </p:cNvSpPr>
          <p:nvPr>
            <p:ph type="sldNum" sz="quarter" idx="10"/>
          </p:nvPr>
        </p:nvSpPr>
        <p:spPr/>
        <p:txBody>
          <a:bodyPr/>
          <a:lstStyle/>
          <a:p>
            <a:fld id="{BD2DDB67-16C1-43C7-893E-F4FE7FCFE3C0}" type="slidenum">
              <a:rPr lang="en-US" smtClean="0"/>
              <a:t>4</a:t>
            </a:fld>
            <a:endParaRPr lang="en-US"/>
          </a:p>
        </p:txBody>
      </p:sp>
    </p:spTree>
    <p:extLst>
      <p:ext uri="{BB962C8B-B14F-4D97-AF65-F5344CB8AC3E}">
        <p14:creationId xmlns:p14="http://schemas.microsoft.com/office/powerpoint/2010/main" val="3079091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Lifespan can be described as the limited time that initiates with birth, lives the life and ends with the demise. The stages between the birth and demise of the people are childhood, late childhood, adolescence, adulthood, late adulthood and final stage. The concept of lifespan and stages of life shows the limited time of life for people and another living organism.  </a:t>
            </a:r>
          </a:p>
          <a:p>
            <a:endParaRPr lang="en-US" dirty="0"/>
          </a:p>
        </p:txBody>
      </p:sp>
      <p:sp>
        <p:nvSpPr>
          <p:cNvPr id="4" name="Slide Number Placeholder 3"/>
          <p:cNvSpPr>
            <a:spLocks noGrp="1"/>
          </p:cNvSpPr>
          <p:nvPr>
            <p:ph type="sldNum" sz="quarter" idx="10"/>
          </p:nvPr>
        </p:nvSpPr>
        <p:spPr/>
        <p:txBody>
          <a:bodyPr/>
          <a:lstStyle/>
          <a:p>
            <a:fld id="{BD2DDB67-16C1-43C7-893E-F4FE7FCFE3C0}" type="slidenum">
              <a:rPr lang="en-US" smtClean="0"/>
              <a:t>5</a:t>
            </a:fld>
            <a:endParaRPr lang="en-US"/>
          </a:p>
        </p:txBody>
      </p:sp>
    </p:spTree>
    <p:extLst>
      <p:ext uri="{BB962C8B-B14F-4D97-AF65-F5344CB8AC3E}">
        <p14:creationId xmlns:p14="http://schemas.microsoft.com/office/powerpoint/2010/main" val="2019088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Discontinuity versus continuity theories: </a:t>
            </a:r>
            <a:r>
              <a:rPr lang="en-US" sz="1200" kern="1200" dirty="0">
                <a:solidFill>
                  <a:schemeClr val="tx1"/>
                </a:solidFill>
                <a:effectLst/>
                <a:latin typeface="+mn-lt"/>
                <a:ea typeface="+mn-ea"/>
                <a:cs typeface="+mn-cs"/>
              </a:rPr>
              <a:t>discontinuity theories suggest diversity and alteration in different levels of development whereas continuity theories emphasis the development and growth of an individual progressively.   </a:t>
            </a: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Static versus dynamic theories: </a:t>
            </a:r>
            <a:r>
              <a:rPr lang="en-US" sz="1200" kern="1200" dirty="0">
                <a:solidFill>
                  <a:schemeClr val="tx1"/>
                </a:solidFill>
                <a:effectLst/>
                <a:latin typeface="+mn-lt"/>
                <a:ea typeface="+mn-ea"/>
                <a:cs typeface="+mn-cs"/>
              </a:rPr>
              <a:t>dynamic theories suggest that the progress of human being can be and happen in various manners and at different stages. Static theories on the other hand suggest growth of the specific level, specific option and specific strategy.    </a:t>
            </a: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Open-ended versus stage theories: </a:t>
            </a:r>
            <a:r>
              <a:rPr lang="en-US" sz="1200" kern="1200" dirty="0">
                <a:solidFill>
                  <a:schemeClr val="tx1"/>
                </a:solidFill>
                <a:effectLst/>
                <a:latin typeface="+mn-lt"/>
                <a:ea typeface="+mn-ea"/>
                <a:cs typeface="+mn-cs"/>
              </a:rPr>
              <a:t>open-ended theories suggest that people and different and react differently based on the factors like biology, psychology, and sociology. Stage theories on the other side suggest that every organism passes through similar levels of growth and the path nominated by the individual predicts their future.  </a:t>
            </a:r>
          </a:p>
          <a:p>
            <a:endParaRPr lang="en-US" dirty="0"/>
          </a:p>
        </p:txBody>
      </p:sp>
      <p:sp>
        <p:nvSpPr>
          <p:cNvPr id="4" name="Slide Number Placeholder 3"/>
          <p:cNvSpPr>
            <a:spLocks noGrp="1"/>
          </p:cNvSpPr>
          <p:nvPr>
            <p:ph type="sldNum" sz="quarter" idx="10"/>
          </p:nvPr>
        </p:nvSpPr>
        <p:spPr/>
        <p:txBody>
          <a:bodyPr/>
          <a:lstStyle/>
          <a:p>
            <a:fld id="{BD2DDB67-16C1-43C7-893E-F4FE7FCFE3C0}" type="slidenum">
              <a:rPr lang="en-US" smtClean="0"/>
              <a:t>6</a:t>
            </a:fld>
            <a:endParaRPr lang="en-US"/>
          </a:p>
        </p:txBody>
      </p:sp>
    </p:spTree>
    <p:extLst>
      <p:ext uri="{BB962C8B-B14F-4D97-AF65-F5344CB8AC3E}">
        <p14:creationId xmlns:p14="http://schemas.microsoft.com/office/powerpoint/2010/main" val="3390069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Theory of humanism: </a:t>
            </a:r>
            <a:r>
              <a:rPr lang="en-US" sz="1200" kern="1200" dirty="0">
                <a:solidFill>
                  <a:schemeClr val="tx1"/>
                </a:solidFill>
                <a:effectLst/>
                <a:latin typeface="+mn-lt"/>
                <a:ea typeface="+mn-ea"/>
                <a:cs typeface="+mn-cs"/>
              </a:rPr>
              <a:t>the rebellion, creativity, innocence and ordinary show the humanism of an individual that contributes to maintaining social care activities and health of the individual. Based on the theory, human behaviour not only observed by the viewer but also observed by the individual itself.</a:t>
            </a:r>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Theory of behaviorism: </a:t>
            </a:r>
            <a:r>
              <a:rPr lang="en-US" sz="1200" kern="1200" dirty="0">
                <a:solidFill>
                  <a:schemeClr val="tx1"/>
                </a:solidFill>
                <a:effectLst/>
                <a:latin typeface="+mn-lt"/>
                <a:ea typeface="+mn-ea"/>
                <a:cs typeface="+mn-cs"/>
              </a:rPr>
              <a:t>behaviorism theory deals with inspiration. As per the theory, the behaviour of the organism changes with change in situations, responsibilities and lifespan. For example, human behaviour changes with change in the environment.</a:t>
            </a:r>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Cognitive theory: </a:t>
            </a:r>
            <a:r>
              <a:rPr lang="en-US" sz="1200" kern="1200" dirty="0">
                <a:solidFill>
                  <a:schemeClr val="tx1"/>
                </a:solidFill>
                <a:effectLst/>
                <a:latin typeface="+mn-lt"/>
                <a:ea typeface="+mn-ea"/>
                <a:cs typeface="+mn-cs"/>
              </a:rPr>
              <a:t>cognitive theory states that the growth and development of an individual pass through each level of lifespan for change through inspiration. The theory helps the individual in enhancing skills and potential to perform social care and health-related activities. </a:t>
            </a:r>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D2DDB67-16C1-43C7-893E-F4FE7FCFE3C0}" type="slidenum">
              <a:rPr lang="en-US" smtClean="0"/>
              <a:t>7</a:t>
            </a:fld>
            <a:endParaRPr lang="en-US"/>
          </a:p>
        </p:txBody>
      </p:sp>
    </p:spTree>
    <p:extLst>
      <p:ext uri="{BB962C8B-B14F-4D97-AF65-F5344CB8AC3E}">
        <p14:creationId xmlns:p14="http://schemas.microsoft.com/office/powerpoint/2010/main" val="32825298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Social factors</a:t>
            </a:r>
            <a:endParaRPr lang="en-US" sz="1200"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Environment: </a:t>
            </a:r>
            <a:r>
              <a:rPr lang="en-US" sz="1200" kern="1200" dirty="0">
                <a:solidFill>
                  <a:schemeClr val="tx1"/>
                </a:solidFill>
                <a:effectLst/>
                <a:latin typeface="+mn-lt"/>
                <a:ea typeface="+mn-ea"/>
                <a:cs typeface="+mn-cs"/>
              </a:rPr>
              <a:t>change in environment results in communication gap, distance with family and friends, poverty and depression resulting in negative human behaviour. The negative human behaviour leads to serious health issues and mental disorders.</a:t>
            </a:r>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Culture: </a:t>
            </a:r>
            <a:r>
              <a:rPr lang="en-US" sz="1200" kern="1200" dirty="0">
                <a:solidFill>
                  <a:schemeClr val="tx1"/>
                </a:solidFill>
                <a:effectLst/>
                <a:latin typeface="+mn-lt"/>
                <a:ea typeface="+mn-ea"/>
                <a:cs typeface="+mn-cs"/>
              </a:rPr>
              <a:t>factors life respect, eye contact, greetings reflect the cultural background of an individual. The culture change also alters the social behaviour and heritage.   </a:t>
            </a: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Education: </a:t>
            </a:r>
            <a:r>
              <a:rPr lang="en-US" sz="1200" kern="1200" dirty="0">
                <a:solidFill>
                  <a:schemeClr val="tx1"/>
                </a:solidFill>
                <a:effectLst/>
                <a:latin typeface="+mn-lt"/>
                <a:ea typeface="+mn-ea"/>
                <a:cs typeface="+mn-cs"/>
              </a:rPr>
              <a:t>education has a positive influence on human behaviour as it helps in achieving everything in life. Education makes people capable to differentiate wrong and right things which are essential for being social.</a:t>
            </a:r>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Income: </a:t>
            </a:r>
            <a:r>
              <a:rPr lang="en-US" sz="1200" kern="1200" dirty="0">
                <a:solidFill>
                  <a:schemeClr val="tx1"/>
                </a:solidFill>
                <a:effectLst/>
                <a:latin typeface="+mn-lt"/>
                <a:ea typeface="+mn-ea"/>
                <a:cs typeface="+mn-cs"/>
              </a:rPr>
              <a:t>income or economic state impacts the behaviour of the individual. The intention to live a healthy and comfortable life makes the individual attractive towards high income along with changing the behaviour.</a:t>
            </a:r>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Biological factors </a:t>
            </a:r>
            <a:endParaRPr lang="en-US" sz="1200"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Self-protection: </a:t>
            </a:r>
            <a:r>
              <a:rPr lang="en-US" sz="1200" kern="1200" dirty="0">
                <a:solidFill>
                  <a:schemeClr val="tx1"/>
                </a:solidFill>
                <a:effectLst/>
                <a:latin typeface="+mn-lt"/>
                <a:ea typeface="+mn-ea"/>
                <a:cs typeface="+mn-cs"/>
              </a:rPr>
              <a:t>self-protection is the activities or ability of the organism to create and live a healthy and safe life is a biological factor that influences human behaviour. The concept of self-protection includes psychological and physical liveliness in life and is adapted for reasons like healthy life, shelter and hunger.   </a:t>
            </a:r>
          </a:p>
          <a:p>
            <a:endParaRPr lang="en-US" dirty="0"/>
          </a:p>
        </p:txBody>
      </p:sp>
      <p:sp>
        <p:nvSpPr>
          <p:cNvPr id="4" name="Slide Number Placeholder 3"/>
          <p:cNvSpPr>
            <a:spLocks noGrp="1"/>
          </p:cNvSpPr>
          <p:nvPr>
            <p:ph type="sldNum" sz="quarter" idx="10"/>
          </p:nvPr>
        </p:nvSpPr>
        <p:spPr/>
        <p:txBody>
          <a:bodyPr/>
          <a:lstStyle/>
          <a:p>
            <a:fld id="{BD2DDB67-16C1-43C7-893E-F4FE7FCFE3C0}" type="slidenum">
              <a:rPr lang="en-US" smtClean="0"/>
              <a:t>8</a:t>
            </a:fld>
            <a:endParaRPr lang="en-US"/>
          </a:p>
        </p:txBody>
      </p:sp>
    </p:spTree>
    <p:extLst>
      <p:ext uri="{BB962C8B-B14F-4D97-AF65-F5344CB8AC3E}">
        <p14:creationId xmlns:p14="http://schemas.microsoft.com/office/powerpoint/2010/main" val="42575283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Socio culture factors: </a:t>
            </a:r>
            <a:r>
              <a:rPr lang="en-US" sz="1200" kern="1200" dirty="0">
                <a:solidFill>
                  <a:schemeClr val="tx1"/>
                </a:solidFill>
                <a:effectLst/>
                <a:latin typeface="+mn-lt"/>
                <a:ea typeface="+mn-ea"/>
                <a:cs typeface="+mn-cs"/>
              </a:rPr>
              <a:t>socio culture factors include body dysmorphic, Anorexia Nervosa, and Bulimia Nervosa that reflects mental disorder in an individual. The key reason behind the disorder is workload, inappropriate food and lack of sleep.</a:t>
            </a:r>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Trauma-related factors: </a:t>
            </a:r>
            <a:r>
              <a:rPr lang="en-US" sz="1200" kern="1200" dirty="0">
                <a:solidFill>
                  <a:schemeClr val="tx1"/>
                </a:solidFill>
                <a:effectLst/>
                <a:latin typeface="+mn-lt"/>
                <a:ea typeface="+mn-ea"/>
                <a:cs typeface="+mn-cs"/>
              </a:rPr>
              <a:t>trauma factor includes personality disorder in an individual due to physical or sexual abuse in initial stages of life. Memory loss due to abuse is one of the most common symptoms of trauma-related factors. </a:t>
            </a:r>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Alcohol and substance abuse: </a:t>
            </a:r>
            <a:r>
              <a:rPr lang="en-US" sz="1200" kern="1200" dirty="0">
                <a:solidFill>
                  <a:schemeClr val="tx1"/>
                </a:solidFill>
                <a:effectLst/>
                <a:latin typeface="+mn-lt"/>
                <a:ea typeface="+mn-ea"/>
                <a:cs typeface="+mn-cs"/>
              </a:rPr>
              <a:t>intake of alcohol or related substance influences the nervous system of an individual resulting in mental disorders, nutrition deficiencies, or brain damage. Psychological theories help in healing the disorders. </a:t>
            </a:r>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D2DDB67-16C1-43C7-893E-F4FE7FCFE3C0}" type="slidenum">
              <a:rPr lang="en-US" smtClean="0"/>
              <a:t>9</a:t>
            </a:fld>
            <a:endParaRPr lang="en-US"/>
          </a:p>
        </p:txBody>
      </p:sp>
    </p:spTree>
    <p:extLst>
      <p:ext uri="{BB962C8B-B14F-4D97-AF65-F5344CB8AC3E}">
        <p14:creationId xmlns:p14="http://schemas.microsoft.com/office/powerpoint/2010/main" val="17996990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conclusion, behavioural change as per the situation is the psychological behaviour of the organism. Change is required for living a healthy and comfortable life and has both positive and negative influence on the behaviour of an individual. Theories like behaviorism, Cognitivism and humanism have a major contribution in maintaining the physical, mental and social health of the people.   </a:t>
            </a:r>
          </a:p>
          <a:p>
            <a:endParaRPr lang="en-US" dirty="0"/>
          </a:p>
        </p:txBody>
      </p:sp>
      <p:sp>
        <p:nvSpPr>
          <p:cNvPr id="4" name="Slide Number Placeholder 3"/>
          <p:cNvSpPr>
            <a:spLocks noGrp="1"/>
          </p:cNvSpPr>
          <p:nvPr>
            <p:ph type="sldNum" sz="quarter" idx="10"/>
          </p:nvPr>
        </p:nvSpPr>
        <p:spPr/>
        <p:txBody>
          <a:bodyPr/>
          <a:lstStyle/>
          <a:p>
            <a:fld id="{BD2DDB67-16C1-43C7-893E-F4FE7FCFE3C0}" type="slidenum">
              <a:rPr lang="en-US" smtClean="0"/>
              <a:t>10</a:t>
            </a:fld>
            <a:endParaRPr lang="en-US"/>
          </a:p>
        </p:txBody>
      </p:sp>
    </p:spTree>
    <p:extLst>
      <p:ext uri="{BB962C8B-B14F-4D97-AF65-F5344CB8AC3E}">
        <p14:creationId xmlns:p14="http://schemas.microsoft.com/office/powerpoint/2010/main" val="8819775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D2DDB67-16C1-43C7-893E-F4FE7FCFE3C0}" type="slidenum">
              <a:rPr lang="en-US" smtClean="0"/>
              <a:t>11</a:t>
            </a:fld>
            <a:endParaRPr lang="en-US"/>
          </a:p>
        </p:txBody>
      </p:sp>
    </p:spTree>
    <p:extLst>
      <p:ext uri="{BB962C8B-B14F-4D97-AF65-F5344CB8AC3E}">
        <p14:creationId xmlns:p14="http://schemas.microsoft.com/office/powerpoint/2010/main" val="14978651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a:t>Click to edit Master title style</a:t>
            </a:r>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1D8BD707-D9CF-40AE-B4C6-C98DA3205C09}" type="datetimeFigureOut">
              <a:rPr lang="en-US" smtClean="0"/>
              <a:pPr/>
              <a:t>4/11/2021</a:t>
            </a:fld>
            <a:endParaRPr lang="en-US"/>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US"/>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a:t>Click to edit Master title style</a:t>
            </a:r>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1D8BD707-D9CF-40AE-B4C6-C98DA3205C09}" type="datetimeFigureOut">
              <a:rPr lang="en-US" smtClean="0"/>
              <a:pPr/>
              <a:t>4/11/2021</a:t>
            </a:fld>
            <a:endParaRPr lang="en-US"/>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US"/>
          </a:p>
        </p:txBody>
      </p:sp>
      <p:sp>
        <p:nvSpPr>
          <p:cNvPr id="6" name="Slide Number Placeholder 5"/>
          <p:cNvSpPr>
            <a:spLocks noGrp="1"/>
          </p:cNvSpPr>
          <p:nvPr>
            <p:ph type="sldNum" sz="quarter" idx="12"/>
          </p:nvPr>
        </p:nvSpPr>
        <p:spPr>
          <a:xfrm>
            <a:off x="6733952" y="6555112"/>
            <a:ext cx="588336" cy="228600"/>
          </a:xfrm>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4/11/2021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4/11/2021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1D8BD707-D9CF-40AE-B4C6-C98DA3205C09}" type="datetimeFigureOut">
              <a:rPr lang="en-US" smtClean="0"/>
              <a:pPr/>
              <a:t>4/11/2021</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a:t>Click to edit Master title style</a:t>
            </a:r>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4/11/2021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p>
            <a:r>
              <a:rPr kumimoji="0"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p>
            <a:fld id="{1D8BD707-D9CF-40AE-B4C6-C98DA3205C09}" type="datetimeFigureOut">
              <a:rPr lang="en-US" smtClean="0"/>
              <a:pPr/>
              <a:t>4/11/2021</a:t>
            </a:fld>
            <a:endParaRPr lang="en-US"/>
          </a:p>
        </p:txBody>
      </p:sp>
      <p:sp>
        <p:nvSpPr>
          <p:cNvPr id="5" name="Footer Placeholder 4"/>
          <p:cNvSpPr>
            <a:spLocks noGrp="1"/>
          </p:cNvSpPr>
          <p:nvPr>
            <p:ph type="ftr" sz="quarter" idx="11"/>
          </p:nvPr>
        </p:nvSpPr>
        <p:spPr>
          <a:xfrm>
            <a:off x="457200" y="6556248"/>
            <a:ext cx="3657600" cy="228600"/>
          </a:xfrm>
        </p:spPr>
        <p:txBody>
          <a:bodyPr/>
          <a:lstStyle/>
          <a:p>
            <a:endParaRPr lang="en-US"/>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p>
            <a:r>
              <a:rPr kumimoji="0" lang="en-US"/>
              <a:t>Click to edit Master title style</a:t>
            </a:r>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1D8BD707-D9CF-40AE-B4C6-C98DA3205C09}" type="datetimeFigureOut">
              <a:rPr lang="en-US" smtClean="0"/>
              <a:pPr/>
              <a:t>4/11/2021</a:t>
            </a:fld>
            <a:endParaRPr lang="en-US"/>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US"/>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53610" y="304800"/>
            <a:ext cx="5105400" cy="2334768"/>
          </a:xfrm>
        </p:spPr>
        <p:txBody>
          <a:bodyPr/>
          <a:lstStyle/>
          <a:p>
            <a:pPr algn="ctr"/>
            <a:r>
              <a:rPr lang="en-US" dirty="0"/>
              <a:t>Psychology for health and social care</a:t>
            </a:r>
          </a:p>
        </p:txBody>
      </p:sp>
      <p:pic>
        <p:nvPicPr>
          <p:cNvPr id="5" name="Picture 4"/>
          <p:cNvPicPr>
            <a:picLocks noChangeAspect="1"/>
          </p:cNvPicPr>
          <p:nvPr/>
        </p:nvPicPr>
        <p:blipFill>
          <a:blip r:embed="rId2">
            <a:duotone>
              <a:prstClr val="black"/>
              <a:schemeClr val="accent1">
                <a:tint val="45000"/>
                <a:satMod val="400000"/>
              </a:schemeClr>
            </a:duotone>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2667000" y="3124200"/>
            <a:ext cx="6477000" cy="3733800"/>
          </a:xfrm>
          <a:prstGeom prst="rect">
            <a:avLst/>
          </a:prstGeom>
          <a:ln>
            <a:noFill/>
          </a:ln>
          <a:effectLst>
            <a:softEdge rad="112500"/>
          </a:effectLst>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400" y="152400"/>
            <a:ext cx="2365248" cy="24384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1785393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381E06-690D-478E-9F61-C5D64F4B5FF5}"/>
              </a:ext>
            </a:extLst>
          </p:cNvPr>
          <p:cNvSpPr>
            <a:spLocks noGrp="1"/>
          </p:cNvSpPr>
          <p:nvPr>
            <p:ph idx="1"/>
          </p:nvPr>
        </p:nvSpPr>
        <p:spPr>
          <a:xfrm>
            <a:off x="228600" y="304800"/>
            <a:ext cx="7239000" cy="4846320"/>
          </a:xfrm>
        </p:spPr>
        <p:txBody>
          <a:bodyPr/>
          <a:lstStyle/>
          <a:p>
            <a:pPr marL="0" indent="0">
              <a:buNone/>
            </a:pPr>
            <a:r>
              <a:rPr lang="en-GB" dirty="0"/>
              <a:t>Student name: Daniel </a:t>
            </a:r>
            <a:r>
              <a:rPr lang="en-GB" dirty="0" err="1"/>
              <a:t>Moldoveanu</a:t>
            </a:r>
            <a:endParaRPr lang="en-GB" dirty="0"/>
          </a:p>
          <a:p>
            <a:pPr marL="0" indent="0">
              <a:buNone/>
            </a:pPr>
            <a:r>
              <a:rPr lang="en-GB" dirty="0"/>
              <a:t>Student number: 1818632</a:t>
            </a:r>
          </a:p>
          <a:p>
            <a:pPr marL="0" indent="0">
              <a:buNone/>
            </a:pPr>
            <a:r>
              <a:rPr lang="en-GB" dirty="0"/>
              <a:t>Lecturer name: Diya </a:t>
            </a:r>
            <a:r>
              <a:rPr lang="en-GB" dirty="0" err="1"/>
              <a:t>Ganguly</a:t>
            </a:r>
            <a:endParaRPr lang="en-GB" dirty="0"/>
          </a:p>
          <a:p>
            <a:pPr marL="0" indent="0">
              <a:buNone/>
            </a:pPr>
            <a:r>
              <a:rPr lang="en-GB" dirty="0"/>
              <a:t>Module name: Psychology for Health and Social Care</a:t>
            </a:r>
          </a:p>
          <a:p>
            <a:pPr marL="0" indent="0">
              <a:buNone/>
            </a:pPr>
            <a:r>
              <a:rPr lang="en-GB" dirty="0"/>
              <a:t>Module code: BMHP4003</a:t>
            </a:r>
          </a:p>
        </p:txBody>
      </p:sp>
    </p:spTree>
    <p:extLst>
      <p:ext uri="{BB962C8B-B14F-4D97-AF65-F5344CB8AC3E}">
        <p14:creationId xmlns:p14="http://schemas.microsoft.com/office/powerpoint/2010/main" val="29490495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contents </a:t>
            </a:r>
          </a:p>
        </p:txBody>
      </p:sp>
      <p:sp>
        <p:nvSpPr>
          <p:cNvPr id="3" name="Content Placeholder 2"/>
          <p:cNvSpPr>
            <a:spLocks noGrp="1"/>
          </p:cNvSpPr>
          <p:nvPr>
            <p:ph idx="1"/>
          </p:nvPr>
        </p:nvSpPr>
        <p:spPr/>
        <p:txBody>
          <a:bodyPr/>
          <a:lstStyle/>
          <a:p>
            <a:r>
              <a:rPr lang="en-US" b="1" dirty="0"/>
              <a:t>Introduction</a:t>
            </a:r>
            <a:endParaRPr lang="en-US" dirty="0"/>
          </a:p>
          <a:p>
            <a:r>
              <a:rPr lang="en-US" b="1" dirty="0"/>
              <a:t>Life stages and lifespan </a:t>
            </a:r>
          </a:p>
          <a:p>
            <a:r>
              <a:rPr lang="en-US" b="1" dirty="0"/>
              <a:t>Theories of lifespan development </a:t>
            </a:r>
            <a:endParaRPr lang="en-US" dirty="0"/>
          </a:p>
          <a:p>
            <a:r>
              <a:rPr lang="en-US" b="1" dirty="0"/>
              <a:t>Psychological theories </a:t>
            </a:r>
            <a:endParaRPr lang="en-US" dirty="0"/>
          </a:p>
          <a:p>
            <a:r>
              <a:rPr lang="en-US" b="1" dirty="0"/>
              <a:t>Social and biological human attitude elements in HSC</a:t>
            </a:r>
            <a:endParaRPr lang="en-US" dirty="0"/>
          </a:p>
          <a:p>
            <a:r>
              <a:rPr lang="en-US" b="1" dirty="0"/>
              <a:t>Psychological theories applied to HSC practices </a:t>
            </a:r>
            <a:endParaRPr lang="en-US" dirty="0"/>
          </a:p>
          <a:p>
            <a:pPr algn="just"/>
            <a:r>
              <a:rPr lang="en-US" b="1" dirty="0"/>
              <a:t>Conclusion</a:t>
            </a:r>
            <a:endParaRPr lang="en-US" dirty="0"/>
          </a:p>
          <a:p>
            <a:r>
              <a:rPr lang="en-US" b="1" dirty="0"/>
              <a:t>References </a:t>
            </a:r>
            <a:endParaRPr lang="en-US" dirty="0"/>
          </a:p>
          <a:p>
            <a:endParaRPr lang="en-US" dirty="0"/>
          </a:p>
          <a:p>
            <a:endParaRPr lang="en-US"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6000" y="4953000"/>
            <a:ext cx="1981200" cy="1821180"/>
          </a:xfrm>
          <a:prstGeom prst="rect">
            <a:avLst/>
          </a:prstGeom>
        </p:spPr>
      </p:pic>
    </p:spTree>
    <p:extLst>
      <p:ext uri="{BB962C8B-B14F-4D97-AF65-F5344CB8AC3E}">
        <p14:creationId xmlns:p14="http://schemas.microsoft.com/office/powerpoint/2010/main" val="2684196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p>
        </p:txBody>
      </p:sp>
      <p:sp>
        <p:nvSpPr>
          <p:cNvPr id="3" name="Content Placeholder 2"/>
          <p:cNvSpPr>
            <a:spLocks noGrp="1"/>
          </p:cNvSpPr>
          <p:nvPr>
            <p:ph idx="1"/>
          </p:nvPr>
        </p:nvSpPr>
        <p:spPr>
          <a:xfrm>
            <a:off x="457200" y="1609416"/>
            <a:ext cx="7467600" cy="4846320"/>
          </a:xfrm>
        </p:spPr>
        <p:txBody>
          <a:bodyPr/>
          <a:lstStyle/>
          <a:p>
            <a:pPr lvl="0" algn="just"/>
            <a:r>
              <a:rPr lang="en-US" dirty="0"/>
              <a:t>Lifespan and stages of life along with Lifespan development theories.</a:t>
            </a:r>
          </a:p>
          <a:p>
            <a:pPr lvl="0" algn="just"/>
            <a:r>
              <a:rPr lang="en-US" dirty="0"/>
              <a:t>Psychological theories and social human behaviour elements in HSC. </a:t>
            </a:r>
          </a:p>
          <a:p>
            <a:pPr lvl="0" algn="just"/>
            <a:r>
              <a:rPr lang="en-US" dirty="0"/>
              <a:t>Biological human behaviour element.  </a:t>
            </a:r>
          </a:p>
          <a:p>
            <a:endParaRPr lang="en-US"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4038600"/>
            <a:ext cx="7696200" cy="2571750"/>
          </a:xfrm>
          <a:prstGeom prst="rect">
            <a:avLst/>
          </a:prstGeom>
        </p:spPr>
      </p:pic>
    </p:spTree>
    <p:extLst>
      <p:ext uri="{BB962C8B-B14F-4D97-AF65-F5344CB8AC3E}">
        <p14:creationId xmlns:p14="http://schemas.microsoft.com/office/powerpoint/2010/main" val="2076232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LIFE STAGES AND LIFESPAN </a:t>
            </a:r>
          </a:p>
        </p:txBody>
      </p:sp>
      <p:sp>
        <p:nvSpPr>
          <p:cNvPr id="3" name="Content Placeholder 2"/>
          <p:cNvSpPr>
            <a:spLocks noGrp="1"/>
          </p:cNvSpPr>
          <p:nvPr>
            <p:ph idx="1"/>
          </p:nvPr>
        </p:nvSpPr>
        <p:spPr>
          <a:xfrm>
            <a:off x="457200" y="1609416"/>
            <a:ext cx="7543800" cy="3572184"/>
          </a:xfrm>
        </p:spPr>
        <p:txBody>
          <a:bodyPr>
            <a:normAutofit/>
          </a:bodyPr>
          <a:lstStyle/>
          <a:p>
            <a:pPr lvl="0" algn="just"/>
            <a:r>
              <a:rPr lang="en-US" dirty="0"/>
              <a:t>Lifespan is the time between birth and demise of people or any living organism. </a:t>
            </a:r>
          </a:p>
          <a:p>
            <a:pPr lvl="0" algn="just"/>
            <a:r>
              <a:rPr lang="en-US" dirty="0"/>
              <a:t>The lifespan shows that every individual has a limited beginning and end. </a:t>
            </a:r>
          </a:p>
          <a:p>
            <a:pPr lvl="0" algn="just"/>
            <a:r>
              <a:rPr lang="en-US" dirty="0"/>
              <a:t>The stages of lifespan initiate from birth to childhood, later childhood, adolescence, adulthood, late adulthood, the final stage and ends at demise.   </a:t>
            </a:r>
          </a:p>
        </p:txBody>
      </p:sp>
      <p:pic>
        <p:nvPicPr>
          <p:cNvPr id="5" name="Picture 4"/>
          <p:cNvPicPr>
            <a:picLocks noChangeAspect="1"/>
          </p:cNvPicPr>
          <p:nvPr/>
        </p:nvPicPr>
        <p:blipFill rotWithShape="1">
          <a:blip r:embed="rId3" cstate="print">
            <a:extLst>
              <a:ext uri="{28A0092B-C50C-407E-A947-70E740481C1C}">
                <a14:useLocalDpi xmlns:a14="http://schemas.microsoft.com/office/drawing/2010/main" val="0"/>
              </a:ext>
            </a:extLst>
          </a:blip>
          <a:srcRect l="573" t="-5382" r="-573" b="28498"/>
          <a:stretch/>
        </p:blipFill>
        <p:spPr>
          <a:xfrm>
            <a:off x="762000" y="4972456"/>
            <a:ext cx="7010400" cy="1656944"/>
          </a:xfrm>
          <a:prstGeom prst="rect">
            <a:avLst/>
          </a:prstGeom>
        </p:spPr>
      </p:pic>
    </p:spTree>
    <p:extLst>
      <p:ext uri="{BB962C8B-B14F-4D97-AF65-F5344CB8AC3E}">
        <p14:creationId xmlns:p14="http://schemas.microsoft.com/office/powerpoint/2010/main" val="2674878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THEORIES OF LIFESPAN DEVELOPMENT </a:t>
            </a:r>
          </a:p>
        </p:txBody>
      </p:sp>
      <p:sp>
        <p:nvSpPr>
          <p:cNvPr id="3" name="Content Placeholder 2"/>
          <p:cNvSpPr>
            <a:spLocks noGrp="1"/>
          </p:cNvSpPr>
          <p:nvPr>
            <p:ph idx="1"/>
          </p:nvPr>
        </p:nvSpPr>
        <p:spPr>
          <a:xfrm>
            <a:off x="3962400" y="1676400"/>
            <a:ext cx="4038600" cy="4846320"/>
          </a:xfrm>
        </p:spPr>
        <p:txBody>
          <a:bodyPr/>
          <a:lstStyle/>
          <a:p>
            <a:pPr marL="0" indent="0" algn="just">
              <a:buNone/>
            </a:pPr>
            <a:r>
              <a:rPr lang="en-US" dirty="0"/>
              <a:t>The HSC sector consists of various lifespan development theories and is as follows-</a:t>
            </a:r>
          </a:p>
          <a:p>
            <a:pPr lvl="0" algn="just"/>
            <a:r>
              <a:rPr lang="en-US" dirty="0"/>
              <a:t>Continuity versus discontinuity</a:t>
            </a:r>
          </a:p>
          <a:p>
            <a:pPr lvl="0" algn="just"/>
            <a:r>
              <a:rPr lang="en-US" dirty="0"/>
              <a:t>Stage versus open-ended theories</a:t>
            </a:r>
          </a:p>
          <a:p>
            <a:pPr lvl="0" algn="just"/>
            <a:r>
              <a:rPr lang="en-US" dirty="0"/>
              <a:t>Static versus dynamic theories </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 y="1752600"/>
            <a:ext cx="3962400" cy="4248150"/>
          </a:xfrm>
          <a:prstGeom prst="rect">
            <a:avLst/>
          </a:prstGeom>
          <a:ln>
            <a:noFill/>
          </a:ln>
          <a:effectLst>
            <a:softEdge rad="112500"/>
          </a:effectLst>
        </p:spPr>
      </p:pic>
    </p:spTree>
    <p:extLst>
      <p:ext uri="{BB962C8B-B14F-4D97-AF65-F5344CB8AC3E}">
        <p14:creationId xmlns:p14="http://schemas.microsoft.com/office/powerpoint/2010/main" val="1352913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PSYCHOLOGICAL THEORIES </a:t>
            </a:r>
          </a:p>
        </p:txBody>
      </p:sp>
      <p:sp>
        <p:nvSpPr>
          <p:cNvPr id="3" name="Content Placeholder 2"/>
          <p:cNvSpPr>
            <a:spLocks noGrp="1"/>
          </p:cNvSpPr>
          <p:nvPr>
            <p:ph idx="1"/>
          </p:nvPr>
        </p:nvSpPr>
        <p:spPr>
          <a:xfrm>
            <a:off x="304800" y="1996440"/>
            <a:ext cx="4191000" cy="3566160"/>
          </a:xfrm>
        </p:spPr>
        <p:txBody>
          <a:bodyPr/>
          <a:lstStyle/>
          <a:p>
            <a:pPr marL="0" indent="0" algn="just">
              <a:buNone/>
            </a:pPr>
            <a:r>
              <a:rPr lang="en-US" dirty="0"/>
              <a:t>Physiological theories in the HSC sector are as follows-</a:t>
            </a:r>
          </a:p>
          <a:p>
            <a:pPr lvl="0" algn="just"/>
            <a:r>
              <a:rPr lang="en-US" dirty="0"/>
              <a:t>Theory of humanism</a:t>
            </a:r>
          </a:p>
          <a:p>
            <a:pPr lvl="0" algn="just"/>
            <a:r>
              <a:rPr lang="en-US" dirty="0"/>
              <a:t>Theory of behaviorism</a:t>
            </a:r>
          </a:p>
          <a:p>
            <a:pPr lvl="0" algn="just"/>
            <a:r>
              <a:rPr lang="en-US" dirty="0"/>
              <a:t>Cognitive theory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0" y="2057400"/>
            <a:ext cx="4572000" cy="4800600"/>
          </a:xfrm>
          <a:prstGeom prst="rect">
            <a:avLst/>
          </a:prstGeom>
          <a:ln>
            <a:noFill/>
          </a:ln>
          <a:effectLst>
            <a:softEdge rad="112500"/>
          </a:effectLst>
        </p:spPr>
      </p:pic>
    </p:spTree>
    <p:extLst>
      <p:ext uri="{BB962C8B-B14F-4D97-AF65-F5344CB8AC3E}">
        <p14:creationId xmlns:p14="http://schemas.microsoft.com/office/powerpoint/2010/main" val="1757539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SOCIAL AND BIOLOGICAL HUMAN ATTITUDE ELEMENTS IN HSC</a:t>
            </a:r>
          </a:p>
        </p:txBody>
      </p:sp>
      <p:sp>
        <p:nvSpPr>
          <p:cNvPr id="3" name="Content Placeholder 2"/>
          <p:cNvSpPr>
            <a:spLocks noGrp="1"/>
          </p:cNvSpPr>
          <p:nvPr>
            <p:ph idx="1"/>
          </p:nvPr>
        </p:nvSpPr>
        <p:spPr>
          <a:xfrm>
            <a:off x="533400" y="1600200"/>
            <a:ext cx="7620000" cy="4846320"/>
          </a:xfrm>
        </p:spPr>
        <p:txBody>
          <a:bodyPr/>
          <a:lstStyle/>
          <a:p>
            <a:pPr marL="0" indent="0" algn="just">
              <a:buNone/>
            </a:pPr>
            <a:r>
              <a:rPr lang="en-US" dirty="0"/>
              <a:t>Biological and social behaviour influences the present health and social life of the organism. </a:t>
            </a:r>
          </a:p>
          <a:p>
            <a:pPr lvl="0" algn="just"/>
            <a:r>
              <a:rPr lang="en-US" b="1" dirty="0"/>
              <a:t>Social Factors: </a:t>
            </a:r>
            <a:r>
              <a:rPr lang="en-US" dirty="0"/>
              <a:t>environment, culture, education and economic state. </a:t>
            </a:r>
          </a:p>
          <a:p>
            <a:pPr lvl="0" algn="just"/>
            <a:r>
              <a:rPr lang="en-US" b="1" dirty="0"/>
              <a:t>Biological Factors: </a:t>
            </a:r>
            <a:r>
              <a:rPr lang="en-US" dirty="0"/>
              <a:t>self-protection.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600" y="4026558"/>
            <a:ext cx="7772400" cy="2602841"/>
          </a:xfrm>
          <a:prstGeom prst="rect">
            <a:avLst/>
          </a:prstGeom>
        </p:spPr>
      </p:pic>
    </p:spTree>
    <p:extLst>
      <p:ext uri="{BB962C8B-B14F-4D97-AF65-F5344CB8AC3E}">
        <p14:creationId xmlns:p14="http://schemas.microsoft.com/office/powerpoint/2010/main" val="18191584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PSYCHOLOGICAL THEORIES APPLIED TO HSC PRACTICES </a:t>
            </a:r>
          </a:p>
        </p:txBody>
      </p:sp>
      <p:sp>
        <p:nvSpPr>
          <p:cNvPr id="3" name="Content Placeholder 2"/>
          <p:cNvSpPr>
            <a:spLocks noGrp="1"/>
          </p:cNvSpPr>
          <p:nvPr>
            <p:ph idx="1"/>
          </p:nvPr>
        </p:nvSpPr>
        <p:spPr>
          <a:xfrm>
            <a:off x="457200" y="1609416"/>
            <a:ext cx="3657600" cy="4846320"/>
          </a:xfrm>
        </p:spPr>
        <p:txBody>
          <a:bodyPr/>
          <a:lstStyle/>
          <a:p>
            <a:pPr marL="0" indent="0" algn="just">
              <a:buNone/>
            </a:pPr>
            <a:r>
              <a:rPr lang="en-US" dirty="0"/>
              <a:t>Psychological theories applied to many of the social care and health practices are as follows-</a:t>
            </a:r>
          </a:p>
          <a:p>
            <a:pPr lvl="0" algn="just"/>
            <a:r>
              <a:rPr lang="en-US" dirty="0"/>
              <a:t>Socio culture factors</a:t>
            </a:r>
          </a:p>
          <a:p>
            <a:pPr lvl="0" algn="just"/>
            <a:r>
              <a:rPr lang="en-US" dirty="0"/>
              <a:t>Trauma-related factors</a:t>
            </a:r>
          </a:p>
          <a:p>
            <a:pPr lvl="0" algn="just"/>
            <a:r>
              <a:rPr lang="en-US" dirty="0"/>
              <a:t>Alcohol and substance abuse </a:t>
            </a: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t="2353" b="34118"/>
          <a:stretch/>
        </p:blipFill>
        <p:spPr>
          <a:xfrm>
            <a:off x="4343400" y="1798320"/>
            <a:ext cx="3657600" cy="3992880"/>
          </a:xfrm>
          <a:prstGeom prst="rect">
            <a:avLst/>
          </a:prstGeom>
          <a:ln>
            <a:noFill/>
          </a:ln>
          <a:effectLst>
            <a:softEdge rad="112500"/>
          </a:effectLst>
        </p:spPr>
      </p:pic>
    </p:spTree>
    <p:extLst>
      <p:ext uri="{BB962C8B-B14F-4D97-AF65-F5344CB8AC3E}">
        <p14:creationId xmlns:p14="http://schemas.microsoft.com/office/powerpoint/2010/main" val="39851877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 </a:t>
            </a:r>
            <a:br>
              <a:rPr lang="en-US" dirty="0"/>
            </a:br>
            <a:r>
              <a:rPr lang="en-US" dirty="0"/>
              <a:t>CONCLUSION</a:t>
            </a:r>
          </a:p>
        </p:txBody>
      </p:sp>
      <p:sp>
        <p:nvSpPr>
          <p:cNvPr id="3" name="Content Placeholder 2"/>
          <p:cNvSpPr>
            <a:spLocks noGrp="1"/>
          </p:cNvSpPr>
          <p:nvPr>
            <p:ph idx="1"/>
          </p:nvPr>
        </p:nvSpPr>
        <p:spPr/>
        <p:txBody>
          <a:bodyPr/>
          <a:lstStyle/>
          <a:p>
            <a:pPr lvl="0" algn="just"/>
            <a:r>
              <a:rPr lang="en-US" dirty="0"/>
              <a:t>Lifespan development theories and psychological theories maintain the mental and social stability of an organism. </a:t>
            </a:r>
          </a:p>
          <a:p>
            <a:pPr lvl="0" algn="just"/>
            <a:r>
              <a:rPr lang="en-US" dirty="0"/>
              <a:t>Factors like self-protection, education, income and culture and environment change the behaviour of an individual. </a:t>
            </a:r>
          </a:p>
          <a:p>
            <a:pPr lvl="0" algn="just"/>
            <a:r>
              <a:rPr lang="en-US" dirty="0"/>
              <a:t>Behaviorism, humanism and Cognitivism theories help contribute to overcoming the mental disorder.  </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15000" y="5105400"/>
            <a:ext cx="2362200" cy="1668780"/>
          </a:xfrm>
          <a:prstGeom prst="rect">
            <a:avLst/>
          </a:prstGeom>
        </p:spPr>
      </p:pic>
    </p:spTree>
    <p:extLst>
      <p:ext uri="{BB962C8B-B14F-4D97-AF65-F5344CB8AC3E}">
        <p14:creationId xmlns:p14="http://schemas.microsoft.com/office/powerpoint/2010/main" val="5196159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REFERENCES </a:t>
            </a:r>
          </a:p>
        </p:txBody>
      </p:sp>
      <p:sp>
        <p:nvSpPr>
          <p:cNvPr id="3" name="Content Placeholder 2"/>
          <p:cNvSpPr>
            <a:spLocks noGrp="1"/>
          </p:cNvSpPr>
          <p:nvPr>
            <p:ph idx="1"/>
          </p:nvPr>
        </p:nvSpPr>
        <p:spPr/>
        <p:txBody>
          <a:bodyPr>
            <a:normAutofit fontScale="70000" lnSpcReduction="20000"/>
          </a:bodyPr>
          <a:lstStyle/>
          <a:p>
            <a:pPr algn="just">
              <a:lnSpc>
                <a:spcPct val="120000"/>
              </a:lnSpc>
            </a:pPr>
            <a:r>
              <a:rPr lang="en-US" dirty="0" err="1"/>
              <a:t>Chng</a:t>
            </a:r>
            <a:r>
              <a:rPr lang="en-US" dirty="0"/>
              <a:t>, S., Abraham, C., White, M.P., Hoffmann, C. and </a:t>
            </a:r>
            <a:r>
              <a:rPr lang="en-US" dirty="0" err="1"/>
              <a:t>Skippon</a:t>
            </a:r>
            <a:r>
              <a:rPr lang="en-US" dirty="0"/>
              <a:t>, S. (2018). Psychological theories of car use: An integrative review and conceptual framework. Journal of Environmental Psychology, 55, pp.23-33.</a:t>
            </a:r>
          </a:p>
          <a:p>
            <a:pPr algn="just">
              <a:lnSpc>
                <a:spcPct val="120000"/>
              </a:lnSpc>
            </a:pPr>
            <a:r>
              <a:rPr lang="en-US" dirty="0"/>
              <a:t>Davies, A. (2018). From ‘</a:t>
            </a:r>
            <a:r>
              <a:rPr lang="en-US" dirty="0" err="1"/>
              <a:t>disorder’to</a:t>
            </a:r>
            <a:r>
              <a:rPr lang="en-US" dirty="0"/>
              <a:t> ‘challenge’: Using lifespan development theories to reframe distress. Counselling Psychology Review.</a:t>
            </a:r>
          </a:p>
          <a:p>
            <a:pPr algn="just">
              <a:lnSpc>
                <a:spcPct val="120000"/>
              </a:lnSpc>
            </a:pPr>
            <a:r>
              <a:rPr lang="en-US" dirty="0" err="1"/>
              <a:t>Mahony</a:t>
            </a:r>
            <a:r>
              <a:rPr lang="en-US" dirty="0"/>
              <a:t>, A., </a:t>
            </a:r>
            <a:r>
              <a:rPr lang="en-US" dirty="0" err="1"/>
              <a:t>Willcox-Pidgeon</a:t>
            </a:r>
            <a:r>
              <a:rPr lang="en-US" dirty="0"/>
              <a:t>, S. and </a:t>
            </a:r>
            <a:r>
              <a:rPr lang="en-US" dirty="0" err="1"/>
              <a:t>Scarr</a:t>
            </a:r>
            <a:r>
              <a:rPr lang="en-US" dirty="0"/>
              <a:t>, J. (2021). P3. 003 Drowning across the lifespan: Identifying critical stages for intervention.</a:t>
            </a:r>
          </a:p>
          <a:p>
            <a:pPr algn="just">
              <a:lnSpc>
                <a:spcPct val="120000"/>
              </a:lnSpc>
            </a:pPr>
            <a:r>
              <a:rPr lang="en-US" dirty="0"/>
              <a:t>Morris, K.M., </a:t>
            </a:r>
            <a:r>
              <a:rPr lang="en-US" dirty="0" err="1"/>
              <a:t>Hindle</a:t>
            </a:r>
            <a:r>
              <a:rPr lang="en-US" dirty="0"/>
              <a:t>, M.M., </a:t>
            </a:r>
            <a:r>
              <a:rPr lang="en-US" dirty="0" err="1"/>
              <a:t>Boitard</a:t>
            </a:r>
            <a:r>
              <a:rPr lang="en-US" dirty="0"/>
              <a:t>, S., Burt, D.W., Danner, A.F., </a:t>
            </a:r>
            <a:r>
              <a:rPr lang="en-US" dirty="0" err="1"/>
              <a:t>Eory</a:t>
            </a:r>
            <a:r>
              <a:rPr lang="en-US" dirty="0"/>
              <a:t>, L., Forrest, H.L., </a:t>
            </a:r>
            <a:r>
              <a:rPr lang="en-US" dirty="0" err="1"/>
              <a:t>Gourichon</a:t>
            </a:r>
            <a:r>
              <a:rPr lang="en-US" dirty="0"/>
              <a:t>, D., </a:t>
            </a:r>
            <a:r>
              <a:rPr lang="en-US" dirty="0" err="1"/>
              <a:t>Gros</a:t>
            </a:r>
            <a:r>
              <a:rPr lang="en-US" dirty="0"/>
              <a:t>, J., Hillier, L.W. and </a:t>
            </a:r>
            <a:r>
              <a:rPr lang="en-US" dirty="0" err="1"/>
              <a:t>Jaffredo</a:t>
            </a:r>
            <a:r>
              <a:rPr lang="en-US" dirty="0"/>
              <a:t>, T. (2020). The quail genome: insights into social behaviour, seasonal biology and infectious disease response. BMC biology, 18(1), pp.1-18.</a:t>
            </a:r>
          </a:p>
        </p:txBody>
      </p:sp>
    </p:spTree>
    <p:extLst>
      <p:ext uri="{BB962C8B-B14F-4D97-AF65-F5344CB8AC3E}">
        <p14:creationId xmlns:p14="http://schemas.microsoft.com/office/powerpoint/2010/main" val="6040548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29</TotalTime>
  <Words>1279</Words>
  <Application>Microsoft Office PowerPoint</Application>
  <PresentationFormat>On-screen Show (4:3)</PresentationFormat>
  <Paragraphs>91</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Calibri</vt:lpstr>
      <vt:lpstr>Trebuchet MS</vt:lpstr>
      <vt:lpstr>Wingdings</vt:lpstr>
      <vt:lpstr>Wingdings 2</vt:lpstr>
      <vt:lpstr>Opulent</vt:lpstr>
      <vt:lpstr>Psychology for health and social care</vt:lpstr>
      <vt:lpstr>PowerPoint Presentation</vt:lpstr>
      <vt:lpstr>Table of contents </vt:lpstr>
      <vt:lpstr>Introduction </vt:lpstr>
      <vt:lpstr>LIFE STAGES AND LIFESPAN </vt:lpstr>
      <vt:lpstr>THEORIES OF LIFESPAN DEVELOPMENT </vt:lpstr>
      <vt:lpstr>PSYCHOLOGICAL THEORIES </vt:lpstr>
      <vt:lpstr>SOCIAL AND BIOLOGICAL HUMAN ATTITUDE ELEMENTS IN HSC</vt:lpstr>
      <vt:lpstr>PSYCHOLOGICAL THEORIES APPLIED TO HSC PRACTICES </vt:lpstr>
      <vt:lpstr>  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for health and social care</dc:title>
  <dc:creator>Owner-12</dc:creator>
  <cp:lastModifiedBy>daniel daniel</cp:lastModifiedBy>
  <cp:revision>17</cp:revision>
  <dcterms:created xsi:type="dcterms:W3CDTF">2006-08-16T00:00:00Z</dcterms:created>
  <dcterms:modified xsi:type="dcterms:W3CDTF">2021-04-11T13:28:47Z</dcterms:modified>
</cp:coreProperties>
</file>