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63" r:id="rId3"/>
    <p:sldId id="264" r:id="rId4"/>
    <p:sldId id="258" r:id="rId5"/>
    <p:sldId id="265" r:id="rId6"/>
    <p:sldId id="259" r:id="rId7"/>
    <p:sldId id="257" r:id="rId8"/>
    <p:sldId id="274" r:id="rId9"/>
    <p:sldId id="262" r:id="rId10"/>
    <p:sldId id="270" r:id="rId11"/>
    <p:sldId id="275" r:id="rId12"/>
    <p:sldId id="266" r:id="rId13"/>
    <p:sldId id="267" r:id="rId14"/>
    <p:sldId id="260" r:id="rId15"/>
    <p:sldId id="261" r:id="rId16"/>
    <p:sldId id="273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086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54C3F0-8CDB-43B5-94F4-ADE093D62300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B05FCC-3856-4227-B27D-A4AE24591C1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845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B05FCC-3856-4227-B27D-A4AE24591C10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227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B05FCC-3856-4227-B27D-A4AE24591C10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953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BDDF6-1494-4C6F-8BBB-3AE949C9E8D2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F4BD-2E4C-412D-BC25-633A2C3E5AF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BDDF6-1494-4C6F-8BBB-3AE949C9E8D2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F4BD-2E4C-412D-BC25-633A2C3E5AF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BDDF6-1494-4C6F-8BBB-3AE949C9E8D2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F4BD-2E4C-412D-BC25-633A2C3E5AF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BDDF6-1494-4C6F-8BBB-3AE949C9E8D2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F4BD-2E4C-412D-BC25-633A2C3E5AF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BDDF6-1494-4C6F-8BBB-3AE949C9E8D2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F4BD-2E4C-412D-BC25-633A2C3E5AF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BDDF6-1494-4C6F-8BBB-3AE949C9E8D2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F4BD-2E4C-412D-BC25-633A2C3E5AF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BDDF6-1494-4C6F-8BBB-3AE949C9E8D2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F4BD-2E4C-412D-BC25-633A2C3E5AF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BDDF6-1494-4C6F-8BBB-3AE949C9E8D2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F4BD-2E4C-412D-BC25-633A2C3E5AF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64ABDDF6-1494-4C6F-8BBB-3AE949C9E8D2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242F4BD-2E4C-412D-BC25-633A2C3E5AF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BDDF6-1494-4C6F-8BBB-3AE949C9E8D2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F4BD-2E4C-412D-BC25-633A2C3E5AF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ABDDF6-1494-4C6F-8BBB-3AE949C9E8D2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42F4BD-2E4C-412D-BC25-633A2C3E5AF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64ABDDF6-1494-4C6F-8BBB-3AE949C9E8D2}" type="datetimeFigureOut">
              <a:rPr lang="en-GB" smtClean="0"/>
              <a:pPr/>
              <a:t>27/09/2018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242F4BD-2E4C-412D-BC25-633A2C3E5AF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google.co.uk/url?sa=i&amp;rct=j&amp;q=&amp;esrc=s&amp;frm=1&amp;source=images&amp;cd=&amp;cad=rja&amp;uact=8&amp;ved=0CAUQjRxqFQoTCIS66t-PvcgCFYtuPgodmOEMrA&amp;url=http://philosophy.uoregon.edu/files/2014/02/CFP_What_is_Materialism-269fb7e.pdf&amp;psig=AFQjCNH4PuHj_zSkkyq6DY0eM3UMrXCIQA&amp;ust=1444745798033494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9701" y="332656"/>
            <a:ext cx="8956795" cy="629527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31840" y="4941168"/>
            <a:ext cx="5904656" cy="1673352"/>
          </a:xfrm>
        </p:spPr>
        <p:txBody>
          <a:bodyPr>
            <a:normAutofit/>
          </a:bodyPr>
          <a:lstStyle/>
          <a:p>
            <a:r>
              <a:rPr lang="en-GB" sz="8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HPAR5010</a:t>
            </a:r>
            <a:endParaRPr lang="en-GB" sz="8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3528" y="836712"/>
            <a:ext cx="8077200" cy="1499616"/>
          </a:xfrm>
        </p:spPr>
        <p:txBody>
          <a:bodyPr>
            <a:normAutofit/>
          </a:bodyPr>
          <a:lstStyle/>
          <a:p>
            <a:r>
              <a:rPr lang="en-GB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Materialisms &amp; Archaeology</a:t>
            </a:r>
            <a:endParaRPr lang="en-GB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AutoShape 2" descr="data:image/jpeg;base64,/9j/4AAQSkZJRgABAQAAAQABAAD/2wCEAAkGBxQTEhUUExQWFRUXGRgbGRcXGBsaHhwbHBocHB8cHRcdISggHBslHRoYIjEhJSkrLi8uHCAzODMsNygtLisBCgoKDg0OGxAQGiwkHCQsLCwsLCwsLCwsLCwsLCwsLCwsLCwsLCwsLCwsLCwsLCwsLCwsLCwsLCwsLCwsLCwsLP/AABEIAH4BkAMBIgACEQEDEQH/xAAcAAACAwEBAQEAAAAAAAAAAAAEBQIDBgEABwj/xABDEAABAgMGAwYEBQMDAwMFAQABAhEAAyEEBRIxQVFhcYETIpGhscEGMtHwI0JScuEUYvEVM5JjgrIWQ9IkU3OT4gf/xAAZAQADAQEBAAAAAAAAAAAAAAAAAQIDBAX/xAAnEQACAgAGAQUAAwEAAAAAAAAAAQIRAwQSITFRQRMUYaHwInGRFf/aAAwDAQACEQMRAD8Ae9vwjotHCAf6xH6h5x3+qR+qD0omvucTsOFq4RIWyF4tKP1R0WhO/kYl4MClm8XsYi3HaLBbuELP6hO8dFoTv6xLwMMtZ3G7GgtY284mmcIWJnp38jFiJ6d4zllcF8lrPY35DeUgKzNPDzr6R1SQn83lC1NrSNfIxI2pO/rHN/y8rq1Vv/ZXvsXoNMwbx4TxtAH9QnfyMeFoTv6x0RyuEuCXncX8hkLSNokLXwhaLQnfyMS7dO/kY0WBAzecxRkLXwiQtMLBaU7+RiwWlO/kYr0oEPN4gxE+OidC8WlO/kYl/VI38jFLDiZPMTGAmxMTIXptSN/Ix60XlLloVMWpkpDksftz7xXpxIePMLn3jKlkJXMQgmoClAFt6mK5t8SEhzOlNvjT9Y+O/FF+dvOM1EtSQoDY90UGZYnVhv1hYZiR84mE0NXYbbhPtEXEq5dn36z2lKwFJIUkhwQXBHAxh/8A/TrFiXIWn5yFAgbAhv8AyV4QN8F/FCZVnmy5n/sgFA1IUT3XrkddjGVvv4kmTZqlqIDtq1NgHoBSKmo0QpSsptNjIBJBHiDz+9ozSU4pimJd3SRuB/EN5tqK1JAw0rU4vMkKHQnlAabNXEkNV2zp7xBfHIZYbZ2jpLBQzDekFG0lGb9Hhba7IVEKRQjUQOi1qHdmuDu0KxUNl3ms5KCU769BBt32k0JStRPypYOriwyHExK7PhpBwrnLwpYKCalRGYJDMl8614Q6tNps6EnswS+ba6V3oOMUiX8C+1TZoSorwpoSUCp6k5ACtH5CAJNoTMFWq7g/eUU2q0mavCMsJYPr5aPCq0pVJUxFNPWIkXEvtdiElTZ4qg77ueFItl2oIQZhqRRIPHhvE5jzZDD5k1HFOo8PSAJct1AKyGnGJe5SC5QxgrCj2magc+g2EFS5xmoOk2XVOj7p61ilN1qLKQajJjWvKDUWcpLlJQvNtC36Tvrh04xIxVYylZW+RUoseP8AEDG68KTMlUL5aHpHbIg4pgGhUfMw3lJexlSc0u/18DDfwKxLZL0UguXSR95xqJFtRahVhOZnJYTB+lWx2OcJZNlBl5Z66wttEgyy6TTaGpUwaTH0sJlKIxAj8yVHCpJB5fMG68Hjlrsstc3tArCogOEzEd4jWrtSlHgm7pyrVK7pAnyxmQk4gMgXBroD02ZNMtM3syV4KKZgkJIO9G2jSzOtz6P8H/E5sssy5gVMlu4Y1TvmADy+sb6xXjLnoEyUrEk+IOxGhj8/2a3TFUAD5uQPLFGo+AbctNrl41YMWJK0lwD3ThYZMVYeXjG+Fi70zHEwtrPrC4pVHV2pG8UqtaN/Ix20ctnFCKVR1drRv6xSq1o39YdCs4uKVxJdrRv6xQu1o3h0FigS3pUCulT4gRYmyMAyiR19oYqmFwCx4MB7kmOzUoBBEoPwSkU+keM5HqpCxUhg7Ety9D7xE5PXqH5MwhtJUgCqWbYAtxp9IkiQg8H3Ac9Ck+sS5FpCoFKgCHY7IUd9dOsSCxl+Imn6FUGmjDnDda5aaJSHJYV9KeQglEsJZRqOg8DQtwjNzNVETS00zUR+wv1d/KO9oHqS37WHXNodCZLcEtTi/k0WqSlWIFKd8iX8COEZuZqoCpLBLuQK51z4M59YpXaUhnUtOdCnbSoDNDuVJTpQftUKebRNdnl5BKXNcm84WtD0sSItKWHffkHfwjomgM5pxBT5EZQ+KaVSlt8/aBDIlqJ/ClqbPFKw9cRT6Q1MmURR/VpdiR1c+zDqYtVq+IfuEGmSWOKShQGSQyRy+QCLUWNDkqkpc5jDL8KkHxjXUjFpiybOCQCVMDQN/jLOIptSMsQfY09UCH8ixozCQDxP0WeEWy7MlWaKcHAPIE+cPUiHFiQKDPUPq1OZLUjgIUMn2LE0ydm5RoU2RGeAn096cI4LGk6qTwCzSGpENCFCgA5UK5YgUvyLVhZ8UWYzrLMQgpJGBRD1ISpKi1ATQHrG0FmQ7krfR1U9QIotU+TJrNWhDB2UpILcsz0i7tGfDPgU9UsrSpSSpgSAEirUAfMBwzBm33jPnpWVLKyFJckINGdsnbJs4Nttsl9qsIWZaRiDggFsTgAkHPEX5cIDu+f2k4OSpEt1EqYmnyigAPeYtsIIs0aD5Nj7KUEH5l95ejDQdB5kxm70XjWdANo0Nund1S1Kcq14aAc4EuSxgqMxeScnyfPq0OyVsW3fdCDL7yals8/4i2y2cju1dLivh9I5bPiBLsjut+ZqDlx5iK7Be+NSnUpTNXfhDTE0wyWnC9ABrn6wQmzpXmAW0I4PURCZb0pICqk5JAqT97w2syUy5ZOEAkZepMNtUTuZu9rwVjLrIA3JqdaZNC6deFKZRbbJYWoneB7DZpcyaE97CKrIzYbDqIzRpQ5+HbIpTzEpKyz00EcvCT2oY/fF4vvK3IsqRLlsVEAqJJoWywAs2jHq8U2P4tQWE2SFD9TYT5CKtE0+RZdloXIXhOmRIzHKDrbd2EGbLU6DUgu6P/54+PE23z7NMQvAiuEkFVFOA/cL5DUGsKLtv4hklLjUDPoNaO4ObmExqynDV0ramivcQwu+3uOzmEszhX867wv/AKBGIlKgUEnCRprhI0UA1D55wbZLuS5z2bLz3iGWLlWjDPUTqatlxI4HPrDP4etKUlUpfyLdKuByB9o9etwKbGgZZh3J8oSpUAp9/X794YlTNbc1nT37OsDtJZIGmJOYI5ivWFF9WQInICvl0HF/8QS5nJStBItEoafnSKt+4feYYlF4yLYgJmqEuaMlaPu+nEGCxUwJBTLKZst/mKVJGqW9W94utskTJJmy3JUMRBGZ/VwBZ24wDel2T5DKLKQVAhaC4Br82wLt4Qysk0CUUjMgJH3s0NMGIbFeC05IBbhWCDNK1YvxSVGgS7J0qeEB2q0YJqmTiDkipGp1EE2G0JWtKUS1Y1EDCCQCTlrBY62PtksuhL1JSHpqw4xRM1+/eCZVjX2aAtQxhKQrMh2rlxgaZdpehD8j7mPVR5TB1qEQUBz5RebIoceSR6x6ZZFaJPhFAAzUDjFK5fODFWJOzH9sUzbE1aeFPBoAHk67EN+ZQAf/AHF+j1ihIs6GBSsajuE+gJjMSviacT3VSQOKsPiSzRf/AOoZ5b8STzE9P/yjzvbvv7PS9ZdfRqEzZBqAs8ACfL+IGn3nIQWUi0f/AKlKHilMLZd/TU1VNlgcJssk+cR/1yYqqe+NCFpPoSIXtfn7H7j4+h3ZrTIWxSmdXJ5Sw/8AyGUHpsyP0Ecs/QRlk/EE0B8MzZwqnLaLFfEk8sBJUdahSvQREsnLw1/ppDNLyn/g/UhCX/DnZ6Aq9HgmTKH/AFE8C/uHjOD4gnM/Yz30IlKb/wAYrF6LJrItIJFSETAf/GMnlZd/Zsswuvo0U9KcsKidMwT4sI9ISAG7JadwcHmATCJV/qSB+FNJH60qJ8TLiEz4qmABpRHNCvZEJZSf5g8zH8jQTCEl3UNKih6Bo8q0SwWIJevyuPHKECfiCcsOEE7DI+aYIst9T/8A7M4/8CPSsNZWX5kvMr8hou0SwHMtR4d0U5O0EybTKAHeKX3auukI/wD1FMdjImhtpYP34xZJvwu5k2gqOglj6ZRay0vzMnmI/kNVzZbkd5XFIXkeIi7tksVFMwNk8tTjlQwvRfzU7K0J5oeCJHxAlI/2pvPslV8BD9CXRDxo9/RTNvVLskTSHyMiYa8ywEXnBMAK5NBVlS05jqSDxjq75QpiyknQqku3J49PvqUACuYBu6QOtQfKNVgS6MXirsGttslpkzVolF0IUQHOYBzCfePjtovKZPmYTMJXljNcI+grSPr96/EkpFnmLRM7QhCiARqx2Apwj5Bd9oQgqVgxqIdIyGGh5nT7ocp/xZph7ojeVhQEMFLJALlSQEmmbpDj/kYrsN1FMtCSGXN76uAbujoC/MnaC12KXOCVrmJl4+8ZYLsk1qGqW56RXfl5lGJ/mXyBA2pUE86QWUrF962tKVBKA4Tm1XbOKrZbJi5blkIFAlOsDWCxlZrz/iGV8SWTLTlWvRokojYZ0xMsJTJxNmpVEgdGc84jZilKMeEA5pHHQtsKx5SZk49mhR7Nw5GvB9YsISVhIJKZebVcvkN608YEDCrukFDKPenryxVwjVR4V9oa3tOaWa1VQPtvFUqzlJBJ76zU7DZv0gP91hbe9oOIJcd0B+ecKTEkC2laUpPKLfhdSUKJIfEhRJfJIUmrNV8m1JEJ7SozFiWnLXlDCwGsxP8AaAOQUPcAwm9i6KJswFZKkFWImoO+wiS7Khb4CH2f2gvAAFAhSQaYwgqA3yqNB1MCosCCQEKCgkfMl91F4kZbdSGJCku9H2LEejx20XM8wjIUqBweCrGggrxOyQa0zNB6jxhokOoEVoPcH0jSJnJ0xFbLAqVJUoqJZqOTqMvOLbsnk1JrvnlDC+pRUgoGZIPT7IhWixKlperZFuebQ6FdjuZeDgS00UrM7Jyfnt1hBfV0mUSpIKpZzV+kwVd0lVZhJOLLgkZBj91h3ZZpAwqYvmCKF83G0AuDJWK0FBD01Ch6iDL2sInJM+UwmCsxI1/vSNtxoYneN1rs6ioJxyVGoGSSdNxwMRkWdQ/Es6ySHJQfmA1pksM9NtIzezNVuduFKynEflyUNwYIVZGdJVRyHVRwDkPCPJ+KMKQkSpaTqUinQaf5h7dVllTkjEe9mHOR5ctotbkSdcmVmWLESpmDAAHYaxZdaSmYGGZA8aRqbXdoSWVTZT09PeBU3GHCwuoI0+h+2itO5OtH0L4RvZNokMtu0l91VWcaK6ij7gw3IlakeL+0fMLDLXIm9rKU9fxJZPzA1IBdnOYfWPoJlOlKgSygCGGhDiO/ClqRw4kaYaDLbMeJipape48YVT7UlBZS0g7E18IBmX9JGczwBPtGlrshJ9DyYJZo48frA81Kf1AD90IpvxBICmxKL64KeQixF5ylHurfhiHpAmnwwcWvBhLOCUggFWjh3FavlWJS7OQHVTNsVD0dvvWGKGBcALq1ch4iseWQkkmtc2NNu8duHtHHR22LppoKKOoLYaPxVXnFqpaWHe3FXBo+76cYNnhBClKJCQASKgeNA0CLlISnuBTjmWG+4feh4NCaGmcl2MKLsDxFW1zFfLSOzbJhqUsVcCrll7RSgkOShhQ4XU/UucPWLTaEs5lqOYBJUQa6jVt84QFnZlI7kxmOQdJrwJ+sXSlqTRBUhzk7HPPJvOKxbe6wSBq4z6HQ9IpmTgoVJUN1e5By6Q6DUw/+qm5CbMS3/UJbqSa+MeFpnl//AKqagE0aYBTTSnhCqTOwnu677bN9YYIEtScQRiOoD5cvpC0oeuXYYr4gnJBadNUrL/dU3go1MAWy9pq/nmzVn/8AIW8MqxCdZEku5TwI+2jqJCCwxMeOXPIw9K8C1t8sos9smoDIWpKSXKUkgHmAwPWLU1ILMoah6+JglMlCX1O+XlFS5cOiWy6Za5+H55gHBavr7xRZ7TOWe6tdM1lRp1OXOLrOsgFi3WJ2c4szy+zAKym3W6atYxTO0bIqJUeYfKIS1Ld38q8n24QYqxsXVQZ8+EdSl+UAHEgFKypJUcJ4aaiMTaioqQAWUAKjRkhz0APnG/NoShnUAS7DQsHbhR4x1okgr7JBda+6DolNSpR/7XpzjDF5Rtg8MHNtUAhaEDGU0LEkJdgoD5QS0CIlKV+JMdq1OpjQWOTiQcHdTM7qWzEiWGUrJ3L+LDWFN52jEWDBOQA0A08adIzRq2GXSxBNOXD6ROZZjNnYcwkAHhXy/iOXTMCJeMio9Yvn2rspZS/4i3KzsNjx+9YZJ68JpA7KSGORIbX8o+/rA0izKkJxqYqJozU4jcivnBdkSJIxLbEdD+UHT9x18OdlitSVTBMUoYUckg7AqNWo+e0MRJEtaQZqwoBixUPBqZNGWttoUoncn1jZX1e4UEkLpUgoX6keikkcozVmshmLK0pDPqMI8NIT5HF9lFml9mnu1Wv01gqwJMtTZkuVtXCkA05ktDWXdSwMRdT6I+ucE2W71hJOHC5yybmTmTEtMepAaU4qy5ia5g0P/IFweBpANotqJAISQpZ/S2e5akX2u6EEknfj4QBa7owMpIcDPhxhDCZdoZMtG5xHPmfEw5kTRQu+Yy2rrzjP2dIfE+VACYaSZgYgHYjzH0hqVCkgm88a8JkrwFIckanKo1HA7wmtK7WQUrU6dWAHoNo01llYRh2+/GK7wlhsVAXY+MWQnQms9o30H37xam0lnD5/ftFU2SxPHKK5ZZLQhmksd4pLpUAUqzBy/wARmL4sa7PMJT/tHvIILkBw4/7SfBonLnAank8Nivt5JAzlnEAdaMQ/EFuvCB7oEqZjrQlQm7g1fdy7w7u68SFDQ/T/ADC+1gDDsDTlm3MFxDq7pMoq7yXy1Y1EBTC7deijLlk7keUQsl4klhQ7P75NFHxjJSJcoynAKiGfVvdtYRyJE39JfkfWDU0SopmitU5aVhbKH5Sygp9Ry1jS3J8Q2hUgy0qICDUkMQDViR1yjIWWxKUMKlsaEO5bPPhWNX8KBUsKlEJC1VBfahA4xpGbIlFC5U+YuYQly+ajQc9hAi5X5VOuu9G4RobxuaY7qBP/AHN6vAJuEuCXOrAE9Hb2iybQkmlKXDZ/qDg+cROYZsqUYdQIf2qwyVgAukuzMfUtFC7EEd1GJwPmIP8AENCJLTLSxxMDoAVPyJOeW8A2y8kp7ol1/uf03iydLXQJKHIzCqtxdyOTQJPsVRVL61fyNPWNCUSTaFqD9mAnc5JO4JDJaIosqUArCsajroOepMStMlSiA+IDIJBbwaJS5pl0ZLs256whg9lta00S7ncV57tHFT1Yu+CSWyDNo1AzQZItSnI7rnYDrXQxXOJI46v9j7aIZSKiRnxi02bCQCCMfrHpIGHukPphIf6Z6OYqNlUXoWzpV4LCiqakJUx8IslKKTRTcIKlWTtUjEQGOZPk2pjirtOaVJKRuW/iCxF8q1CYO8PP3gSYguzcomhaUEhYcaliGPPTnE58/CAQk56nR6nKtG8YLCi2VZlAAlJwnXaL8BKXGW+YbnARvpaScSRhfJ6lxsOkVTbeVEFbgcHJ6DQdBBqDSwhRahzJi6bLIBOTfeWsAWizdr3u7iBzSpvF+kUdkoDCFJWSWwgvpoC/XnC1FaRtZ0FQBLh8nBD9D4xZOmlJajMcz90hbKmWjsw0pKcxkXp/bm/hBVzWE5qSHKnc93N6s52yOp6QnINIFf8APCUpJTiWpwgByatVxk4o2rwvsF3jApc1TJ/91adf+jLbPi2wAyMaa+ruIZUuWZmJgpQIxJSxfADRyCz5jEd4XdhaO6RITKCaS0zFt2Yr3ggO8z+9XSMrs04QNel5djLKCwmLAdD/AO2gfLKpqKlXEmF90XcqYcS8jkDGhs3w4liqaUuczUnqT9ISX5NUg4UTCEaJSGJOzwgTC7TbZSO7LSVrGrd0KGv9zdRAN1WYzZuI1CTiPFWgrx73/GK/9uWBUrUwYaB/lB4kgPuY0tksyZUliQ+ajo/00HCEhsz3xFNciWDUmvuIAtUpkJQmiVLIbi4D+Iic6aDOUo/KkExRLmYkoS7Kx/8Akp3hsaGk+7UoBWHQwPlod9PGL7qU5CQfv6R287GpPzLxJGzivHkABCIWkS5yHdid9PsxMdwZ9GlTMIzFPvxgObePeSBqRThn9YUzL2ahqNC7b55ZbxWhSie1YlLMG1J2rkzw7I0j8zkEHGEHVg1PCIGxIORIbfc8YWWaalSdmo2Xk52EHImFKeHEtQetIdoVUQtPw6hY7qsKtxWsZm0yZtlmDtkuglgpP134GHci2laiwoONSeA8YMVOMxJlTRjlqDOc+fSDYdtEbJPxJf5hoQ1RxG7+0WzEuDShH31hLcpKFrkLUHQe6SW7p1eDrXNFUYiOIJB6fQkxSJfIEuzkkpriHmOUcFzzy5CC3Fg3iYc2a0plhwSBqWHmrMxTN+Kpgfs0Yh+1SvFqV2g2H/LwJp9y2gV7M0r3SFeQLxGQFoCQHCi/zBqs4ccwIcWD4pExWFSEhsgBvmGME3reiAoS50vElgpCkEJI2I0++kDSDU/KMffUtgFj5Vd4dcxELLayli+0Pp13pXKWmWcQcqSCO8l9KUKeNOWsZ675GI4ciDlCLQ0vm2YrMmrtMSQ/7VfzHLHaTSrUyiy+7rUizAsxCgeYAI94U2O1BgCRE+Bmhl2skhKWDtXh9+kMrLecxCFLQQVoCgX4VI5EA+HGEU62KCgEIKmGSRBl3T1maUqlKaYBiBahbPnR+cVFkyiPvhq/P6lSpawEzGJSQMxqGOsOkWT8r1/YRX72j5xcQUqensQoqSRiIHy6F/ON1MvRaAQtw35hn4PXxjTUjNw6JT7OApjOOJsgg6c3fTQxGbIJHdWxq4w4SeJq/gIHm3mlX53B/USPMivjFZnIclSpQGikLQTpmGBB6mHYkhOoqNMZL5hAb2S9Y9MlYFAiqnyZ+hrnFwmKS/ZgIPEnF40pBa56jhUoOWq4dOlcnbSka2iaYCi1gfP3knkG4g9Y9JnSFqIJWBuw/wDlHbYJaw4WkEZtRxyhCpJAaWQp9mBApuQwiHIpI0lrsklQ7kzDpUjPi1UwtmWabJDpUht1KBSRszjxhNIQSqk8BQ0fLqaQ5s1mU1VoWk1Y8uA9GibKoFmTiVtgKi2aci+wDtux8YITOUSGWzZd0kAftALHga8ojLsgxUlsxoHJfhntXP0iy1SykkiWkg5po3PFUloVjo5aJiiGUVE0IOEMHbSjdXMU2S8VylfMVA/2twJNG65QXZkz9QlKWYBO2TEawWbolqT+KVaMxbPmeuUFiF61duQ+ZyqC1cgxZ+P2LxdakCoB1xHL6bQxkzESQUIThBzUCFE03ixNpViYIUW/Mo58A/2OEACmTYquSCeHPTYQQVoKmW5AOTMDxJ5vtB0u3oUcKQ6tapV6KghdklDOpzy16wgFpSKKCUU2S7cwaeMUplLVMbHhQ+aQEk7uSliHbrDaatGeLL8obPllAiJSVYiCVDJk4WpqTmBxbxiWyqBplmlBeNRSVh2V+emWTAuNxtnA5tYlKUhBVLChiDgVP5jr3cqQWm8UyCoHCtIFQhJLnQYmY1ID5MMojabGq0JQuZKMkJqnRRJoaMCBXIgE8WMRKyogwv1aA7vxySOm4r1g5d4OylFjk3HXKMv/AKWrtk4kgywsAngGJ6ts8GzVusk5k6aPUgDmYSG0F3leIJ+cp41r915tCpc7HU0ALB8+YED26ZU+fP79IGsiSpYGmsNMKGNnWO3SDVg/hQepPhB9527IDjvnx6ephJKJE5fBhTrrGhuebK7JWOWmYVPVYxFgSKHSlesDFRlJUkzD/a/j/EM5i0IVKAAopPHIxozYbNMDSz2S24lPUEluhhFPu1SJ2K0UloYukuF7AED1q0U0JSLL1t7knU+9aRmZ/wCJO4Jz+/CPp9osFiWkApSlRD90l3prrntGNvC5eydcs45ZGLEBUB/zD3y5QRVBqsb3DYUFImTACkswOpbasPZtpStOFJATrRm2odIzt120IllWZCWDgEDPIHk9IbiXiQkpUywA7sQo6uQOGvlEvYHuJrwxSiFJDVopq8qiArRfC1DJJO9fvpGkReUtVCQ+qTm/XPpvCm9JiADQ+/jEFJiq57YrEs5F9oe/6gwcV6UfZ/vOBfhKUlsTJJJyOtYfXjMHZ1DGooch9GOXGK8iZj7VaHtCJjahKhFlotBE8vv95xTOyxFvm94OvKUDaHORy1qP8xdiCrfKJSwKgnXlwJzUTQB6nSkVTLPNWhkqmJIbuoS6UJaiSUqzfM55w5sFrQHSS2pZiRQDoIrtZKl/hgGvdKklhxcuH5vEoGJpdiWlRWoksQylAhRTxxbbuYc2qyC0SwAlJnIDywrXdJOVfbpC29Lb2agnEZ040rRCOQb75QHab1WFCVLV3gO8vjsng/jFXQqbDJdrmYykIQSkVMvCFApZxgSakbKBchqEggC9gETgtNApnA4h2MMLstipzKUlC/1Fu+ghgSTmRxz5UMc+LbtICZiGKVDd2UHzOoI9IaBjO7raFo7NfflnQ6cQd4z153AqSsAHFLU5QsbbHZQ884WXdeTFqg7RrrrvBMxJlTKoV4g7jYiG1Yt4mXt8uYhQYFVMxn5Qzu+1TlrlqSDjT3SKglOeuxfLeD7wudaRqwqFJL00O4B6wmVNnJLBe2Z10NWERVFJ2OJExdnnLCKKc0ycGppzen0hlZEpnYyFjEmuFWmx5HfxaBhKTPlpdX4zOFOzkOCgnTLPfhCiy2VSpy+8UBQwrIDEKSHIUKM++9IrwIbTJJdqEBsqv9Y4myqKvlPgQ29chAaLNLlllWia5YpKZoBYdAnpXrpfZ56V/hFYcfnmrQeQpvzMO7Ci1dwzFFwyQz0qSOvtHp1wqf8AO+Zw1fq5frByp5QxSkkJ/ThTnuHBYQtnX3MxHDLnAg5CW9D+1g/EkxpsRuXru9ZQUoQhv7iCTz72cCz0zZKAlf4ZL91PeJG7A+h8IOnWvGAFLUlR0U5FKZD11jjLKMeFGGoxBZCWy+Wg8usS6KV+RTZ7EhalEywtWpUAnUh3NR02zg/+j7NwmYgJbKpTkRkp+OURsyWc4UnLJljR2S1BxfnDYWfGBhSC/wDaxHir2ibGAypKUgg7VwsAdmYEwtReZqkBEtGT4zj5gAU84dWi6ESwVhBZu8xSAd+6AYjZ5SQqiQmmdeNQKN4QWADLl9qUt21MiVqw88OfiILXdK2xFWJuRpy3h1LCUt3aHXF7RGcUnMBuT+0FiFUixFnmBIGmh6xd2GEhIUK1Z28jBQQw24xASkv3lkHbLyeFYA8qzJSp8AfPKj9KPFigTmSRrUAcvsxbaLRLQKzBXx9IjZCJlQpydwx8Gz6xLZRXilsHc7FLno4doXfEE+iEBXZhSjiUC5w5twc/zlGo/wBMxAO3UekI/ii75aZQlpDqKsRVyeh3zhDXIBd99iWFSpPcFK1cnUlX37RVZp8xSioq1La041zjOos0yUytDR+HXeDLPeocpAZWQegJPKvpDsHEeTp7HRmoDV6Ow6fdYWIlgAk+HvzgC81LJGIDOjHPJqUb3bSKbVZVJxEKxAEipO/3lENlJEzMFSa/U1gi60EuqgfIs8LLPKXMUAWCdWr5w0tloCAJaKr4aQ/gBQq1YZ6kgu4YtvXzh3cqyCcSSEspiRk6T4VAPSPXBZJMoKmTXKnAfOpz9oYyrwRO7RKUslKXd661HVocqEiarPnhU2T+LctYHvATEIOoL90s3hlpANz3gU91ZUetOdfaHU1eNJA7w3DbUB2gTJaF92WpauzWEIPfDlq1lsSQaEDDk2cE/wBQpkpm4HdcpmABSoEhmoKBJYbwgtNjZTIUy0qNHzergbEU6cINsFiWFvMS6cQUMNAkgM/JvWHqHpA0/hlSF4ioEd126vqIeyLMosZU1n/IWNdahmrlAvxZZiSmYw7qsDp/SQ4fTPTRzA1hkGq5a82JQS56h94U3asIhdosS0d9aSvV0s/WFt62wLHttByrasGo82OTZjMwnveZ51Ye8RHkpjv4ZXhlihdvsxK+p60gsdnA5Qssy1YEYcwMo9P7Uhl0cs0PyDRDOU33zeDb0OJKVDYV6aHWsSnyAJGJga0bV/4hjfFiHZgJGSdNDnFMkz5thyJYs0NrDepQin2fpwhIBSv2doMsdnIzDj7rEPYvkaXRd/aFS1AHEXc7dNSXiNqsNkQVJUoBRq+Kr8WyGkenz6FHadli/MaBm4esAp+H7SAOzUlSdCgJLvxzMVZNBlos6JYFosy6BYKxmUliHIfI+GcNbymJXJ2SsJUwrhLvTf8AMIQ2Cw2iWs9ojuLGFbUBB/Mx1BrxaI26d2Z7JQUoILMnh9+cXEiSALzu2WflJxb6wFd9rUggEnYcDsYdzgMIUiUti7E8OGYgCbYlE4ilqNlnFsEzXXXfvc75KkpBdswOvWJ2yxyp4JSWxDuqy72mIeTiu+wx9mthSqvIjccoY3baky1VURKV8pzw8DqG8xvCvsTj5RfJHe7NTpUks71CuPA18QYOl4+8W/FA7yf1gMyxxDDoOEAfEowYVk1oCf1AihPEN4HhEbDej4XOR7pFCk8DtwyMIfJop10Sp0zCqQHJqwUCf7juebQBa/h6agFMuWyHJqlJJfchjlsekP7HfKJiUiYUlWRcAvx3HKuUB3zeS5YeUkqD1IU6SNmLka5CFuMASi0YgRgwUcYsbh804tTk7/yzk2WWQ5xJDgB8TueD8svpEbbd6Ed9UuUQ7D8ME5Zu4gWbcgX30EJcAls6/uCj5xVgNZiwgHulVD3ixHjX0eAv6qUn5lKBpXuv0wkkZeRhcJPYqcAKQQzOUkNVmTQ86coGmY3V3ZZxFgTi22BHDUwCGlotMslKkpJNCMalAl+Go4PAk9S1nEBQUBUBXqc/VjAMmQmnaEpWr80oNnu6nbLUwb/pKpRAEwlNKFxk2xfXQ8IKCwuxqLDGXGiUgeYI0iVrmoAIUoVHy5NyD1+23gOQsK7rqDauTR93cZ/wYKstvYd5LpFGzerZHLkKQUKyizgpON1GXkApRU5/bXw6QzmzJmTMANGD/fIxCTa0lKlpSwAqlmDAtkHq44RJNoUsjJmxO5fk330hPZByUXnYVTUgAFOX5w3Nmz8BAiLtVRK5iVS3DhZzqNAa1Ygw3ko3NHy6RWbDUEFgNBx1yzakRqLSJLlWYMlSH2dLDoDmIY2aWKEAJT+kAM3A/SkL7LKBxED5SQ71zbTmYKSFmowtxfNtv5MKwoKvC1S0AMA4yJORbjw23hVKs+N1nvPqDTgBw4+sAW+yPMBUtSsJroCc/l0GWsNncgPmAcgAAMgG14mG2LgWWq6yrbCc8Xs2n1hBb/h9DulTEdfPSNhbEiuKrV4AcB0hFNUFrwAMAEk6PT+YNI9QgFlViGNQKQ3eq/CmtIleVvCkFCUl3GnmTuY0arEwd33ctn/iB1WUMSw36EGj5/fCE0PUZkS1thDJGpNSYIscpEsEu5i82d11r/mKrQQghTPhLtuIdBYNOsM1VUoVhz220gu67LMwTHRmwFQN8zrVodyLcFJxYTWnL61gW8QVJwBg5OI/tLU2yPSFIEzMT5jTGKnPDfnrDWx3kUfMyhmHP3WKZ10pGtYEXZijI02iSxxeK6pmyw6kmqcnG30gy772StBD11LHzBdjGXE9Q1BGbfSKzaA4UHSp/mDZ8RrAkxUaO9pUyXIfGFhwaVo9XOv0gewEPjlqwNViAQOoBpz2ziiRNUU98uC4YeD8M4OuK6U4O0mKJSHZAOYB1NDpD5RPBO0Tyod8Dhh39zCO80KNcBSmlVUjRIvoqmdjIQmXo5A9hWFvxBZlisxeI7AMHioxomzQXLdY7OWoh6D2iXxVZ0pl40pZj9+0e+G55VKlp2wmvIQV8SI/CUOH36xSSJbdiLtEqTKR+pQ04gxob1s4IcEANmxq0YmwziZkof3e7R9MVIBSBq3qP8Q6CR8xtksoWU76cYZWG1hFFbRb8VWfCAeIIbjCZSMeE5PtGckXFmjR2M0MopbIb1yA66xKz2KzSqhUwA/oUR9IyNoklJDGh9jHkWVZAIUORHWFx5Ko2louzGHlzlrTTuk1BfUeEK5xPbTQTUKLQJYTOl4WWBjUE0cdc9oCstsJmKCs8RcjWsVBkSRoZKzzoc/t4LMpKhXXSF9mnuC4qC3PLlB9nmd1+HpT2jSyKEV5XSc084Ty5ypZZuaSHB5iNljfkpqHoN+MB3hdyCxP5mDgVcg18olouMiQnptEvs5oOGhFSCD7Z/5gCb8OYSMKnQfzcf7g/dMAyrwWhbKYkEgnkYe2W+i4SwZRSCGfP/HpDsKfg9YbKlADnPhXqCRRvusGIVXuk0OQDPTR6sz6txi6fZVD9OeYcFv25atQ7wv7QA4SkZaEjJt389Yomz//2Q==">
            <a:hlinkClick r:id="rId4"/>
          </p:cNvPr>
          <p:cNvSpPr>
            <a:spLocks noChangeAspect="1" noChangeArrowheads="1"/>
          </p:cNvSpPr>
          <p:nvPr/>
        </p:nvSpPr>
        <p:spPr bwMode="auto">
          <a:xfrm>
            <a:off x="120650" y="-571500"/>
            <a:ext cx="3810000" cy="120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848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Key Readings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67544" y="1628801"/>
            <a:ext cx="8219256" cy="496855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Bennett, J. 2010. </a:t>
            </a:r>
            <a:r>
              <a:rPr lang="en-GB" sz="2800" i="1" dirty="0" smtClean="0"/>
              <a:t>Vibrant Matter: A Political Ecology of Things</a:t>
            </a:r>
            <a:r>
              <a:rPr lang="en-GB" sz="2800" dirty="0" smtClean="0"/>
              <a:t>. </a:t>
            </a:r>
            <a:r>
              <a:rPr lang="en-GB" sz="2800" dirty="0"/>
              <a:t>Durham &amp; London: Duke University </a:t>
            </a:r>
            <a:r>
              <a:rPr lang="en-GB" sz="2800" dirty="0" smtClean="0"/>
              <a:t>Press.</a:t>
            </a:r>
          </a:p>
          <a:p>
            <a:r>
              <a:rPr lang="en-GB" sz="2800" dirty="0" err="1" smtClean="0"/>
              <a:t>Coole</a:t>
            </a:r>
            <a:r>
              <a:rPr lang="en-GB" sz="2800" dirty="0" smtClean="0"/>
              <a:t>, D. &amp; Frost, S. 2010. Introducing the New Materialisms” in D. </a:t>
            </a:r>
            <a:r>
              <a:rPr lang="en-GB" sz="2800" dirty="0" err="1" smtClean="0"/>
              <a:t>Coole</a:t>
            </a:r>
            <a:r>
              <a:rPr lang="en-GB" sz="2800" dirty="0" smtClean="0"/>
              <a:t> </a:t>
            </a:r>
            <a:r>
              <a:rPr lang="en-GB" sz="2800" dirty="0"/>
              <a:t>&amp; </a:t>
            </a:r>
            <a:r>
              <a:rPr lang="en-GB" sz="2800" dirty="0" smtClean="0"/>
              <a:t>S. Frost (</a:t>
            </a:r>
            <a:r>
              <a:rPr lang="en-GB" sz="2800" dirty="0" err="1" smtClean="0"/>
              <a:t>eds</a:t>
            </a:r>
            <a:r>
              <a:rPr lang="en-GB" sz="2800" dirty="0" smtClean="0"/>
              <a:t>) </a:t>
            </a:r>
            <a:r>
              <a:rPr lang="en-GB" sz="2800" i="1" dirty="0" smtClean="0"/>
              <a:t>New Materialisms: Ontology, Agency, &amp; Politics</a:t>
            </a:r>
            <a:r>
              <a:rPr lang="en-GB" sz="2800" dirty="0" smtClean="0"/>
              <a:t>. 1-43. Durham &amp; London: Duke University Press.</a:t>
            </a:r>
          </a:p>
          <a:p>
            <a:r>
              <a:rPr lang="en-GB" sz="2800" dirty="0" err="1"/>
              <a:t>Witmore</a:t>
            </a:r>
            <a:r>
              <a:rPr lang="en-GB" sz="2800" dirty="0"/>
              <a:t>, C. 2007. Symmetrical archaeology. </a:t>
            </a:r>
            <a:r>
              <a:rPr lang="en-GB" sz="2800" i="1" dirty="0"/>
              <a:t>World Archaeology</a:t>
            </a:r>
            <a:r>
              <a:rPr lang="en-GB" sz="2800" dirty="0"/>
              <a:t> 39(4): 546-62.</a:t>
            </a:r>
          </a:p>
          <a:p>
            <a:r>
              <a:rPr lang="en-GB" sz="2800" dirty="0" err="1"/>
              <a:t>Witmore</a:t>
            </a:r>
            <a:r>
              <a:rPr lang="en-GB" sz="2800" dirty="0"/>
              <a:t>, C.  2014. Archaeology </a:t>
            </a:r>
            <a:r>
              <a:rPr lang="en-GB" sz="2800" dirty="0" smtClean="0"/>
              <a:t>&amp; the </a:t>
            </a:r>
            <a:r>
              <a:rPr lang="en-GB" sz="2800" dirty="0"/>
              <a:t>new materialisms. </a:t>
            </a:r>
            <a:r>
              <a:rPr lang="en-GB" sz="2800" i="1" dirty="0"/>
              <a:t>Journal of Contemporary Archaeology</a:t>
            </a:r>
            <a:r>
              <a:rPr lang="en-GB" sz="2800" dirty="0"/>
              <a:t> 1(2): </a:t>
            </a:r>
            <a:r>
              <a:rPr lang="en-GB" sz="2800" dirty="0" smtClean="0"/>
              <a:t>203-46.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222976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Materialisms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“ As human beings we inhabit an ineluctably material world. We live our lives surrounded by, immersed in, matter. We experience its restlessness &amp; intransigence even as we reconfigure &amp; consume it. At every turn we encounter physical objects fashioned by human design &amp; endure natural forces whose imperatives structure our daily routines for survival”</a:t>
            </a:r>
          </a:p>
          <a:p>
            <a:pPr>
              <a:buNone/>
            </a:pPr>
            <a:r>
              <a:rPr lang="en-GB" dirty="0" smtClean="0"/>
              <a:t>	(</a:t>
            </a:r>
            <a:r>
              <a:rPr lang="en-GB" dirty="0" err="1" smtClean="0"/>
              <a:t>Coole</a:t>
            </a:r>
            <a:r>
              <a:rPr lang="en-GB" dirty="0" smtClean="0"/>
              <a:t> &amp; Frost 2010: 1)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Materialisms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585296"/>
            <a:ext cx="4536504" cy="508406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Concept emerging in social sciences</a:t>
            </a:r>
          </a:p>
          <a:p>
            <a:r>
              <a:rPr lang="en-GB" dirty="0" smtClean="0"/>
              <a:t>Matter / substances have agency</a:t>
            </a:r>
          </a:p>
          <a:p>
            <a:r>
              <a:rPr lang="en-GB" dirty="0" smtClean="0"/>
              <a:t>Ability of material (substances) to affect human life</a:t>
            </a:r>
          </a:p>
          <a:p>
            <a:r>
              <a:rPr lang="en-GB" dirty="0" smtClean="0"/>
              <a:t>Questions Cartesian perspectives of matter</a:t>
            </a:r>
          </a:p>
          <a:p>
            <a:pPr lvl="1"/>
            <a:r>
              <a:rPr lang="en-GB" dirty="0" smtClean="0"/>
              <a:t>Mastery of human agency</a:t>
            </a:r>
          </a:p>
          <a:p>
            <a:pPr lvl="1"/>
            <a:r>
              <a:rPr lang="en-GB" dirty="0" smtClean="0"/>
              <a:t>Or </a:t>
            </a:r>
            <a:r>
              <a:rPr lang="en-GB" dirty="0" err="1" smtClean="0"/>
              <a:t>Posthumanist</a:t>
            </a:r>
            <a:r>
              <a:rPr lang="en-GB" dirty="0" smtClean="0"/>
              <a:t> / More-Than-Human debate</a:t>
            </a:r>
          </a:p>
        </p:txBody>
      </p:sp>
      <p:pic>
        <p:nvPicPr>
          <p:cNvPr id="9222" name="Picture 6" descr="https://upload.wikimedia.org/wikipedia/commons/4/4a/Quartz_oisan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76056" y="1988840"/>
            <a:ext cx="3678560" cy="37033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3634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Materialisms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6874" y="1700808"/>
            <a:ext cx="4320480" cy="504056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Materiality: describes active processes of materialization</a:t>
            </a:r>
          </a:p>
          <a:p>
            <a:pPr lvl="1"/>
            <a:r>
              <a:rPr lang="en-GB" dirty="0" smtClean="0"/>
              <a:t>Creation of material world</a:t>
            </a:r>
          </a:p>
          <a:p>
            <a:r>
              <a:rPr lang="en-GB" dirty="0" smtClean="0"/>
              <a:t>Symbiotic relationship between embodied humans &amp; matter</a:t>
            </a:r>
          </a:p>
          <a:p>
            <a:r>
              <a:rPr lang="en-GB" dirty="0" smtClean="0"/>
              <a:t>Argues against notion of </a:t>
            </a:r>
            <a:r>
              <a:rPr lang="en-GB" dirty="0" smtClean="0">
                <a:solidFill>
                  <a:srgbClr val="FFC000"/>
                </a:solidFill>
              </a:rPr>
              <a:t>passive </a:t>
            </a:r>
            <a:r>
              <a:rPr lang="en-GB" dirty="0" smtClean="0">
                <a:solidFill>
                  <a:srgbClr val="FFC000"/>
                </a:solidFill>
              </a:rPr>
              <a:t>matter </a:t>
            </a:r>
            <a:r>
              <a:rPr lang="en-GB" dirty="0" smtClean="0"/>
              <a:t>in opposition to </a:t>
            </a:r>
            <a:r>
              <a:rPr lang="en-GB" dirty="0" smtClean="0"/>
              <a:t>active human </a:t>
            </a:r>
            <a:r>
              <a:rPr lang="en-GB" dirty="0" smtClean="0"/>
              <a:t>agents</a:t>
            </a:r>
          </a:p>
          <a:p>
            <a:r>
              <a:rPr lang="en-GB" dirty="0" smtClean="0"/>
              <a:t>Bennett: </a:t>
            </a:r>
            <a:r>
              <a:rPr lang="en-GB" dirty="0" smtClean="0">
                <a:solidFill>
                  <a:srgbClr val="FFC000"/>
                </a:solidFill>
              </a:rPr>
              <a:t>vibrant matter</a:t>
            </a:r>
            <a:endParaRPr lang="en-GB" dirty="0">
              <a:solidFill>
                <a:srgbClr val="FFC000"/>
              </a:solidFill>
            </a:endParaRP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3771" y="1916832"/>
            <a:ext cx="3894584" cy="419233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Agency of Matter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/>
          <a:lstStyle/>
          <a:p>
            <a:r>
              <a:rPr lang="en-GB" dirty="0"/>
              <a:t>It is through their materiality (physicality) that objects &amp; substances </a:t>
            </a:r>
            <a:r>
              <a:rPr lang="en-GB" dirty="0" smtClean="0"/>
              <a:t>have agency</a:t>
            </a:r>
          </a:p>
          <a:p>
            <a:r>
              <a:rPr lang="en-GB" dirty="0" smtClean="0"/>
              <a:t>Physical properties of materials effect material worlds </a:t>
            </a:r>
          </a:p>
          <a:p>
            <a:pPr lvl="1"/>
            <a:r>
              <a:rPr lang="en-GB" dirty="0" smtClean="0"/>
              <a:t>&amp; as a consequence social worlds</a:t>
            </a:r>
            <a:endParaRPr lang="en-GB" dirty="0"/>
          </a:p>
          <a:p>
            <a:endParaRPr lang="en-GB" dirty="0"/>
          </a:p>
        </p:txBody>
      </p:sp>
      <p:pic>
        <p:nvPicPr>
          <p:cNvPr id="6" name="Picture 2" descr="C:\Users\sw003.CAMPUS\AppData\Local\Microsoft\Windows\Temporary Internet Files\Content.Outlook\ZJA66ETT\IMG_0751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4000" contrast="-21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859263" y="2421657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3220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 Engagement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89542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Creative engagement </a:t>
            </a:r>
            <a:r>
              <a:rPr lang="en-GB" dirty="0"/>
              <a:t>between persons, substances &amp; </a:t>
            </a:r>
            <a:r>
              <a:rPr lang="en-GB" dirty="0" smtClean="0"/>
              <a:t>things = </a:t>
            </a:r>
            <a:r>
              <a:rPr lang="en-GB" dirty="0" smtClean="0">
                <a:solidFill>
                  <a:srgbClr val="FFC000"/>
                </a:solidFill>
              </a:rPr>
              <a:t>material agency</a:t>
            </a:r>
          </a:p>
          <a:p>
            <a:r>
              <a:rPr lang="en-GB" dirty="0" smtClean="0"/>
              <a:t>Malafouris </a:t>
            </a:r>
            <a:r>
              <a:rPr lang="en-GB" dirty="0"/>
              <a:t>(</a:t>
            </a:r>
            <a:r>
              <a:rPr lang="en-GB" dirty="0" smtClean="0"/>
              <a:t>2013) explores these </a:t>
            </a:r>
            <a:r>
              <a:rPr lang="en-GB" dirty="0"/>
              <a:t>relationships &amp; the </a:t>
            </a:r>
            <a:r>
              <a:rPr lang="en-GB" dirty="0" smtClean="0"/>
              <a:t>body </a:t>
            </a:r>
            <a:r>
              <a:rPr lang="en-GB" dirty="0"/>
              <a:t>skills needed to transform clay into </a:t>
            </a:r>
            <a:r>
              <a:rPr lang="en-GB" dirty="0" smtClean="0"/>
              <a:t>objects</a:t>
            </a:r>
          </a:p>
          <a:p>
            <a:r>
              <a:rPr lang="en-GB" dirty="0" smtClean="0"/>
              <a:t>Embodied </a:t>
            </a:r>
            <a:r>
              <a:rPr lang="en-GB" dirty="0"/>
              <a:t>situated action in which mind, body &amp; substances have equal agency </a:t>
            </a:r>
          </a:p>
          <a:p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148890" y="2132856"/>
            <a:ext cx="3497874" cy="2736304"/>
          </a:xfrm>
        </p:spPr>
      </p:pic>
    </p:spTree>
    <p:extLst>
      <p:ext uri="{BB962C8B-B14F-4D97-AF65-F5344CB8AC3E}">
        <p14:creationId xmlns:p14="http://schemas.microsoft.com/office/powerpoint/2010/main" val="1912111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904148" y="243650"/>
            <a:ext cx="3096344" cy="244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Capacities and Affordances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9552" y="1772816"/>
            <a:ext cx="4208432" cy="4392488"/>
          </a:xfrm>
        </p:spPr>
        <p:txBody>
          <a:bodyPr/>
          <a:lstStyle/>
          <a:p>
            <a:r>
              <a:rPr lang="en-GB" dirty="0" smtClean="0"/>
              <a:t>How the specific properties of substances /matter shapes (human) practice:</a:t>
            </a:r>
          </a:p>
          <a:p>
            <a:pPr lvl="1"/>
            <a:r>
              <a:rPr lang="en-GB" dirty="0" smtClean="0"/>
              <a:t>Water behaves in specific ways which dictate how people interact with this substance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572000" y="3212976"/>
            <a:ext cx="1899645" cy="27913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520" t="-1190"/>
          <a:stretch/>
        </p:blipFill>
        <p:spPr>
          <a:xfrm>
            <a:off x="6797096" y="3445424"/>
            <a:ext cx="2203396" cy="2952328"/>
          </a:xfrm>
          <a:prstGeom prst="rect">
            <a:avLst/>
          </a:prstGeom>
        </p:spPr>
      </p:pic>
      <p:sp>
        <p:nvSpPr>
          <p:cNvPr id="9" name="Right Arrow 8"/>
          <p:cNvSpPr/>
          <p:nvPr/>
        </p:nvSpPr>
        <p:spPr>
          <a:xfrm rot="7010359">
            <a:off x="5712345" y="2616041"/>
            <a:ext cx="1144471" cy="547824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Arrow 9"/>
          <p:cNvSpPr/>
          <p:nvPr/>
        </p:nvSpPr>
        <p:spPr>
          <a:xfrm rot="3578201">
            <a:off x="7499710" y="2846750"/>
            <a:ext cx="1378411" cy="547824"/>
          </a:xfrm>
          <a:prstGeom prst="rightArrow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80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922" y="1700808"/>
            <a:ext cx="4392488" cy="489654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Ingold: imposition of human thought onto a natural substance is problematic</a:t>
            </a:r>
          </a:p>
          <a:p>
            <a:r>
              <a:rPr lang="en-GB" dirty="0" smtClean="0"/>
              <a:t>Instead a symbiotic relationship </a:t>
            </a:r>
          </a:p>
          <a:p>
            <a:pPr lvl="1"/>
            <a:r>
              <a:rPr lang="en-GB" dirty="0" smtClean="0"/>
              <a:t>Notion of </a:t>
            </a:r>
            <a:r>
              <a:rPr lang="en-GB" dirty="0" smtClean="0">
                <a:solidFill>
                  <a:schemeClr val="accent1"/>
                </a:solidFill>
              </a:rPr>
              <a:t>entanglement?</a:t>
            </a:r>
          </a:p>
          <a:p>
            <a:pPr lvl="1"/>
            <a:r>
              <a:rPr lang="en-GB" dirty="0" smtClean="0"/>
              <a:t>2-way process &amp; mutual relationship</a:t>
            </a:r>
          </a:p>
          <a:p>
            <a:r>
              <a:rPr lang="en-GB" dirty="0" err="1" smtClean="0"/>
              <a:t>Boivin</a:t>
            </a:r>
            <a:r>
              <a:rPr lang="en-GB" dirty="0" smtClean="0"/>
              <a:t>: the coming together of materiality &amp; embodied humans is key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64088" y="2348880"/>
            <a:ext cx="3325859" cy="3623064"/>
          </a:xfrm>
        </p:spPr>
      </p:pic>
    </p:spTree>
    <p:extLst>
      <p:ext uri="{BB962C8B-B14F-4D97-AF65-F5344CB8AC3E}">
        <p14:creationId xmlns:p14="http://schemas.microsoft.com/office/powerpoint/2010/main" val="1408886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Assemblages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5040560" cy="5040560"/>
          </a:xfrm>
        </p:spPr>
        <p:txBody>
          <a:bodyPr>
            <a:normAutofit/>
          </a:bodyPr>
          <a:lstStyle/>
          <a:p>
            <a:r>
              <a:rPr lang="en-GB" sz="2400" dirty="0" smtClean="0"/>
              <a:t>“</a:t>
            </a:r>
            <a:r>
              <a:rPr lang="en-GB" sz="2400" dirty="0"/>
              <a:t>ad hoc groupings of diverse elements, of vibrant materials of all sorts... living, </a:t>
            </a:r>
            <a:r>
              <a:rPr lang="en-GB" sz="2400" dirty="0" smtClean="0"/>
              <a:t>throbbing confederations” </a:t>
            </a:r>
            <a:r>
              <a:rPr lang="en-GB" sz="2400" dirty="0"/>
              <a:t>(Bennett 2010: 23</a:t>
            </a:r>
            <a:r>
              <a:rPr lang="en-GB" sz="2400" dirty="0" smtClean="0"/>
              <a:t>)</a:t>
            </a:r>
          </a:p>
          <a:p>
            <a:r>
              <a:rPr lang="en-GB" sz="2400" dirty="0"/>
              <a:t>Becoming, ordering &amp; interactions of a diverse, </a:t>
            </a:r>
            <a:r>
              <a:rPr lang="en-GB" sz="2400" dirty="0" err="1" smtClean="0"/>
              <a:t>multiscalar</a:t>
            </a:r>
            <a:r>
              <a:rPr lang="en-GB" sz="2400" dirty="0" smtClean="0"/>
              <a:t>, group </a:t>
            </a:r>
            <a:r>
              <a:rPr lang="en-GB" sz="2400" dirty="0"/>
              <a:t>of </a:t>
            </a:r>
            <a:r>
              <a:rPr lang="en-GB" sz="2400" dirty="0" smtClean="0"/>
              <a:t>entities:</a:t>
            </a:r>
          </a:p>
          <a:p>
            <a:pPr lvl="1"/>
            <a:r>
              <a:rPr lang="en-GB" sz="2000" dirty="0" smtClean="0"/>
              <a:t>From microscopic to the state</a:t>
            </a:r>
            <a:endParaRPr lang="en-GB" sz="2000" dirty="0"/>
          </a:p>
          <a:p>
            <a:r>
              <a:rPr lang="en-GB" sz="2400" dirty="0" smtClean="0"/>
              <a:t>Describes the </a:t>
            </a:r>
            <a:r>
              <a:rPr lang="en-GB" sz="2400" dirty="0" smtClean="0">
                <a:solidFill>
                  <a:schemeClr val="accent1"/>
                </a:solidFill>
              </a:rPr>
              <a:t>relationship</a:t>
            </a:r>
            <a:r>
              <a:rPr lang="en-GB" sz="2400" dirty="0" smtClean="0"/>
              <a:t> between these entities:</a:t>
            </a:r>
          </a:p>
          <a:p>
            <a:pPr lvl="1"/>
            <a:r>
              <a:rPr lang="en-GB" sz="2000" dirty="0"/>
              <a:t>‘actively links these parts together </a:t>
            </a:r>
            <a:r>
              <a:rPr lang="en-GB" sz="2000" dirty="0"/>
              <a:t>by establishing </a:t>
            </a:r>
            <a:r>
              <a:rPr lang="en-GB" sz="2000" dirty="0"/>
              <a:t>relations between them</a:t>
            </a:r>
            <a:r>
              <a:rPr lang="en-GB" sz="2000" dirty="0" smtClean="0"/>
              <a:t>’ (</a:t>
            </a:r>
            <a:r>
              <a:rPr lang="en-GB" sz="2000" dirty="0" err="1" smtClean="0"/>
              <a:t>DeLanda</a:t>
            </a:r>
            <a:r>
              <a:rPr lang="en-GB" sz="2000" dirty="0" smtClean="0"/>
              <a:t> 2016, 2)</a:t>
            </a:r>
            <a:endParaRPr lang="en-GB" sz="2000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060848"/>
            <a:ext cx="3240604" cy="396001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Things-in-Phenomena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968552" cy="5040560"/>
          </a:xfrm>
        </p:spPr>
        <p:txBody>
          <a:bodyPr>
            <a:noAutofit/>
          </a:bodyPr>
          <a:lstStyle/>
          <a:p>
            <a:r>
              <a:rPr lang="en-GB" sz="2300" dirty="0" smtClean="0"/>
              <a:t>Questions the existence of bounded separate entities (things)</a:t>
            </a:r>
          </a:p>
          <a:p>
            <a:r>
              <a:rPr lang="en-GB" sz="2300" dirty="0" smtClean="0"/>
              <a:t>Think </a:t>
            </a:r>
            <a:r>
              <a:rPr lang="en-GB" sz="2300" dirty="0"/>
              <a:t>about </a:t>
            </a:r>
            <a:r>
              <a:rPr lang="en-GB" sz="2300" dirty="0">
                <a:solidFill>
                  <a:schemeClr val="accent1"/>
                </a:solidFill>
              </a:rPr>
              <a:t>relationships</a:t>
            </a:r>
            <a:r>
              <a:rPr lang="en-GB" sz="2300" dirty="0"/>
              <a:t> between matter as it entangles, works together </a:t>
            </a:r>
            <a:r>
              <a:rPr lang="en-GB" sz="2300" dirty="0" smtClean="0"/>
              <a:t>&amp; co-produces: </a:t>
            </a:r>
            <a:r>
              <a:rPr lang="en-GB" sz="2300" dirty="0" smtClean="0">
                <a:solidFill>
                  <a:schemeClr val="accent1"/>
                </a:solidFill>
              </a:rPr>
              <a:t>intra-acts</a:t>
            </a:r>
          </a:p>
          <a:p>
            <a:r>
              <a:rPr lang="en-GB" sz="2300" dirty="0"/>
              <a:t>Intra-actions: continuous materialization </a:t>
            </a:r>
            <a:r>
              <a:rPr lang="en-GB" sz="2300" dirty="0" smtClean="0"/>
              <a:t>&amp; ongoing </a:t>
            </a:r>
            <a:r>
              <a:rPr lang="en-GB" sz="2300" dirty="0" err="1" smtClean="0"/>
              <a:t>becomings</a:t>
            </a:r>
            <a:r>
              <a:rPr lang="en-GB" sz="2300" dirty="0" smtClean="0"/>
              <a:t> of matter which co-mingle to co-produce the material world</a:t>
            </a:r>
          </a:p>
          <a:p>
            <a:r>
              <a:rPr lang="en-GB" sz="2300" dirty="0" smtClean="0"/>
              <a:t>The </a:t>
            </a:r>
            <a:r>
              <a:rPr lang="en-GB" sz="2300" dirty="0"/>
              <a:t>material world is ‘composed not of things-in-themselves…but of </a:t>
            </a:r>
            <a:r>
              <a:rPr lang="en-GB" sz="2300" dirty="0">
                <a:solidFill>
                  <a:schemeClr val="accent1"/>
                </a:solidFill>
              </a:rPr>
              <a:t>things-in-phenomena</a:t>
            </a:r>
            <a:r>
              <a:rPr lang="en-GB" sz="2300" dirty="0"/>
              <a:t>’ (Barad 2007, 140).</a:t>
            </a:r>
            <a:endParaRPr lang="en-GB" sz="23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775569" y="2420888"/>
            <a:ext cx="3044958" cy="2664296"/>
          </a:xfrm>
        </p:spPr>
      </p:pic>
    </p:spTree>
    <p:extLst>
      <p:ext uri="{BB962C8B-B14F-4D97-AF65-F5344CB8AC3E}">
        <p14:creationId xmlns:p14="http://schemas.microsoft.com/office/powerpoint/2010/main" val="658850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Materiality of Fire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623816"/>
          </a:xfrm>
        </p:spPr>
        <p:txBody>
          <a:bodyPr>
            <a:normAutofit/>
          </a:bodyPr>
          <a:lstStyle/>
          <a:p>
            <a:r>
              <a:rPr lang="en-GB" dirty="0" smtClean="0"/>
              <a:t>Agency of fire &amp; its impact on social &amp; material worlds:</a:t>
            </a:r>
          </a:p>
          <a:p>
            <a:pPr lvl="1"/>
            <a:r>
              <a:rPr lang="en-GB" dirty="0" smtClean="0"/>
              <a:t>What &amp; how we eat</a:t>
            </a:r>
          </a:p>
          <a:p>
            <a:pPr lvl="1"/>
            <a:r>
              <a:rPr lang="en-GB" dirty="0" smtClean="0"/>
              <a:t>Ability to move into temperate zones</a:t>
            </a:r>
          </a:p>
          <a:p>
            <a:pPr lvl="1"/>
            <a:r>
              <a:rPr lang="en-GB" dirty="0" err="1" smtClean="0"/>
              <a:t>Pyrotechnology</a:t>
            </a:r>
            <a:r>
              <a:rPr lang="en-GB" dirty="0" smtClean="0"/>
              <a:t> &amp; creation of material world</a:t>
            </a:r>
          </a:p>
          <a:p>
            <a:r>
              <a:rPr lang="en-GB" dirty="0" smtClean="0"/>
              <a:t>Made us human?</a:t>
            </a:r>
            <a:endParaRPr lang="en-GB" dirty="0"/>
          </a:p>
        </p:txBody>
      </p:sp>
      <p:pic>
        <p:nvPicPr>
          <p:cNvPr id="25602" name="Picture 2" descr="http://www.pastorbenjamin.com/wp-content/uploads/2013/10/shutterstock_134658206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644008" y="2348880"/>
            <a:ext cx="4044280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Materiality of Fire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966177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/>
              <a:t>Emotional response to  fire equally important in shaping social interactions &amp; cultural traditions</a:t>
            </a:r>
          </a:p>
          <a:p>
            <a:r>
              <a:rPr lang="en-GB" dirty="0" err="1" smtClean="0"/>
              <a:t>Wiessner</a:t>
            </a:r>
            <a:r>
              <a:rPr lang="en-GB" dirty="0" smtClean="0"/>
              <a:t>: compared conversations of !Kung San groups over both day &amp; round fireside at night</a:t>
            </a:r>
          </a:p>
          <a:p>
            <a:pPr lvl="1"/>
            <a:r>
              <a:rPr lang="en-GB" dirty="0" smtClean="0"/>
              <a:t>Daytime primarily focused on hunting strategies &amp; foraging plans</a:t>
            </a:r>
          </a:p>
          <a:p>
            <a:pPr lvl="1"/>
            <a:r>
              <a:rPr lang="en-GB" dirty="0" smtClean="0"/>
              <a:t>Also daily interaction of criticism, gossip etc. </a:t>
            </a:r>
          </a:p>
          <a:p>
            <a:pPr lvl="1"/>
            <a:r>
              <a:rPr lang="en-GB" dirty="0" smtClean="0"/>
              <a:t>At , night more than 80 percent of group conversations were storytelling &amp; mythologies / cosmologies</a:t>
            </a:r>
          </a:p>
          <a:p>
            <a:r>
              <a:rPr lang="en-GB" dirty="0" smtClean="0"/>
              <a:t>Concluded that human entanglement with the materiality of fire expanded people’s imaginations &amp;  development of cognitive processes</a:t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Neolithic: </a:t>
            </a:r>
            <a:r>
              <a:rPr lang="en-GB" dirty="0" smtClean="0"/>
              <a:t>The </a:t>
            </a:r>
            <a:r>
              <a:rPr lang="en-GB" dirty="0" smtClean="0"/>
              <a:t>Age of Clay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Malleability of soil allows for construction of material world</a:t>
            </a:r>
          </a:p>
          <a:p>
            <a:r>
              <a:rPr lang="en-GB" dirty="0" smtClean="0"/>
              <a:t>Expresses &amp; reifies new social order: material symbols</a:t>
            </a:r>
          </a:p>
          <a:p>
            <a:r>
              <a:rPr lang="en-GB" dirty="0" smtClean="0"/>
              <a:t>People linked to </a:t>
            </a:r>
            <a:r>
              <a:rPr lang="en-GB" dirty="0" smtClean="0">
                <a:solidFill>
                  <a:srgbClr val="FFC000"/>
                </a:solidFill>
              </a:rPr>
              <a:t>place</a:t>
            </a:r>
            <a:r>
              <a:rPr lang="en-GB" dirty="0" smtClean="0"/>
              <a:t> through soil &amp; tied to the land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268760"/>
            <a:ext cx="3631807" cy="2418561"/>
          </a:xfrm>
        </p:spPr>
      </p:pic>
      <p:sp>
        <p:nvSpPr>
          <p:cNvPr id="6" name="TextBox 5"/>
          <p:cNvSpPr txBox="1"/>
          <p:nvPr/>
        </p:nvSpPr>
        <p:spPr>
          <a:xfrm>
            <a:off x="5652120" y="486916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6300192" y="3789040"/>
            <a:ext cx="2428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House at </a:t>
            </a:r>
            <a:r>
              <a:rPr lang="en-GB" dirty="0" err="1" smtClean="0"/>
              <a:t>Çatal</a:t>
            </a:r>
            <a:r>
              <a:rPr lang="en-GB" dirty="0" smtClean="0"/>
              <a:t> </a:t>
            </a:r>
            <a:r>
              <a:rPr lang="en-GB" dirty="0" err="1" smtClean="0"/>
              <a:t>Hüy</a:t>
            </a:r>
            <a:r>
              <a:rPr lang="en-GB" dirty="0" err="1"/>
              <a:t>ü</a:t>
            </a:r>
            <a:r>
              <a:rPr lang="en-GB" dirty="0" err="1" smtClean="0"/>
              <a:t>k</a:t>
            </a:r>
            <a:endParaRPr lang="en-GB" dirty="0"/>
          </a:p>
        </p:txBody>
      </p:sp>
      <p:pic>
        <p:nvPicPr>
          <p:cNvPr id="8" name="Picture 7" descr="shaar.jpg"/>
          <p:cNvPicPr>
            <a:picLocks noChangeAspect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516216" y="4437112"/>
            <a:ext cx="2401292" cy="223224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667886" y="5786124"/>
            <a:ext cx="16323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 smtClean="0"/>
              <a:t>Figurines</a:t>
            </a:r>
          </a:p>
          <a:p>
            <a:pPr algn="r"/>
            <a:r>
              <a:rPr lang="en-GB" dirty="0" err="1" smtClean="0"/>
              <a:t>Sha’ar</a:t>
            </a:r>
            <a:r>
              <a:rPr lang="en-GB" dirty="0" smtClean="0"/>
              <a:t> </a:t>
            </a:r>
            <a:r>
              <a:rPr lang="en-GB" dirty="0" err="1"/>
              <a:t>H</a:t>
            </a:r>
            <a:r>
              <a:rPr lang="en-GB" dirty="0" err="1" smtClean="0"/>
              <a:t>agolen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065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Neolithic: the Age of Clay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392488" cy="47514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Soil is more than a passive medium shaped through human agency</a:t>
            </a:r>
          </a:p>
          <a:p>
            <a:r>
              <a:rPr lang="en-GB" dirty="0" smtClean="0"/>
              <a:t>Its unique properties helped create the vibrant social / material worlds of the Neolithic </a:t>
            </a:r>
            <a:endParaRPr lang="en-GB" dirty="0"/>
          </a:p>
          <a:p>
            <a:r>
              <a:rPr lang="en-GB" dirty="0" smtClean="0"/>
              <a:t>Social &amp; material worlds are equally result of material forces as of human agency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140"/>
          <a:stretch/>
        </p:blipFill>
        <p:spPr>
          <a:xfrm>
            <a:off x="5004048" y="2420888"/>
            <a:ext cx="3830081" cy="2318814"/>
          </a:xfrm>
        </p:spPr>
      </p:pic>
      <p:sp>
        <p:nvSpPr>
          <p:cNvPr id="6" name="Rectangle 5"/>
          <p:cNvSpPr/>
          <p:nvPr/>
        </p:nvSpPr>
        <p:spPr>
          <a:xfrm>
            <a:off x="6228184" y="4859868"/>
            <a:ext cx="23374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/>
              <a:t>Çatal</a:t>
            </a:r>
            <a:r>
              <a:rPr lang="en-GB" dirty="0" smtClean="0"/>
              <a:t> </a:t>
            </a:r>
            <a:r>
              <a:rPr lang="en-GB" dirty="0" err="1" smtClean="0"/>
              <a:t>Hüyük</a:t>
            </a:r>
            <a:r>
              <a:rPr lang="en-GB" dirty="0" smtClean="0"/>
              <a:t>, lion relief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167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Experiential Archaeology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4536504" cy="51125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Student experiences working with clay</a:t>
            </a:r>
          </a:p>
          <a:p>
            <a:pPr lvl="1"/>
            <a:r>
              <a:rPr lang="en-GB" dirty="0" smtClean="0"/>
              <a:t>Predominantly sensual, tactile relationship working with clay</a:t>
            </a:r>
          </a:p>
          <a:p>
            <a:pPr lvl="1"/>
            <a:r>
              <a:rPr lang="en-GB" dirty="0" smtClean="0"/>
              <a:t>A real sense that the clay controlled their shaping</a:t>
            </a:r>
          </a:p>
          <a:p>
            <a:pPr lvl="1"/>
            <a:r>
              <a:rPr lang="en-GB" dirty="0" smtClean="0"/>
              <a:t>It wanted to be a ....</a:t>
            </a:r>
          </a:p>
          <a:p>
            <a:pPr lvl="1"/>
            <a:r>
              <a:rPr lang="en-GB" dirty="0" smtClean="0"/>
              <a:t>When they ceased to think but let their fingers &amp; clay work together the process of making was easier</a:t>
            </a:r>
          </a:p>
          <a:p>
            <a:pPr lvl="1"/>
            <a:r>
              <a:rPr lang="en-GB" dirty="0" smtClean="0"/>
              <a:t>Very few felt that they controlled the clay &amp; shaped it into a form they envisaged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</p:txBody>
      </p:sp>
      <p:pic>
        <p:nvPicPr>
          <p:cNvPr id="30723" name="Picture 3" descr="C:\Users\Louise\AppData\Local\Microsoft\Windows\Temporary Internet Files\Content.IE5\32UKW9C6\IMG_075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4916588" y="2292324"/>
            <a:ext cx="4156065" cy="31170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/>
          </a:bodyPr>
          <a:lstStyle/>
          <a:p>
            <a:r>
              <a:rPr lang="en-GB" sz="2800" dirty="0" smtClean="0"/>
              <a:t>Shift in ontology – away from human-centric view of the world</a:t>
            </a:r>
          </a:p>
          <a:p>
            <a:r>
              <a:rPr lang="en-GB" sz="2800" dirty="0" smtClean="0"/>
              <a:t>Examines the relationships between matter, substance, human agents &amp; objects</a:t>
            </a:r>
          </a:p>
          <a:p>
            <a:r>
              <a:rPr lang="en-GB" sz="2800" dirty="0" smtClean="0"/>
              <a:t>The focus is relational</a:t>
            </a:r>
          </a:p>
          <a:p>
            <a:r>
              <a:rPr lang="en-GB" sz="2800" dirty="0" smtClean="0"/>
              <a:t>Allows us new insights into the creation of social &amp; material worlds which situates these in wider ecology</a:t>
            </a:r>
          </a:p>
          <a:p>
            <a:r>
              <a:rPr lang="en-GB" sz="2800" dirty="0" smtClean="0"/>
              <a:t>Essentially a political debate – More-than-Human philosophy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318</TotalTime>
  <Words>852</Words>
  <Application>Microsoft Office PowerPoint</Application>
  <PresentationFormat>On-screen Show (4:3)</PresentationFormat>
  <Paragraphs>91</Paragraphs>
  <Slides>17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HPAR5010</vt:lpstr>
      <vt:lpstr>Key Readings</vt:lpstr>
      <vt:lpstr>New Materialisms</vt:lpstr>
      <vt:lpstr>New Materialisms</vt:lpstr>
      <vt:lpstr>New Materialisms</vt:lpstr>
      <vt:lpstr>Agency of Matter</vt:lpstr>
      <vt:lpstr>Material Engagement</vt:lpstr>
      <vt:lpstr>Capacities and Affordances</vt:lpstr>
      <vt:lpstr>Making</vt:lpstr>
      <vt:lpstr>Assemblages</vt:lpstr>
      <vt:lpstr>Things-in-Phenomena</vt:lpstr>
      <vt:lpstr>Materiality of Fire</vt:lpstr>
      <vt:lpstr>Materiality of Fire</vt:lpstr>
      <vt:lpstr>Neolithic: The Age of Clay</vt:lpstr>
      <vt:lpstr>Neolithic: the Age of Clay</vt:lpstr>
      <vt:lpstr>Experiential Archaeology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AHSK5003</dc:title>
  <dc:creator>Louise Steel</dc:creator>
  <cp:lastModifiedBy>Louise Steel</cp:lastModifiedBy>
  <cp:revision>32</cp:revision>
  <dcterms:created xsi:type="dcterms:W3CDTF">2015-10-12T14:14:37Z</dcterms:created>
  <dcterms:modified xsi:type="dcterms:W3CDTF">2018-09-27T15:55:43Z</dcterms:modified>
</cp:coreProperties>
</file>