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8" r:id="rId3"/>
    <p:sldId id="268" r:id="rId4"/>
    <p:sldId id="259" r:id="rId5"/>
    <p:sldId id="260" r:id="rId6"/>
    <p:sldId id="269" r:id="rId7"/>
    <p:sldId id="261" r:id="rId8"/>
    <p:sldId id="262" r:id="rId9"/>
    <p:sldId id="263" r:id="rId10"/>
    <p:sldId id="264" r:id="rId11"/>
    <p:sldId id="265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83512"/>
  </p:normalViewPr>
  <p:slideViewPr>
    <p:cSldViewPr>
      <p:cViewPr varScale="1">
        <p:scale>
          <a:sx n="93" d="100"/>
          <a:sy n="93" d="100"/>
        </p:scale>
        <p:origin x="2200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D9D368-E2AC-43DE-AFBA-1DB110DE8710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E5F1B4F-066C-4D63-9F39-F6AA7E9B14E0}">
      <dgm:prSet/>
      <dgm:spPr/>
      <dgm:t>
        <a:bodyPr/>
        <a:lstStyle/>
        <a:p>
          <a:r>
            <a:rPr lang="en-GB"/>
            <a:t>To understand the </a:t>
          </a:r>
          <a:r>
            <a:rPr lang="en-GB" i="1"/>
            <a:t>difference between ownership and control </a:t>
          </a:r>
          <a:r>
            <a:rPr lang="en-GB"/>
            <a:t>of companies</a:t>
          </a:r>
          <a:endParaRPr lang="en-US"/>
        </a:p>
      </dgm:t>
    </dgm:pt>
    <dgm:pt modelId="{8A77D4C3-2B24-40CF-9423-73C652B33FE4}" type="parTrans" cxnId="{0EFBCBFC-1D21-4691-B526-45DE42A8A402}">
      <dgm:prSet/>
      <dgm:spPr/>
      <dgm:t>
        <a:bodyPr/>
        <a:lstStyle/>
        <a:p>
          <a:endParaRPr lang="en-US"/>
        </a:p>
      </dgm:t>
    </dgm:pt>
    <dgm:pt modelId="{C4F94A25-A82E-4625-BECC-C751145A53DD}" type="sibTrans" cxnId="{0EFBCBFC-1D21-4691-B526-45DE42A8A402}">
      <dgm:prSet/>
      <dgm:spPr/>
      <dgm:t>
        <a:bodyPr/>
        <a:lstStyle/>
        <a:p>
          <a:endParaRPr lang="en-US"/>
        </a:p>
      </dgm:t>
    </dgm:pt>
    <dgm:pt modelId="{A95E7BD6-20E3-4C12-8FF7-9DC2448C6DF6}">
      <dgm:prSet/>
      <dgm:spPr/>
      <dgm:t>
        <a:bodyPr/>
        <a:lstStyle/>
        <a:p>
          <a:r>
            <a:rPr lang="en-GB"/>
            <a:t>To appreciate </a:t>
          </a:r>
          <a:r>
            <a:rPr lang="en-GB" i="1"/>
            <a:t>different patterns of ownership </a:t>
          </a:r>
          <a:r>
            <a:rPr lang="en-GB"/>
            <a:t>around the world</a:t>
          </a:r>
          <a:endParaRPr lang="en-US"/>
        </a:p>
      </dgm:t>
    </dgm:pt>
    <dgm:pt modelId="{0250D16A-A992-4FD3-8EED-E94786630A05}" type="parTrans" cxnId="{F04DADDB-8B86-4A78-A1CD-DF4C9C993927}">
      <dgm:prSet/>
      <dgm:spPr/>
      <dgm:t>
        <a:bodyPr/>
        <a:lstStyle/>
        <a:p>
          <a:endParaRPr lang="en-US"/>
        </a:p>
      </dgm:t>
    </dgm:pt>
    <dgm:pt modelId="{830FA38A-8B45-408C-A219-8347DCE3B00E}" type="sibTrans" cxnId="{F04DADDB-8B86-4A78-A1CD-DF4C9C993927}">
      <dgm:prSet/>
      <dgm:spPr/>
      <dgm:t>
        <a:bodyPr/>
        <a:lstStyle/>
        <a:p>
          <a:endParaRPr lang="en-US"/>
        </a:p>
      </dgm:t>
    </dgm:pt>
    <dgm:pt modelId="{7CF37BDF-6C9D-45DC-849F-A034E0FB22DF}">
      <dgm:prSet/>
      <dgm:spPr/>
      <dgm:t>
        <a:bodyPr/>
        <a:lstStyle/>
        <a:p>
          <a:r>
            <a:rPr lang="en-GB"/>
            <a:t>To see how different ownership structures can </a:t>
          </a:r>
          <a:r>
            <a:rPr lang="en-GB" i="1"/>
            <a:t>lead to different governance issues</a:t>
          </a:r>
          <a:endParaRPr lang="en-US"/>
        </a:p>
      </dgm:t>
    </dgm:pt>
    <dgm:pt modelId="{88FC7B2B-1EEA-4721-A4B0-7E1AC7237FC0}" type="parTrans" cxnId="{D170DAE3-77B0-47A5-86A5-ED223C49A3B6}">
      <dgm:prSet/>
      <dgm:spPr/>
      <dgm:t>
        <a:bodyPr/>
        <a:lstStyle/>
        <a:p>
          <a:endParaRPr lang="en-US"/>
        </a:p>
      </dgm:t>
    </dgm:pt>
    <dgm:pt modelId="{BDD5FA16-5E3B-484B-B661-8BFD75140832}" type="sibTrans" cxnId="{D170DAE3-77B0-47A5-86A5-ED223C49A3B6}">
      <dgm:prSet/>
      <dgm:spPr/>
      <dgm:t>
        <a:bodyPr/>
        <a:lstStyle/>
        <a:p>
          <a:endParaRPr lang="en-US"/>
        </a:p>
      </dgm:t>
    </dgm:pt>
    <dgm:pt modelId="{7C8C07B6-4619-401B-837F-049B66592B11}">
      <dgm:prSet/>
      <dgm:spPr/>
      <dgm:t>
        <a:bodyPr/>
        <a:lstStyle/>
        <a:p>
          <a:r>
            <a:rPr lang="en-GB"/>
            <a:t>To comprehend why </a:t>
          </a:r>
          <a:r>
            <a:rPr lang="en-GB" i="1"/>
            <a:t>different groups of shareholders may have different aims </a:t>
          </a:r>
          <a:r>
            <a:rPr lang="en-GB"/>
            <a:t>for the company</a:t>
          </a:r>
          <a:endParaRPr lang="en-US"/>
        </a:p>
      </dgm:t>
    </dgm:pt>
    <dgm:pt modelId="{70DCDB65-F7EA-4846-A814-5B2B67B11050}" type="parTrans" cxnId="{FEDEDDC6-D6A4-4B97-8AF2-57E3D8FC0490}">
      <dgm:prSet/>
      <dgm:spPr/>
      <dgm:t>
        <a:bodyPr/>
        <a:lstStyle/>
        <a:p>
          <a:endParaRPr lang="en-US"/>
        </a:p>
      </dgm:t>
    </dgm:pt>
    <dgm:pt modelId="{CCFCB893-9450-4230-B43F-305E550E11A0}" type="sibTrans" cxnId="{FEDEDDC6-D6A4-4B97-8AF2-57E3D8FC0490}">
      <dgm:prSet/>
      <dgm:spPr/>
      <dgm:t>
        <a:bodyPr/>
        <a:lstStyle/>
        <a:p>
          <a:endParaRPr lang="en-US"/>
        </a:p>
      </dgm:t>
    </dgm:pt>
    <dgm:pt modelId="{5E34DC77-B29D-5B45-9064-96F5AE3FE31E}" type="pres">
      <dgm:prSet presAssocID="{ADD9D368-E2AC-43DE-AFBA-1DB110DE8710}" presName="vert0" presStyleCnt="0">
        <dgm:presLayoutVars>
          <dgm:dir/>
          <dgm:animOne val="branch"/>
          <dgm:animLvl val="lvl"/>
        </dgm:presLayoutVars>
      </dgm:prSet>
      <dgm:spPr/>
    </dgm:pt>
    <dgm:pt modelId="{061324F9-4D48-3941-9FB7-7D9A4E1039F5}" type="pres">
      <dgm:prSet presAssocID="{7E5F1B4F-066C-4D63-9F39-F6AA7E9B14E0}" presName="thickLine" presStyleLbl="alignNode1" presStyleIdx="0" presStyleCnt="4"/>
      <dgm:spPr/>
    </dgm:pt>
    <dgm:pt modelId="{5A005711-FD96-E740-BA5B-7797257B4D59}" type="pres">
      <dgm:prSet presAssocID="{7E5F1B4F-066C-4D63-9F39-F6AA7E9B14E0}" presName="horz1" presStyleCnt="0"/>
      <dgm:spPr/>
    </dgm:pt>
    <dgm:pt modelId="{DBEF474D-34FA-E746-9F88-4C006B6A03F3}" type="pres">
      <dgm:prSet presAssocID="{7E5F1B4F-066C-4D63-9F39-F6AA7E9B14E0}" presName="tx1" presStyleLbl="revTx" presStyleIdx="0" presStyleCnt="4"/>
      <dgm:spPr/>
    </dgm:pt>
    <dgm:pt modelId="{C90D1679-C209-D840-ABE0-2A99F7C9EB06}" type="pres">
      <dgm:prSet presAssocID="{7E5F1B4F-066C-4D63-9F39-F6AA7E9B14E0}" presName="vert1" presStyleCnt="0"/>
      <dgm:spPr/>
    </dgm:pt>
    <dgm:pt modelId="{7E877DE0-7986-E640-9C05-C0137AA97378}" type="pres">
      <dgm:prSet presAssocID="{A95E7BD6-20E3-4C12-8FF7-9DC2448C6DF6}" presName="thickLine" presStyleLbl="alignNode1" presStyleIdx="1" presStyleCnt="4"/>
      <dgm:spPr/>
    </dgm:pt>
    <dgm:pt modelId="{C4EC8CCD-62DF-C44A-A2E4-40F2F3C96880}" type="pres">
      <dgm:prSet presAssocID="{A95E7BD6-20E3-4C12-8FF7-9DC2448C6DF6}" presName="horz1" presStyleCnt="0"/>
      <dgm:spPr/>
    </dgm:pt>
    <dgm:pt modelId="{3C883520-456B-BC4A-8EB4-B372913FD6C6}" type="pres">
      <dgm:prSet presAssocID="{A95E7BD6-20E3-4C12-8FF7-9DC2448C6DF6}" presName="tx1" presStyleLbl="revTx" presStyleIdx="1" presStyleCnt="4"/>
      <dgm:spPr/>
    </dgm:pt>
    <dgm:pt modelId="{449E25ED-1150-474F-BC6C-D48DCC8477D1}" type="pres">
      <dgm:prSet presAssocID="{A95E7BD6-20E3-4C12-8FF7-9DC2448C6DF6}" presName="vert1" presStyleCnt="0"/>
      <dgm:spPr/>
    </dgm:pt>
    <dgm:pt modelId="{0308551B-0E49-DA42-9509-49D0862B569D}" type="pres">
      <dgm:prSet presAssocID="{7CF37BDF-6C9D-45DC-849F-A034E0FB22DF}" presName="thickLine" presStyleLbl="alignNode1" presStyleIdx="2" presStyleCnt="4"/>
      <dgm:spPr/>
    </dgm:pt>
    <dgm:pt modelId="{7A705264-0A7B-5142-8D8C-8AE4D8427B5B}" type="pres">
      <dgm:prSet presAssocID="{7CF37BDF-6C9D-45DC-849F-A034E0FB22DF}" presName="horz1" presStyleCnt="0"/>
      <dgm:spPr/>
    </dgm:pt>
    <dgm:pt modelId="{ADC10E13-2FFF-0A4C-A0CA-6834A988ED4C}" type="pres">
      <dgm:prSet presAssocID="{7CF37BDF-6C9D-45DC-849F-A034E0FB22DF}" presName="tx1" presStyleLbl="revTx" presStyleIdx="2" presStyleCnt="4"/>
      <dgm:spPr/>
    </dgm:pt>
    <dgm:pt modelId="{50CE0C3E-C64C-7B4D-A9DB-52C7F0A9CD0E}" type="pres">
      <dgm:prSet presAssocID="{7CF37BDF-6C9D-45DC-849F-A034E0FB22DF}" presName="vert1" presStyleCnt="0"/>
      <dgm:spPr/>
    </dgm:pt>
    <dgm:pt modelId="{ADDA0AC8-28E1-4340-AEFF-6B07007FAC49}" type="pres">
      <dgm:prSet presAssocID="{7C8C07B6-4619-401B-837F-049B66592B11}" presName="thickLine" presStyleLbl="alignNode1" presStyleIdx="3" presStyleCnt="4"/>
      <dgm:spPr/>
    </dgm:pt>
    <dgm:pt modelId="{3AED7528-E7D9-EF4C-838C-2E677A921FEF}" type="pres">
      <dgm:prSet presAssocID="{7C8C07B6-4619-401B-837F-049B66592B11}" presName="horz1" presStyleCnt="0"/>
      <dgm:spPr/>
    </dgm:pt>
    <dgm:pt modelId="{D7A58961-30A9-B640-8317-7AA63CF4781F}" type="pres">
      <dgm:prSet presAssocID="{7C8C07B6-4619-401B-837F-049B66592B11}" presName="tx1" presStyleLbl="revTx" presStyleIdx="3" presStyleCnt="4"/>
      <dgm:spPr/>
    </dgm:pt>
    <dgm:pt modelId="{471451E2-EE90-9644-82A4-52A1FBE74952}" type="pres">
      <dgm:prSet presAssocID="{7C8C07B6-4619-401B-837F-049B66592B11}" presName="vert1" presStyleCnt="0"/>
      <dgm:spPr/>
    </dgm:pt>
  </dgm:ptLst>
  <dgm:cxnLst>
    <dgm:cxn modelId="{E3CFED20-E7AD-F041-9363-85172143203B}" type="presOf" srcId="{A95E7BD6-20E3-4C12-8FF7-9DC2448C6DF6}" destId="{3C883520-456B-BC4A-8EB4-B372913FD6C6}" srcOrd="0" destOrd="0" presId="urn:microsoft.com/office/officeart/2008/layout/LinedList"/>
    <dgm:cxn modelId="{099C008D-748F-284D-9A2A-4E7253385E77}" type="presOf" srcId="{7E5F1B4F-066C-4D63-9F39-F6AA7E9B14E0}" destId="{DBEF474D-34FA-E746-9F88-4C006B6A03F3}" srcOrd="0" destOrd="0" presId="urn:microsoft.com/office/officeart/2008/layout/LinedList"/>
    <dgm:cxn modelId="{250A9F95-2045-EA49-8EB7-0B71468D5475}" type="presOf" srcId="{7CF37BDF-6C9D-45DC-849F-A034E0FB22DF}" destId="{ADC10E13-2FFF-0A4C-A0CA-6834A988ED4C}" srcOrd="0" destOrd="0" presId="urn:microsoft.com/office/officeart/2008/layout/LinedList"/>
    <dgm:cxn modelId="{059864A2-022F-7B43-A7CA-55CA73301053}" type="presOf" srcId="{ADD9D368-E2AC-43DE-AFBA-1DB110DE8710}" destId="{5E34DC77-B29D-5B45-9064-96F5AE3FE31E}" srcOrd="0" destOrd="0" presId="urn:microsoft.com/office/officeart/2008/layout/LinedList"/>
    <dgm:cxn modelId="{FEDEDDC6-D6A4-4B97-8AF2-57E3D8FC0490}" srcId="{ADD9D368-E2AC-43DE-AFBA-1DB110DE8710}" destId="{7C8C07B6-4619-401B-837F-049B66592B11}" srcOrd="3" destOrd="0" parTransId="{70DCDB65-F7EA-4846-A814-5B2B67B11050}" sibTransId="{CCFCB893-9450-4230-B43F-305E550E11A0}"/>
    <dgm:cxn modelId="{F04DADDB-8B86-4A78-A1CD-DF4C9C993927}" srcId="{ADD9D368-E2AC-43DE-AFBA-1DB110DE8710}" destId="{A95E7BD6-20E3-4C12-8FF7-9DC2448C6DF6}" srcOrd="1" destOrd="0" parTransId="{0250D16A-A992-4FD3-8EED-E94786630A05}" sibTransId="{830FA38A-8B45-408C-A219-8347DCE3B00E}"/>
    <dgm:cxn modelId="{D170DAE3-77B0-47A5-86A5-ED223C49A3B6}" srcId="{ADD9D368-E2AC-43DE-AFBA-1DB110DE8710}" destId="{7CF37BDF-6C9D-45DC-849F-A034E0FB22DF}" srcOrd="2" destOrd="0" parTransId="{88FC7B2B-1EEA-4721-A4B0-7E1AC7237FC0}" sibTransId="{BDD5FA16-5E3B-484B-B661-8BFD75140832}"/>
    <dgm:cxn modelId="{BD28A9F5-8F92-394D-B876-7CFB61FF370D}" type="presOf" srcId="{7C8C07B6-4619-401B-837F-049B66592B11}" destId="{D7A58961-30A9-B640-8317-7AA63CF4781F}" srcOrd="0" destOrd="0" presId="urn:microsoft.com/office/officeart/2008/layout/LinedList"/>
    <dgm:cxn modelId="{0EFBCBFC-1D21-4691-B526-45DE42A8A402}" srcId="{ADD9D368-E2AC-43DE-AFBA-1DB110DE8710}" destId="{7E5F1B4F-066C-4D63-9F39-F6AA7E9B14E0}" srcOrd="0" destOrd="0" parTransId="{8A77D4C3-2B24-40CF-9423-73C652B33FE4}" sibTransId="{C4F94A25-A82E-4625-BECC-C751145A53DD}"/>
    <dgm:cxn modelId="{2D204DAC-F52A-6541-ABED-B384021E3058}" type="presParOf" srcId="{5E34DC77-B29D-5B45-9064-96F5AE3FE31E}" destId="{061324F9-4D48-3941-9FB7-7D9A4E1039F5}" srcOrd="0" destOrd="0" presId="urn:microsoft.com/office/officeart/2008/layout/LinedList"/>
    <dgm:cxn modelId="{D44BDAD0-77BB-794B-BDE7-699EB6734E89}" type="presParOf" srcId="{5E34DC77-B29D-5B45-9064-96F5AE3FE31E}" destId="{5A005711-FD96-E740-BA5B-7797257B4D59}" srcOrd="1" destOrd="0" presId="urn:microsoft.com/office/officeart/2008/layout/LinedList"/>
    <dgm:cxn modelId="{7B52D631-6D58-E64B-BB69-13C99650CB58}" type="presParOf" srcId="{5A005711-FD96-E740-BA5B-7797257B4D59}" destId="{DBEF474D-34FA-E746-9F88-4C006B6A03F3}" srcOrd="0" destOrd="0" presId="urn:microsoft.com/office/officeart/2008/layout/LinedList"/>
    <dgm:cxn modelId="{3847C8DF-6C31-AA45-8E0A-9A8FF7A0535A}" type="presParOf" srcId="{5A005711-FD96-E740-BA5B-7797257B4D59}" destId="{C90D1679-C209-D840-ABE0-2A99F7C9EB06}" srcOrd="1" destOrd="0" presId="urn:microsoft.com/office/officeart/2008/layout/LinedList"/>
    <dgm:cxn modelId="{7C6C4B64-0BA6-AC41-ADBA-332315B4448E}" type="presParOf" srcId="{5E34DC77-B29D-5B45-9064-96F5AE3FE31E}" destId="{7E877DE0-7986-E640-9C05-C0137AA97378}" srcOrd="2" destOrd="0" presId="urn:microsoft.com/office/officeart/2008/layout/LinedList"/>
    <dgm:cxn modelId="{4DD57625-8582-4546-AE01-A5DD56E6AF73}" type="presParOf" srcId="{5E34DC77-B29D-5B45-9064-96F5AE3FE31E}" destId="{C4EC8CCD-62DF-C44A-A2E4-40F2F3C96880}" srcOrd="3" destOrd="0" presId="urn:microsoft.com/office/officeart/2008/layout/LinedList"/>
    <dgm:cxn modelId="{E73E9ACC-71A8-4543-918F-7E93EE7D002F}" type="presParOf" srcId="{C4EC8CCD-62DF-C44A-A2E4-40F2F3C96880}" destId="{3C883520-456B-BC4A-8EB4-B372913FD6C6}" srcOrd="0" destOrd="0" presId="urn:microsoft.com/office/officeart/2008/layout/LinedList"/>
    <dgm:cxn modelId="{E56B7189-0CC4-324B-947D-2A4BC8CCE55B}" type="presParOf" srcId="{C4EC8CCD-62DF-C44A-A2E4-40F2F3C96880}" destId="{449E25ED-1150-474F-BC6C-D48DCC8477D1}" srcOrd="1" destOrd="0" presId="urn:microsoft.com/office/officeart/2008/layout/LinedList"/>
    <dgm:cxn modelId="{FB2A1873-B95B-D640-9144-EB68DE5C7A1E}" type="presParOf" srcId="{5E34DC77-B29D-5B45-9064-96F5AE3FE31E}" destId="{0308551B-0E49-DA42-9509-49D0862B569D}" srcOrd="4" destOrd="0" presId="urn:microsoft.com/office/officeart/2008/layout/LinedList"/>
    <dgm:cxn modelId="{2671416F-9531-C54A-BB9F-4A5F2910DEDD}" type="presParOf" srcId="{5E34DC77-B29D-5B45-9064-96F5AE3FE31E}" destId="{7A705264-0A7B-5142-8D8C-8AE4D8427B5B}" srcOrd="5" destOrd="0" presId="urn:microsoft.com/office/officeart/2008/layout/LinedList"/>
    <dgm:cxn modelId="{5ED501DC-5801-DD4D-BCB5-81F57E3A2D49}" type="presParOf" srcId="{7A705264-0A7B-5142-8D8C-8AE4D8427B5B}" destId="{ADC10E13-2FFF-0A4C-A0CA-6834A988ED4C}" srcOrd="0" destOrd="0" presId="urn:microsoft.com/office/officeart/2008/layout/LinedList"/>
    <dgm:cxn modelId="{67DF97B1-6209-774A-A6E6-895AA2E4CF4F}" type="presParOf" srcId="{7A705264-0A7B-5142-8D8C-8AE4D8427B5B}" destId="{50CE0C3E-C64C-7B4D-A9DB-52C7F0A9CD0E}" srcOrd="1" destOrd="0" presId="urn:microsoft.com/office/officeart/2008/layout/LinedList"/>
    <dgm:cxn modelId="{DC9E6E0C-BFA0-534E-A0B1-658B2D193073}" type="presParOf" srcId="{5E34DC77-B29D-5B45-9064-96F5AE3FE31E}" destId="{ADDA0AC8-28E1-4340-AEFF-6B07007FAC49}" srcOrd="6" destOrd="0" presId="urn:microsoft.com/office/officeart/2008/layout/LinedList"/>
    <dgm:cxn modelId="{345B8612-0CCF-3E4F-BA65-8E3D61B23D2D}" type="presParOf" srcId="{5E34DC77-B29D-5B45-9064-96F5AE3FE31E}" destId="{3AED7528-E7D9-EF4C-838C-2E677A921FEF}" srcOrd="7" destOrd="0" presId="urn:microsoft.com/office/officeart/2008/layout/LinedList"/>
    <dgm:cxn modelId="{19A993E5-150E-814F-A5E6-D4A2137E70FF}" type="presParOf" srcId="{3AED7528-E7D9-EF4C-838C-2E677A921FEF}" destId="{D7A58961-30A9-B640-8317-7AA63CF4781F}" srcOrd="0" destOrd="0" presId="urn:microsoft.com/office/officeart/2008/layout/LinedList"/>
    <dgm:cxn modelId="{3A53AC8A-C42F-4043-98B6-AA20740E6658}" type="presParOf" srcId="{3AED7528-E7D9-EF4C-838C-2E677A921FEF}" destId="{471451E2-EE90-9644-82A4-52A1FBE7495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1324F9-4D48-3941-9FB7-7D9A4E1039F5}">
      <dsp:nvSpPr>
        <dsp:cNvPr id="0" name=""/>
        <dsp:cNvSpPr/>
      </dsp:nvSpPr>
      <dsp:spPr>
        <a:xfrm>
          <a:off x="0" y="0"/>
          <a:ext cx="486965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EF474D-34FA-E746-9F88-4C006B6A03F3}">
      <dsp:nvSpPr>
        <dsp:cNvPr id="0" name=""/>
        <dsp:cNvSpPr/>
      </dsp:nvSpPr>
      <dsp:spPr>
        <a:xfrm>
          <a:off x="0" y="0"/>
          <a:ext cx="4869656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To understand the </a:t>
          </a:r>
          <a:r>
            <a:rPr lang="en-GB" sz="2400" i="1" kern="1200"/>
            <a:t>difference between ownership and control </a:t>
          </a:r>
          <a:r>
            <a:rPr lang="en-GB" sz="2400" kern="1200"/>
            <a:t>of companies</a:t>
          </a:r>
          <a:endParaRPr lang="en-US" sz="2400" kern="1200"/>
        </a:p>
      </dsp:txBody>
      <dsp:txXfrm>
        <a:off x="0" y="0"/>
        <a:ext cx="4869656" cy="1276350"/>
      </dsp:txXfrm>
    </dsp:sp>
    <dsp:sp modelId="{7E877DE0-7986-E640-9C05-C0137AA97378}">
      <dsp:nvSpPr>
        <dsp:cNvPr id="0" name=""/>
        <dsp:cNvSpPr/>
      </dsp:nvSpPr>
      <dsp:spPr>
        <a:xfrm>
          <a:off x="0" y="1276350"/>
          <a:ext cx="4869656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883520-456B-BC4A-8EB4-B372913FD6C6}">
      <dsp:nvSpPr>
        <dsp:cNvPr id="0" name=""/>
        <dsp:cNvSpPr/>
      </dsp:nvSpPr>
      <dsp:spPr>
        <a:xfrm>
          <a:off x="0" y="1276350"/>
          <a:ext cx="4869656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To appreciate </a:t>
          </a:r>
          <a:r>
            <a:rPr lang="en-GB" sz="2400" i="1" kern="1200"/>
            <a:t>different patterns of ownership </a:t>
          </a:r>
          <a:r>
            <a:rPr lang="en-GB" sz="2400" kern="1200"/>
            <a:t>around the world</a:t>
          </a:r>
          <a:endParaRPr lang="en-US" sz="2400" kern="1200"/>
        </a:p>
      </dsp:txBody>
      <dsp:txXfrm>
        <a:off x="0" y="1276350"/>
        <a:ext cx="4869656" cy="1276350"/>
      </dsp:txXfrm>
    </dsp:sp>
    <dsp:sp modelId="{0308551B-0E49-DA42-9509-49D0862B569D}">
      <dsp:nvSpPr>
        <dsp:cNvPr id="0" name=""/>
        <dsp:cNvSpPr/>
      </dsp:nvSpPr>
      <dsp:spPr>
        <a:xfrm>
          <a:off x="0" y="2552700"/>
          <a:ext cx="4869656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C10E13-2FFF-0A4C-A0CA-6834A988ED4C}">
      <dsp:nvSpPr>
        <dsp:cNvPr id="0" name=""/>
        <dsp:cNvSpPr/>
      </dsp:nvSpPr>
      <dsp:spPr>
        <a:xfrm>
          <a:off x="0" y="2552700"/>
          <a:ext cx="4869656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To see how different ownership structures can </a:t>
          </a:r>
          <a:r>
            <a:rPr lang="en-GB" sz="2400" i="1" kern="1200"/>
            <a:t>lead to different governance issues</a:t>
          </a:r>
          <a:endParaRPr lang="en-US" sz="2400" kern="1200"/>
        </a:p>
      </dsp:txBody>
      <dsp:txXfrm>
        <a:off x="0" y="2552700"/>
        <a:ext cx="4869656" cy="1276350"/>
      </dsp:txXfrm>
    </dsp:sp>
    <dsp:sp modelId="{ADDA0AC8-28E1-4340-AEFF-6B07007FAC49}">
      <dsp:nvSpPr>
        <dsp:cNvPr id="0" name=""/>
        <dsp:cNvSpPr/>
      </dsp:nvSpPr>
      <dsp:spPr>
        <a:xfrm>
          <a:off x="0" y="3829050"/>
          <a:ext cx="4869656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A58961-30A9-B640-8317-7AA63CF4781F}">
      <dsp:nvSpPr>
        <dsp:cNvPr id="0" name=""/>
        <dsp:cNvSpPr/>
      </dsp:nvSpPr>
      <dsp:spPr>
        <a:xfrm>
          <a:off x="0" y="3829050"/>
          <a:ext cx="4869656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To comprehend why </a:t>
          </a:r>
          <a:r>
            <a:rPr lang="en-GB" sz="2400" i="1" kern="1200"/>
            <a:t>different groups of shareholders may have different aims </a:t>
          </a:r>
          <a:r>
            <a:rPr lang="en-GB" sz="2400" kern="1200"/>
            <a:t>for the company</a:t>
          </a:r>
          <a:endParaRPr lang="en-US" sz="2400" kern="1200"/>
        </a:p>
      </dsp:txBody>
      <dsp:txXfrm>
        <a:off x="0" y="3829050"/>
        <a:ext cx="4869656" cy="12763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53511-A36C-394C-B792-7D1BB00AB5CD}" type="datetimeFigureOut">
              <a:rPr lang="en-US" smtClean="0"/>
              <a:t>1/28/23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10F439-0E19-1248-9DE6-0EF52F3F0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888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10F439-0E19-1248-9DE6-0EF52F3F063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2868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BDC1C6"/>
                </a:solidFill>
                <a:effectLst/>
                <a:latin typeface="arial" panose="020B0604020202020204" pitchFamily="34" charset="0"/>
              </a:rPr>
              <a:t>A pyramid </a:t>
            </a:r>
            <a:r>
              <a:rPr lang="en-GB" b="1" i="0" u="none" strike="noStrike" dirty="0">
                <a:solidFill>
                  <a:srgbClr val="BDC1C6"/>
                </a:solidFill>
                <a:effectLst/>
                <a:latin typeface="arial" panose="020B0604020202020204" pitchFamily="34" charset="0"/>
              </a:rPr>
              <a:t>allows a family to access all retained earnings of a firm it already controls to set up a new firm, and to share the new firm's nondiverted payoff with shareholders of the original firm</a:t>
            </a:r>
            <a:r>
              <a:rPr lang="en-GB" b="0" i="0" u="none" strike="noStrike" dirty="0">
                <a:solidFill>
                  <a:srgbClr val="BDC1C6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endParaRPr lang="en-GB" b="0" i="0" u="none" strike="noStrike" dirty="0">
              <a:solidFill>
                <a:srgbClr val="BDC1C6"/>
              </a:solidFill>
              <a:effectLst/>
              <a:latin typeface="arial" panose="020B0604020202020204" pitchFamily="34" charset="0"/>
            </a:endParaRPr>
          </a:p>
          <a:p>
            <a:r>
              <a:rPr lang="en-GB" b="0" i="0" u="none" strike="noStrike" dirty="0">
                <a:solidFill>
                  <a:srgbClr val="BDC1C6"/>
                </a:solidFill>
                <a:effectLst/>
                <a:latin typeface="arial" panose="020B0604020202020204" pitchFamily="34" charset="0"/>
              </a:rPr>
              <a:t>Keiretsu is a business network composed of manufacturers, supply chain partners, distributors and financiers who remain financially independent but work closely together to ensure each other's success.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10F439-0E19-1248-9DE6-0EF52F3F0637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5474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3D9E31-46EF-4884-9CB4-8FDAFF662BD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A0D09A-E43A-41AA-A441-B6BD0EECFDB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C30854-F6E6-45CB-A155-A3D16C0092F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914810-A262-47B2-ADEF-E237166009C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B29A01-281C-4C51-BD89-2EEB6A0234B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CFACA7-5A54-41B9-A7D4-D99B86D706B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E4D79D-57F2-47DB-9E45-4E59EDE6216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D6E45B-6AE7-495D-A3E2-7EA945025F9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649567-F4A1-46BE-B4DB-4045D29B2D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BE359E-DE39-43BF-A830-4FA09DCEE0B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4770D6-DC05-4412-B311-C3A01087636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E6CE9CB-D4D5-48FD-8663-8C1AFE9B1E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3E443FD7-A66B-4AA0-872D-B088B9BC5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20571" y="851517"/>
            <a:ext cx="3928849" cy="2991416"/>
          </a:xfrm>
        </p:spPr>
        <p:txBody>
          <a:bodyPr anchor="b">
            <a:normAutofit/>
          </a:bodyPr>
          <a:lstStyle/>
          <a:p>
            <a:pPr algn="l" eaLnBrk="1" hangingPunct="1"/>
            <a:r>
              <a:rPr lang="en-GB" sz="4100" b="1"/>
              <a:t>CORPORATE GOVERNANCE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20572" y="3842932"/>
            <a:ext cx="3125336" cy="2163551"/>
          </a:xfrm>
        </p:spPr>
        <p:txBody>
          <a:bodyPr anchor="t">
            <a:normAutofit/>
          </a:bodyPr>
          <a:lstStyle/>
          <a:p>
            <a:pPr algn="l" eaLnBrk="1" hangingPunct="1"/>
            <a:r>
              <a:rPr lang="en-GB"/>
              <a:t>THEORY &amp; PRACTICE</a:t>
            </a:r>
          </a:p>
          <a:p>
            <a:pPr algn="l" eaLnBrk="1" hangingPunct="1"/>
            <a:r>
              <a:rPr lang="en-GB"/>
              <a:t>Ownership </a:t>
            </a:r>
          </a:p>
        </p:txBody>
      </p:sp>
      <p:sp>
        <p:nvSpPr>
          <p:cNvPr id="2059" name="Freeform: Shape 2058">
            <a:extLst>
              <a:ext uri="{FF2B5EF4-FFF2-40B4-BE49-F238E27FC236}">
                <a16:creationId xmlns:a16="http://schemas.microsoft.com/office/drawing/2014/main" id="{C04BE0EF-3561-49B4-9A29-F283168A9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32777" y="851518"/>
            <a:ext cx="4638605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0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3 h 5154967"/>
              <a:gd name="connsiteX37" fmla="*/ 1625714 w 6184806"/>
              <a:gd name="connsiteY37" fmla="*/ 109243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2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0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3"/>
                  <a:pt x="2445216" y="109243"/>
                </a:cubicBezTo>
                <a:cubicBezTo>
                  <a:pt x="1625714" y="109243"/>
                  <a:pt x="1625714" y="109243"/>
                  <a:pt x="1625714" y="109243"/>
                </a:cubicBezTo>
                <a:cubicBezTo>
                  <a:pt x="1572615" y="109243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7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2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2" name="Picture 5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648627" y="2913431"/>
            <a:ext cx="2413000" cy="164908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01265" y="685800"/>
            <a:ext cx="2085203" cy="51054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000" cap="small">
                <a:solidFill>
                  <a:srgbClr val="FFFFFF"/>
                </a:solidFill>
              </a:rPr>
              <a:t>learning objectives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1C54B4D6-1495-FF55-0E26-A38C448E8B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5795635"/>
              </p:ext>
            </p:extLst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4" name="Rectangle 410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106" name="Rectangle 410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8" name="Rectangle 410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0" name="Rectangle 410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2" name="Rectangle 411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14" name="Freeform: Shape 411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116" name="Rectangle 411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>
              <a:defRPr/>
            </a:pPr>
            <a:r>
              <a:rPr lang="en-GB" sz="3500" cap="small">
                <a:solidFill>
                  <a:srgbClr val="FFFFFF"/>
                </a:solidFill>
              </a:rPr>
              <a:t>ownership rights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r>
              <a:rPr lang="en-GB" sz="1700"/>
              <a:t>	Ownership of most assets implies the rights to:</a:t>
            </a:r>
          </a:p>
          <a:p>
            <a:pPr>
              <a:buFontTx/>
              <a:buNone/>
            </a:pPr>
            <a:endParaRPr lang="en-GB" sz="1700"/>
          </a:p>
          <a:p>
            <a:r>
              <a:rPr lang="en-GB" sz="1700"/>
              <a:t>Use the asset</a:t>
            </a:r>
          </a:p>
          <a:p>
            <a:r>
              <a:rPr lang="en-GB" sz="1700"/>
              <a:t>Decide if others can use it</a:t>
            </a:r>
          </a:p>
          <a:p>
            <a:r>
              <a:rPr lang="en-GB" sz="1700"/>
              <a:t>Sell it</a:t>
            </a:r>
          </a:p>
          <a:p>
            <a:endParaRPr lang="en-GB" sz="1700"/>
          </a:p>
          <a:p>
            <a:pPr>
              <a:buFontTx/>
              <a:buNone/>
            </a:pPr>
            <a:r>
              <a:rPr lang="en-GB" sz="1700"/>
              <a:t>	</a:t>
            </a:r>
            <a:r>
              <a:rPr lang="en-GB" sz="1700" b="1"/>
              <a:t>Shareholders</a:t>
            </a:r>
            <a:r>
              <a:rPr lang="en-GB" sz="1700"/>
              <a:t> have these </a:t>
            </a:r>
            <a:r>
              <a:rPr lang="en-GB" sz="1700" b="1"/>
              <a:t>rights</a:t>
            </a:r>
            <a:r>
              <a:rPr lang="en-GB" sz="1700"/>
              <a:t> in relation </a:t>
            </a:r>
            <a:r>
              <a:rPr lang="en-GB" sz="1700" b="1"/>
              <a:t>to</a:t>
            </a:r>
            <a:r>
              <a:rPr lang="en-GB" sz="1700"/>
              <a:t> a </a:t>
            </a:r>
            <a:r>
              <a:rPr lang="en-GB" sz="1700" b="1"/>
              <a:t>company security (equity) but </a:t>
            </a:r>
            <a:r>
              <a:rPr lang="en-GB" sz="1700" b="1" u="sng"/>
              <a:t>not to the company itself.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0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2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3315999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74171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3504" y="1412489"/>
            <a:ext cx="2153321" cy="2156621"/>
          </a:xfrm>
        </p:spPr>
        <p:txBody>
          <a:bodyPr anchor="t">
            <a:normAutofit/>
          </a:bodyPr>
          <a:lstStyle/>
          <a:p>
            <a:pPr>
              <a:defRPr/>
            </a:pPr>
            <a:r>
              <a:rPr lang="en-GB" sz="2200" cap="small">
                <a:solidFill>
                  <a:srgbClr val="FFFFFF"/>
                </a:solidFill>
              </a:rPr>
              <a:t>shareholders’ rights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899244" y="1412489"/>
            <a:ext cx="2194560" cy="4363844"/>
          </a:xfrm>
        </p:spPr>
        <p:txBody>
          <a:bodyPr>
            <a:normAutofit/>
          </a:bodyPr>
          <a:lstStyle/>
          <a:p>
            <a:pPr>
              <a:buFontTx/>
              <a:buNone/>
              <a:defRPr/>
            </a:pPr>
            <a:r>
              <a:rPr lang="en-GB" sz="1700" b="1"/>
              <a:t>Cash flow rights</a:t>
            </a:r>
          </a:p>
          <a:p>
            <a:pPr>
              <a:defRPr/>
            </a:pPr>
            <a:r>
              <a:rPr lang="en-GB" sz="1700"/>
              <a:t>Dividend payments – decided by the board of directors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338703" y="1412489"/>
            <a:ext cx="2194560" cy="4363844"/>
          </a:xfrm>
        </p:spPr>
        <p:txBody>
          <a:bodyPr>
            <a:normAutofit/>
          </a:bodyPr>
          <a:lstStyle/>
          <a:p>
            <a:pPr>
              <a:buFontTx/>
              <a:buNone/>
              <a:defRPr/>
            </a:pPr>
            <a:r>
              <a:rPr lang="en-GB" sz="1700" b="1"/>
              <a:t>Control rights</a:t>
            </a:r>
          </a:p>
          <a:p>
            <a:pPr>
              <a:defRPr/>
            </a:pPr>
            <a:r>
              <a:rPr lang="en-GB" sz="1700"/>
              <a:t>Vote at annual general meeting (AGM) on matters such as: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GB" sz="1700"/>
              <a:t>the appointment of directors 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GB" sz="1700"/>
              <a:t>directors’ remuneration 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GB" sz="1700"/>
              <a:t>annual report and accounts 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GB" sz="1700"/>
              <a:t>mergers and de-mergers</a:t>
            </a:r>
          </a:p>
          <a:p>
            <a:pPr>
              <a:defRPr/>
            </a:pPr>
            <a:endParaRPr lang="en-GB" sz="17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>
              <a:defRPr/>
            </a:pPr>
            <a:r>
              <a:rPr lang="en-GB" sz="3500" cap="small">
                <a:solidFill>
                  <a:srgbClr val="FFFFFF"/>
                </a:solidFill>
              </a:rPr>
              <a:t>cash flow &amp; control rights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pPr>
              <a:buFontTx/>
              <a:buNone/>
              <a:defRPr/>
            </a:pPr>
            <a:r>
              <a:rPr lang="en-GB" sz="1700" dirty="0"/>
              <a:t>	In a </a:t>
            </a:r>
            <a:r>
              <a:rPr lang="en-GB" sz="1700" u="sng" dirty="0"/>
              <a:t>one-share-one-vote system </a:t>
            </a:r>
            <a:r>
              <a:rPr lang="en-GB" sz="1700" dirty="0"/>
              <a:t>cash flow and control </a:t>
            </a:r>
            <a:r>
              <a:rPr lang="en-GB" sz="1700" u="sng" dirty="0"/>
              <a:t>rights are </a:t>
            </a:r>
            <a:r>
              <a:rPr lang="en-GB" sz="1700" b="1" u="sng" dirty="0"/>
              <a:t>proportional</a:t>
            </a:r>
            <a:r>
              <a:rPr lang="en-GB" sz="1700" u="sng" dirty="0"/>
              <a:t> to the number of shares held</a:t>
            </a:r>
            <a:r>
              <a:rPr lang="en-GB" sz="1700" dirty="0"/>
              <a:t>. Divergence of the two types of rights occurs when there are:</a:t>
            </a:r>
          </a:p>
          <a:p>
            <a:pPr>
              <a:buFontTx/>
              <a:buNone/>
              <a:defRPr/>
            </a:pPr>
            <a:endParaRPr lang="en-GB" sz="1700" dirty="0"/>
          </a:p>
          <a:p>
            <a:pPr>
              <a:defRPr/>
            </a:pPr>
            <a:r>
              <a:rPr lang="en-GB" sz="1700" dirty="0"/>
              <a:t>Dual class shares – two types of share are issued, e.g. voting and non-voting</a:t>
            </a:r>
          </a:p>
          <a:p>
            <a:pPr marL="0" indent="0">
              <a:buNone/>
              <a:defRPr/>
            </a:pPr>
            <a:endParaRPr lang="en-GB" sz="1700" dirty="0"/>
          </a:p>
          <a:p>
            <a:pPr>
              <a:defRPr/>
            </a:pPr>
            <a:r>
              <a:rPr lang="en-GB" sz="1700" dirty="0"/>
              <a:t>Voting caps – no matter how many shares you hold there is a </a:t>
            </a:r>
            <a:r>
              <a:rPr lang="en-GB" sz="1700" u="sng" dirty="0"/>
              <a:t>limit to the number of votes you can cast</a:t>
            </a:r>
          </a:p>
          <a:p>
            <a:pPr marL="0" indent="0">
              <a:buNone/>
              <a:defRPr/>
            </a:pPr>
            <a:endParaRPr lang="en-GB" sz="1700" u="sng" dirty="0"/>
          </a:p>
          <a:p>
            <a:pPr>
              <a:buFontTx/>
              <a:buNone/>
              <a:defRPr/>
            </a:pPr>
            <a:r>
              <a:rPr lang="en-GB" sz="1700" dirty="0"/>
              <a:t>	Both are unusual in the UK and US, but are found in continental Europe where they are becoming less common.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93" name="Rectangle 7192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95" name="Rectangle 7194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7197" name="Group 7196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7198" name="Freeform: Shape 7197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199" name="Freeform: Shape 7198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00" name="Freeform: Shape 7199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01" name="Freeform: Shape 7200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1243013"/>
            <a:ext cx="2891790" cy="437197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100" cap="small"/>
              <a:t>ownership and control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4067944" y="804672"/>
            <a:ext cx="4824536" cy="5230368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r>
              <a:rPr lang="en-GB" sz="1600" dirty="0">
                <a:solidFill>
                  <a:schemeClr val="tx2"/>
                </a:solidFill>
              </a:rPr>
              <a:t>	Clearly the </a:t>
            </a:r>
            <a:r>
              <a:rPr lang="en-GB" sz="1600" u="sng" dirty="0">
                <a:solidFill>
                  <a:schemeClr val="tx2"/>
                </a:solidFill>
              </a:rPr>
              <a:t>owners</a:t>
            </a:r>
            <a:r>
              <a:rPr lang="en-GB" sz="1600" dirty="0">
                <a:solidFill>
                  <a:schemeClr val="tx2"/>
                </a:solidFill>
              </a:rPr>
              <a:t> of companies do not necessarily control them. They </a:t>
            </a:r>
            <a:r>
              <a:rPr lang="en-GB" sz="1600" u="sng" dirty="0">
                <a:solidFill>
                  <a:schemeClr val="tx2"/>
                </a:solidFill>
              </a:rPr>
              <a:t>authorize control to professional managers who make day-to-day decisions</a:t>
            </a:r>
            <a:r>
              <a:rPr lang="en-GB" sz="1600" dirty="0">
                <a:solidFill>
                  <a:schemeClr val="tx2"/>
                </a:solidFill>
              </a:rPr>
              <a:t>.  </a:t>
            </a:r>
          </a:p>
          <a:p>
            <a:pPr>
              <a:buFontTx/>
              <a:buNone/>
            </a:pPr>
            <a:endParaRPr lang="en-GB" sz="1600" dirty="0">
              <a:solidFill>
                <a:schemeClr val="tx2"/>
              </a:solidFill>
            </a:endParaRPr>
          </a:p>
          <a:p>
            <a:pPr>
              <a:buFontTx/>
              <a:buNone/>
            </a:pPr>
            <a:r>
              <a:rPr lang="en-GB" sz="1600" dirty="0">
                <a:solidFill>
                  <a:schemeClr val="tx2"/>
                </a:solidFill>
              </a:rPr>
              <a:t>	This is an example of an agency relationship in which an agent (managers/board) make decisions on behalf of a principal (shareholders). </a:t>
            </a:r>
          </a:p>
          <a:p>
            <a:pPr>
              <a:buFontTx/>
              <a:buNone/>
            </a:pPr>
            <a:endParaRPr lang="en-GB" sz="1600" dirty="0">
              <a:solidFill>
                <a:schemeClr val="tx2"/>
              </a:solidFill>
            </a:endParaRPr>
          </a:p>
          <a:p>
            <a:pPr>
              <a:buFontTx/>
              <a:buNone/>
            </a:pPr>
            <a:r>
              <a:rPr lang="en-GB" sz="1600" dirty="0">
                <a:solidFill>
                  <a:schemeClr val="tx2"/>
                </a:solidFill>
              </a:rPr>
              <a:t>      Jensen and </a:t>
            </a:r>
            <a:r>
              <a:rPr lang="en-GB" sz="1600" dirty="0" err="1">
                <a:solidFill>
                  <a:schemeClr val="tx2"/>
                </a:solidFill>
              </a:rPr>
              <a:t>Meckling</a:t>
            </a:r>
            <a:r>
              <a:rPr lang="en-GB" sz="1600" dirty="0">
                <a:solidFill>
                  <a:schemeClr val="tx2"/>
                </a:solidFill>
              </a:rPr>
              <a:t> (1976) explore the problems that arise when the interests of the agent and principal diverge. </a:t>
            </a:r>
            <a:r>
              <a:rPr lang="en-GB" sz="1600" dirty="0" err="1">
                <a:solidFill>
                  <a:schemeClr val="tx2"/>
                </a:solidFill>
              </a:rPr>
              <a:t>Villalonga</a:t>
            </a:r>
            <a:r>
              <a:rPr lang="en-GB" sz="1600" dirty="0">
                <a:solidFill>
                  <a:schemeClr val="tx2"/>
                </a:solidFill>
              </a:rPr>
              <a:t> and Amit (2006) refine their ideas by distinguishing between two types of problem.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0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287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1412488"/>
            <a:ext cx="2174391" cy="4363844"/>
          </a:xfrm>
        </p:spPr>
        <p:txBody>
          <a:bodyPr anchor="t">
            <a:normAutofit/>
          </a:bodyPr>
          <a:lstStyle/>
          <a:p>
            <a:pPr>
              <a:defRPr/>
            </a:pPr>
            <a:r>
              <a:rPr lang="en-GB" sz="3500" cap="all">
                <a:solidFill>
                  <a:srgbClr val="FFFFFF"/>
                </a:solidFill>
              </a:rPr>
              <a:t> </a:t>
            </a:r>
            <a:r>
              <a:rPr lang="en-GB" sz="3500" cap="small">
                <a:solidFill>
                  <a:srgbClr val="FFFFFF"/>
                </a:solidFill>
              </a:rPr>
              <a:t>agency problems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85641" y="1412489"/>
            <a:ext cx="2570462" cy="436384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None/>
              <a:defRPr/>
            </a:pPr>
            <a:r>
              <a:rPr lang="en-GB" sz="1600"/>
              <a:t>Type I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endParaRPr lang="en-GB" sz="1600"/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en-GB" sz="1600"/>
              <a:t>	Share ownership is dispersed, i.e. many people hold small quantities of equity. Managers take control of decision-making because is it hard for shareholders to come together and take control.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endParaRPr lang="en-GB" sz="1600"/>
          </a:p>
          <a:p>
            <a:pPr>
              <a:lnSpc>
                <a:spcPct val="90000"/>
              </a:lnSpc>
              <a:defRPr/>
            </a:pPr>
            <a:r>
              <a:rPr lang="en-GB" sz="1600"/>
              <a:t>This implies that managers can make decisions that benefit them at the expense of shareholders.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endParaRPr lang="en-GB" sz="1600"/>
          </a:p>
        </p:txBody>
      </p:sp>
      <p:cxnSp>
        <p:nvCxnSpPr>
          <p:cNvPr id="16" name="Straight Connector 12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7403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338703" y="1412489"/>
            <a:ext cx="2398275" cy="436384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None/>
              <a:defRPr/>
            </a:pPr>
            <a:r>
              <a:rPr lang="en-GB" sz="1400" dirty="0"/>
              <a:t>Type II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endParaRPr lang="en-GB" sz="1400" dirty="0"/>
          </a:p>
          <a:p>
            <a:pPr>
              <a:lnSpc>
                <a:spcPct val="90000"/>
              </a:lnSpc>
              <a:buFontTx/>
              <a:buNone/>
              <a:defRPr/>
            </a:pPr>
            <a:r>
              <a:rPr lang="en-GB" sz="1400" dirty="0"/>
              <a:t>	Share ownership is concentrated, i.e. one or more </a:t>
            </a:r>
            <a:r>
              <a:rPr lang="en-GB" sz="1400" dirty="0" err="1"/>
              <a:t>blockholders</a:t>
            </a:r>
            <a:r>
              <a:rPr lang="en-GB" sz="1400" dirty="0"/>
              <a:t> own large quantities of equity. </a:t>
            </a:r>
            <a:r>
              <a:rPr lang="en-GB" sz="1400" dirty="0" err="1"/>
              <a:t>Blockholders</a:t>
            </a:r>
            <a:r>
              <a:rPr lang="en-GB" sz="1400" dirty="0"/>
              <a:t> control the firm by influencing managers directly or through their votes.</a:t>
            </a:r>
          </a:p>
          <a:p>
            <a:pPr>
              <a:lnSpc>
                <a:spcPct val="90000"/>
              </a:lnSpc>
              <a:buFontTx/>
              <a:buNone/>
              <a:defRPr/>
            </a:pPr>
            <a:endParaRPr lang="en-GB" sz="1400" dirty="0"/>
          </a:p>
          <a:p>
            <a:pPr>
              <a:lnSpc>
                <a:spcPct val="90000"/>
              </a:lnSpc>
              <a:defRPr/>
            </a:pPr>
            <a:r>
              <a:rPr lang="en-GB" sz="1400" dirty="0"/>
              <a:t>This implies that </a:t>
            </a:r>
            <a:r>
              <a:rPr lang="en-GB" sz="1400" dirty="0" err="1"/>
              <a:t>blockholders</a:t>
            </a:r>
            <a:r>
              <a:rPr lang="en-GB" sz="1400" dirty="0"/>
              <a:t> can make decisions that make them better off but harm minority shareholders.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3187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463248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03504" y="640080"/>
            <a:ext cx="2462022" cy="52578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cap="small" dirty="0">
                <a:solidFill>
                  <a:schemeClr val="bg1"/>
                </a:solidFill>
              </a:rPr>
              <a:t>the type I agency problem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018788" y="640081"/>
            <a:ext cx="4518490" cy="5257800"/>
          </a:xfrm>
        </p:spPr>
        <p:txBody>
          <a:bodyPr anchor="ctr">
            <a:normAutofit/>
          </a:bodyPr>
          <a:lstStyle/>
          <a:p>
            <a:pPr>
              <a:buFontTx/>
              <a:buNone/>
              <a:defRPr/>
            </a:pPr>
            <a:r>
              <a:rPr lang="en-GB" sz="2100" dirty="0"/>
              <a:t>	Managers (board of directors) use corporate resources to make themselves better off rather than to improve shareholder wealth. Examples include:</a:t>
            </a:r>
          </a:p>
          <a:p>
            <a:pPr>
              <a:buFontTx/>
              <a:buNone/>
              <a:defRPr/>
            </a:pPr>
            <a:endParaRPr lang="en-GB" sz="2100" dirty="0"/>
          </a:p>
          <a:p>
            <a:pPr>
              <a:defRPr/>
            </a:pPr>
            <a:r>
              <a:rPr lang="en-GB" sz="2100" dirty="0"/>
              <a:t>Excessive remuneration</a:t>
            </a:r>
          </a:p>
          <a:p>
            <a:pPr>
              <a:defRPr/>
            </a:pPr>
            <a:r>
              <a:rPr lang="en-GB" sz="2100" dirty="0"/>
              <a:t>Excessive perks</a:t>
            </a:r>
          </a:p>
          <a:p>
            <a:pPr>
              <a:defRPr/>
            </a:pPr>
            <a:r>
              <a:rPr lang="en-GB" sz="2100" dirty="0"/>
              <a:t>Investment in “pet” projects</a:t>
            </a:r>
          </a:p>
          <a:p>
            <a:pPr>
              <a:defRPr/>
            </a:pPr>
            <a:r>
              <a:rPr lang="en-GB" sz="2100" dirty="0"/>
              <a:t>Pursuit of corporate growth leading to higher pay/management remuneration</a:t>
            </a:r>
          </a:p>
          <a:p>
            <a:pPr>
              <a:defRPr/>
            </a:pPr>
            <a:r>
              <a:rPr lang="en-GB" sz="2100" dirty="0"/>
              <a:t>Satisficing </a:t>
            </a:r>
          </a:p>
          <a:p>
            <a:pPr>
              <a:defRPr/>
            </a:pPr>
            <a:endParaRPr lang="en-GB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8" name="Rectangle 10247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05287" y="0"/>
            <a:ext cx="6338705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0" name="Rectangle 10249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0"/>
            <a:ext cx="2808883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639" y="637762"/>
            <a:ext cx="1643086" cy="5576770"/>
          </a:xfrm>
        </p:spPr>
        <p:txBody>
          <a:bodyPr anchor="t">
            <a:normAutofit/>
          </a:bodyPr>
          <a:lstStyle/>
          <a:p>
            <a:pPr algn="l">
              <a:defRPr/>
            </a:pPr>
            <a:r>
              <a:rPr lang="en-GB" sz="2900" cap="small">
                <a:solidFill>
                  <a:schemeClr val="bg1"/>
                </a:solidFill>
              </a:rPr>
              <a:t>the type II agency problem</a:t>
            </a:r>
          </a:p>
        </p:txBody>
      </p:sp>
      <p:sp>
        <p:nvSpPr>
          <p:cNvPr id="10252" name="Rectangle 10251">
            <a:extLst>
              <a:ext uri="{FF2B5EF4-FFF2-40B4-BE49-F238E27FC236}">
                <a16:creationId xmlns:a16="http://schemas.microsoft.com/office/drawing/2014/main" id="{B8EAE243-3A9F-4A46-B0D9-04C723A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1049" y="643465"/>
            <a:ext cx="3429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3491049" y="850052"/>
            <a:ext cx="4792967" cy="5326911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GB" sz="2100"/>
              <a:t>	Blockholders encourage decisions that make themselves better of but harm minority shareholders. Examples include:</a:t>
            </a:r>
          </a:p>
          <a:p>
            <a:r>
              <a:rPr lang="en-GB" sz="2100"/>
              <a:t>The appointment of directors who share the blockholder’s aims</a:t>
            </a:r>
          </a:p>
          <a:p>
            <a:r>
              <a:rPr lang="en-GB" sz="2100"/>
              <a:t>Restricting dividend payments, especially in group/pyramid structures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>
                <a:solidFill>
                  <a:schemeClr val="bg1"/>
                </a:solidFill>
              </a:rPr>
              <a:t>solutions to agency problems</a:t>
            </a:r>
          </a:p>
        </p:txBody>
      </p:sp>
      <p:sp>
        <p:nvSpPr>
          <p:cNvPr id="11267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Type I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Monitoring</a:t>
            </a:r>
          </a:p>
          <a:p>
            <a:pPr>
              <a:buFontTx/>
              <a:buNone/>
              <a:defRPr/>
            </a:pPr>
            <a:r>
              <a:rPr lang="en-GB" dirty="0">
                <a:solidFill>
                  <a:schemeClr val="bg1"/>
                </a:solidFill>
              </a:rPr>
              <a:t>Activities whose cost is borne by shareholders, e.g. oversight by the board/auditors</a:t>
            </a:r>
          </a:p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Bonding</a:t>
            </a:r>
          </a:p>
          <a:p>
            <a:pPr>
              <a:buFontTx/>
              <a:buNone/>
              <a:defRPr/>
            </a:pPr>
            <a:r>
              <a:rPr lang="en-GB" dirty="0">
                <a:solidFill>
                  <a:schemeClr val="bg1"/>
                </a:solidFill>
              </a:rPr>
              <a:t>Activities whose cost is borne by managers, e.g. financing decisions such as increased dividends or borrowing that limit cash availability and hence managerial discretion</a:t>
            </a:r>
          </a:p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Incentive alignment:</a:t>
            </a:r>
          </a:p>
          <a:p>
            <a:pPr>
              <a:buFontTx/>
              <a:buNone/>
              <a:defRPr/>
            </a:pPr>
            <a:r>
              <a:rPr lang="en-GB" dirty="0">
                <a:solidFill>
                  <a:schemeClr val="bg1"/>
                </a:solidFill>
              </a:rPr>
              <a:t>Remuneration schemes that make managers better of when they increase shareholder value</a:t>
            </a:r>
          </a:p>
        </p:txBody>
      </p:sp>
      <p:sp>
        <p:nvSpPr>
          <p:cNvPr id="11269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Type II</a:t>
            </a:r>
          </a:p>
        </p:txBody>
      </p:sp>
      <p:sp>
        <p:nvSpPr>
          <p:cNvPr id="11270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Legislation to protect minority shareholders</a:t>
            </a:r>
          </a:p>
          <a:p>
            <a:r>
              <a:rPr lang="en-GB" dirty="0">
                <a:solidFill>
                  <a:schemeClr val="bg1"/>
                </a:solidFill>
              </a:rPr>
              <a:t>Representation of minority shareholders on the board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>
                <a:solidFill>
                  <a:schemeClr val="bg1"/>
                </a:solidFill>
              </a:rPr>
              <a:t>share ownership in practice </a:t>
            </a:r>
          </a:p>
        </p:txBody>
      </p:sp>
      <p:sp>
        <p:nvSpPr>
          <p:cNvPr id="12291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UK &amp; US</a:t>
            </a:r>
          </a:p>
        </p:txBody>
      </p:sp>
      <p:sp>
        <p:nvSpPr>
          <p:cNvPr id="12292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u="sng" dirty="0">
                <a:solidFill>
                  <a:schemeClr val="bg1"/>
                </a:solidFill>
              </a:rPr>
              <a:t>Ownership</a:t>
            </a:r>
            <a:r>
              <a:rPr lang="en-GB" dirty="0">
                <a:solidFill>
                  <a:schemeClr val="bg1"/>
                </a:solidFill>
              </a:rPr>
              <a:t> of individual companies is relatively </a:t>
            </a:r>
            <a:r>
              <a:rPr lang="en-GB" b="1" u="sng" dirty="0">
                <a:solidFill>
                  <a:schemeClr val="bg1"/>
                </a:solidFill>
              </a:rPr>
              <a:t>dispersed</a:t>
            </a:r>
          </a:p>
          <a:p>
            <a:r>
              <a:rPr lang="en-GB" dirty="0">
                <a:solidFill>
                  <a:schemeClr val="bg1"/>
                </a:solidFill>
              </a:rPr>
              <a:t>Nationally </a:t>
            </a:r>
            <a:r>
              <a:rPr lang="en-GB" u="sng" dirty="0">
                <a:solidFill>
                  <a:schemeClr val="bg1"/>
                </a:solidFill>
              </a:rPr>
              <a:t>non-bank financial institutions are major shareholders</a:t>
            </a:r>
            <a:r>
              <a:rPr lang="en-GB" dirty="0">
                <a:solidFill>
                  <a:schemeClr val="bg1"/>
                </a:solidFill>
              </a:rPr>
              <a:t>, they have few incentives to be active owners</a:t>
            </a:r>
          </a:p>
          <a:p>
            <a:r>
              <a:rPr lang="en-GB" u="sng" dirty="0">
                <a:solidFill>
                  <a:schemeClr val="bg1"/>
                </a:solidFill>
              </a:rPr>
              <a:t>State ownership </a:t>
            </a:r>
            <a:r>
              <a:rPr lang="en-GB" dirty="0">
                <a:solidFill>
                  <a:schemeClr val="bg1"/>
                </a:solidFill>
              </a:rPr>
              <a:t>of equity is </a:t>
            </a:r>
            <a:r>
              <a:rPr lang="en-GB" u="sng" dirty="0">
                <a:solidFill>
                  <a:schemeClr val="bg1"/>
                </a:solidFill>
              </a:rPr>
              <a:t>very low</a:t>
            </a:r>
          </a:p>
          <a:p>
            <a:pPr>
              <a:buFont typeface="Wingdings" pitchFamily="2" charset="2"/>
              <a:buChar char="Ø"/>
            </a:pPr>
            <a:r>
              <a:rPr lang="en-GB" b="1" dirty="0">
                <a:solidFill>
                  <a:schemeClr val="bg1"/>
                </a:solidFill>
              </a:rPr>
              <a:t>Type I </a:t>
            </a:r>
            <a:r>
              <a:rPr lang="en-GB" dirty="0">
                <a:solidFill>
                  <a:schemeClr val="bg1"/>
                </a:solidFill>
              </a:rPr>
              <a:t>problem</a:t>
            </a:r>
          </a:p>
        </p:txBody>
      </p:sp>
      <p:sp>
        <p:nvSpPr>
          <p:cNvPr id="12293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Continental Europe &amp; Asia</a:t>
            </a:r>
          </a:p>
        </p:txBody>
      </p:sp>
      <p:sp>
        <p:nvSpPr>
          <p:cNvPr id="12294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u="sng" dirty="0">
                <a:solidFill>
                  <a:schemeClr val="bg1"/>
                </a:solidFill>
              </a:rPr>
              <a:t>Ownership</a:t>
            </a:r>
            <a:r>
              <a:rPr lang="en-GB" dirty="0">
                <a:solidFill>
                  <a:schemeClr val="bg1"/>
                </a:solidFill>
              </a:rPr>
              <a:t> of individual companies is often </a:t>
            </a:r>
            <a:r>
              <a:rPr lang="en-GB" b="1" u="sng" dirty="0">
                <a:solidFill>
                  <a:schemeClr val="bg1"/>
                </a:solidFill>
              </a:rPr>
              <a:t>concentrated</a:t>
            </a:r>
          </a:p>
          <a:p>
            <a:r>
              <a:rPr lang="en-GB" u="sng" dirty="0">
                <a:solidFill>
                  <a:schemeClr val="bg1"/>
                </a:solidFill>
              </a:rPr>
              <a:t>Families and the state are significant </a:t>
            </a:r>
            <a:r>
              <a:rPr lang="en-GB" u="sng" dirty="0" err="1">
                <a:solidFill>
                  <a:schemeClr val="bg1"/>
                </a:solidFill>
              </a:rPr>
              <a:t>blockholders</a:t>
            </a:r>
            <a:endParaRPr lang="en-GB" u="sng" dirty="0">
              <a:solidFill>
                <a:schemeClr val="bg1"/>
              </a:solidFill>
            </a:endParaRPr>
          </a:p>
          <a:p>
            <a:r>
              <a:rPr lang="en-GB" u="sng" dirty="0">
                <a:solidFill>
                  <a:schemeClr val="bg1"/>
                </a:solidFill>
              </a:rPr>
              <a:t>Banks own shares</a:t>
            </a:r>
          </a:p>
          <a:p>
            <a:r>
              <a:rPr lang="en-GB" u="sng" dirty="0">
                <a:solidFill>
                  <a:schemeClr val="bg1"/>
                </a:solidFill>
              </a:rPr>
              <a:t>Companies own shares in other corporations</a:t>
            </a:r>
          </a:p>
          <a:p>
            <a:pPr>
              <a:buFont typeface="Wingdings" pitchFamily="2" charset="2"/>
              <a:buChar char="Ø"/>
            </a:pPr>
            <a:r>
              <a:rPr lang="en-GB" b="1" dirty="0">
                <a:solidFill>
                  <a:schemeClr val="bg1"/>
                </a:solidFill>
              </a:rPr>
              <a:t>Type II </a:t>
            </a:r>
            <a:r>
              <a:rPr lang="en-GB" dirty="0">
                <a:solidFill>
                  <a:schemeClr val="bg1"/>
                </a:solidFill>
              </a:rPr>
              <a:t>problem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sz="4100" cap="small"/>
              <a:t>families as owners</a:t>
            </a:r>
          </a:p>
        </p:txBody>
      </p:sp>
      <p:sp>
        <p:nvSpPr>
          <p:cNvPr id="13315" name="Content Placeholder 7"/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3785419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r>
              <a:rPr lang="en-GB" sz="1700" dirty="0"/>
              <a:t>	May promote long-term shareholder value because they want to keep the firm intact for future generations, or may destroy value by employing unsuitable family members or paying high dividends.</a:t>
            </a:r>
          </a:p>
          <a:p>
            <a:pPr>
              <a:buFontTx/>
              <a:buNone/>
            </a:pPr>
            <a:endParaRPr lang="en-GB" sz="1700" dirty="0"/>
          </a:p>
          <a:p>
            <a:pPr>
              <a:buFontTx/>
              <a:buNone/>
            </a:pPr>
            <a:r>
              <a:rPr lang="en-GB" sz="1700" dirty="0"/>
              <a:t>	Miller and Le Breton-Miller (2006) argue that there is an inverted U-shaped relationship between firm value and family ownership.</a:t>
            </a:r>
          </a:p>
          <a:p>
            <a:pPr>
              <a:buFontTx/>
              <a:buNone/>
            </a:pPr>
            <a:endParaRPr lang="en-GB" sz="1700" dirty="0"/>
          </a:p>
          <a:p>
            <a:pPr>
              <a:buFontTx/>
              <a:buNone/>
            </a:pPr>
            <a:r>
              <a:rPr lang="en-GB" sz="1700" dirty="0"/>
              <a:t>      Increasing family ownership has a positive effect on value due to a reduction in type I agency costs, if their holdings rise above a critical level family management becomes established and expropriates wealth from other groups. </a:t>
            </a:r>
          </a:p>
          <a:p>
            <a:endParaRPr lang="en-GB" sz="1700" dirty="0"/>
          </a:p>
        </p:txBody>
      </p:sp>
      <p:pic>
        <p:nvPicPr>
          <p:cNvPr id="13317" name="Picture 13316" descr="Large skydiving group mid-air">
            <a:extLst>
              <a:ext uri="{FF2B5EF4-FFF2-40B4-BE49-F238E27FC236}">
                <a16:creationId xmlns:a16="http://schemas.microsoft.com/office/drawing/2014/main" id="{ED02AE76-BA77-C273-A02B-09CF3F6FC9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728" r="32560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13321" name="Straight Connector 13320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E9AE4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3700" cap="small"/>
              <a:t>financial institutions as owners</a:t>
            </a:r>
            <a:endParaRPr lang="en-GB" sz="3700"/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3785419"/>
          </a:xfrm>
        </p:spPr>
        <p:txBody>
          <a:bodyPr>
            <a:normAutofit/>
          </a:bodyPr>
          <a:lstStyle/>
          <a:p>
            <a:r>
              <a:rPr lang="en-GB" sz="1700" dirty="0"/>
              <a:t>Banks which lend cash and own equity have incentives to be active monitors</a:t>
            </a:r>
          </a:p>
          <a:p>
            <a:pPr marL="0" indent="0">
              <a:buNone/>
            </a:pPr>
            <a:endParaRPr lang="en-GB" sz="1700" dirty="0"/>
          </a:p>
          <a:p>
            <a:r>
              <a:rPr lang="en-GB" sz="1700" dirty="0"/>
              <a:t>Non-banks (pension funds, insurance companies and mutual funds) are less likely to intervene because it is easier to sell equity in failing companies than to get involved in management</a:t>
            </a:r>
          </a:p>
          <a:p>
            <a:endParaRPr lang="en-GB" sz="1700" dirty="0"/>
          </a:p>
        </p:txBody>
      </p:sp>
      <p:pic>
        <p:nvPicPr>
          <p:cNvPr id="14341" name="Picture 14340" descr="Stock exchange numbers">
            <a:extLst>
              <a:ext uri="{FF2B5EF4-FFF2-40B4-BE49-F238E27FC236}">
                <a16:creationId xmlns:a16="http://schemas.microsoft.com/office/drawing/2014/main" id="{ADC71305-5C04-E003-D32C-CFB1B59D1D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821" r="32340" b="-1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14345" name="Straight Connector 14344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E8E97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8" name="Rectangle 1536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758" y="448055"/>
            <a:ext cx="2560777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30" y="731519"/>
            <a:ext cx="2133893" cy="323757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600" cap="small">
                <a:solidFill>
                  <a:srgbClr val="FFFFFF"/>
                </a:solidFill>
              </a:rPr>
              <a:t>management as owners</a:t>
            </a:r>
          </a:p>
        </p:txBody>
      </p:sp>
      <p:sp>
        <p:nvSpPr>
          <p:cNvPr id="15370" name="Rectangle 1536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757" y="4419227"/>
            <a:ext cx="2560777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5372" name="Rectangle 1537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3452" y="448055"/>
            <a:ext cx="5766356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>
          <a:xfrm>
            <a:off x="3284781" y="686862"/>
            <a:ext cx="5278194" cy="5475129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r>
              <a:rPr lang="en-GB" sz="2300" dirty="0"/>
              <a:t>	In theory management ownership of equity should improve shareholder value. </a:t>
            </a:r>
          </a:p>
          <a:p>
            <a:pPr>
              <a:buFontTx/>
              <a:buNone/>
            </a:pPr>
            <a:endParaRPr lang="en-GB" sz="2300" dirty="0"/>
          </a:p>
          <a:p>
            <a:pPr>
              <a:buFontTx/>
              <a:buNone/>
            </a:pPr>
            <a:r>
              <a:rPr lang="en-GB" sz="2300" dirty="0"/>
              <a:t>     In practice, increasing board ownership raises value for a while as incentives are aligned, but then as managers become established, value is static (Holderness </a:t>
            </a:r>
            <a:r>
              <a:rPr lang="en-GB" sz="2300" i="1" dirty="0"/>
              <a:t>et al.</a:t>
            </a:r>
            <a:r>
              <a:rPr lang="en-GB" sz="2300" dirty="0"/>
              <a:t>, 1999; McConnell and </a:t>
            </a:r>
            <a:r>
              <a:rPr lang="en-GB" sz="2300" dirty="0" err="1"/>
              <a:t>Servaes</a:t>
            </a:r>
            <a:r>
              <a:rPr lang="en-GB" sz="2300" dirty="0"/>
              <a:t>, 1990; </a:t>
            </a:r>
            <a:r>
              <a:rPr lang="en-GB" sz="2300" dirty="0" err="1"/>
              <a:t>Morck</a:t>
            </a:r>
            <a:r>
              <a:rPr lang="en-GB" sz="2300" dirty="0"/>
              <a:t> </a:t>
            </a:r>
            <a:r>
              <a:rPr lang="en-GB" sz="2300" i="1" dirty="0"/>
              <a:t>et al.</a:t>
            </a:r>
            <a:r>
              <a:rPr lang="en-GB" sz="2300" dirty="0"/>
              <a:t>, 1988)</a:t>
            </a:r>
          </a:p>
          <a:p>
            <a:endParaRPr lang="en-GB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401" name="Rectangle 1640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403" name="Rectangle 1640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405" name="Rectangle 1640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407" name="Rectangle 1640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409" name="Rectangle 1640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411" name="Freeform: Shape 1641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413" name="Rectangle 1641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>
              <a:defRPr/>
            </a:pPr>
            <a:r>
              <a:rPr lang="en-GB" sz="3500" cap="small">
                <a:solidFill>
                  <a:srgbClr val="FFFFFF"/>
                </a:solidFill>
              </a:rPr>
              <a:t>the state as an owner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r>
              <a:rPr lang="en-GB" sz="1700" dirty="0"/>
              <a:t>Often associated with inefficiency because companies are used to create employment or safeguard the provision of goods and services (Megginson and Netter, 2001) </a:t>
            </a:r>
          </a:p>
          <a:p>
            <a:pPr marL="0" indent="0">
              <a:buNone/>
            </a:pPr>
            <a:endParaRPr lang="en-GB" sz="1700" dirty="0"/>
          </a:p>
          <a:p>
            <a:r>
              <a:rPr lang="en-GB" sz="1700" dirty="0"/>
              <a:t>Can be a useful owner when other powerful </a:t>
            </a:r>
            <a:r>
              <a:rPr lang="en-GB" sz="1700" dirty="0" err="1"/>
              <a:t>blockholders</a:t>
            </a:r>
            <a:r>
              <a:rPr lang="en-GB" sz="1700" dirty="0"/>
              <a:t> are present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6" name="Rectangle 17415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418" name="Rectangle 17417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0" name="Rectangle 17419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2" name="Rectangle 1742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4" name="Rectangle 1742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426" name="Freeform: Shape 1742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428" name="Rectangle 1742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>
              <a:defRPr/>
            </a:pPr>
            <a:r>
              <a:rPr lang="en-GB" sz="3500" cap="small">
                <a:solidFill>
                  <a:srgbClr val="FFFFFF"/>
                </a:solidFill>
              </a:rPr>
              <a:t>companies as owners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r>
              <a:rPr lang="en-GB" sz="1700" dirty="0"/>
              <a:t>Pyramids : A, which is controlled by a single </a:t>
            </a:r>
            <a:r>
              <a:rPr lang="en-GB" sz="1700" dirty="0" err="1"/>
              <a:t>blockholder</a:t>
            </a:r>
            <a:r>
              <a:rPr lang="en-GB" sz="1700" dirty="0"/>
              <a:t>, owns B, which in turn owns C, e.g. Louis Vuitton Moët Hennessy. This can lead to tunnelling, an activity that transfers value up the pyramid to a company in which the </a:t>
            </a:r>
            <a:r>
              <a:rPr lang="en-GB" sz="1700" dirty="0" err="1"/>
              <a:t>blockholder</a:t>
            </a:r>
            <a:r>
              <a:rPr lang="en-GB" sz="1700" dirty="0"/>
              <a:t> has high cash-flow rights. This expropriates wealth from minorities further down the pyramid. </a:t>
            </a:r>
          </a:p>
          <a:p>
            <a:r>
              <a:rPr lang="en-GB" sz="1700" dirty="0" err="1"/>
              <a:t>Keiretsus</a:t>
            </a:r>
            <a:r>
              <a:rPr lang="en-GB" sz="1700" dirty="0"/>
              <a:t>: a main bank owns equity in group companies which also hold equity in one another</a:t>
            </a:r>
          </a:p>
          <a:p>
            <a:r>
              <a:rPr lang="en-GB" sz="1700" dirty="0"/>
              <a:t>Chaebols:  similar to </a:t>
            </a:r>
            <a:r>
              <a:rPr lang="en-GB" sz="1700" dirty="0" err="1"/>
              <a:t>keiretsus</a:t>
            </a:r>
            <a:r>
              <a:rPr lang="en-GB" sz="1700" dirty="0"/>
              <a:t> but cannot include banks. While legally separate the companies often operate as if part of one organisation.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r>
              <a:rPr lang="en-GB" sz="1700"/>
              <a:t>Jensen and Meckling (1976). “Theory of the Firm: Managerial Behavior, Agency Costs and Ownership Structure.”, Journal of Financial Economics</a:t>
            </a:r>
          </a:p>
          <a:p>
            <a:r>
              <a:rPr lang="en-GB" sz="1700"/>
              <a:t>Villalonga and Amit (2006). “How do family ownership, control and management affect firm value?”, Journal of Financial Economics</a:t>
            </a:r>
          </a:p>
          <a:p>
            <a:r>
              <a:rPr lang="en-GB" sz="1700"/>
              <a:t>Miller and Le Breton-Miller (2006). “Family Governance and Firm Performance: Agency, Stewardship, and Capabilities“, Family Business Review</a:t>
            </a:r>
          </a:p>
        </p:txBody>
      </p:sp>
    </p:spTree>
    <p:extLst>
      <p:ext uri="{BB962C8B-B14F-4D97-AF65-F5344CB8AC3E}">
        <p14:creationId xmlns:p14="http://schemas.microsoft.com/office/powerpoint/2010/main" val="25552902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r>
              <a:rPr lang="en-GB" sz="1700"/>
              <a:t>Holderness et al. (1999). “Were the Good Old Days That Good? Changes in Managerial Stock Ownership Since the Great Depression.”, The Journal of Finance</a:t>
            </a:r>
          </a:p>
          <a:p>
            <a:r>
              <a:rPr lang="en-GB" sz="1700"/>
              <a:t>McConnell and Servaes (1990). “Additional evidence on equity ownership and corporate value.”, Journal of Financial Economics</a:t>
            </a:r>
          </a:p>
          <a:p>
            <a:r>
              <a:rPr lang="en-GB" sz="1700"/>
              <a:t>Morck et al. (1988). “Management ownership and market valuation: An empirical analysis.”, Journal of Financial Economics</a:t>
            </a:r>
          </a:p>
          <a:p>
            <a:endParaRPr lang="en-GB" sz="1700"/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42418604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r>
              <a:rPr lang="en-GB" sz="1700"/>
              <a:t>Megginson and Netter (2001). “From State to Market: A Survey of Empirical Studies on Privatization.”, Journal of Economic Literature</a:t>
            </a:r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46808714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1842</TotalTime>
  <Words>1288</Words>
  <Application>Microsoft Macintosh PowerPoint</Application>
  <PresentationFormat>On-screen Show (4:3)</PresentationFormat>
  <Paragraphs>128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Arial</vt:lpstr>
      <vt:lpstr>Calibri</vt:lpstr>
      <vt:lpstr>Wingdings</vt:lpstr>
      <vt:lpstr>Default Design</vt:lpstr>
      <vt:lpstr>CORPORATE GOVERNANCE</vt:lpstr>
      <vt:lpstr>learning objectives</vt:lpstr>
      <vt:lpstr>ownership rights</vt:lpstr>
      <vt:lpstr>shareholders’ rights</vt:lpstr>
      <vt:lpstr>cash flow &amp; control rights</vt:lpstr>
      <vt:lpstr>ownership and control</vt:lpstr>
      <vt:lpstr> agency problems</vt:lpstr>
      <vt:lpstr>the type I agency problem</vt:lpstr>
      <vt:lpstr>the type II agency problem</vt:lpstr>
      <vt:lpstr>solutions to agency problems</vt:lpstr>
      <vt:lpstr>share ownership in practice </vt:lpstr>
      <vt:lpstr>families as owners</vt:lpstr>
      <vt:lpstr>financial institutions as owners</vt:lpstr>
      <vt:lpstr>management as owners</vt:lpstr>
      <vt:lpstr>the state as an owner</vt:lpstr>
      <vt:lpstr>companies as owners</vt:lpstr>
      <vt:lpstr>Bibliography</vt:lpstr>
      <vt:lpstr>Bibliography</vt:lpstr>
      <vt:lpstr>Bibliography</vt:lpstr>
    </vt:vector>
  </TitlesOfParts>
  <Company>Macmillan Publishers LTD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CORPORATE GOVERNANCE</dc:title>
  <dc:creator>C.Griffiths</dc:creator>
  <cp:lastModifiedBy>Badir Miftah</cp:lastModifiedBy>
  <cp:revision>24</cp:revision>
  <dcterms:created xsi:type="dcterms:W3CDTF">2011-08-23T16:14:30Z</dcterms:created>
  <dcterms:modified xsi:type="dcterms:W3CDTF">2023-01-28T21:28:27Z</dcterms:modified>
</cp:coreProperties>
</file>