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9" r:id="rId5"/>
    <p:sldId id="261" r:id="rId6"/>
    <p:sldId id="260" r:id="rId7"/>
    <p:sldId id="263" r:id="rId8"/>
    <p:sldId id="265" r:id="rId9"/>
    <p:sldId id="266" r:id="rId10"/>
    <p:sldId id="267" r:id="rId11"/>
    <p:sldId id="268" r:id="rId12"/>
    <p:sldId id="269" r:id="rId13"/>
    <p:sldId id="271" r:id="rId14"/>
    <p:sldId id="272" r:id="rId15"/>
    <p:sldId id="270" r:id="rId16"/>
    <p:sldId id="273" r:id="rId17"/>
    <p:sldId id="274" r:id="rId18"/>
    <p:sldId id="275" r:id="rId19"/>
    <p:sldId id="276" r:id="rId20"/>
    <p:sldId id="279" r:id="rId21"/>
    <p:sldId id="277" r:id="rId22"/>
    <p:sldId id="280" r:id="rId23"/>
    <p:sldId id="281" r:id="rId24"/>
    <p:sldId id="278" r:id="rId25"/>
    <p:sldId id="283" r:id="rId26"/>
    <p:sldId id="282" r:id="rId27"/>
    <p:sldId id="262"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816" autoAdjust="0"/>
    <p:restoredTop sz="94660"/>
  </p:normalViewPr>
  <p:slideViewPr>
    <p:cSldViewPr snapToGrid="0">
      <p:cViewPr varScale="1">
        <p:scale>
          <a:sx n="111" d="100"/>
          <a:sy n="111" d="100"/>
        </p:scale>
        <p:origin x="4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23/05/2023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23/05/2023</a:t>
            </a:fld>
            <a:endParaRPr lang="en-GB" dirty="0"/>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23/05/2023</a:t>
            </a:fld>
            <a:endParaRPr lang="en-GB" dirty="0"/>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dirty="0"/>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23/05/2023</a:t>
            </a:fld>
            <a:endParaRPr lang="en-GB" dirty="0"/>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dirty="0"/>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dirty="0"/>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23/05/2023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dirty="0"/>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checkasalary.co.uk/salaries/average" TargetMode="External"/><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hyperlink" Target="https://www.gov.uk/government/statistics/transport-and-environment-statistics-2022/transport-and-environment-statistics-2022#greenhouse-gas-emissions-from-transport" TargetMode="External"/><Relationship Id="rId4" Type="http://schemas.openxmlformats.org/officeDocument/2006/relationships/hyperlink" Target="https://www.checkasalary.co.uk/salary/hgv-drive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reducingco2together.eu/assets/pdf/trucks.pdf" TargetMode="External"/><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hyperlink" Target="https://www.mandata.co.uk/insights/hgv-driver-shortage/#:~:text=There%20are%20several%20factors%20that,up%20from%2047%20since%202015" TargetMode="External"/><Relationship Id="rId4" Type="http://schemas.openxmlformats.org/officeDocument/2006/relationships/hyperlink" Target="https://www.gojarrett.com/fleet-services/blog/truck-and-trailer-aerodynamics-101-and-ways-to-improve-i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independent.co.uk/news/uk/politics/lorry-driver-rules-brexit-shortage-b1887386.html" TargetMode="Externa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hyperlink" Target="https://ascendbroking.co.uk/transportation/hgv-classes-explained/" TargetMode="External"/><Relationship Id="rId5" Type="http://schemas.openxmlformats.org/officeDocument/2006/relationships/hyperlink" Target="https://www.igd.com/articles/article-viewer/t/hgv-driver-shortage-causes-consequences-and-potential-remedies-/i/28494" TargetMode="External"/><Relationship Id="rId4" Type="http://schemas.openxmlformats.org/officeDocument/2006/relationships/hyperlink" Target="https://ciltuk.org.uk/News/Latest-News/ArtMID/6887/ArticleID/36939/CILT-survey-reveals-more-than-75-of-organisations-are-experiencing-a-driver-shortage-as-the-crisis-contin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pic>
        <p:nvPicPr>
          <p:cNvPr id="9" name="Picture 8" descr="Truck driving with speed on highway">
            <a:extLst>
              <a:ext uri="{FF2B5EF4-FFF2-40B4-BE49-F238E27FC236}">
                <a16:creationId xmlns:a16="http://schemas.microsoft.com/office/drawing/2014/main" id="{2EA3F93B-9C0F-614D-26C2-C915750BD474}"/>
              </a:ext>
            </a:extLst>
          </p:cNvPr>
          <p:cNvPicPr>
            <a:picLocks noChangeAspect="1"/>
          </p:cNvPicPr>
          <p:nvPr/>
        </p:nvPicPr>
        <p:blipFill>
          <a:blip r:embed="rId3" cstate="print">
            <a:alphaModFix amt="20000"/>
            <a:extLst>
              <a:ext uri="{28A0092B-C50C-407E-A947-70E740481C1C}">
                <a14:useLocalDpi xmlns:a14="http://schemas.microsoft.com/office/drawing/2010/main" val="0"/>
              </a:ext>
            </a:extLst>
          </a:blip>
          <a:stretch>
            <a:fillRect/>
          </a:stretch>
        </p:blipFill>
        <p:spPr>
          <a:xfrm>
            <a:off x="0" y="0"/>
            <a:ext cx="12191999" cy="5710687"/>
          </a:xfrm>
          <a:prstGeom prst="rect">
            <a:avLst/>
          </a:prstGeom>
        </p:spPr>
      </p:pic>
      <p:sp>
        <p:nvSpPr>
          <p:cNvPr id="3" name="Content Placeholder 2"/>
          <p:cNvSpPr>
            <a:spLocks noGrp="1"/>
          </p:cNvSpPr>
          <p:nvPr>
            <p:ph idx="1"/>
          </p:nvPr>
        </p:nvSpPr>
        <p:spPr>
          <a:xfrm>
            <a:off x="6737231" y="67321"/>
            <a:ext cx="5143314" cy="2788022"/>
          </a:xfrm>
        </p:spPr>
        <p:txBody>
          <a:bodyPr>
            <a:normAutofit/>
          </a:bodyPr>
          <a:lstStyle/>
          <a:p>
            <a:pPr marL="0" indent="0" algn="r">
              <a:lnSpc>
                <a:spcPct val="160000"/>
              </a:lnSpc>
              <a:buNone/>
            </a:pPr>
            <a:r>
              <a:rPr lang="en-US" sz="1900" dirty="0"/>
              <a:t>Shaun Farthing</a:t>
            </a:r>
          </a:p>
          <a:p>
            <a:pPr marL="0" indent="0" algn="r">
              <a:lnSpc>
                <a:spcPct val="160000"/>
              </a:lnSpc>
              <a:buNone/>
            </a:pPr>
            <a:r>
              <a:rPr lang="en-US" sz="1900" dirty="0"/>
              <a:t>Student Number: 1708439</a:t>
            </a:r>
          </a:p>
          <a:p>
            <a:pPr marL="0" indent="0" algn="r">
              <a:lnSpc>
                <a:spcPct val="160000"/>
              </a:lnSpc>
              <a:buNone/>
            </a:pPr>
            <a:r>
              <a:rPr lang="en-US" sz="1900" dirty="0"/>
              <a:t>Module: Engineering Management Leadership</a:t>
            </a:r>
          </a:p>
          <a:p>
            <a:pPr marL="0" indent="0" algn="r">
              <a:lnSpc>
                <a:spcPct val="160000"/>
              </a:lnSpc>
              <a:buNone/>
            </a:pPr>
            <a:r>
              <a:rPr lang="en-US" sz="1900" dirty="0"/>
              <a:t>Module code: ACEA 7006</a:t>
            </a:r>
          </a:p>
          <a:p>
            <a:pPr marL="0" indent="0" algn="r">
              <a:lnSpc>
                <a:spcPct val="160000"/>
              </a:lnSpc>
              <a:buNone/>
            </a:pPr>
            <a:r>
              <a:rPr lang="en-US" sz="1900" dirty="0"/>
              <a:t>Lecturer: Andrew Thorn</a:t>
            </a:r>
          </a:p>
          <a:p>
            <a:pPr marL="0" indent="0" algn="ctr">
              <a:buNone/>
            </a:pPr>
            <a:endParaRPr lang="en-GB" sz="2400" dirty="0"/>
          </a:p>
        </p:txBody>
      </p:sp>
      <p:sp>
        <p:nvSpPr>
          <p:cNvPr id="5" name="Title 4">
            <a:extLst>
              <a:ext uri="{FF2B5EF4-FFF2-40B4-BE49-F238E27FC236}">
                <a16:creationId xmlns:a16="http://schemas.microsoft.com/office/drawing/2014/main" id="{85D2E1AB-3176-4778-1B89-143B6D2B45E6}"/>
              </a:ext>
            </a:extLst>
          </p:cNvPr>
          <p:cNvSpPr>
            <a:spLocks noGrp="1"/>
          </p:cNvSpPr>
          <p:nvPr>
            <p:ph type="title"/>
          </p:nvPr>
        </p:nvSpPr>
        <p:spPr>
          <a:xfrm>
            <a:off x="658905" y="3306681"/>
            <a:ext cx="10874188" cy="2056187"/>
          </a:xfrm>
        </p:spPr>
        <p:txBody>
          <a:bodyPr>
            <a:normAutofit/>
          </a:bodyPr>
          <a:lstStyle/>
          <a:p>
            <a:r>
              <a:rPr lang="en-US" sz="4400" b="1" dirty="0"/>
              <a:t>Business Analysis and Planning </a:t>
            </a:r>
            <a:br>
              <a:rPr lang="en-GB" sz="4400" b="1" dirty="0"/>
            </a:br>
            <a:endParaRPr lang="en-GB" dirty="0"/>
          </a:p>
        </p:txBody>
      </p:sp>
    </p:spTree>
    <p:extLst>
      <p:ext uri="{BB962C8B-B14F-4D97-AF65-F5344CB8AC3E}">
        <p14:creationId xmlns:p14="http://schemas.microsoft.com/office/powerpoint/2010/main" val="41447461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s and trails of vehicles circulating along a mountain road">
            <a:extLst>
              <a:ext uri="{FF2B5EF4-FFF2-40B4-BE49-F238E27FC236}">
                <a16:creationId xmlns:a16="http://schemas.microsoft.com/office/drawing/2014/main" id="{0577B84C-60D1-090F-A69B-B49BDBD5A1D3}"/>
              </a:ext>
            </a:extLst>
          </p:cNvPr>
          <p:cNvPicPr>
            <a:picLocks noChangeAspect="1"/>
          </p:cNvPicPr>
          <p:nvPr/>
        </p:nvPicPr>
        <p:blipFill>
          <a:blip r:embed="rId2" cstate="print">
            <a:alphaModFix amt="5000"/>
            <a:extLst>
              <a:ext uri="{28A0092B-C50C-407E-A947-70E740481C1C}">
                <a14:useLocalDpi xmlns:a14="http://schemas.microsoft.com/office/drawing/2010/main" val="0"/>
              </a:ext>
            </a:extLst>
          </a:blip>
          <a:stretch>
            <a:fillRect/>
          </a:stretch>
        </p:blipFill>
        <p:spPr>
          <a:xfrm>
            <a:off x="0" y="0"/>
            <a:ext cx="12192000" cy="5724525"/>
          </a:xfrm>
          <a:prstGeom prst="rect">
            <a:avLst/>
          </a:prstGeom>
        </p:spPr>
      </p:pic>
      <p:sp>
        <p:nvSpPr>
          <p:cNvPr id="2" name="TextBox 1">
            <a:extLst>
              <a:ext uri="{FF2B5EF4-FFF2-40B4-BE49-F238E27FC236}">
                <a16:creationId xmlns:a16="http://schemas.microsoft.com/office/drawing/2014/main" id="{E46920B3-7C4C-9A3C-853A-25121404BED0}"/>
              </a:ext>
            </a:extLst>
          </p:cNvPr>
          <p:cNvSpPr txBox="1"/>
          <p:nvPr/>
        </p:nvSpPr>
        <p:spPr>
          <a:xfrm>
            <a:off x="609600" y="522617"/>
            <a:ext cx="10972800" cy="5265886"/>
          </a:xfrm>
          <a:prstGeom prst="rect">
            <a:avLst/>
          </a:prstGeom>
        </p:spPr>
        <p:txBody>
          <a:bodyPr vert="horz" lIns="91440" tIns="45720" rIns="91440" bIns="45720" rtlCol="0">
            <a:normAutofit lnSpcReduction="10000"/>
          </a:bodyPr>
          <a:lstStyle/>
          <a:p>
            <a:pPr>
              <a:lnSpc>
                <a:spcPct val="90000"/>
              </a:lnSpc>
              <a:spcBef>
                <a:spcPct val="20000"/>
              </a:spcBef>
              <a:buFont typeface="Arial" pitchFamily="34" charset="0"/>
            </a:pPr>
            <a:r>
              <a:rPr lang="en-US" sz="2400" b="1" dirty="0"/>
              <a:t>Introduction</a:t>
            </a:r>
            <a:endParaRPr lang="en-GB" sz="2400" b="1" dirty="0"/>
          </a:p>
          <a:p>
            <a:pPr>
              <a:lnSpc>
                <a:spcPct val="90000"/>
              </a:lnSpc>
              <a:spcBef>
                <a:spcPct val="20000"/>
              </a:spcBef>
              <a:buFont typeface="Arial" pitchFamily="34" charset="0"/>
            </a:pPr>
            <a:endParaRPr lang="en-GB" dirty="0"/>
          </a:p>
          <a:p>
            <a:pPr algn="just">
              <a:lnSpc>
                <a:spcPct val="150000"/>
              </a:lnSpc>
              <a:spcBef>
                <a:spcPct val="20000"/>
              </a:spcBef>
              <a:buFont typeface="Arial" pitchFamily="34" charset="0"/>
            </a:pPr>
            <a:r>
              <a:rPr lang="en-GB" dirty="0"/>
              <a:t>This presentation investigates the difficulties facing a logistics company as they try to improve profit margins. Maintaining and improving the bottom line has become particularity difficult ever since the pandemic, where, trying to keep employees safe while still trying to provide a first-class service presented difficulties. During the pandemic, the company had to furlough 50% of its staff, as a result, some of the employees have left the company. The company are currently experiencing a driver shortage in the region of 30%, they are also trying to decarbonise operations, improve working conditions and alter business operations without compromising customer service. The company has tried to implement some change, but this it has been met with resistance from employees. </a:t>
            </a:r>
          </a:p>
          <a:p>
            <a:pPr>
              <a:lnSpc>
                <a:spcPct val="150000"/>
              </a:lnSpc>
              <a:spcBef>
                <a:spcPct val="20000"/>
              </a:spcBef>
              <a:buFont typeface="Arial" pitchFamily="34" charset="0"/>
            </a:pPr>
            <a:r>
              <a:rPr lang="en-GB" dirty="0"/>
              <a:t>This presentation explores the reasons for driver shortages and how this can be improved with retaining current employees and attracting new staff. It also evaluates measures that the company can introduce immediately, and future options to reduce the carbon footprint of the business.</a:t>
            </a:r>
            <a:endParaRPr lang="en-US" dirty="0"/>
          </a:p>
        </p:txBody>
      </p:sp>
    </p:spTree>
    <p:extLst>
      <p:ext uri="{BB962C8B-B14F-4D97-AF65-F5344CB8AC3E}">
        <p14:creationId xmlns:p14="http://schemas.microsoft.com/office/powerpoint/2010/main" val="23502564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421342" y="503853"/>
            <a:ext cx="11438964" cy="5170646"/>
          </a:xfrm>
          <a:prstGeom prst="rect">
            <a:avLst/>
          </a:prstGeom>
          <a:noFill/>
        </p:spPr>
        <p:txBody>
          <a:bodyPr wrap="square" rtlCol="0">
            <a:spAutoFit/>
          </a:bodyPr>
          <a:lstStyle/>
          <a:p>
            <a:r>
              <a:rPr lang="en-US" sz="2400" b="1" dirty="0"/>
              <a:t>Logistics</a:t>
            </a:r>
          </a:p>
          <a:p>
            <a:endParaRPr lang="en-US" dirty="0"/>
          </a:p>
          <a:p>
            <a:r>
              <a:rPr lang="en-US" dirty="0"/>
              <a:t>Logistics is the process of planning, implementing and controlling the movement of goods, services and information from the point of origin to the point of consumption in order to meet customer requirements. </a:t>
            </a:r>
          </a:p>
          <a:p>
            <a:endParaRPr lang="en-US" dirty="0"/>
          </a:p>
          <a:p>
            <a:r>
              <a:rPr lang="en-US" dirty="0"/>
              <a:t>Logistics involves the coordination of various activities such as transportation, storage, inventory and information management with the goal being delivery of these items to the right place at the right time. </a:t>
            </a:r>
          </a:p>
          <a:p>
            <a:endParaRPr lang="en-US" dirty="0"/>
          </a:p>
          <a:p>
            <a:r>
              <a:rPr lang="en-GB" dirty="0"/>
              <a:t>The costs incurred in operating a road transport logistics company is vast. Costs are incurred through vehicle rental/ purchase, fuel, maintenance, wages, tolls and freight charges, packaging, customs and duties charges.</a:t>
            </a:r>
          </a:p>
          <a:p>
            <a:endParaRPr lang="en-GB" dirty="0"/>
          </a:p>
          <a:p>
            <a:r>
              <a:rPr lang="en-GB" dirty="0"/>
              <a:t>To operate a lean and efficient company is imperative in the logistics sector. Companies must optimise processes, reduce waste by streamlining, improve resource utilisation and introduce a collaborative supply chain to ensure the company is operating responsively with agility, giving them a competitive advantage whilst improving customer satisfaction and sustainability.</a:t>
            </a:r>
          </a:p>
          <a:p>
            <a:endParaRPr lang="en-GB" dirty="0"/>
          </a:p>
          <a:p>
            <a:r>
              <a:rPr lang="en-GB" dirty="0"/>
              <a:t>The more positive initiatives a company can introduce, develop and provide will assist in them becoming a market leader.</a:t>
            </a:r>
          </a:p>
        </p:txBody>
      </p:sp>
    </p:spTree>
    <p:extLst>
      <p:ext uri="{BB962C8B-B14F-4D97-AF65-F5344CB8AC3E}">
        <p14:creationId xmlns:p14="http://schemas.microsoft.com/office/powerpoint/2010/main" val="14391149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298880" y="500332"/>
            <a:ext cx="11438964" cy="6093976"/>
          </a:xfrm>
          <a:prstGeom prst="rect">
            <a:avLst/>
          </a:prstGeom>
          <a:noFill/>
        </p:spPr>
        <p:txBody>
          <a:bodyPr wrap="square" rtlCol="0">
            <a:spAutoFit/>
          </a:bodyPr>
          <a:lstStyle/>
          <a:p>
            <a:r>
              <a:rPr lang="en-US" sz="2400" b="1" dirty="0"/>
              <a:t>Driver shortages</a:t>
            </a:r>
          </a:p>
          <a:p>
            <a:endParaRPr lang="en-US" sz="2400" b="1" dirty="0"/>
          </a:p>
          <a:p>
            <a:r>
              <a:rPr lang="en-US" dirty="0"/>
              <a:t>Driver shortage causes issues in the efficiency of the supply chain and can cause businesses to incur increased costs due to demand for transport, reduced flexibility and reduced workload due to less drivers and potential wastage of short life goods due to less frequent deliveries </a:t>
            </a:r>
            <a:r>
              <a:rPr lang="en-US" dirty="0">
                <a:hlinkClick r:id="rId3" action="ppaction://hlinksldjump"/>
              </a:rPr>
              <a:t>(Walton, 2021).</a:t>
            </a:r>
            <a:endParaRPr lang="en-US" dirty="0"/>
          </a:p>
          <a:p>
            <a:r>
              <a:rPr lang="en-US" dirty="0"/>
              <a:t>The company discussed in this presentation are currently facing driver shortages. There are contributory environmental, economical and political factors such as Brexit and Covid19. Covid19 caused the cancellation of many HGV/LGV driving tests which meant that many learner drivers did not complete their HGV/LGV tests, and Brexit caused many European HGV/LGV drivers to return home leading to the 60,000 shortfall of HGV/LGV drivers in the UK </a:t>
            </a:r>
            <a:r>
              <a:rPr lang="en-US" dirty="0">
                <a:hlinkClick r:id="rId3" action="ppaction://hlinksldjump"/>
              </a:rPr>
              <a:t>(Merrick, 2021).</a:t>
            </a:r>
            <a:r>
              <a:rPr lang="en-US" dirty="0"/>
              <a:t> These are common across the road haulage industry but may not be the only factors in this case. Some reasons this company may be facing driver shortages are:</a:t>
            </a:r>
          </a:p>
          <a:p>
            <a:endParaRPr lang="en-US" dirty="0"/>
          </a:p>
          <a:p>
            <a:pPr marL="285750" indent="-285750">
              <a:buFont typeface="Arial" panose="020B0604020202020204" pitchFamily="34" charset="0"/>
              <a:buChar char="•"/>
            </a:pPr>
            <a:r>
              <a:rPr lang="en-US" dirty="0"/>
              <a:t>Demographics – according to ONS, 34% of HGV/LGV drivers in the UK are 55 years or older (Walton, 2021).</a:t>
            </a:r>
          </a:p>
          <a:p>
            <a:pPr marL="285750" indent="-285750">
              <a:buFont typeface="Arial" panose="020B0604020202020204" pitchFamily="34" charset="0"/>
              <a:buChar char="•"/>
            </a:pPr>
            <a:r>
              <a:rPr lang="en-US" dirty="0"/>
              <a:t>Entry barriers – cost of training new drivers.</a:t>
            </a:r>
          </a:p>
          <a:p>
            <a:pPr marL="285750" indent="-285750">
              <a:buFont typeface="Arial" panose="020B0604020202020204" pitchFamily="34" charset="0"/>
              <a:buChar char="•"/>
            </a:pPr>
            <a:r>
              <a:rPr lang="en-US" dirty="0"/>
              <a:t>Salary levels -  not sufficient rates of pay.</a:t>
            </a:r>
          </a:p>
          <a:p>
            <a:pPr marL="285750" indent="-285750">
              <a:buFont typeface="Arial" panose="020B0604020202020204" pitchFamily="34" charset="0"/>
              <a:buChar char="•"/>
            </a:pPr>
            <a:r>
              <a:rPr lang="en-US" dirty="0"/>
              <a:t>Demanding job – long hours, staying away, working alone, poor conditions and personal liability for fines.</a:t>
            </a:r>
          </a:p>
          <a:p>
            <a:r>
              <a:rPr lang="en-US" dirty="0"/>
              <a:t> </a:t>
            </a:r>
          </a:p>
          <a:p>
            <a:endParaRPr lang="en-US" dirty="0"/>
          </a:p>
          <a:p>
            <a:endParaRPr lang="en-US" b="1" dirty="0"/>
          </a:p>
          <a:p>
            <a:endParaRPr lang="en-US" b="1" dirty="0"/>
          </a:p>
          <a:p>
            <a:endParaRPr lang="en-US" dirty="0"/>
          </a:p>
        </p:txBody>
      </p:sp>
    </p:spTree>
    <p:extLst>
      <p:ext uri="{BB962C8B-B14F-4D97-AF65-F5344CB8AC3E}">
        <p14:creationId xmlns:p14="http://schemas.microsoft.com/office/powerpoint/2010/main" val="2027082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298880" y="500332"/>
            <a:ext cx="11438964" cy="5124480"/>
          </a:xfrm>
          <a:prstGeom prst="rect">
            <a:avLst/>
          </a:prstGeom>
          <a:noFill/>
        </p:spPr>
        <p:txBody>
          <a:bodyPr wrap="square" rtlCol="0">
            <a:spAutoFit/>
          </a:bodyPr>
          <a:lstStyle/>
          <a:p>
            <a:r>
              <a:rPr lang="en-US" sz="2400" b="1" dirty="0"/>
              <a:t>The reasons behind driver shortages…</a:t>
            </a:r>
          </a:p>
          <a:p>
            <a:endParaRPr lang="en-US" sz="2400" b="1" dirty="0"/>
          </a:p>
          <a:p>
            <a:r>
              <a:rPr lang="en-US" u="sng" dirty="0"/>
              <a:t>Demographics</a:t>
            </a:r>
          </a:p>
          <a:p>
            <a:endParaRPr lang="en-US" dirty="0"/>
          </a:p>
          <a:p>
            <a:pPr>
              <a:lnSpc>
                <a:spcPct val="150000"/>
              </a:lnSpc>
            </a:pPr>
            <a:r>
              <a:rPr lang="en-US" dirty="0"/>
              <a:t>The average age of HGV/LGV drivers in the UK was 51 in 2022, this is up from 47 in 2015 </a:t>
            </a:r>
            <a:r>
              <a:rPr lang="en-US" dirty="0">
                <a:hlinkClick r:id="rId3" action="ppaction://hlinksldjump"/>
              </a:rPr>
              <a:t>(The Chartered Institute of Logistics and Transport, 2022).</a:t>
            </a:r>
            <a:r>
              <a:rPr lang="en-US" dirty="0"/>
              <a:t> This is the result of not having enough younger people entering the haulage industry. There are many reasons younger people do not enter the industry, long periods away from home, often alone, poor welfare facilities, industry image, lack of career guidance around the transport sector and a lack of incentives and awareness programs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3" action="ppaction://hlinksldjump"/>
              </a:rPr>
              <a:t>(</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hlinkClick r:id="rId3" action="ppaction://hlinksldjump"/>
              </a:rPr>
              <a:t>Mandata</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3" action="ppaction://hlinksldjump"/>
              </a:rPr>
              <a:t>, 2023).</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 rate of retirement in 2010 </a:t>
            </a:r>
            <a:r>
              <a:rPr lang="en-US" kern="100" dirty="0">
                <a:latin typeface="Calibri" panose="020F0502020204030204" pitchFamily="34" charset="0"/>
                <a:ea typeface="Calibri" panose="020F0502020204030204" pitchFamily="34" charset="0"/>
                <a:cs typeface="Times New Roman" panose="02020603050405020304" pitchFamily="18" charset="0"/>
              </a:rPr>
              <a:t>was around 7,500 per year, in 2020 this has risen to 10,000, this equates to approximately 4% of the workforce retiring each year, worryingly, only 1% of the road haulage industry and under 25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3" action="ppaction://hlinksldjump"/>
              </a:rPr>
              <a:t>(Grocer,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b="1" dirty="0"/>
          </a:p>
          <a:p>
            <a:endParaRPr lang="en-US" dirty="0"/>
          </a:p>
        </p:txBody>
      </p:sp>
    </p:spTree>
    <p:extLst>
      <p:ext uri="{BB962C8B-B14F-4D97-AF65-F5344CB8AC3E}">
        <p14:creationId xmlns:p14="http://schemas.microsoft.com/office/powerpoint/2010/main" val="12432012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76518" y="163902"/>
            <a:ext cx="11438964" cy="6001643"/>
          </a:xfrm>
          <a:prstGeom prst="rect">
            <a:avLst/>
          </a:prstGeom>
          <a:noFill/>
        </p:spPr>
        <p:txBody>
          <a:bodyPr wrap="square" rtlCol="0">
            <a:spAutoFit/>
          </a:bodyPr>
          <a:lstStyle/>
          <a:p>
            <a:r>
              <a:rPr lang="en-US" sz="2400" b="1" dirty="0"/>
              <a:t>The reasons behind driver shortages…</a:t>
            </a:r>
          </a:p>
          <a:p>
            <a:endParaRPr lang="en-US" dirty="0"/>
          </a:p>
          <a:p>
            <a:r>
              <a:rPr lang="en-US" u="sng" dirty="0"/>
              <a:t>Entry barriers</a:t>
            </a:r>
          </a:p>
          <a:p>
            <a:endParaRPr lang="en-US" dirty="0"/>
          </a:p>
          <a:p>
            <a:pPr>
              <a:lnSpc>
                <a:spcPct val="150000"/>
              </a:lnSpc>
            </a:pPr>
            <a:r>
              <a:rPr lang="en-US" dirty="0"/>
              <a:t>There are many barriers that prevent younger people entering the transport industry. These are predominantly financial restrictions. There are several costs to incur in order to achieve an HGV/LGV license. The driver would require a medical, typically between £50-150, a theory test at £60, a driver training course, this cost is dependent on the license type, C1, vehicles weighing between 3500kg and 7500kg, C1+E is the same as C1 but with a trailer, C (class 2) is for ridged vehicles weighing 7500kg or more and C+E (class 1) is for vehicles weighing 7500kg or more with a detachable trailer </a:t>
            </a:r>
            <a:r>
              <a:rPr lang="en-US" kern="100" dirty="0">
                <a:latin typeface="Calibri" panose="020F0502020204030204" pitchFamily="34" charset="0"/>
                <a:ea typeface="Calibri" panose="020F0502020204030204" pitchFamily="34" charset="0"/>
                <a:cs typeface="Times New Roman" panose="02020603050405020304" pitchFamily="18" charset="0"/>
                <a:hlinkClick r:id="rId3" action="ppaction://hlinksldjump"/>
              </a:rPr>
              <a:t>(Ward, 2021)</a:t>
            </a:r>
            <a:r>
              <a:rPr lang="en-US" dirty="0">
                <a:hlinkClick r:id="rId3" action="ppaction://hlinksldjump"/>
              </a:rPr>
              <a:t>.</a:t>
            </a:r>
            <a:r>
              <a:rPr lang="en-US" dirty="0"/>
              <a:t> These courses range between £800 and £1920,drivers also require a certificate of professional competence (CPC), this is £150-£300, and a digital tachograph at £32. </a:t>
            </a:r>
          </a:p>
          <a:p>
            <a:pPr>
              <a:lnSpc>
                <a:spcPct val="150000"/>
              </a:lnSpc>
            </a:pPr>
            <a:r>
              <a:rPr lang="en-US" dirty="0"/>
              <a:t>There are also time restrictions and loss of earning costs, as many people who would retrain as a driver are likely already working, so would require time off and as a result a loss of earnings.</a:t>
            </a:r>
          </a:p>
          <a:p>
            <a:endParaRPr lang="en-US" b="1" dirty="0"/>
          </a:p>
          <a:p>
            <a:endParaRPr lang="en-US" dirty="0"/>
          </a:p>
        </p:txBody>
      </p:sp>
    </p:spTree>
    <p:extLst>
      <p:ext uri="{BB962C8B-B14F-4D97-AF65-F5344CB8AC3E}">
        <p14:creationId xmlns:p14="http://schemas.microsoft.com/office/powerpoint/2010/main" val="1102725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298880" y="500332"/>
            <a:ext cx="11438964" cy="5309146"/>
          </a:xfrm>
          <a:prstGeom prst="rect">
            <a:avLst/>
          </a:prstGeom>
          <a:noFill/>
        </p:spPr>
        <p:txBody>
          <a:bodyPr wrap="square" rtlCol="0">
            <a:spAutoFit/>
          </a:bodyPr>
          <a:lstStyle/>
          <a:p>
            <a:r>
              <a:rPr lang="en-US" sz="2400" b="1" dirty="0"/>
              <a:t>The reasons behind driver shortages…</a:t>
            </a:r>
          </a:p>
          <a:p>
            <a:endParaRPr lang="en-US" dirty="0"/>
          </a:p>
          <a:p>
            <a:r>
              <a:rPr lang="en-US" u="sng" dirty="0"/>
              <a:t>Salary</a:t>
            </a:r>
          </a:p>
          <a:p>
            <a:endParaRPr lang="en-US" u="sng" dirty="0"/>
          </a:p>
          <a:p>
            <a:pPr>
              <a:lnSpc>
                <a:spcPct val="150000"/>
              </a:lnSpc>
            </a:pPr>
            <a:r>
              <a:rPr lang="en-US" dirty="0"/>
              <a:t>The average UK salary is £31,004 but the earning range is between £19,760 and £62,009 </a:t>
            </a:r>
            <a:r>
              <a:rPr lang="en-US" sz="1800" kern="100" dirty="0">
                <a:effectLst/>
                <a:ea typeface="Calibri" panose="020F0502020204030204" pitchFamily="34" charset="0"/>
                <a:cs typeface="Times New Roman" panose="02020603050405020304" pitchFamily="18" charset="0"/>
                <a:hlinkClick r:id="rId3" action="ppaction://hlinksldjump"/>
              </a:rPr>
              <a:t>(</a:t>
            </a:r>
            <a:r>
              <a:rPr lang="en-US" sz="1800" kern="100" dirty="0" err="1">
                <a:effectLst/>
                <a:ea typeface="Calibri" panose="020F0502020204030204" pitchFamily="34" charset="0"/>
                <a:cs typeface="Times New Roman" panose="02020603050405020304" pitchFamily="18" charset="0"/>
                <a:hlinkClick r:id="rId3" action="ppaction://hlinksldjump"/>
              </a:rPr>
              <a:t>Checkasalary</a:t>
            </a:r>
            <a:r>
              <a:rPr lang="en-US" sz="1800" kern="100" dirty="0">
                <a:effectLst/>
                <a:ea typeface="Calibri" panose="020F0502020204030204" pitchFamily="34" charset="0"/>
                <a:cs typeface="Times New Roman" panose="02020603050405020304" pitchFamily="18" charset="0"/>
                <a:hlinkClick r:id="rId3" action="ppaction://hlinksldjump"/>
              </a:rPr>
              <a:t>, 2023)</a:t>
            </a:r>
            <a:r>
              <a:rPr lang="en-US" dirty="0">
                <a:hlinkClick r:id="rId3" action="ppaction://hlinksldjump"/>
              </a:rPr>
              <a:t>. </a:t>
            </a:r>
            <a:r>
              <a:rPr lang="en-US" dirty="0"/>
              <a:t>The average salary of an HGV/LGV driver in the UK is £32,099.52 </a:t>
            </a:r>
            <a:r>
              <a:rPr lang="en-US" sz="1800" kern="100" dirty="0">
                <a:effectLst/>
                <a:ea typeface="Calibri" panose="020F0502020204030204" pitchFamily="34" charset="0"/>
                <a:cs typeface="Times New Roman" panose="02020603050405020304" pitchFamily="18" charset="0"/>
                <a:hlinkClick r:id="rId3" action="ppaction://hlinksldjump"/>
              </a:rPr>
              <a:t>(</a:t>
            </a:r>
            <a:r>
              <a:rPr lang="en-US" sz="1800" kern="100" dirty="0" err="1">
                <a:effectLst/>
                <a:ea typeface="Calibri" panose="020F0502020204030204" pitchFamily="34" charset="0"/>
                <a:cs typeface="Times New Roman" panose="02020603050405020304" pitchFamily="18" charset="0"/>
                <a:hlinkClick r:id="rId3" action="ppaction://hlinksldjump"/>
              </a:rPr>
              <a:t>Checkasalary</a:t>
            </a:r>
            <a:r>
              <a:rPr lang="en-US" sz="1800" kern="100" dirty="0">
                <a:effectLst/>
                <a:ea typeface="Calibri" panose="020F0502020204030204" pitchFamily="34" charset="0"/>
                <a:cs typeface="Times New Roman" panose="02020603050405020304" pitchFamily="18" charset="0"/>
                <a:hlinkClick r:id="rId3" action="ppaction://hlinksldjump"/>
              </a:rPr>
              <a:t>, 2023).</a:t>
            </a:r>
            <a:r>
              <a:rPr lang="en-US" sz="1800" kern="100" dirty="0">
                <a:effectLst/>
                <a:ea typeface="Calibri" panose="020F0502020204030204" pitchFamily="34" charset="0"/>
                <a:cs typeface="Times New Roman" panose="02020603050405020304" pitchFamily="18" charset="0"/>
              </a:rPr>
              <a:t> Although the average salary is slightly above the UK average, to gain this level is dependent on experience, meaning for new drivers, the salary is significantly lower. Within this salary is the expectation to be away from home for long periods of time and the risk of having to pay any fines incurred whilst being on the road. This could be a contributory factor to the driver shortage as there are other jobs available for a similar salary that do not require being away fro</a:t>
            </a:r>
            <a:r>
              <a:rPr lang="en-US" kern="100" dirty="0">
                <a:ea typeface="Calibri" panose="020F0502020204030204" pitchFamily="34" charset="0"/>
                <a:cs typeface="Times New Roman" panose="02020603050405020304" pitchFamily="18" charset="0"/>
              </a:rPr>
              <a:t>m home and do not have the risk of incurring costs through fines.</a:t>
            </a:r>
            <a:endParaRPr lang="en-US" sz="1800" kern="100" dirty="0">
              <a:effectLst/>
              <a:ea typeface="Calibri" panose="020F0502020204030204" pitchFamily="34" charset="0"/>
              <a:cs typeface="Times New Roman" panose="02020603050405020304" pitchFamily="18" charset="0"/>
            </a:endParaRPr>
          </a:p>
          <a:p>
            <a:endParaRPr lang="en-US" dirty="0"/>
          </a:p>
          <a:p>
            <a:endParaRPr lang="en-US" dirty="0"/>
          </a:p>
          <a:p>
            <a:endParaRPr lang="en-US" b="1" dirty="0"/>
          </a:p>
          <a:p>
            <a:endParaRPr lang="en-US" dirty="0"/>
          </a:p>
        </p:txBody>
      </p:sp>
    </p:spTree>
    <p:extLst>
      <p:ext uri="{BB962C8B-B14F-4D97-AF65-F5344CB8AC3E}">
        <p14:creationId xmlns:p14="http://schemas.microsoft.com/office/powerpoint/2010/main" val="34019552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220906"/>
            <a:ext cx="11519308" cy="6555641"/>
          </a:xfrm>
          <a:prstGeom prst="rect">
            <a:avLst/>
          </a:prstGeom>
          <a:noFill/>
        </p:spPr>
        <p:txBody>
          <a:bodyPr wrap="square" rtlCol="0">
            <a:spAutoFit/>
          </a:bodyPr>
          <a:lstStyle/>
          <a:p>
            <a:r>
              <a:rPr lang="en-US" sz="2400" b="1" dirty="0"/>
              <a:t>The reasons behind driver shortages…</a:t>
            </a:r>
          </a:p>
          <a:p>
            <a:endParaRPr lang="en-US" dirty="0"/>
          </a:p>
          <a:p>
            <a:r>
              <a:rPr lang="en-US" u="sng" dirty="0"/>
              <a:t>Demanding job</a:t>
            </a:r>
          </a:p>
          <a:p>
            <a:endParaRPr lang="en-US" u="sng" dirty="0"/>
          </a:p>
          <a:p>
            <a:pPr>
              <a:lnSpc>
                <a:spcPct val="150000"/>
              </a:lnSpc>
            </a:pPr>
            <a:r>
              <a:rPr lang="en-US" dirty="0"/>
              <a:t>Driving an HGV/LGV can be demanding, the hours are long and irregular, often including weekends and holidays. Delivery timings are strict which can lead to irregular sleeping patterns and limited personal time. Drivers are often away from home and family for extended periods of time which can lead to a feeling of loneliness and isolation. Being away and on the road requires long periods of sitting which can lead to a sedentary lifestyle and often, being in different locations daily leads to unhealthy eating habits and lack of physical activity. Travelling so regularly means that drivers are often exposed to high levels of traffic and congestion, encounter road accidents and potentially have conflicts with other road users, also, they often travel in challenging weather conditions, all of which can lead to stress and anxiety. Driving long distances for extended periods of time can also be monotonous which leads to boredom and mental fatigue. Facilities available to drivers whilst away are often poor. These are all elements that lead to a lack of people joining the transport sector.</a:t>
            </a:r>
          </a:p>
          <a:p>
            <a:endParaRPr lang="en-US" dirty="0"/>
          </a:p>
          <a:p>
            <a:endParaRPr lang="en-US" dirty="0"/>
          </a:p>
          <a:p>
            <a:endParaRPr lang="en-US" b="1" dirty="0"/>
          </a:p>
          <a:p>
            <a:endParaRPr lang="en-US" dirty="0"/>
          </a:p>
        </p:txBody>
      </p:sp>
    </p:spTree>
    <p:extLst>
      <p:ext uri="{BB962C8B-B14F-4D97-AF65-F5344CB8AC3E}">
        <p14:creationId xmlns:p14="http://schemas.microsoft.com/office/powerpoint/2010/main" val="1769318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643600"/>
            <a:ext cx="11519308" cy="5170646"/>
          </a:xfrm>
          <a:prstGeom prst="rect">
            <a:avLst/>
          </a:prstGeom>
          <a:noFill/>
        </p:spPr>
        <p:txBody>
          <a:bodyPr wrap="square" rtlCol="0">
            <a:spAutoFit/>
          </a:bodyPr>
          <a:lstStyle/>
          <a:p>
            <a:r>
              <a:rPr lang="en-US" sz="2400" b="1" dirty="0"/>
              <a:t>How to address driver shortages…</a:t>
            </a:r>
          </a:p>
          <a:p>
            <a:endParaRPr lang="en-US" dirty="0"/>
          </a:p>
          <a:p>
            <a:r>
              <a:rPr lang="en-US" dirty="0"/>
              <a:t>Addressing driver shortages is a complex issue with many underlying difficulties. However, from research carried out, there are some apparent commonalities throughout the transport sector that need improvement and development.</a:t>
            </a:r>
          </a:p>
          <a:p>
            <a:endParaRPr lang="en-US" dirty="0"/>
          </a:p>
          <a:p>
            <a:pPr marL="285750" indent="-285750">
              <a:buFont typeface="Arial" panose="020B0604020202020204" pitchFamily="34" charset="0"/>
              <a:buChar char="•"/>
            </a:pPr>
            <a:r>
              <a:rPr lang="en-US" dirty="0"/>
              <a:t>Recruitment, early engagement and training – more effort needs to be focused on the younger generation. Recruitment drives should be targeted at school leavers and college students. An apprentice type scheme could be derived that allows young people access to the transport sector where they could develop from warehouse operatives through to drivers on a training scheme. This would allow easier access to the industry as the learner could learn as they earn and not carry the burden of financial outlay of a training course. Vocational schools, community colleges and other educational institutions could support careers in the transport industry from a younger age. Transport companies could collaborate with these education centers to develop meaningful and valuable courses.</a:t>
            </a:r>
            <a:endParaRPr lang="en-US" u="sng" dirty="0"/>
          </a:p>
          <a:p>
            <a:endParaRPr lang="en-US" dirty="0"/>
          </a:p>
          <a:p>
            <a:endParaRPr lang="en-US" dirty="0"/>
          </a:p>
          <a:p>
            <a:endParaRPr lang="en-US" b="1" dirty="0"/>
          </a:p>
          <a:p>
            <a:endParaRPr lang="en-US" dirty="0"/>
          </a:p>
        </p:txBody>
      </p:sp>
    </p:spTree>
    <p:extLst>
      <p:ext uri="{BB962C8B-B14F-4D97-AF65-F5344CB8AC3E}">
        <p14:creationId xmlns:p14="http://schemas.microsoft.com/office/powerpoint/2010/main" val="1202089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531457"/>
            <a:ext cx="11519308" cy="7386638"/>
          </a:xfrm>
          <a:prstGeom prst="rect">
            <a:avLst/>
          </a:prstGeom>
          <a:noFill/>
        </p:spPr>
        <p:txBody>
          <a:bodyPr wrap="square" rtlCol="0">
            <a:spAutoFit/>
          </a:bodyPr>
          <a:lstStyle/>
          <a:p>
            <a:r>
              <a:rPr lang="en-US" sz="2400" b="1" dirty="0"/>
              <a:t>How to address driver shortages…</a:t>
            </a:r>
          </a:p>
          <a:p>
            <a:endParaRPr lang="en-US" dirty="0"/>
          </a:p>
          <a:p>
            <a:pPr marL="285750" indent="-285750">
              <a:buFont typeface="Arial" panose="020B0604020202020204" pitchFamily="34" charset="0"/>
              <a:buChar char="•"/>
            </a:pPr>
            <a:r>
              <a:rPr lang="en-US" dirty="0"/>
              <a:t>Targeting new demographics - Specific recruitment drives to target female drivers should also be considered, only 10% of lorry drivers in the UK are female, if this figure was to increase, it may promote a more female supportive image and encourage others to enroll and develop in this field.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Government engagement – Engagement with government agencies to advocate for policies that support the transport industry and directly address driver shortage. This could involve support schemes for licensing, funding for training programs, and addressing regulatory issues around recruitment and retention, and the use of overseas drivers through visas and other documentation.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Improve working conditions – Evaluate facilities available to drivers along routes. Interaction with service providers for parking, rest areas, and amenities to ensure suitability and cleanliness of the services provided. Transport companies could develop a relationship with service providers to develop better facilities that include wellness aspects to provide and promote healthy choices whilst resting that are not readily available currently.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u="sng" dirty="0"/>
          </a:p>
          <a:p>
            <a:endParaRPr lang="en-US" dirty="0"/>
          </a:p>
          <a:p>
            <a:endParaRPr lang="en-US" dirty="0"/>
          </a:p>
          <a:p>
            <a:endParaRPr lang="en-US" b="1" dirty="0"/>
          </a:p>
          <a:p>
            <a:endParaRPr lang="en-US" dirty="0"/>
          </a:p>
        </p:txBody>
      </p:sp>
    </p:spTree>
    <p:extLst>
      <p:ext uri="{BB962C8B-B14F-4D97-AF65-F5344CB8AC3E}">
        <p14:creationId xmlns:p14="http://schemas.microsoft.com/office/powerpoint/2010/main" val="4271727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634973"/>
            <a:ext cx="11519308" cy="6555641"/>
          </a:xfrm>
          <a:prstGeom prst="rect">
            <a:avLst/>
          </a:prstGeom>
          <a:noFill/>
        </p:spPr>
        <p:txBody>
          <a:bodyPr wrap="square" rtlCol="0">
            <a:spAutoFit/>
          </a:bodyPr>
          <a:lstStyle/>
          <a:p>
            <a:r>
              <a:rPr lang="en-US" sz="2400" b="1" dirty="0"/>
              <a:t>How to address driver shortages…</a:t>
            </a:r>
          </a:p>
          <a:p>
            <a:endParaRPr lang="en-US" dirty="0"/>
          </a:p>
          <a:p>
            <a:pPr marL="285750" indent="-285750">
              <a:buFont typeface="Arial" panose="020B0604020202020204" pitchFamily="34" charset="0"/>
              <a:buChar char="•"/>
            </a:pPr>
            <a:r>
              <a:rPr lang="en-US" dirty="0"/>
              <a:t>Utilize technology – Technologies such as route optimizers will offer the quickest route which may reduce the amount of driving time. They also allow for notifying customers of arrival times, which may decrease waiting time whilst loading or unloading. Some technologies also offer reporting which may reduce the amount of paperwork the driver needs to complete manually, also reducing overall delivery times. This technology may offer reduced overall delivery time which could lead to less time away from home, which in turn may be more attractive to potential new drivers.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US" dirty="0"/>
              <a:t>Industry collaboration – Transport companies could partner to maximize </a:t>
            </a:r>
            <a:r>
              <a:rPr lang="en-GB" dirty="0"/>
              <a:t>labour</a:t>
            </a:r>
            <a:r>
              <a:rPr lang="en-US" dirty="0"/>
              <a:t> resource if loads are not fully utilized. This could be a short-term answer to ensure deliveries are provided as planned.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Improve industry image and offerings – Promote the transport sector as the important industry it is. Emphasize the criticality of the industry, offer benefits such as improved salaries, increased holiday entitlement, improved pensions and job security.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u="sng" dirty="0"/>
          </a:p>
          <a:p>
            <a:endParaRPr lang="en-US" dirty="0"/>
          </a:p>
          <a:p>
            <a:endParaRPr lang="en-US" dirty="0"/>
          </a:p>
          <a:p>
            <a:endParaRPr lang="en-US" b="1" dirty="0"/>
          </a:p>
          <a:p>
            <a:endParaRPr lang="en-US" dirty="0"/>
          </a:p>
        </p:txBody>
      </p:sp>
    </p:spTree>
    <p:extLst>
      <p:ext uri="{BB962C8B-B14F-4D97-AF65-F5344CB8AC3E}">
        <p14:creationId xmlns:p14="http://schemas.microsoft.com/office/powerpoint/2010/main" val="25938451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652227"/>
            <a:ext cx="11519308" cy="7109639"/>
          </a:xfrm>
          <a:prstGeom prst="rect">
            <a:avLst/>
          </a:prstGeom>
          <a:noFill/>
        </p:spPr>
        <p:txBody>
          <a:bodyPr wrap="square" rtlCol="0">
            <a:spAutoFit/>
          </a:bodyPr>
          <a:lstStyle/>
          <a:p>
            <a:r>
              <a:rPr lang="en-US" sz="2400" b="1" dirty="0"/>
              <a:t>How to address driver shortages…</a:t>
            </a:r>
          </a:p>
          <a:p>
            <a:endParaRPr lang="en-US" dirty="0"/>
          </a:p>
          <a:p>
            <a:r>
              <a:rPr lang="en-US" dirty="0"/>
              <a:t>Retention of current staff is important within a business. Staff within the business understand the company processes and the standards expected in operations. Training new staff costs a business time and money, so retaining staff is important to ensure that investment is not wasted. Retaining drivers can be achieved by.</a:t>
            </a:r>
          </a:p>
          <a:p>
            <a:endParaRPr lang="en-US" dirty="0"/>
          </a:p>
          <a:p>
            <a:pPr marL="285750" indent="-285750">
              <a:buFont typeface="Arial" panose="020B0604020202020204" pitchFamily="34" charset="0"/>
              <a:buChar char="•"/>
            </a:pPr>
            <a:r>
              <a:rPr lang="en-US" dirty="0"/>
              <a:t>Offering competitive salaries in line with, or above the industry standard.</a:t>
            </a:r>
          </a:p>
          <a:p>
            <a:pPr marL="285750" indent="-285750">
              <a:buFont typeface="Arial" panose="020B0604020202020204" pitchFamily="34" charset="0"/>
              <a:buChar char="•"/>
            </a:pPr>
            <a:r>
              <a:rPr lang="en-US" dirty="0"/>
              <a:t>Offering additional benefits for long term service (additional holidays, vouchers, rewards).</a:t>
            </a:r>
          </a:p>
          <a:p>
            <a:pPr marL="285750" indent="-285750">
              <a:buFont typeface="Arial" panose="020B0604020202020204" pitchFamily="34" charset="0"/>
              <a:buChar char="•"/>
            </a:pPr>
            <a:r>
              <a:rPr lang="en-US" dirty="0"/>
              <a:t>Offering improved pension contributions above competitors.</a:t>
            </a:r>
          </a:p>
          <a:p>
            <a:pPr marL="285750" indent="-285750">
              <a:buFont typeface="Arial" panose="020B0604020202020204" pitchFamily="34" charset="0"/>
              <a:buChar char="•"/>
            </a:pPr>
            <a:r>
              <a:rPr lang="en-US" dirty="0"/>
              <a:t>Offering additional benefits (health care, wellness benefits).</a:t>
            </a:r>
          </a:p>
          <a:p>
            <a:pPr marL="285750" indent="-285750">
              <a:buFont typeface="Arial" panose="020B0604020202020204" pitchFamily="34" charset="0"/>
              <a:buChar char="•"/>
            </a:pPr>
            <a:r>
              <a:rPr lang="en-US" dirty="0"/>
              <a:t>Cover driver fees (medicals, training, tachograph costs).</a:t>
            </a:r>
          </a:p>
          <a:p>
            <a:pPr marL="285750" indent="-285750">
              <a:buFont typeface="Arial" panose="020B0604020202020204" pitchFamily="34" charset="0"/>
              <a:buChar char="•"/>
            </a:pPr>
            <a:r>
              <a:rPr lang="en-US" dirty="0"/>
              <a:t>Provide new, high standard vehicles.</a:t>
            </a:r>
          </a:p>
          <a:p>
            <a:pPr marL="285750" indent="-285750">
              <a:buFont typeface="Arial" panose="020B0604020202020204" pitchFamily="34" charset="0"/>
              <a:buChar char="•"/>
            </a:pPr>
            <a:r>
              <a:rPr lang="en-US" dirty="0"/>
              <a:t>Provide additional comfort for drivers (seats </a:t>
            </a:r>
            <a:r>
              <a:rPr lang="en-GB" dirty="0"/>
              <a:t>with</a:t>
            </a:r>
            <a:r>
              <a:rPr lang="en-US" dirty="0"/>
              <a:t> climate systems, air suspension, premium adjustment for posture, state of the art in cab entertainment).</a:t>
            </a:r>
          </a:p>
          <a:p>
            <a:pPr marL="285750" indent="-285750">
              <a:buFont typeface="Arial" panose="020B0604020202020204" pitchFamily="34" charset="0"/>
              <a:buChar char="•"/>
            </a:pPr>
            <a:r>
              <a:rPr lang="en-US" dirty="0"/>
              <a:t>Show appreciation for the commitment they provide (reward and recognition).</a:t>
            </a:r>
          </a:p>
          <a:p>
            <a:pPr marL="285750" indent="-285750">
              <a:buFont typeface="Arial" panose="020B0604020202020204" pitchFamily="34" charset="0"/>
              <a:buChar char="•"/>
            </a:pPr>
            <a:endParaRPr lang="en-US" dirty="0"/>
          </a:p>
          <a:p>
            <a:endParaRPr lang="en-US" u="sng" dirty="0"/>
          </a:p>
          <a:p>
            <a:endParaRPr lang="en-US" u="sng" dirty="0"/>
          </a:p>
          <a:p>
            <a:endParaRPr lang="en-US" u="sng" dirty="0"/>
          </a:p>
          <a:p>
            <a:endParaRPr lang="en-US" u="sng" dirty="0"/>
          </a:p>
          <a:p>
            <a:endParaRPr lang="en-US" u="sng" dirty="0"/>
          </a:p>
          <a:p>
            <a:endParaRPr lang="en-US" dirty="0"/>
          </a:p>
          <a:p>
            <a:endParaRPr lang="en-US" dirty="0"/>
          </a:p>
          <a:p>
            <a:endParaRPr lang="en-US" b="1" dirty="0"/>
          </a:p>
          <a:p>
            <a:endParaRPr lang="en-US" dirty="0"/>
          </a:p>
        </p:txBody>
      </p:sp>
    </p:spTree>
    <p:extLst>
      <p:ext uri="{BB962C8B-B14F-4D97-AF65-F5344CB8AC3E}">
        <p14:creationId xmlns:p14="http://schemas.microsoft.com/office/powerpoint/2010/main" val="23055377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151895"/>
            <a:ext cx="11519308" cy="6140142"/>
          </a:xfrm>
          <a:prstGeom prst="rect">
            <a:avLst/>
          </a:prstGeom>
          <a:noFill/>
        </p:spPr>
        <p:txBody>
          <a:bodyPr wrap="square" rtlCol="0">
            <a:spAutoFit/>
          </a:bodyPr>
          <a:lstStyle/>
          <a:p>
            <a:r>
              <a:rPr lang="en-US" sz="2400" b="1" dirty="0"/>
              <a:t>Change management</a:t>
            </a:r>
          </a:p>
          <a:p>
            <a:endParaRPr lang="en-US" dirty="0"/>
          </a:p>
          <a:p>
            <a:r>
              <a:rPr lang="en-US" dirty="0"/>
              <a:t>To mitigate the driver shortage and decarbonization of the fleet, some measures have been introduced, these measures are using agency drivers who are paid more than the companies' drivers, route schedulers have been introduced and vehicles have been limited to 56mph. These changes would have been introduced because of internal factors such as driver shortage and external factors such as government regulations around carbon footprints. These measures have been met with resistance, this may because the change was not implemented correctly. When introducing change as above, is it important to ensure that employees are aware of the change and understand why the change is necessary. Lewin's three step model, depicted below, describes this process effectively, firstly you must unfreeze the current </a:t>
            </a:r>
            <a:r>
              <a:rPr lang="en-GB" dirty="0"/>
              <a:t>behaviour</a:t>
            </a:r>
            <a:r>
              <a:rPr lang="en-US" dirty="0"/>
              <a:t>, then implement the required changes and alter </a:t>
            </a:r>
            <a:r>
              <a:rPr lang="en-GB" dirty="0"/>
              <a:t>behaviours</a:t>
            </a:r>
            <a:r>
              <a:rPr lang="en-US" dirty="0"/>
              <a:t>, and finally refreeze so the change becomes permanent with the new </a:t>
            </a:r>
            <a:r>
              <a:rPr lang="en-GB" dirty="0"/>
              <a:t>behaviours</a:t>
            </a:r>
            <a:r>
              <a:rPr lang="en-US" dirty="0"/>
              <a:t>. Throughout this process, communication is key. There must be emphasis that the change is justified and for the greater good. In this example, agency staff, route planners and restrictors may be required to ensure the business can keep operating, which, in the long term is vital for all employees to keep their jobs.</a:t>
            </a:r>
          </a:p>
          <a:p>
            <a:endParaRPr lang="en-US" u="sng" dirty="0"/>
          </a:p>
          <a:p>
            <a:endParaRPr lang="en-US" u="sng" dirty="0"/>
          </a:p>
          <a:p>
            <a:endParaRPr lang="en-US" u="sng" dirty="0"/>
          </a:p>
          <a:p>
            <a:endParaRPr lang="en-US" u="sng" dirty="0"/>
          </a:p>
          <a:p>
            <a:endParaRPr lang="en-US" u="sng" dirty="0"/>
          </a:p>
          <a:p>
            <a:r>
              <a:rPr lang="en-US" sz="900" dirty="0">
                <a:hlinkClick r:id="rId3" action="ppaction://hlinksldjump"/>
              </a:rPr>
              <a:t>(</a:t>
            </a:r>
            <a:r>
              <a:rPr lang="en-US" sz="900" dirty="0" err="1">
                <a:hlinkClick r:id="rId3" action="ppaction://hlinksldjump"/>
              </a:rPr>
              <a:t>Adila</a:t>
            </a:r>
            <a:r>
              <a:rPr lang="en-US" sz="900" dirty="0">
                <a:hlinkClick r:id="rId3" action="ppaction://hlinksldjump"/>
              </a:rPr>
              <a:t>, Muthu, &amp; </a:t>
            </a:r>
            <a:r>
              <a:rPr lang="en-US" sz="900" dirty="0" err="1">
                <a:hlinkClick r:id="rId3" action="ppaction://hlinksldjump"/>
              </a:rPr>
              <a:t>Yunus</a:t>
            </a:r>
            <a:r>
              <a:rPr lang="en-US" sz="900" dirty="0">
                <a:hlinkClick r:id="rId3" action="ppaction://hlinksldjump"/>
              </a:rPr>
              <a:t>, 2019)</a:t>
            </a:r>
            <a:endParaRPr lang="en-US" sz="900" dirty="0"/>
          </a:p>
          <a:p>
            <a:endParaRPr lang="en-US" b="1" dirty="0"/>
          </a:p>
          <a:p>
            <a:endParaRPr lang="en-US" dirty="0"/>
          </a:p>
        </p:txBody>
      </p:sp>
      <p:pic>
        <p:nvPicPr>
          <p:cNvPr id="9" name="Picture 8">
            <a:extLst>
              <a:ext uri="{FF2B5EF4-FFF2-40B4-BE49-F238E27FC236}">
                <a16:creationId xmlns:a16="http://schemas.microsoft.com/office/drawing/2014/main" id="{9A0915E3-E97C-1C81-51BE-E4BF3D345C2F}"/>
              </a:ext>
            </a:extLst>
          </p:cNvPr>
          <p:cNvPicPr>
            <a:picLocks noChangeAspect="1"/>
          </p:cNvPicPr>
          <p:nvPr/>
        </p:nvPicPr>
        <p:blipFill>
          <a:blip r:embed="rId4"/>
          <a:stretch>
            <a:fillRect/>
          </a:stretch>
        </p:blipFill>
        <p:spPr>
          <a:xfrm>
            <a:off x="2429689" y="4244553"/>
            <a:ext cx="3666311" cy="1186422"/>
          </a:xfrm>
          <a:prstGeom prst="rect">
            <a:avLst/>
          </a:prstGeom>
        </p:spPr>
      </p:pic>
    </p:spTree>
    <p:extLst>
      <p:ext uri="{BB962C8B-B14F-4D97-AF65-F5344CB8AC3E}">
        <p14:creationId xmlns:p14="http://schemas.microsoft.com/office/powerpoint/2010/main" val="33909244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350303"/>
            <a:ext cx="11519308" cy="6278642"/>
          </a:xfrm>
          <a:prstGeom prst="rect">
            <a:avLst/>
          </a:prstGeom>
          <a:noFill/>
        </p:spPr>
        <p:txBody>
          <a:bodyPr wrap="square" rtlCol="0">
            <a:spAutoFit/>
          </a:bodyPr>
          <a:lstStyle/>
          <a:p>
            <a:r>
              <a:rPr lang="en-US" sz="2400" b="1" dirty="0"/>
              <a:t>Decarbonization of the fleet…</a:t>
            </a:r>
          </a:p>
          <a:p>
            <a:endParaRPr lang="en-US" dirty="0"/>
          </a:p>
          <a:p>
            <a:r>
              <a:rPr lang="en-US" dirty="0"/>
              <a:t>Carbon dioxide and other green house gases from human activities are primary drivers of climate change. To prevent catastrophic impact to the environment, it is crucial to reduce green house gas emissions. Most companies are major contributors to these emissions, HGVs account for 19% of greenhouse emissions for road transport </a:t>
            </a:r>
            <a:r>
              <a:rPr lang="en-US" dirty="0">
                <a:hlinkClick r:id="rId3" action="ppaction://hlinksldjump"/>
              </a:rPr>
              <a:t>(Department for Transport, 2022).</a:t>
            </a:r>
            <a:r>
              <a:rPr lang="en-US" dirty="0"/>
              <a:t> </a:t>
            </a:r>
          </a:p>
          <a:p>
            <a:endParaRPr lang="en-US" dirty="0"/>
          </a:p>
          <a:p>
            <a:r>
              <a:rPr lang="en-US" dirty="0"/>
              <a:t>Governments have implemented strict regulations around emissions and companies must comply to these regulations to avoid penalties, legal action and reputation damage. Decarbonizing operations ensures compliance to these regulations and demonstrates environment awareness and sustainable business practices. HGVs less than 26t must be zero emission from 2035 and HGV greater than 26t must be zero emission from 2040 </a:t>
            </a:r>
            <a:r>
              <a:rPr lang="en-US" dirty="0">
                <a:hlinkClick r:id="rId3" action="ppaction://hlinksldjump"/>
              </a:rPr>
              <a:t>(Department for Transport, 2022).</a:t>
            </a:r>
            <a:endParaRPr lang="en-US" dirty="0"/>
          </a:p>
          <a:p>
            <a:endParaRPr lang="en-US" dirty="0"/>
          </a:p>
          <a:p>
            <a:r>
              <a:rPr lang="en-US" dirty="0"/>
              <a:t>Many companies now have environmental policies that include review of their supply chains to ensure sustainable business practices and environmental responsibility are being implemented. By implementing these policies, this portrays a responsible and credible business, in turn, this attracts future business and could be a catalyst for growth and expansion.  </a:t>
            </a:r>
          </a:p>
          <a:p>
            <a:endParaRPr lang="en-US" dirty="0"/>
          </a:p>
          <a:p>
            <a:endParaRPr lang="en-US" dirty="0"/>
          </a:p>
          <a:p>
            <a:endParaRPr lang="en-US" dirty="0"/>
          </a:p>
          <a:p>
            <a:r>
              <a:rPr lang="en-US" dirty="0"/>
              <a:t>  </a:t>
            </a:r>
          </a:p>
          <a:p>
            <a:endParaRPr lang="en-US" dirty="0"/>
          </a:p>
        </p:txBody>
      </p:sp>
    </p:spTree>
    <p:extLst>
      <p:ext uri="{BB962C8B-B14F-4D97-AF65-F5344CB8AC3E}">
        <p14:creationId xmlns:p14="http://schemas.microsoft.com/office/powerpoint/2010/main" val="906821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583217"/>
            <a:ext cx="11519308" cy="4893647"/>
          </a:xfrm>
          <a:prstGeom prst="rect">
            <a:avLst/>
          </a:prstGeom>
          <a:noFill/>
        </p:spPr>
        <p:txBody>
          <a:bodyPr wrap="square" rtlCol="0">
            <a:spAutoFit/>
          </a:bodyPr>
          <a:lstStyle/>
          <a:p>
            <a:r>
              <a:rPr lang="en-US" sz="2400" b="1" dirty="0"/>
              <a:t>Decarbonization of the fleet…</a:t>
            </a:r>
          </a:p>
          <a:p>
            <a:endParaRPr lang="en-US" dirty="0"/>
          </a:p>
          <a:p>
            <a:r>
              <a:rPr lang="en-US" dirty="0"/>
              <a:t>Investing in new vehicles can also present a cost saving. The newer Euro 6 engines, introduced in September 2014, but have had 4 different versions since then offer the lowest emissions. This is particularly important if the vehicles are operating in clean air zones, the euro 6 emission levels often mean there is no charge in these areas. The euro 6 engines are also more efficient and offer better fuel economy than older engines. Being a newer engine, also means that there will likely be less downtime through repairs and servicing.  </a:t>
            </a:r>
          </a:p>
          <a:p>
            <a:endParaRPr lang="en-US" dirty="0"/>
          </a:p>
          <a:p>
            <a:r>
              <a:rPr lang="en-US" dirty="0"/>
              <a:t>Companies that demonstrate a commitment to decarbonization and sustainability often enjoy a positive brand reputation and attract environmentally aware customers. Decarbonizing can enhance a company's market competitiveness and increase customer loyalty.</a:t>
            </a:r>
          </a:p>
          <a:p>
            <a:endParaRPr lang="en-US" dirty="0"/>
          </a:p>
          <a:p>
            <a:r>
              <a:rPr lang="en-US" dirty="0"/>
              <a:t>Overall, decarbonization is key for companies to align with global climate goals, to remain competitive, meet stakeholder expectations and build a sustainable future. Decarbonization is as much an ethical responsibility as it is a strategy for business development. </a:t>
            </a:r>
          </a:p>
          <a:p>
            <a:r>
              <a:rPr lang="en-US" dirty="0"/>
              <a:t>  </a:t>
            </a:r>
          </a:p>
          <a:p>
            <a:endParaRPr lang="en-US" dirty="0"/>
          </a:p>
        </p:txBody>
      </p:sp>
    </p:spTree>
    <p:extLst>
      <p:ext uri="{BB962C8B-B14F-4D97-AF65-F5344CB8AC3E}">
        <p14:creationId xmlns:p14="http://schemas.microsoft.com/office/powerpoint/2010/main" val="4288396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94372"/>
            <a:ext cx="11519308" cy="6832640"/>
          </a:xfrm>
          <a:prstGeom prst="rect">
            <a:avLst/>
          </a:prstGeom>
          <a:noFill/>
        </p:spPr>
        <p:txBody>
          <a:bodyPr wrap="square" rtlCol="0">
            <a:spAutoFit/>
          </a:bodyPr>
          <a:lstStyle/>
          <a:p>
            <a:r>
              <a:rPr lang="en-US" sz="2400" b="1" dirty="0"/>
              <a:t>Decarbonization of the fleet…</a:t>
            </a:r>
          </a:p>
          <a:p>
            <a:r>
              <a:rPr lang="en-US" b="1" u="sng" dirty="0"/>
              <a:t>Immediate measures to be undertaken</a:t>
            </a:r>
          </a:p>
          <a:p>
            <a:endParaRPr lang="en-US" dirty="0"/>
          </a:p>
          <a:p>
            <a:r>
              <a:rPr lang="en-US" dirty="0"/>
              <a:t>In the short term, decarbonization is best achieved by optimizing the efficiency of the fleet. There are many measures that can be implemented to achieve this. </a:t>
            </a:r>
          </a:p>
          <a:p>
            <a:endParaRPr lang="en-US" dirty="0"/>
          </a:p>
          <a:p>
            <a:pPr marL="285750" indent="-285750">
              <a:buFont typeface="Arial" panose="020B0604020202020204" pitchFamily="34" charset="0"/>
              <a:buChar char="•"/>
            </a:pPr>
            <a:r>
              <a:rPr lang="en-US" dirty="0"/>
              <a:t>Biodiesel – Biodiesel could be used as an alternative to regular diesel. Biodiesel is twice as efficient as common diesel </a:t>
            </a:r>
            <a:r>
              <a:rPr lang="en-US" sz="1800" kern="100" dirty="0">
                <a:effectLst/>
                <a:ea typeface="Calibri" panose="020F0502020204030204" pitchFamily="34" charset="0"/>
                <a:cs typeface="Times New Roman" panose="02020603050405020304" pitchFamily="18" charset="0"/>
                <a:hlinkClick r:id="rId3" action="ppaction://hlinksldjump"/>
              </a:rPr>
              <a:t>(European Automobile Manufacturers Association , 2017).</a:t>
            </a: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kern="100" dirty="0">
                <a:ea typeface="Calibri" panose="020F0502020204030204" pitchFamily="34" charset="0"/>
                <a:cs typeface="Times New Roman" panose="02020603050405020304" pitchFamily="18" charset="0"/>
              </a:rPr>
              <a:t>Improve vehicle aerodynamics – Various equipment could be fitted to the vehicle to improve the aerodynamics and reduce drag, therefore improving fuel efficiency and reducing emissions. These items include, cab top deflectors, cab rear side wings, side skirts, trailer boat tail and vented mud flaps </a:t>
            </a:r>
            <a:r>
              <a:rPr lang="en-US" sz="1800" kern="100" dirty="0">
                <a:effectLst/>
                <a:ea typeface="Calibri" panose="020F0502020204030204" pitchFamily="34" charset="0"/>
                <a:cs typeface="Times New Roman" panose="02020603050405020304" pitchFamily="18" charset="0"/>
                <a:hlinkClick r:id="rId3" action="ppaction://hlinksldjump"/>
              </a:rPr>
              <a:t>(Jarrett, 2021).</a:t>
            </a: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kern="100" dirty="0">
                <a:ea typeface="Calibri" panose="020F0502020204030204" pitchFamily="34" charset="0"/>
                <a:cs typeface="Times New Roman" panose="02020603050405020304" pitchFamily="18" charset="0"/>
              </a:rPr>
              <a:t>Route planning technology – Route and planning optimization software could be utilized to minimize idle time and mileage. Efficient route planning could reduce time, fuel consumption and emissions by avoiding congestion and planning the shortest routes.</a:t>
            </a:r>
          </a:p>
          <a:p>
            <a:pPr marL="285750" indent="-285750">
              <a:buFont typeface="Arial" panose="020B0604020202020204" pitchFamily="34" charset="0"/>
              <a:buChar char="•"/>
            </a:pPr>
            <a:endParaRPr lang="en-US" kern="100" dirty="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kern="100" dirty="0">
                <a:ea typeface="Calibri" panose="020F0502020204030204" pitchFamily="34" charset="0"/>
                <a:cs typeface="Times New Roman" panose="02020603050405020304" pitchFamily="18" charset="0"/>
              </a:rPr>
              <a:t>Multimodal transport systems – using various methods of transport (trains, ships, air) to make use of the most efficient methods for different legs of the journey.</a:t>
            </a:r>
          </a:p>
          <a:p>
            <a:pPr marL="285750" indent="-285750">
              <a:buFont typeface="Arial" panose="020B0604020202020204" pitchFamily="34" charset="0"/>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a:p>
            <a:endParaRPr lang="en-US" dirty="0"/>
          </a:p>
          <a:p>
            <a:endParaRPr lang="en-US" dirty="0"/>
          </a:p>
        </p:txBody>
      </p:sp>
    </p:spTree>
    <p:extLst>
      <p:ext uri="{BB962C8B-B14F-4D97-AF65-F5344CB8AC3E}">
        <p14:creationId xmlns:p14="http://schemas.microsoft.com/office/powerpoint/2010/main" val="41961115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82887"/>
            <a:ext cx="11519308" cy="6278642"/>
          </a:xfrm>
          <a:prstGeom prst="rect">
            <a:avLst/>
          </a:prstGeom>
          <a:noFill/>
        </p:spPr>
        <p:txBody>
          <a:bodyPr wrap="square" rtlCol="0">
            <a:spAutoFit/>
          </a:bodyPr>
          <a:lstStyle/>
          <a:p>
            <a:r>
              <a:rPr lang="en-US" sz="2400" b="1" dirty="0"/>
              <a:t>Decarbonization of the fleet…</a:t>
            </a:r>
          </a:p>
          <a:p>
            <a:r>
              <a:rPr lang="en-US" b="1" u="sng" dirty="0"/>
              <a:t>Immediate measures to be undertaken</a:t>
            </a:r>
          </a:p>
          <a:p>
            <a:endParaRPr lang="en-US" dirty="0"/>
          </a:p>
          <a:p>
            <a:pPr marL="285750" indent="-285750">
              <a:buFont typeface="Arial" panose="020B0604020202020204" pitchFamily="34" charset="0"/>
              <a:buChar char="•"/>
            </a:pPr>
            <a:r>
              <a:rPr lang="en-US" kern="100" dirty="0">
                <a:ea typeface="Calibri" panose="020F0502020204030204" pitchFamily="34" charset="0"/>
                <a:cs typeface="Times New Roman" panose="02020603050405020304" pitchFamily="18" charset="0"/>
              </a:rPr>
              <a:t>Driver training and </a:t>
            </a:r>
            <a:r>
              <a:rPr lang="en-GB" kern="100" dirty="0">
                <a:ea typeface="Calibri" panose="020F0502020204030204" pitchFamily="34" charset="0"/>
                <a:cs typeface="Times New Roman" panose="02020603050405020304" pitchFamily="18" charset="0"/>
              </a:rPr>
              <a:t>behaviours</a:t>
            </a:r>
            <a:r>
              <a:rPr lang="en-US" kern="100" dirty="0">
                <a:ea typeface="Calibri" panose="020F0502020204030204" pitchFamily="34" charset="0"/>
                <a:cs typeface="Times New Roman" panose="02020603050405020304" pitchFamily="18" charset="0"/>
              </a:rPr>
              <a:t> – provide </a:t>
            </a:r>
            <a:r>
              <a:rPr lang="en-GB" kern="100" dirty="0">
                <a:ea typeface="Calibri" panose="020F0502020204030204" pitchFamily="34" charset="0"/>
                <a:cs typeface="Times New Roman" panose="02020603050405020304" pitchFamily="18" charset="0"/>
              </a:rPr>
              <a:t>driving training courses to teach eco driving techniques. Behavioural changes will be learned that focus on smooth acceleration and braking, maintaining constant speeds and reducing idling time.</a:t>
            </a:r>
            <a:endParaRPr lang="en-GB"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kern="100" dirty="0">
                <a:effectLst/>
                <a:ea typeface="Calibri" panose="020F0502020204030204" pitchFamily="34" charset="0"/>
                <a:cs typeface="Times New Roman" panose="02020603050405020304" pitchFamily="18" charset="0"/>
              </a:rPr>
              <a:t>Regular vehicle maintenance – ensure tyres are correct pressure to reduce drag, ensure filters are cleaned or changed, tune engines where possible and reduce any additional weight to reduce fuel consumption and reduce emissions.</a:t>
            </a:r>
          </a:p>
          <a:p>
            <a:pPr marL="285750" indent="-285750">
              <a:buFont typeface="Arial" panose="020B0604020202020204" pitchFamily="34" charset="0"/>
              <a:buChar char="•"/>
            </a:pPr>
            <a:endParaRPr lang="en-GB"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kern="100" dirty="0">
                <a:effectLst/>
                <a:ea typeface="Calibri" panose="020F0502020204030204" pitchFamily="34" charset="0"/>
                <a:cs typeface="Times New Roman" panose="02020603050405020304" pitchFamily="18" charset="0"/>
              </a:rPr>
              <a:t>Load optimisation – maximise the payload of the vehicle. Optimise load distribution and consolidated deliveries. Use of all space possible may lead to fewer journeys and a reduction in emissions.</a:t>
            </a:r>
          </a:p>
          <a:p>
            <a:pPr marL="285750" indent="-285750">
              <a:buFont typeface="Arial" panose="020B0604020202020204" pitchFamily="34" charset="0"/>
              <a:buChar char="•"/>
            </a:pPr>
            <a:endParaRPr lang="en-GB"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dirty="0"/>
              <a:t>Install telematics – telematics can give live, up to date information of vehicle performance. Telematics provide information of vehicle performance, fuel consumption and driver </a:t>
            </a:r>
            <a:r>
              <a:rPr lang="en-GB" dirty="0"/>
              <a:t>behaviour</a:t>
            </a:r>
            <a:r>
              <a:rPr lang="en-US" dirty="0"/>
              <a:t>. This tool can provide valuable insights that can be acted on quickly.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Minimize empty running – journeys could be planned so that vehicles collect when they drop off to ensure no wasted journeys.</a:t>
            </a:r>
          </a:p>
          <a:p>
            <a:endParaRPr lang="en-US" dirty="0"/>
          </a:p>
          <a:p>
            <a:endParaRPr lang="en-US" dirty="0"/>
          </a:p>
        </p:txBody>
      </p:sp>
    </p:spTree>
    <p:extLst>
      <p:ext uri="{BB962C8B-B14F-4D97-AF65-F5344CB8AC3E}">
        <p14:creationId xmlns:p14="http://schemas.microsoft.com/office/powerpoint/2010/main" val="18880132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289679"/>
            <a:ext cx="11519308" cy="6278642"/>
          </a:xfrm>
          <a:prstGeom prst="rect">
            <a:avLst/>
          </a:prstGeom>
          <a:noFill/>
        </p:spPr>
        <p:txBody>
          <a:bodyPr wrap="square" rtlCol="0">
            <a:spAutoFit/>
          </a:bodyPr>
          <a:lstStyle/>
          <a:p>
            <a:r>
              <a:rPr lang="en-US" sz="2400" b="1" dirty="0"/>
              <a:t>Decarbonization of the fleet…</a:t>
            </a:r>
          </a:p>
          <a:p>
            <a:endParaRPr lang="en-US" dirty="0"/>
          </a:p>
          <a:p>
            <a:r>
              <a:rPr lang="en-US" b="1" u="sng" dirty="0"/>
              <a:t>Future measures to be implemented</a:t>
            </a:r>
          </a:p>
          <a:p>
            <a:r>
              <a:rPr lang="en-US" dirty="0"/>
              <a:t> </a:t>
            </a:r>
          </a:p>
          <a:p>
            <a:r>
              <a:rPr lang="en-US" dirty="0"/>
              <a:t>The future of decarbonized vehicle fleets is primarily through alternative fuels and technological advance. Some options for potential decarbonizing attributes are detailed below.</a:t>
            </a:r>
          </a:p>
          <a:p>
            <a:endParaRPr lang="en-US" dirty="0"/>
          </a:p>
          <a:p>
            <a:pPr marL="285750" indent="-285750">
              <a:buFont typeface="Arial" panose="020B0604020202020204" pitchFamily="34" charset="0"/>
              <a:buChar char="•"/>
            </a:pPr>
            <a:r>
              <a:rPr lang="en-US" dirty="0"/>
              <a:t>Introduction of double deck trailers – increasing capacity from 85m3 to 125m3 yields a carbon reduction of 18-22%, this could reduce the number of required journeys and therefore reduce emissions </a:t>
            </a:r>
            <a:r>
              <a:rPr lang="en-US" sz="1800" kern="100" dirty="0">
                <a:effectLst/>
                <a:ea typeface="Calibri" panose="020F0502020204030204" pitchFamily="34" charset="0"/>
                <a:cs typeface="Times New Roman" panose="02020603050405020304" pitchFamily="18" charset="0"/>
                <a:hlinkClick r:id="rId3" action="ppaction://hlinksldjump"/>
              </a:rPr>
              <a:t>(Greening, </a:t>
            </a:r>
            <a:r>
              <a:rPr lang="en-US" sz="1800" kern="100" dirty="0" err="1">
                <a:effectLst/>
                <a:ea typeface="Calibri" panose="020F0502020204030204" pitchFamily="34" charset="0"/>
                <a:cs typeface="Times New Roman" panose="02020603050405020304" pitchFamily="18" charset="0"/>
                <a:hlinkClick r:id="rId3" action="ppaction://hlinksldjump"/>
              </a:rPr>
              <a:t>Piecyk</a:t>
            </a:r>
            <a:r>
              <a:rPr lang="en-US" sz="1800" kern="100" dirty="0">
                <a:effectLst/>
                <a:ea typeface="Calibri" panose="020F0502020204030204" pitchFamily="34" charset="0"/>
                <a:cs typeface="Times New Roman" panose="02020603050405020304" pitchFamily="18" charset="0"/>
                <a:hlinkClick r:id="rId3" action="ppaction://hlinksldjump"/>
              </a:rPr>
              <a:t>, Palmer, &amp; Dadhich, 2019).</a:t>
            </a: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kern="100" dirty="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kern="100" dirty="0">
                <a:ea typeface="Calibri" panose="020F0502020204030204" pitchFamily="34" charset="0"/>
                <a:cs typeface="Times New Roman" panose="02020603050405020304" pitchFamily="18" charset="0"/>
              </a:rPr>
              <a:t>Alternative fuels (Biomethane) – biomethane for transport can be produced from landfill and anaerobic digestion plants. This could be used as an alternative to common diesel. </a:t>
            </a:r>
          </a:p>
          <a:p>
            <a:pPr marL="285750" indent="-285750">
              <a:buFont typeface="Arial" panose="020B0604020202020204" pitchFamily="34" charset="0"/>
              <a:buChar char="•"/>
            </a:pP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kern="100" dirty="0">
                <a:ea typeface="Calibri" panose="020F0502020204030204" pitchFamily="34" charset="0"/>
                <a:cs typeface="Times New Roman" panose="02020603050405020304" pitchFamily="18" charset="0"/>
              </a:rPr>
              <a:t>Alternative fuels (Electric) – battery technology is advancing rapidly. Recently, electric vehicles have become far more mainstream with ultra low emission values. Battery use in HGVs is currently quite difficult due to the weight of the battery and the effect this has on the payload of the vehicle. Future battery development may make this a viable option for HGVs.</a:t>
            </a:r>
            <a:endParaRPr lang="en-GB"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US" dirty="0"/>
          </a:p>
        </p:txBody>
      </p:sp>
    </p:spTree>
    <p:extLst>
      <p:ext uri="{BB962C8B-B14F-4D97-AF65-F5344CB8AC3E}">
        <p14:creationId xmlns:p14="http://schemas.microsoft.com/office/powerpoint/2010/main" val="988224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289679"/>
            <a:ext cx="11519308" cy="5724644"/>
          </a:xfrm>
          <a:prstGeom prst="rect">
            <a:avLst/>
          </a:prstGeom>
          <a:noFill/>
        </p:spPr>
        <p:txBody>
          <a:bodyPr wrap="square" rtlCol="0">
            <a:spAutoFit/>
          </a:bodyPr>
          <a:lstStyle/>
          <a:p>
            <a:r>
              <a:rPr lang="en-US" sz="2400" b="1" dirty="0"/>
              <a:t>Decarbonization of the fleet…</a:t>
            </a:r>
          </a:p>
          <a:p>
            <a:endParaRPr lang="en-US" dirty="0"/>
          </a:p>
          <a:p>
            <a:r>
              <a:rPr lang="en-US" b="1" u="sng" dirty="0"/>
              <a:t>Future measures to be implemented</a:t>
            </a:r>
          </a:p>
          <a:p>
            <a:r>
              <a:rPr lang="en-US" dirty="0"/>
              <a:t> </a:t>
            </a:r>
          </a:p>
          <a:p>
            <a:pPr marL="285750" indent="-285750">
              <a:buFont typeface="Arial" panose="020B0604020202020204" pitchFamily="34" charset="0"/>
              <a:buChar char="•"/>
            </a:pPr>
            <a:r>
              <a:rPr lang="en-US" dirty="0"/>
              <a:t>Alternative fuels (Hydrogen) – Fuel cell electric vehicles offer a longer range, greater power, more payload capacity and faster refueling than battery technology currently. This technology allows for low emissions and similar operations style to conventional diesel vehicles </a:t>
            </a:r>
            <a:r>
              <a:rPr lang="en-US" sz="1800" dirty="0">
                <a:effectLst/>
                <a:latin typeface="Calibri" panose="020F0502020204030204" pitchFamily="34" charset="0"/>
                <a:ea typeface="Calibri" panose="020F0502020204030204" pitchFamily="34" charset="0"/>
                <a:cs typeface="Times New Roman" panose="02020603050405020304" pitchFamily="18" charset="0"/>
                <a:hlinkClick r:id="rId3" action="ppaction://hlinksldjump"/>
              </a:rPr>
              <a:t>(Ballard Power Systems, 2022)</a:t>
            </a:r>
            <a:r>
              <a:rPr lang="en-US" dirty="0">
                <a:hlinkClick r:id="rId3" action="ppaction://hlinksldjump"/>
              </a:rPr>
              <a:t>.</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Driver assist programs – predictive technologies that monitor vehicle performance and road conditions could be implemented to assist the driver to maximize the most economical driving techniques.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Euro 7 engine – from July 2025, new engines will need to meet the standards of Euro 7. All engines must produce less than 60mg of NOx per kilometer regardless of fuel types. </a:t>
            </a:r>
            <a:r>
              <a:rPr lang="en-GB" dirty="0"/>
              <a:t>Utilising</a:t>
            </a:r>
            <a:r>
              <a:rPr lang="en-US" dirty="0"/>
              <a:t> these engine standards will ensure that the fleet is producing as little emissions as possible.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Light weight materials in vehicle production – traditionally vehicles are manufactured using metal products (steel, </a:t>
            </a:r>
            <a:r>
              <a:rPr lang="en-GB" dirty="0"/>
              <a:t>aluminium</a:t>
            </a:r>
            <a:r>
              <a:rPr lang="en-US" dirty="0"/>
              <a:t>), the traditional material could be replaced for light weight alternatives such as fiberglass, carbon </a:t>
            </a:r>
            <a:r>
              <a:rPr lang="en-GB" dirty="0"/>
              <a:t>fibre</a:t>
            </a:r>
            <a:r>
              <a:rPr lang="en-US" dirty="0"/>
              <a:t> or plastics. This would reduce vehicle weight, and in turn vehicle emissions. </a:t>
            </a:r>
          </a:p>
          <a:p>
            <a:endParaRPr lang="en-US" dirty="0"/>
          </a:p>
          <a:p>
            <a:endParaRPr lang="en-US" dirty="0"/>
          </a:p>
        </p:txBody>
      </p:sp>
    </p:spTree>
    <p:extLst>
      <p:ext uri="{BB962C8B-B14F-4D97-AF65-F5344CB8AC3E}">
        <p14:creationId xmlns:p14="http://schemas.microsoft.com/office/powerpoint/2010/main" val="3441358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289679"/>
            <a:ext cx="11519308" cy="4893647"/>
          </a:xfrm>
          <a:prstGeom prst="rect">
            <a:avLst/>
          </a:prstGeom>
          <a:noFill/>
        </p:spPr>
        <p:txBody>
          <a:bodyPr wrap="square" rtlCol="0">
            <a:spAutoFit/>
          </a:bodyPr>
          <a:lstStyle/>
          <a:p>
            <a:r>
              <a:rPr lang="en-US" sz="2400" b="1" dirty="0"/>
              <a:t>Decarbonization of the fleet…</a:t>
            </a:r>
          </a:p>
          <a:p>
            <a:endParaRPr lang="en-US" dirty="0"/>
          </a:p>
          <a:p>
            <a:r>
              <a:rPr lang="en-US" b="1" u="sng" dirty="0"/>
              <a:t>Future measures</a:t>
            </a:r>
          </a:p>
          <a:p>
            <a:r>
              <a:rPr lang="en-US" dirty="0"/>
              <a:t> </a:t>
            </a:r>
          </a:p>
          <a:p>
            <a:pPr marL="285750" indent="-285750">
              <a:buFont typeface="Arial" panose="020B0604020202020204" pitchFamily="34" charset="0"/>
              <a:buChar char="•"/>
            </a:pPr>
            <a:r>
              <a:rPr lang="en-US" dirty="0"/>
              <a:t>Electric highways (overhead electric cables) – Siemens have developed an overhead energy system that allows electrification of the vehicle from </a:t>
            </a:r>
            <a:r>
              <a:rPr lang="en-GB" dirty="0"/>
              <a:t>catenary</a:t>
            </a:r>
            <a:r>
              <a:rPr lang="en-US" dirty="0"/>
              <a:t> poles to overhead lines. This method is reported to reduce emissions by up to 80%. The remaining 20% would be from the nonelectrical roadways </a:t>
            </a:r>
            <a:r>
              <a:rPr lang="en-US" sz="1800" kern="100" dirty="0">
                <a:effectLst/>
                <a:ea typeface="Calibri" panose="020F0502020204030204" pitchFamily="34" charset="0"/>
                <a:cs typeface="Times New Roman" panose="02020603050405020304" pitchFamily="18" charset="0"/>
                <a:hlinkClick r:id="rId3" action="ppaction://hlinksldjump"/>
              </a:rPr>
              <a:t>(Greening, </a:t>
            </a:r>
            <a:r>
              <a:rPr lang="en-US" sz="1800" kern="100" dirty="0" err="1">
                <a:effectLst/>
                <a:ea typeface="Calibri" panose="020F0502020204030204" pitchFamily="34" charset="0"/>
                <a:cs typeface="Times New Roman" panose="02020603050405020304" pitchFamily="18" charset="0"/>
                <a:hlinkClick r:id="rId3" action="ppaction://hlinksldjump"/>
              </a:rPr>
              <a:t>Piecyk</a:t>
            </a:r>
            <a:r>
              <a:rPr lang="en-US" sz="1800" kern="100" dirty="0">
                <a:effectLst/>
                <a:ea typeface="Calibri" panose="020F0502020204030204" pitchFamily="34" charset="0"/>
                <a:cs typeface="Times New Roman" panose="02020603050405020304" pitchFamily="18" charset="0"/>
                <a:hlinkClick r:id="rId3" action="ppaction://hlinksldjump"/>
              </a:rPr>
              <a:t>, Palmer, &amp; Dadhich, 2019).</a:t>
            </a:r>
            <a:endParaRPr lang="en-US" sz="1800" kern="100" dirty="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Electric highways (induction charging) – This method of electric highway involves induction pads below the surface of the road, this will inductively charge the batteries installed on the vehicle. The efficiency of this system will depend on the distance the vehicle is away from the road surface induction pad, although, the vehicle could be fitted with a device to lower the pad closer to the road surface for maximum efficiency.</a:t>
            </a:r>
          </a:p>
          <a:p>
            <a:pPr marL="285750" indent="-285750">
              <a:buFont typeface="Arial" panose="020B0604020202020204" pitchFamily="34" charset="0"/>
              <a:buChar char="•"/>
            </a:pPr>
            <a:endParaRPr lang="en-US" dirty="0"/>
          </a:p>
          <a:p>
            <a:r>
              <a:rPr lang="en-US" dirty="0"/>
              <a:t>Both these options for future decarbonization efforts will require extensive infrastructure investment </a:t>
            </a:r>
            <a:r>
              <a:rPr lang="en-US" sz="1800" kern="100" dirty="0">
                <a:effectLst/>
                <a:ea typeface="Calibri" panose="020F0502020204030204" pitchFamily="34" charset="0"/>
                <a:cs typeface="Times New Roman" panose="02020603050405020304" pitchFamily="18" charset="0"/>
                <a:hlinkClick r:id="rId3" action="ppaction://hlinksldjump"/>
              </a:rPr>
              <a:t>(Greening, </a:t>
            </a:r>
            <a:r>
              <a:rPr lang="en-US" sz="1800" kern="100" dirty="0" err="1">
                <a:effectLst/>
                <a:ea typeface="Calibri" panose="020F0502020204030204" pitchFamily="34" charset="0"/>
                <a:cs typeface="Times New Roman" panose="02020603050405020304" pitchFamily="18" charset="0"/>
                <a:hlinkClick r:id="rId3" action="ppaction://hlinksldjump"/>
              </a:rPr>
              <a:t>Piecyk</a:t>
            </a:r>
            <a:r>
              <a:rPr lang="en-US" sz="1800" kern="100" dirty="0">
                <a:effectLst/>
                <a:ea typeface="Calibri" panose="020F0502020204030204" pitchFamily="34" charset="0"/>
                <a:cs typeface="Times New Roman" panose="02020603050405020304" pitchFamily="18" charset="0"/>
                <a:hlinkClick r:id="rId3" action="ppaction://hlinksldjump"/>
              </a:rPr>
              <a:t>, Palmer, &amp; Dadhich, 2019).</a:t>
            </a:r>
            <a:endParaRPr lang="en-US" dirty="0"/>
          </a:p>
          <a:p>
            <a:endParaRPr lang="en-US" dirty="0"/>
          </a:p>
        </p:txBody>
      </p:sp>
    </p:spTree>
    <p:extLst>
      <p:ext uri="{BB962C8B-B14F-4D97-AF65-F5344CB8AC3E}">
        <p14:creationId xmlns:p14="http://schemas.microsoft.com/office/powerpoint/2010/main" val="1957494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583217"/>
            <a:ext cx="11519308" cy="4524315"/>
          </a:xfrm>
          <a:prstGeom prst="rect">
            <a:avLst/>
          </a:prstGeom>
          <a:noFill/>
        </p:spPr>
        <p:txBody>
          <a:bodyPr wrap="square" rtlCol="0">
            <a:spAutoFit/>
          </a:bodyPr>
          <a:lstStyle/>
          <a:p>
            <a:r>
              <a:rPr lang="en-US" b="1" dirty="0"/>
              <a:t>Conclusion</a:t>
            </a:r>
            <a:r>
              <a:rPr lang="en-US" dirty="0"/>
              <a:t> </a:t>
            </a:r>
          </a:p>
          <a:p>
            <a:endParaRPr lang="en-US" dirty="0"/>
          </a:p>
          <a:p>
            <a:r>
              <a:rPr lang="en-US" dirty="0"/>
              <a:t>In conclusion, I feel that the company needs to engage with its employees more and improve communications. The measures that were introduced to combat the driver shortage may not have been explained to the other staff. Agency drivers may not have the benefits that direct employees have, the agency staff are also usually short term which justifies the slightly increased rate. If these points were shared with other employees, they may not have resisted the change. During the pandemic, 50% of staff were furloughed, if it was explained that this is a temporary measure intended for the company to survive the pandemic, there may have been a better understanding of the situation and prevention of staff leaving the company. Regarding the scheduling software and speed restrictors, if not communicated thoroughly that these measures have been introduced for environmental reasons and reducing emissions, this could be misconceived as the company being difficult to the drivers by potentially adding time to their journeys and monitoring their driving. I feel that clear lines of communication from management throughout the organization is vital within this business, employees must be engaged with and allowed to feedback to ensure all parties feelings and inputs are given consideration to ensure the best and most suitable decisions are made, and acted upon, this will allow minimal impact and disruption to customers and organizational operations.</a:t>
            </a:r>
          </a:p>
        </p:txBody>
      </p:sp>
    </p:spTree>
    <p:extLst>
      <p:ext uri="{BB962C8B-B14F-4D97-AF65-F5344CB8AC3E}">
        <p14:creationId xmlns:p14="http://schemas.microsoft.com/office/powerpoint/2010/main" val="39440565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447317"/>
            <a:ext cx="11519308" cy="5078313"/>
          </a:xfrm>
          <a:prstGeom prst="rect">
            <a:avLst/>
          </a:prstGeom>
          <a:noFill/>
        </p:spPr>
        <p:txBody>
          <a:bodyPr wrap="square" rtlCol="0">
            <a:spAutoFit/>
          </a:bodyPr>
          <a:lstStyle/>
          <a:p>
            <a:r>
              <a:rPr lang="en-US" b="1" dirty="0"/>
              <a:t>Conclusion</a:t>
            </a:r>
            <a:r>
              <a:rPr lang="en-US" dirty="0"/>
              <a:t> </a:t>
            </a:r>
          </a:p>
          <a:p>
            <a:endParaRPr lang="en-US" dirty="0"/>
          </a:p>
          <a:p>
            <a:r>
              <a:rPr lang="en-US" dirty="0"/>
              <a:t>In relation to the reduction of emissions, I feel that the immediate measures that could be utilized such as use of biodiesel and making vehicles more aerodynamic are easily achievable. These changes are relatively cost effective and can be acted upon and implemented quickly. Multimodal transport systems, driver training and route planning software are also relatively simple changes that can be implemented for little outlay. </a:t>
            </a:r>
          </a:p>
          <a:p>
            <a:r>
              <a:rPr lang="en-US" dirty="0"/>
              <a:t>The future measures are a little more difficult to implement, the emerging fuels such as hydrogen and battery technology requires a vast amount of financial investment from the organization, if these avenues were to be an option, this level of capital investment would require planning and careful distribution and investment of funds. Driver assistance programs and advanced material replacements for vehicle parts could well be a viable possibility in the near future, these would need a lot less financial backing and would more likely be achievable by the company. The electric highways would need colossal investment in the countries infrastructure as well as heavy investment in the technology to ensure that the system would work across various manufacturers. </a:t>
            </a:r>
          </a:p>
          <a:p>
            <a:endParaRPr lang="en-US" dirty="0"/>
          </a:p>
          <a:p>
            <a:r>
              <a:rPr lang="en-US" dirty="0"/>
              <a:t>I feel that with planning, the most viable future advancement for emission reduction and reaching net zero is the use of hydrogen fuel. Although this technology is still relatively new, studies show that this fuel offers longest range, greatest power, greater payload capacity and faster refueling than other green alternatives, these are all of importance in the transport sector.</a:t>
            </a:r>
          </a:p>
        </p:txBody>
      </p:sp>
    </p:spTree>
    <p:extLst>
      <p:ext uri="{BB962C8B-B14F-4D97-AF65-F5344CB8AC3E}">
        <p14:creationId xmlns:p14="http://schemas.microsoft.com/office/powerpoint/2010/main" val="39791183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1"/>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36346" y="583217"/>
            <a:ext cx="11519308" cy="4247317"/>
          </a:xfrm>
          <a:prstGeom prst="rect">
            <a:avLst/>
          </a:prstGeom>
          <a:noFill/>
        </p:spPr>
        <p:txBody>
          <a:bodyPr wrap="square" rtlCol="0">
            <a:spAutoFit/>
          </a:bodyPr>
          <a:lstStyle/>
          <a:p>
            <a:r>
              <a:rPr lang="en-US" b="1" dirty="0"/>
              <a:t>Conclusion</a:t>
            </a:r>
            <a:r>
              <a:rPr lang="en-US" dirty="0"/>
              <a:t> </a:t>
            </a:r>
          </a:p>
          <a:p>
            <a:endParaRPr lang="en-US" dirty="0"/>
          </a:p>
          <a:p>
            <a:r>
              <a:rPr lang="en-US" dirty="0"/>
              <a:t>As detailed above, some of these measures can be achieved quite comfortably. However, the company must be onboard and dedicated to reducing emissions, as these changes require financial and time investment to ensure the most suitable option is explored and implemented.</a:t>
            </a:r>
          </a:p>
          <a:p>
            <a:endParaRPr lang="en-US" dirty="0"/>
          </a:p>
          <a:p>
            <a:r>
              <a:rPr lang="en-US" dirty="0"/>
              <a:t>Other measures such as electric highways require so much time, and financial investment in the infrastructure, that it is unlikely these services will be available soon.</a:t>
            </a:r>
          </a:p>
          <a:p>
            <a:endParaRPr lang="en-US" dirty="0"/>
          </a:p>
          <a:p>
            <a:r>
              <a:rPr lang="en-US" dirty="0"/>
              <a:t>These changes take time and effort, it is critical that these changes and introduced in a phased approach to minimize disruptions to any operations. During the research period and implementation phase, it is important that all staff affected by these changes are engaged with, listened too, and trained so they understand the new vehicles, systems and operations requirements.</a:t>
            </a:r>
          </a:p>
          <a:p>
            <a:endParaRPr lang="en-US" dirty="0"/>
          </a:p>
          <a:p>
            <a:endParaRPr lang="en-US" dirty="0"/>
          </a:p>
        </p:txBody>
      </p:sp>
    </p:spTree>
    <p:extLst>
      <p:ext uri="{BB962C8B-B14F-4D97-AF65-F5344CB8AC3E}">
        <p14:creationId xmlns:p14="http://schemas.microsoft.com/office/powerpoint/2010/main" val="48730170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76518" y="288193"/>
            <a:ext cx="11438964" cy="7694414"/>
          </a:xfrm>
          <a:prstGeom prst="rect">
            <a:avLst/>
          </a:prstGeom>
          <a:noFill/>
        </p:spPr>
        <p:txBody>
          <a:bodyPr wrap="square" rtlCol="0">
            <a:spAutoFit/>
          </a:bodyPr>
          <a:lstStyle/>
          <a:p>
            <a:r>
              <a:rPr lang="en-US" sz="2400" b="1" dirty="0"/>
              <a:t>References</a:t>
            </a:r>
          </a:p>
          <a:p>
            <a:endParaRPr lang="en-US" sz="1600" b="1" dirty="0"/>
          </a:p>
          <a:p>
            <a:pPr marL="457200" indent="-457200">
              <a:lnSpc>
                <a:spcPct val="150000"/>
              </a:lnSpc>
              <a:spcAft>
                <a:spcPts val="800"/>
              </a:spcAft>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Adila</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N., Muthu, S., &amp;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Yunus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M. (2019). DUBSLINGUISTIC Enhancing English Communication Skills among Malaysian Primary School Pupils.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Creative Education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48-58.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Ballard Power Systems. (2022, September 1). Truck Market Brochure Sept 2022. Burnaby, BC, Canada.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Checkasalary</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(2023, May 20).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/salaries/average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Checkasalary</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3"/>
              </a:rPr>
              <a:t>https://www.checkasalary.co.uk/salaries/average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Checkasalary</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(2023, May 20).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salary/</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hgv</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-driver</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Checkasalary</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4"/>
              </a:rPr>
              <a:t>https://www.checkasalary.co.uk/salary/hgv-driver</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Department for Transport. (2022, October 20).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government/statistics/transport-and-environment-statistics-2022/transport-and-environment-statistics-2022#greenhouse-gas-emissions-from-transport.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Gov.uk: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5"/>
              </a:rPr>
              <a:t>https://www.gov.uk/government/statistics/transport-and-environment-statistics-2022/transport-and-environment-statistics-2022#greenhouse-gas-emissions-from-transport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lvl="0" indent="-457200" algn="l" defTabSz="914400" rtl="0" eaLnBrk="1" fontAlgn="auto" latinLnBrk="0" hangingPunct="1">
              <a:lnSpc>
                <a:spcPct val="150000"/>
              </a:lnSpc>
              <a:spcBef>
                <a:spcPts val="0"/>
              </a:spcBef>
              <a:spcAft>
                <a:spcPts val="80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Department for Transport. (2022). </a:t>
            </a:r>
            <a:r>
              <a:rPr kumimoji="0" lang="en-US" sz="1600" b="0" i="1"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Outcome and government response to the green paper on a New Road Vehicle CO2 Emissions Regulatory Framework for the UK.</a:t>
            </a: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London: Department for Transport.  </a:t>
            </a:r>
            <a:endParaRPr kumimoji="0" lang="en-GB"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US" sz="2400" b="1" dirty="0"/>
          </a:p>
          <a:p>
            <a:endParaRPr lang="en-US" sz="1100" dirty="0"/>
          </a:p>
          <a:p>
            <a:endParaRPr lang="en-US" sz="1100" dirty="0"/>
          </a:p>
          <a:p>
            <a:endParaRPr lang="en-US" dirty="0"/>
          </a:p>
          <a:p>
            <a:endParaRPr lang="en-US" dirty="0"/>
          </a:p>
          <a:p>
            <a:endParaRPr lang="en-US" dirty="0"/>
          </a:p>
          <a:p>
            <a:endParaRPr lang="en-US" sz="2400" b="1" dirty="0"/>
          </a:p>
          <a:p>
            <a:endParaRPr lang="en-US" dirty="0"/>
          </a:p>
        </p:txBody>
      </p:sp>
    </p:spTree>
    <p:extLst>
      <p:ext uri="{BB962C8B-B14F-4D97-AF65-F5344CB8AC3E}">
        <p14:creationId xmlns:p14="http://schemas.microsoft.com/office/powerpoint/2010/main" val="34971751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76518" y="314073"/>
            <a:ext cx="11438964" cy="7345601"/>
          </a:xfrm>
          <a:prstGeom prst="rect">
            <a:avLst/>
          </a:prstGeom>
          <a:noFill/>
        </p:spPr>
        <p:txBody>
          <a:bodyPr wrap="square" rtlCol="0">
            <a:spAutoFit/>
          </a:bodyPr>
          <a:lstStyle/>
          <a:p>
            <a:r>
              <a:rPr lang="en-US" sz="2400" b="1" dirty="0"/>
              <a:t>References</a:t>
            </a:r>
          </a:p>
          <a:p>
            <a:endParaRPr lang="en-US" sz="1600" b="1" dirty="0"/>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European Automobile Manufacturers Association . (2017, November 30).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/assets/pdf/trucks.pdf.</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reducingco2together: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3"/>
              </a:rPr>
              <a:t>https://reducingco2together.eu/assets/pdf/trucks.pdf</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Greening, D. P.,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Piecyk</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D. M., Palmer, D. A., &amp; Dadhich, P. (2019).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Decarbonising</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road freight.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London: Government Office for Science.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Grocer. (2021). What is the real cause of the HGV driver shortage?: The HGV driver shortage has escalated to crisis point. As multiple theories circulate over the underlying cause, The Grocer has sourced exclusive data to uncover what's really driving the issue.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Grocer</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30.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Jarrett. (2021, December 16).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leet</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-services/blog/truck-and-trailer-aerodynamics-101-and-ways-to-improve-it.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gojarrett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4"/>
              </a:rPr>
              <a:t>https://www.gojarrett.com/fleet-services/blog/truck-and-trailer-aerodynamics-101-and-ways-to-improve-it</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b="1" dirty="0"/>
          </a:p>
          <a:p>
            <a:pPr marL="457200" marR="0" lvl="0" indent="-457200" algn="l" defTabSz="914400" rtl="0" eaLnBrk="1" fontAlgn="auto" latinLnBrk="0" hangingPunct="1">
              <a:lnSpc>
                <a:spcPct val="150000"/>
              </a:lnSpc>
              <a:spcBef>
                <a:spcPts val="0"/>
              </a:spcBef>
              <a:spcAft>
                <a:spcPts val="800"/>
              </a:spcAft>
              <a:buClrTx/>
              <a:buSzTx/>
              <a:buFontTx/>
              <a:buNone/>
              <a:tabLst/>
              <a:defRPr/>
            </a:pPr>
            <a:r>
              <a:rPr kumimoji="0" lang="en-US" sz="1600" b="0" i="0" u="none" strike="noStrike" kern="1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Mandata</a:t>
            </a: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(2023, January 01). </a:t>
            </a:r>
            <a:r>
              <a:rPr kumimoji="0" lang="en-US" sz="1600" b="0" i="1"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insights/</a:t>
            </a:r>
            <a:r>
              <a:rPr kumimoji="0" lang="en-US" sz="1600" b="0" i="1" u="none" strike="noStrike" kern="1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hgv</a:t>
            </a:r>
            <a:r>
              <a:rPr kumimoji="0" lang="en-US" sz="1600" b="0" i="1"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-driver-shortage</a:t>
            </a: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Retrieved from </a:t>
            </a:r>
            <a:r>
              <a:rPr kumimoji="0" lang="en-US" sz="1600" b="0" i="0" u="none" strike="noStrike" kern="1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Mandata</a:t>
            </a: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hlinkClick r:id="rId5"/>
              </a:rPr>
              <a:t>https://www.mandata.co.uk/insights/hgv-driver-shortage/#:~:text=There%20are%20several%20factors%20that,up%20from%2047%20since%202015</a:t>
            </a:r>
            <a:r>
              <a:rPr kumimoji="0" lang="en-US"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endParaRPr kumimoji="0" lang="en-GB" sz="16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US" sz="2400" b="1" dirty="0"/>
          </a:p>
          <a:p>
            <a:endParaRPr lang="en-US" sz="1100" dirty="0"/>
          </a:p>
          <a:p>
            <a:endParaRPr lang="en-US" sz="1100" dirty="0"/>
          </a:p>
          <a:p>
            <a:endParaRPr lang="en-US" dirty="0"/>
          </a:p>
          <a:p>
            <a:endParaRPr lang="en-US" dirty="0"/>
          </a:p>
          <a:p>
            <a:endParaRPr lang="en-US" dirty="0"/>
          </a:p>
          <a:p>
            <a:endParaRPr lang="en-US" sz="2400" b="1" dirty="0"/>
          </a:p>
          <a:p>
            <a:endParaRPr lang="en-US" dirty="0"/>
          </a:p>
        </p:txBody>
      </p:sp>
    </p:spTree>
    <p:extLst>
      <p:ext uri="{BB962C8B-B14F-4D97-AF65-F5344CB8AC3E}">
        <p14:creationId xmlns:p14="http://schemas.microsoft.com/office/powerpoint/2010/main" val="324263135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B6F54-BEC7-0968-6134-56621A3F6F8A}"/>
              </a:ext>
            </a:extLst>
          </p:cNvPr>
          <p:cNvPicPr>
            <a:picLocks noChangeAspect="1"/>
          </p:cNvPicPr>
          <p:nvPr/>
        </p:nvPicPr>
        <p:blipFill>
          <a:blip r:embed="rId2"/>
          <a:stretch>
            <a:fillRect/>
          </a:stretch>
        </p:blipFill>
        <p:spPr>
          <a:xfrm>
            <a:off x="0" y="0"/>
            <a:ext cx="12192000" cy="5695951"/>
          </a:xfrm>
          <a:prstGeom prst="rect">
            <a:avLst/>
          </a:prstGeom>
        </p:spPr>
      </p:pic>
      <p:sp>
        <p:nvSpPr>
          <p:cNvPr id="2" name="TextBox 1">
            <a:extLst>
              <a:ext uri="{FF2B5EF4-FFF2-40B4-BE49-F238E27FC236}">
                <a16:creationId xmlns:a16="http://schemas.microsoft.com/office/drawing/2014/main" id="{D40DE125-4062-A073-16CF-65B9BEFBC9CF}"/>
              </a:ext>
            </a:extLst>
          </p:cNvPr>
          <p:cNvSpPr txBox="1"/>
          <p:nvPr/>
        </p:nvSpPr>
        <p:spPr>
          <a:xfrm>
            <a:off x="376518" y="336430"/>
            <a:ext cx="11438964" cy="7673896"/>
          </a:xfrm>
          <a:prstGeom prst="rect">
            <a:avLst/>
          </a:prstGeom>
          <a:noFill/>
        </p:spPr>
        <p:txBody>
          <a:bodyPr wrap="square" rtlCol="0">
            <a:spAutoFit/>
          </a:bodyPr>
          <a:lstStyle/>
          <a:p>
            <a:r>
              <a:rPr lang="en-US" sz="2400" b="1" dirty="0"/>
              <a:t>References</a:t>
            </a: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Merrick, R. (2021, July 22).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news/</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uk</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/politics/lorry-driver-rules-brexit-shortage-b1887386.</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independent: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3"/>
              </a:rPr>
              <a:t>https://www.independent.co.uk/news/uk/politics/lorry-driver-rules-brexit-shortage-b1887386.html</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The Chartered Institute of Logistics and Transport. (2022, October 26).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News/Latest-News/</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ArtMID</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/6887/</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ArticleID</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/36939/CILT-survey-reveals-more-than-75-of-organisations-are-experiencing-a-driver-shortage-as-the-crisis-continues.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ciltuk</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4"/>
              </a:rPr>
              <a:t>https://ciltuk.org.uk/News/Latest-News/ArtMID/6887/ArticleID/36939/CILT-survey-reveals-more-than-75-of-organisations-are-experiencing-a-driver-shortage-as-the-crisis-continues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Walton, J. (2021, July 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articles/article-viewer/t/</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hgv</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-driver-shortage-causes-consequences-and-potential-remedies-/i/28494</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IGD: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5"/>
              </a:rPr>
              <a:t>https://www.igd.com/articles/article-viewer/t/hgv-driver-shortage-causes-consequences-and-potential-remedies-/i/28494</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800"/>
              </a:spcAft>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Ward, M. (2021, June 10).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transportation/</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hgv</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-classes-explained/</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ascendbroking</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a:effectLst/>
                <a:latin typeface="Calibri" panose="020F0502020204030204" pitchFamily="34" charset="0"/>
                <a:ea typeface="Calibri" panose="020F0502020204030204" pitchFamily="34" charset="0"/>
                <a:cs typeface="Times New Roman" panose="02020603050405020304" pitchFamily="18" charset="0"/>
                <a:hlinkClick r:id="rId6"/>
              </a:rPr>
              <a:t>https://ascendbroking.co.uk/transportation/hgv-classes-explained/</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US" sz="2400" b="1" dirty="0"/>
          </a:p>
          <a:p>
            <a:endParaRPr lang="en-US" sz="2400" b="1" dirty="0"/>
          </a:p>
          <a:p>
            <a:endParaRPr lang="en-US" sz="1100" dirty="0"/>
          </a:p>
          <a:p>
            <a:endParaRPr lang="en-US" sz="1100" dirty="0"/>
          </a:p>
          <a:p>
            <a:endParaRPr lang="en-US" dirty="0"/>
          </a:p>
          <a:p>
            <a:endParaRPr lang="en-US" dirty="0"/>
          </a:p>
          <a:p>
            <a:endParaRPr lang="en-US" dirty="0"/>
          </a:p>
          <a:p>
            <a:endParaRPr lang="en-US" sz="2400" b="1" dirty="0"/>
          </a:p>
          <a:p>
            <a:endParaRPr lang="en-US" dirty="0"/>
          </a:p>
        </p:txBody>
      </p:sp>
    </p:spTree>
    <p:extLst>
      <p:ext uri="{BB962C8B-B14F-4D97-AF65-F5344CB8AC3E}">
        <p14:creationId xmlns:p14="http://schemas.microsoft.com/office/powerpoint/2010/main" val="134313317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3340</TotalTime>
  <Words>4764</Words>
  <Application>Microsoft Office PowerPoint</Application>
  <PresentationFormat>Widescreen</PresentationFormat>
  <Paragraphs>257</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Myriad Pro</vt:lpstr>
      <vt:lpstr>UWTSD PPT Theme</vt:lpstr>
      <vt:lpstr>Business Analysis and Planning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Shaun Farthing</cp:lastModifiedBy>
  <cp:revision>141</cp:revision>
  <dcterms:created xsi:type="dcterms:W3CDTF">2020-09-30T08:21:31Z</dcterms:created>
  <dcterms:modified xsi:type="dcterms:W3CDTF">2023-05-23T21:46:47Z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