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7" autoAdjust="0"/>
    <p:restoredTop sz="94660"/>
  </p:normalViewPr>
  <p:slideViewPr>
    <p:cSldViewPr snapToGrid="0">
      <p:cViewPr varScale="1">
        <p:scale>
          <a:sx n="78" d="100"/>
          <a:sy n="78" d="100"/>
        </p:scale>
        <p:origin x="120"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Patient data collection over</a:t>
            </a:r>
            <a:r>
              <a:rPr lang="en-US" baseline="0" dirty="0"/>
              <a:t> 7 days on a 17 bedded ward</a:t>
            </a:r>
            <a:endParaRPr lang="en-US"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Sat out by 10.30 am</c:v>
                </c:pt>
              </c:strCache>
            </c:strRef>
          </c:tx>
          <c:spPr>
            <a:solidFill>
              <a:schemeClr val="accent1"/>
            </a:solidFill>
            <a:ln>
              <a:noFill/>
            </a:ln>
            <a:effectLst/>
          </c:spPr>
          <c:invertIfNegative val="0"/>
          <c:cat>
            <c:strRef>
              <c:f>Sheet1!$A$2:$A$8</c:f>
              <c:strCache>
                <c:ptCount val="7"/>
                <c:pt idx="0">
                  <c:v>Monday</c:v>
                </c:pt>
                <c:pt idx="1">
                  <c:v>Tuesday</c:v>
                </c:pt>
                <c:pt idx="2">
                  <c:v>Wednesday</c:v>
                </c:pt>
                <c:pt idx="3">
                  <c:v>Thursday</c:v>
                </c:pt>
                <c:pt idx="4">
                  <c:v>Friday</c:v>
                </c:pt>
                <c:pt idx="5">
                  <c:v>Saturday</c:v>
                </c:pt>
                <c:pt idx="6">
                  <c:v>Sunday</c:v>
                </c:pt>
              </c:strCache>
            </c:strRef>
          </c:cat>
          <c:val>
            <c:numRef>
              <c:f>Sheet1!$B$2:$B$8</c:f>
              <c:numCache>
                <c:formatCode>General</c:formatCode>
                <c:ptCount val="7"/>
                <c:pt idx="0">
                  <c:v>10</c:v>
                </c:pt>
                <c:pt idx="1">
                  <c:v>11</c:v>
                </c:pt>
                <c:pt idx="2">
                  <c:v>9</c:v>
                </c:pt>
                <c:pt idx="3">
                  <c:v>12</c:v>
                </c:pt>
                <c:pt idx="4">
                  <c:v>7</c:v>
                </c:pt>
                <c:pt idx="5">
                  <c:v>8</c:v>
                </c:pt>
                <c:pt idx="6">
                  <c:v>10</c:v>
                </c:pt>
              </c:numCache>
            </c:numRef>
          </c:val>
          <c:extLst>
            <c:ext xmlns:c16="http://schemas.microsoft.com/office/drawing/2014/chart" uri="{C3380CC4-5D6E-409C-BE32-E72D297353CC}">
              <c16:uniqueId val="{00000000-30A1-4E64-8D41-7D4E9AAFAC61}"/>
            </c:ext>
          </c:extLst>
        </c:ser>
        <c:ser>
          <c:idx val="1"/>
          <c:order val="1"/>
          <c:tx>
            <c:strRef>
              <c:f>Sheet1!$C$1</c:f>
              <c:strCache>
                <c:ptCount val="1"/>
                <c:pt idx="0">
                  <c:v>Dressed</c:v>
                </c:pt>
              </c:strCache>
            </c:strRef>
          </c:tx>
          <c:spPr>
            <a:solidFill>
              <a:schemeClr val="accent2"/>
            </a:solidFill>
            <a:ln>
              <a:noFill/>
            </a:ln>
            <a:effectLst/>
          </c:spPr>
          <c:invertIfNegative val="0"/>
          <c:cat>
            <c:strRef>
              <c:f>Sheet1!$A$2:$A$8</c:f>
              <c:strCache>
                <c:ptCount val="7"/>
                <c:pt idx="0">
                  <c:v>Monday</c:v>
                </c:pt>
                <c:pt idx="1">
                  <c:v>Tuesday</c:v>
                </c:pt>
                <c:pt idx="2">
                  <c:v>Wednesday</c:v>
                </c:pt>
                <c:pt idx="3">
                  <c:v>Thursday</c:v>
                </c:pt>
                <c:pt idx="4">
                  <c:v>Friday</c:v>
                </c:pt>
                <c:pt idx="5">
                  <c:v>Saturday</c:v>
                </c:pt>
                <c:pt idx="6">
                  <c:v>Sunday</c:v>
                </c:pt>
              </c:strCache>
            </c:strRef>
          </c:cat>
          <c:val>
            <c:numRef>
              <c:f>Sheet1!$C$2:$C$8</c:f>
              <c:numCache>
                <c:formatCode>General</c:formatCode>
                <c:ptCount val="7"/>
                <c:pt idx="0">
                  <c:v>10</c:v>
                </c:pt>
                <c:pt idx="1">
                  <c:v>9</c:v>
                </c:pt>
                <c:pt idx="2">
                  <c:v>8</c:v>
                </c:pt>
                <c:pt idx="3">
                  <c:v>9</c:v>
                </c:pt>
                <c:pt idx="4">
                  <c:v>7</c:v>
                </c:pt>
                <c:pt idx="5">
                  <c:v>8</c:v>
                </c:pt>
                <c:pt idx="6">
                  <c:v>10</c:v>
                </c:pt>
              </c:numCache>
            </c:numRef>
          </c:val>
          <c:extLst>
            <c:ext xmlns:c16="http://schemas.microsoft.com/office/drawing/2014/chart" uri="{C3380CC4-5D6E-409C-BE32-E72D297353CC}">
              <c16:uniqueId val="{00000001-30A1-4E64-8D41-7D4E9AAFAC61}"/>
            </c:ext>
          </c:extLst>
        </c:ser>
        <c:ser>
          <c:idx val="2"/>
          <c:order val="2"/>
          <c:tx>
            <c:strRef>
              <c:f>Sheet1!$D$1</c:f>
              <c:strCache>
                <c:ptCount val="1"/>
                <c:pt idx="0">
                  <c:v>Not dressed</c:v>
                </c:pt>
              </c:strCache>
            </c:strRef>
          </c:tx>
          <c:spPr>
            <a:solidFill>
              <a:schemeClr val="accent3"/>
            </a:solidFill>
            <a:ln>
              <a:noFill/>
            </a:ln>
            <a:effectLst/>
          </c:spPr>
          <c:invertIfNegative val="0"/>
          <c:cat>
            <c:strRef>
              <c:f>Sheet1!$A$2:$A$8</c:f>
              <c:strCache>
                <c:ptCount val="7"/>
                <c:pt idx="0">
                  <c:v>Monday</c:v>
                </c:pt>
                <c:pt idx="1">
                  <c:v>Tuesday</c:v>
                </c:pt>
                <c:pt idx="2">
                  <c:v>Wednesday</c:v>
                </c:pt>
                <c:pt idx="3">
                  <c:v>Thursday</c:v>
                </c:pt>
                <c:pt idx="4">
                  <c:v>Friday</c:v>
                </c:pt>
                <c:pt idx="5">
                  <c:v>Saturday</c:v>
                </c:pt>
                <c:pt idx="6">
                  <c:v>Sunday</c:v>
                </c:pt>
              </c:strCache>
            </c:strRef>
          </c:cat>
          <c:val>
            <c:numRef>
              <c:f>Sheet1!$D$2:$D$8</c:f>
              <c:numCache>
                <c:formatCode>General</c:formatCode>
                <c:ptCount val="7"/>
                <c:pt idx="0">
                  <c:v>7</c:v>
                </c:pt>
                <c:pt idx="1">
                  <c:v>8</c:v>
                </c:pt>
                <c:pt idx="2">
                  <c:v>7</c:v>
                </c:pt>
                <c:pt idx="3">
                  <c:v>8</c:v>
                </c:pt>
                <c:pt idx="4">
                  <c:v>8</c:v>
                </c:pt>
                <c:pt idx="5">
                  <c:v>7</c:v>
                </c:pt>
                <c:pt idx="6">
                  <c:v>6</c:v>
                </c:pt>
              </c:numCache>
            </c:numRef>
          </c:val>
          <c:extLst>
            <c:ext xmlns:c16="http://schemas.microsoft.com/office/drawing/2014/chart" uri="{C3380CC4-5D6E-409C-BE32-E72D297353CC}">
              <c16:uniqueId val="{00000002-30A1-4E64-8D41-7D4E9AAFAC61}"/>
            </c:ext>
          </c:extLst>
        </c:ser>
        <c:ser>
          <c:idx val="3"/>
          <c:order val="3"/>
          <c:tx>
            <c:strRef>
              <c:f>Sheet1!$E$1</c:f>
              <c:strCache>
                <c:ptCount val="1"/>
                <c:pt idx="0">
                  <c:v>Too unwell (in bed)</c:v>
                </c:pt>
              </c:strCache>
            </c:strRef>
          </c:tx>
          <c:spPr>
            <a:solidFill>
              <a:schemeClr val="accent4"/>
            </a:solidFill>
            <a:ln>
              <a:noFill/>
            </a:ln>
            <a:effectLst/>
          </c:spPr>
          <c:invertIfNegative val="0"/>
          <c:cat>
            <c:strRef>
              <c:f>Sheet1!$A$2:$A$8</c:f>
              <c:strCache>
                <c:ptCount val="7"/>
                <c:pt idx="0">
                  <c:v>Monday</c:v>
                </c:pt>
                <c:pt idx="1">
                  <c:v>Tuesday</c:v>
                </c:pt>
                <c:pt idx="2">
                  <c:v>Wednesday</c:v>
                </c:pt>
                <c:pt idx="3">
                  <c:v>Thursday</c:v>
                </c:pt>
                <c:pt idx="4">
                  <c:v>Friday</c:v>
                </c:pt>
                <c:pt idx="5">
                  <c:v>Saturday</c:v>
                </c:pt>
                <c:pt idx="6">
                  <c:v>Sunday</c:v>
                </c:pt>
              </c:strCache>
            </c:strRef>
          </c:cat>
          <c:val>
            <c:numRef>
              <c:f>Sheet1!$E$2:$E$8</c:f>
              <c:numCache>
                <c:formatCode>General</c:formatCode>
                <c:ptCount val="7"/>
                <c:pt idx="0">
                  <c:v>2</c:v>
                </c:pt>
                <c:pt idx="1">
                  <c:v>1</c:v>
                </c:pt>
                <c:pt idx="2">
                  <c:v>1</c:v>
                </c:pt>
                <c:pt idx="3">
                  <c:v>2</c:v>
                </c:pt>
                <c:pt idx="4">
                  <c:v>1</c:v>
                </c:pt>
                <c:pt idx="5">
                  <c:v>0</c:v>
                </c:pt>
                <c:pt idx="6">
                  <c:v>0</c:v>
                </c:pt>
              </c:numCache>
            </c:numRef>
          </c:val>
          <c:extLst>
            <c:ext xmlns:c16="http://schemas.microsoft.com/office/drawing/2014/chart" uri="{C3380CC4-5D6E-409C-BE32-E72D297353CC}">
              <c16:uniqueId val="{00000003-30A1-4E64-8D41-7D4E9AAFAC61}"/>
            </c:ext>
          </c:extLst>
        </c:ser>
        <c:ser>
          <c:idx val="4"/>
          <c:order val="4"/>
          <c:tx>
            <c:strRef>
              <c:f>Sheet1!$F$1</c:f>
              <c:strCache>
                <c:ptCount val="1"/>
                <c:pt idx="0">
                  <c:v>Empty beds</c:v>
                </c:pt>
              </c:strCache>
            </c:strRef>
          </c:tx>
          <c:spPr>
            <a:solidFill>
              <a:schemeClr val="accent5"/>
            </a:solidFill>
            <a:ln>
              <a:noFill/>
            </a:ln>
            <a:effectLst/>
          </c:spPr>
          <c:invertIfNegative val="0"/>
          <c:cat>
            <c:strRef>
              <c:f>Sheet1!$A$2:$A$8</c:f>
              <c:strCache>
                <c:ptCount val="7"/>
                <c:pt idx="0">
                  <c:v>Monday</c:v>
                </c:pt>
                <c:pt idx="1">
                  <c:v>Tuesday</c:v>
                </c:pt>
                <c:pt idx="2">
                  <c:v>Wednesday</c:v>
                </c:pt>
                <c:pt idx="3">
                  <c:v>Thursday</c:v>
                </c:pt>
                <c:pt idx="4">
                  <c:v>Friday</c:v>
                </c:pt>
                <c:pt idx="5">
                  <c:v>Saturday</c:v>
                </c:pt>
                <c:pt idx="6">
                  <c:v>Sunday</c:v>
                </c:pt>
              </c:strCache>
            </c:strRef>
          </c:cat>
          <c:val>
            <c:numRef>
              <c:f>Sheet1!$F$2:$F$8</c:f>
              <c:numCache>
                <c:formatCode>General</c:formatCode>
                <c:ptCount val="7"/>
                <c:pt idx="0">
                  <c:v>0</c:v>
                </c:pt>
                <c:pt idx="1">
                  <c:v>0</c:v>
                </c:pt>
                <c:pt idx="2">
                  <c:v>2</c:v>
                </c:pt>
                <c:pt idx="3">
                  <c:v>0</c:v>
                </c:pt>
                <c:pt idx="4">
                  <c:v>2</c:v>
                </c:pt>
                <c:pt idx="5">
                  <c:v>2</c:v>
                </c:pt>
                <c:pt idx="6">
                  <c:v>1</c:v>
                </c:pt>
              </c:numCache>
            </c:numRef>
          </c:val>
          <c:extLst>
            <c:ext xmlns:c16="http://schemas.microsoft.com/office/drawing/2014/chart" uri="{C3380CC4-5D6E-409C-BE32-E72D297353CC}">
              <c16:uniqueId val="{00000004-30A1-4E64-8D41-7D4E9AAFAC61}"/>
            </c:ext>
          </c:extLst>
        </c:ser>
        <c:ser>
          <c:idx val="5"/>
          <c:order val="5"/>
          <c:tx>
            <c:strRef>
              <c:f>Sheet1!$G$1</c:f>
              <c:strCache>
                <c:ptCount val="1"/>
                <c:pt idx="0">
                  <c:v>Wanted to engage with therapies</c:v>
                </c:pt>
              </c:strCache>
            </c:strRef>
          </c:tx>
          <c:spPr>
            <a:solidFill>
              <a:schemeClr val="accent6"/>
            </a:solidFill>
            <a:ln>
              <a:noFill/>
            </a:ln>
            <a:effectLst/>
          </c:spPr>
          <c:invertIfNegative val="0"/>
          <c:cat>
            <c:strRef>
              <c:f>Sheet1!$A$2:$A$8</c:f>
              <c:strCache>
                <c:ptCount val="7"/>
                <c:pt idx="0">
                  <c:v>Monday</c:v>
                </c:pt>
                <c:pt idx="1">
                  <c:v>Tuesday</c:v>
                </c:pt>
                <c:pt idx="2">
                  <c:v>Wednesday</c:v>
                </c:pt>
                <c:pt idx="3">
                  <c:v>Thursday</c:v>
                </c:pt>
                <c:pt idx="4">
                  <c:v>Friday</c:v>
                </c:pt>
                <c:pt idx="5">
                  <c:v>Saturday</c:v>
                </c:pt>
                <c:pt idx="6">
                  <c:v>Sunday</c:v>
                </c:pt>
              </c:strCache>
            </c:strRef>
          </c:cat>
          <c:val>
            <c:numRef>
              <c:f>Sheet1!$G$2:$G$8</c:f>
              <c:numCache>
                <c:formatCode>General</c:formatCode>
                <c:ptCount val="7"/>
                <c:pt idx="0">
                  <c:v>5</c:v>
                </c:pt>
                <c:pt idx="1">
                  <c:v>7</c:v>
                </c:pt>
                <c:pt idx="2">
                  <c:v>5</c:v>
                </c:pt>
                <c:pt idx="3">
                  <c:v>7</c:v>
                </c:pt>
                <c:pt idx="4">
                  <c:v>7</c:v>
                </c:pt>
                <c:pt idx="5">
                  <c:v>4</c:v>
                </c:pt>
                <c:pt idx="6">
                  <c:v>5</c:v>
                </c:pt>
              </c:numCache>
            </c:numRef>
          </c:val>
          <c:extLst>
            <c:ext xmlns:c16="http://schemas.microsoft.com/office/drawing/2014/chart" uri="{C3380CC4-5D6E-409C-BE32-E72D297353CC}">
              <c16:uniqueId val="{00000005-30A1-4E64-8D41-7D4E9AAFAC61}"/>
            </c:ext>
          </c:extLst>
        </c:ser>
        <c:dLbls>
          <c:showLegendKey val="0"/>
          <c:showVal val="0"/>
          <c:showCatName val="0"/>
          <c:showSerName val="0"/>
          <c:showPercent val="0"/>
          <c:showBubbleSize val="0"/>
        </c:dLbls>
        <c:gapWidth val="219"/>
        <c:overlap val="-27"/>
        <c:axId val="1202016992"/>
        <c:axId val="152121104"/>
      </c:barChart>
      <c:catAx>
        <c:axId val="12020169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121104"/>
        <c:crosses val="autoZero"/>
        <c:auto val="1"/>
        <c:lblAlgn val="ctr"/>
        <c:lblOffset val="100"/>
        <c:noMultiLvlLbl val="0"/>
      </c:catAx>
      <c:valAx>
        <c:axId val="1521211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02016992"/>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F7B468-C2CE-449B-BE18-27175601B2F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042D612-58F7-4E3C-B536-CA0BE3730DF4}">
      <dgm:prSet/>
      <dgm:spPr/>
      <dgm:t>
        <a:bodyPr/>
        <a:lstStyle/>
        <a:p>
          <a:r>
            <a:rPr lang="en-GB"/>
            <a:t>‘’Having to stay on bed rest because of and accident, illness or treatment can have an effect on your entire body. For people over the age of 80: </a:t>
          </a:r>
          <a:endParaRPr lang="en-US"/>
        </a:p>
      </dgm:t>
    </dgm:pt>
    <dgm:pt modelId="{88157E87-2418-485E-8F89-A2AE19192D6E}" type="parTrans" cxnId="{A8D63F24-B240-411D-B511-82F4831D4ACA}">
      <dgm:prSet/>
      <dgm:spPr/>
      <dgm:t>
        <a:bodyPr/>
        <a:lstStyle/>
        <a:p>
          <a:endParaRPr lang="en-US"/>
        </a:p>
      </dgm:t>
    </dgm:pt>
    <dgm:pt modelId="{03CE8C77-C899-4AEB-B28B-D827D1835135}" type="sibTrans" cxnId="{A8D63F24-B240-411D-B511-82F4831D4ACA}">
      <dgm:prSet/>
      <dgm:spPr/>
      <dgm:t>
        <a:bodyPr/>
        <a:lstStyle/>
        <a:p>
          <a:endParaRPr lang="en-US"/>
        </a:p>
      </dgm:t>
    </dgm:pt>
    <dgm:pt modelId="{841883C1-F448-46B0-B179-0A10B42F44DB}">
      <dgm:prSet/>
      <dgm:spPr/>
      <dgm:t>
        <a:bodyPr/>
        <a:lstStyle/>
        <a:p>
          <a:r>
            <a:rPr lang="en-GB" dirty="0"/>
            <a:t>Ten days in bed can age muscles by 10 years.</a:t>
          </a:r>
          <a:endParaRPr lang="en-US" dirty="0"/>
        </a:p>
      </dgm:t>
    </dgm:pt>
    <dgm:pt modelId="{B8FC937F-6858-4CA9-8187-F02ED8A19CAF}" type="parTrans" cxnId="{79017998-28C0-4044-AE58-12AD4C8A1DA2}">
      <dgm:prSet/>
      <dgm:spPr/>
      <dgm:t>
        <a:bodyPr/>
        <a:lstStyle/>
        <a:p>
          <a:endParaRPr lang="en-US"/>
        </a:p>
      </dgm:t>
    </dgm:pt>
    <dgm:pt modelId="{9F3341A9-3A32-4866-B6DB-07AACDCC7328}" type="sibTrans" cxnId="{79017998-28C0-4044-AE58-12AD4C8A1DA2}">
      <dgm:prSet/>
      <dgm:spPr/>
      <dgm:t>
        <a:bodyPr/>
        <a:lstStyle/>
        <a:p>
          <a:endParaRPr lang="en-US"/>
        </a:p>
      </dgm:t>
    </dgm:pt>
    <dgm:pt modelId="{4A4AA843-F5D3-4AD7-BBD5-9913DC3E4AA4}">
      <dgm:prSet/>
      <dgm:spPr/>
      <dgm:t>
        <a:bodyPr/>
        <a:lstStyle/>
        <a:p>
          <a:r>
            <a:rPr lang="en-GB"/>
            <a:t>One week of bed rest can result in 10% muscle loss’’. (Department of Health and Social Care. 2024)</a:t>
          </a:r>
          <a:endParaRPr lang="en-US"/>
        </a:p>
      </dgm:t>
    </dgm:pt>
    <dgm:pt modelId="{84E8BAD1-FA5B-4A17-A65C-485AA3C543E0}" type="parTrans" cxnId="{9D0CCFD9-0BFB-44D8-B016-EB21F278257A}">
      <dgm:prSet/>
      <dgm:spPr/>
      <dgm:t>
        <a:bodyPr/>
        <a:lstStyle/>
        <a:p>
          <a:endParaRPr lang="en-US"/>
        </a:p>
      </dgm:t>
    </dgm:pt>
    <dgm:pt modelId="{529DE2C5-7495-4279-A6FC-BD7D0A34DDEA}" type="sibTrans" cxnId="{9D0CCFD9-0BFB-44D8-B016-EB21F278257A}">
      <dgm:prSet/>
      <dgm:spPr/>
      <dgm:t>
        <a:bodyPr/>
        <a:lstStyle/>
        <a:p>
          <a:endParaRPr lang="en-US"/>
        </a:p>
      </dgm:t>
    </dgm:pt>
    <dgm:pt modelId="{53249479-6655-408A-B6B1-E09F8FD1BE9C}" type="pres">
      <dgm:prSet presAssocID="{4DF7B468-C2CE-449B-BE18-27175601B2F7}" presName="hierChild1" presStyleCnt="0">
        <dgm:presLayoutVars>
          <dgm:chPref val="1"/>
          <dgm:dir/>
          <dgm:animOne val="branch"/>
          <dgm:animLvl val="lvl"/>
          <dgm:resizeHandles/>
        </dgm:presLayoutVars>
      </dgm:prSet>
      <dgm:spPr/>
    </dgm:pt>
    <dgm:pt modelId="{EBFD0081-F8E4-4257-B81E-46D80F2C9636}" type="pres">
      <dgm:prSet presAssocID="{0042D612-58F7-4E3C-B536-CA0BE3730DF4}" presName="hierRoot1" presStyleCnt="0"/>
      <dgm:spPr/>
    </dgm:pt>
    <dgm:pt modelId="{B9CFE744-DDDA-4780-BA73-AFABAFFA87CC}" type="pres">
      <dgm:prSet presAssocID="{0042D612-58F7-4E3C-B536-CA0BE3730DF4}" presName="composite" presStyleCnt="0"/>
      <dgm:spPr/>
    </dgm:pt>
    <dgm:pt modelId="{4937BBF7-8622-4EE4-8494-EA7A2016FFD0}" type="pres">
      <dgm:prSet presAssocID="{0042D612-58F7-4E3C-B536-CA0BE3730DF4}" presName="background" presStyleLbl="node0" presStyleIdx="0" presStyleCnt="1"/>
      <dgm:spPr/>
    </dgm:pt>
    <dgm:pt modelId="{A4F9416E-FCBD-4557-888E-A48892190720}" type="pres">
      <dgm:prSet presAssocID="{0042D612-58F7-4E3C-B536-CA0BE3730DF4}" presName="text" presStyleLbl="fgAcc0" presStyleIdx="0" presStyleCnt="1">
        <dgm:presLayoutVars>
          <dgm:chPref val="3"/>
        </dgm:presLayoutVars>
      </dgm:prSet>
      <dgm:spPr/>
    </dgm:pt>
    <dgm:pt modelId="{ABD26853-4D2A-4634-975B-19915F4CB674}" type="pres">
      <dgm:prSet presAssocID="{0042D612-58F7-4E3C-B536-CA0BE3730DF4}" presName="hierChild2" presStyleCnt="0"/>
      <dgm:spPr/>
    </dgm:pt>
    <dgm:pt modelId="{FB96A3EA-4755-4791-9A55-479F93CFED4D}" type="pres">
      <dgm:prSet presAssocID="{B8FC937F-6858-4CA9-8187-F02ED8A19CAF}" presName="Name10" presStyleLbl="parChTrans1D2" presStyleIdx="0" presStyleCnt="2"/>
      <dgm:spPr/>
    </dgm:pt>
    <dgm:pt modelId="{6DB32764-26D8-4EFF-9E95-76DC011E5286}" type="pres">
      <dgm:prSet presAssocID="{841883C1-F448-46B0-B179-0A10B42F44DB}" presName="hierRoot2" presStyleCnt="0"/>
      <dgm:spPr/>
    </dgm:pt>
    <dgm:pt modelId="{01943B77-0E9E-4A67-B396-6BAF4D66F1BB}" type="pres">
      <dgm:prSet presAssocID="{841883C1-F448-46B0-B179-0A10B42F44DB}" presName="composite2" presStyleCnt="0"/>
      <dgm:spPr/>
    </dgm:pt>
    <dgm:pt modelId="{CD0522D8-D0A4-4D17-9A6B-05E024182587}" type="pres">
      <dgm:prSet presAssocID="{841883C1-F448-46B0-B179-0A10B42F44DB}" presName="background2" presStyleLbl="node2" presStyleIdx="0" presStyleCnt="2"/>
      <dgm:spPr/>
    </dgm:pt>
    <dgm:pt modelId="{5056573B-D89C-4246-B2CE-B4653E25261A}" type="pres">
      <dgm:prSet presAssocID="{841883C1-F448-46B0-B179-0A10B42F44DB}" presName="text2" presStyleLbl="fgAcc2" presStyleIdx="0" presStyleCnt="2">
        <dgm:presLayoutVars>
          <dgm:chPref val="3"/>
        </dgm:presLayoutVars>
      </dgm:prSet>
      <dgm:spPr/>
    </dgm:pt>
    <dgm:pt modelId="{39F719BE-6129-497A-A648-A75C0CB391CC}" type="pres">
      <dgm:prSet presAssocID="{841883C1-F448-46B0-B179-0A10B42F44DB}" presName="hierChild3" presStyleCnt="0"/>
      <dgm:spPr/>
    </dgm:pt>
    <dgm:pt modelId="{001303B0-3069-4679-9F3F-4874305D4F0D}" type="pres">
      <dgm:prSet presAssocID="{84E8BAD1-FA5B-4A17-A65C-485AA3C543E0}" presName="Name10" presStyleLbl="parChTrans1D2" presStyleIdx="1" presStyleCnt="2"/>
      <dgm:spPr/>
    </dgm:pt>
    <dgm:pt modelId="{0CD51C8A-7465-4022-AFD7-D8C6C0408181}" type="pres">
      <dgm:prSet presAssocID="{4A4AA843-F5D3-4AD7-BBD5-9913DC3E4AA4}" presName="hierRoot2" presStyleCnt="0"/>
      <dgm:spPr/>
    </dgm:pt>
    <dgm:pt modelId="{0757883F-5FA3-4DED-AFFA-E202CC08F5ED}" type="pres">
      <dgm:prSet presAssocID="{4A4AA843-F5D3-4AD7-BBD5-9913DC3E4AA4}" presName="composite2" presStyleCnt="0"/>
      <dgm:spPr/>
    </dgm:pt>
    <dgm:pt modelId="{2C006564-922D-4A27-AFD5-AD5DE46D00D7}" type="pres">
      <dgm:prSet presAssocID="{4A4AA843-F5D3-4AD7-BBD5-9913DC3E4AA4}" presName="background2" presStyleLbl="node2" presStyleIdx="1" presStyleCnt="2"/>
      <dgm:spPr/>
    </dgm:pt>
    <dgm:pt modelId="{BB64D52E-2965-45E0-936E-B4B39ECC2126}" type="pres">
      <dgm:prSet presAssocID="{4A4AA843-F5D3-4AD7-BBD5-9913DC3E4AA4}" presName="text2" presStyleLbl="fgAcc2" presStyleIdx="1" presStyleCnt="2">
        <dgm:presLayoutVars>
          <dgm:chPref val="3"/>
        </dgm:presLayoutVars>
      </dgm:prSet>
      <dgm:spPr/>
    </dgm:pt>
    <dgm:pt modelId="{80218568-F102-47D5-8480-3DB320352C0A}" type="pres">
      <dgm:prSet presAssocID="{4A4AA843-F5D3-4AD7-BBD5-9913DC3E4AA4}" presName="hierChild3" presStyleCnt="0"/>
      <dgm:spPr/>
    </dgm:pt>
  </dgm:ptLst>
  <dgm:cxnLst>
    <dgm:cxn modelId="{6BF95A03-091A-45E2-BC0B-1E3D686EB5BC}" type="presOf" srcId="{B8FC937F-6858-4CA9-8187-F02ED8A19CAF}" destId="{FB96A3EA-4755-4791-9A55-479F93CFED4D}" srcOrd="0" destOrd="0" presId="urn:microsoft.com/office/officeart/2005/8/layout/hierarchy1"/>
    <dgm:cxn modelId="{A8D63F24-B240-411D-B511-82F4831D4ACA}" srcId="{4DF7B468-C2CE-449B-BE18-27175601B2F7}" destId="{0042D612-58F7-4E3C-B536-CA0BE3730DF4}" srcOrd="0" destOrd="0" parTransId="{88157E87-2418-485E-8F89-A2AE19192D6E}" sibTransId="{03CE8C77-C899-4AEB-B28B-D827D1835135}"/>
    <dgm:cxn modelId="{BEE6EE25-91B6-4798-B07A-9096ADDF988E}" type="presOf" srcId="{4DF7B468-C2CE-449B-BE18-27175601B2F7}" destId="{53249479-6655-408A-B6B1-E09F8FD1BE9C}" srcOrd="0" destOrd="0" presId="urn:microsoft.com/office/officeart/2005/8/layout/hierarchy1"/>
    <dgm:cxn modelId="{79017998-28C0-4044-AE58-12AD4C8A1DA2}" srcId="{0042D612-58F7-4E3C-B536-CA0BE3730DF4}" destId="{841883C1-F448-46B0-B179-0A10B42F44DB}" srcOrd="0" destOrd="0" parTransId="{B8FC937F-6858-4CA9-8187-F02ED8A19CAF}" sibTransId="{9F3341A9-3A32-4866-B6DB-07AACDCC7328}"/>
    <dgm:cxn modelId="{1A30FAAA-9805-43CB-8CB4-C6021EC5F180}" type="presOf" srcId="{0042D612-58F7-4E3C-B536-CA0BE3730DF4}" destId="{A4F9416E-FCBD-4557-888E-A48892190720}" srcOrd="0" destOrd="0" presId="urn:microsoft.com/office/officeart/2005/8/layout/hierarchy1"/>
    <dgm:cxn modelId="{0A6449C7-5B24-4CFB-BAB5-398AEE3A827C}" type="presOf" srcId="{4A4AA843-F5D3-4AD7-BBD5-9913DC3E4AA4}" destId="{BB64D52E-2965-45E0-936E-B4B39ECC2126}" srcOrd="0" destOrd="0" presId="urn:microsoft.com/office/officeart/2005/8/layout/hierarchy1"/>
    <dgm:cxn modelId="{51737BD1-625A-4BAF-A37D-B7628A64125D}" type="presOf" srcId="{84E8BAD1-FA5B-4A17-A65C-485AA3C543E0}" destId="{001303B0-3069-4679-9F3F-4874305D4F0D}" srcOrd="0" destOrd="0" presId="urn:microsoft.com/office/officeart/2005/8/layout/hierarchy1"/>
    <dgm:cxn modelId="{9D0CCFD9-0BFB-44D8-B016-EB21F278257A}" srcId="{0042D612-58F7-4E3C-B536-CA0BE3730DF4}" destId="{4A4AA843-F5D3-4AD7-BBD5-9913DC3E4AA4}" srcOrd="1" destOrd="0" parTransId="{84E8BAD1-FA5B-4A17-A65C-485AA3C543E0}" sibTransId="{529DE2C5-7495-4279-A6FC-BD7D0A34DDEA}"/>
    <dgm:cxn modelId="{94B579EA-C004-421F-93E8-12863742350E}" type="presOf" srcId="{841883C1-F448-46B0-B179-0A10B42F44DB}" destId="{5056573B-D89C-4246-B2CE-B4653E25261A}" srcOrd="0" destOrd="0" presId="urn:microsoft.com/office/officeart/2005/8/layout/hierarchy1"/>
    <dgm:cxn modelId="{7B9227A8-1EA7-4FB0-93D9-0BCAFD20CE29}" type="presParOf" srcId="{53249479-6655-408A-B6B1-E09F8FD1BE9C}" destId="{EBFD0081-F8E4-4257-B81E-46D80F2C9636}" srcOrd="0" destOrd="0" presId="urn:microsoft.com/office/officeart/2005/8/layout/hierarchy1"/>
    <dgm:cxn modelId="{5D5A8486-7715-4264-999A-2783DB08556F}" type="presParOf" srcId="{EBFD0081-F8E4-4257-B81E-46D80F2C9636}" destId="{B9CFE744-DDDA-4780-BA73-AFABAFFA87CC}" srcOrd="0" destOrd="0" presId="urn:microsoft.com/office/officeart/2005/8/layout/hierarchy1"/>
    <dgm:cxn modelId="{D9471B55-0E35-475E-8E3B-A6AEAE7E61A0}" type="presParOf" srcId="{B9CFE744-DDDA-4780-BA73-AFABAFFA87CC}" destId="{4937BBF7-8622-4EE4-8494-EA7A2016FFD0}" srcOrd="0" destOrd="0" presId="urn:microsoft.com/office/officeart/2005/8/layout/hierarchy1"/>
    <dgm:cxn modelId="{CEDE2567-9F17-4FB5-A0D9-E3D58FB7F948}" type="presParOf" srcId="{B9CFE744-DDDA-4780-BA73-AFABAFFA87CC}" destId="{A4F9416E-FCBD-4557-888E-A48892190720}" srcOrd="1" destOrd="0" presId="urn:microsoft.com/office/officeart/2005/8/layout/hierarchy1"/>
    <dgm:cxn modelId="{1E78D043-8EE6-4A62-9E72-E0BEC530C083}" type="presParOf" srcId="{EBFD0081-F8E4-4257-B81E-46D80F2C9636}" destId="{ABD26853-4D2A-4634-975B-19915F4CB674}" srcOrd="1" destOrd="0" presId="urn:microsoft.com/office/officeart/2005/8/layout/hierarchy1"/>
    <dgm:cxn modelId="{4E8E814E-C3ED-401F-BD2D-2CE4571490DB}" type="presParOf" srcId="{ABD26853-4D2A-4634-975B-19915F4CB674}" destId="{FB96A3EA-4755-4791-9A55-479F93CFED4D}" srcOrd="0" destOrd="0" presId="urn:microsoft.com/office/officeart/2005/8/layout/hierarchy1"/>
    <dgm:cxn modelId="{562F714E-F154-47DA-8F29-6A2ADA8EE6D7}" type="presParOf" srcId="{ABD26853-4D2A-4634-975B-19915F4CB674}" destId="{6DB32764-26D8-4EFF-9E95-76DC011E5286}" srcOrd="1" destOrd="0" presId="urn:microsoft.com/office/officeart/2005/8/layout/hierarchy1"/>
    <dgm:cxn modelId="{F9948A05-B2DF-40AD-995F-21F82D8C0E69}" type="presParOf" srcId="{6DB32764-26D8-4EFF-9E95-76DC011E5286}" destId="{01943B77-0E9E-4A67-B396-6BAF4D66F1BB}" srcOrd="0" destOrd="0" presId="urn:microsoft.com/office/officeart/2005/8/layout/hierarchy1"/>
    <dgm:cxn modelId="{36C0BF45-FB86-441E-A221-90BAABA0F826}" type="presParOf" srcId="{01943B77-0E9E-4A67-B396-6BAF4D66F1BB}" destId="{CD0522D8-D0A4-4D17-9A6B-05E024182587}" srcOrd="0" destOrd="0" presId="urn:microsoft.com/office/officeart/2005/8/layout/hierarchy1"/>
    <dgm:cxn modelId="{286A8BE6-9654-4C38-8F2B-3E3387CFC986}" type="presParOf" srcId="{01943B77-0E9E-4A67-B396-6BAF4D66F1BB}" destId="{5056573B-D89C-4246-B2CE-B4653E25261A}" srcOrd="1" destOrd="0" presId="urn:microsoft.com/office/officeart/2005/8/layout/hierarchy1"/>
    <dgm:cxn modelId="{09D18279-58FB-44AB-BCC4-E0D6EE631A6D}" type="presParOf" srcId="{6DB32764-26D8-4EFF-9E95-76DC011E5286}" destId="{39F719BE-6129-497A-A648-A75C0CB391CC}" srcOrd="1" destOrd="0" presId="urn:microsoft.com/office/officeart/2005/8/layout/hierarchy1"/>
    <dgm:cxn modelId="{E64FF9B9-4016-4B35-96B6-0178CF10F135}" type="presParOf" srcId="{ABD26853-4D2A-4634-975B-19915F4CB674}" destId="{001303B0-3069-4679-9F3F-4874305D4F0D}" srcOrd="2" destOrd="0" presId="urn:microsoft.com/office/officeart/2005/8/layout/hierarchy1"/>
    <dgm:cxn modelId="{AFA9CDAB-1301-4D4C-8FAD-B4F5C9803D27}" type="presParOf" srcId="{ABD26853-4D2A-4634-975B-19915F4CB674}" destId="{0CD51C8A-7465-4022-AFD7-D8C6C0408181}" srcOrd="3" destOrd="0" presId="urn:microsoft.com/office/officeart/2005/8/layout/hierarchy1"/>
    <dgm:cxn modelId="{44821D49-CEE6-4250-8B84-D94FA2A133A9}" type="presParOf" srcId="{0CD51C8A-7465-4022-AFD7-D8C6C0408181}" destId="{0757883F-5FA3-4DED-AFFA-E202CC08F5ED}" srcOrd="0" destOrd="0" presId="urn:microsoft.com/office/officeart/2005/8/layout/hierarchy1"/>
    <dgm:cxn modelId="{9A689BD0-1948-4423-908D-6CF6A1F89FB2}" type="presParOf" srcId="{0757883F-5FA3-4DED-AFFA-E202CC08F5ED}" destId="{2C006564-922D-4A27-AFD5-AD5DE46D00D7}" srcOrd="0" destOrd="0" presId="urn:microsoft.com/office/officeart/2005/8/layout/hierarchy1"/>
    <dgm:cxn modelId="{F4B5BF40-ADFD-4F32-9D0C-5760F4CF9CD0}" type="presParOf" srcId="{0757883F-5FA3-4DED-AFFA-E202CC08F5ED}" destId="{BB64D52E-2965-45E0-936E-B4B39ECC2126}" srcOrd="1" destOrd="0" presId="urn:microsoft.com/office/officeart/2005/8/layout/hierarchy1"/>
    <dgm:cxn modelId="{EEF96000-952F-479A-8EEF-FCB4374454FB}" type="presParOf" srcId="{0CD51C8A-7465-4022-AFD7-D8C6C0408181}" destId="{80218568-F102-47D5-8480-3DB320352C0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086F71-D896-4653-BDFA-539D28DAB9A8}"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E1C1517B-9E58-45D2-8EC9-A305A3C86955}">
      <dgm:prSet custT="1"/>
      <dgm:spPr/>
      <dgm:t>
        <a:bodyPr/>
        <a:lstStyle/>
        <a:p>
          <a:r>
            <a:rPr lang="en-GB" sz="2000" dirty="0"/>
            <a:t>The Outcome of this project will answer these questions:</a:t>
          </a:r>
          <a:endParaRPr lang="en-US" sz="2000" dirty="0"/>
        </a:p>
      </dgm:t>
    </dgm:pt>
    <dgm:pt modelId="{E1422843-D0DF-4E83-B27A-C1385ECD7441}" type="parTrans" cxnId="{EEAF6675-8CA1-4EAD-B593-56ED95705886}">
      <dgm:prSet/>
      <dgm:spPr/>
      <dgm:t>
        <a:bodyPr/>
        <a:lstStyle/>
        <a:p>
          <a:endParaRPr lang="en-US"/>
        </a:p>
      </dgm:t>
    </dgm:pt>
    <dgm:pt modelId="{13EA7E06-3D51-457B-A73E-7334D3F505B6}" type="sibTrans" cxnId="{EEAF6675-8CA1-4EAD-B593-56ED95705886}">
      <dgm:prSet/>
      <dgm:spPr/>
      <dgm:t>
        <a:bodyPr/>
        <a:lstStyle/>
        <a:p>
          <a:endParaRPr lang="en-US"/>
        </a:p>
      </dgm:t>
    </dgm:pt>
    <dgm:pt modelId="{7AC44E57-8781-4920-90C1-3038CA1B6B96}">
      <dgm:prSet custT="1"/>
      <dgm:spPr/>
      <dgm:t>
        <a:bodyPr/>
        <a:lstStyle/>
        <a:p>
          <a:r>
            <a:rPr lang="en-GB" sz="2000" dirty="0"/>
            <a:t>Does staying in bed promote deconditioning?</a:t>
          </a:r>
          <a:endParaRPr lang="en-US" sz="2000" dirty="0"/>
        </a:p>
      </dgm:t>
    </dgm:pt>
    <dgm:pt modelId="{1D102E8D-850B-4325-8501-66DEC7648F96}" type="parTrans" cxnId="{5F5CE829-E5B6-495D-9CE6-CBF83DF78C56}">
      <dgm:prSet/>
      <dgm:spPr/>
      <dgm:t>
        <a:bodyPr/>
        <a:lstStyle/>
        <a:p>
          <a:endParaRPr lang="en-US"/>
        </a:p>
      </dgm:t>
    </dgm:pt>
    <dgm:pt modelId="{DCCF77EF-4AE9-46EF-AF7D-D90752C563BE}" type="sibTrans" cxnId="{5F5CE829-E5B6-495D-9CE6-CBF83DF78C56}">
      <dgm:prSet/>
      <dgm:spPr/>
      <dgm:t>
        <a:bodyPr/>
        <a:lstStyle/>
        <a:p>
          <a:endParaRPr lang="en-US"/>
        </a:p>
      </dgm:t>
    </dgm:pt>
    <dgm:pt modelId="{E7DCCE82-BB03-406D-B29A-3CA5C739E0E8}">
      <dgm:prSet custT="1"/>
      <dgm:spPr/>
      <dgm:t>
        <a:bodyPr/>
        <a:lstStyle/>
        <a:p>
          <a:r>
            <a:rPr lang="en-GB" sz="2000" dirty="0"/>
            <a:t>Does wearing </a:t>
          </a:r>
          <a:r>
            <a:rPr lang="en-GB" sz="2000" dirty="0" err="1"/>
            <a:t>pajamas</a:t>
          </a:r>
          <a:r>
            <a:rPr lang="en-GB" sz="2000" dirty="0"/>
            <a:t> during the day decrease motivation for recovery?</a:t>
          </a:r>
          <a:endParaRPr lang="en-US" sz="2000" dirty="0"/>
        </a:p>
      </dgm:t>
    </dgm:pt>
    <dgm:pt modelId="{CBE1C5F2-F6BF-4D4C-877A-C9EE0FEF1D1C}" type="parTrans" cxnId="{5817D308-5707-4178-8B60-FC66EBF86E63}">
      <dgm:prSet/>
      <dgm:spPr/>
      <dgm:t>
        <a:bodyPr/>
        <a:lstStyle/>
        <a:p>
          <a:endParaRPr lang="en-US"/>
        </a:p>
      </dgm:t>
    </dgm:pt>
    <dgm:pt modelId="{52D02D34-B0FC-425A-918F-9265BC83873E}" type="sibTrans" cxnId="{5817D308-5707-4178-8B60-FC66EBF86E63}">
      <dgm:prSet/>
      <dgm:spPr/>
      <dgm:t>
        <a:bodyPr/>
        <a:lstStyle/>
        <a:p>
          <a:endParaRPr lang="en-US"/>
        </a:p>
      </dgm:t>
    </dgm:pt>
    <dgm:pt modelId="{E240636E-F782-422F-9C25-369A66817677}">
      <dgm:prSet custT="1"/>
      <dgm:spPr/>
      <dgm:t>
        <a:bodyPr/>
        <a:lstStyle/>
        <a:p>
          <a:r>
            <a:rPr lang="en-GB" sz="2000" dirty="0"/>
            <a:t>Will wearing own clothes and sitting out of bed contribute to a quicker recovery?</a:t>
          </a:r>
          <a:endParaRPr lang="en-US" sz="2000" dirty="0"/>
        </a:p>
      </dgm:t>
    </dgm:pt>
    <dgm:pt modelId="{E0B6C358-4752-46C1-BC29-0F23E84AD51A}" type="parTrans" cxnId="{408BD1AE-0E3E-4512-8C31-13EC95E4E627}">
      <dgm:prSet/>
      <dgm:spPr/>
      <dgm:t>
        <a:bodyPr/>
        <a:lstStyle/>
        <a:p>
          <a:endParaRPr lang="en-US"/>
        </a:p>
      </dgm:t>
    </dgm:pt>
    <dgm:pt modelId="{C06ECF72-A14C-408A-9FC2-0DDDD48FFD92}" type="sibTrans" cxnId="{408BD1AE-0E3E-4512-8C31-13EC95E4E627}">
      <dgm:prSet/>
      <dgm:spPr/>
      <dgm:t>
        <a:bodyPr/>
        <a:lstStyle/>
        <a:p>
          <a:endParaRPr lang="en-US"/>
        </a:p>
      </dgm:t>
    </dgm:pt>
    <dgm:pt modelId="{2D7FA279-E24C-4831-9925-78E479E5AE7F}">
      <dgm:prSet custT="1"/>
      <dgm:spPr/>
      <dgm:t>
        <a:bodyPr/>
        <a:lstStyle/>
        <a:p>
          <a:r>
            <a:rPr lang="en-GB" sz="2000" dirty="0"/>
            <a:t>Will this improve a patients well being?</a:t>
          </a:r>
          <a:endParaRPr lang="en-US" sz="2000" dirty="0"/>
        </a:p>
      </dgm:t>
    </dgm:pt>
    <dgm:pt modelId="{DAD8E4B2-CFC6-48B4-BAEB-9CF76AB85C81}" type="parTrans" cxnId="{6F2327E7-5E97-46E5-94E1-9C51D58C7DEC}">
      <dgm:prSet/>
      <dgm:spPr/>
      <dgm:t>
        <a:bodyPr/>
        <a:lstStyle/>
        <a:p>
          <a:endParaRPr lang="en-US"/>
        </a:p>
      </dgm:t>
    </dgm:pt>
    <dgm:pt modelId="{228701DF-4AAC-413B-B9EF-5CE52A3BA3AA}" type="sibTrans" cxnId="{6F2327E7-5E97-46E5-94E1-9C51D58C7DEC}">
      <dgm:prSet/>
      <dgm:spPr/>
      <dgm:t>
        <a:bodyPr/>
        <a:lstStyle/>
        <a:p>
          <a:endParaRPr lang="en-US"/>
        </a:p>
      </dgm:t>
    </dgm:pt>
    <dgm:pt modelId="{AC653EDE-6344-4D5D-A654-AD02AFCA6F45}" type="pres">
      <dgm:prSet presAssocID="{2C086F71-D896-4653-BDFA-539D28DAB9A8}" presName="Name0" presStyleCnt="0">
        <dgm:presLayoutVars>
          <dgm:dir/>
          <dgm:resizeHandles val="exact"/>
        </dgm:presLayoutVars>
      </dgm:prSet>
      <dgm:spPr/>
    </dgm:pt>
    <dgm:pt modelId="{CCC1BE8A-CAA9-4520-808B-5BBAE43AA362}" type="pres">
      <dgm:prSet presAssocID="{E1C1517B-9E58-45D2-8EC9-A305A3C86955}" presName="node" presStyleLbl="node1" presStyleIdx="0" presStyleCnt="1">
        <dgm:presLayoutVars>
          <dgm:bulletEnabled val="1"/>
        </dgm:presLayoutVars>
      </dgm:prSet>
      <dgm:spPr/>
    </dgm:pt>
  </dgm:ptLst>
  <dgm:cxnLst>
    <dgm:cxn modelId="{5817D308-5707-4178-8B60-FC66EBF86E63}" srcId="{E1C1517B-9E58-45D2-8EC9-A305A3C86955}" destId="{E7DCCE82-BB03-406D-B29A-3CA5C739E0E8}" srcOrd="1" destOrd="0" parTransId="{CBE1C5F2-F6BF-4D4C-877A-C9EE0FEF1D1C}" sibTransId="{52D02D34-B0FC-425A-918F-9265BC83873E}"/>
    <dgm:cxn modelId="{5F5CE829-E5B6-495D-9CE6-CBF83DF78C56}" srcId="{E1C1517B-9E58-45D2-8EC9-A305A3C86955}" destId="{7AC44E57-8781-4920-90C1-3038CA1B6B96}" srcOrd="0" destOrd="0" parTransId="{1D102E8D-850B-4325-8501-66DEC7648F96}" sibTransId="{DCCF77EF-4AE9-46EF-AF7D-D90752C563BE}"/>
    <dgm:cxn modelId="{D8F0FF37-C2CC-45F7-8250-44BD7E3573AB}" type="presOf" srcId="{E1C1517B-9E58-45D2-8EC9-A305A3C86955}" destId="{CCC1BE8A-CAA9-4520-808B-5BBAE43AA362}" srcOrd="0" destOrd="0" presId="urn:microsoft.com/office/officeart/2016/7/layout/BasicProcessNew"/>
    <dgm:cxn modelId="{6BAFD53E-1DA4-4FE2-8037-EC9B60D5A8D0}" type="presOf" srcId="{2D7FA279-E24C-4831-9925-78E479E5AE7F}" destId="{CCC1BE8A-CAA9-4520-808B-5BBAE43AA362}" srcOrd="0" destOrd="4" presId="urn:microsoft.com/office/officeart/2016/7/layout/BasicProcessNew"/>
    <dgm:cxn modelId="{F510F765-1D43-4F29-B865-93F3547E6C3C}" type="presOf" srcId="{7AC44E57-8781-4920-90C1-3038CA1B6B96}" destId="{CCC1BE8A-CAA9-4520-808B-5BBAE43AA362}" srcOrd="0" destOrd="1" presId="urn:microsoft.com/office/officeart/2016/7/layout/BasicProcessNew"/>
    <dgm:cxn modelId="{EEAF6675-8CA1-4EAD-B593-56ED95705886}" srcId="{2C086F71-D896-4653-BDFA-539D28DAB9A8}" destId="{E1C1517B-9E58-45D2-8EC9-A305A3C86955}" srcOrd="0" destOrd="0" parTransId="{E1422843-D0DF-4E83-B27A-C1385ECD7441}" sibTransId="{13EA7E06-3D51-457B-A73E-7334D3F505B6}"/>
    <dgm:cxn modelId="{E750E681-F6B4-471D-9069-D61F8502F6D1}" type="presOf" srcId="{2C086F71-D896-4653-BDFA-539D28DAB9A8}" destId="{AC653EDE-6344-4D5D-A654-AD02AFCA6F45}" srcOrd="0" destOrd="0" presId="urn:microsoft.com/office/officeart/2016/7/layout/BasicProcessNew"/>
    <dgm:cxn modelId="{408BD1AE-0E3E-4512-8C31-13EC95E4E627}" srcId="{E1C1517B-9E58-45D2-8EC9-A305A3C86955}" destId="{E240636E-F782-422F-9C25-369A66817677}" srcOrd="2" destOrd="0" parTransId="{E0B6C358-4752-46C1-BC29-0F23E84AD51A}" sibTransId="{C06ECF72-A14C-408A-9FC2-0DDDD48FFD92}"/>
    <dgm:cxn modelId="{8FFB91C9-F795-42D5-B4DA-AE75B7149C67}" type="presOf" srcId="{E240636E-F782-422F-9C25-369A66817677}" destId="{CCC1BE8A-CAA9-4520-808B-5BBAE43AA362}" srcOrd="0" destOrd="3" presId="urn:microsoft.com/office/officeart/2016/7/layout/BasicProcessNew"/>
    <dgm:cxn modelId="{EC0F4CDB-8AE3-4328-B85A-F0F95A5BB6C2}" type="presOf" srcId="{E7DCCE82-BB03-406D-B29A-3CA5C739E0E8}" destId="{CCC1BE8A-CAA9-4520-808B-5BBAE43AA362}" srcOrd="0" destOrd="2" presId="urn:microsoft.com/office/officeart/2016/7/layout/BasicProcessNew"/>
    <dgm:cxn modelId="{6F2327E7-5E97-46E5-94E1-9C51D58C7DEC}" srcId="{E1C1517B-9E58-45D2-8EC9-A305A3C86955}" destId="{2D7FA279-E24C-4831-9925-78E479E5AE7F}" srcOrd="3" destOrd="0" parTransId="{DAD8E4B2-CFC6-48B4-BAEB-9CF76AB85C81}" sibTransId="{228701DF-4AAC-413B-B9EF-5CE52A3BA3AA}"/>
    <dgm:cxn modelId="{A1CE945B-3244-4E0E-80BE-F827A2025B84}" type="presParOf" srcId="{AC653EDE-6344-4D5D-A654-AD02AFCA6F45}" destId="{CCC1BE8A-CAA9-4520-808B-5BBAE43AA362}" srcOrd="0"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303B0-3069-4679-9F3F-4874305D4F0D}">
      <dsp:nvSpPr>
        <dsp:cNvPr id="0" name=""/>
        <dsp:cNvSpPr/>
      </dsp:nvSpPr>
      <dsp:spPr>
        <a:xfrm>
          <a:off x="2936164" y="1616942"/>
          <a:ext cx="1555465" cy="740260"/>
        </a:xfrm>
        <a:custGeom>
          <a:avLst/>
          <a:gdLst/>
          <a:ahLst/>
          <a:cxnLst/>
          <a:rect l="0" t="0" r="0" b="0"/>
          <a:pathLst>
            <a:path>
              <a:moveTo>
                <a:pt x="0" y="0"/>
              </a:moveTo>
              <a:lnTo>
                <a:pt x="0" y="504465"/>
              </a:lnTo>
              <a:lnTo>
                <a:pt x="1555465" y="504465"/>
              </a:lnTo>
              <a:lnTo>
                <a:pt x="1555465" y="7402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96A3EA-4755-4791-9A55-479F93CFED4D}">
      <dsp:nvSpPr>
        <dsp:cNvPr id="0" name=""/>
        <dsp:cNvSpPr/>
      </dsp:nvSpPr>
      <dsp:spPr>
        <a:xfrm>
          <a:off x="1380699" y="1616942"/>
          <a:ext cx="1555465" cy="740260"/>
        </a:xfrm>
        <a:custGeom>
          <a:avLst/>
          <a:gdLst/>
          <a:ahLst/>
          <a:cxnLst/>
          <a:rect l="0" t="0" r="0" b="0"/>
          <a:pathLst>
            <a:path>
              <a:moveTo>
                <a:pt x="1555465" y="0"/>
              </a:moveTo>
              <a:lnTo>
                <a:pt x="1555465" y="504465"/>
              </a:lnTo>
              <a:lnTo>
                <a:pt x="0" y="504465"/>
              </a:lnTo>
              <a:lnTo>
                <a:pt x="0" y="7402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937BBF7-8622-4EE4-8494-EA7A2016FFD0}">
      <dsp:nvSpPr>
        <dsp:cNvPr id="0" name=""/>
        <dsp:cNvSpPr/>
      </dsp:nvSpPr>
      <dsp:spPr>
        <a:xfrm>
          <a:off x="1663511" y="672"/>
          <a:ext cx="2545307" cy="16162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F9416E-FCBD-4557-888E-A48892190720}">
      <dsp:nvSpPr>
        <dsp:cNvPr id="0" name=""/>
        <dsp:cNvSpPr/>
      </dsp:nvSpPr>
      <dsp:spPr>
        <a:xfrm>
          <a:off x="1946322" y="269343"/>
          <a:ext cx="2545307" cy="161626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‘’Having to stay on bed rest because of and accident, illness or treatment can have an effect on your entire body. For people over the age of 80: </a:t>
          </a:r>
          <a:endParaRPr lang="en-US" sz="1600" kern="1200"/>
        </a:p>
      </dsp:txBody>
      <dsp:txXfrm>
        <a:off x="1993661" y="316682"/>
        <a:ext cx="2450629" cy="1521591"/>
      </dsp:txXfrm>
    </dsp:sp>
    <dsp:sp modelId="{CD0522D8-D0A4-4D17-9A6B-05E024182587}">
      <dsp:nvSpPr>
        <dsp:cNvPr id="0" name=""/>
        <dsp:cNvSpPr/>
      </dsp:nvSpPr>
      <dsp:spPr>
        <a:xfrm>
          <a:off x="108045" y="2357202"/>
          <a:ext cx="2545307" cy="16162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56573B-D89C-4246-B2CE-B4653E25261A}">
      <dsp:nvSpPr>
        <dsp:cNvPr id="0" name=""/>
        <dsp:cNvSpPr/>
      </dsp:nvSpPr>
      <dsp:spPr>
        <a:xfrm>
          <a:off x="390857" y="2625873"/>
          <a:ext cx="2545307" cy="161626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Ten days in bed can age muscles by 10 years.</a:t>
          </a:r>
          <a:endParaRPr lang="en-US" sz="1600" kern="1200" dirty="0"/>
        </a:p>
      </dsp:txBody>
      <dsp:txXfrm>
        <a:off x="438196" y="2673212"/>
        <a:ext cx="2450629" cy="1521591"/>
      </dsp:txXfrm>
    </dsp:sp>
    <dsp:sp modelId="{2C006564-922D-4A27-AFD5-AD5DE46D00D7}">
      <dsp:nvSpPr>
        <dsp:cNvPr id="0" name=""/>
        <dsp:cNvSpPr/>
      </dsp:nvSpPr>
      <dsp:spPr>
        <a:xfrm>
          <a:off x="3218976" y="2357202"/>
          <a:ext cx="2545307" cy="16162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4D52E-2965-45E0-936E-B4B39ECC2126}">
      <dsp:nvSpPr>
        <dsp:cNvPr id="0" name=""/>
        <dsp:cNvSpPr/>
      </dsp:nvSpPr>
      <dsp:spPr>
        <a:xfrm>
          <a:off x="3501788" y="2625873"/>
          <a:ext cx="2545307" cy="161626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One week of bed rest can result in 10% muscle loss’’. (Department of Health and Social Care. 2024)</a:t>
          </a:r>
          <a:endParaRPr lang="en-US" sz="1600" kern="1200"/>
        </a:p>
      </dsp:txBody>
      <dsp:txXfrm>
        <a:off x="3549127" y="2673212"/>
        <a:ext cx="2450629" cy="1521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C1BE8A-CAA9-4520-808B-5BBAE43AA362}">
      <dsp:nvSpPr>
        <dsp:cNvPr id="0" name=""/>
        <dsp:cNvSpPr/>
      </dsp:nvSpPr>
      <dsp:spPr>
        <a:xfrm>
          <a:off x="10936" y="0"/>
          <a:ext cx="11182938" cy="17543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l" defTabSz="889000">
            <a:lnSpc>
              <a:spcPct val="90000"/>
            </a:lnSpc>
            <a:spcBef>
              <a:spcPct val="0"/>
            </a:spcBef>
            <a:spcAft>
              <a:spcPct val="35000"/>
            </a:spcAft>
            <a:buNone/>
          </a:pPr>
          <a:r>
            <a:rPr lang="en-GB" sz="2000" kern="1200" dirty="0"/>
            <a:t>The Outcome of this project will answer these questions:</a:t>
          </a:r>
          <a:endParaRPr lang="en-US" sz="2000" kern="1200" dirty="0"/>
        </a:p>
        <a:p>
          <a:pPr marL="228600" lvl="1" indent="-228600" algn="l" defTabSz="889000">
            <a:lnSpc>
              <a:spcPct val="90000"/>
            </a:lnSpc>
            <a:spcBef>
              <a:spcPct val="0"/>
            </a:spcBef>
            <a:spcAft>
              <a:spcPct val="15000"/>
            </a:spcAft>
            <a:buChar char="•"/>
          </a:pPr>
          <a:r>
            <a:rPr lang="en-GB" sz="2000" kern="1200" dirty="0"/>
            <a:t>Does staying in bed promote deconditioning?</a:t>
          </a:r>
          <a:endParaRPr lang="en-US" sz="2000" kern="1200" dirty="0"/>
        </a:p>
        <a:p>
          <a:pPr marL="228600" lvl="1" indent="-228600" algn="l" defTabSz="889000">
            <a:lnSpc>
              <a:spcPct val="90000"/>
            </a:lnSpc>
            <a:spcBef>
              <a:spcPct val="0"/>
            </a:spcBef>
            <a:spcAft>
              <a:spcPct val="15000"/>
            </a:spcAft>
            <a:buChar char="•"/>
          </a:pPr>
          <a:r>
            <a:rPr lang="en-GB" sz="2000" kern="1200" dirty="0"/>
            <a:t>Does wearing </a:t>
          </a:r>
          <a:r>
            <a:rPr lang="en-GB" sz="2000" kern="1200" dirty="0" err="1"/>
            <a:t>pajamas</a:t>
          </a:r>
          <a:r>
            <a:rPr lang="en-GB" sz="2000" kern="1200" dirty="0"/>
            <a:t> during the day decrease motivation for recovery?</a:t>
          </a:r>
          <a:endParaRPr lang="en-US" sz="2000" kern="1200" dirty="0"/>
        </a:p>
        <a:p>
          <a:pPr marL="228600" lvl="1" indent="-228600" algn="l" defTabSz="889000">
            <a:lnSpc>
              <a:spcPct val="90000"/>
            </a:lnSpc>
            <a:spcBef>
              <a:spcPct val="0"/>
            </a:spcBef>
            <a:spcAft>
              <a:spcPct val="15000"/>
            </a:spcAft>
            <a:buChar char="•"/>
          </a:pPr>
          <a:r>
            <a:rPr lang="en-GB" sz="2000" kern="1200" dirty="0"/>
            <a:t>Will wearing own clothes and sitting out of bed contribute to a quicker recovery?</a:t>
          </a:r>
          <a:endParaRPr lang="en-US" sz="2000" kern="1200" dirty="0"/>
        </a:p>
        <a:p>
          <a:pPr marL="228600" lvl="1" indent="-228600" algn="l" defTabSz="889000">
            <a:lnSpc>
              <a:spcPct val="90000"/>
            </a:lnSpc>
            <a:spcBef>
              <a:spcPct val="0"/>
            </a:spcBef>
            <a:spcAft>
              <a:spcPct val="15000"/>
            </a:spcAft>
            <a:buChar char="•"/>
          </a:pPr>
          <a:r>
            <a:rPr lang="en-GB" sz="2000" kern="1200" dirty="0"/>
            <a:t>Will this improve a patients well being?</a:t>
          </a:r>
          <a:endParaRPr lang="en-US" sz="2000" kern="1200" dirty="0"/>
        </a:p>
      </dsp:txBody>
      <dsp:txXfrm>
        <a:off x="10936" y="0"/>
        <a:ext cx="11182938" cy="175432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58D4F-BEE4-CD55-0225-A2835D3BAE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326BA2-BEA4-CCFE-86ED-81EDADF04E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A021F7-0B68-0572-21A4-2F419F7E226E}"/>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5" name="Footer Placeholder 4">
            <a:extLst>
              <a:ext uri="{FF2B5EF4-FFF2-40B4-BE49-F238E27FC236}">
                <a16:creationId xmlns:a16="http://schemas.microsoft.com/office/drawing/2014/main" id="{554E13B1-6283-3D6D-729D-88A14EFA0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F80B5E-E300-6A5F-3470-050EF6EB2CD0}"/>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4251264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8032-9DC3-B548-0905-48BADC5B1D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0358DA-09C7-B6F1-B74D-446A7BE406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4711D-C0E9-A03F-A9A7-6D317FD55B6F}"/>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5" name="Footer Placeholder 4">
            <a:extLst>
              <a:ext uri="{FF2B5EF4-FFF2-40B4-BE49-F238E27FC236}">
                <a16:creationId xmlns:a16="http://schemas.microsoft.com/office/drawing/2014/main" id="{9F4FB3D4-9496-E8DE-DE90-751B7D496E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405BF5-6401-7535-B51D-CDF8EAE0C4B9}"/>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4091299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94C6D-E7E7-169E-720C-22CB33F240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C0B138-CDB6-2F62-4AC3-8F76176C9C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715DE3-4403-FEA2-F365-26E7B5FA7B42}"/>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5" name="Footer Placeholder 4">
            <a:extLst>
              <a:ext uri="{FF2B5EF4-FFF2-40B4-BE49-F238E27FC236}">
                <a16:creationId xmlns:a16="http://schemas.microsoft.com/office/drawing/2014/main" id="{77F515C6-6CBE-5E5F-A3AF-89A68B70F0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3C5B-369D-9EF3-4355-D8CC4F479A70}"/>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3281103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C0D6D-2EA8-A08E-6F40-DA970A4C8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846885-2E98-AA83-D388-00D8D02BD3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92169C-BF44-7E90-2C28-CF9E720643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7F852E-5013-709A-391A-EF16B20E4723}"/>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6" name="Footer Placeholder 5">
            <a:extLst>
              <a:ext uri="{FF2B5EF4-FFF2-40B4-BE49-F238E27FC236}">
                <a16:creationId xmlns:a16="http://schemas.microsoft.com/office/drawing/2014/main" id="{E3C91FE4-7B16-ED5C-68A6-511FE996A7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38F268-F215-15B2-89E5-DB5B8ECB245D}"/>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172610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662BE-74E3-BF8F-C4DD-E81D607164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DCE5EB-F1B8-F33B-B63F-04EE1EA12E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4351D0-E6D2-250C-05FF-7241C46EF4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61A26C-535D-0D60-0CC4-A2BD275E21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3F2336-4A46-F12F-01DB-10868C23D6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8D6404-6A09-9B9A-09C1-60440BBC4B24}"/>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8" name="Footer Placeholder 7">
            <a:extLst>
              <a:ext uri="{FF2B5EF4-FFF2-40B4-BE49-F238E27FC236}">
                <a16:creationId xmlns:a16="http://schemas.microsoft.com/office/drawing/2014/main" id="{485A00C4-0D39-234C-8DDC-AA9DCF94FA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98E4C6-FFDB-18DA-27D7-4B11A8723ECD}"/>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3186957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89975-6683-96B3-123C-5B8AD897B0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18F0D5-9FF1-A9A0-9A95-7E6CE34B3E01}"/>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4" name="Footer Placeholder 3">
            <a:extLst>
              <a:ext uri="{FF2B5EF4-FFF2-40B4-BE49-F238E27FC236}">
                <a16:creationId xmlns:a16="http://schemas.microsoft.com/office/drawing/2014/main" id="{C343DA6B-3733-61B6-79DB-0D3E97C1C8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88300F-29C8-D6CA-5F5E-CDD503161B89}"/>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2922741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C8161B-64BF-DECD-408C-533C1852B59F}"/>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3" name="Footer Placeholder 2">
            <a:extLst>
              <a:ext uri="{FF2B5EF4-FFF2-40B4-BE49-F238E27FC236}">
                <a16:creationId xmlns:a16="http://schemas.microsoft.com/office/drawing/2014/main" id="{C4AE9234-E651-A66A-EE61-44113CF5E8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0E81E6-D392-BA94-7F14-7FE6517744E4}"/>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408702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1E30F-D72F-B141-7999-31AE3D9072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0258BF-26DC-3B2F-FC15-5EAB38DF0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D46E19-FC62-39F2-B677-5D23F1F464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FBBC6B-B6EE-6138-7C28-05EE14AB5C86}"/>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6" name="Footer Placeholder 5">
            <a:extLst>
              <a:ext uri="{FF2B5EF4-FFF2-40B4-BE49-F238E27FC236}">
                <a16:creationId xmlns:a16="http://schemas.microsoft.com/office/drawing/2014/main" id="{3B59957C-A0E0-1812-DE73-E8A1A3751D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44516B-312A-C248-C10C-5E8EC1379C60}"/>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3123461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9EB65-06C5-D980-75FF-29CECBE8A5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9CEDAD-64DF-142D-630B-538743DAEC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7ACBD4-FD2E-997C-1E15-E2213D112F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F9F79F-A152-80B0-39AE-BCB071E8D41B}"/>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6" name="Footer Placeholder 5">
            <a:extLst>
              <a:ext uri="{FF2B5EF4-FFF2-40B4-BE49-F238E27FC236}">
                <a16:creationId xmlns:a16="http://schemas.microsoft.com/office/drawing/2014/main" id="{1F42CFB6-A4D0-26B3-0DC3-A017038F8E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5F0132-8203-AE8D-7CF0-F57FE47FA7E6}"/>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2648532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91365-8B5F-DC4F-919E-37558DEF97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9A4A4C-51E7-B385-B3FA-7FC1D33DD8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6909C6-887F-AA74-7175-0BF3E6A3C5D3}"/>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5" name="Footer Placeholder 4">
            <a:extLst>
              <a:ext uri="{FF2B5EF4-FFF2-40B4-BE49-F238E27FC236}">
                <a16:creationId xmlns:a16="http://schemas.microsoft.com/office/drawing/2014/main" id="{DA17891E-76CE-68A2-47F4-8EE1430C31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59079-D3F1-E9CD-B970-6DB7CC9B083A}"/>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2336725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FD0567-8683-3F14-209B-17419897ED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063DCC-22D8-4DC3-C2FC-428958F24A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FF04E6-4C04-8F2F-9F73-EC9348404D04}"/>
              </a:ext>
            </a:extLst>
          </p:cNvPr>
          <p:cNvSpPr>
            <a:spLocks noGrp="1"/>
          </p:cNvSpPr>
          <p:nvPr>
            <p:ph type="dt" sz="half" idx="10"/>
          </p:nvPr>
        </p:nvSpPr>
        <p:spPr/>
        <p:txBody>
          <a:bodyPr/>
          <a:lstStyle/>
          <a:p>
            <a:fld id="{6801F0DF-5EB9-4BD2-8396-77D24AEAF0D8}" type="datetimeFigureOut">
              <a:rPr lang="en-GB" smtClean="0"/>
              <a:t>25/01/2024</a:t>
            </a:fld>
            <a:endParaRPr lang="en-GB"/>
          </a:p>
        </p:txBody>
      </p:sp>
      <p:sp>
        <p:nvSpPr>
          <p:cNvPr id="5" name="Footer Placeholder 4">
            <a:extLst>
              <a:ext uri="{FF2B5EF4-FFF2-40B4-BE49-F238E27FC236}">
                <a16:creationId xmlns:a16="http://schemas.microsoft.com/office/drawing/2014/main" id="{7C5A42C2-6BD8-2F4C-C05D-E9D06ABC8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CA3D33-0289-1EC2-C37F-651611837DF8}"/>
              </a:ext>
            </a:extLst>
          </p:cNvPr>
          <p:cNvSpPr>
            <a:spLocks noGrp="1"/>
          </p:cNvSpPr>
          <p:nvPr>
            <p:ph type="sldNum" sz="quarter" idx="12"/>
          </p:nvPr>
        </p:nvSpPr>
        <p:spPr/>
        <p:txBody>
          <a:bodyPr/>
          <a:lstStyle/>
          <a:p>
            <a:fld id="{CDFA9B70-F692-471D-A186-42B0A3B89DC4}" type="slidenum">
              <a:rPr lang="en-GB" smtClean="0"/>
              <a:t>‹#›</a:t>
            </a:fld>
            <a:endParaRPr lang="en-GB"/>
          </a:p>
        </p:txBody>
      </p:sp>
    </p:spTree>
    <p:extLst>
      <p:ext uri="{BB962C8B-B14F-4D97-AF65-F5344CB8AC3E}">
        <p14:creationId xmlns:p14="http://schemas.microsoft.com/office/powerpoint/2010/main" val="2977362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1D6956-2C44-73DD-4C9A-393F142947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2B4A56-180C-099C-CEB0-9049C5CC34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2097F5-4FC3-EEC4-F58B-62E4B62468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1F0DF-5EB9-4BD2-8396-77D24AEAF0D8}" type="datetimeFigureOut">
              <a:rPr lang="en-GB" smtClean="0"/>
              <a:t>25/01/2024</a:t>
            </a:fld>
            <a:endParaRPr lang="en-GB"/>
          </a:p>
        </p:txBody>
      </p:sp>
      <p:sp>
        <p:nvSpPr>
          <p:cNvPr id="5" name="Footer Placeholder 4">
            <a:extLst>
              <a:ext uri="{FF2B5EF4-FFF2-40B4-BE49-F238E27FC236}">
                <a16:creationId xmlns:a16="http://schemas.microsoft.com/office/drawing/2014/main" id="{D3BB4400-5887-67F2-6A67-2978839043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5A6D8B-3978-31DE-D62E-1CC819C7F3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FA9B70-F692-471D-A186-42B0A3B89DC4}" type="slidenum">
              <a:rPr lang="en-GB" smtClean="0"/>
              <a:t>‹#›</a:t>
            </a:fld>
            <a:endParaRPr lang="en-GB"/>
          </a:p>
        </p:txBody>
      </p:sp>
    </p:spTree>
    <p:extLst>
      <p:ext uri="{BB962C8B-B14F-4D97-AF65-F5344CB8AC3E}">
        <p14:creationId xmlns:p14="http://schemas.microsoft.com/office/powerpoint/2010/main" val="13158078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im/media/1364011/pj-paralysis-leaflet.pdf" TargetMode="External"/><Relationship Id="rId2" Type="http://schemas.openxmlformats.org/officeDocument/2006/relationships/hyperlink" Target="https://www.rgptoronto.ca/wp-content/uploads/2021/10/Prof-Brian_dolan-UofT-Geri-Med-23-Sept_2021-final-reduced.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5270B25-899F-B93A-3837-22C0DC70BCF8}"/>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Quality Improvement</a:t>
            </a:r>
          </a:p>
        </p:txBody>
      </p:sp>
      <p:sp>
        <p:nvSpPr>
          <p:cNvPr id="3" name="Subtitle 2">
            <a:extLst>
              <a:ext uri="{FF2B5EF4-FFF2-40B4-BE49-F238E27FC236}">
                <a16:creationId xmlns:a16="http://schemas.microsoft.com/office/drawing/2014/main" id="{750A5D15-FD37-F916-106A-2A7F6E81E0D7}"/>
              </a:ext>
            </a:extLst>
          </p:cNvPr>
          <p:cNvSpPr>
            <a:spLocks noGrp="1"/>
          </p:cNvSpPr>
          <p:nvPr>
            <p:ph type="subTitle" idx="1"/>
          </p:nvPr>
        </p:nvSpPr>
        <p:spPr>
          <a:xfrm>
            <a:off x="1350682" y="4870824"/>
            <a:ext cx="10005951" cy="1458258"/>
          </a:xfrm>
        </p:spPr>
        <p:txBody>
          <a:bodyPr anchor="ctr">
            <a:normAutofit/>
          </a:bodyPr>
          <a:lstStyle/>
          <a:p>
            <a:pPr algn="l"/>
            <a:r>
              <a:rPr lang="en-GB" dirty="0" err="1"/>
              <a:t>Pajama</a:t>
            </a:r>
            <a:r>
              <a:rPr lang="en-GB" dirty="0"/>
              <a:t> Paralysis.</a:t>
            </a:r>
          </a:p>
          <a:p>
            <a:pPr algn="l"/>
            <a:r>
              <a:rPr lang="en-GB" dirty="0"/>
              <a:t>Get up. Get dressed. Get moving</a:t>
            </a:r>
          </a:p>
        </p:txBody>
      </p:sp>
    </p:spTree>
    <p:extLst>
      <p:ext uri="{BB962C8B-B14F-4D97-AF65-F5344CB8AC3E}">
        <p14:creationId xmlns:p14="http://schemas.microsoft.com/office/powerpoint/2010/main" val="2138794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06ED2C2-0404-2C5E-4B14-BF67A6DAB323}"/>
              </a:ext>
            </a:extLst>
          </p:cNvPr>
          <p:cNvSpPr txBox="1"/>
          <p:nvPr/>
        </p:nvSpPr>
        <p:spPr>
          <a:xfrm>
            <a:off x="862366" y="1280160"/>
            <a:ext cx="3427001" cy="351129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Pajama Paralysis has been historically one of the bad habits that occur in hospital stays. It is a ‘’term used to describe the unwanted effects of lying in bed for long periods of time such as weakness and muscle loss’’. (</a:t>
            </a:r>
            <a:r>
              <a:rPr lang="en-US" sz="2400" dirty="0" err="1"/>
              <a:t>Dolan.B</a:t>
            </a:r>
            <a:r>
              <a:rPr lang="en-US" sz="2400" dirty="0"/>
              <a:t>. 2021</a:t>
            </a:r>
            <a:r>
              <a:rPr lang="en-US" sz="2000" dirty="0"/>
              <a:t>)</a:t>
            </a:r>
          </a:p>
        </p:txBody>
      </p:sp>
      <p:sp>
        <p:nvSpPr>
          <p:cNvPr id="4" name="TextBox 3">
            <a:extLst>
              <a:ext uri="{FF2B5EF4-FFF2-40B4-BE49-F238E27FC236}">
                <a16:creationId xmlns:a16="http://schemas.microsoft.com/office/drawing/2014/main" id="{78BEB207-D995-AF93-107B-95FB56F6D192}"/>
              </a:ext>
            </a:extLst>
          </p:cNvPr>
          <p:cNvSpPr txBox="1"/>
          <p:nvPr/>
        </p:nvSpPr>
        <p:spPr>
          <a:xfrm>
            <a:off x="3218689" y="5047488"/>
            <a:ext cx="8381910" cy="1810512"/>
          </a:xfrm>
          <a:prstGeom prst="rect">
            <a:avLst/>
          </a:prstGeom>
          <a:noFill/>
        </p:spPr>
        <p:txBody>
          <a:bodyPr wrap="square" rtlCol="0" anchor="t">
            <a:normAutofit/>
          </a:bodyPr>
          <a:lstStyle/>
          <a:p>
            <a:pPr defTabSz="512064">
              <a:spcAft>
                <a:spcPts val="336"/>
              </a:spcAft>
            </a:pPr>
            <a:r>
              <a:rPr lang="en-GB" sz="2400" kern="1200" dirty="0">
                <a:solidFill>
                  <a:schemeClr val="tx1"/>
                </a:solidFill>
                <a:latin typeface="+mn-lt"/>
                <a:ea typeface="+mn-ea"/>
                <a:cs typeface="+mn-cs"/>
              </a:rPr>
              <a:t>In this PDSA cycle, it will look at how to end </a:t>
            </a:r>
            <a:r>
              <a:rPr lang="en-GB" sz="2400" kern="1200" dirty="0" err="1">
                <a:solidFill>
                  <a:schemeClr val="tx1"/>
                </a:solidFill>
                <a:latin typeface="+mn-lt"/>
                <a:ea typeface="+mn-ea"/>
                <a:cs typeface="+mn-cs"/>
              </a:rPr>
              <a:t>Pajama</a:t>
            </a:r>
            <a:r>
              <a:rPr lang="en-GB" sz="2400" kern="1200" dirty="0">
                <a:solidFill>
                  <a:schemeClr val="tx1"/>
                </a:solidFill>
                <a:latin typeface="+mn-lt"/>
                <a:ea typeface="+mn-ea"/>
                <a:cs typeface="+mn-cs"/>
              </a:rPr>
              <a:t> Paralysis and to help patients to recover quicker and avoid prolonged hospital stays.</a:t>
            </a:r>
            <a:endParaRPr lang="en-GB" sz="2400" dirty="0"/>
          </a:p>
        </p:txBody>
      </p:sp>
      <p:graphicFrame>
        <p:nvGraphicFramePr>
          <p:cNvPr id="6" name="TextBox 2">
            <a:extLst>
              <a:ext uri="{FF2B5EF4-FFF2-40B4-BE49-F238E27FC236}">
                <a16:creationId xmlns:a16="http://schemas.microsoft.com/office/drawing/2014/main" id="{109634A0-1C21-1EA9-D2BE-BA43E657DF92}"/>
              </a:ext>
            </a:extLst>
          </p:cNvPr>
          <p:cNvGraphicFramePr/>
          <p:nvPr>
            <p:extLst>
              <p:ext uri="{D42A27DB-BD31-4B8C-83A1-F6EECF244321}">
                <p14:modId xmlns:p14="http://schemas.microsoft.com/office/powerpoint/2010/main" val="2834515153"/>
              </p:ext>
            </p:extLst>
          </p:nvPr>
        </p:nvGraphicFramePr>
        <p:xfrm>
          <a:off x="5445457" y="548640"/>
          <a:ext cx="6155141" cy="4242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4159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EBD535-A8ED-B3EC-21CA-50691340F015}"/>
              </a:ext>
            </a:extLst>
          </p:cNvPr>
          <p:cNvSpPr txBox="1"/>
          <p:nvPr/>
        </p:nvSpPr>
        <p:spPr>
          <a:xfrm>
            <a:off x="545910" y="545910"/>
            <a:ext cx="1528550" cy="584775"/>
          </a:xfrm>
          <a:prstGeom prst="rect">
            <a:avLst/>
          </a:prstGeom>
          <a:noFill/>
        </p:spPr>
        <p:txBody>
          <a:bodyPr wrap="square" rtlCol="0">
            <a:spAutoFit/>
          </a:bodyPr>
          <a:lstStyle/>
          <a:p>
            <a:r>
              <a:rPr lang="en-GB" sz="3200" b="1" u="sng" dirty="0"/>
              <a:t>Plan</a:t>
            </a:r>
          </a:p>
        </p:txBody>
      </p:sp>
      <p:sp>
        <p:nvSpPr>
          <p:cNvPr id="4" name="TextBox 3">
            <a:extLst>
              <a:ext uri="{FF2B5EF4-FFF2-40B4-BE49-F238E27FC236}">
                <a16:creationId xmlns:a16="http://schemas.microsoft.com/office/drawing/2014/main" id="{5D24C877-BCBF-AC14-011B-D74D568C3F81}"/>
              </a:ext>
            </a:extLst>
          </p:cNvPr>
          <p:cNvSpPr txBox="1"/>
          <p:nvPr/>
        </p:nvSpPr>
        <p:spPr>
          <a:xfrm>
            <a:off x="1856096" y="2885011"/>
            <a:ext cx="8720919" cy="1754326"/>
          </a:xfrm>
          <a:prstGeom prst="rect">
            <a:avLst/>
          </a:prstGeom>
          <a:noFill/>
        </p:spPr>
        <p:txBody>
          <a:bodyPr wrap="square" rtlCol="0">
            <a:spAutoFit/>
          </a:bodyPr>
          <a:lstStyle/>
          <a:p>
            <a:endParaRPr lang="en-GB" dirty="0"/>
          </a:p>
          <a:p>
            <a:r>
              <a:rPr lang="en-GB" dirty="0"/>
              <a:t>Data to be collected over 7 days on a 17 bedded ward:</a:t>
            </a:r>
          </a:p>
          <a:p>
            <a:pPr marL="285750" indent="-285750">
              <a:buFont typeface="Arial" panose="020B0604020202020204" pitchFamily="34" charset="0"/>
              <a:buChar char="•"/>
            </a:pPr>
            <a:r>
              <a:rPr lang="en-GB" dirty="0"/>
              <a:t>How many patients are sitting out of bed by 10.15 AM?</a:t>
            </a:r>
          </a:p>
          <a:p>
            <a:pPr marL="285750" indent="-285750">
              <a:buFont typeface="Arial" panose="020B0604020202020204" pitchFamily="34" charset="0"/>
              <a:buChar char="•"/>
            </a:pPr>
            <a:r>
              <a:rPr lang="en-GB" dirty="0"/>
              <a:t>How many of those patients are dressed and not dressed?</a:t>
            </a:r>
          </a:p>
          <a:p>
            <a:pPr marL="285750" indent="-285750">
              <a:buFont typeface="Arial" panose="020B0604020202020204" pitchFamily="34" charset="0"/>
              <a:buChar char="•"/>
            </a:pPr>
            <a:r>
              <a:rPr lang="en-GB" dirty="0"/>
              <a:t>How many patients are too ill to get out of bed?</a:t>
            </a:r>
          </a:p>
          <a:p>
            <a:pPr marL="285750" indent="-285750">
              <a:buFont typeface="Arial" panose="020B0604020202020204" pitchFamily="34" charset="0"/>
              <a:buChar char="•"/>
            </a:pPr>
            <a:r>
              <a:rPr lang="en-GB" dirty="0"/>
              <a:t>How many patients wanted to engage with therapies?</a:t>
            </a:r>
          </a:p>
        </p:txBody>
      </p:sp>
      <p:sp>
        <p:nvSpPr>
          <p:cNvPr id="5" name="TextBox 4">
            <a:extLst>
              <a:ext uri="{FF2B5EF4-FFF2-40B4-BE49-F238E27FC236}">
                <a16:creationId xmlns:a16="http://schemas.microsoft.com/office/drawing/2014/main" id="{F40F63B2-035B-F2D7-494F-14A6C00D9F12}"/>
              </a:ext>
            </a:extLst>
          </p:cNvPr>
          <p:cNvSpPr txBox="1"/>
          <p:nvPr/>
        </p:nvSpPr>
        <p:spPr>
          <a:xfrm>
            <a:off x="873457" y="4885056"/>
            <a:ext cx="4667534" cy="646331"/>
          </a:xfrm>
          <a:prstGeom prst="rect">
            <a:avLst/>
          </a:prstGeom>
          <a:noFill/>
        </p:spPr>
        <p:txBody>
          <a:bodyPr wrap="square" rtlCol="0">
            <a:spAutoFit/>
          </a:bodyPr>
          <a:lstStyle/>
          <a:p>
            <a:r>
              <a:rPr lang="en-GB" dirty="0"/>
              <a:t>Ask patients families to bring in patients own day clothes.</a:t>
            </a:r>
          </a:p>
        </p:txBody>
      </p:sp>
      <p:sp>
        <p:nvSpPr>
          <p:cNvPr id="6" name="TextBox 5">
            <a:extLst>
              <a:ext uri="{FF2B5EF4-FFF2-40B4-BE49-F238E27FC236}">
                <a16:creationId xmlns:a16="http://schemas.microsoft.com/office/drawing/2014/main" id="{A635689B-9941-123E-4338-990316CA3951}"/>
              </a:ext>
            </a:extLst>
          </p:cNvPr>
          <p:cNvSpPr txBox="1"/>
          <p:nvPr/>
        </p:nvSpPr>
        <p:spPr>
          <a:xfrm>
            <a:off x="5662354" y="5108334"/>
            <a:ext cx="5581934" cy="646331"/>
          </a:xfrm>
          <a:prstGeom prst="rect">
            <a:avLst/>
          </a:prstGeom>
          <a:noFill/>
        </p:spPr>
        <p:txBody>
          <a:bodyPr wrap="square" rtlCol="0">
            <a:spAutoFit/>
          </a:bodyPr>
          <a:lstStyle/>
          <a:p>
            <a:r>
              <a:rPr lang="en-GB" dirty="0"/>
              <a:t>Aim to get all patients who are well enough up, washed and dressed by 10.30AM</a:t>
            </a:r>
          </a:p>
        </p:txBody>
      </p:sp>
      <p:graphicFrame>
        <p:nvGraphicFramePr>
          <p:cNvPr id="10" name="TextBox 2">
            <a:extLst>
              <a:ext uri="{FF2B5EF4-FFF2-40B4-BE49-F238E27FC236}">
                <a16:creationId xmlns:a16="http://schemas.microsoft.com/office/drawing/2014/main" id="{FADCBF66-B4E9-31B6-2346-277DBA6D0F22}"/>
              </a:ext>
            </a:extLst>
          </p:cNvPr>
          <p:cNvGraphicFramePr/>
          <p:nvPr>
            <p:extLst>
              <p:ext uri="{D42A27DB-BD31-4B8C-83A1-F6EECF244321}">
                <p14:modId xmlns:p14="http://schemas.microsoft.com/office/powerpoint/2010/main" val="3389957000"/>
              </p:ext>
            </p:extLst>
          </p:nvPr>
        </p:nvGraphicFramePr>
        <p:xfrm>
          <a:off x="545910" y="1130685"/>
          <a:ext cx="11204812" cy="17543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4EE19E15-594D-D9E1-EC6E-5565385DFBD5}"/>
              </a:ext>
            </a:extLst>
          </p:cNvPr>
          <p:cNvSpPr txBox="1"/>
          <p:nvPr/>
        </p:nvSpPr>
        <p:spPr>
          <a:xfrm>
            <a:off x="2182761" y="6066503"/>
            <a:ext cx="5152104" cy="369332"/>
          </a:xfrm>
          <a:prstGeom prst="rect">
            <a:avLst/>
          </a:prstGeom>
          <a:noFill/>
        </p:spPr>
        <p:txBody>
          <a:bodyPr wrap="square" rtlCol="0">
            <a:spAutoFit/>
          </a:bodyPr>
          <a:lstStyle/>
          <a:p>
            <a:r>
              <a:rPr lang="en-GB" dirty="0"/>
              <a:t>To evaluate outcome in three weeks time</a:t>
            </a:r>
          </a:p>
        </p:txBody>
      </p:sp>
    </p:spTree>
    <p:extLst>
      <p:ext uri="{BB962C8B-B14F-4D97-AF65-F5344CB8AC3E}">
        <p14:creationId xmlns:p14="http://schemas.microsoft.com/office/powerpoint/2010/main" val="711228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Graphic spid="10"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C0DC52-94C8-06B4-FFA4-A86DB027CCFF}"/>
              </a:ext>
            </a:extLst>
          </p:cNvPr>
          <p:cNvSpPr txBox="1"/>
          <p:nvPr/>
        </p:nvSpPr>
        <p:spPr>
          <a:xfrm>
            <a:off x="530942" y="501445"/>
            <a:ext cx="1504335" cy="646331"/>
          </a:xfrm>
          <a:prstGeom prst="rect">
            <a:avLst/>
          </a:prstGeom>
          <a:noFill/>
        </p:spPr>
        <p:txBody>
          <a:bodyPr wrap="square" rtlCol="0">
            <a:spAutoFit/>
          </a:bodyPr>
          <a:lstStyle/>
          <a:p>
            <a:r>
              <a:rPr lang="en-GB" sz="3600" b="1" u="sng" dirty="0"/>
              <a:t>Do</a:t>
            </a:r>
          </a:p>
        </p:txBody>
      </p:sp>
      <p:graphicFrame>
        <p:nvGraphicFramePr>
          <p:cNvPr id="5" name="Chart 4">
            <a:extLst>
              <a:ext uri="{FF2B5EF4-FFF2-40B4-BE49-F238E27FC236}">
                <a16:creationId xmlns:a16="http://schemas.microsoft.com/office/drawing/2014/main" id="{9EA8503E-4BD0-57CC-58B2-5BA5B2CA2A39}"/>
              </a:ext>
            </a:extLst>
          </p:cNvPr>
          <p:cNvGraphicFramePr>
            <a:graphicFrameLocks/>
          </p:cNvGraphicFramePr>
          <p:nvPr>
            <p:extLst>
              <p:ext uri="{D42A27DB-BD31-4B8C-83A1-F6EECF244321}">
                <p14:modId xmlns:p14="http://schemas.microsoft.com/office/powerpoint/2010/main" val="2985137783"/>
              </p:ext>
            </p:extLst>
          </p:nvPr>
        </p:nvGraphicFramePr>
        <p:xfrm>
          <a:off x="1330942" y="1326936"/>
          <a:ext cx="8640961" cy="471551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501678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EE0E466-0E99-EBB8-588C-44F080332860}"/>
              </a:ext>
            </a:extLst>
          </p:cNvPr>
          <p:cNvSpPr txBox="1"/>
          <p:nvPr/>
        </p:nvSpPr>
        <p:spPr>
          <a:xfrm>
            <a:off x="644012" y="1218676"/>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The results from the data showed that:</a:t>
            </a:r>
          </a:p>
          <a:p>
            <a:pPr marL="285750" indent="-228600">
              <a:lnSpc>
                <a:spcPct val="90000"/>
              </a:lnSpc>
              <a:spcAft>
                <a:spcPts val="600"/>
              </a:spcAft>
              <a:buFont typeface="Arial" panose="020B0604020202020204" pitchFamily="34" charset="0"/>
              <a:buChar char="•"/>
            </a:pPr>
            <a:r>
              <a:rPr lang="en-US" sz="2000" dirty="0"/>
              <a:t>Over 50% of patients were out of bed by 10.15 AM.</a:t>
            </a:r>
          </a:p>
          <a:p>
            <a:pPr marL="285750" indent="-228600">
              <a:lnSpc>
                <a:spcPct val="90000"/>
              </a:lnSpc>
              <a:spcAft>
                <a:spcPts val="600"/>
              </a:spcAft>
              <a:buFont typeface="Arial" panose="020B0604020202020204" pitchFamily="34" charset="0"/>
              <a:buChar char="•"/>
            </a:pPr>
            <a:r>
              <a:rPr lang="en-US" sz="2000" dirty="0"/>
              <a:t>Over 50% of patients were dressed.</a:t>
            </a:r>
          </a:p>
          <a:p>
            <a:pPr marL="285750" indent="-228600">
              <a:lnSpc>
                <a:spcPct val="90000"/>
              </a:lnSpc>
              <a:spcAft>
                <a:spcPts val="600"/>
              </a:spcAft>
              <a:buFont typeface="Arial" panose="020B0604020202020204" pitchFamily="34" charset="0"/>
              <a:buChar char="•"/>
            </a:pPr>
            <a:r>
              <a:rPr lang="en-US" sz="2000" dirty="0"/>
              <a:t>Under 50% of patients were not dressed.</a:t>
            </a:r>
          </a:p>
          <a:p>
            <a:pPr marL="285750" indent="-228600">
              <a:lnSpc>
                <a:spcPct val="90000"/>
              </a:lnSpc>
              <a:spcAft>
                <a:spcPts val="600"/>
              </a:spcAft>
              <a:buFont typeface="Arial" panose="020B0604020202020204" pitchFamily="34" charset="0"/>
              <a:buChar char="•"/>
            </a:pPr>
            <a:r>
              <a:rPr lang="en-US" sz="2000" dirty="0"/>
              <a:t>Under 50% of patients did not want to engage with therapies. </a:t>
            </a:r>
          </a:p>
          <a:p>
            <a:pPr marL="285750" indent="-228600">
              <a:lnSpc>
                <a:spcPct val="90000"/>
              </a:lnSpc>
              <a:spcAft>
                <a:spcPts val="600"/>
              </a:spcAft>
              <a:buFont typeface="Arial" panose="020B0604020202020204" pitchFamily="34" charset="0"/>
              <a:buChar char="•"/>
            </a:pPr>
            <a:endParaRPr lang="en-US" sz="2000" dirty="0"/>
          </a:p>
        </p:txBody>
      </p:sp>
      <p:sp>
        <p:nvSpPr>
          <p:cNvPr id="4" name="TextBox 3">
            <a:extLst>
              <a:ext uri="{FF2B5EF4-FFF2-40B4-BE49-F238E27FC236}">
                <a16:creationId xmlns:a16="http://schemas.microsoft.com/office/drawing/2014/main" id="{605DCEF2-2A7F-166F-E0D1-34AB94BD9C6E}"/>
              </a:ext>
            </a:extLst>
          </p:cNvPr>
          <p:cNvSpPr txBox="1"/>
          <p:nvPr/>
        </p:nvSpPr>
        <p:spPr>
          <a:xfrm>
            <a:off x="644012" y="4145103"/>
            <a:ext cx="5348749" cy="646331"/>
          </a:xfrm>
          <a:prstGeom prst="rect">
            <a:avLst/>
          </a:prstGeom>
          <a:noFill/>
        </p:spPr>
        <p:txBody>
          <a:bodyPr wrap="square" rtlCol="0">
            <a:spAutoFit/>
          </a:bodyPr>
          <a:lstStyle/>
          <a:p>
            <a:pPr>
              <a:spcAft>
                <a:spcPts val="600"/>
              </a:spcAft>
            </a:pPr>
            <a:r>
              <a:rPr lang="en-GB" dirty="0"/>
              <a:t>Over three weeks, patients families were asked to bring in their relatives day clothes.</a:t>
            </a:r>
          </a:p>
        </p:txBody>
      </p:sp>
      <p:sp>
        <p:nvSpPr>
          <p:cNvPr id="5" name="TextBox 4">
            <a:extLst>
              <a:ext uri="{FF2B5EF4-FFF2-40B4-BE49-F238E27FC236}">
                <a16:creationId xmlns:a16="http://schemas.microsoft.com/office/drawing/2014/main" id="{65485325-2762-37BB-F209-40BD0F3E4E7E}"/>
              </a:ext>
            </a:extLst>
          </p:cNvPr>
          <p:cNvSpPr txBox="1"/>
          <p:nvPr/>
        </p:nvSpPr>
        <p:spPr>
          <a:xfrm>
            <a:off x="2104101" y="5008360"/>
            <a:ext cx="5447071" cy="646331"/>
          </a:xfrm>
          <a:prstGeom prst="rect">
            <a:avLst/>
          </a:prstGeom>
          <a:noFill/>
        </p:spPr>
        <p:txBody>
          <a:bodyPr wrap="square" rtlCol="0">
            <a:spAutoFit/>
          </a:bodyPr>
          <a:lstStyle/>
          <a:p>
            <a:pPr>
              <a:spcAft>
                <a:spcPts val="600"/>
              </a:spcAft>
            </a:pPr>
            <a:r>
              <a:rPr lang="en-GB" dirty="0"/>
              <a:t>Ward staff were explained the importance and benefits of getting up and getting dressed ready for the day. </a:t>
            </a:r>
          </a:p>
        </p:txBody>
      </p:sp>
      <p:sp>
        <p:nvSpPr>
          <p:cNvPr id="6" name="TextBox 5">
            <a:extLst>
              <a:ext uri="{FF2B5EF4-FFF2-40B4-BE49-F238E27FC236}">
                <a16:creationId xmlns:a16="http://schemas.microsoft.com/office/drawing/2014/main" id="{7DA26E01-6480-30D9-AE32-A304AE560A0F}"/>
              </a:ext>
            </a:extLst>
          </p:cNvPr>
          <p:cNvSpPr txBox="1"/>
          <p:nvPr/>
        </p:nvSpPr>
        <p:spPr>
          <a:xfrm>
            <a:off x="6286343" y="5936044"/>
            <a:ext cx="5958349" cy="369332"/>
          </a:xfrm>
          <a:prstGeom prst="rect">
            <a:avLst/>
          </a:prstGeom>
          <a:noFill/>
        </p:spPr>
        <p:txBody>
          <a:bodyPr wrap="square" rtlCol="0">
            <a:spAutoFit/>
          </a:bodyPr>
          <a:lstStyle/>
          <a:p>
            <a:pPr>
              <a:spcAft>
                <a:spcPts val="600"/>
              </a:spcAft>
            </a:pPr>
            <a:r>
              <a:rPr lang="en-GB" dirty="0"/>
              <a:t>75% of patients were up and dressed by 10.30AM</a:t>
            </a:r>
          </a:p>
        </p:txBody>
      </p:sp>
    </p:spTree>
    <p:extLst>
      <p:ext uri="{BB962C8B-B14F-4D97-AF65-F5344CB8AC3E}">
        <p14:creationId xmlns:p14="http://schemas.microsoft.com/office/powerpoint/2010/main" val="2192850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53D3BB0-F23D-D5B1-8951-04902A446A3D}"/>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a:solidFill>
                  <a:srgbClr val="FFFFFF"/>
                </a:solidFill>
                <a:latin typeface="+mj-lt"/>
                <a:ea typeface="+mj-ea"/>
                <a:cs typeface="+mj-cs"/>
              </a:rPr>
              <a:t>Study</a:t>
            </a:r>
          </a:p>
        </p:txBody>
      </p:sp>
      <p:sp>
        <p:nvSpPr>
          <p:cNvPr id="3" name="TextBox 2">
            <a:extLst>
              <a:ext uri="{FF2B5EF4-FFF2-40B4-BE49-F238E27FC236}">
                <a16:creationId xmlns:a16="http://schemas.microsoft.com/office/drawing/2014/main" id="{D6003E7A-8AEF-CA43-8CB4-C481C0EA72A2}"/>
              </a:ext>
            </a:extLst>
          </p:cNvPr>
          <p:cNvSpPr txBox="1"/>
          <p:nvPr/>
        </p:nvSpPr>
        <p:spPr>
          <a:xfrm>
            <a:off x="1096370" y="617185"/>
            <a:ext cx="9724031" cy="3683358"/>
          </a:xfrm>
          <a:prstGeom prst="rect">
            <a:avLst/>
          </a:prstGeom>
        </p:spPr>
        <p:txBody>
          <a:bodyPr vert="horz" lIns="91440" tIns="45720" rIns="91440" bIns="45720" rtlCol="0" anchor="ctr">
            <a:normAutofit/>
          </a:bodyPr>
          <a:lstStyle/>
          <a:p>
            <a:pPr>
              <a:lnSpc>
                <a:spcPct val="90000"/>
              </a:lnSpc>
              <a:spcAft>
                <a:spcPts val="600"/>
              </a:spcAft>
            </a:pPr>
            <a:r>
              <a:rPr lang="en-US" sz="2000" dirty="0"/>
              <a:t>Implementing a change to have patients up, washed and dressed by 10.30 AM had a positive impact on their wellbeing and recovery. </a:t>
            </a:r>
          </a:p>
        </p:txBody>
      </p:sp>
      <p:sp>
        <p:nvSpPr>
          <p:cNvPr id="4" name="TextBox 3">
            <a:extLst>
              <a:ext uri="{FF2B5EF4-FFF2-40B4-BE49-F238E27FC236}">
                <a16:creationId xmlns:a16="http://schemas.microsoft.com/office/drawing/2014/main" id="{A82654E2-C29B-39FF-E56E-E27DAF83928B}"/>
              </a:ext>
            </a:extLst>
          </p:cNvPr>
          <p:cNvSpPr txBox="1"/>
          <p:nvPr/>
        </p:nvSpPr>
        <p:spPr>
          <a:xfrm>
            <a:off x="626331" y="3120011"/>
            <a:ext cx="6862637" cy="1074097"/>
          </a:xfrm>
          <a:prstGeom prst="rect">
            <a:avLst/>
          </a:prstGeom>
          <a:noFill/>
        </p:spPr>
        <p:txBody>
          <a:bodyPr wrap="square" rtlCol="0">
            <a:spAutoFit/>
          </a:bodyPr>
          <a:lstStyle/>
          <a:p>
            <a:pPr defTabSz="1060704">
              <a:spcAft>
                <a:spcPts val="600"/>
              </a:spcAft>
            </a:pPr>
            <a:r>
              <a:rPr lang="en-GB" sz="2088" kern="1200" dirty="0">
                <a:solidFill>
                  <a:schemeClr val="tx1"/>
                </a:solidFill>
                <a:latin typeface="+mn-lt"/>
                <a:ea typeface="+mn-ea"/>
                <a:cs typeface="+mn-cs"/>
              </a:rPr>
              <a:t>Being dressed in their own clothes made them feel ‘themselves’ again and a sense of ‘getting better’. This increased their engagement with therapies. </a:t>
            </a:r>
            <a:endParaRPr lang="en-GB" dirty="0"/>
          </a:p>
        </p:txBody>
      </p:sp>
      <p:sp>
        <p:nvSpPr>
          <p:cNvPr id="5" name="TextBox 4">
            <a:extLst>
              <a:ext uri="{FF2B5EF4-FFF2-40B4-BE49-F238E27FC236}">
                <a16:creationId xmlns:a16="http://schemas.microsoft.com/office/drawing/2014/main" id="{952B3C9E-7839-B23B-4D42-1638BE99B665}"/>
              </a:ext>
            </a:extLst>
          </p:cNvPr>
          <p:cNvSpPr txBox="1"/>
          <p:nvPr/>
        </p:nvSpPr>
        <p:spPr>
          <a:xfrm>
            <a:off x="3066160" y="4222987"/>
            <a:ext cx="5318544" cy="1074097"/>
          </a:xfrm>
          <a:prstGeom prst="rect">
            <a:avLst/>
          </a:prstGeom>
          <a:noFill/>
        </p:spPr>
        <p:txBody>
          <a:bodyPr wrap="square" rtlCol="0">
            <a:spAutoFit/>
          </a:bodyPr>
          <a:lstStyle/>
          <a:p>
            <a:pPr defTabSz="1060704">
              <a:spcAft>
                <a:spcPts val="600"/>
              </a:spcAft>
            </a:pPr>
            <a:r>
              <a:rPr lang="en-GB" sz="2088" kern="1200" dirty="0">
                <a:solidFill>
                  <a:schemeClr val="tx1"/>
                </a:solidFill>
                <a:latin typeface="+mn-lt"/>
                <a:ea typeface="+mn-ea"/>
                <a:cs typeface="+mn-cs"/>
              </a:rPr>
              <a:t>Food and fluid intake increased as patients were sat out in a safe comfortable sitting position rather than lying in bed.</a:t>
            </a:r>
            <a:endParaRPr lang="en-GB" dirty="0"/>
          </a:p>
        </p:txBody>
      </p:sp>
      <p:sp>
        <p:nvSpPr>
          <p:cNvPr id="6" name="TextBox 5">
            <a:extLst>
              <a:ext uri="{FF2B5EF4-FFF2-40B4-BE49-F238E27FC236}">
                <a16:creationId xmlns:a16="http://schemas.microsoft.com/office/drawing/2014/main" id="{CC574A54-4317-D397-CCAC-BB8FF2D77BA6}"/>
              </a:ext>
            </a:extLst>
          </p:cNvPr>
          <p:cNvSpPr txBox="1"/>
          <p:nvPr/>
        </p:nvSpPr>
        <p:spPr>
          <a:xfrm>
            <a:off x="4900837" y="5488947"/>
            <a:ext cx="5695989" cy="751868"/>
          </a:xfrm>
          <a:prstGeom prst="rect">
            <a:avLst/>
          </a:prstGeom>
          <a:noFill/>
        </p:spPr>
        <p:txBody>
          <a:bodyPr wrap="square" rtlCol="0">
            <a:spAutoFit/>
          </a:bodyPr>
          <a:lstStyle/>
          <a:p>
            <a:pPr defTabSz="1060704">
              <a:spcAft>
                <a:spcPts val="600"/>
              </a:spcAft>
            </a:pPr>
            <a:r>
              <a:rPr lang="en-GB" sz="2088" kern="1200" dirty="0">
                <a:solidFill>
                  <a:schemeClr val="tx1"/>
                </a:solidFill>
                <a:latin typeface="+mn-lt"/>
                <a:ea typeface="+mn-ea"/>
                <a:cs typeface="+mn-cs"/>
              </a:rPr>
              <a:t>Strength increased and signs of recovery were visible. </a:t>
            </a:r>
            <a:endParaRPr lang="en-GB" dirty="0"/>
          </a:p>
        </p:txBody>
      </p:sp>
    </p:spTree>
    <p:extLst>
      <p:ext uri="{BB962C8B-B14F-4D97-AF65-F5344CB8AC3E}">
        <p14:creationId xmlns:p14="http://schemas.microsoft.com/office/powerpoint/2010/main" val="3171742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7B0FDFD-1BC1-693E-0B94-7AE774B463E2}"/>
              </a:ext>
            </a:extLst>
          </p:cNvPr>
          <p:cNvSpPr txBox="1"/>
          <p:nvPr/>
        </p:nvSpPr>
        <p:spPr>
          <a:xfrm>
            <a:off x="870154" y="3174642"/>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There were some negative elements in this project. Some patients did not have any family or visitors to bring clothes in. Therefore, had to remain in hospital clothes. Sometimes the hospital clothes would not fit the patients, or they had a limited supply. These patients were found to engage less in therapies and wanted to go back to bed not long after they had got up. </a:t>
            </a:r>
          </a:p>
        </p:txBody>
      </p:sp>
      <p:sp>
        <p:nvSpPr>
          <p:cNvPr id="3" name="TextBox 2">
            <a:extLst>
              <a:ext uri="{FF2B5EF4-FFF2-40B4-BE49-F238E27FC236}">
                <a16:creationId xmlns:a16="http://schemas.microsoft.com/office/drawing/2014/main" id="{A3F56D16-2AAA-9B63-569F-35E0A6A74B77}"/>
              </a:ext>
            </a:extLst>
          </p:cNvPr>
          <p:cNvSpPr txBox="1"/>
          <p:nvPr/>
        </p:nvSpPr>
        <p:spPr>
          <a:xfrm>
            <a:off x="771167" y="2011724"/>
            <a:ext cx="7945395" cy="1477328"/>
          </a:xfrm>
          <a:prstGeom prst="rect">
            <a:avLst/>
          </a:prstGeom>
          <a:noFill/>
        </p:spPr>
        <p:txBody>
          <a:bodyPr wrap="square" rtlCol="0">
            <a:spAutoFit/>
          </a:bodyPr>
          <a:lstStyle/>
          <a:p>
            <a:pPr>
              <a:spcAft>
                <a:spcPts val="600"/>
              </a:spcAft>
            </a:pPr>
            <a:r>
              <a:rPr lang="en-GB" b="0" i="0" dirty="0">
                <a:solidFill>
                  <a:srgbClr val="202A30"/>
                </a:solidFill>
                <a:effectLst/>
                <a:latin typeface="-apple-system"/>
              </a:rPr>
              <a:t>‘’By getting patients into their own clothes and building their strength, as well as improving their mental outlook on the reason for their stay, it enhances the mental wellbeing of patients as they are encouraged to take greater responsibility for their own health and become active participants in their personal health journey.’’ (NHS England. 2017)</a:t>
            </a:r>
            <a:endParaRPr lang="en-GB" dirty="0"/>
          </a:p>
        </p:txBody>
      </p:sp>
    </p:spTree>
    <p:extLst>
      <p:ext uri="{BB962C8B-B14F-4D97-AF65-F5344CB8AC3E}">
        <p14:creationId xmlns:p14="http://schemas.microsoft.com/office/powerpoint/2010/main" val="2869605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22FD375-A14F-5E33-7504-78104ECD40A7}"/>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Act</a:t>
            </a:r>
          </a:p>
        </p:txBody>
      </p:sp>
      <p:sp>
        <p:nvSpPr>
          <p:cNvPr id="3" name="TextBox 2">
            <a:extLst>
              <a:ext uri="{FF2B5EF4-FFF2-40B4-BE49-F238E27FC236}">
                <a16:creationId xmlns:a16="http://schemas.microsoft.com/office/drawing/2014/main" id="{6A58E58E-A9F8-80B8-DF8E-BB538316841B}"/>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There could be much more done to improve and end pajama paralysis.</a:t>
            </a:r>
          </a:p>
          <a:p>
            <a:pPr indent="-228600">
              <a:lnSpc>
                <a:spcPct val="90000"/>
              </a:lnSpc>
              <a:spcAft>
                <a:spcPts val="600"/>
              </a:spcAft>
              <a:buFont typeface="Arial" panose="020B0604020202020204" pitchFamily="34" charset="0"/>
              <a:buChar char="•"/>
            </a:pPr>
            <a:r>
              <a:rPr lang="en-US" sz="2000" dirty="0" err="1"/>
              <a:t>Liase</a:t>
            </a:r>
            <a:r>
              <a:rPr lang="en-US" sz="2000" dirty="0"/>
              <a:t> with management to get a system in place where patients clothes can be washed who haven’t got families or friends that bring anything in. </a:t>
            </a:r>
          </a:p>
        </p:txBody>
      </p:sp>
    </p:spTree>
    <p:extLst>
      <p:ext uri="{BB962C8B-B14F-4D97-AF65-F5344CB8AC3E}">
        <p14:creationId xmlns:p14="http://schemas.microsoft.com/office/powerpoint/2010/main" val="1524204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9F026E-73B3-4E25-7EEA-1D47FD26CD4B}"/>
              </a:ext>
            </a:extLst>
          </p:cNvPr>
          <p:cNvSpPr txBox="1"/>
          <p:nvPr/>
        </p:nvSpPr>
        <p:spPr>
          <a:xfrm>
            <a:off x="737419" y="825910"/>
            <a:ext cx="9144000" cy="5478423"/>
          </a:xfrm>
          <a:prstGeom prst="rect">
            <a:avLst/>
          </a:prstGeom>
          <a:noFill/>
        </p:spPr>
        <p:txBody>
          <a:bodyPr wrap="square" rtlCol="0">
            <a:spAutoFit/>
          </a:bodyPr>
          <a:lstStyle/>
          <a:p>
            <a:r>
              <a:rPr lang="en-GB" sz="2400" b="1" u="sng" dirty="0"/>
              <a:t>References</a:t>
            </a:r>
          </a:p>
          <a:p>
            <a:endParaRPr lang="en-GB" sz="2400" b="1" u="sng" dirty="0"/>
          </a:p>
          <a:p>
            <a:r>
              <a:rPr lang="en-GB" sz="2000" dirty="0"/>
              <a:t>Dolan. B (2021). The other pandemic: Deconditioning and why #EnfPJparalysysis matters more than ever. Available at: </a:t>
            </a:r>
            <a:r>
              <a:rPr lang="en-GB" sz="2000" dirty="0">
                <a:hlinkClick r:id="rId2"/>
              </a:rPr>
              <a:t>https://www.rgptoronto.ca/wp-content/uploads/2021/10/Prof-Brian_dolan-UofT-Geri-Med-23-Sept_2021-final-reduced.pdf</a:t>
            </a:r>
            <a:r>
              <a:rPr lang="en-GB" sz="2000" dirty="0"/>
              <a:t> (Accessed on 19 January 2024)</a:t>
            </a:r>
          </a:p>
          <a:p>
            <a:endParaRPr lang="en-GB" sz="2000" dirty="0"/>
          </a:p>
          <a:p>
            <a:r>
              <a:rPr lang="en-GB" sz="2000" dirty="0"/>
              <a:t>Department of Health and Social Care (2024) Available at: </a:t>
            </a:r>
            <a:r>
              <a:rPr lang="en-GB" sz="2000" dirty="0">
                <a:hlinkClick r:id="rId3"/>
              </a:rPr>
              <a:t>https://www.gov.im/media/1364011/pj-paralysis-leaflet.pdf</a:t>
            </a:r>
            <a:r>
              <a:rPr lang="en-GB" sz="2000" dirty="0"/>
              <a:t> (accessed on 24 January 2024)</a:t>
            </a:r>
          </a:p>
          <a:p>
            <a:endParaRPr lang="en-GB" sz="2000"/>
          </a:p>
          <a:p>
            <a:endParaRPr lang="en-GB" sz="2000" dirty="0"/>
          </a:p>
          <a:p>
            <a:endParaRPr lang="en-GB" sz="2400" dirty="0"/>
          </a:p>
          <a:p>
            <a:endParaRPr lang="en-GB" sz="2400" dirty="0"/>
          </a:p>
          <a:p>
            <a:endParaRPr lang="en-GB" b="1" u="sng" dirty="0"/>
          </a:p>
          <a:p>
            <a:endParaRPr lang="en-GB" b="1" u="sng" dirty="0"/>
          </a:p>
          <a:p>
            <a:endParaRPr lang="en-GB" dirty="0"/>
          </a:p>
        </p:txBody>
      </p:sp>
    </p:spTree>
    <p:extLst>
      <p:ext uri="{BB962C8B-B14F-4D97-AF65-F5344CB8AC3E}">
        <p14:creationId xmlns:p14="http://schemas.microsoft.com/office/powerpoint/2010/main" val="36452248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297</TotalTime>
  <Words>752</Words>
  <Application>Microsoft Office PowerPoint</Application>
  <PresentationFormat>Widescreen</PresentationFormat>
  <Paragraphs>53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-apple-system</vt:lpstr>
      <vt:lpstr>Arial</vt:lpstr>
      <vt:lpstr>Calibri</vt:lpstr>
      <vt:lpstr>Calibri Light</vt:lpstr>
      <vt:lpstr>Office Theme</vt:lpstr>
      <vt:lpstr>Quality Improvement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Improvement</dc:title>
  <dc:creator>Yasmin Collins (PTHB - Physiotherapy)</dc:creator>
  <cp:lastModifiedBy>Yasmin Collins (PTHB - Physiotherapy)</cp:lastModifiedBy>
  <cp:revision>1</cp:revision>
  <dcterms:created xsi:type="dcterms:W3CDTF">2024-01-25T18:55:31Z</dcterms:created>
  <dcterms:modified xsi:type="dcterms:W3CDTF">2024-01-25T23:52:52Z</dcterms:modified>
</cp:coreProperties>
</file>