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8"/>
  </p:notesMasterIdLst>
  <p:handoutMasterIdLst>
    <p:handoutMasterId r:id="rId29"/>
  </p:handoutMasterIdLst>
  <p:sldIdLst>
    <p:sldId id="380" r:id="rId6"/>
    <p:sldId id="453" r:id="rId7"/>
    <p:sldId id="258" r:id="rId8"/>
    <p:sldId id="486" r:id="rId9"/>
    <p:sldId id="257" r:id="rId10"/>
    <p:sldId id="487" r:id="rId11"/>
    <p:sldId id="260" r:id="rId12"/>
    <p:sldId id="261" r:id="rId13"/>
    <p:sldId id="270" r:id="rId14"/>
    <p:sldId id="263" r:id="rId15"/>
    <p:sldId id="397" r:id="rId16"/>
    <p:sldId id="491" r:id="rId17"/>
    <p:sldId id="492" r:id="rId18"/>
    <p:sldId id="476" r:id="rId19"/>
    <p:sldId id="464" r:id="rId20"/>
    <p:sldId id="485" r:id="rId21"/>
    <p:sldId id="460" r:id="rId22"/>
    <p:sldId id="459" r:id="rId23"/>
    <p:sldId id="490" r:id="rId24"/>
    <p:sldId id="267" r:id="rId25"/>
    <p:sldId id="266" r:id="rId26"/>
    <p:sldId id="48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58641B-6B49-4168-8C6F-49582237B911}" v="1" dt="2026-09-02T09:52:28.509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50" autoAdjust="0"/>
    <p:restoredTop sz="72078" autoAdjust="0"/>
  </p:normalViewPr>
  <p:slideViewPr>
    <p:cSldViewPr>
      <p:cViewPr varScale="1">
        <p:scale>
          <a:sx n="74" d="100"/>
          <a:sy n="74" d="100"/>
        </p:scale>
        <p:origin x="160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100" d="100"/>
        <a:sy n="100" d="100"/>
      </p:scale>
      <p:origin x="0" y="-5538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custSel addSld delSld modSld">
      <pc:chgData name="Markus Klingelfuss" userId="bd76eaf9-c4ae-4be9-b963-4e8bfdef57a8" providerId="ADAL" clId="{E0F7431B-54CE-4F1F-B863-058E9F366696}" dt="2026-09-02T09:52:28.508" v="77"/>
      <pc:docMkLst>
        <pc:docMk/>
      </pc:docMkLst>
      <pc:sldChg chg="modSp mod">
        <pc:chgData name="Markus Klingelfuss" userId="bd76eaf9-c4ae-4be9-b963-4e8bfdef57a8" providerId="ADAL" clId="{E0F7431B-54CE-4F1F-B863-058E9F366696}" dt="2026-09-02T09:49:50.930" v="75" actId="20577"/>
        <pc:sldMkLst>
          <pc:docMk/>
          <pc:sldMk cId="351734852" sldId="464"/>
        </pc:sldMkLst>
        <pc:spChg chg="mod">
          <ac:chgData name="Markus Klingelfuss" userId="bd76eaf9-c4ae-4be9-b963-4e8bfdef57a8" providerId="ADAL" clId="{E0F7431B-54CE-4F1F-B863-058E9F366696}" dt="2026-09-02T09:49:50.930" v="75" actId="20577"/>
          <ac:spMkLst>
            <pc:docMk/>
            <pc:sldMk cId="351734852" sldId="464"/>
            <ac:spMk id="3" creationId="{873381EC-6AAA-8A30-FC2E-3754C82EA75F}"/>
          </ac:spMkLst>
        </pc:spChg>
      </pc:sldChg>
      <pc:sldChg chg="modSp mod">
        <pc:chgData name="Markus Klingelfuss" userId="bd76eaf9-c4ae-4be9-b963-4e8bfdef57a8" providerId="ADAL" clId="{E0F7431B-54CE-4F1F-B863-058E9F366696}" dt="2026-09-02T09:49:07.330" v="65" actId="20577"/>
        <pc:sldMkLst>
          <pc:docMk/>
          <pc:sldMk cId="3051059936" sldId="484"/>
        </pc:sldMkLst>
        <pc:spChg chg="mod">
          <ac:chgData name="Markus Klingelfuss" userId="bd76eaf9-c4ae-4be9-b963-4e8bfdef57a8" providerId="ADAL" clId="{E0F7431B-54CE-4F1F-B863-058E9F366696}" dt="2026-09-02T09:49:07.330" v="65" actId="20577"/>
          <ac:spMkLst>
            <pc:docMk/>
            <pc:sldMk cId="3051059936" sldId="484"/>
            <ac:spMk id="3" creationId="{8FD93AF0-68BF-83F4-4EC9-72DA94C261E9}"/>
          </ac:spMkLst>
        </pc:spChg>
      </pc:sldChg>
      <pc:sldChg chg="addSp delSp modSp mod">
        <pc:chgData name="Markus Klingelfuss" userId="bd76eaf9-c4ae-4be9-b963-4e8bfdef57a8" providerId="ADAL" clId="{E0F7431B-54CE-4F1F-B863-058E9F366696}" dt="2026-09-02T09:52:28.508" v="77"/>
        <pc:sldMkLst>
          <pc:docMk/>
          <pc:sldMk cId="1167962532" sldId="492"/>
        </pc:sldMkLst>
        <pc:spChg chg="add del mod">
          <ac:chgData name="Markus Klingelfuss" userId="bd76eaf9-c4ae-4be9-b963-4e8bfdef57a8" providerId="ADAL" clId="{E0F7431B-54CE-4F1F-B863-058E9F366696}" dt="2026-09-02T09:52:28.508" v="77"/>
          <ac:spMkLst>
            <pc:docMk/>
            <pc:sldMk cId="1167962532" sldId="492"/>
            <ac:spMk id="4" creationId="{80570634-BA46-A9B6-09A1-AD3B4AF58A2E}"/>
          </ac:spMkLst>
        </pc:spChg>
        <pc:picChg chg="add mod">
          <ac:chgData name="Markus Klingelfuss" userId="bd76eaf9-c4ae-4be9-b963-4e8bfdef57a8" providerId="ADAL" clId="{E0F7431B-54CE-4F1F-B863-058E9F366696}" dt="2026-09-02T09:52:28.508" v="77"/>
          <ac:picMkLst>
            <pc:docMk/>
            <pc:sldMk cId="1167962532" sldId="492"/>
            <ac:picMk id="5" creationId="{D510AF0F-C8B9-936E-8369-12A269CB0C85}"/>
          </ac:picMkLst>
        </pc:picChg>
        <pc:picChg chg="del">
          <ac:chgData name="Markus Klingelfuss" userId="bd76eaf9-c4ae-4be9-b963-4e8bfdef57a8" providerId="ADAL" clId="{E0F7431B-54CE-4F1F-B863-058E9F366696}" dt="2026-09-02T09:50:59.756" v="76" actId="478"/>
          <ac:picMkLst>
            <pc:docMk/>
            <pc:sldMk cId="1167962532" sldId="492"/>
            <ac:picMk id="7" creationId="{E8B9B063-B9C5-5BA0-87F2-49AEA57F4EF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9/2/2026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76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931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FAB9FD5E-4D32-4027-8F7F-BD108CFAFF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5D6488-46A6-408C-B288-6B59DEC7098C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19459" name="Slide Image Placeholder 1">
            <a:extLst>
              <a:ext uri="{FF2B5EF4-FFF2-40B4-BE49-F238E27FC236}">
                <a16:creationId xmlns:a16="http://schemas.microsoft.com/office/drawing/2014/main" id="{B8392764-096C-4F3E-9DF3-3C6F323C7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Notes Placeholder 2">
            <a:extLst>
              <a:ext uri="{FF2B5EF4-FFF2-40B4-BE49-F238E27FC236}">
                <a16:creationId xmlns:a16="http://schemas.microsoft.com/office/drawing/2014/main" id="{2D7073F9-D5ED-4E19-9D4F-CE5ED25A46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1428" tIns="45714" rIns="91428" bIns="45714"/>
          <a:lstStyle/>
          <a:p>
            <a:pPr eaLnBrk="1" hangingPunct="1"/>
            <a:endParaRPr lang="en-GB" altLang="en-US" sz="3200" dirty="0"/>
          </a:p>
        </p:txBody>
      </p:sp>
      <p:sp>
        <p:nvSpPr>
          <p:cNvPr id="19461" name="Slide Number Placeholder 3">
            <a:extLst>
              <a:ext uri="{FF2B5EF4-FFF2-40B4-BE49-F238E27FC236}">
                <a16:creationId xmlns:a16="http://schemas.microsoft.com/office/drawing/2014/main" id="{154E03D6-FC1B-4732-AC3F-6DDEF53D7BFE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8" tIns="45714" rIns="91428" bIns="45714"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01675" indent="-2698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795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113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9431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003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8575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147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7719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BE5D0C7F-5ACD-4DAB-BEB3-7D930098D0E1}" type="slidenum">
              <a:rPr lang="en-GB" altLang="en-US" sz="1200">
                <a:latin typeface="Times New Roman" panose="02020603050405020304" pitchFamily="18" charset="0"/>
              </a:rPr>
              <a:pPr algn="r" eaLnBrk="1" hangingPunct="1"/>
              <a:t>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704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853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69224-77EF-4A77-B591-0F64E60F5B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9139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Maybe</a:t>
            </a:r>
            <a:r>
              <a:rPr lang="en-GB" baseline="0" dirty="0"/>
              <a:t> you don’t realise they are errors / your brain filled in / you read too quickly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69224-77EF-4A77-B591-0F64E60F5B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309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5203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174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9607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38867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33017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89260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3799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263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183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546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68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321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972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706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468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549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923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574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889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97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68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outlook.office365.com%2Fowa%2Fcalendar%2FAcademicServices121%40uowtsd.onmicrosoft.com%2Fbookings%2F&amp;data=05%7C02%7Ce.taylor%40uwtsd.ac.uk%7Ccad4922e842947a88d9c08dc24105230%7C4e0f11f9046e45059cb8db2152311e21%7C0%7C0%7C638424899752519458%7CUnknown%7CTWFpbGZsb3d8eyJWIjoiMC4wLjAwMDAiLCJQIjoiV2luMzIiLCJBTiI6Ik1haWwiLCJXVCI6Mn0%3D%7C0%7C%7C%7C&amp;sdata=tCOuAivaqoyEJIkECAIlOP1%2FmTodzzsFcryvTSJjZBM%3D&amp;reserved=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01.safelinks.protection.outlook.com/?url=https%3A%2F%2Foutlook.office365.com%2Fowa%2Fcalendar%2Fdigitalskillsuwtsdacuk%40uowtsd.onmicrosoft.com%2Fbookings%2F&amp;data=05%7C02%7Ce.taylor%40uwtsd.ac.uk%7Ccad4922e842947a88d9c08dc24105230%7C4e0f11f9046e45059cb8db2152311e21%7C0%7C0%7C638424899752530157%7CUnknown%7CTWFpbGZsb3d8eyJWIjoiMC4wLjAwMDAiLCJQIjoiV2luMzIiLCJBTiI6Ik1haWwiLCJXVCI6Mn0%3D%7C0%7C%7C%7C&amp;sdata=5mWcSKqKEVA%2FwlP9wyMfC%2FUmn4yNCUuz%2BgzBVHSGSj0%3D&amp;reserved=0" TargetMode="External"/><Relationship Id="rId4" Type="http://schemas.openxmlformats.org/officeDocument/2006/relationships/hyperlink" Target="mailto:birminghamlibrary@uwtsd.ac.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7.png"/><Relationship Id="rId4" Type="http://schemas.openxmlformats.org/officeDocument/2006/relationships/image" Target="../media/image6.e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uowtsd-my.sharepoint.com/personal/r_stewart_uwtsd_ac_uk/_layouts/15/stream.aspx?id=/personal/r_stewart_uwtsd_ac_uk/Documents/Turn%20it%20in%20English.mp4&amp;ga=1" TargetMode="Externa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forms.office.com/pages/responsepage.aspx?id=-REPTm4EBUWcuNshUjEeIZVs3NfR8h9DoabRQxn080xURVg4QUNJOU1ZTzZZREpRT0c1T1dNVFVEMyQlQCN0PWcu&amp;route=shorturl" TargetMode="Externa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908720"/>
            <a:ext cx="835292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– Skills for the Workplace</a:t>
            </a:r>
            <a:br>
              <a:rPr lang="en-GB" altLang="en-US" sz="2400" dirty="0"/>
            </a:br>
            <a:r>
              <a:rPr lang="en-GB" altLang="en-US" sz="2400" dirty="0"/>
              <a:t>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3100" b="1" dirty="0">
                <a:solidFill>
                  <a:srgbClr val="FFFF00"/>
                </a:solidFill>
              </a:rPr>
              <a:t>(LCHS4001)</a:t>
            </a:r>
            <a:br>
              <a:rPr lang="en-GB" sz="3200" b="1" dirty="0">
                <a:solidFill>
                  <a:srgbClr val="FFFF00"/>
                </a:solidFill>
              </a:rPr>
            </a:br>
            <a:r>
              <a:rPr lang="en-GB" sz="5300" b="1" dirty="0">
                <a:solidFill>
                  <a:srgbClr val="FFFF00"/>
                </a:solidFill>
              </a:rPr>
              <a:t>Session 10:</a:t>
            </a:r>
            <a:br>
              <a:rPr lang="en-GB" sz="7300" b="1" dirty="0">
                <a:solidFill>
                  <a:srgbClr val="FFFF00"/>
                </a:solidFill>
              </a:rPr>
            </a:br>
            <a:r>
              <a:rPr lang="en-GB" sz="5300" b="1" dirty="0">
                <a:solidFill>
                  <a:srgbClr val="FFFF00"/>
                </a:solidFill>
              </a:rPr>
              <a:t>Task 3 Workshop</a:t>
            </a:r>
            <a:endParaRPr lang="en-GB" altLang="en-US" sz="53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4283F-25FD-7A23-8FDE-F383F255C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800" b="1" dirty="0"/>
              <a:t>Notices: Library/Digital Skills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ED1AD-5676-948C-DA37-F7E612F4A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Academic Liaison Librarian Support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Academic Liaison Librarians to develop your research, reading and referencing skills.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3"/>
              </a:rPr>
              <a:t>Click here to book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or email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4"/>
              </a:rPr>
              <a:t>birminghamlibrary@uwtsd.ac.uk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-apple-system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Digital Skills Support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Digital Skills Advisors to develop your IT skills </a:t>
            </a:r>
            <a:r>
              <a:rPr lang="en-GB" sz="2400" dirty="0">
                <a:solidFill>
                  <a:prstClr val="black"/>
                </a:solidFill>
                <a:latin typeface="-apple-system"/>
                <a:hlinkClick r:id="rId5"/>
              </a:rPr>
              <a:t>Click here to book</a:t>
            </a:r>
            <a:r>
              <a:rPr lang="en-GB" sz="2400" dirty="0">
                <a:solidFill>
                  <a:prstClr val="black"/>
                </a:solidFill>
                <a:latin typeface="-apple-system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(Or ask for Taran!)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163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5D95875-3B43-4584-AEF1-50037EC7CEE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/>
              <a:t>In this session we will…</a:t>
            </a:r>
            <a:endParaRPr lang="en-GB" altLang="en-US" b="1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4639A8F-AEB2-4A26-A11C-F928D1C64C7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41784" y="1916832"/>
            <a:ext cx="8460432" cy="329882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discuss drafts and continue working on your Task 3 report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explore some techniques for proofreading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confirm we know when, where and how to submit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complete module feedback</a:t>
            </a: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C7565-FBA1-37F6-A6D3-C26D97D93E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A6952-03C6-62B3-B851-7C839DBB9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Proofreading techniques</a:t>
            </a:r>
          </a:p>
        </p:txBody>
      </p:sp>
    </p:spTree>
    <p:extLst>
      <p:ext uri="{BB962C8B-B14F-4D97-AF65-F5344CB8AC3E}">
        <p14:creationId xmlns:p14="http://schemas.microsoft.com/office/powerpoint/2010/main" val="4065958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98511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 </a:t>
            </a:r>
            <a:r>
              <a:rPr lang="en-GB" dirty="0" err="1"/>
              <a:t>cnduo't</a:t>
            </a:r>
            <a:r>
              <a:rPr lang="en-GB" dirty="0"/>
              <a:t> </a:t>
            </a:r>
            <a:r>
              <a:rPr lang="en-GB" dirty="0" err="1"/>
              <a:t>bvleiee</a:t>
            </a:r>
            <a:r>
              <a:rPr lang="en-GB" dirty="0"/>
              <a:t> </a:t>
            </a:r>
            <a:r>
              <a:rPr lang="en-GB" dirty="0" err="1"/>
              <a:t>taht</a:t>
            </a:r>
            <a:r>
              <a:rPr lang="en-GB" dirty="0"/>
              <a:t> I </a:t>
            </a:r>
            <a:r>
              <a:rPr lang="en-GB" dirty="0" err="1"/>
              <a:t>culod</a:t>
            </a:r>
            <a:r>
              <a:rPr lang="en-GB" dirty="0"/>
              <a:t> </a:t>
            </a:r>
            <a:r>
              <a:rPr lang="en-GB" dirty="0" err="1"/>
              <a:t>aulaclty</a:t>
            </a:r>
            <a:r>
              <a:rPr lang="en-GB" dirty="0"/>
              <a:t> </a:t>
            </a:r>
            <a:r>
              <a:rPr lang="en-GB" dirty="0" err="1"/>
              <a:t>uesdtannrd</a:t>
            </a:r>
            <a:r>
              <a:rPr lang="en-GB" dirty="0"/>
              <a:t> </a:t>
            </a:r>
            <a:r>
              <a:rPr lang="en-GB" dirty="0" err="1"/>
              <a:t>waht</a:t>
            </a:r>
            <a:r>
              <a:rPr lang="en-GB" dirty="0"/>
              <a:t> I was </a:t>
            </a:r>
            <a:r>
              <a:rPr lang="en-GB" dirty="0" err="1"/>
              <a:t>rdnaieg</a:t>
            </a:r>
            <a:r>
              <a:rPr lang="en-GB" dirty="0"/>
              <a:t>. </a:t>
            </a:r>
            <a:r>
              <a:rPr lang="en-GB" dirty="0" err="1"/>
              <a:t>Unisg</a:t>
            </a:r>
            <a:r>
              <a:rPr lang="en-GB" dirty="0"/>
              <a:t> the </a:t>
            </a:r>
            <a:r>
              <a:rPr lang="en-GB" dirty="0" err="1"/>
              <a:t>icndeblire</a:t>
            </a:r>
            <a:r>
              <a:rPr lang="en-GB" dirty="0"/>
              <a:t> </a:t>
            </a:r>
            <a:r>
              <a:rPr lang="en-GB" dirty="0" err="1"/>
              <a:t>pweor</a:t>
            </a:r>
            <a:r>
              <a:rPr lang="en-GB" dirty="0"/>
              <a:t> of the </a:t>
            </a:r>
            <a:r>
              <a:rPr lang="en-GB" dirty="0" err="1"/>
              <a:t>hmuan</a:t>
            </a:r>
            <a:r>
              <a:rPr lang="en-GB" dirty="0"/>
              <a:t> </a:t>
            </a:r>
            <a:r>
              <a:rPr lang="en-GB" dirty="0" err="1"/>
              <a:t>mnid</a:t>
            </a:r>
            <a:r>
              <a:rPr lang="en-GB" dirty="0"/>
              <a:t>, </a:t>
            </a:r>
            <a:r>
              <a:rPr lang="en-GB" dirty="0" err="1"/>
              <a:t>aocdcrnig</a:t>
            </a:r>
            <a:r>
              <a:rPr lang="en-GB" dirty="0"/>
              <a:t> to </a:t>
            </a:r>
            <a:r>
              <a:rPr lang="en-GB" dirty="0" err="1"/>
              <a:t>rseecrah</a:t>
            </a:r>
            <a:r>
              <a:rPr lang="en-GB" dirty="0"/>
              <a:t> at </a:t>
            </a:r>
            <a:r>
              <a:rPr lang="en-GB" dirty="0" err="1"/>
              <a:t>Cmabrigde</a:t>
            </a:r>
            <a:r>
              <a:rPr lang="en-GB" dirty="0"/>
              <a:t> </a:t>
            </a:r>
            <a:r>
              <a:rPr lang="en-GB" dirty="0" err="1"/>
              <a:t>Uinervtisy</a:t>
            </a:r>
            <a:r>
              <a:rPr lang="en-GB" dirty="0"/>
              <a:t>, it </a:t>
            </a:r>
            <a:r>
              <a:rPr lang="en-GB" dirty="0" err="1"/>
              <a:t>dseno't</a:t>
            </a:r>
            <a:r>
              <a:rPr lang="en-GB" dirty="0"/>
              <a:t> </a:t>
            </a:r>
            <a:r>
              <a:rPr lang="en-GB" dirty="0" err="1"/>
              <a:t>mttaer</a:t>
            </a:r>
            <a:r>
              <a:rPr lang="en-GB" dirty="0"/>
              <a:t> in </a:t>
            </a:r>
            <a:r>
              <a:rPr lang="en-GB" dirty="0" err="1"/>
              <a:t>waht</a:t>
            </a:r>
            <a:r>
              <a:rPr lang="en-GB" dirty="0"/>
              <a:t> </a:t>
            </a:r>
            <a:r>
              <a:rPr lang="en-GB" dirty="0" err="1"/>
              <a:t>oderr</a:t>
            </a:r>
            <a:r>
              <a:rPr lang="en-GB" dirty="0"/>
              <a:t> the </a:t>
            </a:r>
            <a:r>
              <a:rPr lang="en-GB" dirty="0" err="1"/>
              <a:t>lterets</a:t>
            </a:r>
            <a:r>
              <a:rPr lang="en-GB" dirty="0"/>
              <a:t> in a </a:t>
            </a:r>
            <a:r>
              <a:rPr lang="en-GB" dirty="0" err="1"/>
              <a:t>wrod</a:t>
            </a:r>
            <a:r>
              <a:rPr lang="en-GB" dirty="0"/>
              <a:t> are, the </a:t>
            </a:r>
            <a:r>
              <a:rPr lang="en-GB" dirty="0" err="1"/>
              <a:t>olny</a:t>
            </a:r>
            <a:r>
              <a:rPr lang="en-GB" dirty="0"/>
              <a:t> </a:t>
            </a:r>
            <a:r>
              <a:rPr lang="en-GB" dirty="0" err="1"/>
              <a:t>irpoamtnt</a:t>
            </a:r>
            <a:r>
              <a:rPr lang="en-GB" dirty="0"/>
              <a:t> </a:t>
            </a:r>
            <a:r>
              <a:rPr lang="en-GB" dirty="0" err="1"/>
              <a:t>tihng</a:t>
            </a:r>
            <a:r>
              <a:rPr lang="en-GB" dirty="0"/>
              <a:t> is </a:t>
            </a:r>
            <a:r>
              <a:rPr lang="en-GB" dirty="0" err="1"/>
              <a:t>taht</a:t>
            </a:r>
            <a:r>
              <a:rPr lang="en-GB" dirty="0"/>
              <a:t> the </a:t>
            </a:r>
            <a:r>
              <a:rPr lang="en-GB" dirty="0" err="1"/>
              <a:t>frsit</a:t>
            </a:r>
            <a:r>
              <a:rPr lang="en-GB" dirty="0"/>
              <a:t> and </a:t>
            </a:r>
            <a:r>
              <a:rPr lang="en-GB" dirty="0" err="1"/>
              <a:t>lsat</a:t>
            </a:r>
            <a:r>
              <a:rPr lang="en-GB" dirty="0"/>
              <a:t> </a:t>
            </a:r>
            <a:r>
              <a:rPr lang="en-GB" dirty="0" err="1"/>
              <a:t>ltteer</a:t>
            </a:r>
            <a:r>
              <a:rPr lang="en-GB" dirty="0"/>
              <a:t> be in the </a:t>
            </a:r>
            <a:r>
              <a:rPr lang="en-GB" dirty="0" err="1"/>
              <a:t>rhgit</a:t>
            </a:r>
            <a:r>
              <a:rPr lang="en-GB" dirty="0"/>
              <a:t> </a:t>
            </a:r>
            <a:r>
              <a:rPr lang="en-GB" dirty="0" err="1"/>
              <a:t>pclae</a:t>
            </a:r>
            <a:r>
              <a:rPr lang="en-GB" dirty="0"/>
              <a:t>. The </a:t>
            </a:r>
            <a:r>
              <a:rPr lang="en-GB" dirty="0" err="1"/>
              <a:t>rset</a:t>
            </a:r>
            <a:r>
              <a:rPr lang="en-GB" dirty="0"/>
              <a:t> can be a </a:t>
            </a:r>
            <a:r>
              <a:rPr lang="en-GB" dirty="0" err="1"/>
              <a:t>taotl</a:t>
            </a:r>
            <a:r>
              <a:rPr lang="en-GB" dirty="0"/>
              <a:t> </a:t>
            </a:r>
            <a:r>
              <a:rPr lang="en-GB" dirty="0" err="1"/>
              <a:t>mses</a:t>
            </a:r>
            <a:r>
              <a:rPr lang="en-GB" dirty="0"/>
              <a:t> and you can </a:t>
            </a:r>
            <a:r>
              <a:rPr lang="en-GB" dirty="0" err="1"/>
              <a:t>sitll</a:t>
            </a:r>
            <a:r>
              <a:rPr lang="en-GB" dirty="0"/>
              <a:t> </a:t>
            </a:r>
            <a:r>
              <a:rPr lang="en-GB" dirty="0" err="1"/>
              <a:t>raed</a:t>
            </a:r>
            <a:r>
              <a:rPr lang="en-GB" dirty="0"/>
              <a:t> it </a:t>
            </a:r>
            <a:r>
              <a:rPr lang="en-GB" dirty="0" err="1"/>
              <a:t>whoutit</a:t>
            </a:r>
            <a:r>
              <a:rPr lang="en-GB" dirty="0"/>
              <a:t> a </a:t>
            </a:r>
            <a:r>
              <a:rPr lang="en-GB" dirty="0" err="1"/>
              <a:t>pboerlm</a:t>
            </a:r>
            <a:r>
              <a:rPr lang="en-GB" dirty="0"/>
              <a:t>. </a:t>
            </a:r>
            <a:r>
              <a:rPr lang="en-GB" dirty="0" err="1"/>
              <a:t>Tihs</a:t>
            </a:r>
            <a:r>
              <a:rPr lang="en-GB" dirty="0"/>
              <a:t> is </a:t>
            </a:r>
            <a:r>
              <a:rPr lang="en-GB" dirty="0" err="1"/>
              <a:t>bucseae</a:t>
            </a:r>
            <a:r>
              <a:rPr lang="en-GB" dirty="0"/>
              <a:t> the </a:t>
            </a:r>
            <a:r>
              <a:rPr lang="en-GB" dirty="0" err="1"/>
              <a:t>huamn</a:t>
            </a:r>
            <a:r>
              <a:rPr lang="en-GB" dirty="0"/>
              <a:t> </a:t>
            </a:r>
            <a:r>
              <a:rPr lang="en-GB" dirty="0" err="1"/>
              <a:t>mnid</a:t>
            </a:r>
            <a:r>
              <a:rPr lang="en-GB" dirty="0"/>
              <a:t> </a:t>
            </a:r>
            <a:r>
              <a:rPr lang="en-GB" dirty="0" err="1"/>
              <a:t>deos</a:t>
            </a:r>
            <a:r>
              <a:rPr lang="en-GB" dirty="0"/>
              <a:t> not </a:t>
            </a:r>
            <a:r>
              <a:rPr lang="en-GB" dirty="0" err="1"/>
              <a:t>raed</a:t>
            </a:r>
            <a:r>
              <a:rPr lang="en-GB" dirty="0"/>
              <a:t> </a:t>
            </a:r>
            <a:r>
              <a:rPr lang="en-GB" dirty="0" err="1"/>
              <a:t>ervey</a:t>
            </a:r>
            <a:r>
              <a:rPr lang="en-GB" dirty="0"/>
              <a:t> </a:t>
            </a:r>
            <a:r>
              <a:rPr lang="en-GB" dirty="0" err="1"/>
              <a:t>ltteer</a:t>
            </a:r>
            <a:r>
              <a:rPr lang="en-GB" dirty="0"/>
              <a:t> by </a:t>
            </a:r>
            <a:r>
              <a:rPr lang="en-GB" dirty="0" err="1"/>
              <a:t>istlef</a:t>
            </a:r>
            <a:r>
              <a:rPr lang="en-GB" dirty="0"/>
              <a:t>, but the </a:t>
            </a:r>
            <a:r>
              <a:rPr lang="en-GB" dirty="0" err="1"/>
              <a:t>wrod</a:t>
            </a:r>
            <a:r>
              <a:rPr lang="en-GB" dirty="0"/>
              <a:t> as a </a:t>
            </a:r>
            <a:r>
              <a:rPr lang="en-GB" dirty="0" err="1"/>
              <a:t>wlohe</a:t>
            </a:r>
            <a:r>
              <a:rPr lang="en-GB" dirty="0"/>
              <a:t>. </a:t>
            </a:r>
            <a:r>
              <a:rPr lang="en-GB" dirty="0" err="1"/>
              <a:t>Aaznmig</a:t>
            </a:r>
            <a:r>
              <a:rPr lang="en-GB" dirty="0"/>
              <a:t>, huh? </a:t>
            </a:r>
            <a:r>
              <a:rPr lang="en-GB" dirty="0" err="1"/>
              <a:t>Yaeh</a:t>
            </a:r>
            <a:r>
              <a:rPr lang="en-GB" dirty="0"/>
              <a:t> and I </a:t>
            </a:r>
            <a:r>
              <a:rPr lang="en-GB" dirty="0" err="1"/>
              <a:t>awlyas</a:t>
            </a:r>
            <a:r>
              <a:rPr lang="en-GB" dirty="0"/>
              <a:t> </a:t>
            </a:r>
            <a:r>
              <a:rPr lang="en-GB" dirty="0" err="1"/>
              <a:t>tghhuot</a:t>
            </a:r>
            <a:r>
              <a:rPr lang="en-GB" dirty="0"/>
              <a:t> </a:t>
            </a:r>
            <a:r>
              <a:rPr lang="en-GB" dirty="0" err="1"/>
              <a:t>slelinpg</a:t>
            </a:r>
            <a:r>
              <a:rPr lang="en-GB" dirty="0"/>
              <a:t> was </a:t>
            </a:r>
            <a:r>
              <a:rPr lang="en-GB" dirty="0" err="1"/>
              <a:t>ipmorantt</a:t>
            </a:r>
            <a:r>
              <a:rPr lang="en-GB" dirty="0"/>
              <a:t>! See if </a:t>
            </a:r>
            <a:r>
              <a:rPr lang="en-GB" dirty="0" err="1"/>
              <a:t>yuor</a:t>
            </a:r>
            <a:r>
              <a:rPr lang="en-GB" dirty="0"/>
              <a:t> </a:t>
            </a:r>
            <a:r>
              <a:rPr lang="en-GB" dirty="0" err="1"/>
              <a:t>fdreins</a:t>
            </a:r>
            <a:r>
              <a:rPr lang="en-GB" dirty="0"/>
              <a:t> can </a:t>
            </a:r>
            <a:r>
              <a:rPr lang="en-GB" dirty="0" err="1"/>
              <a:t>raed</a:t>
            </a:r>
            <a:r>
              <a:rPr lang="en-GB" dirty="0"/>
              <a:t> </a:t>
            </a:r>
            <a:r>
              <a:rPr lang="en-GB" dirty="0" err="1"/>
              <a:t>tihs</a:t>
            </a:r>
            <a:r>
              <a:rPr lang="en-GB" dirty="0"/>
              <a:t> too.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Can you read this?</a:t>
            </a:r>
          </a:p>
        </p:txBody>
      </p:sp>
    </p:spTree>
    <p:extLst>
      <p:ext uri="{BB962C8B-B14F-4D97-AF65-F5344CB8AC3E}">
        <p14:creationId xmlns:p14="http://schemas.microsoft.com/office/powerpoint/2010/main" val="2895424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how you were able to read the previous slide and what it means for proofreading</a:t>
            </a:r>
          </a:p>
          <a:p>
            <a:endParaRPr lang="en-GB" dirty="0"/>
          </a:p>
          <a:p>
            <a:r>
              <a:rPr lang="en-GB" dirty="0"/>
              <a:t>how and when you proofread your work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long it takes you to proofread a 1200-word report  </a:t>
            </a:r>
          </a:p>
          <a:p>
            <a:endParaRPr lang="en-GB" dirty="0"/>
          </a:p>
          <a:p>
            <a:r>
              <a:rPr lang="en-GB" dirty="0"/>
              <a:t>the difficulties in proofreading your own work</a:t>
            </a:r>
          </a:p>
          <a:p>
            <a:endParaRPr lang="en-GB" dirty="0"/>
          </a:p>
          <a:p>
            <a:r>
              <a:rPr lang="en-GB" dirty="0"/>
              <a:t>whether it’s ok to get someone else to proofread your work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3129993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When Apple Corps launched there first iPhone is 2008, it didn’t </a:t>
            </a:r>
            <a:r>
              <a:rPr lang="en-GB" dirty="0" err="1"/>
              <a:t>dissappoint</a:t>
            </a:r>
            <a:r>
              <a:rPr lang="en-GB" dirty="0"/>
              <a:t>. In fact, it immediately captured the worlds </a:t>
            </a:r>
            <a:r>
              <a:rPr lang="en-GB" dirty="0" err="1"/>
              <a:t>immagination</a:t>
            </a:r>
            <a:r>
              <a:rPr lang="en-GB" dirty="0"/>
              <a:t> through Apples sleek design, the phone’s smart </a:t>
            </a:r>
            <a:r>
              <a:rPr lang="en-GB" dirty="0" err="1"/>
              <a:t>flexibilty</a:t>
            </a:r>
            <a:r>
              <a:rPr lang="en-GB" dirty="0"/>
              <a:t> and it’s </a:t>
            </a:r>
            <a:r>
              <a:rPr lang="en-GB" dirty="0" err="1"/>
              <a:t>inovative</a:t>
            </a:r>
            <a:r>
              <a:rPr lang="en-GB" dirty="0"/>
              <a:t> multi-touch approach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many errors did you spot?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Test your proofreading</a:t>
            </a:r>
          </a:p>
        </p:txBody>
      </p:sp>
    </p:spTree>
    <p:extLst>
      <p:ext uri="{BB962C8B-B14F-4D97-AF65-F5344CB8AC3E}">
        <p14:creationId xmlns:p14="http://schemas.microsoft.com/office/powerpoint/2010/main" val="855101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When Apple </a:t>
            </a:r>
            <a:r>
              <a:rPr lang="en-GB" dirty="0">
                <a:solidFill>
                  <a:srgbClr val="FF0000"/>
                </a:solidFill>
              </a:rPr>
              <a:t>Corps</a:t>
            </a:r>
            <a:r>
              <a:rPr lang="en-GB" dirty="0"/>
              <a:t> launched </a:t>
            </a:r>
            <a:r>
              <a:rPr lang="en-GB" dirty="0">
                <a:solidFill>
                  <a:srgbClr val="FF0000"/>
                </a:solidFill>
              </a:rPr>
              <a:t>there</a:t>
            </a:r>
            <a:r>
              <a:rPr lang="en-GB" dirty="0"/>
              <a:t> first iPhone is 2008, it didn’t </a:t>
            </a:r>
            <a:r>
              <a:rPr lang="en-GB" dirty="0" err="1">
                <a:solidFill>
                  <a:srgbClr val="FF0000"/>
                </a:solidFill>
              </a:rPr>
              <a:t>dissappoint</a:t>
            </a:r>
            <a:r>
              <a:rPr lang="en-GB" dirty="0"/>
              <a:t>. In fact, it immediately captured the </a:t>
            </a:r>
            <a:r>
              <a:rPr lang="en-GB" dirty="0">
                <a:solidFill>
                  <a:srgbClr val="FF0000"/>
                </a:solidFill>
              </a:rPr>
              <a:t>worlds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immagination</a:t>
            </a:r>
            <a:r>
              <a:rPr lang="en-GB" dirty="0"/>
              <a:t> through </a:t>
            </a:r>
            <a:r>
              <a:rPr lang="en-GB" dirty="0">
                <a:solidFill>
                  <a:srgbClr val="FF0000"/>
                </a:solidFill>
              </a:rPr>
              <a:t>Apples</a:t>
            </a:r>
            <a:r>
              <a:rPr lang="en-GB" dirty="0"/>
              <a:t> sleek design, the phone’s smart </a:t>
            </a:r>
            <a:r>
              <a:rPr lang="en-GB" dirty="0" err="1">
                <a:solidFill>
                  <a:srgbClr val="FF0000"/>
                </a:solidFill>
              </a:rPr>
              <a:t>flexibilty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it’s</a:t>
            </a:r>
            <a:r>
              <a:rPr lang="en-GB" dirty="0"/>
              <a:t> innovative multi-touch approach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Why do you think you spotted / didn’t spot particular errors?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9!</a:t>
            </a:r>
          </a:p>
        </p:txBody>
      </p:sp>
    </p:spTree>
    <p:extLst>
      <p:ext uri="{BB962C8B-B14F-4D97-AF65-F5344CB8AC3E}">
        <p14:creationId xmlns:p14="http://schemas.microsoft.com/office/powerpoint/2010/main" val="3937983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/>
              <a:t>As you have seen, you often take in words whole, with your eyes skimming the line and your brain filling in the rest. </a:t>
            </a:r>
            <a:r>
              <a:rPr lang="en-GB" b="1" dirty="0"/>
              <a:t>Slow down by: </a:t>
            </a:r>
          </a:p>
          <a:p>
            <a:pPr marL="109728" indent="0">
              <a:buNone/>
            </a:pPr>
            <a:endParaRPr lang="en-GB" b="1" dirty="0"/>
          </a:p>
          <a:p>
            <a:r>
              <a:rPr lang="en-GB" dirty="0"/>
              <a:t>Reading each word separately; use a pen to focus on each word and note errors.</a:t>
            </a:r>
          </a:p>
          <a:p>
            <a:r>
              <a:rPr lang="en-GB" dirty="0"/>
              <a:t>Reading out loud, line by line, </a:t>
            </a:r>
            <a:r>
              <a:rPr lang="en-GB" b="1" dirty="0"/>
              <a:t>not</a:t>
            </a:r>
            <a:r>
              <a:rPr lang="en-GB" dirty="0"/>
              <a:t> sentence by sentence.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General tips on proofreading…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138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20614FF-83D3-45B0-BCEB-462A0A202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 fontScale="32500" lnSpcReduction="20000"/>
          </a:bodyPr>
          <a:lstStyle/>
          <a:p>
            <a:pPr>
              <a:buFontTx/>
              <a:buChar char="•"/>
            </a:pPr>
            <a:r>
              <a:rPr lang="en-US" altLang="en-US" sz="8600" dirty="0"/>
              <a:t>Stand back! Distance yourself from your text</a:t>
            </a:r>
          </a:p>
          <a:p>
            <a:pPr>
              <a:buFontTx/>
              <a:buChar char="•"/>
            </a:pPr>
            <a:r>
              <a:rPr lang="en-US" altLang="en-US" sz="8600" dirty="0"/>
              <a:t>Decide which medium works best for you: Electronic or hard copy</a:t>
            </a:r>
          </a:p>
          <a:p>
            <a:pPr>
              <a:buFontTx/>
              <a:buChar char="•"/>
            </a:pPr>
            <a:r>
              <a:rPr lang="en-US" altLang="en-US" sz="8600" dirty="0"/>
              <a:t>Take your time </a:t>
            </a:r>
          </a:p>
          <a:p>
            <a:pPr>
              <a:buFontTx/>
              <a:buChar char="•"/>
            </a:pPr>
            <a:r>
              <a:rPr lang="en-US" altLang="en-US" sz="8600" dirty="0"/>
              <a:t>Keep the writing and proofreading process separate</a:t>
            </a:r>
          </a:p>
          <a:p>
            <a:pPr>
              <a:buFontTx/>
              <a:buChar char="•"/>
            </a:pPr>
            <a:r>
              <a:rPr lang="en-US" altLang="en-US" sz="8600" dirty="0"/>
              <a:t>Change how you view the document: change the font (</a:t>
            </a:r>
            <a:r>
              <a:rPr lang="en-GB" altLang="en-US" sz="8600" dirty="0"/>
              <a:t>colour</a:t>
            </a:r>
            <a:r>
              <a:rPr lang="en-US" altLang="en-US" sz="8600" dirty="0"/>
              <a:t>, size), read backwards </a:t>
            </a:r>
          </a:p>
          <a:p>
            <a:pPr>
              <a:buFontTx/>
              <a:buChar char="•"/>
            </a:pPr>
            <a:r>
              <a:rPr lang="en-US" altLang="en-US" sz="8600" dirty="0"/>
              <a:t>Ask somebody else to look at it</a:t>
            </a:r>
          </a:p>
          <a:p>
            <a:endParaRPr lang="en-US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509A8-5757-0E4A-CD2F-4424CD831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Use the tools available to you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3EF778-2E4B-BA25-3B4D-918ED56BF1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b="1" dirty="0">
              <a:solidFill>
                <a:srgbClr val="00206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25400" indent="0">
              <a:buNone/>
            </a:pPr>
            <a:r>
              <a:rPr lang="en-GB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Note: use any electronic / online proofreading tool with caution – a computer cannot catch all mistakes and sometimes gets it wrong! You need to think about each suggestion  by yourself to decide whether to accept it or not.  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DD0FCE-8A51-D391-28C9-B6174E98B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1811583"/>
            <a:ext cx="5878907" cy="1645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758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B21AC-8CCE-5EC2-D245-2F4E3C7FF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BBC23-1F44-FBDB-3685-98931D6D997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Make sure you have completed all parts of Task 3</a:t>
            </a:r>
          </a:p>
          <a:p>
            <a:endParaRPr lang="en-GB" dirty="0"/>
          </a:p>
          <a:p>
            <a:r>
              <a:rPr lang="en-GB" dirty="0"/>
              <a:t>Make sure you have proofread your work </a:t>
            </a:r>
          </a:p>
          <a:p>
            <a:endParaRPr lang="en-GB" dirty="0"/>
          </a:p>
          <a:p>
            <a:r>
              <a:rPr lang="en-GB" dirty="0"/>
              <a:t>Use the template provided on Moodle to help you </a:t>
            </a:r>
            <a:r>
              <a:rPr lang="en-GB"/>
              <a:t>structure your work</a:t>
            </a: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96B48A8-5BCD-7C2A-A3D8-FF634E536C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714" y="1600200"/>
            <a:ext cx="2249571" cy="3989388"/>
          </a:xfrm>
        </p:spPr>
      </p:pic>
    </p:spTree>
    <p:extLst>
      <p:ext uri="{BB962C8B-B14F-4D97-AF65-F5344CB8AC3E}">
        <p14:creationId xmlns:p14="http://schemas.microsoft.com/office/powerpoint/2010/main" val="4130242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F6AF9-09A7-F897-CA52-7BCE8A7AA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Use the Task 3 Spec &amp; Checklist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B1523031-2F73-9020-65F6-9E64B29C7BC3}"/>
              </a:ext>
            </a:extLst>
          </p:cNvPr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08156840"/>
              </p:ext>
            </p:extLst>
          </p:nvPr>
        </p:nvGraphicFramePr>
        <p:xfrm>
          <a:off x="5275263" y="1600200"/>
          <a:ext cx="2782887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662713" imgH="9550528" progId="Word.Document.12">
                  <p:embed/>
                </p:oleObj>
              </mc:Choice>
              <mc:Fallback>
                <p:oleObj name="Document" r:id="rId3" imgW="6662713" imgH="9550528" progId="Word.Document.12">
                  <p:embed/>
                  <p:pic>
                    <p:nvPicPr>
                      <p:cNvPr id="11" name="Content Placeholder 10">
                        <a:extLst>
                          <a:ext uri="{FF2B5EF4-FFF2-40B4-BE49-F238E27FC236}">
                            <a16:creationId xmlns:a16="http://schemas.microsoft.com/office/drawing/2014/main" id="{B1523031-2F73-9020-65F6-9E64B29C7BC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275263" y="1600200"/>
                        <a:ext cx="2782887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10AF0F-C8B9-936E-8369-12A269CB0C8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457200" y="1918376"/>
            <a:ext cx="4038600" cy="335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962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Task 3 Submission</a:t>
            </a:r>
          </a:p>
        </p:txBody>
      </p:sp>
    </p:spTree>
    <p:extLst>
      <p:ext uri="{BB962C8B-B14F-4D97-AF65-F5344CB8AC3E}">
        <p14:creationId xmlns:p14="http://schemas.microsoft.com/office/powerpoint/2010/main" val="2554516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B0248-3DE0-2336-9976-BAF4E8703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When to submit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381EC-6AAA-8A30-FC2E-3754C82EA7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The deadline is </a:t>
            </a:r>
          </a:p>
          <a:p>
            <a:pPr marL="0" indent="0" algn="ctr">
              <a:buNone/>
            </a:pPr>
            <a:r>
              <a:rPr lang="en-GB" b="1" i="0" u="sng" dirty="0">
                <a:solidFill>
                  <a:srgbClr val="555555"/>
                </a:solidFill>
                <a:effectLst/>
                <a:latin typeface="-apple-system"/>
              </a:rPr>
              <a:t>10am</a:t>
            </a: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 </a:t>
            </a:r>
          </a:p>
          <a:p>
            <a:pPr marL="0" indent="0" algn="ctr">
              <a:buNone/>
            </a:pP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On Friday, 20</a:t>
            </a:r>
            <a:r>
              <a:rPr lang="en-GB" b="1" i="0" baseline="30000" dirty="0">
                <a:solidFill>
                  <a:srgbClr val="555555"/>
                </a:solidFill>
                <a:effectLst/>
                <a:latin typeface="-apple-system"/>
              </a:rPr>
              <a:t>th</a:t>
            </a:r>
            <a:r>
              <a:rPr lang="en-GB" b="1" baseline="30000" dirty="0">
                <a:solidFill>
                  <a:srgbClr val="555555"/>
                </a:solidFill>
                <a:latin typeface="-apple-system"/>
              </a:rPr>
              <a:t> </a:t>
            </a: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November 2026.</a:t>
            </a:r>
          </a:p>
          <a:p>
            <a:pPr marL="0" indent="0" algn="ctr">
              <a:buNone/>
            </a:pPr>
            <a:endParaRPr lang="en-GB" b="1" dirty="0">
              <a:solidFill>
                <a:srgbClr val="555555"/>
              </a:solidFill>
              <a:latin typeface="-apple-system"/>
            </a:endParaRPr>
          </a:p>
          <a:p>
            <a:pPr marL="0" indent="0" algn="ctr">
              <a:buNone/>
            </a:pPr>
            <a:r>
              <a:rPr lang="en-GB" b="1" i="0" dirty="0">
                <a:solidFill>
                  <a:srgbClr val="555555"/>
                </a:solidFill>
                <a:effectLst/>
                <a:latin typeface="-apple-system"/>
              </a:rPr>
              <a:t>IT failure and using the wrong links (or mixing up the deadlines for your two modules) are not accepted as excuses!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348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B0248-3DE0-2336-9976-BAF4E8703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to submit</a:t>
            </a:r>
          </a:p>
        </p:txBody>
      </p:sp>
      <p:pic>
        <p:nvPicPr>
          <p:cNvPr id="4" name="Online Media 3" title="Turn it in English.mp4">
            <a:hlinkClick r:id="" action="ppaction://media"/>
            <a:extLst>
              <a:ext uri="{FF2B5EF4-FFF2-40B4-BE49-F238E27FC236}">
                <a16:creationId xmlns:a16="http://schemas.microsoft.com/office/drawing/2014/main" id="{D98F9EDE-0105-FE5C-4B9E-89C8F7C0827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53852" y="1393791"/>
            <a:ext cx="7236296" cy="4070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04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E57B5B-D733-29D0-FDC0-D79E38D0E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9076F-34D3-8594-CD3C-42ADEC33D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Module Feedback Questionnaire</a:t>
            </a:r>
          </a:p>
        </p:txBody>
      </p:sp>
    </p:spTree>
    <p:extLst>
      <p:ext uri="{BB962C8B-B14F-4D97-AF65-F5344CB8AC3E}">
        <p14:creationId xmlns:p14="http://schemas.microsoft.com/office/powerpoint/2010/main" val="10135918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BC1CE-6BE2-490F-DE5B-99DF1211B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400" b="1" dirty="0"/>
              <a:t>Module Evaluation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54A4B4-7AA0-E69B-F9D8-99ADD8C5DB6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99592" y="1556792"/>
            <a:ext cx="7344816" cy="1143000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35FAD917-55A4-CDE9-F2BF-26B83046BC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7584" y="3428999"/>
            <a:ext cx="7859216" cy="21602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Please take a few minutes to complete the module feedback questionnaire – follow the link at the top right of the module Moodle page</a:t>
            </a:r>
          </a:p>
          <a:p>
            <a:r>
              <a:rPr lang="en-US" dirty="0"/>
              <a:t>LCHS4001</a:t>
            </a:r>
          </a:p>
          <a:p>
            <a:r>
              <a:rPr lang="en-US" dirty="0"/>
              <a:t>Academic and Employability Skills</a:t>
            </a:r>
          </a:p>
          <a:p>
            <a:r>
              <a:rPr lang="en-US" dirty="0"/>
              <a:t>Institute of Inner-City Learning (IICL)</a:t>
            </a:r>
          </a:p>
        </p:txBody>
      </p:sp>
    </p:spTree>
    <p:extLst>
      <p:ext uri="{BB962C8B-B14F-4D97-AF65-F5344CB8AC3E}">
        <p14:creationId xmlns:p14="http://schemas.microsoft.com/office/powerpoint/2010/main" val="30219489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E5395-0EC4-1A88-EA3C-3F53C26F7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Welcome Survey- 15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A7DE-430D-518C-9C72-1160C1E9ED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Have you completed the Welcome survey?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Welcome Survey (Page 1 of 35)</a:t>
            </a:r>
            <a:endParaRPr lang="en-GB" dirty="0"/>
          </a:p>
        </p:txBody>
      </p:sp>
      <p:pic>
        <p:nvPicPr>
          <p:cNvPr id="4" name="Picture 3" descr="A qr code on a blue background&#10;&#10;Description automatically generated">
            <a:extLst>
              <a:ext uri="{FF2B5EF4-FFF2-40B4-BE49-F238E27FC236}">
                <a16:creationId xmlns:a16="http://schemas.microsoft.com/office/drawing/2014/main" id="{AA1DA3B2-B700-8031-2EC2-49831C047CB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98" t="33254" r="21957" b="10417"/>
          <a:stretch/>
        </p:blipFill>
        <p:spPr>
          <a:xfrm>
            <a:off x="4668872" y="1600201"/>
            <a:ext cx="3997256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78484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7251"/>
            <a:ext cx="9144000" cy="51434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2381618" y="1282168"/>
            <a:ext cx="4539581" cy="5078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schemeClr val="bg1"/>
                </a:solidFill>
              </a:rPr>
              <a:t>What does the survey ask?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534156" y="2009291"/>
            <a:ext cx="3712129" cy="438581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672376" y="2009290"/>
            <a:ext cx="362318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chemeClr val="bg1"/>
                </a:solidFill>
              </a:rPr>
              <a:t>Springboard Event/ Induction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534156" y="2626250"/>
            <a:ext cx="3712129" cy="438581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672376" y="2626249"/>
            <a:ext cx="35739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rgbClr val="003E5B"/>
                </a:solidFill>
              </a:rPr>
              <a:t>Training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534156" y="3243209"/>
            <a:ext cx="3712129" cy="438581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672376" y="3243208"/>
            <a:ext cx="349619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chemeClr val="bg1"/>
                </a:solidFill>
              </a:rPr>
              <a:t>Course Information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534156" y="3860168"/>
            <a:ext cx="3712129" cy="438581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672376" y="3860167"/>
            <a:ext cx="35739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rgbClr val="003E5B"/>
                </a:solidFill>
              </a:rPr>
              <a:t>Learning Resources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534156" y="4477127"/>
            <a:ext cx="3712129" cy="438581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672376" y="4477126"/>
            <a:ext cx="35739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chemeClr val="bg1"/>
                </a:solidFill>
              </a:rPr>
              <a:t>Student Support Services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4516761" y="2009291"/>
            <a:ext cx="3712129" cy="438581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4654981" y="2009290"/>
            <a:ext cx="35739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rgbClr val="003E5B"/>
                </a:solidFill>
              </a:rPr>
              <a:t>Mental Health &amp; Wellbeing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4516761" y="2626250"/>
            <a:ext cx="3712129" cy="438581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4654981" y="2626249"/>
            <a:ext cx="35739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100" b="1" dirty="0">
                <a:solidFill>
                  <a:schemeClr val="bg1"/>
                </a:solidFill>
              </a:rPr>
              <a:t>Student Reps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339DE2B-8558-F6BD-B973-C6940A9A418D}"/>
              </a:ext>
            </a:extLst>
          </p:cNvPr>
          <p:cNvSpPr/>
          <p:nvPr/>
        </p:nvSpPr>
        <p:spPr>
          <a:xfrm>
            <a:off x="0" y="404665"/>
            <a:ext cx="9144000" cy="78548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3251432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4665"/>
            <a:ext cx="9144000" cy="55960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164481" y="1190148"/>
            <a:ext cx="48150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56796A-1D9E-616A-1938-51A0B90E67FC}"/>
              </a:ext>
            </a:extLst>
          </p:cNvPr>
          <p:cNvSpPr txBox="1"/>
          <p:nvPr/>
        </p:nvSpPr>
        <p:spPr>
          <a:xfrm>
            <a:off x="971600" y="2348880"/>
            <a:ext cx="695184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5B0"/>
                </a:solidFill>
              </a:rPr>
              <a:t>Prize draw for Study Hampers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As a thank you for your time, you will be automatically entered into prize draws for 2 x Study Hampers.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These hampers will be in the reception areas of: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Sparkhill</a:t>
            </a:r>
            <a:r>
              <a:rPr lang="en-GB" dirty="0">
                <a:solidFill>
                  <a:schemeClr val="bg1"/>
                </a:solidFill>
              </a:rPr>
              <a:t> campus 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Quay Place campus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from Mid-February for you to see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404665"/>
            <a:ext cx="9144000" cy="78548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26609666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6F5B6-A1C1-50FE-7829-6B972F9B9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Well done and Good Luck!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93AF0-68BF-83F4-4EC9-72DA94C26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Congratulations on everything you have achieved in your first term!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Thank you for your contributions.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We look forward to seeing you around campus in January!</a:t>
            </a:r>
          </a:p>
        </p:txBody>
      </p:sp>
    </p:spTree>
    <p:extLst>
      <p:ext uri="{BB962C8B-B14F-4D97-AF65-F5344CB8AC3E}">
        <p14:creationId xmlns:p14="http://schemas.microsoft.com/office/powerpoint/2010/main" val="30510599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876</Words>
  <Application>Microsoft Office PowerPoint</Application>
  <PresentationFormat>On-screen Show (4:3)</PresentationFormat>
  <Paragraphs>129</Paragraphs>
  <Slides>22</Slides>
  <Notes>14</Notes>
  <HiddenSlides>0</HiddenSlides>
  <MMClips>1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-apple-system</vt:lpstr>
      <vt:lpstr>Myriad Pro</vt:lpstr>
      <vt:lpstr>Arial</vt:lpstr>
      <vt:lpstr>Calibri</vt:lpstr>
      <vt:lpstr>Times New Roman</vt:lpstr>
      <vt:lpstr>20140311PresentationUWTSDTemplate</vt:lpstr>
      <vt:lpstr>1_20140311PresentationUWTSDTemplate</vt:lpstr>
      <vt:lpstr>Document</vt:lpstr>
      <vt:lpstr>Certificate of Higher Education – Skills for the Workplace Health and Social Care  Academic and Employability Skills (LCHS4001) Session 10: Task 3 Workshop</vt:lpstr>
      <vt:lpstr>Notices: Library/Digital Skills Support</vt:lpstr>
      <vt:lpstr>In this session we will…</vt:lpstr>
      <vt:lpstr>PowerPoint Presentation</vt:lpstr>
      <vt:lpstr>Can you read this?</vt:lpstr>
      <vt:lpstr>Discuss</vt:lpstr>
      <vt:lpstr>Test your proofreading</vt:lpstr>
      <vt:lpstr>9!</vt:lpstr>
      <vt:lpstr> General tips on proofreading…  </vt:lpstr>
      <vt:lpstr>PowerPoint Presentation</vt:lpstr>
      <vt:lpstr>Use the tools available to you</vt:lpstr>
      <vt:lpstr>Final thoughts</vt:lpstr>
      <vt:lpstr>Use the Task 3 Spec &amp; Checklist</vt:lpstr>
      <vt:lpstr>PowerPoint Presentation</vt:lpstr>
      <vt:lpstr>When to submit</vt:lpstr>
      <vt:lpstr>How to submit</vt:lpstr>
      <vt:lpstr>PowerPoint Presentation</vt:lpstr>
      <vt:lpstr>Module Evaluation</vt:lpstr>
      <vt:lpstr>Welcome Survey- 15 minutes</vt:lpstr>
      <vt:lpstr>PowerPoint Presentation</vt:lpstr>
      <vt:lpstr>PowerPoint Presentation</vt:lpstr>
      <vt:lpstr>Well done and Good Luck!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Markus Klingelfuss</cp:lastModifiedBy>
  <cp:revision>204</cp:revision>
  <dcterms:created xsi:type="dcterms:W3CDTF">2015-04-14T15:21:28Z</dcterms:created>
  <dcterms:modified xsi:type="dcterms:W3CDTF">2026-09-02T09:52:37Z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