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Roca Two" panose="020B0604020202020204" charset="0"/>
      <p:regular r:id="rId18"/>
    </p:embeddedFont>
    <p:embeddedFont>
      <p:font typeface="Roca Two Bold Italics"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sp>
        <p:nvSpPr>
          <p:cNvPr id="2" name="TextBox 2"/>
          <p:cNvSpPr txBox="1"/>
          <p:nvPr/>
        </p:nvSpPr>
        <p:spPr>
          <a:xfrm>
            <a:off x="2390493" y="6757834"/>
            <a:ext cx="13507014" cy="955675"/>
          </a:xfrm>
          <a:prstGeom prst="rect">
            <a:avLst/>
          </a:prstGeom>
        </p:spPr>
        <p:txBody>
          <a:bodyPr lIns="0" tIns="0" rIns="0" bIns="0" rtlCol="0" anchor="t">
            <a:spAutoFit/>
          </a:bodyPr>
          <a:lstStyle/>
          <a:p>
            <a:pPr algn="ctr">
              <a:lnSpc>
                <a:spcPts val="7475"/>
              </a:lnSpc>
            </a:pPr>
            <a:r>
              <a:rPr lang="en-US" sz="6500">
                <a:solidFill>
                  <a:srgbClr val="596548"/>
                </a:solidFill>
                <a:latin typeface="Roca Two"/>
                <a:ea typeface="Roca Two"/>
                <a:cs typeface="Roca Two"/>
                <a:sym typeface="Roca Two"/>
              </a:rPr>
              <a:t>Thesis Defence</a:t>
            </a:r>
          </a:p>
        </p:txBody>
      </p:sp>
      <p:sp>
        <p:nvSpPr>
          <p:cNvPr id="3" name="TextBox 3"/>
          <p:cNvSpPr txBox="1"/>
          <p:nvPr/>
        </p:nvSpPr>
        <p:spPr>
          <a:xfrm>
            <a:off x="2795905" y="2735109"/>
            <a:ext cx="13101602" cy="2898775"/>
          </a:xfrm>
          <a:prstGeom prst="rect">
            <a:avLst/>
          </a:prstGeom>
        </p:spPr>
        <p:txBody>
          <a:bodyPr lIns="0" tIns="0" rIns="0" bIns="0" rtlCol="0" anchor="t">
            <a:spAutoFit/>
          </a:bodyPr>
          <a:lstStyle/>
          <a:p>
            <a:pPr algn="ctr">
              <a:lnSpc>
                <a:spcPts val="5750"/>
              </a:lnSpc>
            </a:pPr>
            <a:r>
              <a:rPr lang="en-US" sz="5000">
                <a:solidFill>
                  <a:srgbClr val="000000"/>
                </a:solidFill>
                <a:latin typeface="Roca Two"/>
                <a:ea typeface="Roca Two"/>
                <a:cs typeface="Roca Two"/>
                <a:sym typeface="Roca Two"/>
              </a:rPr>
              <a:t>EXPLORING THE VIEWS AND PERSPECTIVES OF WELSH LOCAL AUTHORITY PRACTITIONERS TOWARDS NATURAL FLOOD MANAGEMENT (NFM)</a:t>
            </a:r>
          </a:p>
        </p:txBody>
      </p:sp>
      <p:grpSp>
        <p:nvGrpSpPr>
          <p:cNvPr id="4" name="Group 4"/>
          <p:cNvGrpSpPr/>
          <p:nvPr/>
        </p:nvGrpSpPr>
        <p:grpSpPr>
          <a:xfrm>
            <a:off x="6225554" y="8411557"/>
            <a:ext cx="5836892" cy="1166777"/>
            <a:chOff x="0" y="0"/>
            <a:chExt cx="2801457" cy="560003"/>
          </a:xfrm>
        </p:grpSpPr>
        <p:sp>
          <p:nvSpPr>
            <p:cNvPr id="5" name="Freeform 5"/>
            <p:cNvSpPr/>
            <p:nvPr/>
          </p:nvSpPr>
          <p:spPr>
            <a:xfrm>
              <a:off x="0" y="0"/>
              <a:ext cx="2801457" cy="560003"/>
            </a:xfrm>
            <a:custGeom>
              <a:avLst/>
              <a:gdLst/>
              <a:ahLst/>
              <a:cxnLst/>
              <a:rect l="l" t="t" r="r" b="b"/>
              <a:pathLst>
                <a:path w="2801457" h="560003">
                  <a:moveTo>
                    <a:pt x="2598257" y="0"/>
                  </a:moveTo>
                  <a:cubicBezTo>
                    <a:pt x="2710481" y="0"/>
                    <a:pt x="2801457" y="125361"/>
                    <a:pt x="2801457" y="280001"/>
                  </a:cubicBezTo>
                  <a:cubicBezTo>
                    <a:pt x="2801457" y="434642"/>
                    <a:pt x="2710481" y="560003"/>
                    <a:pt x="2598257" y="560003"/>
                  </a:cubicBezTo>
                  <a:lnTo>
                    <a:pt x="203200" y="560003"/>
                  </a:lnTo>
                  <a:cubicBezTo>
                    <a:pt x="90976" y="560003"/>
                    <a:pt x="0" y="434642"/>
                    <a:pt x="0" y="280001"/>
                  </a:cubicBezTo>
                  <a:cubicBezTo>
                    <a:pt x="0" y="125361"/>
                    <a:pt x="90976" y="0"/>
                    <a:pt x="203200" y="0"/>
                  </a:cubicBezTo>
                  <a:close/>
                </a:path>
              </a:pathLst>
            </a:custGeom>
            <a:ln w="19050" cap="sq">
              <a:solidFill>
                <a:srgbClr val="596548"/>
              </a:solidFill>
              <a:prstDash val="solid"/>
              <a:miter/>
            </a:ln>
          </p:spPr>
          <p:txBody>
            <a:bodyPr/>
            <a:lstStyle/>
            <a:p>
              <a:endParaRPr lang="en-GB"/>
            </a:p>
          </p:txBody>
        </p:sp>
        <p:sp>
          <p:nvSpPr>
            <p:cNvPr id="6" name="TextBox 6"/>
            <p:cNvSpPr txBox="1"/>
            <p:nvPr/>
          </p:nvSpPr>
          <p:spPr>
            <a:xfrm>
              <a:off x="0" y="-38100"/>
              <a:ext cx="2801457" cy="598103"/>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6225554" y="8546815"/>
            <a:ext cx="5836892" cy="915311"/>
          </a:xfrm>
          <a:prstGeom prst="rect">
            <a:avLst/>
          </a:prstGeom>
        </p:spPr>
        <p:txBody>
          <a:bodyPr lIns="0" tIns="0" rIns="0" bIns="0" rtlCol="0" anchor="t">
            <a:spAutoFit/>
          </a:bodyPr>
          <a:lstStyle/>
          <a:p>
            <a:pPr algn="ctr">
              <a:lnSpc>
                <a:spcPts val="3615"/>
              </a:lnSpc>
            </a:pPr>
            <a:r>
              <a:rPr lang="en-US" sz="3143">
                <a:solidFill>
                  <a:srgbClr val="000000"/>
                </a:solidFill>
                <a:latin typeface="Roca Two"/>
                <a:ea typeface="Roca Two"/>
                <a:cs typeface="Roca Two"/>
                <a:sym typeface="Roca Two"/>
              </a:rPr>
              <a:t>CASEY COLCOMBE</a:t>
            </a:r>
          </a:p>
          <a:p>
            <a:pPr algn="ctr">
              <a:lnSpc>
                <a:spcPts val="3615"/>
              </a:lnSpc>
            </a:pPr>
            <a:r>
              <a:rPr lang="en-US" sz="3143">
                <a:solidFill>
                  <a:srgbClr val="000000"/>
                </a:solidFill>
                <a:latin typeface="Roca Two"/>
                <a:ea typeface="Roca Two"/>
                <a:cs typeface="Roca Two"/>
                <a:sym typeface="Roca Two"/>
              </a:rPr>
              <a:t>2318518</a:t>
            </a:r>
          </a:p>
        </p:txBody>
      </p:sp>
      <p:sp>
        <p:nvSpPr>
          <p:cNvPr id="8" name="AutoShape 8"/>
          <p:cNvSpPr/>
          <p:nvPr/>
        </p:nvSpPr>
        <p:spPr>
          <a:xfrm>
            <a:off x="12062446" y="8815879"/>
            <a:ext cx="6262583" cy="0"/>
          </a:xfrm>
          <a:prstGeom prst="line">
            <a:avLst/>
          </a:prstGeom>
          <a:ln w="19050" cap="flat">
            <a:solidFill>
              <a:srgbClr val="596548"/>
            </a:solidFill>
            <a:prstDash val="solid"/>
            <a:headEnd type="none" w="sm" len="sm"/>
            <a:tailEnd type="none" w="sm" len="sm"/>
          </a:ln>
        </p:spPr>
        <p:txBody>
          <a:bodyPr/>
          <a:lstStyle/>
          <a:p>
            <a:endParaRPr lang="en-GB"/>
          </a:p>
        </p:txBody>
      </p:sp>
      <p:sp>
        <p:nvSpPr>
          <p:cNvPr id="9" name="AutoShape 9"/>
          <p:cNvSpPr/>
          <p:nvPr/>
        </p:nvSpPr>
        <p:spPr>
          <a:xfrm>
            <a:off x="-37029" y="8815879"/>
            <a:ext cx="6262583" cy="0"/>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10" name="Group 10"/>
          <p:cNvGrpSpPr/>
          <p:nvPr/>
        </p:nvGrpSpPr>
        <p:grpSpPr>
          <a:xfrm>
            <a:off x="724659" y="837312"/>
            <a:ext cx="5059205" cy="1032838"/>
            <a:chOff x="0" y="0"/>
            <a:chExt cx="2972791" cy="606896"/>
          </a:xfrm>
        </p:grpSpPr>
        <p:sp>
          <p:nvSpPr>
            <p:cNvPr id="11" name="Freeform 11"/>
            <p:cNvSpPr/>
            <p:nvPr/>
          </p:nvSpPr>
          <p:spPr>
            <a:xfrm>
              <a:off x="0" y="0"/>
              <a:ext cx="2972791" cy="606896"/>
            </a:xfrm>
            <a:custGeom>
              <a:avLst/>
              <a:gdLst/>
              <a:ahLst/>
              <a:cxnLst/>
              <a:rect l="l" t="t" r="r" b="b"/>
              <a:pathLst>
                <a:path w="2972791" h="606896">
                  <a:moveTo>
                    <a:pt x="2769591" y="0"/>
                  </a:moveTo>
                  <a:cubicBezTo>
                    <a:pt x="2881815" y="0"/>
                    <a:pt x="2972791" y="135858"/>
                    <a:pt x="2972791" y="303448"/>
                  </a:cubicBezTo>
                  <a:cubicBezTo>
                    <a:pt x="2972791" y="471038"/>
                    <a:pt x="2881815" y="606896"/>
                    <a:pt x="2769591" y="606896"/>
                  </a:cubicBezTo>
                  <a:lnTo>
                    <a:pt x="203200" y="606896"/>
                  </a:lnTo>
                  <a:cubicBezTo>
                    <a:pt x="90976" y="606896"/>
                    <a:pt x="0" y="471038"/>
                    <a:pt x="0" y="303448"/>
                  </a:cubicBezTo>
                  <a:cubicBezTo>
                    <a:pt x="0" y="135858"/>
                    <a:pt x="90976" y="0"/>
                    <a:pt x="203200" y="0"/>
                  </a:cubicBezTo>
                  <a:close/>
                </a:path>
              </a:pathLst>
            </a:custGeom>
            <a:ln w="19050" cap="sq">
              <a:solidFill>
                <a:srgbClr val="596548"/>
              </a:solidFill>
              <a:prstDash val="solid"/>
              <a:miter/>
            </a:ln>
          </p:spPr>
          <p:txBody>
            <a:bodyPr/>
            <a:lstStyle/>
            <a:p>
              <a:endParaRPr lang="en-GB"/>
            </a:p>
          </p:txBody>
        </p:sp>
        <p:sp>
          <p:nvSpPr>
            <p:cNvPr id="12" name="TextBox 12"/>
            <p:cNvSpPr txBox="1"/>
            <p:nvPr/>
          </p:nvSpPr>
          <p:spPr>
            <a:xfrm>
              <a:off x="0" y="-38100"/>
              <a:ext cx="2972791" cy="644996"/>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2504136" y="837312"/>
            <a:ext cx="4755164" cy="1032838"/>
            <a:chOff x="0" y="0"/>
            <a:chExt cx="2972791" cy="645700"/>
          </a:xfrm>
        </p:grpSpPr>
        <p:sp>
          <p:nvSpPr>
            <p:cNvPr id="14" name="Freeform 14"/>
            <p:cNvSpPr/>
            <p:nvPr/>
          </p:nvSpPr>
          <p:spPr>
            <a:xfrm>
              <a:off x="0" y="0"/>
              <a:ext cx="2972791" cy="645700"/>
            </a:xfrm>
            <a:custGeom>
              <a:avLst/>
              <a:gdLst/>
              <a:ahLst/>
              <a:cxnLst/>
              <a:rect l="l" t="t" r="r" b="b"/>
              <a:pathLst>
                <a:path w="2972791" h="645700">
                  <a:moveTo>
                    <a:pt x="2769591" y="0"/>
                  </a:moveTo>
                  <a:cubicBezTo>
                    <a:pt x="2881815" y="0"/>
                    <a:pt x="2972791" y="144545"/>
                    <a:pt x="2972791" y="322850"/>
                  </a:cubicBezTo>
                  <a:cubicBezTo>
                    <a:pt x="2972791" y="501155"/>
                    <a:pt x="2881815" y="645700"/>
                    <a:pt x="2769591" y="645700"/>
                  </a:cubicBezTo>
                  <a:lnTo>
                    <a:pt x="203200" y="645700"/>
                  </a:lnTo>
                  <a:cubicBezTo>
                    <a:pt x="90976" y="645700"/>
                    <a:pt x="0" y="501155"/>
                    <a:pt x="0" y="322850"/>
                  </a:cubicBezTo>
                  <a:cubicBezTo>
                    <a:pt x="0" y="144545"/>
                    <a:pt x="90976" y="0"/>
                    <a:pt x="203200" y="0"/>
                  </a:cubicBezTo>
                  <a:close/>
                </a:path>
              </a:pathLst>
            </a:custGeom>
            <a:ln w="19050" cap="sq">
              <a:solidFill>
                <a:srgbClr val="596548"/>
              </a:solidFill>
              <a:prstDash val="solid"/>
              <a:miter/>
            </a:ln>
          </p:spPr>
          <p:txBody>
            <a:bodyPr/>
            <a:lstStyle/>
            <a:p>
              <a:endParaRPr lang="en-GB"/>
            </a:p>
          </p:txBody>
        </p:sp>
        <p:sp>
          <p:nvSpPr>
            <p:cNvPr id="15" name="TextBox 15"/>
            <p:cNvSpPr txBox="1"/>
            <p:nvPr/>
          </p:nvSpPr>
          <p:spPr>
            <a:xfrm>
              <a:off x="0" y="-38100"/>
              <a:ext cx="2972791" cy="683800"/>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a:off x="1028700" y="1077707"/>
            <a:ext cx="660887" cy="489057"/>
          </a:xfrm>
          <a:custGeom>
            <a:avLst/>
            <a:gdLst/>
            <a:ahLst/>
            <a:cxnLst/>
            <a:rect l="l" t="t" r="r" b="b"/>
            <a:pathLst>
              <a:path w="660887" h="489057">
                <a:moveTo>
                  <a:pt x="0" y="0"/>
                </a:moveTo>
                <a:lnTo>
                  <a:pt x="660887" y="0"/>
                </a:lnTo>
                <a:lnTo>
                  <a:pt x="660887" y="489056"/>
                </a:lnTo>
                <a:lnTo>
                  <a:pt x="0" y="48905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7" name="TextBox 17"/>
          <p:cNvSpPr txBox="1"/>
          <p:nvPr/>
        </p:nvSpPr>
        <p:spPr>
          <a:xfrm>
            <a:off x="1901336" y="1041946"/>
            <a:ext cx="3641338" cy="633095"/>
          </a:xfrm>
          <a:prstGeom prst="rect">
            <a:avLst/>
          </a:prstGeom>
        </p:spPr>
        <p:txBody>
          <a:bodyPr lIns="0" tIns="0" rIns="0" bIns="0" rtlCol="0" anchor="t">
            <a:spAutoFit/>
          </a:bodyPr>
          <a:lstStyle/>
          <a:p>
            <a:pPr algn="l">
              <a:lnSpc>
                <a:spcPts val="2529"/>
              </a:lnSpc>
            </a:pPr>
            <a:r>
              <a:rPr lang="en-US" sz="2199">
                <a:solidFill>
                  <a:srgbClr val="596548"/>
                </a:solidFill>
                <a:latin typeface="Roca Two"/>
                <a:ea typeface="Roca Two"/>
                <a:cs typeface="Roca Two"/>
                <a:sym typeface="Roca Two"/>
              </a:rPr>
              <a:t>UNIVERSITY OF WALES TRINITY SAINT DAVID</a:t>
            </a:r>
          </a:p>
        </p:txBody>
      </p:sp>
      <p:sp>
        <p:nvSpPr>
          <p:cNvPr id="18" name="TextBox 18"/>
          <p:cNvSpPr txBox="1"/>
          <p:nvPr/>
        </p:nvSpPr>
        <p:spPr>
          <a:xfrm>
            <a:off x="12761324" y="922709"/>
            <a:ext cx="4238887" cy="947441"/>
          </a:xfrm>
          <a:prstGeom prst="rect">
            <a:avLst/>
          </a:prstGeom>
        </p:spPr>
        <p:txBody>
          <a:bodyPr lIns="0" tIns="0" rIns="0" bIns="0" rtlCol="0" anchor="t">
            <a:spAutoFit/>
          </a:bodyPr>
          <a:lstStyle/>
          <a:p>
            <a:pPr algn="ctr">
              <a:lnSpc>
                <a:spcPts val="2533"/>
              </a:lnSpc>
            </a:pPr>
            <a:r>
              <a:rPr lang="en-US" sz="2203">
                <a:solidFill>
                  <a:srgbClr val="596548"/>
                </a:solidFill>
                <a:latin typeface="Roca Two"/>
                <a:ea typeface="Roca Two"/>
                <a:cs typeface="Roca Two"/>
                <a:sym typeface="Roca Two"/>
              </a:rPr>
              <a:t>MSC ENVIRONMENTAL CONSERVATION AND MANAGEMENT</a:t>
            </a:r>
          </a:p>
        </p:txBody>
      </p:sp>
      <p:sp>
        <p:nvSpPr>
          <p:cNvPr id="19" name="AutoShape 19"/>
          <p:cNvSpPr/>
          <p:nvPr/>
        </p:nvSpPr>
        <p:spPr>
          <a:xfrm>
            <a:off x="5799862" y="1344206"/>
            <a:ext cx="6704273" cy="9525"/>
          </a:xfrm>
          <a:prstGeom prst="line">
            <a:avLst/>
          </a:prstGeom>
          <a:ln w="19050" cap="flat">
            <a:solidFill>
              <a:srgbClr val="596548"/>
            </a:solidFill>
            <a:prstDash val="solid"/>
            <a:headEnd type="none" w="sm" len="sm"/>
            <a:tailEnd type="none" w="sm" len="sm"/>
          </a:ln>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sp>
        <p:nvSpPr>
          <p:cNvPr id="2" name="TextBox 2"/>
          <p:cNvSpPr txBox="1"/>
          <p:nvPr/>
        </p:nvSpPr>
        <p:spPr>
          <a:xfrm>
            <a:off x="6980456" y="147385"/>
            <a:ext cx="4327088" cy="1377949"/>
          </a:xfrm>
          <a:prstGeom prst="rect">
            <a:avLst/>
          </a:prstGeom>
        </p:spPr>
        <p:txBody>
          <a:bodyPr lIns="0" tIns="0" rIns="0" bIns="0" rtlCol="0" anchor="t">
            <a:spAutoFit/>
          </a:bodyPr>
          <a:lstStyle/>
          <a:p>
            <a:pPr algn="ctr">
              <a:lnSpc>
                <a:spcPts val="11200"/>
              </a:lnSpc>
            </a:pPr>
            <a:r>
              <a:rPr lang="en-US" sz="8000">
                <a:solidFill>
                  <a:srgbClr val="000000"/>
                </a:solidFill>
                <a:latin typeface="Roca Two"/>
                <a:ea typeface="Roca Two"/>
                <a:cs typeface="Roca Two"/>
                <a:sym typeface="Roca Two"/>
              </a:rPr>
              <a:t>Contents</a:t>
            </a:r>
          </a:p>
        </p:txBody>
      </p:sp>
      <p:sp>
        <p:nvSpPr>
          <p:cNvPr id="3" name="TextBox 3"/>
          <p:cNvSpPr txBox="1"/>
          <p:nvPr/>
        </p:nvSpPr>
        <p:spPr>
          <a:xfrm>
            <a:off x="1028700" y="1996780"/>
            <a:ext cx="17570697" cy="7972425"/>
          </a:xfrm>
          <a:prstGeom prst="rect">
            <a:avLst/>
          </a:prstGeom>
        </p:spPr>
        <p:txBody>
          <a:bodyPr lIns="0" tIns="0" rIns="0" bIns="0" rtlCol="0" anchor="t">
            <a:spAutoFit/>
          </a:bodyPr>
          <a:lstStyle/>
          <a:p>
            <a:pPr marL="971550" lvl="1" indent="-485775" algn="l">
              <a:lnSpc>
                <a:spcPts val="6299"/>
              </a:lnSpc>
              <a:buFont typeface="Arial"/>
              <a:buChar char="•"/>
            </a:pPr>
            <a:r>
              <a:rPr lang="en-US" sz="4500">
                <a:solidFill>
                  <a:srgbClr val="596548"/>
                </a:solidFill>
                <a:latin typeface="Roca Two"/>
                <a:ea typeface="Roca Two"/>
                <a:cs typeface="Roca Two"/>
                <a:sym typeface="Roca Two"/>
              </a:rPr>
              <a:t>Introduction</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Literature Review</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Research Problem</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Aims and Objectives</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Methodology</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Results</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Discussion</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Conclusion</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Limitations and Future Work</a:t>
            </a:r>
          </a:p>
          <a:p>
            <a:pPr marL="971550" lvl="1" indent="-485775" algn="l">
              <a:lnSpc>
                <a:spcPts val="6299"/>
              </a:lnSpc>
              <a:buFont typeface="Arial"/>
              <a:buChar char="•"/>
            </a:pPr>
            <a:r>
              <a:rPr lang="en-US" sz="4500">
                <a:solidFill>
                  <a:srgbClr val="596548"/>
                </a:solidFill>
                <a:latin typeface="Roca Two"/>
                <a:ea typeface="Roca Two"/>
                <a:cs typeface="Roca Two"/>
                <a:sym typeface="Roca Two"/>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704619" y="378638"/>
            <a:ext cx="4755164" cy="650062"/>
            <a:chOff x="0" y="0"/>
            <a:chExt cx="2972791" cy="406400"/>
          </a:xfrm>
        </p:grpSpPr>
        <p:sp>
          <p:nvSpPr>
            <p:cNvPr id="3" name="Freeform 3"/>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4" name="TextBox 4"/>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9010379" y="265654"/>
            <a:ext cx="8974808" cy="5704186"/>
          </a:xfrm>
          <a:custGeom>
            <a:avLst/>
            <a:gdLst/>
            <a:ahLst/>
            <a:cxnLst/>
            <a:rect l="l" t="t" r="r" b="b"/>
            <a:pathLst>
              <a:path w="8974808" h="5704186">
                <a:moveTo>
                  <a:pt x="0" y="0"/>
                </a:moveTo>
                <a:lnTo>
                  <a:pt x="8974808" y="0"/>
                </a:lnTo>
                <a:lnTo>
                  <a:pt x="8974808" y="5704185"/>
                </a:lnTo>
                <a:lnTo>
                  <a:pt x="0" y="5704185"/>
                </a:lnTo>
                <a:lnTo>
                  <a:pt x="0" y="0"/>
                </a:lnTo>
                <a:close/>
              </a:path>
            </a:pathLst>
          </a:custGeom>
          <a:blipFill>
            <a:blip r:embed="rId2"/>
            <a:stretch>
              <a:fillRect l="-3276" r="-2653"/>
            </a:stretch>
          </a:blipFill>
        </p:spPr>
        <p:txBody>
          <a:bodyPr/>
          <a:lstStyle/>
          <a:p>
            <a:endParaRPr lang="en-GB"/>
          </a:p>
        </p:txBody>
      </p:sp>
      <p:sp>
        <p:nvSpPr>
          <p:cNvPr id="6" name="Freeform 6"/>
          <p:cNvSpPr/>
          <p:nvPr/>
        </p:nvSpPr>
        <p:spPr>
          <a:xfrm>
            <a:off x="9010379" y="6620510"/>
            <a:ext cx="8974808" cy="3277235"/>
          </a:xfrm>
          <a:custGeom>
            <a:avLst/>
            <a:gdLst/>
            <a:ahLst/>
            <a:cxnLst/>
            <a:rect l="l" t="t" r="r" b="b"/>
            <a:pathLst>
              <a:path w="8974808" h="3277235">
                <a:moveTo>
                  <a:pt x="0" y="0"/>
                </a:moveTo>
                <a:lnTo>
                  <a:pt x="8974808" y="0"/>
                </a:lnTo>
                <a:lnTo>
                  <a:pt x="8974808" y="3277235"/>
                </a:lnTo>
                <a:lnTo>
                  <a:pt x="0" y="3277235"/>
                </a:lnTo>
                <a:lnTo>
                  <a:pt x="0" y="0"/>
                </a:lnTo>
                <a:close/>
              </a:path>
            </a:pathLst>
          </a:custGeom>
          <a:blipFill>
            <a:blip r:embed="rId3"/>
            <a:stretch>
              <a:fillRect l="-2216" t="-3571"/>
            </a:stretch>
          </a:blipFill>
        </p:spPr>
        <p:txBody>
          <a:bodyPr/>
          <a:lstStyle/>
          <a:p>
            <a:endParaRPr lang="en-GB"/>
          </a:p>
        </p:txBody>
      </p:sp>
      <p:sp>
        <p:nvSpPr>
          <p:cNvPr id="7" name="TextBox 7"/>
          <p:cNvSpPr txBox="1"/>
          <p:nvPr/>
        </p:nvSpPr>
        <p:spPr>
          <a:xfrm>
            <a:off x="737973" y="554444"/>
            <a:ext cx="4688455"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
        <p:nvSpPr>
          <p:cNvPr id="8" name="TextBox 8"/>
          <p:cNvSpPr txBox="1"/>
          <p:nvPr/>
        </p:nvSpPr>
        <p:spPr>
          <a:xfrm>
            <a:off x="704619" y="1367409"/>
            <a:ext cx="6517154" cy="1184275"/>
          </a:xfrm>
          <a:prstGeom prst="rect">
            <a:avLst/>
          </a:prstGeom>
        </p:spPr>
        <p:txBody>
          <a:bodyPr lIns="0" tIns="0" rIns="0" bIns="0" rtlCol="0" anchor="t">
            <a:spAutoFit/>
          </a:bodyPr>
          <a:lstStyle/>
          <a:p>
            <a:pPr algn="l">
              <a:lnSpc>
                <a:spcPts val="9200"/>
              </a:lnSpc>
            </a:pPr>
            <a:r>
              <a:rPr lang="en-US" sz="8000">
                <a:solidFill>
                  <a:srgbClr val="000000"/>
                </a:solidFill>
                <a:latin typeface="Roca Two"/>
                <a:ea typeface="Roca Two"/>
                <a:cs typeface="Roca Two"/>
                <a:sym typeface="Roca Two"/>
              </a:rPr>
              <a:t>Introduction</a:t>
            </a:r>
          </a:p>
        </p:txBody>
      </p:sp>
      <p:sp>
        <p:nvSpPr>
          <p:cNvPr id="9" name="TextBox 9"/>
          <p:cNvSpPr txBox="1"/>
          <p:nvPr/>
        </p:nvSpPr>
        <p:spPr>
          <a:xfrm>
            <a:off x="127810" y="2880868"/>
            <a:ext cx="8683600" cy="6535420"/>
          </a:xfrm>
          <a:prstGeom prst="rect">
            <a:avLst/>
          </a:prstGeom>
        </p:spPr>
        <p:txBody>
          <a:bodyPr lIns="0" tIns="0" rIns="0" bIns="0" rtlCol="0" anchor="t">
            <a:spAutoFit/>
          </a:bodyPr>
          <a:lstStyle/>
          <a:p>
            <a:pPr marL="690884" lvl="1" indent="-345442" algn="l">
              <a:lnSpc>
                <a:spcPts val="3680"/>
              </a:lnSpc>
              <a:buFont typeface="Arial"/>
              <a:buChar char="•"/>
            </a:pPr>
            <a:r>
              <a:rPr lang="en-US" sz="3200">
                <a:solidFill>
                  <a:srgbClr val="596548"/>
                </a:solidFill>
                <a:latin typeface="Roca Two"/>
                <a:ea typeface="Roca Two"/>
                <a:cs typeface="Roca Two"/>
                <a:sym typeface="Roca Two"/>
              </a:rPr>
              <a:t>Increasing rainfall and rising flood risk in UK linked to increasing climate change pressures</a:t>
            </a:r>
          </a:p>
          <a:p>
            <a:pPr algn="l">
              <a:lnSpc>
                <a:spcPts val="3680"/>
              </a:lnSpc>
            </a:pPr>
            <a:endParaRPr lang="en-US" sz="3200">
              <a:solidFill>
                <a:srgbClr val="596548"/>
              </a:solidFill>
              <a:latin typeface="Roca Two"/>
              <a:ea typeface="Roca Two"/>
              <a:cs typeface="Roca Two"/>
              <a:sym typeface="Roca Two"/>
            </a:endParaRPr>
          </a:p>
          <a:p>
            <a:pPr marL="690884" lvl="1" indent="-345442" algn="l">
              <a:lnSpc>
                <a:spcPts val="3680"/>
              </a:lnSpc>
              <a:buFont typeface="Arial"/>
              <a:buChar char="•"/>
            </a:pPr>
            <a:r>
              <a:rPr lang="en-US" sz="3200">
                <a:solidFill>
                  <a:srgbClr val="596548"/>
                </a:solidFill>
                <a:latin typeface="Roca Two"/>
                <a:ea typeface="Roca Two"/>
                <a:cs typeface="Roca Two"/>
                <a:sym typeface="Roca Two"/>
              </a:rPr>
              <a:t>Traditional Flood Risk Management approaches are not sustainable</a:t>
            </a:r>
          </a:p>
          <a:p>
            <a:pPr algn="l">
              <a:lnSpc>
                <a:spcPts val="3680"/>
              </a:lnSpc>
            </a:pPr>
            <a:endParaRPr lang="en-US" sz="3200">
              <a:solidFill>
                <a:srgbClr val="596548"/>
              </a:solidFill>
              <a:latin typeface="Roca Two"/>
              <a:ea typeface="Roca Two"/>
              <a:cs typeface="Roca Two"/>
              <a:sym typeface="Roca Two"/>
            </a:endParaRPr>
          </a:p>
          <a:p>
            <a:pPr marL="690884" lvl="1" indent="-345442" algn="l">
              <a:lnSpc>
                <a:spcPts val="3680"/>
              </a:lnSpc>
              <a:buFont typeface="Arial"/>
              <a:buChar char="•"/>
            </a:pPr>
            <a:r>
              <a:rPr lang="en-US" sz="3200">
                <a:solidFill>
                  <a:srgbClr val="596548"/>
                </a:solidFill>
                <a:latin typeface="Roca Two"/>
                <a:ea typeface="Roca Two"/>
                <a:cs typeface="Roca Two"/>
                <a:sym typeface="Roca Two"/>
              </a:rPr>
              <a:t>Shift towards sustainable options, with the rise of Natural Flood Management (NFM)</a:t>
            </a:r>
          </a:p>
          <a:p>
            <a:pPr algn="l">
              <a:lnSpc>
                <a:spcPts val="3680"/>
              </a:lnSpc>
            </a:pPr>
            <a:endParaRPr lang="en-US" sz="3200">
              <a:solidFill>
                <a:srgbClr val="596548"/>
              </a:solidFill>
              <a:latin typeface="Roca Two"/>
              <a:ea typeface="Roca Two"/>
              <a:cs typeface="Roca Two"/>
              <a:sym typeface="Roca Two"/>
            </a:endParaRPr>
          </a:p>
          <a:p>
            <a:pPr marL="690884" lvl="1" indent="-345442" algn="l">
              <a:lnSpc>
                <a:spcPts val="3680"/>
              </a:lnSpc>
              <a:buFont typeface="Arial"/>
              <a:buChar char="•"/>
            </a:pPr>
            <a:r>
              <a:rPr lang="en-US" sz="3200">
                <a:solidFill>
                  <a:srgbClr val="596548"/>
                </a:solidFill>
                <a:latin typeface="Roca Two"/>
                <a:ea typeface="Roca Two"/>
                <a:cs typeface="Roca Two"/>
                <a:sym typeface="Roca Two"/>
              </a:rPr>
              <a:t>Despite growing support and research for NFM, implementation remains low and uneven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475619"/>
            <a:ext cx="4755164" cy="650062"/>
            <a:chOff x="0" y="0"/>
            <a:chExt cx="2972791" cy="406400"/>
          </a:xfrm>
        </p:grpSpPr>
        <p:sp>
          <p:nvSpPr>
            <p:cNvPr id="3" name="Freeform 3"/>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4" name="TextBox 4"/>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2504122" y="485144"/>
            <a:ext cx="4755164" cy="650062"/>
            <a:chOff x="0" y="0"/>
            <a:chExt cx="2972791" cy="406400"/>
          </a:xfrm>
        </p:grpSpPr>
        <p:sp>
          <p:nvSpPr>
            <p:cNvPr id="6" name="Freeform 6"/>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7" name="TextBox 7"/>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8" name="AutoShape 8"/>
          <p:cNvSpPr/>
          <p:nvPr/>
        </p:nvSpPr>
        <p:spPr>
          <a:xfrm>
            <a:off x="5799849" y="800650"/>
            <a:ext cx="6704273" cy="9525"/>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9" name="Group 9"/>
          <p:cNvGrpSpPr/>
          <p:nvPr/>
        </p:nvGrpSpPr>
        <p:grpSpPr>
          <a:xfrm>
            <a:off x="6761621" y="3113987"/>
            <a:ext cx="4764758" cy="6662886"/>
            <a:chOff x="0" y="0"/>
            <a:chExt cx="1254916" cy="1754834"/>
          </a:xfrm>
        </p:grpSpPr>
        <p:sp>
          <p:nvSpPr>
            <p:cNvPr id="10" name="Freeform 10"/>
            <p:cNvSpPr/>
            <p:nvPr/>
          </p:nvSpPr>
          <p:spPr>
            <a:xfrm>
              <a:off x="0" y="0"/>
              <a:ext cx="1254916" cy="1754834"/>
            </a:xfrm>
            <a:custGeom>
              <a:avLst/>
              <a:gdLst/>
              <a:ahLst/>
              <a:cxnLst/>
              <a:rect l="l" t="t" r="r" b="b"/>
              <a:pathLst>
                <a:path w="1254916" h="1754834">
                  <a:moveTo>
                    <a:pt x="82866" y="0"/>
                  </a:moveTo>
                  <a:lnTo>
                    <a:pt x="1172049" y="0"/>
                  </a:lnTo>
                  <a:cubicBezTo>
                    <a:pt x="1217815" y="0"/>
                    <a:pt x="1254916" y="37101"/>
                    <a:pt x="1254916" y="82866"/>
                  </a:cubicBezTo>
                  <a:lnTo>
                    <a:pt x="1254916" y="1671968"/>
                  </a:lnTo>
                  <a:cubicBezTo>
                    <a:pt x="1254916" y="1717734"/>
                    <a:pt x="1217815" y="1754834"/>
                    <a:pt x="1172049" y="1754834"/>
                  </a:cubicBezTo>
                  <a:lnTo>
                    <a:pt x="82866" y="1754834"/>
                  </a:lnTo>
                  <a:cubicBezTo>
                    <a:pt x="37101" y="1754834"/>
                    <a:pt x="0" y="1717734"/>
                    <a:pt x="0" y="1671968"/>
                  </a:cubicBezTo>
                  <a:lnTo>
                    <a:pt x="0" y="82866"/>
                  </a:lnTo>
                  <a:cubicBezTo>
                    <a:pt x="0" y="37101"/>
                    <a:pt x="37101" y="0"/>
                    <a:pt x="82866" y="0"/>
                  </a:cubicBezTo>
                  <a:close/>
                </a:path>
              </a:pathLst>
            </a:custGeom>
            <a:ln w="19050" cap="rnd">
              <a:solidFill>
                <a:srgbClr val="596548"/>
              </a:solidFill>
              <a:prstDash val="solid"/>
              <a:round/>
            </a:ln>
          </p:spPr>
          <p:txBody>
            <a:bodyPr/>
            <a:lstStyle/>
            <a:p>
              <a:endParaRPr lang="en-GB"/>
            </a:p>
          </p:txBody>
        </p:sp>
        <p:sp>
          <p:nvSpPr>
            <p:cNvPr id="11" name="TextBox 11"/>
            <p:cNvSpPr txBox="1"/>
            <p:nvPr/>
          </p:nvSpPr>
          <p:spPr>
            <a:xfrm>
              <a:off x="0" y="-38100"/>
              <a:ext cx="1254916" cy="1792934"/>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740816" y="1546746"/>
            <a:ext cx="15260332" cy="1184275"/>
          </a:xfrm>
          <a:prstGeom prst="rect">
            <a:avLst/>
          </a:prstGeom>
        </p:spPr>
        <p:txBody>
          <a:bodyPr lIns="0" tIns="0" rIns="0" bIns="0" rtlCol="0" anchor="t">
            <a:spAutoFit/>
          </a:bodyPr>
          <a:lstStyle/>
          <a:p>
            <a:pPr algn="ctr">
              <a:lnSpc>
                <a:spcPts val="9200"/>
              </a:lnSpc>
            </a:pPr>
            <a:r>
              <a:rPr lang="en-US" sz="8000">
                <a:solidFill>
                  <a:srgbClr val="000000"/>
                </a:solidFill>
                <a:latin typeface="Roca Two"/>
                <a:ea typeface="Roca Two"/>
                <a:cs typeface="Roca Two"/>
                <a:sym typeface="Roca Two"/>
              </a:rPr>
              <a:t>LITERATURE REVIEW</a:t>
            </a:r>
          </a:p>
        </p:txBody>
      </p:sp>
      <p:sp>
        <p:nvSpPr>
          <p:cNvPr id="13" name="TextBox 13"/>
          <p:cNvSpPr txBox="1"/>
          <p:nvPr/>
        </p:nvSpPr>
        <p:spPr>
          <a:xfrm>
            <a:off x="12762261" y="651414"/>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14" name="TextBox 14"/>
          <p:cNvSpPr txBox="1"/>
          <p:nvPr/>
        </p:nvSpPr>
        <p:spPr>
          <a:xfrm>
            <a:off x="6930223" y="4215337"/>
            <a:ext cx="4427554" cy="5635625"/>
          </a:xfrm>
          <a:prstGeom prst="rect">
            <a:avLst/>
          </a:prstGeom>
        </p:spPr>
        <p:txBody>
          <a:bodyPr lIns="0" tIns="0" rIns="0" bIns="0" rtlCol="0" anchor="t">
            <a:spAutoFit/>
          </a:bodyPr>
          <a:lstStyle/>
          <a:p>
            <a:pPr marL="431801" lvl="1" indent="-215900" algn="l">
              <a:lnSpc>
                <a:spcPts val="2800"/>
              </a:lnSpc>
              <a:buFont typeface="Arial"/>
              <a:buChar char="•"/>
            </a:pPr>
            <a:r>
              <a:rPr lang="en-US" sz="2000">
                <a:solidFill>
                  <a:srgbClr val="000000"/>
                </a:solidFill>
                <a:latin typeface="Roca Two"/>
                <a:ea typeface="Roca Two"/>
                <a:cs typeface="Roca Two"/>
                <a:sym typeface="Roca Two"/>
              </a:rPr>
              <a:t>Multi-level structure of flood risk governance in Wales places NFM implementation largely down to Local Authorities (LLFA’s).</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NFM is supported by a number of policies and legislative frameworks but has no statutory standing within FRM </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Political and institutional barriers within flood risk governance have been noted as barriers for NFM implementation.</a:t>
            </a:r>
          </a:p>
          <a:p>
            <a:pPr algn="l">
              <a:lnSpc>
                <a:spcPts val="2800"/>
              </a:lnSpc>
            </a:pPr>
            <a:endParaRPr lang="en-US" sz="2000">
              <a:solidFill>
                <a:srgbClr val="000000"/>
              </a:solidFill>
              <a:latin typeface="Roca Two"/>
              <a:ea typeface="Roca Two"/>
              <a:cs typeface="Roca Two"/>
              <a:sym typeface="Roca Two"/>
            </a:endParaRPr>
          </a:p>
        </p:txBody>
      </p:sp>
      <p:sp>
        <p:nvSpPr>
          <p:cNvPr id="15" name="TextBox 15"/>
          <p:cNvSpPr txBox="1"/>
          <p:nvPr/>
        </p:nvSpPr>
        <p:spPr>
          <a:xfrm>
            <a:off x="1208725" y="660950"/>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
        <p:nvSpPr>
          <p:cNvPr id="16" name="TextBox 16"/>
          <p:cNvSpPr txBox="1"/>
          <p:nvPr/>
        </p:nvSpPr>
        <p:spPr>
          <a:xfrm>
            <a:off x="7098825" y="3312047"/>
            <a:ext cx="4090351" cy="740344"/>
          </a:xfrm>
          <a:prstGeom prst="rect">
            <a:avLst/>
          </a:prstGeom>
        </p:spPr>
        <p:txBody>
          <a:bodyPr lIns="0" tIns="0" rIns="0" bIns="0" rtlCol="0" anchor="t">
            <a:spAutoFit/>
          </a:bodyPr>
          <a:lstStyle/>
          <a:p>
            <a:pPr algn="ctr">
              <a:lnSpc>
                <a:spcPts val="2977"/>
              </a:lnSpc>
            </a:pPr>
            <a:r>
              <a:rPr lang="en-US" sz="2589">
                <a:solidFill>
                  <a:srgbClr val="596548"/>
                </a:solidFill>
                <a:latin typeface="Roca Two"/>
                <a:ea typeface="Roca Two"/>
                <a:cs typeface="Roca Two"/>
                <a:sym typeface="Roca Two"/>
              </a:rPr>
              <a:t>POLICY ENVIRONMENT AND GOVERNANCE</a:t>
            </a:r>
          </a:p>
        </p:txBody>
      </p:sp>
      <p:grpSp>
        <p:nvGrpSpPr>
          <p:cNvPr id="17" name="Group 17"/>
          <p:cNvGrpSpPr/>
          <p:nvPr/>
        </p:nvGrpSpPr>
        <p:grpSpPr>
          <a:xfrm>
            <a:off x="12236389" y="3112022"/>
            <a:ext cx="4764758" cy="6662886"/>
            <a:chOff x="0" y="0"/>
            <a:chExt cx="1254916" cy="1754834"/>
          </a:xfrm>
        </p:grpSpPr>
        <p:sp>
          <p:nvSpPr>
            <p:cNvPr id="18" name="Freeform 18"/>
            <p:cNvSpPr/>
            <p:nvPr/>
          </p:nvSpPr>
          <p:spPr>
            <a:xfrm>
              <a:off x="0" y="0"/>
              <a:ext cx="1254916" cy="1754834"/>
            </a:xfrm>
            <a:custGeom>
              <a:avLst/>
              <a:gdLst/>
              <a:ahLst/>
              <a:cxnLst/>
              <a:rect l="l" t="t" r="r" b="b"/>
              <a:pathLst>
                <a:path w="1254916" h="1754834">
                  <a:moveTo>
                    <a:pt x="82866" y="0"/>
                  </a:moveTo>
                  <a:lnTo>
                    <a:pt x="1172049" y="0"/>
                  </a:lnTo>
                  <a:cubicBezTo>
                    <a:pt x="1217815" y="0"/>
                    <a:pt x="1254916" y="37101"/>
                    <a:pt x="1254916" y="82866"/>
                  </a:cubicBezTo>
                  <a:lnTo>
                    <a:pt x="1254916" y="1671968"/>
                  </a:lnTo>
                  <a:cubicBezTo>
                    <a:pt x="1254916" y="1717734"/>
                    <a:pt x="1217815" y="1754834"/>
                    <a:pt x="1172049" y="1754834"/>
                  </a:cubicBezTo>
                  <a:lnTo>
                    <a:pt x="82866" y="1754834"/>
                  </a:lnTo>
                  <a:cubicBezTo>
                    <a:pt x="37101" y="1754834"/>
                    <a:pt x="0" y="1717734"/>
                    <a:pt x="0" y="1671968"/>
                  </a:cubicBezTo>
                  <a:lnTo>
                    <a:pt x="0" y="82866"/>
                  </a:lnTo>
                  <a:cubicBezTo>
                    <a:pt x="0" y="37101"/>
                    <a:pt x="37101" y="0"/>
                    <a:pt x="82866" y="0"/>
                  </a:cubicBezTo>
                  <a:close/>
                </a:path>
              </a:pathLst>
            </a:custGeom>
            <a:ln w="19050" cap="rnd">
              <a:solidFill>
                <a:srgbClr val="596548"/>
              </a:solidFill>
              <a:prstDash val="solid"/>
              <a:round/>
            </a:ln>
          </p:spPr>
          <p:txBody>
            <a:bodyPr/>
            <a:lstStyle/>
            <a:p>
              <a:endParaRPr lang="en-GB"/>
            </a:p>
          </p:txBody>
        </p:sp>
        <p:sp>
          <p:nvSpPr>
            <p:cNvPr id="19" name="TextBox 19"/>
            <p:cNvSpPr txBox="1"/>
            <p:nvPr/>
          </p:nvSpPr>
          <p:spPr>
            <a:xfrm>
              <a:off x="0" y="-38100"/>
              <a:ext cx="1254916" cy="1792934"/>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12404991" y="4215337"/>
            <a:ext cx="4427554" cy="5283200"/>
          </a:xfrm>
          <a:prstGeom prst="rect">
            <a:avLst/>
          </a:prstGeom>
        </p:spPr>
        <p:txBody>
          <a:bodyPr lIns="0" tIns="0" rIns="0" bIns="0" rtlCol="0" anchor="t">
            <a:spAutoFit/>
          </a:bodyPr>
          <a:lstStyle/>
          <a:p>
            <a:pPr marL="431801" lvl="1" indent="-215900" algn="l">
              <a:lnSpc>
                <a:spcPts val="2800"/>
              </a:lnSpc>
              <a:buFont typeface="Arial"/>
              <a:buChar char="•"/>
            </a:pPr>
            <a:r>
              <a:rPr lang="en-US" sz="2000">
                <a:solidFill>
                  <a:srgbClr val="000000"/>
                </a:solidFill>
                <a:latin typeface="Roca Two"/>
                <a:ea typeface="Roca Two"/>
                <a:cs typeface="Roca Two"/>
                <a:sym typeface="Roca Two"/>
              </a:rPr>
              <a:t>NFM generally supported as a softer approach to FRM, as a more environmentally-friendly option.</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Confidence in NFM is higher in professional groups, private landowners displayed less trust - linked to exposure and knowledge of NFM.</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Social, political and institutional barriers were raised as limiting NFM implementation compared to technical constraints.</a:t>
            </a:r>
          </a:p>
        </p:txBody>
      </p:sp>
      <p:sp>
        <p:nvSpPr>
          <p:cNvPr id="21" name="TextBox 21"/>
          <p:cNvSpPr txBox="1"/>
          <p:nvPr/>
        </p:nvSpPr>
        <p:spPr>
          <a:xfrm>
            <a:off x="12573593" y="3310081"/>
            <a:ext cx="4090351" cy="740344"/>
          </a:xfrm>
          <a:prstGeom prst="rect">
            <a:avLst/>
          </a:prstGeom>
        </p:spPr>
        <p:txBody>
          <a:bodyPr lIns="0" tIns="0" rIns="0" bIns="0" rtlCol="0" anchor="t">
            <a:spAutoFit/>
          </a:bodyPr>
          <a:lstStyle/>
          <a:p>
            <a:pPr algn="ctr">
              <a:lnSpc>
                <a:spcPts val="2977"/>
              </a:lnSpc>
            </a:pPr>
            <a:r>
              <a:rPr lang="en-US" sz="2589">
                <a:solidFill>
                  <a:srgbClr val="596548"/>
                </a:solidFill>
                <a:latin typeface="Roca Two"/>
                <a:ea typeface="Roca Two"/>
                <a:cs typeface="Roca Two"/>
                <a:sym typeface="Roca Two"/>
              </a:rPr>
              <a:t>STAKEHOLDER RESEARCH</a:t>
            </a:r>
          </a:p>
        </p:txBody>
      </p:sp>
      <p:grpSp>
        <p:nvGrpSpPr>
          <p:cNvPr id="22" name="Group 22"/>
          <p:cNvGrpSpPr/>
          <p:nvPr/>
        </p:nvGrpSpPr>
        <p:grpSpPr>
          <a:xfrm>
            <a:off x="1282487" y="3112022"/>
            <a:ext cx="4764758" cy="6662886"/>
            <a:chOff x="0" y="0"/>
            <a:chExt cx="1254916" cy="1754834"/>
          </a:xfrm>
        </p:grpSpPr>
        <p:sp>
          <p:nvSpPr>
            <p:cNvPr id="23" name="Freeform 23"/>
            <p:cNvSpPr/>
            <p:nvPr/>
          </p:nvSpPr>
          <p:spPr>
            <a:xfrm>
              <a:off x="0" y="0"/>
              <a:ext cx="1254916" cy="1754834"/>
            </a:xfrm>
            <a:custGeom>
              <a:avLst/>
              <a:gdLst/>
              <a:ahLst/>
              <a:cxnLst/>
              <a:rect l="l" t="t" r="r" b="b"/>
              <a:pathLst>
                <a:path w="1254916" h="1754834">
                  <a:moveTo>
                    <a:pt x="82866" y="0"/>
                  </a:moveTo>
                  <a:lnTo>
                    <a:pt x="1172049" y="0"/>
                  </a:lnTo>
                  <a:cubicBezTo>
                    <a:pt x="1217815" y="0"/>
                    <a:pt x="1254916" y="37101"/>
                    <a:pt x="1254916" y="82866"/>
                  </a:cubicBezTo>
                  <a:lnTo>
                    <a:pt x="1254916" y="1671968"/>
                  </a:lnTo>
                  <a:cubicBezTo>
                    <a:pt x="1254916" y="1717734"/>
                    <a:pt x="1217815" y="1754834"/>
                    <a:pt x="1172049" y="1754834"/>
                  </a:cubicBezTo>
                  <a:lnTo>
                    <a:pt x="82866" y="1754834"/>
                  </a:lnTo>
                  <a:cubicBezTo>
                    <a:pt x="37101" y="1754834"/>
                    <a:pt x="0" y="1717734"/>
                    <a:pt x="0" y="1671968"/>
                  </a:cubicBezTo>
                  <a:lnTo>
                    <a:pt x="0" y="82866"/>
                  </a:lnTo>
                  <a:cubicBezTo>
                    <a:pt x="0" y="37101"/>
                    <a:pt x="37101" y="0"/>
                    <a:pt x="82866" y="0"/>
                  </a:cubicBezTo>
                  <a:close/>
                </a:path>
              </a:pathLst>
            </a:custGeom>
            <a:ln w="19050" cap="rnd">
              <a:solidFill>
                <a:srgbClr val="596548"/>
              </a:solidFill>
              <a:prstDash val="solid"/>
              <a:round/>
            </a:ln>
          </p:spPr>
          <p:txBody>
            <a:bodyPr/>
            <a:lstStyle/>
            <a:p>
              <a:endParaRPr lang="en-GB"/>
            </a:p>
          </p:txBody>
        </p:sp>
        <p:sp>
          <p:nvSpPr>
            <p:cNvPr id="24" name="TextBox 24"/>
            <p:cNvSpPr txBox="1"/>
            <p:nvPr/>
          </p:nvSpPr>
          <p:spPr>
            <a:xfrm>
              <a:off x="0" y="-38100"/>
              <a:ext cx="1254916" cy="1792934"/>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1450040" y="4215337"/>
            <a:ext cx="4429653" cy="5635625"/>
          </a:xfrm>
          <a:prstGeom prst="rect">
            <a:avLst/>
          </a:prstGeom>
        </p:spPr>
        <p:txBody>
          <a:bodyPr lIns="0" tIns="0" rIns="0" bIns="0" rtlCol="0" anchor="t">
            <a:spAutoFit/>
          </a:bodyPr>
          <a:lstStyle/>
          <a:p>
            <a:pPr marL="431801" lvl="1" indent="-215900" algn="l">
              <a:lnSpc>
                <a:spcPts val="2800"/>
              </a:lnSpc>
              <a:buFont typeface="Arial"/>
              <a:buChar char="•"/>
            </a:pPr>
            <a:r>
              <a:rPr lang="en-US" sz="2000">
                <a:solidFill>
                  <a:srgbClr val="000000"/>
                </a:solidFill>
                <a:latin typeface="Roca Two"/>
                <a:ea typeface="Roca Two"/>
                <a:cs typeface="Roca Two"/>
                <a:sym typeface="Roca Two"/>
              </a:rPr>
              <a:t>No universal definition but considered an umbrella term that covers a range of measures to manage water using natural processes  across catchment.</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Evidence base for approach illustrates effectiveness in reducing flood risk in both empirical and modelling studies.</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Framed as shift in FRM approach with mutliple benefits, acts complimentary to traditional approaches.</a:t>
            </a:r>
          </a:p>
          <a:p>
            <a:pPr algn="l">
              <a:lnSpc>
                <a:spcPts val="2800"/>
              </a:lnSpc>
            </a:pPr>
            <a:endParaRPr lang="en-US" sz="2000">
              <a:solidFill>
                <a:srgbClr val="000000"/>
              </a:solidFill>
              <a:latin typeface="Roca Two"/>
              <a:ea typeface="Roca Two"/>
              <a:cs typeface="Roca Two"/>
              <a:sym typeface="Roca Two"/>
            </a:endParaRPr>
          </a:p>
        </p:txBody>
      </p:sp>
      <p:sp>
        <p:nvSpPr>
          <p:cNvPr id="26" name="TextBox 26"/>
          <p:cNvSpPr txBox="1"/>
          <p:nvPr/>
        </p:nvSpPr>
        <p:spPr>
          <a:xfrm>
            <a:off x="1619691" y="3310081"/>
            <a:ext cx="4090351" cy="740344"/>
          </a:xfrm>
          <a:prstGeom prst="rect">
            <a:avLst/>
          </a:prstGeom>
        </p:spPr>
        <p:txBody>
          <a:bodyPr lIns="0" tIns="0" rIns="0" bIns="0" rtlCol="0" anchor="t">
            <a:spAutoFit/>
          </a:bodyPr>
          <a:lstStyle/>
          <a:p>
            <a:pPr algn="ctr">
              <a:lnSpc>
                <a:spcPts val="2977"/>
              </a:lnSpc>
            </a:pPr>
            <a:r>
              <a:rPr lang="en-US" sz="2589">
                <a:solidFill>
                  <a:srgbClr val="596548"/>
                </a:solidFill>
                <a:latin typeface="Roca Two"/>
                <a:ea typeface="Roca Two"/>
                <a:cs typeface="Roca Two"/>
                <a:sym typeface="Roca Two"/>
              </a:rPr>
              <a:t>NATURAL FLOOD MANAGEMENT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5681444"/>
            <a:ext cx="5250246" cy="1082599"/>
            <a:chOff x="0" y="0"/>
            <a:chExt cx="1970904" cy="406400"/>
          </a:xfrm>
        </p:grpSpPr>
        <p:sp>
          <p:nvSpPr>
            <p:cNvPr id="3" name="Freeform 3"/>
            <p:cNvSpPr/>
            <p:nvPr/>
          </p:nvSpPr>
          <p:spPr>
            <a:xfrm>
              <a:off x="0" y="0"/>
              <a:ext cx="1970904" cy="406400"/>
            </a:xfrm>
            <a:custGeom>
              <a:avLst/>
              <a:gdLst/>
              <a:ahLst/>
              <a:cxnLst/>
              <a:rect l="l" t="t" r="r" b="b"/>
              <a:pathLst>
                <a:path w="1970904" h="406400">
                  <a:moveTo>
                    <a:pt x="1767704" y="0"/>
                  </a:moveTo>
                  <a:cubicBezTo>
                    <a:pt x="1879929" y="0"/>
                    <a:pt x="1970904" y="90976"/>
                    <a:pt x="1970904" y="203200"/>
                  </a:cubicBezTo>
                  <a:cubicBezTo>
                    <a:pt x="1970904" y="315424"/>
                    <a:pt x="1879929" y="406400"/>
                    <a:pt x="1767704"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4" name="TextBox 4"/>
            <p:cNvSpPr txBox="1"/>
            <p:nvPr/>
          </p:nvSpPr>
          <p:spPr>
            <a:xfrm>
              <a:off x="0" y="-38100"/>
              <a:ext cx="1970904"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2504136" y="1028700"/>
            <a:ext cx="4755164" cy="650062"/>
            <a:chOff x="0" y="0"/>
            <a:chExt cx="2972791" cy="406400"/>
          </a:xfrm>
        </p:grpSpPr>
        <p:sp>
          <p:nvSpPr>
            <p:cNvPr id="6" name="Freeform 6"/>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7" name="TextBox 7"/>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8" name="AutoShape 8"/>
          <p:cNvSpPr/>
          <p:nvPr/>
        </p:nvSpPr>
        <p:spPr>
          <a:xfrm flipV="1">
            <a:off x="8632048" y="1353731"/>
            <a:ext cx="3872087" cy="0"/>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9" name="Group 9"/>
          <p:cNvGrpSpPr/>
          <p:nvPr/>
        </p:nvGrpSpPr>
        <p:grpSpPr>
          <a:xfrm rot="5400000">
            <a:off x="16130429" y="5975507"/>
            <a:ext cx="565112" cy="494473"/>
            <a:chOff x="0" y="0"/>
            <a:chExt cx="812800" cy="711200"/>
          </a:xfrm>
        </p:grpSpPr>
        <p:sp>
          <p:nvSpPr>
            <p:cNvPr id="10" name="Freeform 10"/>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596548"/>
            </a:solidFill>
          </p:spPr>
          <p:txBody>
            <a:bodyPr/>
            <a:lstStyle/>
            <a:p>
              <a:endParaRPr lang="en-GB"/>
            </a:p>
          </p:txBody>
        </p:sp>
        <p:sp>
          <p:nvSpPr>
            <p:cNvPr id="11" name="TextBox 11"/>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sp>
        <p:nvSpPr>
          <p:cNvPr id="12" name="AutoShape 12"/>
          <p:cNvSpPr/>
          <p:nvPr/>
        </p:nvSpPr>
        <p:spPr>
          <a:xfrm flipV="1">
            <a:off x="6278946" y="6222744"/>
            <a:ext cx="9886802" cy="0"/>
          </a:xfrm>
          <a:prstGeom prst="line">
            <a:avLst/>
          </a:prstGeom>
          <a:ln w="19050" cap="flat">
            <a:solidFill>
              <a:srgbClr val="596548"/>
            </a:solidFill>
            <a:prstDash val="solid"/>
            <a:headEnd type="none" w="sm" len="sm"/>
            <a:tailEnd type="none" w="sm" len="sm"/>
          </a:ln>
        </p:spPr>
        <p:txBody>
          <a:bodyPr/>
          <a:lstStyle/>
          <a:p>
            <a:endParaRPr lang="en-GB"/>
          </a:p>
        </p:txBody>
      </p:sp>
      <p:sp>
        <p:nvSpPr>
          <p:cNvPr id="13" name="Freeform 13"/>
          <p:cNvSpPr/>
          <p:nvPr/>
        </p:nvSpPr>
        <p:spPr>
          <a:xfrm>
            <a:off x="6654797" y="514570"/>
            <a:ext cx="3218593" cy="4892261"/>
          </a:xfrm>
          <a:custGeom>
            <a:avLst/>
            <a:gdLst/>
            <a:ahLst/>
            <a:cxnLst/>
            <a:rect l="l" t="t" r="r" b="b"/>
            <a:pathLst>
              <a:path w="3218593" h="4892261">
                <a:moveTo>
                  <a:pt x="0" y="0"/>
                </a:moveTo>
                <a:lnTo>
                  <a:pt x="3218592" y="0"/>
                </a:lnTo>
                <a:lnTo>
                  <a:pt x="3218592" y="4892261"/>
                </a:lnTo>
                <a:lnTo>
                  <a:pt x="0" y="4892261"/>
                </a:lnTo>
                <a:lnTo>
                  <a:pt x="0" y="0"/>
                </a:lnTo>
                <a:close/>
              </a:path>
            </a:pathLst>
          </a:custGeom>
          <a:blipFill>
            <a:blip r:embed="rId2"/>
            <a:stretch>
              <a:fillRect/>
            </a:stretch>
          </a:blipFill>
          <a:ln cap="sq">
            <a:noFill/>
            <a:prstDash val="solid"/>
            <a:miter/>
          </a:ln>
        </p:spPr>
        <p:txBody>
          <a:bodyPr/>
          <a:lstStyle/>
          <a:p>
            <a:endParaRPr lang="en-GB"/>
          </a:p>
        </p:txBody>
      </p:sp>
      <p:sp>
        <p:nvSpPr>
          <p:cNvPr id="14" name="TextBox 14"/>
          <p:cNvSpPr txBox="1"/>
          <p:nvPr/>
        </p:nvSpPr>
        <p:spPr>
          <a:xfrm>
            <a:off x="534745" y="1656245"/>
            <a:ext cx="5119438" cy="1304455"/>
          </a:xfrm>
          <a:prstGeom prst="rect">
            <a:avLst/>
          </a:prstGeom>
        </p:spPr>
        <p:txBody>
          <a:bodyPr lIns="0" tIns="0" rIns="0" bIns="0" rtlCol="0" anchor="t">
            <a:spAutoFit/>
          </a:bodyPr>
          <a:lstStyle/>
          <a:p>
            <a:pPr algn="l">
              <a:lnSpc>
                <a:spcPts val="10264"/>
              </a:lnSpc>
            </a:pPr>
            <a:r>
              <a:rPr lang="en-US" sz="8926">
                <a:solidFill>
                  <a:srgbClr val="000000"/>
                </a:solidFill>
                <a:latin typeface="Roca Two"/>
                <a:ea typeface="Roca Two"/>
                <a:cs typeface="Roca Two"/>
                <a:sym typeface="Roca Two"/>
              </a:rPr>
              <a:t>THE</a:t>
            </a:r>
          </a:p>
        </p:txBody>
      </p:sp>
      <p:sp>
        <p:nvSpPr>
          <p:cNvPr id="15" name="TextBox 15"/>
          <p:cNvSpPr txBox="1"/>
          <p:nvPr/>
        </p:nvSpPr>
        <p:spPr>
          <a:xfrm>
            <a:off x="534745" y="2868501"/>
            <a:ext cx="6238156" cy="1304455"/>
          </a:xfrm>
          <a:prstGeom prst="rect">
            <a:avLst/>
          </a:prstGeom>
        </p:spPr>
        <p:txBody>
          <a:bodyPr lIns="0" tIns="0" rIns="0" bIns="0" rtlCol="0" anchor="t">
            <a:spAutoFit/>
          </a:bodyPr>
          <a:lstStyle/>
          <a:p>
            <a:pPr algn="l">
              <a:lnSpc>
                <a:spcPts val="10264"/>
              </a:lnSpc>
            </a:pPr>
            <a:r>
              <a:rPr lang="en-US" sz="8926">
                <a:solidFill>
                  <a:srgbClr val="596548"/>
                </a:solidFill>
                <a:latin typeface="Roca Two"/>
                <a:ea typeface="Roca Two"/>
                <a:cs typeface="Roca Two"/>
                <a:sym typeface="Roca Two"/>
              </a:rPr>
              <a:t>PROBLEM</a:t>
            </a:r>
          </a:p>
        </p:txBody>
      </p:sp>
      <p:sp>
        <p:nvSpPr>
          <p:cNvPr id="16" name="TextBox 16"/>
          <p:cNvSpPr txBox="1"/>
          <p:nvPr/>
        </p:nvSpPr>
        <p:spPr>
          <a:xfrm>
            <a:off x="1393536" y="5878892"/>
            <a:ext cx="4520575" cy="706753"/>
          </a:xfrm>
          <a:prstGeom prst="rect">
            <a:avLst/>
          </a:prstGeom>
        </p:spPr>
        <p:txBody>
          <a:bodyPr lIns="0" tIns="0" rIns="0" bIns="0" rtlCol="0" anchor="t">
            <a:spAutoFit/>
          </a:bodyPr>
          <a:lstStyle/>
          <a:p>
            <a:pPr algn="ctr">
              <a:lnSpc>
                <a:spcPts val="5519"/>
              </a:lnSpc>
            </a:pPr>
            <a:r>
              <a:rPr lang="en-US" sz="4799">
                <a:solidFill>
                  <a:srgbClr val="596548"/>
                </a:solidFill>
                <a:latin typeface="Roca Two"/>
                <a:ea typeface="Roca Two"/>
                <a:cs typeface="Roca Two"/>
                <a:sym typeface="Roca Two"/>
              </a:rPr>
              <a:t>Research Gaps</a:t>
            </a:r>
          </a:p>
        </p:txBody>
      </p:sp>
      <p:sp>
        <p:nvSpPr>
          <p:cNvPr id="17" name="TextBox 17"/>
          <p:cNvSpPr txBox="1"/>
          <p:nvPr/>
        </p:nvSpPr>
        <p:spPr>
          <a:xfrm>
            <a:off x="1028700" y="7061835"/>
            <a:ext cx="8115300" cy="2816225"/>
          </a:xfrm>
          <a:prstGeom prst="rect">
            <a:avLst/>
          </a:prstGeom>
        </p:spPr>
        <p:txBody>
          <a:bodyPr lIns="0" tIns="0" rIns="0" bIns="0" rtlCol="0" anchor="t">
            <a:spAutoFit/>
          </a:bodyPr>
          <a:lstStyle/>
          <a:p>
            <a:pPr marL="431801" lvl="1" indent="-215900" algn="l">
              <a:lnSpc>
                <a:spcPts val="2800"/>
              </a:lnSpc>
              <a:buAutoNum type="arabicPeriod"/>
            </a:pPr>
            <a:r>
              <a:rPr lang="en-US" sz="2000">
                <a:solidFill>
                  <a:srgbClr val="596548"/>
                </a:solidFill>
                <a:latin typeface="Roca Two"/>
                <a:ea typeface="Roca Two"/>
                <a:cs typeface="Roca Two"/>
                <a:sym typeface="Roca Two"/>
              </a:rPr>
              <a:t> Qualitative studies are focused on private landowners, despite professional actors  and practitioners acting as key facilitators in delivery.</a:t>
            </a:r>
          </a:p>
          <a:p>
            <a:pPr marL="431801" lvl="1" indent="-215900" algn="l">
              <a:lnSpc>
                <a:spcPts val="2800"/>
              </a:lnSpc>
              <a:buAutoNum type="arabicPeriod"/>
            </a:pPr>
            <a:r>
              <a:rPr lang="en-US" sz="2000">
                <a:solidFill>
                  <a:srgbClr val="596548"/>
                </a:solidFill>
                <a:latin typeface="Roca Two"/>
                <a:ea typeface="Roca Two"/>
                <a:cs typeface="Roca Two"/>
                <a:sym typeface="Roca Two"/>
              </a:rPr>
              <a:t> Stakeholder studies are concentrated across Europe but focused in  England and Scotland, leaving other areas of the UK underrepresented.</a:t>
            </a:r>
          </a:p>
          <a:p>
            <a:pPr marL="431801" lvl="1" indent="-215900" algn="l">
              <a:lnSpc>
                <a:spcPts val="2800"/>
              </a:lnSpc>
              <a:buAutoNum type="arabicPeriod"/>
            </a:pPr>
            <a:r>
              <a:rPr lang="en-US" sz="2000">
                <a:solidFill>
                  <a:srgbClr val="596548"/>
                </a:solidFill>
                <a:latin typeface="Roca Two"/>
                <a:ea typeface="Roca Two"/>
                <a:cs typeface="Roca Two"/>
                <a:sym typeface="Roca Two"/>
              </a:rPr>
              <a:t> Literature is focused on identifying barriers and enablers for NFM practice, falls short at understanding perspectives at depth.</a:t>
            </a:r>
          </a:p>
        </p:txBody>
      </p:sp>
      <p:sp>
        <p:nvSpPr>
          <p:cNvPr id="18" name="TextBox 18"/>
          <p:cNvSpPr txBox="1"/>
          <p:nvPr/>
        </p:nvSpPr>
        <p:spPr>
          <a:xfrm>
            <a:off x="10021658" y="7061835"/>
            <a:ext cx="6638564" cy="3225165"/>
          </a:xfrm>
          <a:prstGeom prst="rect">
            <a:avLst/>
          </a:prstGeom>
        </p:spPr>
        <p:txBody>
          <a:bodyPr lIns="0" tIns="0" rIns="0" bIns="0" rtlCol="0" anchor="t">
            <a:spAutoFit/>
          </a:bodyPr>
          <a:lstStyle/>
          <a:p>
            <a:pPr algn="l">
              <a:lnSpc>
                <a:spcPts val="3220"/>
              </a:lnSpc>
            </a:pPr>
            <a:r>
              <a:rPr lang="en-US" sz="2300">
                <a:solidFill>
                  <a:srgbClr val="000000"/>
                </a:solidFill>
                <a:latin typeface="Roca Two"/>
                <a:ea typeface="Roca Two"/>
                <a:cs typeface="Roca Two"/>
                <a:sym typeface="Roca Two"/>
              </a:rPr>
              <a:t>Local authority practitioners are severly underrepresented in stakeholder studies.</a:t>
            </a:r>
          </a:p>
          <a:p>
            <a:pPr algn="l">
              <a:lnSpc>
                <a:spcPts val="3220"/>
              </a:lnSpc>
            </a:pPr>
            <a:endParaRPr lang="en-US" sz="2300">
              <a:solidFill>
                <a:srgbClr val="000000"/>
              </a:solidFill>
              <a:latin typeface="Roca Two"/>
              <a:ea typeface="Roca Two"/>
              <a:cs typeface="Roca Two"/>
              <a:sym typeface="Roca Two"/>
            </a:endParaRPr>
          </a:p>
          <a:p>
            <a:pPr algn="l">
              <a:lnSpc>
                <a:spcPts val="3220"/>
              </a:lnSpc>
            </a:pPr>
            <a:r>
              <a:rPr lang="en-US" sz="2300">
                <a:solidFill>
                  <a:srgbClr val="000000"/>
                </a:solidFill>
                <a:latin typeface="Roca Two"/>
                <a:ea typeface="Roca Two"/>
                <a:cs typeface="Roca Two"/>
                <a:sym typeface="Roca Two"/>
              </a:rPr>
              <a:t>Literature is missing Welsh perspectives.</a:t>
            </a:r>
          </a:p>
          <a:p>
            <a:pPr algn="l">
              <a:lnSpc>
                <a:spcPts val="3220"/>
              </a:lnSpc>
            </a:pPr>
            <a:endParaRPr lang="en-US" sz="2300">
              <a:solidFill>
                <a:srgbClr val="000000"/>
              </a:solidFill>
              <a:latin typeface="Roca Two"/>
              <a:ea typeface="Roca Two"/>
              <a:cs typeface="Roca Two"/>
              <a:sym typeface="Roca Two"/>
            </a:endParaRPr>
          </a:p>
          <a:p>
            <a:pPr algn="l">
              <a:lnSpc>
                <a:spcPts val="3220"/>
              </a:lnSpc>
            </a:pPr>
            <a:r>
              <a:rPr lang="en-US" sz="2300">
                <a:solidFill>
                  <a:srgbClr val="000000"/>
                </a:solidFill>
                <a:latin typeface="Roca Two"/>
                <a:ea typeface="Roca Two"/>
                <a:cs typeface="Roca Two"/>
                <a:sym typeface="Roca Two"/>
              </a:rPr>
              <a:t>Existing research lacks in-depth understanding of perspectives.</a:t>
            </a:r>
          </a:p>
          <a:p>
            <a:pPr algn="l">
              <a:lnSpc>
                <a:spcPts val="3499"/>
              </a:lnSpc>
            </a:pPr>
            <a:endParaRPr lang="en-US" sz="2300">
              <a:solidFill>
                <a:srgbClr val="000000"/>
              </a:solidFill>
              <a:latin typeface="Roca Two"/>
              <a:ea typeface="Roca Two"/>
              <a:cs typeface="Roca Two"/>
              <a:sym typeface="Roca Two"/>
            </a:endParaRPr>
          </a:p>
        </p:txBody>
      </p:sp>
      <p:sp>
        <p:nvSpPr>
          <p:cNvPr id="19" name="TextBox 19"/>
          <p:cNvSpPr txBox="1"/>
          <p:nvPr/>
        </p:nvSpPr>
        <p:spPr>
          <a:xfrm>
            <a:off x="12762274" y="1198965"/>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NATURAL FLOOD MANAGEMENT</a:t>
            </a:r>
          </a:p>
        </p:txBody>
      </p:sp>
      <p:sp>
        <p:nvSpPr>
          <p:cNvPr id="20" name="TextBox 20"/>
          <p:cNvSpPr txBox="1"/>
          <p:nvPr/>
        </p:nvSpPr>
        <p:spPr>
          <a:xfrm>
            <a:off x="10387573" y="2094036"/>
            <a:ext cx="7202791" cy="3312795"/>
          </a:xfrm>
          <a:prstGeom prst="rect">
            <a:avLst/>
          </a:prstGeom>
        </p:spPr>
        <p:txBody>
          <a:bodyPr lIns="0" tIns="0" rIns="0" bIns="0" rtlCol="0" anchor="t">
            <a:spAutoFit/>
          </a:bodyPr>
          <a:lstStyle/>
          <a:p>
            <a:pPr algn="ctr">
              <a:lnSpc>
                <a:spcPts val="3779"/>
              </a:lnSpc>
            </a:pPr>
            <a:r>
              <a:rPr lang="en-US" sz="2700">
                <a:solidFill>
                  <a:srgbClr val="000000"/>
                </a:solidFill>
                <a:latin typeface="Roca Two"/>
                <a:ea typeface="Roca Two"/>
                <a:cs typeface="Roca Two"/>
                <a:sym typeface="Roca Two"/>
              </a:rPr>
              <a:t>Local authority practitioners are key actors in Natural Flood Management delivery. </a:t>
            </a:r>
          </a:p>
          <a:p>
            <a:pPr algn="ctr">
              <a:lnSpc>
                <a:spcPts val="3779"/>
              </a:lnSpc>
            </a:pPr>
            <a:endParaRPr lang="en-US" sz="2700">
              <a:solidFill>
                <a:srgbClr val="000000"/>
              </a:solidFill>
              <a:latin typeface="Roca Two"/>
              <a:ea typeface="Roca Two"/>
              <a:cs typeface="Roca Two"/>
              <a:sym typeface="Roca Two"/>
            </a:endParaRPr>
          </a:p>
          <a:p>
            <a:pPr algn="ctr">
              <a:lnSpc>
                <a:spcPts val="3779"/>
              </a:lnSpc>
              <a:spcBef>
                <a:spcPct val="0"/>
              </a:spcBef>
            </a:pPr>
            <a:r>
              <a:rPr lang="en-US" sz="2700">
                <a:solidFill>
                  <a:srgbClr val="000000"/>
                </a:solidFill>
                <a:latin typeface="Roca Two"/>
                <a:ea typeface="Roca Two"/>
                <a:cs typeface="Roca Two"/>
                <a:sym typeface="Roca Two"/>
              </a:rPr>
              <a:t>Therefore, understanding their perspectives is crucial to improving local practice and implementation, bridging the gap between political ambition and local delivery.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4755164" cy="650062"/>
            <a:chOff x="0" y="0"/>
            <a:chExt cx="2972791" cy="406400"/>
          </a:xfrm>
        </p:grpSpPr>
        <p:sp>
          <p:nvSpPr>
            <p:cNvPr id="3" name="Freeform 3"/>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4" name="TextBox 4"/>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2504136" y="1028700"/>
            <a:ext cx="4755164" cy="650062"/>
            <a:chOff x="0" y="0"/>
            <a:chExt cx="2972791" cy="406400"/>
          </a:xfrm>
        </p:grpSpPr>
        <p:sp>
          <p:nvSpPr>
            <p:cNvPr id="6" name="Freeform 6"/>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7" name="TextBox 7"/>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8" name="AutoShape 8"/>
          <p:cNvSpPr/>
          <p:nvPr/>
        </p:nvSpPr>
        <p:spPr>
          <a:xfrm>
            <a:off x="5799862" y="1344206"/>
            <a:ext cx="6704273" cy="9525"/>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9" name="Group 9"/>
          <p:cNvGrpSpPr/>
          <p:nvPr/>
        </p:nvGrpSpPr>
        <p:grpSpPr>
          <a:xfrm>
            <a:off x="6571007" y="3883705"/>
            <a:ext cx="5663353" cy="1259795"/>
            <a:chOff x="0" y="0"/>
            <a:chExt cx="2053643" cy="456826"/>
          </a:xfrm>
        </p:grpSpPr>
        <p:sp>
          <p:nvSpPr>
            <p:cNvPr id="10" name="Freeform 10"/>
            <p:cNvSpPr/>
            <p:nvPr/>
          </p:nvSpPr>
          <p:spPr>
            <a:xfrm>
              <a:off x="0" y="0"/>
              <a:ext cx="2053643" cy="456826"/>
            </a:xfrm>
            <a:custGeom>
              <a:avLst/>
              <a:gdLst/>
              <a:ahLst/>
              <a:cxnLst/>
              <a:rect l="l" t="t" r="r" b="b"/>
              <a:pathLst>
                <a:path w="2053643" h="456826">
                  <a:moveTo>
                    <a:pt x="69718" y="0"/>
                  </a:moveTo>
                  <a:lnTo>
                    <a:pt x="1983925" y="0"/>
                  </a:lnTo>
                  <a:cubicBezTo>
                    <a:pt x="2022430" y="0"/>
                    <a:pt x="2053643" y="31214"/>
                    <a:pt x="2053643" y="69718"/>
                  </a:cubicBezTo>
                  <a:lnTo>
                    <a:pt x="2053643" y="387108"/>
                  </a:lnTo>
                  <a:cubicBezTo>
                    <a:pt x="2053643" y="425613"/>
                    <a:pt x="2022430" y="456826"/>
                    <a:pt x="1983925" y="456826"/>
                  </a:cubicBezTo>
                  <a:lnTo>
                    <a:pt x="69718" y="456826"/>
                  </a:lnTo>
                  <a:cubicBezTo>
                    <a:pt x="31214" y="456826"/>
                    <a:pt x="0" y="425613"/>
                    <a:pt x="0" y="387108"/>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11" name="TextBox 11"/>
            <p:cNvSpPr txBox="1"/>
            <p:nvPr/>
          </p:nvSpPr>
          <p:spPr>
            <a:xfrm>
              <a:off x="0" y="-38100"/>
              <a:ext cx="2053643" cy="494926"/>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0985834" y="3479880"/>
            <a:ext cx="807651" cy="8076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4124266" y="2100984"/>
            <a:ext cx="10941771" cy="1304455"/>
          </a:xfrm>
          <a:prstGeom prst="rect">
            <a:avLst/>
          </a:prstGeom>
        </p:spPr>
        <p:txBody>
          <a:bodyPr lIns="0" tIns="0" rIns="0" bIns="0" rtlCol="0" anchor="t">
            <a:spAutoFit/>
          </a:bodyPr>
          <a:lstStyle/>
          <a:p>
            <a:pPr algn="ctr">
              <a:lnSpc>
                <a:spcPts val="10264"/>
              </a:lnSpc>
            </a:pPr>
            <a:r>
              <a:rPr lang="en-US" sz="8926">
                <a:solidFill>
                  <a:srgbClr val="000000"/>
                </a:solidFill>
                <a:latin typeface="Roca Two"/>
                <a:ea typeface="Roca Two"/>
                <a:cs typeface="Roca Two"/>
                <a:sym typeface="Roca Two"/>
              </a:rPr>
              <a:t>Aims and Objectives</a:t>
            </a:r>
          </a:p>
        </p:txBody>
      </p:sp>
      <p:sp>
        <p:nvSpPr>
          <p:cNvPr id="16" name="TextBox 16"/>
          <p:cNvSpPr txBox="1"/>
          <p:nvPr/>
        </p:nvSpPr>
        <p:spPr>
          <a:xfrm>
            <a:off x="6934460" y="4356118"/>
            <a:ext cx="5086747" cy="7016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Understand practitioners’ definitions and understanding of NFM and its principles</a:t>
            </a:r>
          </a:p>
        </p:txBody>
      </p:sp>
      <p:sp>
        <p:nvSpPr>
          <p:cNvPr id="17" name="TextBox 17"/>
          <p:cNvSpPr txBox="1"/>
          <p:nvPr/>
        </p:nvSpPr>
        <p:spPr>
          <a:xfrm>
            <a:off x="6934460" y="4142122"/>
            <a:ext cx="1284207" cy="209360"/>
          </a:xfrm>
          <a:prstGeom prst="rect">
            <a:avLst/>
          </a:prstGeom>
        </p:spPr>
        <p:txBody>
          <a:bodyPr lIns="0" tIns="0" rIns="0" bIns="0" rtlCol="0" anchor="t">
            <a:spAutoFit/>
          </a:bodyPr>
          <a:lstStyle/>
          <a:p>
            <a:pPr algn="l">
              <a:lnSpc>
                <a:spcPts val="1690"/>
              </a:lnSpc>
            </a:pPr>
            <a:r>
              <a:rPr lang="en-US" sz="1470">
                <a:solidFill>
                  <a:srgbClr val="596548"/>
                </a:solidFill>
                <a:latin typeface="Roca Two"/>
                <a:ea typeface="Roca Two"/>
                <a:cs typeface="Roca Two"/>
                <a:sym typeface="Roca Two"/>
              </a:rPr>
              <a:t>OBJECTIVE</a:t>
            </a:r>
          </a:p>
        </p:txBody>
      </p:sp>
      <p:sp>
        <p:nvSpPr>
          <p:cNvPr id="18" name="TextBox 18"/>
          <p:cNvSpPr txBox="1"/>
          <p:nvPr/>
        </p:nvSpPr>
        <p:spPr>
          <a:xfrm>
            <a:off x="11111612" y="3717107"/>
            <a:ext cx="556095" cy="398202"/>
          </a:xfrm>
          <a:prstGeom prst="rect">
            <a:avLst/>
          </a:prstGeom>
        </p:spPr>
        <p:txBody>
          <a:bodyPr lIns="0" tIns="0" rIns="0" bIns="0" rtlCol="0" anchor="t">
            <a:spAutoFit/>
          </a:bodyPr>
          <a:lstStyle/>
          <a:p>
            <a:pPr algn="ctr">
              <a:lnSpc>
                <a:spcPts val="3115"/>
              </a:lnSpc>
            </a:pPr>
            <a:r>
              <a:rPr lang="en-US" sz="2709">
                <a:solidFill>
                  <a:srgbClr val="E8E6E2"/>
                </a:solidFill>
                <a:latin typeface="Roca Two"/>
                <a:ea typeface="Roca Two"/>
                <a:cs typeface="Roca Two"/>
                <a:sym typeface="Roca Two"/>
              </a:rPr>
              <a:t>01</a:t>
            </a:r>
          </a:p>
        </p:txBody>
      </p:sp>
      <p:grpSp>
        <p:nvGrpSpPr>
          <p:cNvPr id="19" name="Group 19"/>
          <p:cNvGrpSpPr/>
          <p:nvPr/>
        </p:nvGrpSpPr>
        <p:grpSpPr>
          <a:xfrm>
            <a:off x="6571007" y="6298345"/>
            <a:ext cx="5663353" cy="1259795"/>
            <a:chOff x="0" y="0"/>
            <a:chExt cx="2053643" cy="456826"/>
          </a:xfrm>
        </p:grpSpPr>
        <p:sp>
          <p:nvSpPr>
            <p:cNvPr id="20" name="Freeform 20"/>
            <p:cNvSpPr/>
            <p:nvPr/>
          </p:nvSpPr>
          <p:spPr>
            <a:xfrm>
              <a:off x="0" y="0"/>
              <a:ext cx="2053643" cy="456826"/>
            </a:xfrm>
            <a:custGeom>
              <a:avLst/>
              <a:gdLst/>
              <a:ahLst/>
              <a:cxnLst/>
              <a:rect l="l" t="t" r="r" b="b"/>
              <a:pathLst>
                <a:path w="2053643" h="456826">
                  <a:moveTo>
                    <a:pt x="69718" y="0"/>
                  </a:moveTo>
                  <a:lnTo>
                    <a:pt x="1983925" y="0"/>
                  </a:lnTo>
                  <a:cubicBezTo>
                    <a:pt x="2022430" y="0"/>
                    <a:pt x="2053643" y="31214"/>
                    <a:pt x="2053643" y="69718"/>
                  </a:cubicBezTo>
                  <a:lnTo>
                    <a:pt x="2053643" y="387108"/>
                  </a:lnTo>
                  <a:cubicBezTo>
                    <a:pt x="2053643" y="425613"/>
                    <a:pt x="2022430" y="456826"/>
                    <a:pt x="1983925" y="456826"/>
                  </a:cubicBezTo>
                  <a:lnTo>
                    <a:pt x="69718" y="456826"/>
                  </a:lnTo>
                  <a:cubicBezTo>
                    <a:pt x="31214" y="456826"/>
                    <a:pt x="0" y="425613"/>
                    <a:pt x="0" y="387108"/>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21" name="TextBox 21"/>
            <p:cNvSpPr txBox="1"/>
            <p:nvPr/>
          </p:nvSpPr>
          <p:spPr>
            <a:xfrm>
              <a:off x="0" y="-38100"/>
              <a:ext cx="2053643" cy="494926"/>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10985834" y="5894520"/>
            <a:ext cx="807651" cy="80765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5" name="TextBox 25"/>
          <p:cNvSpPr txBox="1"/>
          <p:nvPr/>
        </p:nvSpPr>
        <p:spPr>
          <a:xfrm>
            <a:off x="6934460" y="6770758"/>
            <a:ext cx="4859025" cy="7016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Understand practitioners’ attitudes towards policy support for NFM</a:t>
            </a:r>
          </a:p>
        </p:txBody>
      </p:sp>
      <p:sp>
        <p:nvSpPr>
          <p:cNvPr id="26" name="TextBox 26"/>
          <p:cNvSpPr txBox="1"/>
          <p:nvPr/>
        </p:nvSpPr>
        <p:spPr>
          <a:xfrm>
            <a:off x="6934460" y="6560059"/>
            <a:ext cx="1284207" cy="209360"/>
          </a:xfrm>
          <a:prstGeom prst="rect">
            <a:avLst/>
          </a:prstGeom>
        </p:spPr>
        <p:txBody>
          <a:bodyPr lIns="0" tIns="0" rIns="0" bIns="0" rtlCol="0" anchor="t">
            <a:spAutoFit/>
          </a:bodyPr>
          <a:lstStyle/>
          <a:p>
            <a:pPr algn="l">
              <a:lnSpc>
                <a:spcPts val="1690"/>
              </a:lnSpc>
            </a:pPr>
            <a:r>
              <a:rPr lang="en-US" sz="1470">
                <a:solidFill>
                  <a:srgbClr val="596548"/>
                </a:solidFill>
                <a:latin typeface="Roca Two"/>
                <a:ea typeface="Roca Two"/>
                <a:cs typeface="Roca Two"/>
                <a:sym typeface="Roca Two"/>
              </a:rPr>
              <a:t>OBJECTIVE</a:t>
            </a:r>
          </a:p>
        </p:txBody>
      </p:sp>
      <p:sp>
        <p:nvSpPr>
          <p:cNvPr id="27" name="TextBox 27"/>
          <p:cNvSpPr txBox="1"/>
          <p:nvPr/>
        </p:nvSpPr>
        <p:spPr>
          <a:xfrm>
            <a:off x="11111612" y="6131748"/>
            <a:ext cx="556095" cy="398202"/>
          </a:xfrm>
          <a:prstGeom prst="rect">
            <a:avLst/>
          </a:prstGeom>
        </p:spPr>
        <p:txBody>
          <a:bodyPr lIns="0" tIns="0" rIns="0" bIns="0" rtlCol="0" anchor="t">
            <a:spAutoFit/>
          </a:bodyPr>
          <a:lstStyle/>
          <a:p>
            <a:pPr algn="ctr">
              <a:lnSpc>
                <a:spcPts val="3115"/>
              </a:lnSpc>
            </a:pPr>
            <a:r>
              <a:rPr lang="en-US" sz="2709">
                <a:solidFill>
                  <a:srgbClr val="E8E6E2"/>
                </a:solidFill>
                <a:latin typeface="Roca Two"/>
                <a:ea typeface="Roca Two"/>
                <a:cs typeface="Roca Two"/>
                <a:sym typeface="Roca Two"/>
              </a:rPr>
              <a:t>03</a:t>
            </a:r>
          </a:p>
        </p:txBody>
      </p:sp>
      <p:grpSp>
        <p:nvGrpSpPr>
          <p:cNvPr id="28" name="Group 28"/>
          <p:cNvGrpSpPr/>
          <p:nvPr/>
        </p:nvGrpSpPr>
        <p:grpSpPr>
          <a:xfrm>
            <a:off x="12234361" y="7465993"/>
            <a:ext cx="5663353" cy="1259795"/>
            <a:chOff x="0" y="0"/>
            <a:chExt cx="2053643" cy="456826"/>
          </a:xfrm>
        </p:grpSpPr>
        <p:sp>
          <p:nvSpPr>
            <p:cNvPr id="29" name="Freeform 29"/>
            <p:cNvSpPr/>
            <p:nvPr/>
          </p:nvSpPr>
          <p:spPr>
            <a:xfrm>
              <a:off x="0" y="0"/>
              <a:ext cx="2053643" cy="456826"/>
            </a:xfrm>
            <a:custGeom>
              <a:avLst/>
              <a:gdLst/>
              <a:ahLst/>
              <a:cxnLst/>
              <a:rect l="l" t="t" r="r" b="b"/>
              <a:pathLst>
                <a:path w="2053643" h="456826">
                  <a:moveTo>
                    <a:pt x="69718" y="0"/>
                  </a:moveTo>
                  <a:lnTo>
                    <a:pt x="1983925" y="0"/>
                  </a:lnTo>
                  <a:cubicBezTo>
                    <a:pt x="2022430" y="0"/>
                    <a:pt x="2053643" y="31214"/>
                    <a:pt x="2053643" y="69718"/>
                  </a:cubicBezTo>
                  <a:lnTo>
                    <a:pt x="2053643" y="387108"/>
                  </a:lnTo>
                  <a:cubicBezTo>
                    <a:pt x="2053643" y="425613"/>
                    <a:pt x="2022430" y="456826"/>
                    <a:pt x="1983925" y="456826"/>
                  </a:cubicBezTo>
                  <a:lnTo>
                    <a:pt x="69718" y="456826"/>
                  </a:lnTo>
                  <a:cubicBezTo>
                    <a:pt x="31214" y="456826"/>
                    <a:pt x="0" y="425613"/>
                    <a:pt x="0" y="387108"/>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30" name="TextBox 30"/>
            <p:cNvSpPr txBox="1"/>
            <p:nvPr/>
          </p:nvSpPr>
          <p:spPr>
            <a:xfrm>
              <a:off x="0" y="-38100"/>
              <a:ext cx="2053643" cy="494926"/>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a:off x="16649187" y="7062168"/>
            <a:ext cx="807651" cy="807651"/>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33" name="TextBox 3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4" name="TextBox 34"/>
          <p:cNvSpPr txBox="1"/>
          <p:nvPr/>
        </p:nvSpPr>
        <p:spPr>
          <a:xfrm>
            <a:off x="12597813" y="7938406"/>
            <a:ext cx="4859025" cy="7016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Identify percieved benefits and challenges of NFM implementation</a:t>
            </a:r>
          </a:p>
        </p:txBody>
      </p:sp>
      <p:sp>
        <p:nvSpPr>
          <p:cNvPr id="35" name="TextBox 35"/>
          <p:cNvSpPr txBox="1"/>
          <p:nvPr/>
        </p:nvSpPr>
        <p:spPr>
          <a:xfrm>
            <a:off x="12597813" y="7727707"/>
            <a:ext cx="1284207" cy="209360"/>
          </a:xfrm>
          <a:prstGeom prst="rect">
            <a:avLst/>
          </a:prstGeom>
        </p:spPr>
        <p:txBody>
          <a:bodyPr lIns="0" tIns="0" rIns="0" bIns="0" rtlCol="0" anchor="t">
            <a:spAutoFit/>
          </a:bodyPr>
          <a:lstStyle/>
          <a:p>
            <a:pPr algn="l">
              <a:lnSpc>
                <a:spcPts val="1690"/>
              </a:lnSpc>
            </a:pPr>
            <a:r>
              <a:rPr lang="en-US" sz="1470">
                <a:solidFill>
                  <a:srgbClr val="596548"/>
                </a:solidFill>
                <a:latin typeface="Roca Two"/>
                <a:ea typeface="Roca Two"/>
                <a:cs typeface="Roca Two"/>
                <a:sym typeface="Roca Two"/>
              </a:rPr>
              <a:t>OBJECTIVE</a:t>
            </a:r>
          </a:p>
        </p:txBody>
      </p:sp>
      <p:sp>
        <p:nvSpPr>
          <p:cNvPr id="36" name="TextBox 36"/>
          <p:cNvSpPr txBox="1"/>
          <p:nvPr/>
        </p:nvSpPr>
        <p:spPr>
          <a:xfrm>
            <a:off x="16774965" y="7299395"/>
            <a:ext cx="556095" cy="398202"/>
          </a:xfrm>
          <a:prstGeom prst="rect">
            <a:avLst/>
          </a:prstGeom>
        </p:spPr>
        <p:txBody>
          <a:bodyPr lIns="0" tIns="0" rIns="0" bIns="0" rtlCol="0" anchor="t">
            <a:spAutoFit/>
          </a:bodyPr>
          <a:lstStyle/>
          <a:p>
            <a:pPr algn="ctr">
              <a:lnSpc>
                <a:spcPts val="3115"/>
              </a:lnSpc>
            </a:pPr>
            <a:r>
              <a:rPr lang="en-US" sz="2709">
                <a:solidFill>
                  <a:srgbClr val="E8E6E2"/>
                </a:solidFill>
                <a:latin typeface="Roca Two"/>
                <a:ea typeface="Roca Two"/>
                <a:cs typeface="Roca Two"/>
                <a:sym typeface="Roca Two"/>
              </a:rPr>
              <a:t>04</a:t>
            </a:r>
          </a:p>
        </p:txBody>
      </p:sp>
      <p:grpSp>
        <p:nvGrpSpPr>
          <p:cNvPr id="37" name="Group 37"/>
          <p:cNvGrpSpPr/>
          <p:nvPr/>
        </p:nvGrpSpPr>
        <p:grpSpPr>
          <a:xfrm>
            <a:off x="6571007" y="8685866"/>
            <a:ext cx="5663353" cy="1259795"/>
            <a:chOff x="0" y="0"/>
            <a:chExt cx="2053643" cy="456826"/>
          </a:xfrm>
        </p:grpSpPr>
        <p:sp>
          <p:nvSpPr>
            <p:cNvPr id="38" name="Freeform 38"/>
            <p:cNvSpPr/>
            <p:nvPr/>
          </p:nvSpPr>
          <p:spPr>
            <a:xfrm>
              <a:off x="0" y="0"/>
              <a:ext cx="2053643" cy="456826"/>
            </a:xfrm>
            <a:custGeom>
              <a:avLst/>
              <a:gdLst/>
              <a:ahLst/>
              <a:cxnLst/>
              <a:rect l="l" t="t" r="r" b="b"/>
              <a:pathLst>
                <a:path w="2053643" h="456826">
                  <a:moveTo>
                    <a:pt x="69718" y="0"/>
                  </a:moveTo>
                  <a:lnTo>
                    <a:pt x="1983925" y="0"/>
                  </a:lnTo>
                  <a:cubicBezTo>
                    <a:pt x="2022430" y="0"/>
                    <a:pt x="2053643" y="31214"/>
                    <a:pt x="2053643" y="69718"/>
                  </a:cubicBezTo>
                  <a:lnTo>
                    <a:pt x="2053643" y="387108"/>
                  </a:lnTo>
                  <a:cubicBezTo>
                    <a:pt x="2053643" y="425613"/>
                    <a:pt x="2022430" y="456826"/>
                    <a:pt x="1983925" y="456826"/>
                  </a:cubicBezTo>
                  <a:lnTo>
                    <a:pt x="69718" y="456826"/>
                  </a:lnTo>
                  <a:cubicBezTo>
                    <a:pt x="31214" y="456826"/>
                    <a:pt x="0" y="425613"/>
                    <a:pt x="0" y="387108"/>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39" name="TextBox 39"/>
            <p:cNvSpPr txBox="1"/>
            <p:nvPr/>
          </p:nvSpPr>
          <p:spPr>
            <a:xfrm>
              <a:off x="0" y="-38100"/>
              <a:ext cx="2053643" cy="494926"/>
            </a:xfrm>
            <a:prstGeom prst="rect">
              <a:avLst/>
            </a:prstGeom>
          </p:spPr>
          <p:txBody>
            <a:bodyPr lIns="50800" tIns="50800" rIns="50800" bIns="50800" rtlCol="0" anchor="ctr"/>
            <a:lstStyle/>
            <a:p>
              <a:pPr algn="ctr">
                <a:lnSpc>
                  <a:spcPts val="2659"/>
                </a:lnSpc>
              </a:pPr>
              <a:endParaRPr/>
            </a:p>
          </p:txBody>
        </p:sp>
      </p:grpSp>
      <p:grpSp>
        <p:nvGrpSpPr>
          <p:cNvPr id="40" name="Group 40"/>
          <p:cNvGrpSpPr/>
          <p:nvPr/>
        </p:nvGrpSpPr>
        <p:grpSpPr>
          <a:xfrm>
            <a:off x="10985834" y="8282040"/>
            <a:ext cx="807651" cy="807651"/>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42" name="TextBox 4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43" name="TextBox 43"/>
          <p:cNvSpPr txBox="1"/>
          <p:nvPr/>
        </p:nvSpPr>
        <p:spPr>
          <a:xfrm>
            <a:off x="6934460" y="9158279"/>
            <a:ext cx="4859025" cy="7016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Recommend improvements to enhance and improve local NFM implementation</a:t>
            </a:r>
          </a:p>
        </p:txBody>
      </p:sp>
      <p:sp>
        <p:nvSpPr>
          <p:cNvPr id="44" name="TextBox 44"/>
          <p:cNvSpPr txBox="1"/>
          <p:nvPr/>
        </p:nvSpPr>
        <p:spPr>
          <a:xfrm>
            <a:off x="6934460" y="8947579"/>
            <a:ext cx="1284207" cy="209360"/>
          </a:xfrm>
          <a:prstGeom prst="rect">
            <a:avLst/>
          </a:prstGeom>
        </p:spPr>
        <p:txBody>
          <a:bodyPr lIns="0" tIns="0" rIns="0" bIns="0" rtlCol="0" anchor="t">
            <a:spAutoFit/>
          </a:bodyPr>
          <a:lstStyle/>
          <a:p>
            <a:pPr algn="l">
              <a:lnSpc>
                <a:spcPts val="1690"/>
              </a:lnSpc>
            </a:pPr>
            <a:r>
              <a:rPr lang="en-US" sz="1470">
                <a:solidFill>
                  <a:srgbClr val="596548"/>
                </a:solidFill>
                <a:latin typeface="Roca Two"/>
                <a:ea typeface="Roca Two"/>
                <a:cs typeface="Roca Two"/>
                <a:sym typeface="Roca Two"/>
              </a:rPr>
              <a:t>OBJECTIVE</a:t>
            </a:r>
          </a:p>
        </p:txBody>
      </p:sp>
      <p:sp>
        <p:nvSpPr>
          <p:cNvPr id="45" name="TextBox 45"/>
          <p:cNvSpPr txBox="1"/>
          <p:nvPr/>
        </p:nvSpPr>
        <p:spPr>
          <a:xfrm>
            <a:off x="11111612" y="8519268"/>
            <a:ext cx="556095" cy="398202"/>
          </a:xfrm>
          <a:prstGeom prst="rect">
            <a:avLst/>
          </a:prstGeom>
        </p:spPr>
        <p:txBody>
          <a:bodyPr lIns="0" tIns="0" rIns="0" bIns="0" rtlCol="0" anchor="t">
            <a:spAutoFit/>
          </a:bodyPr>
          <a:lstStyle/>
          <a:p>
            <a:pPr algn="ctr">
              <a:lnSpc>
                <a:spcPts val="3115"/>
              </a:lnSpc>
            </a:pPr>
            <a:r>
              <a:rPr lang="en-US" sz="2709">
                <a:solidFill>
                  <a:srgbClr val="E8E6E2"/>
                </a:solidFill>
                <a:latin typeface="Roca Two"/>
                <a:ea typeface="Roca Two"/>
                <a:cs typeface="Roca Two"/>
                <a:sym typeface="Roca Two"/>
              </a:rPr>
              <a:t>05</a:t>
            </a:r>
          </a:p>
        </p:txBody>
      </p:sp>
      <p:sp>
        <p:nvSpPr>
          <p:cNvPr id="46" name="TextBox 46"/>
          <p:cNvSpPr txBox="1"/>
          <p:nvPr/>
        </p:nvSpPr>
        <p:spPr>
          <a:xfrm>
            <a:off x="624968" y="3902755"/>
            <a:ext cx="5384064" cy="5235575"/>
          </a:xfrm>
          <a:prstGeom prst="rect">
            <a:avLst/>
          </a:prstGeom>
        </p:spPr>
        <p:txBody>
          <a:bodyPr lIns="0" tIns="0" rIns="0" bIns="0" rtlCol="0" anchor="t">
            <a:spAutoFit/>
          </a:bodyPr>
          <a:lstStyle/>
          <a:p>
            <a:pPr algn="ctr">
              <a:lnSpc>
                <a:spcPts val="4599"/>
              </a:lnSpc>
            </a:pPr>
            <a:r>
              <a:rPr lang="en-US" sz="3999">
                <a:solidFill>
                  <a:srgbClr val="596548"/>
                </a:solidFill>
                <a:latin typeface="Roca Two"/>
                <a:ea typeface="Roca Two"/>
                <a:cs typeface="Roca Two"/>
                <a:sym typeface="Roca Two"/>
              </a:rPr>
              <a:t>Explore local authority practitioners’ perceptions and attitudes towards Natural Flood Management (NFM) from a Welsh local authority perspective</a:t>
            </a:r>
          </a:p>
        </p:txBody>
      </p:sp>
      <p:grpSp>
        <p:nvGrpSpPr>
          <p:cNvPr id="47" name="Group 47"/>
          <p:cNvGrpSpPr/>
          <p:nvPr/>
        </p:nvGrpSpPr>
        <p:grpSpPr>
          <a:xfrm>
            <a:off x="12234361" y="5133826"/>
            <a:ext cx="5663353" cy="1259795"/>
            <a:chOff x="0" y="0"/>
            <a:chExt cx="2053643" cy="456826"/>
          </a:xfrm>
        </p:grpSpPr>
        <p:sp>
          <p:nvSpPr>
            <p:cNvPr id="48" name="Freeform 48"/>
            <p:cNvSpPr/>
            <p:nvPr/>
          </p:nvSpPr>
          <p:spPr>
            <a:xfrm>
              <a:off x="0" y="0"/>
              <a:ext cx="2053643" cy="456826"/>
            </a:xfrm>
            <a:custGeom>
              <a:avLst/>
              <a:gdLst/>
              <a:ahLst/>
              <a:cxnLst/>
              <a:rect l="l" t="t" r="r" b="b"/>
              <a:pathLst>
                <a:path w="2053643" h="456826">
                  <a:moveTo>
                    <a:pt x="69718" y="0"/>
                  </a:moveTo>
                  <a:lnTo>
                    <a:pt x="1983925" y="0"/>
                  </a:lnTo>
                  <a:cubicBezTo>
                    <a:pt x="2022430" y="0"/>
                    <a:pt x="2053643" y="31214"/>
                    <a:pt x="2053643" y="69718"/>
                  </a:cubicBezTo>
                  <a:lnTo>
                    <a:pt x="2053643" y="387108"/>
                  </a:lnTo>
                  <a:cubicBezTo>
                    <a:pt x="2053643" y="425613"/>
                    <a:pt x="2022430" y="456826"/>
                    <a:pt x="1983925" y="456826"/>
                  </a:cubicBezTo>
                  <a:lnTo>
                    <a:pt x="69718" y="456826"/>
                  </a:lnTo>
                  <a:cubicBezTo>
                    <a:pt x="31214" y="456826"/>
                    <a:pt x="0" y="425613"/>
                    <a:pt x="0" y="387108"/>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49" name="TextBox 49"/>
            <p:cNvSpPr txBox="1"/>
            <p:nvPr/>
          </p:nvSpPr>
          <p:spPr>
            <a:xfrm>
              <a:off x="0" y="-38100"/>
              <a:ext cx="2053643" cy="494926"/>
            </a:xfrm>
            <a:prstGeom prst="rect">
              <a:avLst/>
            </a:prstGeom>
          </p:spPr>
          <p:txBody>
            <a:bodyPr lIns="50800" tIns="50800" rIns="50800" bIns="50800" rtlCol="0" anchor="ctr"/>
            <a:lstStyle/>
            <a:p>
              <a:pPr algn="ctr">
                <a:lnSpc>
                  <a:spcPts val="2659"/>
                </a:lnSpc>
              </a:pPr>
              <a:endParaRPr/>
            </a:p>
          </p:txBody>
        </p:sp>
      </p:grpSp>
      <p:grpSp>
        <p:nvGrpSpPr>
          <p:cNvPr id="50" name="Group 50"/>
          <p:cNvGrpSpPr/>
          <p:nvPr/>
        </p:nvGrpSpPr>
        <p:grpSpPr>
          <a:xfrm>
            <a:off x="16649187" y="4730000"/>
            <a:ext cx="807651" cy="807651"/>
            <a:chOff x="0" y="0"/>
            <a:chExt cx="812800" cy="812800"/>
          </a:xfrm>
        </p:grpSpPr>
        <p:sp>
          <p:nvSpPr>
            <p:cNvPr id="51" name="Freeform 5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52" name="TextBox 5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3" name="TextBox 53"/>
          <p:cNvSpPr txBox="1"/>
          <p:nvPr/>
        </p:nvSpPr>
        <p:spPr>
          <a:xfrm>
            <a:off x="12597813" y="5606239"/>
            <a:ext cx="4859025" cy="7016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Understand practitioners’ attitudes towards NFM as an FRM strategy</a:t>
            </a:r>
          </a:p>
        </p:txBody>
      </p:sp>
      <p:sp>
        <p:nvSpPr>
          <p:cNvPr id="54" name="TextBox 54"/>
          <p:cNvSpPr txBox="1"/>
          <p:nvPr/>
        </p:nvSpPr>
        <p:spPr>
          <a:xfrm>
            <a:off x="12597813" y="5395539"/>
            <a:ext cx="1284207" cy="209360"/>
          </a:xfrm>
          <a:prstGeom prst="rect">
            <a:avLst/>
          </a:prstGeom>
        </p:spPr>
        <p:txBody>
          <a:bodyPr lIns="0" tIns="0" rIns="0" bIns="0" rtlCol="0" anchor="t">
            <a:spAutoFit/>
          </a:bodyPr>
          <a:lstStyle/>
          <a:p>
            <a:pPr algn="l">
              <a:lnSpc>
                <a:spcPts val="1690"/>
              </a:lnSpc>
            </a:pPr>
            <a:r>
              <a:rPr lang="en-US" sz="1470">
                <a:solidFill>
                  <a:srgbClr val="596548"/>
                </a:solidFill>
                <a:latin typeface="Roca Two"/>
                <a:ea typeface="Roca Two"/>
                <a:cs typeface="Roca Two"/>
                <a:sym typeface="Roca Two"/>
              </a:rPr>
              <a:t>OBJECTIVE</a:t>
            </a:r>
          </a:p>
        </p:txBody>
      </p:sp>
      <p:sp>
        <p:nvSpPr>
          <p:cNvPr id="55" name="TextBox 55"/>
          <p:cNvSpPr txBox="1"/>
          <p:nvPr/>
        </p:nvSpPr>
        <p:spPr>
          <a:xfrm>
            <a:off x="16774965" y="4967228"/>
            <a:ext cx="556095" cy="398202"/>
          </a:xfrm>
          <a:prstGeom prst="rect">
            <a:avLst/>
          </a:prstGeom>
        </p:spPr>
        <p:txBody>
          <a:bodyPr lIns="0" tIns="0" rIns="0" bIns="0" rtlCol="0" anchor="t">
            <a:spAutoFit/>
          </a:bodyPr>
          <a:lstStyle/>
          <a:p>
            <a:pPr algn="ctr">
              <a:lnSpc>
                <a:spcPts val="3115"/>
              </a:lnSpc>
            </a:pPr>
            <a:r>
              <a:rPr lang="en-US" sz="2709">
                <a:solidFill>
                  <a:srgbClr val="E8E6E2"/>
                </a:solidFill>
                <a:latin typeface="Roca Two"/>
                <a:ea typeface="Roca Two"/>
                <a:cs typeface="Roca Two"/>
                <a:sym typeface="Roca Two"/>
              </a:rPr>
              <a:t>02</a:t>
            </a:r>
          </a:p>
        </p:txBody>
      </p:sp>
      <p:sp>
        <p:nvSpPr>
          <p:cNvPr id="56" name="TextBox 56"/>
          <p:cNvSpPr txBox="1"/>
          <p:nvPr/>
        </p:nvSpPr>
        <p:spPr>
          <a:xfrm>
            <a:off x="12762274" y="1204495"/>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57" name="TextBox 57"/>
          <p:cNvSpPr txBox="1"/>
          <p:nvPr/>
        </p:nvSpPr>
        <p:spPr>
          <a:xfrm>
            <a:off x="1208725" y="1194981"/>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4755164" cy="650062"/>
            <a:chOff x="0" y="0"/>
            <a:chExt cx="2972791" cy="406400"/>
          </a:xfrm>
        </p:grpSpPr>
        <p:sp>
          <p:nvSpPr>
            <p:cNvPr id="3" name="Freeform 3"/>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4" name="TextBox 4"/>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2504136" y="1028700"/>
            <a:ext cx="4755164" cy="650062"/>
            <a:chOff x="0" y="0"/>
            <a:chExt cx="2972791" cy="406400"/>
          </a:xfrm>
        </p:grpSpPr>
        <p:sp>
          <p:nvSpPr>
            <p:cNvPr id="6" name="Freeform 6"/>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7" name="TextBox 7"/>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8" name="AutoShape 8"/>
          <p:cNvSpPr/>
          <p:nvPr/>
        </p:nvSpPr>
        <p:spPr>
          <a:xfrm>
            <a:off x="5799862" y="1344206"/>
            <a:ext cx="6704273" cy="9525"/>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9" name="Group 9"/>
          <p:cNvGrpSpPr/>
          <p:nvPr/>
        </p:nvGrpSpPr>
        <p:grpSpPr>
          <a:xfrm>
            <a:off x="6312323" y="3822757"/>
            <a:ext cx="5663353" cy="1259795"/>
            <a:chOff x="0" y="0"/>
            <a:chExt cx="2053643" cy="456826"/>
          </a:xfrm>
        </p:grpSpPr>
        <p:sp>
          <p:nvSpPr>
            <p:cNvPr id="10" name="Freeform 10"/>
            <p:cNvSpPr/>
            <p:nvPr/>
          </p:nvSpPr>
          <p:spPr>
            <a:xfrm>
              <a:off x="0" y="0"/>
              <a:ext cx="2053643" cy="456826"/>
            </a:xfrm>
            <a:custGeom>
              <a:avLst/>
              <a:gdLst/>
              <a:ahLst/>
              <a:cxnLst/>
              <a:rect l="l" t="t" r="r" b="b"/>
              <a:pathLst>
                <a:path w="2053643" h="456826">
                  <a:moveTo>
                    <a:pt x="69718" y="0"/>
                  </a:moveTo>
                  <a:lnTo>
                    <a:pt x="1983925" y="0"/>
                  </a:lnTo>
                  <a:cubicBezTo>
                    <a:pt x="2022430" y="0"/>
                    <a:pt x="2053643" y="31214"/>
                    <a:pt x="2053643" y="69718"/>
                  </a:cubicBezTo>
                  <a:lnTo>
                    <a:pt x="2053643" y="387108"/>
                  </a:lnTo>
                  <a:cubicBezTo>
                    <a:pt x="2053643" y="425613"/>
                    <a:pt x="2022430" y="456826"/>
                    <a:pt x="1983925" y="456826"/>
                  </a:cubicBezTo>
                  <a:lnTo>
                    <a:pt x="69718" y="456826"/>
                  </a:lnTo>
                  <a:cubicBezTo>
                    <a:pt x="31214" y="456826"/>
                    <a:pt x="0" y="425613"/>
                    <a:pt x="0" y="387108"/>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11" name="TextBox 11"/>
            <p:cNvSpPr txBox="1"/>
            <p:nvPr/>
          </p:nvSpPr>
          <p:spPr>
            <a:xfrm>
              <a:off x="0" y="-38100"/>
              <a:ext cx="2053643" cy="494926"/>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0727150" y="3418932"/>
            <a:ext cx="807651" cy="80765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6312323" y="5829277"/>
            <a:ext cx="5663353" cy="1259795"/>
            <a:chOff x="0" y="0"/>
            <a:chExt cx="2053643" cy="456826"/>
          </a:xfrm>
        </p:grpSpPr>
        <p:sp>
          <p:nvSpPr>
            <p:cNvPr id="16" name="Freeform 16"/>
            <p:cNvSpPr/>
            <p:nvPr/>
          </p:nvSpPr>
          <p:spPr>
            <a:xfrm>
              <a:off x="0" y="0"/>
              <a:ext cx="2053643" cy="456826"/>
            </a:xfrm>
            <a:custGeom>
              <a:avLst/>
              <a:gdLst/>
              <a:ahLst/>
              <a:cxnLst/>
              <a:rect l="l" t="t" r="r" b="b"/>
              <a:pathLst>
                <a:path w="2053643" h="456826">
                  <a:moveTo>
                    <a:pt x="69718" y="0"/>
                  </a:moveTo>
                  <a:lnTo>
                    <a:pt x="1983925" y="0"/>
                  </a:lnTo>
                  <a:cubicBezTo>
                    <a:pt x="2022430" y="0"/>
                    <a:pt x="2053643" y="31214"/>
                    <a:pt x="2053643" y="69718"/>
                  </a:cubicBezTo>
                  <a:lnTo>
                    <a:pt x="2053643" y="387108"/>
                  </a:lnTo>
                  <a:cubicBezTo>
                    <a:pt x="2053643" y="425613"/>
                    <a:pt x="2022430" y="456826"/>
                    <a:pt x="1983925" y="456826"/>
                  </a:cubicBezTo>
                  <a:lnTo>
                    <a:pt x="69718" y="456826"/>
                  </a:lnTo>
                  <a:cubicBezTo>
                    <a:pt x="31214" y="456826"/>
                    <a:pt x="0" y="425613"/>
                    <a:pt x="0" y="387108"/>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17" name="TextBox 17"/>
            <p:cNvSpPr txBox="1"/>
            <p:nvPr/>
          </p:nvSpPr>
          <p:spPr>
            <a:xfrm>
              <a:off x="0" y="-38100"/>
              <a:ext cx="2053643" cy="494926"/>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0727150" y="5425452"/>
            <a:ext cx="807651" cy="80765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2234361" y="6724051"/>
            <a:ext cx="5663353" cy="1922622"/>
            <a:chOff x="0" y="0"/>
            <a:chExt cx="2053643" cy="697181"/>
          </a:xfrm>
        </p:grpSpPr>
        <p:sp>
          <p:nvSpPr>
            <p:cNvPr id="22" name="Freeform 22"/>
            <p:cNvSpPr/>
            <p:nvPr/>
          </p:nvSpPr>
          <p:spPr>
            <a:xfrm>
              <a:off x="0" y="0"/>
              <a:ext cx="2053643" cy="697181"/>
            </a:xfrm>
            <a:custGeom>
              <a:avLst/>
              <a:gdLst/>
              <a:ahLst/>
              <a:cxnLst/>
              <a:rect l="l" t="t" r="r" b="b"/>
              <a:pathLst>
                <a:path w="2053643" h="697181">
                  <a:moveTo>
                    <a:pt x="69718" y="0"/>
                  </a:moveTo>
                  <a:lnTo>
                    <a:pt x="1983925" y="0"/>
                  </a:lnTo>
                  <a:cubicBezTo>
                    <a:pt x="2022430" y="0"/>
                    <a:pt x="2053643" y="31214"/>
                    <a:pt x="2053643" y="69718"/>
                  </a:cubicBezTo>
                  <a:lnTo>
                    <a:pt x="2053643" y="627462"/>
                  </a:lnTo>
                  <a:cubicBezTo>
                    <a:pt x="2053643" y="665967"/>
                    <a:pt x="2022430" y="697181"/>
                    <a:pt x="1983925" y="697181"/>
                  </a:cubicBezTo>
                  <a:lnTo>
                    <a:pt x="69718" y="697181"/>
                  </a:lnTo>
                  <a:cubicBezTo>
                    <a:pt x="31214" y="697181"/>
                    <a:pt x="0" y="665967"/>
                    <a:pt x="0" y="627462"/>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23" name="TextBox 23"/>
            <p:cNvSpPr txBox="1"/>
            <p:nvPr/>
          </p:nvSpPr>
          <p:spPr>
            <a:xfrm>
              <a:off x="0" y="-38100"/>
              <a:ext cx="2053643" cy="735281"/>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16649187" y="6320226"/>
            <a:ext cx="807651" cy="807651"/>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26" name="TextBox 2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6312323" y="7835798"/>
            <a:ext cx="5663353" cy="1866177"/>
            <a:chOff x="0" y="0"/>
            <a:chExt cx="2053643" cy="676712"/>
          </a:xfrm>
        </p:grpSpPr>
        <p:sp>
          <p:nvSpPr>
            <p:cNvPr id="28" name="Freeform 28"/>
            <p:cNvSpPr/>
            <p:nvPr/>
          </p:nvSpPr>
          <p:spPr>
            <a:xfrm>
              <a:off x="0" y="0"/>
              <a:ext cx="2053643" cy="676712"/>
            </a:xfrm>
            <a:custGeom>
              <a:avLst/>
              <a:gdLst/>
              <a:ahLst/>
              <a:cxnLst/>
              <a:rect l="l" t="t" r="r" b="b"/>
              <a:pathLst>
                <a:path w="2053643" h="676712">
                  <a:moveTo>
                    <a:pt x="69718" y="0"/>
                  </a:moveTo>
                  <a:lnTo>
                    <a:pt x="1983925" y="0"/>
                  </a:lnTo>
                  <a:cubicBezTo>
                    <a:pt x="2022430" y="0"/>
                    <a:pt x="2053643" y="31214"/>
                    <a:pt x="2053643" y="69718"/>
                  </a:cubicBezTo>
                  <a:lnTo>
                    <a:pt x="2053643" y="606994"/>
                  </a:lnTo>
                  <a:cubicBezTo>
                    <a:pt x="2053643" y="645499"/>
                    <a:pt x="2022430" y="676712"/>
                    <a:pt x="1983925" y="676712"/>
                  </a:cubicBezTo>
                  <a:lnTo>
                    <a:pt x="69718" y="676712"/>
                  </a:lnTo>
                  <a:cubicBezTo>
                    <a:pt x="31214" y="676712"/>
                    <a:pt x="0" y="645499"/>
                    <a:pt x="0" y="606994"/>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29" name="TextBox 29"/>
            <p:cNvSpPr txBox="1"/>
            <p:nvPr/>
          </p:nvSpPr>
          <p:spPr>
            <a:xfrm>
              <a:off x="0" y="-38100"/>
              <a:ext cx="2053643" cy="714812"/>
            </a:xfrm>
            <a:prstGeom prst="rect">
              <a:avLst/>
            </a:prstGeom>
          </p:spPr>
          <p:txBody>
            <a:bodyPr lIns="50800" tIns="50800" rIns="50800" bIns="50800" rtlCol="0" anchor="ctr"/>
            <a:lstStyle/>
            <a:p>
              <a:pPr algn="ctr">
                <a:lnSpc>
                  <a:spcPts val="2659"/>
                </a:lnSpc>
              </a:pPr>
              <a:endParaRPr/>
            </a:p>
          </p:txBody>
        </p:sp>
      </p:grpSp>
      <p:grpSp>
        <p:nvGrpSpPr>
          <p:cNvPr id="30" name="Group 30"/>
          <p:cNvGrpSpPr/>
          <p:nvPr/>
        </p:nvGrpSpPr>
        <p:grpSpPr>
          <a:xfrm>
            <a:off x="10727150" y="7431972"/>
            <a:ext cx="807651" cy="807651"/>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32" name="TextBox 3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33" name="Group 33"/>
          <p:cNvGrpSpPr/>
          <p:nvPr/>
        </p:nvGrpSpPr>
        <p:grpSpPr>
          <a:xfrm>
            <a:off x="12234361" y="4909935"/>
            <a:ext cx="5663353" cy="974020"/>
            <a:chOff x="0" y="0"/>
            <a:chExt cx="2053643" cy="353199"/>
          </a:xfrm>
        </p:grpSpPr>
        <p:sp>
          <p:nvSpPr>
            <p:cNvPr id="34" name="Freeform 34"/>
            <p:cNvSpPr/>
            <p:nvPr/>
          </p:nvSpPr>
          <p:spPr>
            <a:xfrm>
              <a:off x="0" y="0"/>
              <a:ext cx="2053643" cy="353199"/>
            </a:xfrm>
            <a:custGeom>
              <a:avLst/>
              <a:gdLst/>
              <a:ahLst/>
              <a:cxnLst/>
              <a:rect l="l" t="t" r="r" b="b"/>
              <a:pathLst>
                <a:path w="2053643" h="353199">
                  <a:moveTo>
                    <a:pt x="69718" y="0"/>
                  </a:moveTo>
                  <a:lnTo>
                    <a:pt x="1983925" y="0"/>
                  </a:lnTo>
                  <a:cubicBezTo>
                    <a:pt x="2022430" y="0"/>
                    <a:pt x="2053643" y="31214"/>
                    <a:pt x="2053643" y="69718"/>
                  </a:cubicBezTo>
                  <a:lnTo>
                    <a:pt x="2053643" y="283481"/>
                  </a:lnTo>
                  <a:cubicBezTo>
                    <a:pt x="2053643" y="321985"/>
                    <a:pt x="2022430" y="353199"/>
                    <a:pt x="1983925" y="353199"/>
                  </a:cubicBezTo>
                  <a:lnTo>
                    <a:pt x="69718" y="353199"/>
                  </a:lnTo>
                  <a:cubicBezTo>
                    <a:pt x="31214" y="353199"/>
                    <a:pt x="0" y="321985"/>
                    <a:pt x="0" y="283481"/>
                  </a:cubicBezTo>
                  <a:lnTo>
                    <a:pt x="0" y="69718"/>
                  </a:lnTo>
                  <a:cubicBezTo>
                    <a:pt x="0" y="31214"/>
                    <a:pt x="31214" y="0"/>
                    <a:pt x="69718" y="0"/>
                  </a:cubicBezTo>
                  <a:close/>
                </a:path>
              </a:pathLst>
            </a:custGeom>
            <a:ln w="19050" cap="rnd">
              <a:solidFill>
                <a:srgbClr val="596548"/>
              </a:solidFill>
              <a:prstDash val="solid"/>
              <a:round/>
            </a:ln>
          </p:spPr>
          <p:txBody>
            <a:bodyPr/>
            <a:lstStyle/>
            <a:p>
              <a:endParaRPr lang="en-GB"/>
            </a:p>
          </p:txBody>
        </p:sp>
        <p:sp>
          <p:nvSpPr>
            <p:cNvPr id="35" name="TextBox 35"/>
            <p:cNvSpPr txBox="1"/>
            <p:nvPr/>
          </p:nvSpPr>
          <p:spPr>
            <a:xfrm>
              <a:off x="0" y="-38100"/>
              <a:ext cx="2053643" cy="391299"/>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6649187" y="4506110"/>
            <a:ext cx="807651" cy="807651"/>
            <a:chOff x="0" y="0"/>
            <a:chExt cx="812800" cy="812800"/>
          </a:xfrm>
        </p:grpSpPr>
        <p:sp>
          <p:nvSpPr>
            <p:cNvPr id="37" name="Freeform 3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38" name="TextBox 3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39" name="Freeform 39"/>
          <p:cNvSpPr/>
          <p:nvPr/>
        </p:nvSpPr>
        <p:spPr>
          <a:xfrm>
            <a:off x="666835" y="3280696"/>
            <a:ext cx="4578689" cy="6356958"/>
          </a:xfrm>
          <a:custGeom>
            <a:avLst/>
            <a:gdLst/>
            <a:ahLst/>
            <a:cxnLst/>
            <a:rect l="l" t="t" r="r" b="b"/>
            <a:pathLst>
              <a:path w="4578689" h="6356958">
                <a:moveTo>
                  <a:pt x="0" y="0"/>
                </a:moveTo>
                <a:lnTo>
                  <a:pt x="4578688" y="0"/>
                </a:lnTo>
                <a:lnTo>
                  <a:pt x="4578688" y="6356958"/>
                </a:lnTo>
                <a:lnTo>
                  <a:pt x="0" y="6356958"/>
                </a:lnTo>
                <a:lnTo>
                  <a:pt x="0" y="0"/>
                </a:lnTo>
                <a:close/>
              </a:path>
            </a:pathLst>
          </a:custGeom>
          <a:blipFill>
            <a:blip r:embed="rId2"/>
            <a:stretch>
              <a:fillRect r="-31201"/>
            </a:stretch>
          </a:blipFill>
        </p:spPr>
        <p:txBody>
          <a:bodyPr/>
          <a:lstStyle/>
          <a:p>
            <a:endParaRPr lang="en-GB"/>
          </a:p>
        </p:txBody>
      </p:sp>
      <p:sp>
        <p:nvSpPr>
          <p:cNvPr id="40" name="TextBox 40"/>
          <p:cNvSpPr txBox="1"/>
          <p:nvPr/>
        </p:nvSpPr>
        <p:spPr>
          <a:xfrm>
            <a:off x="3893086" y="1889674"/>
            <a:ext cx="10941771" cy="1304455"/>
          </a:xfrm>
          <a:prstGeom prst="rect">
            <a:avLst/>
          </a:prstGeom>
        </p:spPr>
        <p:txBody>
          <a:bodyPr lIns="0" tIns="0" rIns="0" bIns="0" rtlCol="0" anchor="t">
            <a:spAutoFit/>
          </a:bodyPr>
          <a:lstStyle/>
          <a:p>
            <a:pPr algn="ctr">
              <a:lnSpc>
                <a:spcPts val="10264"/>
              </a:lnSpc>
            </a:pPr>
            <a:r>
              <a:rPr lang="en-US" sz="8926">
                <a:solidFill>
                  <a:srgbClr val="000000"/>
                </a:solidFill>
                <a:latin typeface="Roca Two"/>
                <a:ea typeface="Roca Two"/>
                <a:cs typeface="Roca Two"/>
                <a:sym typeface="Roca Two"/>
              </a:rPr>
              <a:t>Methodology</a:t>
            </a:r>
          </a:p>
        </p:txBody>
      </p:sp>
      <p:sp>
        <p:nvSpPr>
          <p:cNvPr id="41" name="TextBox 41"/>
          <p:cNvSpPr txBox="1"/>
          <p:nvPr/>
        </p:nvSpPr>
        <p:spPr>
          <a:xfrm>
            <a:off x="6675776" y="4295170"/>
            <a:ext cx="4859025" cy="7016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Epistemological, inductive approach with a qualitative design.</a:t>
            </a:r>
          </a:p>
        </p:txBody>
      </p:sp>
      <p:sp>
        <p:nvSpPr>
          <p:cNvPr id="42" name="TextBox 42"/>
          <p:cNvSpPr txBox="1"/>
          <p:nvPr/>
        </p:nvSpPr>
        <p:spPr>
          <a:xfrm>
            <a:off x="6675776" y="4071649"/>
            <a:ext cx="4177152" cy="238760"/>
          </a:xfrm>
          <a:prstGeom prst="rect">
            <a:avLst/>
          </a:prstGeom>
        </p:spPr>
        <p:txBody>
          <a:bodyPr lIns="0" tIns="0" rIns="0" bIns="0" rtlCol="0" anchor="t">
            <a:spAutoFit/>
          </a:bodyPr>
          <a:lstStyle/>
          <a:p>
            <a:pPr algn="l">
              <a:lnSpc>
                <a:spcPts val="1839"/>
              </a:lnSpc>
            </a:pPr>
            <a:r>
              <a:rPr lang="en-US" sz="1599">
                <a:solidFill>
                  <a:srgbClr val="596548"/>
                </a:solidFill>
                <a:latin typeface="Roca Two"/>
                <a:ea typeface="Roca Two"/>
                <a:cs typeface="Roca Two"/>
                <a:sym typeface="Roca Two"/>
              </a:rPr>
              <a:t>PHILOSOPHY, APPROACH AND DESIGN</a:t>
            </a:r>
          </a:p>
        </p:txBody>
      </p:sp>
      <p:sp>
        <p:nvSpPr>
          <p:cNvPr id="43" name="TextBox 43"/>
          <p:cNvSpPr txBox="1"/>
          <p:nvPr/>
        </p:nvSpPr>
        <p:spPr>
          <a:xfrm>
            <a:off x="10852928" y="3628419"/>
            <a:ext cx="556095" cy="398202"/>
          </a:xfrm>
          <a:prstGeom prst="rect">
            <a:avLst/>
          </a:prstGeom>
        </p:spPr>
        <p:txBody>
          <a:bodyPr lIns="0" tIns="0" rIns="0" bIns="0" rtlCol="0" anchor="t">
            <a:spAutoFit/>
          </a:bodyPr>
          <a:lstStyle/>
          <a:p>
            <a:pPr algn="ctr">
              <a:lnSpc>
                <a:spcPts val="3115"/>
              </a:lnSpc>
            </a:pPr>
            <a:r>
              <a:rPr lang="en-US" sz="2709">
                <a:solidFill>
                  <a:srgbClr val="E8E6E2"/>
                </a:solidFill>
                <a:latin typeface="Roca Two"/>
                <a:ea typeface="Roca Two"/>
                <a:cs typeface="Roca Two"/>
                <a:sym typeface="Roca Two"/>
              </a:rPr>
              <a:t>01</a:t>
            </a:r>
          </a:p>
        </p:txBody>
      </p:sp>
      <p:sp>
        <p:nvSpPr>
          <p:cNvPr id="44" name="TextBox 44"/>
          <p:cNvSpPr txBox="1"/>
          <p:nvPr/>
        </p:nvSpPr>
        <p:spPr>
          <a:xfrm>
            <a:off x="6675776" y="6301691"/>
            <a:ext cx="4859025" cy="7016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Purposive sampling of practitioners with experience or understanding of NFM.</a:t>
            </a:r>
          </a:p>
        </p:txBody>
      </p:sp>
      <p:sp>
        <p:nvSpPr>
          <p:cNvPr id="45" name="TextBox 45"/>
          <p:cNvSpPr txBox="1"/>
          <p:nvPr/>
        </p:nvSpPr>
        <p:spPr>
          <a:xfrm>
            <a:off x="6675776" y="6081466"/>
            <a:ext cx="2468224" cy="238760"/>
          </a:xfrm>
          <a:prstGeom prst="rect">
            <a:avLst/>
          </a:prstGeom>
        </p:spPr>
        <p:txBody>
          <a:bodyPr lIns="0" tIns="0" rIns="0" bIns="0" rtlCol="0" anchor="t">
            <a:spAutoFit/>
          </a:bodyPr>
          <a:lstStyle/>
          <a:p>
            <a:pPr algn="l">
              <a:lnSpc>
                <a:spcPts val="1839"/>
              </a:lnSpc>
            </a:pPr>
            <a:r>
              <a:rPr lang="en-US" sz="1599">
                <a:solidFill>
                  <a:srgbClr val="596548"/>
                </a:solidFill>
                <a:latin typeface="Roca Two"/>
                <a:ea typeface="Roca Two"/>
                <a:cs typeface="Roca Two"/>
                <a:sym typeface="Roca Two"/>
              </a:rPr>
              <a:t>SAMPLING STRATEGY</a:t>
            </a:r>
          </a:p>
        </p:txBody>
      </p:sp>
      <p:sp>
        <p:nvSpPr>
          <p:cNvPr id="46" name="TextBox 46"/>
          <p:cNvSpPr txBox="1"/>
          <p:nvPr/>
        </p:nvSpPr>
        <p:spPr>
          <a:xfrm>
            <a:off x="10852928" y="5639412"/>
            <a:ext cx="556095" cy="398780"/>
          </a:xfrm>
          <a:prstGeom prst="rect">
            <a:avLst/>
          </a:prstGeom>
        </p:spPr>
        <p:txBody>
          <a:bodyPr lIns="0" tIns="0" rIns="0" bIns="0" rtlCol="0" anchor="t">
            <a:spAutoFit/>
          </a:bodyPr>
          <a:lstStyle/>
          <a:p>
            <a:pPr algn="ctr">
              <a:lnSpc>
                <a:spcPts val="3219"/>
              </a:lnSpc>
            </a:pPr>
            <a:r>
              <a:rPr lang="en-US" sz="2799">
                <a:solidFill>
                  <a:srgbClr val="E8E6E2"/>
                </a:solidFill>
                <a:latin typeface="Roca Two"/>
                <a:ea typeface="Roca Two"/>
                <a:cs typeface="Roca Two"/>
                <a:sym typeface="Roca Two"/>
              </a:rPr>
              <a:t>03</a:t>
            </a:r>
          </a:p>
        </p:txBody>
      </p:sp>
      <p:sp>
        <p:nvSpPr>
          <p:cNvPr id="47" name="TextBox 47"/>
          <p:cNvSpPr txBox="1"/>
          <p:nvPr/>
        </p:nvSpPr>
        <p:spPr>
          <a:xfrm>
            <a:off x="12597813" y="7196464"/>
            <a:ext cx="5299901" cy="140652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Semi-structured online interviews. Transcrips were IPA thematically analysed. ChatGPT supported initial descriptive coding.</a:t>
            </a:r>
          </a:p>
        </p:txBody>
      </p:sp>
      <p:sp>
        <p:nvSpPr>
          <p:cNvPr id="48" name="TextBox 48"/>
          <p:cNvSpPr txBox="1"/>
          <p:nvPr/>
        </p:nvSpPr>
        <p:spPr>
          <a:xfrm>
            <a:off x="12597813" y="6976240"/>
            <a:ext cx="3661862" cy="238760"/>
          </a:xfrm>
          <a:prstGeom prst="rect">
            <a:avLst/>
          </a:prstGeom>
        </p:spPr>
        <p:txBody>
          <a:bodyPr lIns="0" tIns="0" rIns="0" bIns="0" rtlCol="0" anchor="t">
            <a:spAutoFit/>
          </a:bodyPr>
          <a:lstStyle/>
          <a:p>
            <a:pPr algn="l">
              <a:lnSpc>
                <a:spcPts val="1839"/>
              </a:lnSpc>
            </a:pPr>
            <a:r>
              <a:rPr lang="en-US" sz="1599">
                <a:solidFill>
                  <a:srgbClr val="596548"/>
                </a:solidFill>
                <a:latin typeface="Roca Two"/>
                <a:ea typeface="Roca Two"/>
                <a:cs typeface="Roca Two"/>
                <a:sym typeface="Roca Two"/>
              </a:rPr>
              <a:t>DATA COLLECTION AND ANALYSIS</a:t>
            </a:r>
          </a:p>
        </p:txBody>
      </p:sp>
      <p:sp>
        <p:nvSpPr>
          <p:cNvPr id="49" name="TextBox 49"/>
          <p:cNvSpPr txBox="1"/>
          <p:nvPr/>
        </p:nvSpPr>
        <p:spPr>
          <a:xfrm>
            <a:off x="16774965" y="6534186"/>
            <a:ext cx="556095" cy="398780"/>
          </a:xfrm>
          <a:prstGeom prst="rect">
            <a:avLst/>
          </a:prstGeom>
        </p:spPr>
        <p:txBody>
          <a:bodyPr lIns="0" tIns="0" rIns="0" bIns="0" rtlCol="0" anchor="t">
            <a:spAutoFit/>
          </a:bodyPr>
          <a:lstStyle/>
          <a:p>
            <a:pPr algn="ctr">
              <a:lnSpc>
                <a:spcPts val="3219"/>
              </a:lnSpc>
            </a:pPr>
            <a:r>
              <a:rPr lang="en-US" sz="2799">
                <a:solidFill>
                  <a:srgbClr val="E8E6E2"/>
                </a:solidFill>
                <a:latin typeface="Roca Two"/>
                <a:ea typeface="Roca Two"/>
                <a:cs typeface="Roca Two"/>
                <a:sym typeface="Roca Two"/>
              </a:rPr>
              <a:t>04</a:t>
            </a:r>
          </a:p>
        </p:txBody>
      </p:sp>
      <p:sp>
        <p:nvSpPr>
          <p:cNvPr id="50" name="TextBox 50"/>
          <p:cNvSpPr txBox="1"/>
          <p:nvPr/>
        </p:nvSpPr>
        <p:spPr>
          <a:xfrm>
            <a:off x="6675776" y="8308211"/>
            <a:ext cx="4859025" cy="1406417"/>
          </a:xfrm>
          <a:prstGeom prst="rect">
            <a:avLst/>
          </a:prstGeom>
        </p:spPr>
        <p:txBody>
          <a:bodyPr lIns="0" tIns="0" rIns="0" bIns="0" rtlCol="0" anchor="t">
            <a:spAutoFit/>
          </a:bodyPr>
          <a:lstStyle/>
          <a:p>
            <a:pPr algn="l">
              <a:lnSpc>
                <a:spcPts val="2805"/>
              </a:lnSpc>
            </a:pPr>
            <a:r>
              <a:rPr lang="en-US" sz="2004">
                <a:solidFill>
                  <a:srgbClr val="000000"/>
                </a:solidFill>
                <a:latin typeface="Roca Two"/>
                <a:ea typeface="Roca Two"/>
                <a:cs typeface="Roca Two"/>
                <a:sym typeface="Roca Two"/>
              </a:rPr>
              <a:t>Informed consent and maintained anonymity.</a:t>
            </a:r>
          </a:p>
          <a:p>
            <a:pPr algn="l">
              <a:lnSpc>
                <a:spcPts val="2805"/>
              </a:lnSpc>
            </a:pPr>
            <a:r>
              <a:rPr lang="en-US" sz="2004">
                <a:solidFill>
                  <a:srgbClr val="000000"/>
                </a:solidFill>
                <a:latin typeface="Roca Two"/>
                <a:ea typeface="Roca Two"/>
                <a:cs typeface="Roca Two"/>
                <a:sym typeface="Roca Two"/>
              </a:rPr>
              <a:t>Reflexive journalling.</a:t>
            </a:r>
          </a:p>
          <a:p>
            <a:pPr algn="l">
              <a:lnSpc>
                <a:spcPts val="2805"/>
              </a:lnSpc>
            </a:pPr>
            <a:r>
              <a:rPr lang="en-US" sz="2004">
                <a:solidFill>
                  <a:srgbClr val="000000"/>
                </a:solidFill>
                <a:latin typeface="Roca Two"/>
                <a:ea typeface="Roca Two"/>
                <a:cs typeface="Roca Two"/>
                <a:sym typeface="Roca Two"/>
              </a:rPr>
              <a:t>ChatGPT outputs researcher-verified.</a:t>
            </a:r>
          </a:p>
        </p:txBody>
      </p:sp>
      <p:sp>
        <p:nvSpPr>
          <p:cNvPr id="51" name="TextBox 51"/>
          <p:cNvSpPr txBox="1"/>
          <p:nvPr/>
        </p:nvSpPr>
        <p:spPr>
          <a:xfrm>
            <a:off x="6675776" y="8087986"/>
            <a:ext cx="3661862" cy="238760"/>
          </a:xfrm>
          <a:prstGeom prst="rect">
            <a:avLst/>
          </a:prstGeom>
        </p:spPr>
        <p:txBody>
          <a:bodyPr lIns="0" tIns="0" rIns="0" bIns="0" rtlCol="0" anchor="t">
            <a:spAutoFit/>
          </a:bodyPr>
          <a:lstStyle/>
          <a:p>
            <a:pPr algn="l">
              <a:lnSpc>
                <a:spcPts val="1839"/>
              </a:lnSpc>
            </a:pPr>
            <a:r>
              <a:rPr lang="en-US" sz="1599">
                <a:solidFill>
                  <a:srgbClr val="596548"/>
                </a:solidFill>
                <a:latin typeface="Roca Two"/>
                <a:ea typeface="Roca Two"/>
                <a:cs typeface="Roca Two"/>
                <a:sym typeface="Roca Two"/>
              </a:rPr>
              <a:t>ETHICS, REFLEXIVITY AND RIGOUR</a:t>
            </a:r>
          </a:p>
        </p:txBody>
      </p:sp>
      <p:sp>
        <p:nvSpPr>
          <p:cNvPr id="52" name="TextBox 52"/>
          <p:cNvSpPr txBox="1"/>
          <p:nvPr/>
        </p:nvSpPr>
        <p:spPr>
          <a:xfrm>
            <a:off x="10852928" y="7645933"/>
            <a:ext cx="556095" cy="398780"/>
          </a:xfrm>
          <a:prstGeom prst="rect">
            <a:avLst/>
          </a:prstGeom>
        </p:spPr>
        <p:txBody>
          <a:bodyPr lIns="0" tIns="0" rIns="0" bIns="0" rtlCol="0" anchor="t">
            <a:spAutoFit/>
          </a:bodyPr>
          <a:lstStyle/>
          <a:p>
            <a:pPr algn="ctr">
              <a:lnSpc>
                <a:spcPts val="3219"/>
              </a:lnSpc>
            </a:pPr>
            <a:r>
              <a:rPr lang="en-US" sz="2799">
                <a:solidFill>
                  <a:srgbClr val="E8E6E2"/>
                </a:solidFill>
                <a:latin typeface="Roca Two"/>
                <a:ea typeface="Roca Two"/>
                <a:cs typeface="Roca Two"/>
                <a:sym typeface="Roca Two"/>
              </a:rPr>
              <a:t>05</a:t>
            </a:r>
          </a:p>
        </p:txBody>
      </p:sp>
      <p:sp>
        <p:nvSpPr>
          <p:cNvPr id="53" name="TextBox 53"/>
          <p:cNvSpPr txBox="1"/>
          <p:nvPr/>
        </p:nvSpPr>
        <p:spPr>
          <a:xfrm>
            <a:off x="12597813" y="5382348"/>
            <a:ext cx="4859025" cy="349250"/>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Interpretative phenomenology.</a:t>
            </a:r>
          </a:p>
        </p:txBody>
      </p:sp>
      <p:sp>
        <p:nvSpPr>
          <p:cNvPr id="54" name="TextBox 54"/>
          <p:cNvSpPr txBox="1"/>
          <p:nvPr/>
        </p:nvSpPr>
        <p:spPr>
          <a:xfrm>
            <a:off x="12597813" y="5162124"/>
            <a:ext cx="4051374" cy="238760"/>
          </a:xfrm>
          <a:prstGeom prst="rect">
            <a:avLst/>
          </a:prstGeom>
        </p:spPr>
        <p:txBody>
          <a:bodyPr lIns="0" tIns="0" rIns="0" bIns="0" rtlCol="0" anchor="t">
            <a:spAutoFit/>
          </a:bodyPr>
          <a:lstStyle/>
          <a:p>
            <a:pPr algn="l">
              <a:lnSpc>
                <a:spcPts val="1839"/>
              </a:lnSpc>
            </a:pPr>
            <a:r>
              <a:rPr lang="en-US" sz="1599">
                <a:solidFill>
                  <a:srgbClr val="596548"/>
                </a:solidFill>
                <a:latin typeface="Roca Two"/>
                <a:ea typeface="Roca Two"/>
                <a:cs typeface="Roca Two"/>
                <a:sym typeface="Roca Two"/>
              </a:rPr>
              <a:t>PARADIGM AND STRATEGY</a:t>
            </a:r>
          </a:p>
        </p:txBody>
      </p:sp>
      <p:sp>
        <p:nvSpPr>
          <p:cNvPr id="55" name="TextBox 55"/>
          <p:cNvSpPr txBox="1"/>
          <p:nvPr/>
        </p:nvSpPr>
        <p:spPr>
          <a:xfrm>
            <a:off x="16774965" y="4720070"/>
            <a:ext cx="556095" cy="398780"/>
          </a:xfrm>
          <a:prstGeom prst="rect">
            <a:avLst/>
          </a:prstGeom>
        </p:spPr>
        <p:txBody>
          <a:bodyPr lIns="0" tIns="0" rIns="0" bIns="0" rtlCol="0" anchor="t">
            <a:spAutoFit/>
          </a:bodyPr>
          <a:lstStyle/>
          <a:p>
            <a:pPr algn="ctr">
              <a:lnSpc>
                <a:spcPts val="3219"/>
              </a:lnSpc>
            </a:pPr>
            <a:r>
              <a:rPr lang="en-US" sz="2799">
                <a:solidFill>
                  <a:srgbClr val="E8E6E2"/>
                </a:solidFill>
                <a:latin typeface="Roca Two"/>
                <a:ea typeface="Roca Two"/>
                <a:cs typeface="Roca Two"/>
                <a:sym typeface="Roca Two"/>
              </a:rPr>
              <a:t>02</a:t>
            </a:r>
          </a:p>
        </p:txBody>
      </p:sp>
      <p:sp>
        <p:nvSpPr>
          <p:cNvPr id="56" name="TextBox 56"/>
          <p:cNvSpPr txBox="1"/>
          <p:nvPr/>
        </p:nvSpPr>
        <p:spPr>
          <a:xfrm>
            <a:off x="12762274" y="1204495"/>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57" name="TextBox 57"/>
          <p:cNvSpPr txBox="1"/>
          <p:nvPr/>
        </p:nvSpPr>
        <p:spPr>
          <a:xfrm>
            <a:off x="1208725" y="1204517"/>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9461872" y="3170853"/>
            <a:ext cx="7797428" cy="2766430"/>
            <a:chOff x="0" y="0"/>
            <a:chExt cx="2053643" cy="728607"/>
          </a:xfrm>
        </p:grpSpPr>
        <p:sp>
          <p:nvSpPr>
            <p:cNvPr id="3" name="Freeform 3"/>
            <p:cNvSpPr/>
            <p:nvPr/>
          </p:nvSpPr>
          <p:spPr>
            <a:xfrm>
              <a:off x="0" y="0"/>
              <a:ext cx="2053643" cy="728607"/>
            </a:xfrm>
            <a:custGeom>
              <a:avLst/>
              <a:gdLst/>
              <a:ahLst/>
              <a:cxnLst/>
              <a:rect l="l" t="t" r="r" b="b"/>
              <a:pathLst>
                <a:path w="2053643" h="728607">
                  <a:moveTo>
                    <a:pt x="50637" y="0"/>
                  </a:moveTo>
                  <a:lnTo>
                    <a:pt x="2003006" y="0"/>
                  </a:lnTo>
                  <a:cubicBezTo>
                    <a:pt x="2016436" y="0"/>
                    <a:pt x="2029316" y="5335"/>
                    <a:pt x="2038812" y="14831"/>
                  </a:cubicBezTo>
                  <a:cubicBezTo>
                    <a:pt x="2048309" y="24327"/>
                    <a:pt x="2053643" y="37207"/>
                    <a:pt x="2053643" y="50637"/>
                  </a:cubicBezTo>
                  <a:lnTo>
                    <a:pt x="2053643" y="677970"/>
                  </a:lnTo>
                  <a:cubicBezTo>
                    <a:pt x="2053643" y="691400"/>
                    <a:pt x="2048309" y="704280"/>
                    <a:pt x="2038812" y="713776"/>
                  </a:cubicBezTo>
                  <a:cubicBezTo>
                    <a:pt x="2029316" y="723272"/>
                    <a:pt x="2016436" y="728607"/>
                    <a:pt x="2003006" y="728607"/>
                  </a:cubicBezTo>
                  <a:lnTo>
                    <a:pt x="50637" y="728607"/>
                  </a:lnTo>
                  <a:cubicBezTo>
                    <a:pt x="37207" y="728607"/>
                    <a:pt x="24327" y="723272"/>
                    <a:pt x="14831" y="713776"/>
                  </a:cubicBezTo>
                  <a:cubicBezTo>
                    <a:pt x="5335" y="704280"/>
                    <a:pt x="0" y="691400"/>
                    <a:pt x="0" y="677970"/>
                  </a:cubicBezTo>
                  <a:lnTo>
                    <a:pt x="0" y="50637"/>
                  </a:lnTo>
                  <a:cubicBezTo>
                    <a:pt x="0" y="37207"/>
                    <a:pt x="5335" y="24327"/>
                    <a:pt x="14831" y="14831"/>
                  </a:cubicBezTo>
                  <a:cubicBezTo>
                    <a:pt x="24327" y="5335"/>
                    <a:pt x="37207" y="0"/>
                    <a:pt x="50637" y="0"/>
                  </a:cubicBezTo>
                  <a:close/>
                </a:path>
              </a:pathLst>
            </a:custGeom>
            <a:ln w="19050" cap="rnd">
              <a:solidFill>
                <a:srgbClr val="596548"/>
              </a:solidFill>
              <a:prstDash val="solid"/>
              <a:round/>
            </a:ln>
          </p:spPr>
          <p:txBody>
            <a:bodyPr/>
            <a:lstStyle/>
            <a:p>
              <a:endParaRPr lang="en-GB"/>
            </a:p>
          </p:txBody>
        </p:sp>
        <p:sp>
          <p:nvSpPr>
            <p:cNvPr id="4" name="TextBox 4"/>
            <p:cNvSpPr txBox="1"/>
            <p:nvPr/>
          </p:nvSpPr>
          <p:spPr>
            <a:xfrm>
              <a:off x="0" y="-38100"/>
              <a:ext cx="2053643" cy="766707"/>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5540301" y="2614857"/>
            <a:ext cx="1111991" cy="1111991"/>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397620" y="1368943"/>
            <a:ext cx="7573110" cy="4051614"/>
          </a:xfrm>
          <a:custGeom>
            <a:avLst/>
            <a:gdLst/>
            <a:ahLst/>
            <a:cxnLst/>
            <a:rect l="l" t="t" r="r" b="b"/>
            <a:pathLst>
              <a:path w="7573110" h="4051614">
                <a:moveTo>
                  <a:pt x="0" y="0"/>
                </a:moveTo>
                <a:lnTo>
                  <a:pt x="7573109" y="0"/>
                </a:lnTo>
                <a:lnTo>
                  <a:pt x="7573109" y="4051613"/>
                </a:lnTo>
                <a:lnTo>
                  <a:pt x="0" y="4051613"/>
                </a:lnTo>
                <a:lnTo>
                  <a:pt x="0" y="0"/>
                </a:lnTo>
                <a:close/>
              </a:path>
            </a:pathLst>
          </a:custGeom>
          <a:blipFill>
            <a:blip r:embed="rId2"/>
            <a:stretch>
              <a:fillRect/>
            </a:stretch>
          </a:blipFill>
        </p:spPr>
        <p:txBody>
          <a:bodyPr/>
          <a:lstStyle/>
          <a:p>
            <a:endParaRPr lang="en-GB"/>
          </a:p>
        </p:txBody>
      </p:sp>
      <p:sp>
        <p:nvSpPr>
          <p:cNvPr id="9" name="Freeform 9"/>
          <p:cNvSpPr/>
          <p:nvPr/>
        </p:nvSpPr>
        <p:spPr>
          <a:xfrm>
            <a:off x="397620" y="5763456"/>
            <a:ext cx="7573110" cy="4051614"/>
          </a:xfrm>
          <a:custGeom>
            <a:avLst/>
            <a:gdLst/>
            <a:ahLst/>
            <a:cxnLst/>
            <a:rect l="l" t="t" r="r" b="b"/>
            <a:pathLst>
              <a:path w="7573110" h="4051614">
                <a:moveTo>
                  <a:pt x="0" y="0"/>
                </a:moveTo>
                <a:lnTo>
                  <a:pt x="7573109" y="0"/>
                </a:lnTo>
                <a:lnTo>
                  <a:pt x="7573109" y="4051614"/>
                </a:lnTo>
                <a:lnTo>
                  <a:pt x="0" y="4051614"/>
                </a:lnTo>
                <a:lnTo>
                  <a:pt x="0" y="0"/>
                </a:lnTo>
                <a:close/>
              </a:path>
            </a:pathLst>
          </a:custGeom>
          <a:blipFill>
            <a:blip r:embed="rId3"/>
            <a:stretch>
              <a:fillRect/>
            </a:stretch>
          </a:blipFill>
        </p:spPr>
        <p:txBody>
          <a:bodyPr/>
          <a:lstStyle/>
          <a:p>
            <a:endParaRPr lang="en-GB"/>
          </a:p>
        </p:txBody>
      </p:sp>
      <p:sp>
        <p:nvSpPr>
          <p:cNvPr id="10" name="TextBox 10"/>
          <p:cNvSpPr txBox="1"/>
          <p:nvPr/>
        </p:nvSpPr>
        <p:spPr>
          <a:xfrm>
            <a:off x="9461872" y="1588328"/>
            <a:ext cx="7797428" cy="1184275"/>
          </a:xfrm>
          <a:prstGeom prst="rect">
            <a:avLst/>
          </a:prstGeom>
        </p:spPr>
        <p:txBody>
          <a:bodyPr lIns="0" tIns="0" rIns="0" bIns="0" rtlCol="0" anchor="t">
            <a:spAutoFit/>
          </a:bodyPr>
          <a:lstStyle/>
          <a:p>
            <a:pPr algn="l">
              <a:lnSpc>
                <a:spcPts val="9200"/>
              </a:lnSpc>
            </a:pPr>
            <a:r>
              <a:rPr lang="en-US" sz="8000">
                <a:solidFill>
                  <a:srgbClr val="000000"/>
                </a:solidFill>
                <a:latin typeface="Roca Two"/>
                <a:ea typeface="Roca Two"/>
                <a:cs typeface="Roca Two"/>
                <a:sym typeface="Roca Two"/>
              </a:rPr>
              <a:t>RESULTS</a:t>
            </a:r>
          </a:p>
        </p:txBody>
      </p:sp>
      <p:sp>
        <p:nvSpPr>
          <p:cNvPr id="11" name="TextBox 11"/>
          <p:cNvSpPr txBox="1"/>
          <p:nvPr/>
        </p:nvSpPr>
        <p:spPr>
          <a:xfrm>
            <a:off x="9962282" y="4123723"/>
            <a:ext cx="7038880" cy="21113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Seen as reframing of existing land management and conservation practices.</a:t>
            </a:r>
          </a:p>
          <a:p>
            <a:pPr algn="l">
              <a:lnSpc>
                <a:spcPts val="2800"/>
              </a:lnSpc>
            </a:pPr>
            <a:r>
              <a:rPr lang="en-US" sz="2000">
                <a:solidFill>
                  <a:srgbClr val="000000"/>
                </a:solidFill>
                <a:latin typeface="Roca Two"/>
                <a:ea typeface="Roca Two"/>
                <a:cs typeface="Roca Two"/>
                <a:sym typeface="Roca Two"/>
              </a:rPr>
              <a:t>Considered a softer, more-natural approach.</a:t>
            </a:r>
          </a:p>
          <a:p>
            <a:pPr algn="l">
              <a:lnSpc>
                <a:spcPts val="2800"/>
              </a:lnSpc>
            </a:pPr>
            <a:r>
              <a:rPr lang="en-US" sz="2000">
                <a:solidFill>
                  <a:srgbClr val="000000"/>
                </a:solidFill>
                <a:latin typeface="Roca Two"/>
                <a:ea typeface="Roca Two"/>
                <a:cs typeface="Roca Two"/>
                <a:sym typeface="Roca Two"/>
              </a:rPr>
              <a:t>Differences between inclusion and exclusion of SuDS.</a:t>
            </a:r>
          </a:p>
          <a:p>
            <a:pPr algn="l">
              <a:lnSpc>
                <a:spcPts val="2800"/>
              </a:lnSpc>
            </a:pPr>
            <a:r>
              <a:rPr lang="en-US" sz="2000">
                <a:solidFill>
                  <a:srgbClr val="000000"/>
                </a:solidFill>
                <a:latin typeface="Roca Two"/>
                <a:ea typeface="Roca Two"/>
                <a:cs typeface="Roca Two"/>
                <a:sym typeface="Roca Two"/>
              </a:rPr>
              <a:t>Works across the catchment to reduce flood risk.</a:t>
            </a:r>
          </a:p>
          <a:p>
            <a:pPr algn="l">
              <a:lnSpc>
                <a:spcPts val="2800"/>
              </a:lnSpc>
            </a:pPr>
            <a:endParaRPr lang="en-US" sz="2000">
              <a:solidFill>
                <a:srgbClr val="000000"/>
              </a:solidFill>
              <a:latin typeface="Roca Two"/>
              <a:ea typeface="Roca Two"/>
              <a:cs typeface="Roca Two"/>
              <a:sym typeface="Roca Two"/>
            </a:endParaRPr>
          </a:p>
        </p:txBody>
      </p:sp>
      <p:sp>
        <p:nvSpPr>
          <p:cNvPr id="12" name="TextBox 12"/>
          <p:cNvSpPr txBox="1"/>
          <p:nvPr/>
        </p:nvSpPr>
        <p:spPr>
          <a:xfrm>
            <a:off x="9962282" y="3434748"/>
            <a:ext cx="5578019" cy="584200"/>
          </a:xfrm>
          <a:prstGeom prst="rect">
            <a:avLst/>
          </a:prstGeom>
        </p:spPr>
        <p:txBody>
          <a:bodyPr lIns="0" tIns="0" rIns="0" bIns="0" rtlCol="0" anchor="t">
            <a:spAutoFit/>
          </a:bodyPr>
          <a:lstStyle/>
          <a:p>
            <a:pPr algn="l">
              <a:lnSpc>
                <a:spcPts val="2300"/>
              </a:lnSpc>
            </a:pPr>
            <a:r>
              <a:rPr lang="en-US" sz="2000">
                <a:solidFill>
                  <a:srgbClr val="596548"/>
                </a:solidFill>
                <a:latin typeface="Roca Two"/>
                <a:ea typeface="Roca Two"/>
                <a:cs typeface="Roca Two"/>
                <a:sym typeface="Roca Two"/>
              </a:rPr>
              <a:t>NFM as an integrated, nature-based, land and water management approach</a:t>
            </a:r>
          </a:p>
        </p:txBody>
      </p:sp>
      <p:sp>
        <p:nvSpPr>
          <p:cNvPr id="13" name="TextBox 13"/>
          <p:cNvSpPr txBox="1"/>
          <p:nvPr/>
        </p:nvSpPr>
        <p:spPr>
          <a:xfrm>
            <a:off x="15713475" y="2901613"/>
            <a:ext cx="765643" cy="557530"/>
          </a:xfrm>
          <a:prstGeom prst="rect">
            <a:avLst/>
          </a:prstGeom>
        </p:spPr>
        <p:txBody>
          <a:bodyPr lIns="0" tIns="0" rIns="0" bIns="0" rtlCol="0" anchor="t">
            <a:spAutoFit/>
          </a:bodyPr>
          <a:lstStyle/>
          <a:p>
            <a:pPr algn="ctr">
              <a:lnSpc>
                <a:spcPts val="4370"/>
              </a:lnSpc>
            </a:pPr>
            <a:r>
              <a:rPr lang="en-US" sz="3800">
                <a:solidFill>
                  <a:srgbClr val="E8E6E2"/>
                </a:solidFill>
                <a:latin typeface="Roca Two"/>
                <a:ea typeface="Roca Two"/>
                <a:cs typeface="Roca Two"/>
                <a:sym typeface="Roca Two"/>
              </a:rPr>
              <a:t>01</a:t>
            </a:r>
          </a:p>
        </p:txBody>
      </p:sp>
      <p:grpSp>
        <p:nvGrpSpPr>
          <p:cNvPr id="14" name="Group 14"/>
          <p:cNvGrpSpPr/>
          <p:nvPr/>
        </p:nvGrpSpPr>
        <p:grpSpPr>
          <a:xfrm>
            <a:off x="1028700" y="499806"/>
            <a:ext cx="4755164" cy="650062"/>
            <a:chOff x="0" y="0"/>
            <a:chExt cx="2972791" cy="406400"/>
          </a:xfrm>
        </p:grpSpPr>
        <p:sp>
          <p:nvSpPr>
            <p:cNvPr id="15" name="Freeform 15"/>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16" name="TextBox 16"/>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12504136" y="499806"/>
            <a:ext cx="4755164" cy="650062"/>
            <a:chOff x="0" y="0"/>
            <a:chExt cx="2972791" cy="406400"/>
          </a:xfrm>
        </p:grpSpPr>
        <p:sp>
          <p:nvSpPr>
            <p:cNvPr id="18" name="Freeform 18"/>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19" name="TextBox 19"/>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20" name="AutoShape 20"/>
          <p:cNvSpPr/>
          <p:nvPr/>
        </p:nvSpPr>
        <p:spPr>
          <a:xfrm>
            <a:off x="5799862" y="815312"/>
            <a:ext cx="6704273" cy="9525"/>
          </a:xfrm>
          <a:prstGeom prst="line">
            <a:avLst/>
          </a:prstGeom>
          <a:ln w="19050" cap="flat">
            <a:solidFill>
              <a:srgbClr val="596548"/>
            </a:solidFill>
            <a:prstDash val="solid"/>
            <a:headEnd type="none" w="sm" len="sm"/>
            <a:tailEnd type="none" w="sm" len="sm"/>
          </a:ln>
        </p:spPr>
        <p:txBody>
          <a:bodyPr/>
          <a:lstStyle/>
          <a:p>
            <a:endParaRPr lang="en-GB"/>
          </a:p>
        </p:txBody>
      </p:sp>
      <p:sp>
        <p:nvSpPr>
          <p:cNvPr id="21" name="TextBox 21"/>
          <p:cNvSpPr txBox="1"/>
          <p:nvPr/>
        </p:nvSpPr>
        <p:spPr>
          <a:xfrm>
            <a:off x="12762274" y="675601"/>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22" name="TextBox 22"/>
          <p:cNvSpPr txBox="1"/>
          <p:nvPr/>
        </p:nvSpPr>
        <p:spPr>
          <a:xfrm>
            <a:off x="1208725" y="666087"/>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grpSp>
        <p:nvGrpSpPr>
          <p:cNvPr id="23" name="Group 23"/>
          <p:cNvGrpSpPr/>
          <p:nvPr/>
        </p:nvGrpSpPr>
        <p:grpSpPr>
          <a:xfrm>
            <a:off x="9461872" y="6684046"/>
            <a:ext cx="7797428" cy="2766430"/>
            <a:chOff x="0" y="0"/>
            <a:chExt cx="2053643" cy="728607"/>
          </a:xfrm>
        </p:grpSpPr>
        <p:sp>
          <p:nvSpPr>
            <p:cNvPr id="24" name="Freeform 24"/>
            <p:cNvSpPr/>
            <p:nvPr/>
          </p:nvSpPr>
          <p:spPr>
            <a:xfrm>
              <a:off x="0" y="0"/>
              <a:ext cx="2053643" cy="728607"/>
            </a:xfrm>
            <a:custGeom>
              <a:avLst/>
              <a:gdLst/>
              <a:ahLst/>
              <a:cxnLst/>
              <a:rect l="l" t="t" r="r" b="b"/>
              <a:pathLst>
                <a:path w="2053643" h="728607">
                  <a:moveTo>
                    <a:pt x="50637" y="0"/>
                  </a:moveTo>
                  <a:lnTo>
                    <a:pt x="2003006" y="0"/>
                  </a:lnTo>
                  <a:cubicBezTo>
                    <a:pt x="2016436" y="0"/>
                    <a:pt x="2029316" y="5335"/>
                    <a:pt x="2038812" y="14831"/>
                  </a:cubicBezTo>
                  <a:cubicBezTo>
                    <a:pt x="2048309" y="24327"/>
                    <a:pt x="2053643" y="37207"/>
                    <a:pt x="2053643" y="50637"/>
                  </a:cubicBezTo>
                  <a:lnTo>
                    <a:pt x="2053643" y="677970"/>
                  </a:lnTo>
                  <a:cubicBezTo>
                    <a:pt x="2053643" y="691400"/>
                    <a:pt x="2048309" y="704280"/>
                    <a:pt x="2038812" y="713776"/>
                  </a:cubicBezTo>
                  <a:cubicBezTo>
                    <a:pt x="2029316" y="723272"/>
                    <a:pt x="2016436" y="728607"/>
                    <a:pt x="2003006" y="728607"/>
                  </a:cubicBezTo>
                  <a:lnTo>
                    <a:pt x="50637" y="728607"/>
                  </a:lnTo>
                  <a:cubicBezTo>
                    <a:pt x="37207" y="728607"/>
                    <a:pt x="24327" y="723272"/>
                    <a:pt x="14831" y="713776"/>
                  </a:cubicBezTo>
                  <a:cubicBezTo>
                    <a:pt x="5335" y="704280"/>
                    <a:pt x="0" y="691400"/>
                    <a:pt x="0" y="677970"/>
                  </a:cubicBezTo>
                  <a:lnTo>
                    <a:pt x="0" y="50637"/>
                  </a:lnTo>
                  <a:cubicBezTo>
                    <a:pt x="0" y="37207"/>
                    <a:pt x="5335" y="24327"/>
                    <a:pt x="14831" y="14831"/>
                  </a:cubicBezTo>
                  <a:cubicBezTo>
                    <a:pt x="24327" y="5335"/>
                    <a:pt x="37207" y="0"/>
                    <a:pt x="50637" y="0"/>
                  </a:cubicBezTo>
                  <a:close/>
                </a:path>
              </a:pathLst>
            </a:custGeom>
            <a:ln w="19050" cap="rnd">
              <a:solidFill>
                <a:srgbClr val="596548"/>
              </a:solidFill>
              <a:prstDash val="solid"/>
              <a:round/>
            </a:ln>
          </p:spPr>
          <p:txBody>
            <a:bodyPr/>
            <a:lstStyle/>
            <a:p>
              <a:endParaRPr lang="en-GB"/>
            </a:p>
          </p:txBody>
        </p:sp>
        <p:sp>
          <p:nvSpPr>
            <p:cNvPr id="25" name="TextBox 25"/>
            <p:cNvSpPr txBox="1"/>
            <p:nvPr/>
          </p:nvSpPr>
          <p:spPr>
            <a:xfrm>
              <a:off x="0" y="-38100"/>
              <a:ext cx="2053643" cy="766707"/>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15540301" y="6128051"/>
            <a:ext cx="1111991" cy="1111991"/>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9962282" y="7636917"/>
            <a:ext cx="7038880" cy="21113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Most practitioners considered NFM as highly effective.</a:t>
            </a:r>
          </a:p>
          <a:p>
            <a:pPr algn="l">
              <a:lnSpc>
                <a:spcPts val="2800"/>
              </a:lnSpc>
            </a:pPr>
            <a:r>
              <a:rPr lang="en-US" sz="2000">
                <a:solidFill>
                  <a:srgbClr val="000000"/>
                </a:solidFill>
                <a:latin typeface="Roca Two"/>
                <a:ea typeface="Roca Two"/>
                <a:cs typeface="Roca Two"/>
                <a:sym typeface="Roca Two"/>
              </a:rPr>
              <a:t>Confidence connected to mutli-functionality of NFM, but framed as dependent on scale and existing environment.</a:t>
            </a:r>
          </a:p>
          <a:p>
            <a:pPr algn="l">
              <a:lnSpc>
                <a:spcPts val="2800"/>
              </a:lnSpc>
            </a:pPr>
            <a:r>
              <a:rPr lang="en-US" sz="2000">
                <a:solidFill>
                  <a:srgbClr val="000000"/>
                </a:solidFill>
                <a:latin typeface="Roca Two"/>
                <a:ea typeface="Roca Two"/>
                <a:cs typeface="Roca Two"/>
                <a:sym typeface="Roca Two"/>
              </a:rPr>
              <a:t>Noted how demonstrating effectiveness can be challenging in short timescales with existing methods. </a:t>
            </a:r>
          </a:p>
          <a:p>
            <a:pPr algn="l">
              <a:lnSpc>
                <a:spcPts val="2800"/>
              </a:lnSpc>
            </a:pPr>
            <a:endParaRPr lang="en-US" sz="2000">
              <a:solidFill>
                <a:srgbClr val="000000"/>
              </a:solidFill>
              <a:latin typeface="Roca Two"/>
              <a:ea typeface="Roca Two"/>
              <a:cs typeface="Roca Two"/>
              <a:sym typeface="Roca Two"/>
            </a:endParaRPr>
          </a:p>
        </p:txBody>
      </p:sp>
      <p:sp>
        <p:nvSpPr>
          <p:cNvPr id="30" name="TextBox 30"/>
          <p:cNvSpPr txBox="1"/>
          <p:nvPr/>
        </p:nvSpPr>
        <p:spPr>
          <a:xfrm>
            <a:off x="9962282" y="6947942"/>
            <a:ext cx="5578019" cy="584200"/>
          </a:xfrm>
          <a:prstGeom prst="rect">
            <a:avLst/>
          </a:prstGeom>
        </p:spPr>
        <p:txBody>
          <a:bodyPr lIns="0" tIns="0" rIns="0" bIns="0" rtlCol="0" anchor="t">
            <a:spAutoFit/>
          </a:bodyPr>
          <a:lstStyle/>
          <a:p>
            <a:pPr algn="l">
              <a:lnSpc>
                <a:spcPts val="2300"/>
              </a:lnSpc>
            </a:pPr>
            <a:r>
              <a:rPr lang="en-US" sz="2000">
                <a:solidFill>
                  <a:srgbClr val="596548"/>
                </a:solidFill>
                <a:latin typeface="Roca Two"/>
                <a:ea typeface="Roca Two"/>
                <a:cs typeface="Roca Two"/>
                <a:sym typeface="Roca Two"/>
              </a:rPr>
              <a:t>NFM as an effective, multifunctional and long-term approach</a:t>
            </a:r>
          </a:p>
        </p:txBody>
      </p:sp>
      <p:sp>
        <p:nvSpPr>
          <p:cNvPr id="31" name="TextBox 31"/>
          <p:cNvSpPr txBox="1"/>
          <p:nvPr/>
        </p:nvSpPr>
        <p:spPr>
          <a:xfrm>
            <a:off x="15713475" y="6414806"/>
            <a:ext cx="765643" cy="557530"/>
          </a:xfrm>
          <a:prstGeom prst="rect">
            <a:avLst/>
          </a:prstGeom>
        </p:spPr>
        <p:txBody>
          <a:bodyPr lIns="0" tIns="0" rIns="0" bIns="0" rtlCol="0" anchor="t">
            <a:spAutoFit/>
          </a:bodyPr>
          <a:lstStyle/>
          <a:p>
            <a:pPr algn="ctr">
              <a:lnSpc>
                <a:spcPts val="4370"/>
              </a:lnSpc>
            </a:pPr>
            <a:r>
              <a:rPr lang="en-US" sz="3800">
                <a:solidFill>
                  <a:srgbClr val="E8E6E2"/>
                </a:solidFill>
                <a:latin typeface="Roca Two"/>
                <a:ea typeface="Roca Two"/>
                <a:cs typeface="Roca Two"/>
                <a:sym typeface="Roca Two"/>
              </a:rPr>
              <a:t>02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9461872" y="3170853"/>
            <a:ext cx="7797428" cy="2766430"/>
            <a:chOff x="0" y="0"/>
            <a:chExt cx="2053643" cy="728607"/>
          </a:xfrm>
        </p:grpSpPr>
        <p:sp>
          <p:nvSpPr>
            <p:cNvPr id="3" name="Freeform 3"/>
            <p:cNvSpPr/>
            <p:nvPr/>
          </p:nvSpPr>
          <p:spPr>
            <a:xfrm>
              <a:off x="0" y="0"/>
              <a:ext cx="2053643" cy="728607"/>
            </a:xfrm>
            <a:custGeom>
              <a:avLst/>
              <a:gdLst/>
              <a:ahLst/>
              <a:cxnLst/>
              <a:rect l="l" t="t" r="r" b="b"/>
              <a:pathLst>
                <a:path w="2053643" h="728607">
                  <a:moveTo>
                    <a:pt x="50637" y="0"/>
                  </a:moveTo>
                  <a:lnTo>
                    <a:pt x="2003006" y="0"/>
                  </a:lnTo>
                  <a:cubicBezTo>
                    <a:pt x="2016436" y="0"/>
                    <a:pt x="2029316" y="5335"/>
                    <a:pt x="2038812" y="14831"/>
                  </a:cubicBezTo>
                  <a:cubicBezTo>
                    <a:pt x="2048309" y="24327"/>
                    <a:pt x="2053643" y="37207"/>
                    <a:pt x="2053643" y="50637"/>
                  </a:cubicBezTo>
                  <a:lnTo>
                    <a:pt x="2053643" y="677970"/>
                  </a:lnTo>
                  <a:cubicBezTo>
                    <a:pt x="2053643" y="691400"/>
                    <a:pt x="2048309" y="704280"/>
                    <a:pt x="2038812" y="713776"/>
                  </a:cubicBezTo>
                  <a:cubicBezTo>
                    <a:pt x="2029316" y="723272"/>
                    <a:pt x="2016436" y="728607"/>
                    <a:pt x="2003006" y="728607"/>
                  </a:cubicBezTo>
                  <a:lnTo>
                    <a:pt x="50637" y="728607"/>
                  </a:lnTo>
                  <a:cubicBezTo>
                    <a:pt x="37207" y="728607"/>
                    <a:pt x="24327" y="723272"/>
                    <a:pt x="14831" y="713776"/>
                  </a:cubicBezTo>
                  <a:cubicBezTo>
                    <a:pt x="5335" y="704280"/>
                    <a:pt x="0" y="691400"/>
                    <a:pt x="0" y="677970"/>
                  </a:cubicBezTo>
                  <a:lnTo>
                    <a:pt x="0" y="50637"/>
                  </a:lnTo>
                  <a:cubicBezTo>
                    <a:pt x="0" y="37207"/>
                    <a:pt x="5335" y="24327"/>
                    <a:pt x="14831" y="14831"/>
                  </a:cubicBezTo>
                  <a:cubicBezTo>
                    <a:pt x="24327" y="5335"/>
                    <a:pt x="37207" y="0"/>
                    <a:pt x="50637" y="0"/>
                  </a:cubicBezTo>
                  <a:close/>
                </a:path>
              </a:pathLst>
            </a:custGeom>
            <a:ln w="19050" cap="rnd">
              <a:solidFill>
                <a:srgbClr val="596548"/>
              </a:solidFill>
              <a:prstDash val="solid"/>
              <a:round/>
            </a:ln>
          </p:spPr>
          <p:txBody>
            <a:bodyPr/>
            <a:lstStyle/>
            <a:p>
              <a:endParaRPr lang="en-GB"/>
            </a:p>
          </p:txBody>
        </p:sp>
        <p:sp>
          <p:nvSpPr>
            <p:cNvPr id="4" name="TextBox 4"/>
            <p:cNvSpPr txBox="1"/>
            <p:nvPr/>
          </p:nvSpPr>
          <p:spPr>
            <a:xfrm>
              <a:off x="0" y="-38100"/>
              <a:ext cx="2053643" cy="766707"/>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5540301" y="2614857"/>
            <a:ext cx="1111991" cy="1111991"/>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28700" y="499806"/>
            <a:ext cx="4755164" cy="650062"/>
            <a:chOff x="0" y="0"/>
            <a:chExt cx="2972791" cy="406400"/>
          </a:xfrm>
        </p:grpSpPr>
        <p:sp>
          <p:nvSpPr>
            <p:cNvPr id="9" name="Freeform 9"/>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10" name="TextBox 10"/>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2504136" y="499806"/>
            <a:ext cx="4755164" cy="650062"/>
            <a:chOff x="0" y="0"/>
            <a:chExt cx="2972791" cy="406400"/>
          </a:xfrm>
        </p:grpSpPr>
        <p:sp>
          <p:nvSpPr>
            <p:cNvPr id="12" name="Freeform 12"/>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13" name="TextBox 13"/>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14" name="AutoShape 14"/>
          <p:cNvSpPr/>
          <p:nvPr/>
        </p:nvSpPr>
        <p:spPr>
          <a:xfrm>
            <a:off x="5799862" y="815312"/>
            <a:ext cx="6704273" cy="9525"/>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15" name="Group 15"/>
          <p:cNvGrpSpPr/>
          <p:nvPr/>
        </p:nvGrpSpPr>
        <p:grpSpPr>
          <a:xfrm>
            <a:off x="9461872" y="6684046"/>
            <a:ext cx="7797428" cy="2766430"/>
            <a:chOff x="0" y="0"/>
            <a:chExt cx="2053643" cy="728607"/>
          </a:xfrm>
        </p:grpSpPr>
        <p:sp>
          <p:nvSpPr>
            <p:cNvPr id="16" name="Freeform 16"/>
            <p:cNvSpPr/>
            <p:nvPr/>
          </p:nvSpPr>
          <p:spPr>
            <a:xfrm>
              <a:off x="0" y="0"/>
              <a:ext cx="2053643" cy="728607"/>
            </a:xfrm>
            <a:custGeom>
              <a:avLst/>
              <a:gdLst/>
              <a:ahLst/>
              <a:cxnLst/>
              <a:rect l="l" t="t" r="r" b="b"/>
              <a:pathLst>
                <a:path w="2053643" h="728607">
                  <a:moveTo>
                    <a:pt x="50637" y="0"/>
                  </a:moveTo>
                  <a:lnTo>
                    <a:pt x="2003006" y="0"/>
                  </a:lnTo>
                  <a:cubicBezTo>
                    <a:pt x="2016436" y="0"/>
                    <a:pt x="2029316" y="5335"/>
                    <a:pt x="2038812" y="14831"/>
                  </a:cubicBezTo>
                  <a:cubicBezTo>
                    <a:pt x="2048309" y="24327"/>
                    <a:pt x="2053643" y="37207"/>
                    <a:pt x="2053643" y="50637"/>
                  </a:cubicBezTo>
                  <a:lnTo>
                    <a:pt x="2053643" y="677970"/>
                  </a:lnTo>
                  <a:cubicBezTo>
                    <a:pt x="2053643" y="691400"/>
                    <a:pt x="2048309" y="704280"/>
                    <a:pt x="2038812" y="713776"/>
                  </a:cubicBezTo>
                  <a:cubicBezTo>
                    <a:pt x="2029316" y="723272"/>
                    <a:pt x="2016436" y="728607"/>
                    <a:pt x="2003006" y="728607"/>
                  </a:cubicBezTo>
                  <a:lnTo>
                    <a:pt x="50637" y="728607"/>
                  </a:lnTo>
                  <a:cubicBezTo>
                    <a:pt x="37207" y="728607"/>
                    <a:pt x="24327" y="723272"/>
                    <a:pt x="14831" y="713776"/>
                  </a:cubicBezTo>
                  <a:cubicBezTo>
                    <a:pt x="5335" y="704280"/>
                    <a:pt x="0" y="691400"/>
                    <a:pt x="0" y="677970"/>
                  </a:cubicBezTo>
                  <a:lnTo>
                    <a:pt x="0" y="50637"/>
                  </a:lnTo>
                  <a:cubicBezTo>
                    <a:pt x="0" y="37207"/>
                    <a:pt x="5335" y="24327"/>
                    <a:pt x="14831" y="14831"/>
                  </a:cubicBezTo>
                  <a:cubicBezTo>
                    <a:pt x="24327" y="5335"/>
                    <a:pt x="37207" y="0"/>
                    <a:pt x="50637" y="0"/>
                  </a:cubicBezTo>
                  <a:close/>
                </a:path>
              </a:pathLst>
            </a:custGeom>
            <a:ln w="19050" cap="rnd">
              <a:solidFill>
                <a:srgbClr val="596548"/>
              </a:solidFill>
              <a:prstDash val="solid"/>
              <a:round/>
            </a:ln>
          </p:spPr>
          <p:txBody>
            <a:bodyPr/>
            <a:lstStyle/>
            <a:p>
              <a:endParaRPr lang="en-GB"/>
            </a:p>
          </p:txBody>
        </p:sp>
        <p:sp>
          <p:nvSpPr>
            <p:cNvPr id="17" name="TextBox 17"/>
            <p:cNvSpPr txBox="1"/>
            <p:nvPr/>
          </p:nvSpPr>
          <p:spPr>
            <a:xfrm>
              <a:off x="0" y="-38100"/>
              <a:ext cx="2053643" cy="766707"/>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5540301" y="6128051"/>
            <a:ext cx="1111991" cy="111199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a:off x="397620" y="1433336"/>
            <a:ext cx="7573110" cy="4051614"/>
          </a:xfrm>
          <a:custGeom>
            <a:avLst/>
            <a:gdLst/>
            <a:ahLst/>
            <a:cxnLst/>
            <a:rect l="l" t="t" r="r" b="b"/>
            <a:pathLst>
              <a:path w="7573110" h="4051614">
                <a:moveTo>
                  <a:pt x="0" y="0"/>
                </a:moveTo>
                <a:lnTo>
                  <a:pt x="7573109" y="0"/>
                </a:lnTo>
                <a:lnTo>
                  <a:pt x="7573109" y="4051613"/>
                </a:lnTo>
                <a:lnTo>
                  <a:pt x="0" y="4051613"/>
                </a:lnTo>
                <a:lnTo>
                  <a:pt x="0" y="0"/>
                </a:lnTo>
                <a:close/>
              </a:path>
            </a:pathLst>
          </a:custGeom>
          <a:blipFill>
            <a:blip r:embed="rId2"/>
            <a:stretch>
              <a:fillRect/>
            </a:stretch>
          </a:blipFill>
        </p:spPr>
        <p:txBody>
          <a:bodyPr/>
          <a:lstStyle/>
          <a:p>
            <a:endParaRPr lang="en-GB"/>
          </a:p>
        </p:txBody>
      </p:sp>
      <p:sp>
        <p:nvSpPr>
          <p:cNvPr id="22" name="Freeform 22"/>
          <p:cNvSpPr/>
          <p:nvPr/>
        </p:nvSpPr>
        <p:spPr>
          <a:xfrm>
            <a:off x="397620" y="5763456"/>
            <a:ext cx="7573110" cy="4051614"/>
          </a:xfrm>
          <a:custGeom>
            <a:avLst/>
            <a:gdLst/>
            <a:ahLst/>
            <a:cxnLst/>
            <a:rect l="l" t="t" r="r" b="b"/>
            <a:pathLst>
              <a:path w="7573110" h="4051614">
                <a:moveTo>
                  <a:pt x="0" y="0"/>
                </a:moveTo>
                <a:lnTo>
                  <a:pt x="7573109" y="0"/>
                </a:lnTo>
                <a:lnTo>
                  <a:pt x="7573109" y="4051614"/>
                </a:lnTo>
                <a:lnTo>
                  <a:pt x="0" y="4051614"/>
                </a:lnTo>
                <a:lnTo>
                  <a:pt x="0" y="0"/>
                </a:lnTo>
                <a:close/>
              </a:path>
            </a:pathLst>
          </a:custGeom>
          <a:blipFill>
            <a:blip r:embed="rId3"/>
            <a:stretch>
              <a:fillRect/>
            </a:stretch>
          </a:blipFill>
        </p:spPr>
        <p:txBody>
          <a:bodyPr/>
          <a:lstStyle/>
          <a:p>
            <a:endParaRPr lang="en-GB"/>
          </a:p>
        </p:txBody>
      </p:sp>
      <p:sp>
        <p:nvSpPr>
          <p:cNvPr id="23" name="TextBox 23"/>
          <p:cNvSpPr txBox="1"/>
          <p:nvPr/>
        </p:nvSpPr>
        <p:spPr>
          <a:xfrm>
            <a:off x="9461872" y="1588328"/>
            <a:ext cx="7797428" cy="1184275"/>
          </a:xfrm>
          <a:prstGeom prst="rect">
            <a:avLst/>
          </a:prstGeom>
        </p:spPr>
        <p:txBody>
          <a:bodyPr lIns="0" tIns="0" rIns="0" bIns="0" rtlCol="0" anchor="t">
            <a:spAutoFit/>
          </a:bodyPr>
          <a:lstStyle/>
          <a:p>
            <a:pPr algn="l">
              <a:lnSpc>
                <a:spcPts val="9200"/>
              </a:lnSpc>
            </a:pPr>
            <a:r>
              <a:rPr lang="en-US" sz="8000">
                <a:solidFill>
                  <a:srgbClr val="000000"/>
                </a:solidFill>
                <a:latin typeface="Roca Two"/>
                <a:ea typeface="Roca Two"/>
                <a:cs typeface="Roca Two"/>
                <a:sym typeface="Roca Two"/>
              </a:rPr>
              <a:t>RESULTS</a:t>
            </a:r>
          </a:p>
        </p:txBody>
      </p:sp>
      <p:sp>
        <p:nvSpPr>
          <p:cNvPr id="24" name="TextBox 24"/>
          <p:cNvSpPr txBox="1"/>
          <p:nvPr/>
        </p:nvSpPr>
        <p:spPr>
          <a:xfrm>
            <a:off x="9962282" y="4123723"/>
            <a:ext cx="7038880" cy="1758950"/>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Practitioners view NFM as being increasingly visible and legitimate within policy - highly supportive.</a:t>
            </a:r>
          </a:p>
          <a:p>
            <a:pPr algn="l">
              <a:lnSpc>
                <a:spcPts val="2800"/>
              </a:lnSpc>
            </a:pPr>
            <a:r>
              <a:rPr lang="en-US" sz="2000">
                <a:solidFill>
                  <a:srgbClr val="000000"/>
                </a:solidFill>
                <a:latin typeface="Roca Two"/>
                <a:ea typeface="Roca Two"/>
                <a:cs typeface="Roca Two"/>
                <a:sym typeface="Roca Two"/>
              </a:rPr>
              <a:t>Acknowledge gaps between policy ambition and delivery with institutional barriers limiting NFM.</a:t>
            </a:r>
          </a:p>
          <a:p>
            <a:pPr algn="l">
              <a:lnSpc>
                <a:spcPts val="2800"/>
              </a:lnSpc>
            </a:pPr>
            <a:r>
              <a:rPr lang="en-US" sz="2000">
                <a:solidFill>
                  <a:srgbClr val="000000"/>
                </a:solidFill>
                <a:latin typeface="Roca Two"/>
                <a:ea typeface="Roca Two"/>
                <a:cs typeface="Roca Two"/>
                <a:sym typeface="Roca Two"/>
              </a:rPr>
              <a:t>Concerns raised over political and financial instability.</a:t>
            </a:r>
          </a:p>
        </p:txBody>
      </p:sp>
      <p:sp>
        <p:nvSpPr>
          <p:cNvPr id="25" name="TextBox 25"/>
          <p:cNvSpPr txBox="1"/>
          <p:nvPr/>
        </p:nvSpPr>
        <p:spPr>
          <a:xfrm>
            <a:off x="9962282" y="3434748"/>
            <a:ext cx="5578019" cy="584200"/>
          </a:xfrm>
          <a:prstGeom prst="rect">
            <a:avLst/>
          </a:prstGeom>
        </p:spPr>
        <p:txBody>
          <a:bodyPr lIns="0" tIns="0" rIns="0" bIns="0" rtlCol="0" anchor="t">
            <a:spAutoFit/>
          </a:bodyPr>
          <a:lstStyle/>
          <a:p>
            <a:pPr algn="l">
              <a:lnSpc>
                <a:spcPts val="2300"/>
              </a:lnSpc>
            </a:pPr>
            <a:r>
              <a:rPr lang="en-US" sz="2000">
                <a:solidFill>
                  <a:srgbClr val="596548"/>
                </a:solidFill>
                <a:latin typeface="Roca Two"/>
                <a:ea typeface="Roca Two"/>
                <a:cs typeface="Roca Two"/>
                <a:sym typeface="Roca Two"/>
              </a:rPr>
              <a:t>Growing policy support but challenging governance of NFM</a:t>
            </a:r>
          </a:p>
        </p:txBody>
      </p:sp>
      <p:sp>
        <p:nvSpPr>
          <p:cNvPr id="26" name="TextBox 26"/>
          <p:cNvSpPr txBox="1"/>
          <p:nvPr/>
        </p:nvSpPr>
        <p:spPr>
          <a:xfrm>
            <a:off x="15713475" y="2901613"/>
            <a:ext cx="765643" cy="557530"/>
          </a:xfrm>
          <a:prstGeom prst="rect">
            <a:avLst/>
          </a:prstGeom>
        </p:spPr>
        <p:txBody>
          <a:bodyPr lIns="0" tIns="0" rIns="0" bIns="0" rtlCol="0" anchor="t">
            <a:spAutoFit/>
          </a:bodyPr>
          <a:lstStyle/>
          <a:p>
            <a:pPr algn="ctr">
              <a:lnSpc>
                <a:spcPts val="4370"/>
              </a:lnSpc>
            </a:pPr>
            <a:r>
              <a:rPr lang="en-US" sz="3800">
                <a:solidFill>
                  <a:srgbClr val="E8E6E2"/>
                </a:solidFill>
                <a:latin typeface="Roca Two"/>
                <a:ea typeface="Roca Two"/>
                <a:cs typeface="Roca Two"/>
                <a:sym typeface="Roca Two"/>
              </a:rPr>
              <a:t>03</a:t>
            </a:r>
          </a:p>
        </p:txBody>
      </p:sp>
      <p:sp>
        <p:nvSpPr>
          <p:cNvPr id="27" name="TextBox 27"/>
          <p:cNvSpPr txBox="1"/>
          <p:nvPr/>
        </p:nvSpPr>
        <p:spPr>
          <a:xfrm>
            <a:off x="12762274" y="675601"/>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28" name="TextBox 28"/>
          <p:cNvSpPr txBox="1"/>
          <p:nvPr/>
        </p:nvSpPr>
        <p:spPr>
          <a:xfrm>
            <a:off x="1208725" y="666087"/>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
        <p:nvSpPr>
          <p:cNvPr id="29" name="TextBox 29"/>
          <p:cNvSpPr txBox="1"/>
          <p:nvPr/>
        </p:nvSpPr>
        <p:spPr>
          <a:xfrm>
            <a:off x="9962282" y="7636917"/>
            <a:ext cx="7297018" cy="2111375"/>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Practitioners identify wider environmental and social benefits associated with NFM. </a:t>
            </a:r>
          </a:p>
          <a:p>
            <a:pPr algn="l">
              <a:lnSpc>
                <a:spcPts val="2800"/>
              </a:lnSpc>
            </a:pPr>
            <a:r>
              <a:rPr lang="en-US" sz="2000">
                <a:solidFill>
                  <a:srgbClr val="000000"/>
                </a:solidFill>
                <a:latin typeface="Roca Two"/>
                <a:ea typeface="Roca Two"/>
                <a:cs typeface="Roca Two"/>
                <a:sym typeface="Roca Two"/>
              </a:rPr>
              <a:t>Land-based and physical constraints limit practicality of  NFM in the real-world environment.</a:t>
            </a:r>
          </a:p>
          <a:p>
            <a:pPr algn="l">
              <a:lnSpc>
                <a:spcPts val="2800"/>
              </a:lnSpc>
            </a:pPr>
            <a:r>
              <a:rPr lang="en-US" sz="2000">
                <a:solidFill>
                  <a:srgbClr val="000000"/>
                </a:solidFill>
                <a:latin typeface="Roca Two"/>
                <a:ea typeface="Roca Two"/>
                <a:cs typeface="Roca Two"/>
                <a:sym typeface="Roca Two"/>
              </a:rPr>
              <a:t>Misconceptions and lack of communication seen as barrier.</a:t>
            </a:r>
          </a:p>
          <a:p>
            <a:pPr algn="l">
              <a:lnSpc>
                <a:spcPts val="2800"/>
              </a:lnSpc>
            </a:pPr>
            <a:endParaRPr lang="en-US" sz="2000">
              <a:solidFill>
                <a:srgbClr val="000000"/>
              </a:solidFill>
              <a:latin typeface="Roca Two"/>
              <a:ea typeface="Roca Two"/>
              <a:cs typeface="Roca Two"/>
              <a:sym typeface="Roca Two"/>
            </a:endParaRPr>
          </a:p>
        </p:txBody>
      </p:sp>
      <p:sp>
        <p:nvSpPr>
          <p:cNvPr id="30" name="TextBox 30"/>
          <p:cNvSpPr txBox="1"/>
          <p:nvPr/>
        </p:nvSpPr>
        <p:spPr>
          <a:xfrm>
            <a:off x="9962282" y="6947942"/>
            <a:ext cx="5578019" cy="584200"/>
          </a:xfrm>
          <a:prstGeom prst="rect">
            <a:avLst/>
          </a:prstGeom>
        </p:spPr>
        <p:txBody>
          <a:bodyPr lIns="0" tIns="0" rIns="0" bIns="0" rtlCol="0" anchor="t">
            <a:spAutoFit/>
          </a:bodyPr>
          <a:lstStyle/>
          <a:p>
            <a:pPr algn="l">
              <a:lnSpc>
                <a:spcPts val="2300"/>
              </a:lnSpc>
            </a:pPr>
            <a:r>
              <a:rPr lang="en-US" sz="2000">
                <a:solidFill>
                  <a:srgbClr val="596548"/>
                </a:solidFill>
                <a:latin typeface="Roca Two"/>
                <a:ea typeface="Roca Two"/>
                <a:cs typeface="Roca Two"/>
                <a:sym typeface="Roca Two"/>
              </a:rPr>
              <a:t>Percieved benefits and challenges to NFM implementation</a:t>
            </a:r>
          </a:p>
        </p:txBody>
      </p:sp>
      <p:sp>
        <p:nvSpPr>
          <p:cNvPr id="31" name="TextBox 31"/>
          <p:cNvSpPr txBox="1"/>
          <p:nvPr/>
        </p:nvSpPr>
        <p:spPr>
          <a:xfrm>
            <a:off x="15713475" y="6414806"/>
            <a:ext cx="765643" cy="557530"/>
          </a:xfrm>
          <a:prstGeom prst="rect">
            <a:avLst/>
          </a:prstGeom>
        </p:spPr>
        <p:txBody>
          <a:bodyPr lIns="0" tIns="0" rIns="0" bIns="0" rtlCol="0" anchor="t">
            <a:spAutoFit/>
          </a:bodyPr>
          <a:lstStyle/>
          <a:p>
            <a:pPr algn="ctr">
              <a:lnSpc>
                <a:spcPts val="4370"/>
              </a:lnSpc>
            </a:pPr>
            <a:r>
              <a:rPr lang="en-US" sz="3800">
                <a:solidFill>
                  <a:srgbClr val="E8E6E2"/>
                </a:solidFill>
                <a:latin typeface="Roca Two"/>
                <a:ea typeface="Roca Two"/>
                <a:cs typeface="Roca Two"/>
                <a:sym typeface="Roca Two"/>
              </a:rPr>
              <a:t>04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9461872" y="3170853"/>
            <a:ext cx="7797428" cy="2939448"/>
            <a:chOff x="0" y="0"/>
            <a:chExt cx="2053643" cy="774176"/>
          </a:xfrm>
        </p:grpSpPr>
        <p:sp>
          <p:nvSpPr>
            <p:cNvPr id="3" name="Freeform 3"/>
            <p:cNvSpPr/>
            <p:nvPr/>
          </p:nvSpPr>
          <p:spPr>
            <a:xfrm>
              <a:off x="0" y="0"/>
              <a:ext cx="2053643" cy="774176"/>
            </a:xfrm>
            <a:custGeom>
              <a:avLst/>
              <a:gdLst/>
              <a:ahLst/>
              <a:cxnLst/>
              <a:rect l="l" t="t" r="r" b="b"/>
              <a:pathLst>
                <a:path w="2053643" h="774176">
                  <a:moveTo>
                    <a:pt x="50637" y="0"/>
                  </a:moveTo>
                  <a:lnTo>
                    <a:pt x="2003006" y="0"/>
                  </a:lnTo>
                  <a:cubicBezTo>
                    <a:pt x="2016436" y="0"/>
                    <a:pt x="2029316" y="5335"/>
                    <a:pt x="2038812" y="14831"/>
                  </a:cubicBezTo>
                  <a:cubicBezTo>
                    <a:pt x="2048309" y="24327"/>
                    <a:pt x="2053643" y="37207"/>
                    <a:pt x="2053643" y="50637"/>
                  </a:cubicBezTo>
                  <a:lnTo>
                    <a:pt x="2053643" y="723539"/>
                  </a:lnTo>
                  <a:cubicBezTo>
                    <a:pt x="2053643" y="736969"/>
                    <a:pt x="2048309" y="749848"/>
                    <a:pt x="2038812" y="759344"/>
                  </a:cubicBezTo>
                  <a:cubicBezTo>
                    <a:pt x="2029316" y="768841"/>
                    <a:pt x="2016436" y="774176"/>
                    <a:pt x="2003006" y="774176"/>
                  </a:cubicBezTo>
                  <a:lnTo>
                    <a:pt x="50637" y="774176"/>
                  </a:lnTo>
                  <a:cubicBezTo>
                    <a:pt x="37207" y="774176"/>
                    <a:pt x="24327" y="768841"/>
                    <a:pt x="14831" y="759344"/>
                  </a:cubicBezTo>
                  <a:cubicBezTo>
                    <a:pt x="5335" y="749848"/>
                    <a:pt x="0" y="736969"/>
                    <a:pt x="0" y="723539"/>
                  </a:cubicBezTo>
                  <a:lnTo>
                    <a:pt x="0" y="50637"/>
                  </a:lnTo>
                  <a:cubicBezTo>
                    <a:pt x="0" y="37207"/>
                    <a:pt x="5335" y="24327"/>
                    <a:pt x="14831" y="14831"/>
                  </a:cubicBezTo>
                  <a:cubicBezTo>
                    <a:pt x="24327" y="5335"/>
                    <a:pt x="37207" y="0"/>
                    <a:pt x="50637" y="0"/>
                  </a:cubicBezTo>
                  <a:close/>
                </a:path>
              </a:pathLst>
            </a:custGeom>
            <a:ln w="19050" cap="rnd">
              <a:solidFill>
                <a:srgbClr val="596548"/>
              </a:solidFill>
              <a:prstDash val="solid"/>
              <a:round/>
            </a:ln>
          </p:spPr>
          <p:txBody>
            <a:bodyPr/>
            <a:lstStyle/>
            <a:p>
              <a:endParaRPr lang="en-GB"/>
            </a:p>
          </p:txBody>
        </p:sp>
        <p:sp>
          <p:nvSpPr>
            <p:cNvPr id="4" name="TextBox 4"/>
            <p:cNvSpPr txBox="1"/>
            <p:nvPr/>
          </p:nvSpPr>
          <p:spPr>
            <a:xfrm>
              <a:off x="0" y="-38100"/>
              <a:ext cx="2053643" cy="812276"/>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5540301" y="2614857"/>
            <a:ext cx="1111991" cy="1111991"/>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96548"/>
            </a:solidFill>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28700" y="499806"/>
            <a:ext cx="4755164" cy="650062"/>
            <a:chOff x="0" y="0"/>
            <a:chExt cx="2972791" cy="406400"/>
          </a:xfrm>
        </p:grpSpPr>
        <p:sp>
          <p:nvSpPr>
            <p:cNvPr id="9" name="Freeform 9"/>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10" name="TextBox 10"/>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2504136" y="499806"/>
            <a:ext cx="4755164" cy="650062"/>
            <a:chOff x="0" y="0"/>
            <a:chExt cx="2972791" cy="406400"/>
          </a:xfrm>
        </p:grpSpPr>
        <p:sp>
          <p:nvSpPr>
            <p:cNvPr id="12" name="Freeform 12"/>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13" name="TextBox 13"/>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14" name="AutoShape 14"/>
          <p:cNvSpPr/>
          <p:nvPr/>
        </p:nvSpPr>
        <p:spPr>
          <a:xfrm>
            <a:off x="5799862" y="815312"/>
            <a:ext cx="6704273" cy="9525"/>
          </a:xfrm>
          <a:prstGeom prst="line">
            <a:avLst/>
          </a:prstGeom>
          <a:ln w="19050" cap="flat">
            <a:solidFill>
              <a:srgbClr val="596548"/>
            </a:solidFill>
            <a:prstDash val="solid"/>
            <a:headEnd type="none" w="sm" len="sm"/>
            <a:tailEnd type="none" w="sm" len="sm"/>
          </a:ln>
        </p:spPr>
        <p:txBody>
          <a:bodyPr/>
          <a:lstStyle/>
          <a:p>
            <a:endParaRPr lang="en-GB"/>
          </a:p>
        </p:txBody>
      </p:sp>
      <p:sp>
        <p:nvSpPr>
          <p:cNvPr id="15" name="Freeform 15"/>
          <p:cNvSpPr/>
          <p:nvPr/>
        </p:nvSpPr>
        <p:spPr>
          <a:xfrm>
            <a:off x="554680" y="1803518"/>
            <a:ext cx="8047129" cy="4305214"/>
          </a:xfrm>
          <a:custGeom>
            <a:avLst/>
            <a:gdLst/>
            <a:ahLst/>
            <a:cxnLst/>
            <a:rect l="l" t="t" r="r" b="b"/>
            <a:pathLst>
              <a:path w="8047129" h="4305214">
                <a:moveTo>
                  <a:pt x="0" y="0"/>
                </a:moveTo>
                <a:lnTo>
                  <a:pt x="8047130" y="0"/>
                </a:lnTo>
                <a:lnTo>
                  <a:pt x="8047130" y="4305214"/>
                </a:lnTo>
                <a:lnTo>
                  <a:pt x="0" y="4305214"/>
                </a:lnTo>
                <a:lnTo>
                  <a:pt x="0" y="0"/>
                </a:lnTo>
                <a:close/>
              </a:path>
            </a:pathLst>
          </a:custGeom>
          <a:blipFill>
            <a:blip r:embed="rId2"/>
            <a:stretch>
              <a:fillRect/>
            </a:stretch>
          </a:blipFill>
        </p:spPr>
        <p:txBody>
          <a:bodyPr/>
          <a:lstStyle/>
          <a:p>
            <a:endParaRPr lang="en-GB"/>
          </a:p>
        </p:txBody>
      </p:sp>
      <p:sp>
        <p:nvSpPr>
          <p:cNvPr id="16" name="TextBox 16"/>
          <p:cNvSpPr txBox="1"/>
          <p:nvPr/>
        </p:nvSpPr>
        <p:spPr>
          <a:xfrm>
            <a:off x="9461872" y="1588328"/>
            <a:ext cx="7797428" cy="1184275"/>
          </a:xfrm>
          <a:prstGeom prst="rect">
            <a:avLst/>
          </a:prstGeom>
        </p:spPr>
        <p:txBody>
          <a:bodyPr lIns="0" tIns="0" rIns="0" bIns="0" rtlCol="0" anchor="t">
            <a:spAutoFit/>
          </a:bodyPr>
          <a:lstStyle/>
          <a:p>
            <a:pPr algn="l">
              <a:lnSpc>
                <a:spcPts val="9200"/>
              </a:lnSpc>
            </a:pPr>
            <a:r>
              <a:rPr lang="en-US" sz="8000">
                <a:solidFill>
                  <a:srgbClr val="000000"/>
                </a:solidFill>
                <a:latin typeface="Roca Two"/>
                <a:ea typeface="Roca Two"/>
                <a:cs typeface="Roca Two"/>
                <a:sym typeface="Roca Two"/>
              </a:rPr>
              <a:t>RESULTS</a:t>
            </a:r>
          </a:p>
        </p:txBody>
      </p:sp>
      <p:sp>
        <p:nvSpPr>
          <p:cNvPr id="17" name="TextBox 17"/>
          <p:cNvSpPr txBox="1"/>
          <p:nvPr/>
        </p:nvSpPr>
        <p:spPr>
          <a:xfrm>
            <a:off x="9962282" y="4123723"/>
            <a:ext cx="6690011" cy="1758950"/>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Improved internal collaboration and joint up working.</a:t>
            </a:r>
          </a:p>
          <a:p>
            <a:pPr algn="l">
              <a:lnSpc>
                <a:spcPts val="2800"/>
              </a:lnSpc>
            </a:pPr>
            <a:r>
              <a:rPr lang="en-US" sz="2000">
                <a:solidFill>
                  <a:srgbClr val="000000"/>
                </a:solidFill>
                <a:latin typeface="Roca Two"/>
                <a:ea typeface="Roca Two"/>
                <a:cs typeface="Roca Two"/>
                <a:sym typeface="Roca Two"/>
              </a:rPr>
              <a:t>Improve education, training and specialist capacity.</a:t>
            </a:r>
          </a:p>
          <a:p>
            <a:pPr algn="l">
              <a:lnSpc>
                <a:spcPts val="2800"/>
              </a:lnSpc>
            </a:pPr>
            <a:r>
              <a:rPr lang="en-US" sz="2000">
                <a:solidFill>
                  <a:srgbClr val="000000"/>
                </a:solidFill>
                <a:latin typeface="Roca Two"/>
                <a:ea typeface="Roca Two"/>
                <a:cs typeface="Roca Two"/>
                <a:sym typeface="Roca Two"/>
              </a:rPr>
              <a:t>Raise public awareness and improve engagement.</a:t>
            </a:r>
          </a:p>
          <a:p>
            <a:pPr algn="l">
              <a:lnSpc>
                <a:spcPts val="2800"/>
              </a:lnSpc>
            </a:pPr>
            <a:r>
              <a:rPr lang="en-US" sz="2000">
                <a:solidFill>
                  <a:srgbClr val="000000"/>
                </a:solidFill>
                <a:latin typeface="Roca Two"/>
                <a:ea typeface="Roca Two"/>
                <a:cs typeface="Roca Two"/>
                <a:sym typeface="Roca Two"/>
              </a:rPr>
              <a:t>Improve the allocation of long-term incentives, resources and planning.</a:t>
            </a:r>
          </a:p>
        </p:txBody>
      </p:sp>
      <p:sp>
        <p:nvSpPr>
          <p:cNvPr id="18" name="TextBox 18"/>
          <p:cNvSpPr txBox="1"/>
          <p:nvPr/>
        </p:nvSpPr>
        <p:spPr>
          <a:xfrm>
            <a:off x="9962282" y="3434748"/>
            <a:ext cx="5578019" cy="584200"/>
          </a:xfrm>
          <a:prstGeom prst="rect">
            <a:avLst/>
          </a:prstGeom>
        </p:spPr>
        <p:txBody>
          <a:bodyPr lIns="0" tIns="0" rIns="0" bIns="0" rtlCol="0" anchor="t">
            <a:spAutoFit/>
          </a:bodyPr>
          <a:lstStyle/>
          <a:p>
            <a:pPr algn="l">
              <a:lnSpc>
                <a:spcPts val="2300"/>
              </a:lnSpc>
            </a:pPr>
            <a:r>
              <a:rPr lang="en-US" sz="2000">
                <a:solidFill>
                  <a:srgbClr val="596548"/>
                </a:solidFill>
                <a:latin typeface="Roca Two"/>
                <a:ea typeface="Roca Two"/>
                <a:cs typeface="Roca Two"/>
                <a:sym typeface="Roca Two"/>
              </a:rPr>
              <a:t>Recommendations to improve NFM delivery and implementation</a:t>
            </a:r>
          </a:p>
        </p:txBody>
      </p:sp>
      <p:sp>
        <p:nvSpPr>
          <p:cNvPr id="19" name="TextBox 19"/>
          <p:cNvSpPr txBox="1"/>
          <p:nvPr/>
        </p:nvSpPr>
        <p:spPr>
          <a:xfrm>
            <a:off x="15713475" y="2901613"/>
            <a:ext cx="765643" cy="557530"/>
          </a:xfrm>
          <a:prstGeom prst="rect">
            <a:avLst/>
          </a:prstGeom>
        </p:spPr>
        <p:txBody>
          <a:bodyPr lIns="0" tIns="0" rIns="0" bIns="0" rtlCol="0" anchor="t">
            <a:spAutoFit/>
          </a:bodyPr>
          <a:lstStyle/>
          <a:p>
            <a:pPr algn="ctr">
              <a:lnSpc>
                <a:spcPts val="4370"/>
              </a:lnSpc>
            </a:pPr>
            <a:r>
              <a:rPr lang="en-US" sz="3800">
                <a:solidFill>
                  <a:srgbClr val="E8E6E2"/>
                </a:solidFill>
                <a:latin typeface="Roca Two"/>
                <a:ea typeface="Roca Two"/>
                <a:cs typeface="Roca Two"/>
                <a:sym typeface="Roca Two"/>
              </a:rPr>
              <a:t>05</a:t>
            </a:r>
          </a:p>
        </p:txBody>
      </p:sp>
      <p:sp>
        <p:nvSpPr>
          <p:cNvPr id="20" name="TextBox 20"/>
          <p:cNvSpPr txBox="1"/>
          <p:nvPr/>
        </p:nvSpPr>
        <p:spPr>
          <a:xfrm>
            <a:off x="12762274" y="675601"/>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21" name="TextBox 21"/>
          <p:cNvSpPr txBox="1"/>
          <p:nvPr/>
        </p:nvSpPr>
        <p:spPr>
          <a:xfrm>
            <a:off x="1208725" y="666087"/>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grpSp>
        <p:nvGrpSpPr>
          <p:cNvPr id="22" name="Group 22"/>
          <p:cNvGrpSpPr/>
          <p:nvPr/>
        </p:nvGrpSpPr>
        <p:grpSpPr>
          <a:xfrm>
            <a:off x="1028700" y="6508782"/>
            <a:ext cx="8115300" cy="1082599"/>
            <a:chOff x="0" y="0"/>
            <a:chExt cx="3046425" cy="406400"/>
          </a:xfrm>
        </p:grpSpPr>
        <p:sp>
          <p:nvSpPr>
            <p:cNvPr id="23" name="Freeform 23"/>
            <p:cNvSpPr/>
            <p:nvPr/>
          </p:nvSpPr>
          <p:spPr>
            <a:xfrm>
              <a:off x="0" y="0"/>
              <a:ext cx="3046425" cy="406400"/>
            </a:xfrm>
            <a:custGeom>
              <a:avLst/>
              <a:gdLst/>
              <a:ahLst/>
              <a:cxnLst/>
              <a:rect l="l" t="t" r="r" b="b"/>
              <a:pathLst>
                <a:path w="3046425" h="406400">
                  <a:moveTo>
                    <a:pt x="2843225" y="0"/>
                  </a:moveTo>
                  <a:cubicBezTo>
                    <a:pt x="2955449" y="0"/>
                    <a:pt x="3046425" y="90976"/>
                    <a:pt x="3046425" y="203200"/>
                  </a:cubicBezTo>
                  <a:cubicBezTo>
                    <a:pt x="3046425" y="315424"/>
                    <a:pt x="2955449" y="406400"/>
                    <a:pt x="2843225"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24" name="TextBox 24"/>
            <p:cNvSpPr txBox="1"/>
            <p:nvPr/>
          </p:nvSpPr>
          <p:spPr>
            <a:xfrm>
              <a:off x="0" y="-38100"/>
              <a:ext cx="3046425"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25" name="Group 25"/>
          <p:cNvGrpSpPr/>
          <p:nvPr/>
        </p:nvGrpSpPr>
        <p:grpSpPr>
          <a:xfrm rot="5400000">
            <a:off x="16130429" y="6802845"/>
            <a:ext cx="565112" cy="494473"/>
            <a:chOff x="0" y="0"/>
            <a:chExt cx="812800" cy="711200"/>
          </a:xfrm>
        </p:grpSpPr>
        <p:sp>
          <p:nvSpPr>
            <p:cNvPr id="26" name="Freeform 2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596548"/>
            </a:solidFill>
          </p:spPr>
          <p:txBody>
            <a:bodyPr/>
            <a:lstStyle/>
            <a:p>
              <a:endParaRPr lang="en-GB"/>
            </a:p>
          </p:txBody>
        </p:sp>
        <p:sp>
          <p:nvSpPr>
            <p:cNvPr id="27" name="TextBox 27"/>
            <p:cNvSpPr txBox="1"/>
            <p:nvPr/>
          </p:nvSpPr>
          <p:spPr>
            <a:xfrm>
              <a:off x="127000" y="292100"/>
              <a:ext cx="558800" cy="368300"/>
            </a:xfrm>
            <a:prstGeom prst="rect">
              <a:avLst/>
            </a:prstGeom>
          </p:spPr>
          <p:txBody>
            <a:bodyPr lIns="50800" tIns="50800" rIns="50800" bIns="50800" rtlCol="0" anchor="ctr"/>
            <a:lstStyle/>
            <a:p>
              <a:pPr algn="ctr">
                <a:lnSpc>
                  <a:spcPts val="2659"/>
                </a:lnSpc>
              </a:pPr>
              <a:endParaRPr/>
            </a:p>
          </p:txBody>
        </p:sp>
      </p:grpSp>
      <p:sp>
        <p:nvSpPr>
          <p:cNvPr id="28" name="AutoShape 28"/>
          <p:cNvSpPr/>
          <p:nvPr/>
        </p:nvSpPr>
        <p:spPr>
          <a:xfrm flipV="1">
            <a:off x="9144000" y="7050082"/>
            <a:ext cx="7021748" cy="0"/>
          </a:xfrm>
          <a:prstGeom prst="line">
            <a:avLst/>
          </a:prstGeom>
          <a:ln w="19050" cap="flat">
            <a:solidFill>
              <a:srgbClr val="596548"/>
            </a:solidFill>
            <a:prstDash val="solid"/>
            <a:headEnd type="none" w="sm" len="sm"/>
            <a:tailEnd type="none" w="sm" len="sm"/>
          </a:ln>
        </p:spPr>
        <p:txBody>
          <a:bodyPr/>
          <a:lstStyle/>
          <a:p>
            <a:endParaRPr lang="en-GB"/>
          </a:p>
        </p:txBody>
      </p:sp>
      <p:sp>
        <p:nvSpPr>
          <p:cNvPr id="29" name="TextBox 29"/>
          <p:cNvSpPr txBox="1"/>
          <p:nvPr/>
        </p:nvSpPr>
        <p:spPr>
          <a:xfrm>
            <a:off x="1558740" y="6706230"/>
            <a:ext cx="7055219" cy="706753"/>
          </a:xfrm>
          <a:prstGeom prst="rect">
            <a:avLst/>
          </a:prstGeom>
        </p:spPr>
        <p:txBody>
          <a:bodyPr lIns="0" tIns="0" rIns="0" bIns="0" rtlCol="0" anchor="t">
            <a:spAutoFit/>
          </a:bodyPr>
          <a:lstStyle/>
          <a:p>
            <a:pPr algn="ctr">
              <a:lnSpc>
                <a:spcPts val="5519"/>
              </a:lnSpc>
            </a:pPr>
            <a:r>
              <a:rPr lang="en-US" sz="4799">
                <a:solidFill>
                  <a:srgbClr val="596548"/>
                </a:solidFill>
                <a:latin typeface="Roca Two"/>
                <a:ea typeface="Roca Two"/>
                <a:cs typeface="Roca Two"/>
                <a:sym typeface="Roca Two"/>
              </a:rPr>
              <a:t>Cross-theme Summary</a:t>
            </a:r>
          </a:p>
        </p:txBody>
      </p:sp>
      <p:sp>
        <p:nvSpPr>
          <p:cNvPr id="30" name="TextBox 30"/>
          <p:cNvSpPr txBox="1"/>
          <p:nvPr/>
        </p:nvSpPr>
        <p:spPr>
          <a:xfrm>
            <a:off x="1208725" y="7866038"/>
            <a:ext cx="7658686" cy="1758950"/>
          </a:xfrm>
          <a:prstGeom prst="rect">
            <a:avLst/>
          </a:prstGeom>
        </p:spPr>
        <p:txBody>
          <a:bodyPr lIns="0" tIns="0" rIns="0" bIns="0" rtlCol="0" anchor="t">
            <a:spAutoFit/>
          </a:bodyPr>
          <a:lstStyle/>
          <a:p>
            <a:pPr algn="l">
              <a:lnSpc>
                <a:spcPts val="2800"/>
              </a:lnSpc>
            </a:pPr>
            <a:r>
              <a:rPr lang="en-US" sz="2000">
                <a:solidFill>
                  <a:srgbClr val="000000"/>
                </a:solidFill>
                <a:latin typeface="Roca Two"/>
                <a:ea typeface="Roca Two"/>
                <a:cs typeface="Roca Two"/>
                <a:sym typeface="Roca Two"/>
              </a:rPr>
              <a:t>Practitioners demonstrate a clear, conceptual understanding of the approach, expressed positive support and confidence in the strategy, its benefits and principles.</a:t>
            </a:r>
          </a:p>
          <a:p>
            <a:pPr algn="l">
              <a:lnSpc>
                <a:spcPts val="2800"/>
              </a:lnSpc>
            </a:pPr>
            <a:r>
              <a:rPr lang="en-US" sz="2000">
                <a:solidFill>
                  <a:srgbClr val="000000"/>
                </a:solidFill>
                <a:latin typeface="Roca Two"/>
                <a:ea typeface="Roca Two"/>
                <a:cs typeface="Roca Two"/>
                <a:sym typeface="Roca Two"/>
              </a:rPr>
              <a:t>Policy environment percieved as increasingly positive but political, institutional, social and physical barriers limit delivery.</a:t>
            </a:r>
          </a:p>
        </p:txBody>
      </p:sp>
      <p:sp>
        <p:nvSpPr>
          <p:cNvPr id="31" name="TextBox 31"/>
          <p:cNvSpPr txBox="1"/>
          <p:nvPr/>
        </p:nvSpPr>
        <p:spPr>
          <a:xfrm>
            <a:off x="9600614" y="7866038"/>
            <a:ext cx="8012279" cy="1989455"/>
          </a:xfrm>
          <a:prstGeom prst="rect">
            <a:avLst/>
          </a:prstGeom>
        </p:spPr>
        <p:txBody>
          <a:bodyPr lIns="0" tIns="0" rIns="0" bIns="0" rtlCol="0" anchor="t">
            <a:spAutoFit/>
          </a:bodyPr>
          <a:lstStyle/>
          <a:p>
            <a:pPr algn="l">
              <a:lnSpc>
                <a:spcPts val="3219"/>
              </a:lnSpc>
            </a:pPr>
            <a:r>
              <a:rPr lang="en-US" sz="2299">
                <a:solidFill>
                  <a:srgbClr val="596548"/>
                </a:solidFill>
                <a:latin typeface="Roca Two"/>
                <a:ea typeface="Roca Two"/>
                <a:cs typeface="Roca Two"/>
                <a:sym typeface="Roca Two"/>
              </a:rPr>
              <a:t>Practitioners recognise the potential for NFM, identifying recommendations based on percieved challenges, but acknowledge that barriers need to be addressed to create effective change with the right people, the right resources and forward-thinking planning.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4755164" cy="650062"/>
            <a:chOff x="0" y="0"/>
            <a:chExt cx="2972791" cy="406400"/>
          </a:xfrm>
        </p:grpSpPr>
        <p:sp>
          <p:nvSpPr>
            <p:cNvPr id="3" name="Freeform 3"/>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4" name="TextBox 4"/>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2504136" y="1028700"/>
            <a:ext cx="4755164" cy="650062"/>
            <a:chOff x="0" y="0"/>
            <a:chExt cx="2972791" cy="406400"/>
          </a:xfrm>
        </p:grpSpPr>
        <p:sp>
          <p:nvSpPr>
            <p:cNvPr id="6" name="Freeform 6"/>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7" name="TextBox 7"/>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8" name="AutoShape 8"/>
          <p:cNvSpPr/>
          <p:nvPr/>
        </p:nvSpPr>
        <p:spPr>
          <a:xfrm>
            <a:off x="5799862" y="1344206"/>
            <a:ext cx="6704273" cy="9525"/>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9" name="Group 9"/>
          <p:cNvGrpSpPr/>
          <p:nvPr/>
        </p:nvGrpSpPr>
        <p:grpSpPr>
          <a:xfrm>
            <a:off x="801626" y="3501727"/>
            <a:ext cx="3843941" cy="6401359"/>
            <a:chOff x="0" y="0"/>
            <a:chExt cx="1012396" cy="1685955"/>
          </a:xfrm>
        </p:grpSpPr>
        <p:sp>
          <p:nvSpPr>
            <p:cNvPr id="10" name="Freeform 10"/>
            <p:cNvSpPr/>
            <p:nvPr/>
          </p:nvSpPr>
          <p:spPr>
            <a:xfrm>
              <a:off x="0" y="0"/>
              <a:ext cx="1012396" cy="1685955"/>
            </a:xfrm>
            <a:custGeom>
              <a:avLst/>
              <a:gdLst/>
              <a:ahLst/>
              <a:cxnLst/>
              <a:rect l="l" t="t" r="r" b="b"/>
              <a:pathLst>
                <a:path w="1012396" h="1685955">
                  <a:moveTo>
                    <a:pt x="102717" y="0"/>
                  </a:moveTo>
                  <a:lnTo>
                    <a:pt x="909679" y="0"/>
                  </a:lnTo>
                  <a:cubicBezTo>
                    <a:pt x="966408" y="0"/>
                    <a:pt x="1012396" y="45988"/>
                    <a:pt x="1012396" y="102717"/>
                  </a:cubicBezTo>
                  <a:lnTo>
                    <a:pt x="1012396" y="1583238"/>
                  </a:lnTo>
                  <a:cubicBezTo>
                    <a:pt x="1012396" y="1639967"/>
                    <a:pt x="966408" y="1685955"/>
                    <a:pt x="909679" y="1685955"/>
                  </a:cubicBezTo>
                  <a:lnTo>
                    <a:pt x="102717" y="1685955"/>
                  </a:lnTo>
                  <a:cubicBezTo>
                    <a:pt x="45988" y="1685955"/>
                    <a:pt x="0" y="1639967"/>
                    <a:pt x="0" y="1583238"/>
                  </a:cubicBezTo>
                  <a:lnTo>
                    <a:pt x="0" y="102717"/>
                  </a:lnTo>
                  <a:cubicBezTo>
                    <a:pt x="0" y="45988"/>
                    <a:pt x="45988" y="0"/>
                    <a:pt x="102717" y="0"/>
                  </a:cubicBezTo>
                  <a:close/>
                </a:path>
              </a:pathLst>
            </a:custGeom>
            <a:ln w="19050" cap="rnd">
              <a:solidFill>
                <a:srgbClr val="596548"/>
              </a:solidFill>
              <a:prstDash val="solid"/>
              <a:round/>
            </a:ln>
          </p:spPr>
          <p:txBody>
            <a:bodyPr/>
            <a:lstStyle/>
            <a:p>
              <a:endParaRPr lang="en-GB"/>
            </a:p>
          </p:txBody>
        </p:sp>
        <p:sp>
          <p:nvSpPr>
            <p:cNvPr id="11" name="TextBox 11"/>
            <p:cNvSpPr txBox="1"/>
            <p:nvPr/>
          </p:nvSpPr>
          <p:spPr>
            <a:xfrm>
              <a:off x="0" y="-38100"/>
              <a:ext cx="1012396" cy="1724055"/>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9363075" y="3502242"/>
            <a:ext cx="3843941" cy="6400844"/>
            <a:chOff x="0" y="0"/>
            <a:chExt cx="1012396" cy="1685819"/>
          </a:xfrm>
        </p:grpSpPr>
        <p:sp>
          <p:nvSpPr>
            <p:cNvPr id="13" name="Freeform 13"/>
            <p:cNvSpPr/>
            <p:nvPr/>
          </p:nvSpPr>
          <p:spPr>
            <a:xfrm>
              <a:off x="0" y="0"/>
              <a:ext cx="1012396" cy="1685819"/>
            </a:xfrm>
            <a:custGeom>
              <a:avLst/>
              <a:gdLst/>
              <a:ahLst/>
              <a:cxnLst/>
              <a:rect l="l" t="t" r="r" b="b"/>
              <a:pathLst>
                <a:path w="1012396" h="1685819">
                  <a:moveTo>
                    <a:pt x="102717" y="0"/>
                  </a:moveTo>
                  <a:lnTo>
                    <a:pt x="909679" y="0"/>
                  </a:lnTo>
                  <a:cubicBezTo>
                    <a:pt x="966408" y="0"/>
                    <a:pt x="1012396" y="45988"/>
                    <a:pt x="1012396" y="102717"/>
                  </a:cubicBezTo>
                  <a:lnTo>
                    <a:pt x="1012396" y="1583102"/>
                  </a:lnTo>
                  <a:cubicBezTo>
                    <a:pt x="1012396" y="1639831"/>
                    <a:pt x="966408" y="1685819"/>
                    <a:pt x="909679" y="1685819"/>
                  </a:cubicBezTo>
                  <a:lnTo>
                    <a:pt x="102717" y="1685819"/>
                  </a:lnTo>
                  <a:cubicBezTo>
                    <a:pt x="45988" y="1685819"/>
                    <a:pt x="0" y="1639831"/>
                    <a:pt x="0" y="1583102"/>
                  </a:cubicBezTo>
                  <a:lnTo>
                    <a:pt x="0" y="102717"/>
                  </a:lnTo>
                  <a:cubicBezTo>
                    <a:pt x="0" y="45988"/>
                    <a:pt x="45988" y="0"/>
                    <a:pt x="102717" y="0"/>
                  </a:cubicBezTo>
                  <a:close/>
                </a:path>
              </a:pathLst>
            </a:custGeom>
            <a:ln w="19050" cap="rnd">
              <a:solidFill>
                <a:srgbClr val="596548"/>
              </a:solidFill>
              <a:prstDash val="solid"/>
              <a:round/>
            </a:ln>
          </p:spPr>
          <p:txBody>
            <a:bodyPr/>
            <a:lstStyle/>
            <a:p>
              <a:endParaRPr lang="en-GB"/>
            </a:p>
          </p:txBody>
        </p:sp>
        <p:sp>
          <p:nvSpPr>
            <p:cNvPr id="14" name="TextBox 14"/>
            <p:cNvSpPr txBox="1"/>
            <p:nvPr/>
          </p:nvSpPr>
          <p:spPr>
            <a:xfrm>
              <a:off x="0" y="-38100"/>
              <a:ext cx="1012396" cy="1723919"/>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5080984" y="3502242"/>
            <a:ext cx="3843941" cy="6400844"/>
            <a:chOff x="0" y="0"/>
            <a:chExt cx="1012396" cy="1685819"/>
          </a:xfrm>
        </p:grpSpPr>
        <p:sp>
          <p:nvSpPr>
            <p:cNvPr id="16" name="Freeform 16"/>
            <p:cNvSpPr/>
            <p:nvPr/>
          </p:nvSpPr>
          <p:spPr>
            <a:xfrm>
              <a:off x="0" y="0"/>
              <a:ext cx="1012396" cy="1685819"/>
            </a:xfrm>
            <a:custGeom>
              <a:avLst/>
              <a:gdLst/>
              <a:ahLst/>
              <a:cxnLst/>
              <a:rect l="l" t="t" r="r" b="b"/>
              <a:pathLst>
                <a:path w="1012396" h="1685819">
                  <a:moveTo>
                    <a:pt x="102717" y="0"/>
                  </a:moveTo>
                  <a:lnTo>
                    <a:pt x="909679" y="0"/>
                  </a:lnTo>
                  <a:cubicBezTo>
                    <a:pt x="966408" y="0"/>
                    <a:pt x="1012396" y="45988"/>
                    <a:pt x="1012396" y="102717"/>
                  </a:cubicBezTo>
                  <a:lnTo>
                    <a:pt x="1012396" y="1583102"/>
                  </a:lnTo>
                  <a:cubicBezTo>
                    <a:pt x="1012396" y="1639831"/>
                    <a:pt x="966408" y="1685819"/>
                    <a:pt x="909679" y="1685819"/>
                  </a:cubicBezTo>
                  <a:lnTo>
                    <a:pt x="102717" y="1685819"/>
                  </a:lnTo>
                  <a:cubicBezTo>
                    <a:pt x="45988" y="1685819"/>
                    <a:pt x="0" y="1639831"/>
                    <a:pt x="0" y="1583102"/>
                  </a:cubicBezTo>
                  <a:lnTo>
                    <a:pt x="0" y="102717"/>
                  </a:lnTo>
                  <a:cubicBezTo>
                    <a:pt x="0" y="45988"/>
                    <a:pt x="45988" y="0"/>
                    <a:pt x="102717" y="0"/>
                  </a:cubicBezTo>
                  <a:close/>
                </a:path>
              </a:pathLst>
            </a:custGeom>
            <a:ln w="19050" cap="rnd">
              <a:solidFill>
                <a:srgbClr val="596548"/>
              </a:solidFill>
              <a:prstDash val="solid"/>
              <a:round/>
            </a:ln>
          </p:spPr>
          <p:txBody>
            <a:bodyPr/>
            <a:lstStyle/>
            <a:p>
              <a:endParaRPr lang="en-GB"/>
            </a:p>
          </p:txBody>
        </p:sp>
        <p:sp>
          <p:nvSpPr>
            <p:cNvPr id="17" name="TextBox 17"/>
            <p:cNvSpPr txBox="1"/>
            <p:nvPr/>
          </p:nvSpPr>
          <p:spPr>
            <a:xfrm>
              <a:off x="0" y="-38100"/>
              <a:ext cx="1012396" cy="1723919"/>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3642433" y="3502242"/>
            <a:ext cx="3843941" cy="6400844"/>
            <a:chOff x="0" y="0"/>
            <a:chExt cx="1012396" cy="1685819"/>
          </a:xfrm>
        </p:grpSpPr>
        <p:sp>
          <p:nvSpPr>
            <p:cNvPr id="19" name="Freeform 19"/>
            <p:cNvSpPr/>
            <p:nvPr/>
          </p:nvSpPr>
          <p:spPr>
            <a:xfrm>
              <a:off x="0" y="0"/>
              <a:ext cx="1012396" cy="1685819"/>
            </a:xfrm>
            <a:custGeom>
              <a:avLst/>
              <a:gdLst/>
              <a:ahLst/>
              <a:cxnLst/>
              <a:rect l="l" t="t" r="r" b="b"/>
              <a:pathLst>
                <a:path w="1012396" h="1685819">
                  <a:moveTo>
                    <a:pt x="102717" y="0"/>
                  </a:moveTo>
                  <a:lnTo>
                    <a:pt x="909679" y="0"/>
                  </a:lnTo>
                  <a:cubicBezTo>
                    <a:pt x="966408" y="0"/>
                    <a:pt x="1012396" y="45988"/>
                    <a:pt x="1012396" y="102717"/>
                  </a:cubicBezTo>
                  <a:lnTo>
                    <a:pt x="1012396" y="1583102"/>
                  </a:lnTo>
                  <a:cubicBezTo>
                    <a:pt x="1012396" y="1639831"/>
                    <a:pt x="966408" y="1685819"/>
                    <a:pt x="909679" y="1685819"/>
                  </a:cubicBezTo>
                  <a:lnTo>
                    <a:pt x="102717" y="1685819"/>
                  </a:lnTo>
                  <a:cubicBezTo>
                    <a:pt x="45988" y="1685819"/>
                    <a:pt x="0" y="1639831"/>
                    <a:pt x="0" y="1583102"/>
                  </a:cubicBezTo>
                  <a:lnTo>
                    <a:pt x="0" y="102717"/>
                  </a:lnTo>
                  <a:cubicBezTo>
                    <a:pt x="0" y="45988"/>
                    <a:pt x="45988" y="0"/>
                    <a:pt x="102717" y="0"/>
                  </a:cubicBezTo>
                  <a:close/>
                </a:path>
              </a:pathLst>
            </a:custGeom>
            <a:ln w="19050" cap="rnd">
              <a:solidFill>
                <a:srgbClr val="596548"/>
              </a:solidFill>
              <a:prstDash val="solid"/>
              <a:round/>
            </a:ln>
          </p:spPr>
          <p:txBody>
            <a:bodyPr/>
            <a:lstStyle/>
            <a:p>
              <a:endParaRPr lang="en-GB"/>
            </a:p>
          </p:txBody>
        </p:sp>
        <p:sp>
          <p:nvSpPr>
            <p:cNvPr id="20" name="TextBox 20"/>
            <p:cNvSpPr txBox="1"/>
            <p:nvPr/>
          </p:nvSpPr>
          <p:spPr>
            <a:xfrm>
              <a:off x="0" y="-38100"/>
              <a:ext cx="1012396" cy="1723919"/>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2795074" y="2012652"/>
            <a:ext cx="12697852" cy="1184275"/>
          </a:xfrm>
          <a:prstGeom prst="rect">
            <a:avLst/>
          </a:prstGeom>
        </p:spPr>
        <p:txBody>
          <a:bodyPr lIns="0" tIns="0" rIns="0" bIns="0" rtlCol="0" anchor="t">
            <a:spAutoFit/>
          </a:bodyPr>
          <a:lstStyle/>
          <a:p>
            <a:pPr algn="ctr">
              <a:lnSpc>
                <a:spcPts val="9200"/>
              </a:lnSpc>
            </a:pPr>
            <a:r>
              <a:rPr lang="en-US" sz="8000">
                <a:solidFill>
                  <a:srgbClr val="000000"/>
                </a:solidFill>
                <a:latin typeface="Roca Two"/>
                <a:ea typeface="Roca Two"/>
                <a:cs typeface="Roca Two"/>
                <a:sym typeface="Roca Two"/>
              </a:rPr>
              <a:t>Discussion</a:t>
            </a:r>
          </a:p>
        </p:txBody>
      </p:sp>
      <p:sp>
        <p:nvSpPr>
          <p:cNvPr id="22" name="TextBox 22"/>
          <p:cNvSpPr txBox="1"/>
          <p:nvPr/>
        </p:nvSpPr>
        <p:spPr>
          <a:xfrm>
            <a:off x="998255" y="4187190"/>
            <a:ext cx="3450683" cy="5635625"/>
          </a:xfrm>
          <a:prstGeom prst="rect">
            <a:avLst/>
          </a:prstGeom>
        </p:spPr>
        <p:txBody>
          <a:bodyPr lIns="0" tIns="0" rIns="0" bIns="0" rtlCol="0" anchor="t">
            <a:spAutoFit/>
          </a:bodyPr>
          <a:lstStyle/>
          <a:p>
            <a:pPr marL="431801" lvl="1" indent="-215900" algn="l">
              <a:lnSpc>
                <a:spcPts val="2800"/>
              </a:lnSpc>
              <a:buFont typeface="Arial"/>
              <a:buChar char="•"/>
            </a:pPr>
            <a:r>
              <a:rPr lang="en-US" sz="2000">
                <a:solidFill>
                  <a:srgbClr val="000000"/>
                </a:solidFill>
                <a:latin typeface="Roca Two"/>
                <a:ea typeface="Roca Two"/>
                <a:cs typeface="Roca Two"/>
                <a:sym typeface="Roca Two"/>
              </a:rPr>
              <a:t>Supports evidence that NFM is understood through familiar practices and process-based understanding.</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Variations in opinions reflect differences in experiences and professional roles.</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Supports idea that knowledge is subjective and formed through lived experiences.</a:t>
            </a:r>
          </a:p>
          <a:p>
            <a:pPr algn="l">
              <a:lnSpc>
                <a:spcPts val="2800"/>
              </a:lnSpc>
            </a:pPr>
            <a:endParaRPr lang="en-US" sz="2000">
              <a:solidFill>
                <a:srgbClr val="000000"/>
              </a:solidFill>
              <a:latin typeface="Roca Two"/>
              <a:ea typeface="Roca Two"/>
              <a:cs typeface="Roca Two"/>
              <a:sym typeface="Roca Two"/>
            </a:endParaRPr>
          </a:p>
        </p:txBody>
      </p:sp>
      <p:sp>
        <p:nvSpPr>
          <p:cNvPr id="23" name="TextBox 23"/>
          <p:cNvSpPr txBox="1"/>
          <p:nvPr/>
        </p:nvSpPr>
        <p:spPr>
          <a:xfrm>
            <a:off x="12762274" y="1204495"/>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24" name="TextBox 24"/>
          <p:cNvSpPr txBox="1"/>
          <p:nvPr/>
        </p:nvSpPr>
        <p:spPr>
          <a:xfrm>
            <a:off x="1208725" y="1194981"/>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
        <p:nvSpPr>
          <p:cNvPr id="25" name="TextBox 25"/>
          <p:cNvSpPr txBox="1"/>
          <p:nvPr/>
        </p:nvSpPr>
        <p:spPr>
          <a:xfrm>
            <a:off x="998255" y="3711277"/>
            <a:ext cx="3450683" cy="368869"/>
          </a:xfrm>
          <a:prstGeom prst="rect">
            <a:avLst/>
          </a:prstGeom>
        </p:spPr>
        <p:txBody>
          <a:bodyPr lIns="0" tIns="0" rIns="0" bIns="0" rtlCol="0" anchor="t">
            <a:spAutoFit/>
          </a:bodyPr>
          <a:lstStyle/>
          <a:p>
            <a:pPr algn="ctr">
              <a:lnSpc>
                <a:spcPts val="2977"/>
              </a:lnSpc>
            </a:pPr>
            <a:r>
              <a:rPr lang="en-US" sz="2589">
                <a:solidFill>
                  <a:srgbClr val="596548"/>
                </a:solidFill>
                <a:latin typeface="Roca Two"/>
                <a:ea typeface="Roca Two"/>
                <a:cs typeface="Roca Two"/>
                <a:sym typeface="Roca Two"/>
              </a:rPr>
              <a:t>THEME 1</a:t>
            </a:r>
          </a:p>
        </p:txBody>
      </p:sp>
      <p:sp>
        <p:nvSpPr>
          <p:cNvPr id="26" name="TextBox 26"/>
          <p:cNvSpPr txBox="1"/>
          <p:nvPr/>
        </p:nvSpPr>
        <p:spPr>
          <a:xfrm>
            <a:off x="5276604" y="3711277"/>
            <a:ext cx="3450683" cy="368869"/>
          </a:xfrm>
          <a:prstGeom prst="rect">
            <a:avLst/>
          </a:prstGeom>
        </p:spPr>
        <p:txBody>
          <a:bodyPr lIns="0" tIns="0" rIns="0" bIns="0" rtlCol="0" anchor="t">
            <a:spAutoFit/>
          </a:bodyPr>
          <a:lstStyle/>
          <a:p>
            <a:pPr algn="ctr">
              <a:lnSpc>
                <a:spcPts val="2977"/>
              </a:lnSpc>
            </a:pPr>
            <a:r>
              <a:rPr lang="en-US" sz="2589">
                <a:solidFill>
                  <a:srgbClr val="596548"/>
                </a:solidFill>
                <a:latin typeface="Roca Two"/>
                <a:ea typeface="Roca Two"/>
                <a:cs typeface="Roca Two"/>
                <a:sym typeface="Roca Two"/>
              </a:rPr>
              <a:t>THEME 2</a:t>
            </a:r>
          </a:p>
        </p:txBody>
      </p:sp>
      <p:sp>
        <p:nvSpPr>
          <p:cNvPr id="27" name="TextBox 27"/>
          <p:cNvSpPr txBox="1"/>
          <p:nvPr/>
        </p:nvSpPr>
        <p:spPr>
          <a:xfrm>
            <a:off x="9560714" y="3711277"/>
            <a:ext cx="3450683" cy="368869"/>
          </a:xfrm>
          <a:prstGeom prst="rect">
            <a:avLst/>
          </a:prstGeom>
        </p:spPr>
        <p:txBody>
          <a:bodyPr lIns="0" tIns="0" rIns="0" bIns="0" rtlCol="0" anchor="t">
            <a:spAutoFit/>
          </a:bodyPr>
          <a:lstStyle/>
          <a:p>
            <a:pPr algn="ctr">
              <a:lnSpc>
                <a:spcPts val="2977"/>
              </a:lnSpc>
            </a:pPr>
            <a:r>
              <a:rPr lang="en-US" sz="2589">
                <a:solidFill>
                  <a:srgbClr val="596548"/>
                </a:solidFill>
                <a:latin typeface="Roca Two"/>
                <a:ea typeface="Roca Two"/>
                <a:cs typeface="Roca Two"/>
                <a:sym typeface="Roca Two"/>
              </a:rPr>
              <a:t>THEME 3</a:t>
            </a:r>
          </a:p>
        </p:txBody>
      </p:sp>
      <p:sp>
        <p:nvSpPr>
          <p:cNvPr id="28" name="TextBox 28"/>
          <p:cNvSpPr txBox="1"/>
          <p:nvPr/>
        </p:nvSpPr>
        <p:spPr>
          <a:xfrm>
            <a:off x="13835666" y="3711277"/>
            <a:ext cx="3450683" cy="368869"/>
          </a:xfrm>
          <a:prstGeom prst="rect">
            <a:avLst/>
          </a:prstGeom>
        </p:spPr>
        <p:txBody>
          <a:bodyPr lIns="0" tIns="0" rIns="0" bIns="0" rtlCol="0" anchor="t">
            <a:spAutoFit/>
          </a:bodyPr>
          <a:lstStyle/>
          <a:p>
            <a:pPr algn="ctr">
              <a:lnSpc>
                <a:spcPts val="2977"/>
              </a:lnSpc>
            </a:pPr>
            <a:r>
              <a:rPr lang="en-US" sz="2589">
                <a:solidFill>
                  <a:srgbClr val="596548"/>
                </a:solidFill>
                <a:latin typeface="Roca Two"/>
                <a:ea typeface="Roca Two"/>
                <a:cs typeface="Roca Two"/>
                <a:sym typeface="Roca Two"/>
              </a:rPr>
              <a:t>THEME 4 AND 5</a:t>
            </a:r>
          </a:p>
        </p:txBody>
      </p:sp>
      <p:sp>
        <p:nvSpPr>
          <p:cNvPr id="29" name="TextBox 29"/>
          <p:cNvSpPr txBox="1"/>
          <p:nvPr/>
        </p:nvSpPr>
        <p:spPr>
          <a:xfrm>
            <a:off x="5278980" y="4187190"/>
            <a:ext cx="3450683" cy="5635625"/>
          </a:xfrm>
          <a:prstGeom prst="rect">
            <a:avLst/>
          </a:prstGeom>
        </p:spPr>
        <p:txBody>
          <a:bodyPr lIns="0" tIns="0" rIns="0" bIns="0" rtlCol="0" anchor="t">
            <a:spAutoFit/>
          </a:bodyPr>
          <a:lstStyle/>
          <a:p>
            <a:pPr marL="431801" lvl="1" indent="-215900" algn="l">
              <a:lnSpc>
                <a:spcPts val="2800"/>
              </a:lnSpc>
              <a:buFont typeface="Arial"/>
              <a:buChar char="•"/>
            </a:pPr>
            <a:r>
              <a:rPr lang="en-US" sz="2000">
                <a:solidFill>
                  <a:srgbClr val="000000"/>
                </a:solidFill>
                <a:latin typeface="Roca Two"/>
                <a:ea typeface="Roca Two"/>
                <a:cs typeface="Roca Two"/>
                <a:sym typeface="Roca Two"/>
              </a:rPr>
              <a:t>Practitioners hold more confident in approach as a FRM strategy.</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Environmental roles hold more confidence in nature-based solutions.</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Supports idea that  current institutions pose a challenge for ‘new’ approaches.</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Supports concept that value is relative to individual.</a:t>
            </a:r>
          </a:p>
        </p:txBody>
      </p:sp>
      <p:sp>
        <p:nvSpPr>
          <p:cNvPr id="30" name="TextBox 30"/>
          <p:cNvSpPr txBox="1"/>
          <p:nvPr/>
        </p:nvSpPr>
        <p:spPr>
          <a:xfrm>
            <a:off x="9563100" y="4187190"/>
            <a:ext cx="3450683" cy="4930775"/>
          </a:xfrm>
          <a:prstGeom prst="rect">
            <a:avLst/>
          </a:prstGeom>
        </p:spPr>
        <p:txBody>
          <a:bodyPr lIns="0" tIns="0" rIns="0" bIns="0" rtlCol="0" anchor="t">
            <a:spAutoFit/>
          </a:bodyPr>
          <a:lstStyle/>
          <a:p>
            <a:pPr marL="431801" lvl="1" indent="-215900" algn="l">
              <a:lnSpc>
                <a:spcPts val="2800"/>
              </a:lnSpc>
              <a:buFont typeface="Arial"/>
              <a:buChar char="•"/>
            </a:pPr>
            <a:r>
              <a:rPr lang="en-US" sz="2000">
                <a:solidFill>
                  <a:srgbClr val="000000"/>
                </a:solidFill>
                <a:latin typeface="Roca Two"/>
                <a:ea typeface="Roca Two"/>
                <a:cs typeface="Roca Two"/>
                <a:sym typeface="Roca Two"/>
              </a:rPr>
              <a:t>Supports findings that NFM and such approaches are increasingly promoted in policy but challenged in implementation. </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Support was also relative to individual. </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Supports theme that environmental solutions are hindered by reactive, short-term systems.</a:t>
            </a:r>
          </a:p>
        </p:txBody>
      </p:sp>
      <p:sp>
        <p:nvSpPr>
          <p:cNvPr id="31" name="TextBox 31"/>
          <p:cNvSpPr txBox="1"/>
          <p:nvPr/>
        </p:nvSpPr>
        <p:spPr>
          <a:xfrm>
            <a:off x="13767585" y="4187190"/>
            <a:ext cx="3450683" cy="5635625"/>
          </a:xfrm>
          <a:prstGeom prst="rect">
            <a:avLst/>
          </a:prstGeom>
        </p:spPr>
        <p:txBody>
          <a:bodyPr lIns="0" tIns="0" rIns="0" bIns="0" rtlCol="0" anchor="t">
            <a:spAutoFit/>
          </a:bodyPr>
          <a:lstStyle/>
          <a:p>
            <a:pPr marL="431801" lvl="1" indent="-215900" algn="l">
              <a:lnSpc>
                <a:spcPts val="2800"/>
              </a:lnSpc>
              <a:buFont typeface="Arial"/>
              <a:buChar char="•"/>
            </a:pPr>
            <a:r>
              <a:rPr lang="en-US" sz="2000">
                <a:solidFill>
                  <a:srgbClr val="000000"/>
                </a:solidFill>
                <a:latin typeface="Roca Two"/>
                <a:ea typeface="Roca Two"/>
                <a:cs typeface="Roca Two"/>
                <a:sym typeface="Roca Two"/>
              </a:rPr>
              <a:t>NFM promoted and praised consistently for multiple benefits.</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Role-based differences arose for identified barriers, but all practitioners highlighted institutional challenges.</a:t>
            </a:r>
          </a:p>
          <a:p>
            <a:pPr algn="l">
              <a:lnSpc>
                <a:spcPts val="2800"/>
              </a:lnSpc>
            </a:pPr>
            <a:endParaRPr lang="en-US" sz="2000">
              <a:solidFill>
                <a:srgbClr val="000000"/>
              </a:solidFill>
              <a:latin typeface="Roca Two"/>
              <a:ea typeface="Roca Two"/>
              <a:cs typeface="Roca Two"/>
              <a:sym typeface="Roca Two"/>
            </a:endParaRPr>
          </a:p>
          <a:p>
            <a:pPr marL="431801" lvl="1" indent="-215900" algn="l">
              <a:lnSpc>
                <a:spcPts val="2800"/>
              </a:lnSpc>
              <a:buFont typeface="Arial"/>
              <a:buChar char="•"/>
            </a:pPr>
            <a:r>
              <a:rPr lang="en-US" sz="2000">
                <a:solidFill>
                  <a:srgbClr val="000000"/>
                </a:solidFill>
                <a:latin typeface="Roca Two"/>
                <a:ea typeface="Roca Two"/>
                <a:cs typeface="Roca Two"/>
                <a:sym typeface="Roca Two"/>
              </a:rPr>
              <a:t>Recommendations were role-specific but overall mirrored subjective experiences and pressures within local authority.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5910376"/>
            <a:ext cx="3644137" cy="1082599"/>
            <a:chOff x="0" y="0"/>
            <a:chExt cx="1367983" cy="406400"/>
          </a:xfrm>
        </p:grpSpPr>
        <p:sp>
          <p:nvSpPr>
            <p:cNvPr id="3" name="Freeform 3"/>
            <p:cNvSpPr/>
            <p:nvPr/>
          </p:nvSpPr>
          <p:spPr>
            <a:xfrm>
              <a:off x="0" y="0"/>
              <a:ext cx="1367983" cy="406400"/>
            </a:xfrm>
            <a:custGeom>
              <a:avLst/>
              <a:gdLst/>
              <a:ahLst/>
              <a:cxnLst/>
              <a:rect l="l" t="t" r="r" b="b"/>
              <a:pathLst>
                <a:path w="1367983" h="406400">
                  <a:moveTo>
                    <a:pt x="1164783" y="0"/>
                  </a:moveTo>
                  <a:cubicBezTo>
                    <a:pt x="1277007" y="0"/>
                    <a:pt x="1367983" y="90976"/>
                    <a:pt x="1367983" y="203200"/>
                  </a:cubicBezTo>
                  <a:cubicBezTo>
                    <a:pt x="1367983" y="315424"/>
                    <a:pt x="1277007" y="406400"/>
                    <a:pt x="1164783"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4" name="TextBox 4"/>
            <p:cNvSpPr txBox="1"/>
            <p:nvPr/>
          </p:nvSpPr>
          <p:spPr>
            <a:xfrm>
              <a:off x="0" y="-38100"/>
              <a:ext cx="1367983" cy="444500"/>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flipV="1">
            <a:off x="4682688" y="6435813"/>
            <a:ext cx="13624362" cy="0"/>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6" name="Group 6"/>
          <p:cNvGrpSpPr/>
          <p:nvPr/>
        </p:nvGrpSpPr>
        <p:grpSpPr>
          <a:xfrm>
            <a:off x="12504136" y="1028700"/>
            <a:ext cx="4755164" cy="650062"/>
            <a:chOff x="0" y="0"/>
            <a:chExt cx="2972791" cy="406400"/>
          </a:xfrm>
        </p:grpSpPr>
        <p:sp>
          <p:nvSpPr>
            <p:cNvPr id="7" name="Freeform 7"/>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8" name="TextBox 8"/>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9" name="AutoShape 9"/>
          <p:cNvSpPr/>
          <p:nvPr/>
        </p:nvSpPr>
        <p:spPr>
          <a:xfrm flipV="1">
            <a:off x="7916593" y="1353731"/>
            <a:ext cx="4587543" cy="0"/>
          </a:xfrm>
          <a:prstGeom prst="line">
            <a:avLst/>
          </a:prstGeom>
          <a:ln w="19050" cap="flat">
            <a:solidFill>
              <a:srgbClr val="596548"/>
            </a:solidFill>
            <a:prstDash val="solid"/>
            <a:headEnd type="none" w="sm" len="sm"/>
            <a:tailEnd type="none" w="sm" len="sm"/>
          </a:ln>
        </p:spPr>
        <p:txBody>
          <a:bodyPr/>
          <a:lstStyle/>
          <a:p>
            <a:endParaRPr lang="en-GB"/>
          </a:p>
        </p:txBody>
      </p:sp>
      <p:sp>
        <p:nvSpPr>
          <p:cNvPr id="10" name="Freeform 10"/>
          <p:cNvSpPr/>
          <p:nvPr/>
        </p:nvSpPr>
        <p:spPr>
          <a:xfrm>
            <a:off x="588183" y="423032"/>
            <a:ext cx="7374658" cy="5283998"/>
          </a:xfrm>
          <a:custGeom>
            <a:avLst/>
            <a:gdLst/>
            <a:ahLst/>
            <a:cxnLst/>
            <a:rect l="l" t="t" r="r" b="b"/>
            <a:pathLst>
              <a:path w="7374658" h="5283998">
                <a:moveTo>
                  <a:pt x="0" y="0"/>
                </a:moveTo>
                <a:lnTo>
                  <a:pt x="7374658" y="0"/>
                </a:lnTo>
                <a:lnTo>
                  <a:pt x="7374658" y="5283998"/>
                </a:lnTo>
                <a:lnTo>
                  <a:pt x="0" y="5283998"/>
                </a:lnTo>
                <a:lnTo>
                  <a:pt x="0" y="0"/>
                </a:lnTo>
                <a:close/>
              </a:path>
            </a:pathLst>
          </a:custGeom>
          <a:blipFill>
            <a:blip r:embed="rId2"/>
            <a:stretch>
              <a:fillRect l="-14641"/>
            </a:stretch>
          </a:blipFill>
        </p:spPr>
        <p:txBody>
          <a:bodyPr/>
          <a:lstStyle/>
          <a:p>
            <a:endParaRPr lang="en-GB"/>
          </a:p>
        </p:txBody>
      </p:sp>
      <p:sp>
        <p:nvSpPr>
          <p:cNvPr id="11" name="TextBox 11"/>
          <p:cNvSpPr txBox="1"/>
          <p:nvPr/>
        </p:nvSpPr>
        <p:spPr>
          <a:xfrm>
            <a:off x="7962841" y="1880756"/>
            <a:ext cx="6238156" cy="1184275"/>
          </a:xfrm>
          <a:prstGeom prst="rect">
            <a:avLst/>
          </a:prstGeom>
        </p:spPr>
        <p:txBody>
          <a:bodyPr lIns="0" tIns="0" rIns="0" bIns="0" rtlCol="0" anchor="t">
            <a:spAutoFit/>
          </a:bodyPr>
          <a:lstStyle/>
          <a:p>
            <a:pPr algn="ctr">
              <a:lnSpc>
                <a:spcPts val="9200"/>
              </a:lnSpc>
            </a:pPr>
            <a:r>
              <a:rPr lang="en-US" sz="8000">
                <a:solidFill>
                  <a:srgbClr val="596548"/>
                </a:solidFill>
                <a:latin typeface="Roca Two"/>
                <a:ea typeface="Roca Two"/>
                <a:cs typeface="Roca Two"/>
                <a:sym typeface="Roca Two"/>
              </a:rPr>
              <a:t>Conclusion</a:t>
            </a:r>
          </a:p>
        </p:txBody>
      </p:sp>
      <p:sp>
        <p:nvSpPr>
          <p:cNvPr id="12" name="TextBox 12"/>
          <p:cNvSpPr txBox="1"/>
          <p:nvPr/>
        </p:nvSpPr>
        <p:spPr>
          <a:xfrm>
            <a:off x="1080517" y="6107824"/>
            <a:ext cx="3540503" cy="706753"/>
          </a:xfrm>
          <a:prstGeom prst="rect">
            <a:avLst/>
          </a:prstGeom>
        </p:spPr>
        <p:txBody>
          <a:bodyPr lIns="0" tIns="0" rIns="0" bIns="0" rtlCol="0" anchor="t">
            <a:spAutoFit/>
          </a:bodyPr>
          <a:lstStyle/>
          <a:p>
            <a:pPr algn="ctr">
              <a:lnSpc>
                <a:spcPts val="5519"/>
              </a:lnSpc>
            </a:pPr>
            <a:r>
              <a:rPr lang="en-US" sz="4799">
                <a:solidFill>
                  <a:srgbClr val="000000"/>
                </a:solidFill>
                <a:latin typeface="Roca Two"/>
                <a:ea typeface="Roca Two"/>
                <a:cs typeface="Roca Two"/>
                <a:sym typeface="Roca Two"/>
              </a:rPr>
              <a:t>Summary</a:t>
            </a:r>
          </a:p>
        </p:txBody>
      </p:sp>
      <p:sp>
        <p:nvSpPr>
          <p:cNvPr id="13" name="TextBox 13"/>
          <p:cNvSpPr txBox="1"/>
          <p:nvPr/>
        </p:nvSpPr>
        <p:spPr>
          <a:xfrm>
            <a:off x="1080517" y="7145376"/>
            <a:ext cx="7539784" cy="2463800"/>
          </a:xfrm>
          <a:prstGeom prst="rect">
            <a:avLst/>
          </a:prstGeom>
        </p:spPr>
        <p:txBody>
          <a:bodyPr lIns="0" tIns="0" rIns="0" bIns="0" rtlCol="0" anchor="t">
            <a:spAutoFit/>
          </a:bodyPr>
          <a:lstStyle/>
          <a:p>
            <a:pPr algn="l">
              <a:lnSpc>
                <a:spcPts val="2800"/>
              </a:lnSpc>
            </a:pPr>
            <a:r>
              <a:rPr lang="en-US" sz="2000">
                <a:solidFill>
                  <a:srgbClr val="596548"/>
                </a:solidFill>
                <a:latin typeface="Roca Two"/>
                <a:ea typeface="Roca Two"/>
                <a:cs typeface="Roca Two"/>
                <a:sym typeface="Roca Two"/>
              </a:rPr>
              <a:t>Practitioners hold a clear, conceptual and positive understanding of NFM, its effectiveness, benefits and political support.</a:t>
            </a:r>
          </a:p>
          <a:p>
            <a:pPr algn="l">
              <a:lnSpc>
                <a:spcPts val="2800"/>
              </a:lnSpc>
            </a:pPr>
            <a:endParaRPr lang="en-US" sz="2000">
              <a:solidFill>
                <a:srgbClr val="596548"/>
              </a:solidFill>
              <a:latin typeface="Roca Two"/>
              <a:ea typeface="Roca Two"/>
              <a:cs typeface="Roca Two"/>
              <a:sym typeface="Roca Two"/>
            </a:endParaRPr>
          </a:p>
          <a:p>
            <a:pPr algn="l">
              <a:lnSpc>
                <a:spcPts val="2800"/>
              </a:lnSpc>
            </a:pPr>
            <a:r>
              <a:rPr lang="en-US" sz="2000">
                <a:solidFill>
                  <a:srgbClr val="596548"/>
                </a:solidFill>
                <a:latin typeface="Roca Two"/>
                <a:ea typeface="Roca Two"/>
                <a:cs typeface="Roca Two"/>
                <a:sym typeface="Roca Two"/>
              </a:rPr>
              <a:t>Consider the approach to be limited by dated institutional systems, unstable political systems and miscommunication between stakeholder groups.</a:t>
            </a:r>
          </a:p>
        </p:txBody>
      </p:sp>
      <p:sp>
        <p:nvSpPr>
          <p:cNvPr id="14" name="TextBox 14"/>
          <p:cNvSpPr txBox="1"/>
          <p:nvPr/>
        </p:nvSpPr>
        <p:spPr>
          <a:xfrm>
            <a:off x="10047071" y="6750138"/>
            <a:ext cx="7539784" cy="3521075"/>
          </a:xfrm>
          <a:prstGeom prst="rect">
            <a:avLst/>
          </a:prstGeom>
        </p:spPr>
        <p:txBody>
          <a:bodyPr lIns="0" tIns="0" rIns="0" bIns="0" rtlCol="0" anchor="t">
            <a:spAutoFit/>
          </a:bodyPr>
          <a:lstStyle/>
          <a:p>
            <a:pPr algn="l">
              <a:lnSpc>
                <a:spcPts val="2800"/>
              </a:lnSpc>
            </a:pPr>
            <a:r>
              <a:rPr lang="en-US" sz="2000">
                <a:solidFill>
                  <a:srgbClr val="596548"/>
                </a:solidFill>
                <a:latin typeface="Roca Two"/>
                <a:ea typeface="Roca Two"/>
                <a:cs typeface="Roca Two"/>
                <a:sym typeface="Roca Two"/>
              </a:rPr>
              <a:t>Views and attitudes expressed reflected the subjective lived experiences of practitioners.</a:t>
            </a:r>
          </a:p>
          <a:p>
            <a:pPr algn="l">
              <a:lnSpc>
                <a:spcPts val="2800"/>
              </a:lnSpc>
            </a:pPr>
            <a:endParaRPr lang="en-US" sz="2000">
              <a:solidFill>
                <a:srgbClr val="596548"/>
              </a:solidFill>
              <a:latin typeface="Roca Two"/>
              <a:ea typeface="Roca Two"/>
              <a:cs typeface="Roca Two"/>
              <a:sym typeface="Roca Two"/>
            </a:endParaRPr>
          </a:p>
          <a:p>
            <a:pPr algn="l">
              <a:lnSpc>
                <a:spcPts val="2800"/>
              </a:lnSpc>
            </a:pPr>
            <a:r>
              <a:rPr lang="en-US" sz="2000">
                <a:solidFill>
                  <a:srgbClr val="596548"/>
                </a:solidFill>
                <a:latin typeface="Roca Two"/>
                <a:ea typeface="Roca Two"/>
                <a:cs typeface="Roca Two"/>
                <a:sym typeface="Roca Two"/>
              </a:rPr>
              <a:t>Supports concept that knowledge is relative to individual formed through experience.</a:t>
            </a:r>
          </a:p>
          <a:p>
            <a:pPr algn="l">
              <a:lnSpc>
                <a:spcPts val="2800"/>
              </a:lnSpc>
            </a:pPr>
            <a:endParaRPr lang="en-US" sz="2000">
              <a:solidFill>
                <a:srgbClr val="596548"/>
              </a:solidFill>
              <a:latin typeface="Roca Two"/>
              <a:ea typeface="Roca Two"/>
              <a:cs typeface="Roca Two"/>
              <a:sym typeface="Roca Two"/>
            </a:endParaRPr>
          </a:p>
          <a:p>
            <a:pPr algn="l">
              <a:lnSpc>
                <a:spcPts val="2800"/>
              </a:lnSpc>
            </a:pPr>
            <a:r>
              <a:rPr lang="en-US" sz="2000">
                <a:solidFill>
                  <a:srgbClr val="596548"/>
                </a:solidFill>
                <a:latin typeface="Roca Two"/>
                <a:ea typeface="Roca Two"/>
                <a:cs typeface="Roca Two"/>
                <a:sym typeface="Roca Two"/>
              </a:rPr>
              <a:t>Demonstrates the importance of understanding all stakeholder perspectives to understand the subjective pressures and opportunities experienced by different groups. </a:t>
            </a:r>
          </a:p>
          <a:p>
            <a:pPr algn="l">
              <a:lnSpc>
                <a:spcPts val="2800"/>
              </a:lnSpc>
            </a:pPr>
            <a:endParaRPr lang="en-US" sz="2000">
              <a:solidFill>
                <a:srgbClr val="596548"/>
              </a:solidFill>
              <a:latin typeface="Roca Two"/>
              <a:ea typeface="Roca Two"/>
              <a:cs typeface="Roca Two"/>
              <a:sym typeface="Roca Two"/>
            </a:endParaRPr>
          </a:p>
        </p:txBody>
      </p:sp>
      <p:sp>
        <p:nvSpPr>
          <p:cNvPr id="15" name="TextBox 15"/>
          <p:cNvSpPr txBox="1"/>
          <p:nvPr/>
        </p:nvSpPr>
        <p:spPr>
          <a:xfrm>
            <a:off x="12722058" y="1204506"/>
            <a:ext cx="4319320"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
        <p:nvSpPr>
          <p:cNvPr id="16" name="TextBox 16"/>
          <p:cNvSpPr txBox="1"/>
          <p:nvPr/>
        </p:nvSpPr>
        <p:spPr>
          <a:xfrm>
            <a:off x="8208768" y="3084081"/>
            <a:ext cx="7310395" cy="1082675"/>
          </a:xfrm>
          <a:prstGeom prst="rect">
            <a:avLst/>
          </a:prstGeom>
        </p:spPr>
        <p:txBody>
          <a:bodyPr lIns="0" tIns="0" rIns="0" bIns="0" rtlCol="0" anchor="t">
            <a:spAutoFit/>
          </a:bodyPr>
          <a:lstStyle/>
          <a:p>
            <a:pPr algn="l">
              <a:lnSpc>
                <a:spcPts val="2874"/>
              </a:lnSpc>
            </a:pPr>
            <a:r>
              <a:rPr lang="en-US" sz="2499" b="1" i="1">
                <a:solidFill>
                  <a:srgbClr val="000000"/>
                </a:solidFill>
                <a:latin typeface="Roca Two Bold Italics"/>
                <a:ea typeface="Roca Two Bold Italics"/>
                <a:cs typeface="Roca Two Bold Italics"/>
                <a:sym typeface="Roca Two Bold Italics"/>
              </a:rPr>
              <a:t>“If you’ve got a problem at A, why are you trying to solve the problem at B?” (P7).</a:t>
            </a:r>
          </a:p>
          <a:p>
            <a:pPr algn="l">
              <a:lnSpc>
                <a:spcPts val="2874"/>
              </a:lnSpc>
            </a:pPr>
            <a:endParaRPr lang="en-US" sz="2499" b="1" i="1">
              <a:solidFill>
                <a:srgbClr val="000000"/>
              </a:solidFill>
              <a:latin typeface="Roca Two Bold Italics"/>
              <a:ea typeface="Roca Two Bold Italics"/>
              <a:cs typeface="Roca Two Bold Italics"/>
              <a:sym typeface="Roca Two Bold Italics"/>
            </a:endParaRPr>
          </a:p>
        </p:txBody>
      </p:sp>
      <p:sp>
        <p:nvSpPr>
          <p:cNvPr id="17" name="TextBox 17"/>
          <p:cNvSpPr txBox="1"/>
          <p:nvPr/>
        </p:nvSpPr>
        <p:spPr>
          <a:xfrm>
            <a:off x="10707627" y="4185806"/>
            <a:ext cx="7310395" cy="720725"/>
          </a:xfrm>
          <a:prstGeom prst="rect">
            <a:avLst/>
          </a:prstGeom>
        </p:spPr>
        <p:txBody>
          <a:bodyPr lIns="0" tIns="0" rIns="0" bIns="0" rtlCol="0" anchor="t">
            <a:spAutoFit/>
          </a:bodyPr>
          <a:lstStyle/>
          <a:p>
            <a:pPr algn="r">
              <a:lnSpc>
                <a:spcPts val="2874"/>
              </a:lnSpc>
            </a:pPr>
            <a:r>
              <a:rPr lang="en-US" sz="2499" b="1" i="1">
                <a:solidFill>
                  <a:srgbClr val="000000"/>
                </a:solidFill>
                <a:latin typeface="Roca Two Bold Italics"/>
                <a:ea typeface="Roca Two Bold Italics"/>
                <a:cs typeface="Roca Two Bold Italics"/>
                <a:sym typeface="Roca Two Bold Italics"/>
              </a:rPr>
              <a:t>“On the whole, it’s all benefits” (P8).</a:t>
            </a:r>
          </a:p>
          <a:p>
            <a:pPr algn="r">
              <a:lnSpc>
                <a:spcPts val="2874"/>
              </a:lnSpc>
            </a:pPr>
            <a:endParaRPr lang="en-US" sz="2499" b="1" i="1">
              <a:solidFill>
                <a:srgbClr val="000000"/>
              </a:solidFill>
              <a:latin typeface="Roca Two Bold Italics"/>
              <a:ea typeface="Roca Two Bold Italics"/>
              <a:cs typeface="Roca Two Bold Italics"/>
              <a:sym typeface="Roca Two Bold Italics"/>
            </a:endParaRPr>
          </a:p>
        </p:txBody>
      </p:sp>
      <p:sp>
        <p:nvSpPr>
          <p:cNvPr id="18" name="TextBox 18"/>
          <p:cNvSpPr txBox="1"/>
          <p:nvPr/>
        </p:nvSpPr>
        <p:spPr>
          <a:xfrm>
            <a:off x="8208768" y="4925581"/>
            <a:ext cx="7310395" cy="1444625"/>
          </a:xfrm>
          <a:prstGeom prst="rect">
            <a:avLst/>
          </a:prstGeom>
        </p:spPr>
        <p:txBody>
          <a:bodyPr lIns="0" tIns="0" rIns="0" bIns="0" rtlCol="0" anchor="t">
            <a:spAutoFit/>
          </a:bodyPr>
          <a:lstStyle/>
          <a:p>
            <a:pPr algn="l">
              <a:lnSpc>
                <a:spcPts val="2874"/>
              </a:lnSpc>
            </a:pPr>
            <a:r>
              <a:rPr lang="en-US" sz="2499" b="1" i="1">
                <a:solidFill>
                  <a:srgbClr val="000000"/>
                </a:solidFill>
                <a:latin typeface="Roca Two Bold Italics"/>
                <a:ea typeface="Roca Two Bold Italics"/>
                <a:cs typeface="Roca Two Bold Italics"/>
                <a:sym typeface="Roca Two Bold Italics"/>
              </a:rPr>
              <a:t>“A long-term approach to flooding shouldn’t be 12 months… We’re kind of the Amazon Prime generation” (P5).</a:t>
            </a:r>
          </a:p>
          <a:p>
            <a:pPr algn="l">
              <a:lnSpc>
                <a:spcPts val="2874"/>
              </a:lnSpc>
            </a:pPr>
            <a:endParaRPr lang="en-US" sz="2499" b="1" i="1">
              <a:solidFill>
                <a:srgbClr val="000000"/>
              </a:solidFill>
              <a:latin typeface="Roca Two Bold Italics"/>
              <a:ea typeface="Roca Two Bold Italics"/>
              <a:cs typeface="Roca Two Bold Italics"/>
              <a:sym typeface="Roca Two Bold Itali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4755164" cy="650062"/>
            <a:chOff x="0" y="0"/>
            <a:chExt cx="2972791" cy="406400"/>
          </a:xfrm>
        </p:grpSpPr>
        <p:sp>
          <p:nvSpPr>
            <p:cNvPr id="3" name="Freeform 3"/>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4" name="TextBox 4"/>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2504136" y="1028700"/>
            <a:ext cx="4755164" cy="650062"/>
            <a:chOff x="0" y="0"/>
            <a:chExt cx="2972791" cy="406400"/>
          </a:xfrm>
        </p:grpSpPr>
        <p:sp>
          <p:nvSpPr>
            <p:cNvPr id="6" name="Freeform 6"/>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7" name="TextBox 7"/>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8" name="AutoShape 8"/>
          <p:cNvSpPr/>
          <p:nvPr/>
        </p:nvSpPr>
        <p:spPr>
          <a:xfrm>
            <a:off x="5799862" y="1344206"/>
            <a:ext cx="6704273" cy="9525"/>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9" name="Group 9"/>
          <p:cNvGrpSpPr/>
          <p:nvPr/>
        </p:nvGrpSpPr>
        <p:grpSpPr>
          <a:xfrm>
            <a:off x="6329527" y="4319639"/>
            <a:ext cx="5628946" cy="5967361"/>
            <a:chOff x="0" y="0"/>
            <a:chExt cx="7505261" cy="7956482"/>
          </a:xfrm>
        </p:grpSpPr>
        <p:pic>
          <p:nvPicPr>
            <p:cNvPr id="10" name="Picture 10"/>
            <p:cNvPicPr>
              <a:picLocks noChangeAspect="1"/>
            </p:cNvPicPr>
            <p:nvPr/>
          </p:nvPicPr>
          <p:blipFill>
            <a:blip r:embed="rId2"/>
            <a:srcRect t="22749" b="6487"/>
            <a:stretch>
              <a:fillRect/>
            </a:stretch>
          </p:blipFill>
          <p:spPr>
            <a:xfrm>
              <a:off x="0" y="0"/>
              <a:ext cx="7505261" cy="7956482"/>
            </a:xfrm>
            <a:prstGeom prst="rect">
              <a:avLst/>
            </a:prstGeom>
          </p:spPr>
        </p:pic>
      </p:grpSp>
      <p:grpSp>
        <p:nvGrpSpPr>
          <p:cNvPr id="11" name="Group 11"/>
          <p:cNvGrpSpPr/>
          <p:nvPr/>
        </p:nvGrpSpPr>
        <p:grpSpPr>
          <a:xfrm>
            <a:off x="1042784" y="4777201"/>
            <a:ext cx="4757065" cy="4481099"/>
            <a:chOff x="0" y="0"/>
            <a:chExt cx="1252890" cy="1180207"/>
          </a:xfrm>
        </p:grpSpPr>
        <p:sp>
          <p:nvSpPr>
            <p:cNvPr id="12" name="Freeform 12"/>
            <p:cNvSpPr/>
            <p:nvPr/>
          </p:nvSpPr>
          <p:spPr>
            <a:xfrm>
              <a:off x="0" y="0"/>
              <a:ext cx="1252890" cy="1180207"/>
            </a:xfrm>
            <a:custGeom>
              <a:avLst/>
              <a:gdLst/>
              <a:ahLst/>
              <a:cxnLst/>
              <a:rect l="l" t="t" r="r" b="b"/>
              <a:pathLst>
                <a:path w="1252890" h="1180207">
                  <a:moveTo>
                    <a:pt x="83000" y="0"/>
                  </a:moveTo>
                  <a:lnTo>
                    <a:pt x="1169889" y="0"/>
                  </a:lnTo>
                  <a:cubicBezTo>
                    <a:pt x="1191902" y="0"/>
                    <a:pt x="1213014" y="8745"/>
                    <a:pt x="1228579" y="24310"/>
                  </a:cubicBezTo>
                  <a:cubicBezTo>
                    <a:pt x="1244145" y="39876"/>
                    <a:pt x="1252890" y="60987"/>
                    <a:pt x="1252890" y="83000"/>
                  </a:cubicBezTo>
                  <a:lnTo>
                    <a:pt x="1252890" y="1097207"/>
                  </a:lnTo>
                  <a:cubicBezTo>
                    <a:pt x="1252890" y="1119220"/>
                    <a:pt x="1244145" y="1140331"/>
                    <a:pt x="1228579" y="1155897"/>
                  </a:cubicBezTo>
                  <a:cubicBezTo>
                    <a:pt x="1213014" y="1171463"/>
                    <a:pt x="1191902" y="1180207"/>
                    <a:pt x="1169889" y="1180207"/>
                  </a:cubicBezTo>
                  <a:lnTo>
                    <a:pt x="83000" y="1180207"/>
                  </a:lnTo>
                  <a:cubicBezTo>
                    <a:pt x="60987" y="1180207"/>
                    <a:pt x="39876" y="1171463"/>
                    <a:pt x="24310" y="1155897"/>
                  </a:cubicBezTo>
                  <a:cubicBezTo>
                    <a:pt x="8745" y="1140331"/>
                    <a:pt x="0" y="1119220"/>
                    <a:pt x="0" y="1097207"/>
                  </a:cubicBezTo>
                  <a:lnTo>
                    <a:pt x="0" y="83000"/>
                  </a:lnTo>
                  <a:cubicBezTo>
                    <a:pt x="0" y="60987"/>
                    <a:pt x="8745" y="39876"/>
                    <a:pt x="24310" y="24310"/>
                  </a:cubicBezTo>
                  <a:cubicBezTo>
                    <a:pt x="39876" y="8745"/>
                    <a:pt x="60987" y="0"/>
                    <a:pt x="83000" y="0"/>
                  </a:cubicBezTo>
                  <a:close/>
                </a:path>
              </a:pathLst>
            </a:custGeom>
            <a:ln w="19050" cap="rnd">
              <a:solidFill>
                <a:srgbClr val="596548"/>
              </a:solidFill>
              <a:prstDash val="solid"/>
              <a:round/>
            </a:ln>
          </p:spPr>
          <p:txBody>
            <a:bodyPr/>
            <a:lstStyle/>
            <a:p>
              <a:endParaRPr lang="en-GB"/>
            </a:p>
          </p:txBody>
        </p:sp>
        <p:sp>
          <p:nvSpPr>
            <p:cNvPr id="13" name="TextBox 13"/>
            <p:cNvSpPr txBox="1"/>
            <p:nvPr/>
          </p:nvSpPr>
          <p:spPr>
            <a:xfrm>
              <a:off x="0" y="-38100"/>
              <a:ext cx="1252890" cy="1218307"/>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2502235" y="4777201"/>
            <a:ext cx="4757065" cy="4481099"/>
            <a:chOff x="0" y="0"/>
            <a:chExt cx="1252890" cy="1180207"/>
          </a:xfrm>
        </p:grpSpPr>
        <p:sp>
          <p:nvSpPr>
            <p:cNvPr id="15" name="Freeform 15"/>
            <p:cNvSpPr/>
            <p:nvPr/>
          </p:nvSpPr>
          <p:spPr>
            <a:xfrm>
              <a:off x="0" y="0"/>
              <a:ext cx="1252890" cy="1180207"/>
            </a:xfrm>
            <a:custGeom>
              <a:avLst/>
              <a:gdLst/>
              <a:ahLst/>
              <a:cxnLst/>
              <a:rect l="l" t="t" r="r" b="b"/>
              <a:pathLst>
                <a:path w="1252890" h="1180207">
                  <a:moveTo>
                    <a:pt x="83000" y="0"/>
                  </a:moveTo>
                  <a:lnTo>
                    <a:pt x="1169889" y="0"/>
                  </a:lnTo>
                  <a:cubicBezTo>
                    <a:pt x="1191902" y="0"/>
                    <a:pt x="1213014" y="8745"/>
                    <a:pt x="1228579" y="24310"/>
                  </a:cubicBezTo>
                  <a:cubicBezTo>
                    <a:pt x="1244145" y="39876"/>
                    <a:pt x="1252890" y="60987"/>
                    <a:pt x="1252890" y="83000"/>
                  </a:cubicBezTo>
                  <a:lnTo>
                    <a:pt x="1252890" y="1097207"/>
                  </a:lnTo>
                  <a:cubicBezTo>
                    <a:pt x="1252890" y="1119220"/>
                    <a:pt x="1244145" y="1140331"/>
                    <a:pt x="1228579" y="1155897"/>
                  </a:cubicBezTo>
                  <a:cubicBezTo>
                    <a:pt x="1213014" y="1171463"/>
                    <a:pt x="1191902" y="1180207"/>
                    <a:pt x="1169889" y="1180207"/>
                  </a:cubicBezTo>
                  <a:lnTo>
                    <a:pt x="83000" y="1180207"/>
                  </a:lnTo>
                  <a:cubicBezTo>
                    <a:pt x="60987" y="1180207"/>
                    <a:pt x="39876" y="1171463"/>
                    <a:pt x="24310" y="1155897"/>
                  </a:cubicBezTo>
                  <a:cubicBezTo>
                    <a:pt x="8745" y="1140331"/>
                    <a:pt x="0" y="1119220"/>
                    <a:pt x="0" y="1097207"/>
                  </a:cubicBezTo>
                  <a:lnTo>
                    <a:pt x="0" y="83000"/>
                  </a:lnTo>
                  <a:cubicBezTo>
                    <a:pt x="0" y="60987"/>
                    <a:pt x="8745" y="39876"/>
                    <a:pt x="24310" y="24310"/>
                  </a:cubicBezTo>
                  <a:cubicBezTo>
                    <a:pt x="39876" y="8745"/>
                    <a:pt x="60987" y="0"/>
                    <a:pt x="83000" y="0"/>
                  </a:cubicBezTo>
                  <a:close/>
                </a:path>
              </a:pathLst>
            </a:custGeom>
            <a:ln w="19050" cap="rnd">
              <a:solidFill>
                <a:srgbClr val="596548"/>
              </a:solidFill>
              <a:prstDash val="solid"/>
              <a:round/>
            </a:ln>
          </p:spPr>
          <p:txBody>
            <a:bodyPr/>
            <a:lstStyle/>
            <a:p>
              <a:endParaRPr lang="en-GB"/>
            </a:p>
          </p:txBody>
        </p:sp>
        <p:sp>
          <p:nvSpPr>
            <p:cNvPr id="16" name="TextBox 16"/>
            <p:cNvSpPr txBox="1"/>
            <p:nvPr/>
          </p:nvSpPr>
          <p:spPr>
            <a:xfrm>
              <a:off x="0" y="-38100"/>
              <a:ext cx="1252890" cy="1218307"/>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498747" y="4319639"/>
            <a:ext cx="3815071" cy="915124"/>
            <a:chOff x="0" y="0"/>
            <a:chExt cx="1694245" cy="406400"/>
          </a:xfrm>
        </p:grpSpPr>
        <p:sp>
          <p:nvSpPr>
            <p:cNvPr id="18" name="Freeform 18"/>
            <p:cNvSpPr/>
            <p:nvPr/>
          </p:nvSpPr>
          <p:spPr>
            <a:xfrm>
              <a:off x="0" y="0"/>
              <a:ext cx="1694245" cy="406400"/>
            </a:xfrm>
            <a:custGeom>
              <a:avLst/>
              <a:gdLst/>
              <a:ahLst/>
              <a:cxnLst/>
              <a:rect l="l" t="t" r="r" b="b"/>
              <a:pathLst>
                <a:path w="1694245" h="406400">
                  <a:moveTo>
                    <a:pt x="1491045" y="0"/>
                  </a:moveTo>
                  <a:cubicBezTo>
                    <a:pt x="1603270" y="0"/>
                    <a:pt x="1694245" y="90976"/>
                    <a:pt x="1694245" y="203200"/>
                  </a:cubicBezTo>
                  <a:cubicBezTo>
                    <a:pt x="1694245" y="315424"/>
                    <a:pt x="1603270" y="406400"/>
                    <a:pt x="1491045" y="406400"/>
                  </a:cubicBezTo>
                  <a:lnTo>
                    <a:pt x="203200" y="406400"/>
                  </a:lnTo>
                  <a:cubicBezTo>
                    <a:pt x="90976" y="406400"/>
                    <a:pt x="0" y="315424"/>
                    <a:pt x="0" y="203200"/>
                  </a:cubicBezTo>
                  <a:cubicBezTo>
                    <a:pt x="0" y="90976"/>
                    <a:pt x="90976" y="0"/>
                    <a:pt x="203200" y="0"/>
                  </a:cubicBezTo>
                  <a:close/>
                </a:path>
              </a:pathLst>
            </a:custGeom>
            <a:solidFill>
              <a:srgbClr val="596548"/>
            </a:solidFill>
          </p:spPr>
          <p:txBody>
            <a:bodyPr/>
            <a:lstStyle/>
            <a:p>
              <a:endParaRPr lang="en-GB"/>
            </a:p>
          </p:txBody>
        </p:sp>
        <p:sp>
          <p:nvSpPr>
            <p:cNvPr id="19" name="TextBox 19"/>
            <p:cNvSpPr txBox="1"/>
            <p:nvPr/>
          </p:nvSpPr>
          <p:spPr>
            <a:xfrm>
              <a:off x="0" y="-38100"/>
              <a:ext cx="1694245" cy="444500"/>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2958198" y="4319639"/>
            <a:ext cx="3815071" cy="915124"/>
            <a:chOff x="0" y="0"/>
            <a:chExt cx="1694245" cy="406400"/>
          </a:xfrm>
        </p:grpSpPr>
        <p:sp>
          <p:nvSpPr>
            <p:cNvPr id="21" name="Freeform 21"/>
            <p:cNvSpPr/>
            <p:nvPr/>
          </p:nvSpPr>
          <p:spPr>
            <a:xfrm>
              <a:off x="0" y="0"/>
              <a:ext cx="1694245" cy="406400"/>
            </a:xfrm>
            <a:custGeom>
              <a:avLst/>
              <a:gdLst/>
              <a:ahLst/>
              <a:cxnLst/>
              <a:rect l="l" t="t" r="r" b="b"/>
              <a:pathLst>
                <a:path w="1694245" h="406400">
                  <a:moveTo>
                    <a:pt x="1491045" y="0"/>
                  </a:moveTo>
                  <a:cubicBezTo>
                    <a:pt x="1603270" y="0"/>
                    <a:pt x="1694245" y="90976"/>
                    <a:pt x="1694245" y="203200"/>
                  </a:cubicBezTo>
                  <a:cubicBezTo>
                    <a:pt x="1694245" y="315424"/>
                    <a:pt x="1603270" y="406400"/>
                    <a:pt x="1491045" y="406400"/>
                  </a:cubicBezTo>
                  <a:lnTo>
                    <a:pt x="203200" y="406400"/>
                  </a:lnTo>
                  <a:cubicBezTo>
                    <a:pt x="90976" y="406400"/>
                    <a:pt x="0" y="315424"/>
                    <a:pt x="0" y="203200"/>
                  </a:cubicBezTo>
                  <a:cubicBezTo>
                    <a:pt x="0" y="90976"/>
                    <a:pt x="90976" y="0"/>
                    <a:pt x="203200" y="0"/>
                  </a:cubicBezTo>
                  <a:close/>
                </a:path>
              </a:pathLst>
            </a:custGeom>
            <a:solidFill>
              <a:srgbClr val="596548"/>
            </a:solidFill>
          </p:spPr>
          <p:txBody>
            <a:bodyPr/>
            <a:lstStyle/>
            <a:p>
              <a:endParaRPr lang="en-GB"/>
            </a:p>
          </p:txBody>
        </p:sp>
        <p:sp>
          <p:nvSpPr>
            <p:cNvPr id="22" name="TextBox 22"/>
            <p:cNvSpPr txBox="1"/>
            <p:nvPr/>
          </p:nvSpPr>
          <p:spPr>
            <a:xfrm>
              <a:off x="0" y="-38100"/>
              <a:ext cx="1694245" cy="444500"/>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1042784" y="2416811"/>
            <a:ext cx="16202432" cy="1184275"/>
          </a:xfrm>
          <a:prstGeom prst="rect">
            <a:avLst/>
          </a:prstGeom>
        </p:spPr>
        <p:txBody>
          <a:bodyPr lIns="0" tIns="0" rIns="0" bIns="0" rtlCol="0" anchor="t">
            <a:spAutoFit/>
          </a:bodyPr>
          <a:lstStyle/>
          <a:p>
            <a:pPr algn="ctr">
              <a:lnSpc>
                <a:spcPts val="9200"/>
              </a:lnSpc>
            </a:pPr>
            <a:r>
              <a:rPr lang="en-US" sz="8000">
                <a:solidFill>
                  <a:srgbClr val="000000"/>
                </a:solidFill>
                <a:latin typeface="Roca Two"/>
                <a:ea typeface="Roca Two"/>
                <a:cs typeface="Roca Two"/>
                <a:sym typeface="Roca Two"/>
              </a:rPr>
              <a:t>Limitations and Future Work</a:t>
            </a:r>
          </a:p>
        </p:txBody>
      </p:sp>
      <p:sp>
        <p:nvSpPr>
          <p:cNvPr id="24" name="TextBox 24"/>
          <p:cNvSpPr txBox="1"/>
          <p:nvPr/>
        </p:nvSpPr>
        <p:spPr>
          <a:xfrm>
            <a:off x="1900261" y="4572718"/>
            <a:ext cx="3012042" cy="428216"/>
          </a:xfrm>
          <a:prstGeom prst="rect">
            <a:avLst/>
          </a:prstGeom>
        </p:spPr>
        <p:txBody>
          <a:bodyPr lIns="0" tIns="0" rIns="0" bIns="0" rtlCol="0" anchor="t">
            <a:spAutoFit/>
          </a:bodyPr>
          <a:lstStyle/>
          <a:p>
            <a:pPr algn="ctr">
              <a:lnSpc>
                <a:spcPts val="3375"/>
              </a:lnSpc>
            </a:pPr>
            <a:r>
              <a:rPr lang="en-US" sz="2935">
                <a:solidFill>
                  <a:srgbClr val="E8E6E2"/>
                </a:solidFill>
                <a:latin typeface="Roca Two"/>
                <a:ea typeface="Roca Two"/>
                <a:cs typeface="Roca Two"/>
                <a:sym typeface="Roca Two"/>
              </a:rPr>
              <a:t>LIMITATIONS</a:t>
            </a:r>
          </a:p>
        </p:txBody>
      </p:sp>
      <p:sp>
        <p:nvSpPr>
          <p:cNvPr id="25" name="TextBox 25"/>
          <p:cNvSpPr txBox="1"/>
          <p:nvPr/>
        </p:nvSpPr>
        <p:spPr>
          <a:xfrm>
            <a:off x="13232125" y="4572718"/>
            <a:ext cx="3267216" cy="428216"/>
          </a:xfrm>
          <a:prstGeom prst="rect">
            <a:avLst/>
          </a:prstGeom>
        </p:spPr>
        <p:txBody>
          <a:bodyPr lIns="0" tIns="0" rIns="0" bIns="0" rtlCol="0" anchor="t">
            <a:spAutoFit/>
          </a:bodyPr>
          <a:lstStyle/>
          <a:p>
            <a:pPr algn="ctr">
              <a:lnSpc>
                <a:spcPts val="3375"/>
              </a:lnSpc>
            </a:pPr>
            <a:r>
              <a:rPr lang="en-US" sz="2935">
                <a:solidFill>
                  <a:srgbClr val="E8E6E2"/>
                </a:solidFill>
                <a:latin typeface="Roca Two"/>
                <a:ea typeface="Roca Two"/>
                <a:cs typeface="Roca Two"/>
                <a:sym typeface="Roca Two"/>
              </a:rPr>
              <a:t>FUTURE WORK</a:t>
            </a:r>
          </a:p>
        </p:txBody>
      </p:sp>
      <p:sp>
        <p:nvSpPr>
          <p:cNvPr id="26" name="TextBox 26"/>
          <p:cNvSpPr txBox="1"/>
          <p:nvPr/>
        </p:nvSpPr>
        <p:spPr>
          <a:xfrm>
            <a:off x="1506100" y="5445490"/>
            <a:ext cx="3830432" cy="3106420"/>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000000"/>
                </a:solidFill>
                <a:latin typeface="Roca Two"/>
                <a:ea typeface="Roca Two"/>
                <a:cs typeface="Roca Two"/>
                <a:sym typeface="Roca Two"/>
              </a:rPr>
              <a:t>Small sample size</a:t>
            </a:r>
          </a:p>
          <a:p>
            <a:pPr algn="l">
              <a:lnSpc>
                <a:spcPts val="3079"/>
              </a:lnSpc>
            </a:pPr>
            <a:endParaRPr lang="en-US" sz="2199">
              <a:solidFill>
                <a:srgbClr val="000000"/>
              </a:solidFill>
              <a:latin typeface="Roca Two"/>
              <a:ea typeface="Roca Two"/>
              <a:cs typeface="Roca Two"/>
              <a:sym typeface="Roca Two"/>
            </a:endParaRPr>
          </a:p>
          <a:p>
            <a:pPr marL="474979" lvl="1" indent="-237490" algn="l">
              <a:lnSpc>
                <a:spcPts val="3079"/>
              </a:lnSpc>
              <a:buFont typeface="Arial"/>
              <a:buChar char="•"/>
            </a:pPr>
            <a:r>
              <a:rPr lang="en-US" sz="2199">
                <a:solidFill>
                  <a:srgbClr val="000000"/>
                </a:solidFill>
                <a:latin typeface="Roca Two"/>
                <a:ea typeface="Roca Two"/>
                <a:cs typeface="Roca Two"/>
                <a:sym typeface="Roca Two"/>
              </a:rPr>
              <a:t>One Welsh local authority</a:t>
            </a:r>
          </a:p>
          <a:p>
            <a:pPr algn="l">
              <a:lnSpc>
                <a:spcPts val="3079"/>
              </a:lnSpc>
            </a:pPr>
            <a:endParaRPr lang="en-US" sz="2199">
              <a:solidFill>
                <a:srgbClr val="000000"/>
              </a:solidFill>
              <a:latin typeface="Roca Two"/>
              <a:ea typeface="Roca Two"/>
              <a:cs typeface="Roca Two"/>
              <a:sym typeface="Roca Two"/>
            </a:endParaRPr>
          </a:p>
          <a:p>
            <a:pPr marL="474979" lvl="1" indent="-237490" algn="l">
              <a:lnSpc>
                <a:spcPts val="3079"/>
              </a:lnSpc>
              <a:buFont typeface="Arial"/>
              <a:buChar char="•"/>
            </a:pPr>
            <a:r>
              <a:rPr lang="en-US" sz="2199">
                <a:solidFill>
                  <a:srgbClr val="000000"/>
                </a:solidFill>
                <a:latin typeface="Roca Two"/>
                <a:ea typeface="Roca Two"/>
                <a:cs typeface="Roca Two"/>
                <a:sym typeface="Roca Two"/>
              </a:rPr>
              <a:t>Insider bias</a:t>
            </a:r>
          </a:p>
          <a:p>
            <a:pPr algn="l">
              <a:lnSpc>
                <a:spcPts val="3079"/>
              </a:lnSpc>
            </a:pPr>
            <a:endParaRPr lang="en-US" sz="2199">
              <a:solidFill>
                <a:srgbClr val="000000"/>
              </a:solidFill>
              <a:latin typeface="Roca Two"/>
              <a:ea typeface="Roca Two"/>
              <a:cs typeface="Roca Two"/>
              <a:sym typeface="Roca Two"/>
            </a:endParaRPr>
          </a:p>
          <a:p>
            <a:pPr marL="474979" lvl="1" indent="-237490" algn="l">
              <a:lnSpc>
                <a:spcPts val="3079"/>
              </a:lnSpc>
              <a:buFont typeface="Arial"/>
              <a:buChar char="•"/>
            </a:pPr>
            <a:r>
              <a:rPr lang="en-US" sz="2199">
                <a:solidFill>
                  <a:srgbClr val="000000"/>
                </a:solidFill>
                <a:latin typeface="Roca Two"/>
                <a:ea typeface="Roca Two"/>
                <a:cs typeface="Roca Two"/>
                <a:sym typeface="Roca Two"/>
              </a:rPr>
              <a:t>Use of AI - ChatGPT</a:t>
            </a:r>
          </a:p>
        </p:txBody>
      </p:sp>
      <p:sp>
        <p:nvSpPr>
          <p:cNvPr id="27" name="TextBox 27"/>
          <p:cNvSpPr txBox="1"/>
          <p:nvPr/>
        </p:nvSpPr>
        <p:spPr>
          <a:xfrm>
            <a:off x="12966502" y="5445490"/>
            <a:ext cx="3830432" cy="3496945"/>
          </a:xfrm>
          <a:prstGeom prst="rect">
            <a:avLst/>
          </a:prstGeom>
        </p:spPr>
        <p:txBody>
          <a:bodyPr lIns="0" tIns="0" rIns="0" bIns="0" rtlCol="0" anchor="t">
            <a:spAutoFit/>
          </a:bodyPr>
          <a:lstStyle/>
          <a:p>
            <a:pPr marL="474979" lvl="1" indent="-237490" algn="l">
              <a:lnSpc>
                <a:spcPts val="3079"/>
              </a:lnSpc>
              <a:buFont typeface="Arial"/>
              <a:buChar char="•"/>
            </a:pPr>
            <a:r>
              <a:rPr lang="en-US" sz="2199">
                <a:solidFill>
                  <a:srgbClr val="000000"/>
                </a:solidFill>
                <a:latin typeface="Roca Two"/>
                <a:ea typeface="Roca Two"/>
                <a:cs typeface="Roca Two"/>
                <a:sym typeface="Roca Two"/>
              </a:rPr>
              <a:t>Larger sample of practitioners and wider sample across Wales</a:t>
            </a:r>
          </a:p>
          <a:p>
            <a:pPr algn="l">
              <a:lnSpc>
                <a:spcPts val="3079"/>
              </a:lnSpc>
            </a:pPr>
            <a:endParaRPr lang="en-US" sz="2199">
              <a:solidFill>
                <a:srgbClr val="000000"/>
              </a:solidFill>
              <a:latin typeface="Roca Two"/>
              <a:ea typeface="Roca Two"/>
              <a:cs typeface="Roca Two"/>
              <a:sym typeface="Roca Two"/>
            </a:endParaRPr>
          </a:p>
          <a:p>
            <a:pPr marL="474979" lvl="1" indent="-237490" algn="l">
              <a:lnSpc>
                <a:spcPts val="3079"/>
              </a:lnSpc>
              <a:buFont typeface="Arial"/>
              <a:buChar char="•"/>
            </a:pPr>
            <a:r>
              <a:rPr lang="en-US" sz="2199">
                <a:solidFill>
                  <a:srgbClr val="000000"/>
                </a:solidFill>
                <a:latin typeface="Roca Two"/>
                <a:ea typeface="Roca Two"/>
                <a:cs typeface="Roca Two"/>
                <a:sym typeface="Roca Two"/>
              </a:rPr>
              <a:t>Comparative studies across stakeholders</a:t>
            </a:r>
          </a:p>
          <a:p>
            <a:pPr algn="l">
              <a:lnSpc>
                <a:spcPts val="3079"/>
              </a:lnSpc>
            </a:pPr>
            <a:endParaRPr lang="en-US" sz="2199">
              <a:solidFill>
                <a:srgbClr val="000000"/>
              </a:solidFill>
              <a:latin typeface="Roca Two"/>
              <a:ea typeface="Roca Two"/>
              <a:cs typeface="Roca Two"/>
              <a:sym typeface="Roca Two"/>
            </a:endParaRPr>
          </a:p>
          <a:p>
            <a:pPr marL="474979" lvl="1" indent="-237490" algn="l">
              <a:lnSpc>
                <a:spcPts val="3079"/>
              </a:lnSpc>
              <a:buFont typeface="Arial"/>
              <a:buChar char="•"/>
            </a:pPr>
            <a:r>
              <a:rPr lang="en-US" sz="2199">
                <a:solidFill>
                  <a:srgbClr val="000000"/>
                </a:solidFill>
                <a:latin typeface="Roca Two"/>
                <a:ea typeface="Roca Two"/>
                <a:cs typeface="Roca Two"/>
                <a:sym typeface="Roca Two"/>
              </a:rPr>
              <a:t>Mixed-methods approach to quantify responses</a:t>
            </a:r>
          </a:p>
        </p:txBody>
      </p:sp>
      <p:sp>
        <p:nvSpPr>
          <p:cNvPr id="28" name="TextBox 28"/>
          <p:cNvSpPr txBox="1"/>
          <p:nvPr/>
        </p:nvSpPr>
        <p:spPr>
          <a:xfrm>
            <a:off x="12762274" y="1204495"/>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29" name="TextBox 29"/>
          <p:cNvSpPr txBox="1"/>
          <p:nvPr/>
        </p:nvSpPr>
        <p:spPr>
          <a:xfrm>
            <a:off x="1223760" y="1194981"/>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sp>
        <p:nvSpPr>
          <p:cNvPr id="2" name="TextBox 2"/>
          <p:cNvSpPr txBox="1"/>
          <p:nvPr/>
        </p:nvSpPr>
        <p:spPr>
          <a:xfrm>
            <a:off x="2158903" y="2887454"/>
            <a:ext cx="13970194" cy="2921000"/>
          </a:xfrm>
          <a:prstGeom prst="rect">
            <a:avLst/>
          </a:prstGeom>
        </p:spPr>
        <p:txBody>
          <a:bodyPr lIns="0" tIns="0" rIns="0" bIns="0" rtlCol="0" anchor="t">
            <a:spAutoFit/>
          </a:bodyPr>
          <a:lstStyle/>
          <a:p>
            <a:pPr algn="ctr">
              <a:lnSpc>
                <a:spcPts val="11499"/>
              </a:lnSpc>
            </a:pPr>
            <a:r>
              <a:rPr lang="en-US" sz="9999">
                <a:solidFill>
                  <a:srgbClr val="000000"/>
                </a:solidFill>
                <a:latin typeface="Roca Two"/>
                <a:ea typeface="Roca Two"/>
                <a:cs typeface="Roca Two"/>
                <a:sym typeface="Roca Two"/>
              </a:rPr>
              <a:t>Thank You For Listening</a:t>
            </a:r>
          </a:p>
        </p:txBody>
      </p:sp>
      <p:grpSp>
        <p:nvGrpSpPr>
          <p:cNvPr id="3" name="Group 3"/>
          <p:cNvGrpSpPr/>
          <p:nvPr/>
        </p:nvGrpSpPr>
        <p:grpSpPr>
          <a:xfrm>
            <a:off x="6225554" y="8411557"/>
            <a:ext cx="5836892" cy="846743"/>
            <a:chOff x="0" y="0"/>
            <a:chExt cx="2801457" cy="406400"/>
          </a:xfrm>
        </p:grpSpPr>
        <p:sp>
          <p:nvSpPr>
            <p:cNvPr id="4" name="Freeform 4"/>
            <p:cNvSpPr/>
            <p:nvPr/>
          </p:nvSpPr>
          <p:spPr>
            <a:xfrm>
              <a:off x="0" y="0"/>
              <a:ext cx="2801457" cy="406400"/>
            </a:xfrm>
            <a:custGeom>
              <a:avLst/>
              <a:gdLst/>
              <a:ahLst/>
              <a:cxnLst/>
              <a:rect l="l" t="t" r="r" b="b"/>
              <a:pathLst>
                <a:path w="2801457" h="406400">
                  <a:moveTo>
                    <a:pt x="2598257" y="0"/>
                  </a:moveTo>
                  <a:cubicBezTo>
                    <a:pt x="2710481" y="0"/>
                    <a:pt x="2801457" y="90976"/>
                    <a:pt x="2801457" y="203200"/>
                  </a:cubicBezTo>
                  <a:cubicBezTo>
                    <a:pt x="2801457" y="315424"/>
                    <a:pt x="2710481" y="406400"/>
                    <a:pt x="2598257"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5" name="TextBox 5"/>
            <p:cNvSpPr txBox="1"/>
            <p:nvPr/>
          </p:nvSpPr>
          <p:spPr>
            <a:xfrm>
              <a:off x="0" y="-38100"/>
              <a:ext cx="2801457" cy="444500"/>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6225554" y="8663023"/>
            <a:ext cx="5836892" cy="458111"/>
          </a:xfrm>
          <a:prstGeom prst="rect">
            <a:avLst/>
          </a:prstGeom>
        </p:spPr>
        <p:txBody>
          <a:bodyPr lIns="0" tIns="0" rIns="0" bIns="0" rtlCol="0" anchor="t">
            <a:spAutoFit/>
          </a:bodyPr>
          <a:lstStyle/>
          <a:p>
            <a:pPr algn="ctr">
              <a:lnSpc>
                <a:spcPts val="3615"/>
              </a:lnSpc>
            </a:pPr>
            <a:r>
              <a:rPr lang="en-US" sz="3143">
                <a:solidFill>
                  <a:srgbClr val="000000"/>
                </a:solidFill>
                <a:latin typeface="Roca Two"/>
                <a:ea typeface="Roca Two"/>
                <a:cs typeface="Roca Two"/>
                <a:sym typeface="Roca Two"/>
              </a:rPr>
              <a:t>BY : CASEY COLCOMBE</a:t>
            </a:r>
          </a:p>
        </p:txBody>
      </p:sp>
      <p:sp>
        <p:nvSpPr>
          <p:cNvPr id="7" name="AutoShape 7"/>
          <p:cNvSpPr/>
          <p:nvPr/>
        </p:nvSpPr>
        <p:spPr>
          <a:xfrm>
            <a:off x="12062446" y="8815879"/>
            <a:ext cx="6262583" cy="0"/>
          </a:xfrm>
          <a:prstGeom prst="line">
            <a:avLst/>
          </a:prstGeom>
          <a:ln w="19050" cap="flat">
            <a:solidFill>
              <a:srgbClr val="596548"/>
            </a:solidFill>
            <a:prstDash val="solid"/>
            <a:headEnd type="none" w="sm" len="sm"/>
            <a:tailEnd type="none" w="sm" len="sm"/>
          </a:ln>
        </p:spPr>
        <p:txBody>
          <a:bodyPr/>
          <a:lstStyle/>
          <a:p>
            <a:endParaRPr lang="en-GB"/>
          </a:p>
        </p:txBody>
      </p:sp>
      <p:sp>
        <p:nvSpPr>
          <p:cNvPr id="8" name="AutoShape 8"/>
          <p:cNvSpPr/>
          <p:nvPr/>
        </p:nvSpPr>
        <p:spPr>
          <a:xfrm>
            <a:off x="-37029" y="8815879"/>
            <a:ext cx="6262583" cy="0"/>
          </a:xfrm>
          <a:prstGeom prst="line">
            <a:avLst/>
          </a:prstGeom>
          <a:ln w="19050" cap="flat">
            <a:solidFill>
              <a:srgbClr val="596548"/>
            </a:solidFill>
            <a:prstDash val="solid"/>
            <a:headEnd type="none" w="sm" len="sm"/>
            <a:tailEnd type="none" w="sm" len="sm"/>
          </a:ln>
        </p:spPr>
        <p:txBody>
          <a:bodyPr/>
          <a:lstStyle/>
          <a:p>
            <a:endParaRPr lang="en-GB"/>
          </a:p>
        </p:txBody>
      </p:sp>
      <p:grpSp>
        <p:nvGrpSpPr>
          <p:cNvPr id="9" name="Group 9"/>
          <p:cNvGrpSpPr/>
          <p:nvPr/>
        </p:nvGrpSpPr>
        <p:grpSpPr>
          <a:xfrm>
            <a:off x="1028700" y="1028700"/>
            <a:ext cx="4755164" cy="650062"/>
            <a:chOff x="0" y="0"/>
            <a:chExt cx="2972791" cy="406400"/>
          </a:xfrm>
        </p:grpSpPr>
        <p:sp>
          <p:nvSpPr>
            <p:cNvPr id="10" name="Freeform 10"/>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11" name="TextBox 11"/>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2504136" y="1028700"/>
            <a:ext cx="4755164" cy="650062"/>
            <a:chOff x="0" y="0"/>
            <a:chExt cx="2972791" cy="406400"/>
          </a:xfrm>
        </p:grpSpPr>
        <p:sp>
          <p:nvSpPr>
            <p:cNvPr id="13" name="Freeform 13"/>
            <p:cNvSpPr/>
            <p:nvPr/>
          </p:nvSpPr>
          <p:spPr>
            <a:xfrm>
              <a:off x="0" y="0"/>
              <a:ext cx="2972791" cy="406400"/>
            </a:xfrm>
            <a:custGeom>
              <a:avLst/>
              <a:gdLst/>
              <a:ahLst/>
              <a:cxnLst/>
              <a:rect l="l" t="t" r="r" b="b"/>
              <a:pathLst>
                <a:path w="2972791" h="406400">
                  <a:moveTo>
                    <a:pt x="2769591" y="0"/>
                  </a:moveTo>
                  <a:cubicBezTo>
                    <a:pt x="2881815" y="0"/>
                    <a:pt x="2972791" y="90976"/>
                    <a:pt x="2972791" y="203200"/>
                  </a:cubicBezTo>
                  <a:cubicBezTo>
                    <a:pt x="2972791" y="315424"/>
                    <a:pt x="2881815" y="406400"/>
                    <a:pt x="2769591" y="406400"/>
                  </a:cubicBezTo>
                  <a:lnTo>
                    <a:pt x="203200" y="406400"/>
                  </a:lnTo>
                  <a:cubicBezTo>
                    <a:pt x="90976" y="406400"/>
                    <a:pt x="0" y="315424"/>
                    <a:pt x="0" y="203200"/>
                  </a:cubicBezTo>
                  <a:cubicBezTo>
                    <a:pt x="0" y="90976"/>
                    <a:pt x="90976" y="0"/>
                    <a:pt x="203200" y="0"/>
                  </a:cubicBezTo>
                  <a:close/>
                </a:path>
              </a:pathLst>
            </a:custGeom>
            <a:ln w="19050" cap="sq">
              <a:solidFill>
                <a:srgbClr val="596548"/>
              </a:solidFill>
              <a:prstDash val="solid"/>
              <a:miter/>
            </a:ln>
          </p:spPr>
          <p:txBody>
            <a:bodyPr/>
            <a:lstStyle/>
            <a:p>
              <a:endParaRPr lang="en-GB"/>
            </a:p>
          </p:txBody>
        </p:sp>
        <p:sp>
          <p:nvSpPr>
            <p:cNvPr id="14" name="TextBox 14"/>
            <p:cNvSpPr txBox="1"/>
            <p:nvPr/>
          </p:nvSpPr>
          <p:spPr>
            <a:xfrm>
              <a:off x="0" y="-38100"/>
              <a:ext cx="2972791" cy="444500"/>
            </a:xfrm>
            <a:prstGeom prst="rect">
              <a:avLst/>
            </a:prstGeom>
          </p:spPr>
          <p:txBody>
            <a:bodyPr lIns="50800" tIns="50800" rIns="50800" bIns="50800" rtlCol="0" anchor="ctr"/>
            <a:lstStyle/>
            <a:p>
              <a:pPr algn="ctr">
                <a:lnSpc>
                  <a:spcPts val="2659"/>
                </a:lnSpc>
                <a:spcBef>
                  <a:spcPct val="0"/>
                </a:spcBef>
              </a:pPr>
              <a:endParaRPr/>
            </a:p>
          </p:txBody>
        </p:sp>
      </p:grpSp>
      <p:sp>
        <p:nvSpPr>
          <p:cNvPr id="15" name="AutoShape 15"/>
          <p:cNvSpPr/>
          <p:nvPr/>
        </p:nvSpPr>
        <p:spPr>
          <a:xfrm>
            <a:off x="5799862" y="1344206"/>
            <a:ext cx="6704273" cy="9525"/>
          </a:xfrm>
          <a:prstGeom prst="line">
            <a:avLst/>
          </a:prstGeom>
          <a:ln w="19050" cap="flat">
            <a:solidFill>
              <a:srgbClr val="596548"/>
            </a:solidFill>
            <a:prstDash val="solid"/>
            <a:headEnd type="none" w="sm" len="sm"/>
            <a:tailEnd type="none" w="sm" len="sm"/>
          </a:ln>
        </p:spPr>
        <p:txBody>
          <a:bodyPr/>
          <a:lstStyle/>
          <a:p>
            <a:endParaRPr lang="en-GB"/>
          </a:p>
        </p:txBody>
      </p:sp>
      <p:sp>
        <p:nvSpPr>
          <p:cNvPr id="16" name="TextBox 16"/>
          <p:cNvSpPr txBox="1"/>
          <p:nvPr/>
        </p:nvSpPr>
        <p:spPr>
          <a:xfrm>
            <a:off x="2248386" y="6403985"/>
            <a:ext cx="13880711" cy="1184275"/>
          </a:xfrm>
          <a:prstGeom prst="rect">
            <a:avLst/>
          </a:prstGeom>
        </p:spPr>
        <p:txBody>
          <a:bodyPr lIns="0" tIns="0" rIns="0" bIns="0" rtlCol="0" anchor="t">
            <a:spAutoFit/>
          </a:bodyPr>
          <a:lstStyle/>
          <a:p>
            <a:pPr algn="ctr">
              <a:lnSpc>
                <a:spcPts val="9200"/>
              </a:lnSpc>
            </a:pPr>
            <a:r>
              <a:rPr lang="en-US" sz="8000">
                <a:solidFill>
                  <a:srgbClr val="596548"/>
                </a:solidFill>
                <a:latin typeface="Roca Two"/>
                <a:ea typeface="Roca Two"/>
                <a:cs typeface="Roca Two"/>
                <a:sym typeface="Roca Two"/>
              </a:rPr>
              <a:t>Any Questions?</a:t>
            </a:r>
          </a:p>
        </p:txBody>
      </p:sp>
      <p:sp>
        <p:nvSpPr>
          <p:cNvPr id="17" name="TextBox 17"/>
          <p:cNvSpPr txBox="1"/>
          <p:nvPr/>
        </p:nvSpPr>
        <p:spPr>
          <a:xfrm>
            <a:off x="12762274" y="1204495"/>
            <a:ext cx="4238887" cy="298471"/>
          </a:xfrm>
          <a:prstGeom prst="rect">
            <a:avLst/>
          </a:prstGeom>
        </p:spPr>
        <p:txBody>
          <a:bodyPr lIns="0" tIns="0" rIns="0" bIns="0" rtlCol="0" anchor="t">
            <a:spAutoFit/>
          </a:bodyPr>
          <a:lstStyle/>
          <a:p>
            <a:pPr algn="ctr">
              <a:lnSpc>
                <a:spcPts val="2303"/>
              </a:lnSpc>
            </a:pPr>
            <a:r>
              <a:rPr lang="en-US" sz="2003">
                <a:solidFill>
                  <a:srgbClr val="596548"/>
                </a:solidFill>
                <a:latin typeface="Roca Two"/>
                <a:ea typeface="Roca Two"/>
                <a:cs typeface="Roca Two"/>
                <a:sym typeface="Roca Two"/>
              </a:rPr>
              <a:t>CASEY COLCOMBE</a:t>
            </a:r>
          </a:p>
        </p:txBody>
      </p:sp>
      <p:sp>
        <p:nvSpPr>
          <p:cNvPr id="18" name="TextBox 18"/>
          <p:cNvSpPr txBox="1"/>
          <p:nvPr/>
        </p:nvSpPr>
        <p:spPr>
          <a:xfrm>
            <a:off x="1208725" y="1194981"/>
            <a:ext cx="4395114" cy="298450"/>
          </a:xfrm>
          <a:prstGeom prst="rect">
            <a:avLst/>
          </a:prstGeom>
        </p:spPr>
        <p:txBody>
          <a:bodyPr lIns="0" tIns="0" rIns="0" bIns="0" rtlCol="0" anchor="t">
            <a:spAutoFit/>
          </a:bodyPr>
          <a:lstStyle/>
          <a:p>
            <a:pPr algn="ctr">
              <a:lnSpc>
                <a:spcPts val="2300"/>
              </a:lnSpc>
            </a:pPr>
            <a:r>
              <a:rPr lang="en-US" sz="2000">
                <a:solidFill>
                  <a:srgbClr val="596548"/>
                </a:solidFill>
                <a:latin typeface="Roca Two"/>
                <a:ea typeface="Roca Two"/>
                <a:cs typeface="Roca Two"/>
                <a:sym typeface="Roca Two"/>
              </a:rPr>
              <a:t>NATURAL FLOOD MANAGEMENT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sp>
        <p:nvSpPr>
          <p:cNvPr id="2" name="TextBox 2"/>
          <p:cNvSpPr txBox="1"/>
          <p:nvPr/>
        </p:nvSpPr>
        <p:spPr>
          <a:xfrm>
            <a:off x="5343296" y="258763"/>
            <a:ext cx="7601409" cy="1377949"/>
          </a:xfrm>
          <a:prstGeom prst="rect">
            <a:avLst/>
          </a:prstGeom>
        </p:spPr>
        <p:txBody>
          <a:bodyPr lIns="0" tIns="0" rIns="0" bIns="0" rtlCol="0" anchor="t">
            <a:spAutoFit/>
          </a:bodyPr>
          <a:lstStyle/>
          <a:p>
            <a:pPr algn="ctr">
              <a:lnSpc>
                <a:spcPts val="11200"/>
              </a:lnSpc>
            </a:pPr>
            <a:r>
              <a:rPr lang="en-US" sz="8000">
                <a:solidFill>
                  <a:srgbClr val="000000"/>
                </a:solidFill>
                <a:latin typeface="Roca Two"/>
                <a:ea typeface="Roca Two"/>
                <a:cs typeface="Roca Two"/>
                <a:sym typeface="Roca Two"/>
              </a:rPr>
              <a:t>References</a:t>
            </a:r>
          </a:p>
        </p:txBody>
      </p:sp>
      <p:sp>
        <p:nvSpPr>
          <p:cNvPr id="3" name="TextBox 3"/>
          <p:cNvSpPr txBox="1"/>
          <p:nvPr/>
        </p:nvSpPr>
        <p:spPr>
          <a:xfrm>
            <a:off x="1028700" y="2044405"/>
            <a:ext cx="16230600" cy="8267700"/>
          </a:xfrm>
          <a:prstGeom prst="rect">
            <a:avLst/>
          </a:prstGeom>
        </p:spPr>
        <p:txBody>
          <a:bodyPr lIns="0" tIns="0" rIns="0" bIns="0" rtlCol="0" anchor="t">
            <a:spAutoFit/>
          </a:bodyPr>
          <a:lstStyle/>
          <a:p>
            <a:pPr marL="323850" lvl="1" indent="-161925" algn="l">
              <a:lnSpc>
                <a:spcPts val="2100"/>
              </a:lnSpc>
              <a:buFont typeface="Arial"/>
              <a:buChar char="•"/>
            </a:pPr>
            <a:r>
              <a:rPr lang="en-US" sz="1500">
                <a:solidFill>
                  <a:srgbClr val="596548"/>
                </a:solidFill>
                <a:latin typeface="Roca Two"/>
                <a:ea typeface="Roca Two"/>
                <a:cs typeface="Roca Two"/>
                <a:sym typeface="Roca Two"/>
              </a:rPr>
              <a:t>Arifin, M. (2018). Ethical Considerations in Qualitative Study. International Journal of Care Scholars, [online] 1(2). Available at: https://journals.iium.edu.my/ijcs/index.php/ijcs/article/download/82/27.</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Bagheri-Gavkosh, M., Panici, D., Puttock, A., Dauben, T. and Brazier, R. (2025). Hydrological Analysis and Impacts of Natural Flood Management Strategies: A Systematic Review. Journal of Flood Risk Management, 18(3). doi:https://doi.org/10.1111/jfr3.70112.</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Bark, R.H., Martin-Ortega, J. and Waylen, K.A. (2021). Stakeholders’ views on natural flood management: Implications for the nature-based solutions paradigm shift? Environmental Science &amp; Policy, [online] 115, pp.91–98. doi:https://doi.org/10.1016/j.envsci.2020.10.018.</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Bernello, G., Mondino, E. and Bortolini, L. (2022). People’s Perception of Nature-Based Solutions for Flood Mitigation: The Case of Veneto Region (Italy). Sustainability, 14(8), p.4621. doi:https://doi.org/10.3390/su14084621.</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Bezak, N., Raška, P., Macháč, J., Louda, J., Zupanc, V. and Slavíková, L. (2024). Investigating the public perception of green, hybrid and grey flood risk management measures in Europe. Progress in Disaster Science, 23, p.100360. doi:https://doi.org/10.1016/j.pdisas.2024.100360.</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Braun, V. and Clarke, V. (2006). Using thematic analysis in psychology. Qualitative Research in Psychology, 3(2).</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Creswell, J. (2009). Research Design: Qualitative, Quantitative and Mixed Method Approaches. 3rd ed. [online] Google Books. Sage Publications. Available at: https://books.google.co.uk/books?hl=en&amp;lr=&amp;id=335ZDwAAQBAJ&amp;oi=fnd&amp;pg=PT16&amp;dq=research+design+qualitative+quantitative&amp;ots=YEzTLLsmtJ&amp;sig=KYw5Afh1-cW35_BW9KsilmlNNrI [Accessed 13 Jun. 2025].</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Creswell, J.W. (2007). Qualitative Inquiry and Research Design: Choosing Among Five Approaches. 2nd ed. Sage Publications.</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Creswell, J.W., Hanson, W.E., Clark Plano, V.L. and Morales, A. (2007). Qualitative Research Designs: Selection and Implementation. The Counseling Psychologist, 35(2), pp.236–264. doi:https://doi.org/10.1177/0011000006287390.</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Cumbria Strategic Flood Partnership (2017). Natural Flood Management Measures -a practical guide for farmers. [online] Cumbria Strategic Flood Partnership. Available at: https://www.yorkshiredales.org.uk/wp-content/uploads/sites/13/2020/03/11301_flood_management_guide_WEBx.pdf.</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D’Souza, M., Johnson, M.F. and Ives, C.D. (2021). Values influence public perceptions of flood management schemes. Journal of Environmental Management, 291, p.112636. doi:https://doi.org/10.1016/j.jenvman.2021.112636.</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Dadson, S.J., Hall, J.W., Murgatroyd, A., Acreman, M., Bates, P., Beven, K., Heathwaite, L., Holden, J., Holman, I.P., Lane, S.N., O’Connell, E., Penning-Rowsell, E., Reynard, N., Sear, D., Thorne, C. and Wilby, R. (2017). A restatement of the natural science evidence concerning catchment-based ‘natural’ flood management in the UK. Proceedings of the Royal Society A: Mathematical, Physical and Engineering Sciences, [online] 473(2199), p.20160706. doi:https://doi.org/10.1098/rspa.2016.0706.</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Environment Agency (2017a). NATURAL FLOOD MANAGEMENT TOOLBOX Guidance for working with natural processes in flood management schemes. [online] Environment Agency. Available at: https://catchmentbasedapproach.org/wp-content/uploads/2018/08/EA-NFM-Toolbox-Final-Draft.compressed.pdf.</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Erdem, S. and Pamuk, A. (2025). The use of ChatGPT in qualitative data analysis: A comparative analysis on contextual fidelity and thematic consistency. International Journal of Field Education, 11(2).</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Ferreira, V., Barriera, A., Loures, L., Antunes, D. and Panagopoulos, T. (2021). Stakeholders’ perceptions of appropriate nature-based solutions in the urban context. Journal of Environmental Management, 298(113502).</a:t>
            </a:r>
          </a:p>
          <a:p>
            <a:pPr algn="l">
              <a:lnSpc>
                <a:spcPts val="2100"/>
              </a:lnSpc>
            </a:pPr>
            <a:endParaRPr lang="en-US" sz="1500">
              <a:solidFill>
                <a:srgbClr val="596548"/>
              </a:solidFill>
              <a:latin typeface="Roca Two"/>
              <a:ea typeface="Roca Two"/>
              <a:cs typeface="Roca Two"/>
              <a:sym typeface="Roca Tw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8E6E2"/>
        </a:solidFill>
        <a:effectLst/>
      </p:bgPr>
    </p:bg>
    <p:spTree>
      <p:nvGrpSpPr>
        <p:cNvPr id="1" name=""/>
        <p:cNvGrpSpPr/>
        <p:nvPr/>
      </p:nvGrpSpPr>
      <p:grpSpPr>
        <a:xfrm>
          <a:off x="0" y="0"/>
          <a:ext cx="0" cy="0"/>
          <a:chOff x="0" y="0"/>
          <a:chExt cx="0" cy="0"/>
        </a:xfrm>
      </p:grpSpPr>
      <p:sp>
        <p:nvSpPr>
          <p:cNvPr id="2" name="TextBox 2"/>
          <p:cNvSpPr txBox="1"/>
          <p:nvPr/>
        </p:nvSpPr>
        <p:spPr>
          <a:xfrm>
            <a:off x="5343296" y="258763"/>
            <a:ext cx="7601409" cy="1377949"/>
          </a:xfrm>
          <a:prstGeom prst="rect">
            <a:avLst/>
          </a:prstGeom>
        </p:spPr>
        <p:txBody>
          <a:bodyPr lIns="0" tIns="0" rIns="0" bIns="0" rtlCol="0" anchor="t">
            <a:spAutoFit/>
          </a:bodyPr>
          <a:lstStyle/>
          <a:p>
            <a:pPr algn="ctr">
              <a:lnSpc>
                <a:spcPts val="11200"/>
              </a:lnSpc>
            </a:pPr>
            <a:r>
              <a:rPr lang="en-US" sz="8000">
                <a:solidFill>
                  <a:srgbClr val="000000"/>
                </a:solidFill>
                <a:latin typeface="Roca Two"/>
                <a:ea typeface="Roca Two"/>
                <a:cs typeface="Roca Two"/>
                <a:sym typeface="Roca Two"/>
              </a:rPr>
              <a:t>References</a:t>
            </a:r>
          </a:p>
        </p:txBody>
      </p:sp>
      <p:sp>
        <p:nvSpPr>
          <p:cNvPr id="3" name="TextBox 3"/>
          <p:cNvSpPr txBox="1"/>
          <p:nvPr/>
        </p:nvSpPr>
        <p:spPr>
          <a:xfrm>
            <a:off x="1028700" y="2044405"/>
            <a:ext cx="16230600" cy="8267700"/>
          </a:xfrm>
          <a:prstGeom prst="rect">
            <a:avLst/>
          </a:prstGeom>
        </p:spPr>
        <p:txBody>
          <a:bodyPr lIns="0" tIns="0" rIns="0" bIns="0" rtlCol="0" anchor="t">
            <a:spAutoFit/>
          </a:bodyPr>
          <a:lstStyle/>
          <a:p>
            <a:pPr marL="323850" lvl="1" indent="-161925" algn="l">
              <a:lnSpc>
                <a:spcPts val="2100"/>
              </a:lnSpc>
              <a:buFont typeface="Arial"/>
              <a:buChar char="•"/>
            </a:pPr>
            <a:r>
              <a:rPr lang="en-US" sz="1500">
                <a:solidFill>
                  <a:srgbClr val="596548"/>
                </a:solidFill>
                <a:latin typeface="Roca Two"/>
                <a:ea typeface="Roca Two"/>
                <a:cs typeface="Roca Two"/>
                <a:sym typeface="Roca Two"/>
              </a:rPr>
              <a:t>Hill, B., Liang, Q., Bosher, L., Chen, H. and Nicholson, A. (2023). A systematic review of natural flood management modelling: Approaches, limitations, and potential solutions. Journal of Flood Risk Management, [online] 16(3). doi:https://doi.org/10.1111/jfr3.12899.</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Holstead, K.L., Kenyon, W., Rouillard, J.J., Hopkins, J. and Galán-Díaz, C. (2014). Natural flood management from the farmer’s perspective: criteria that affect uptake. Journal of Flood Risk Management, [online] 10(2), pp.205–218. doi:https://doi.org/10.1111/jfr3.12129.</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Keech, D., Clarke, L. and Short, C. (2023). Nature-based solutions in flood risk management: Unlocking spatial, functional and policy perceptions amongst practitioners in South-West England. Nature-Based Solutions, [online] 4, p.100096. doi:https://doi.org/10.1016/j.nbsj.2023.100096.</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Morris, S.E. and Tippett, J. (2023). Perceptions and practice in Natural Flood Management: unpacking differences in community and practitioner perspectives. Journal of Environmental Planning and Management, 67(11), pp.1–25. doi:https://doi.org/10.1080/09640568.2023.2192861.</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Moustakas, C. (1994). Phenomenological Research Methods. [online] Google Books. Sage Publications. Available at: https://books.google.co.uk/books?hl=en&amp;lr=&amp;id=pp11AwAAQBAJ&amp;oi=fnd&amp;pg=PP1&amp;dq=phenomenological+research+methods&amp;ots=OaT8_pIuJ1&amp;sig=YC8ok-riQ2rr5_ANOSF42-ae5qQ [Accessed 19 Aug. 2025].</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Qu, S. and Dumay, J. (2011). The Qualitative Research Interview. Qualitative Research in Accounting and Management, 8(3).</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Raška, P., Bezak, N., Ferreira, C.S.S., Kalantari, Z., Banasik, K., Bertola, M., Bourke, M., Cerdà, A., Davids, P., Madruga de Brito, M., Evans, R., Finger, D.C., Halbac-Cotoara-Zamfir, R., Housh, M., Hysa, A., Jakubínský, J., Solomun, M.K., Kaufmann, M., Keesstra, S. and Keles, E. (2022). Identifying barriers for nature-based solutions in flood risk management: An interdisciplinary overview using expert community approach. Journal of Environmental Management, 310, p.114725. doi:https://doi.org/10.1016/j.jenvman.2022.114725.</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Smith, J., Jarman, M. and Osborn, M. (1999). Doing Interpretive Phenomenological Analysis. In: Qualitative Health Psychology. Sage Publications.</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Vann, J., Marjoribanks, T.I. and Chmutina, K. (2025). Reframing Natural in Flood Management. WIREs Water, 12(2). doi:https://doi.org/10.1002/wat2.70016.</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Waylen, K.A., Holstead, K.L., Colley, K. and Hopkins, J. (2017). Challenges to enabling and implementing Natural Flood Management in Scotland. Journal of Flood Risk Management, 11(S2), pp.S1078–S1089. doi:https://doi.org/10.1111/jfr3.12301.</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Wells, J. (2019). Natural Flood Management: Assessing the Barriers to Wider Implementation. [online] Available at: https://irep.ntu.ac.uk/id/eprint/39674/1/Josh%20Wells%202019.pdf.</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Wells, J., Labadz, J.C., Smith, A. and Islam, M.M. (2019). Barriers to the uptake and implementation of natural flood management: a social‐ecological analysis. Journal of Flood Risk Management, 13. doi:https://doi.org/10.1111/jfr3.12561.</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Welsh Government (2020b). National Strategy for Flood and Coastal Erosion Risk Management in Wales | GOV.WALES. [online] www.gov.wales. Available at: https://www.gov.wales/national-strategy-flood-and-coastal-erosion-risk-management-wales.</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Welsh Government (2023). Natural Flood Management Review Final Report. [online] JBA Consulting. Available at: https://www.gov.wales/sites/default/files/publications/2025-02/review-of-natural-flood-management-in-wales-final-report.pdf [Accessed 30 Aug. 2025].</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Wingfield, T., Macdonald, N., Peters, K., Spees, J. and Potter, K. (2019). Natural Flood Management: Beyond the evidence debate. Area, [online] 51(4), pp.743–751. doi:https://doi.org/10.1111/area.12535.</a:t>
            </a:r>
          </a:p>
          <a:p>
            <a:pPr marL="323850" lvl="1" indent="-161925" algn="l">
              <a:lnSpc>
                <a:spcPts val="2100"/>
              </a:lnSpc>
              <a:buFont typeface="Arial"/>
              <a:buChar char="•"/>
            </a:pPr>
            <a:r>
              <a:rPr lang="en-US" sz="1500">
                <a:solidFill>
                  <a:srgbClr val="596548"/>
                </a:solidFill>
                <a:latin typeface="Roca Two"/>
                <a:ea typeface="Roca Two"/>
                <a:cs typeface="Roca Two"/>
                <a:sym typeface="Roca Two"/>
              </a:rPr>
              <a:t>Wren, E., Barnes, M., Janes, M., Kitchen, A., Nutt, N., Patterson, C., Piggott, M., Robins, J., Ross, M., Simons, C., Taylor, M., Timbrell, S., Turner, D. and Down, P. (2022). The Natural Flood Management Manual. London: CIRIA.</a:t>
            </a:r>
          </a:p>
          <a:p>
            <a:pPr algn="l">
              <a:lnSpc>
                <a:spcPts val="2100"/>
              </a:lnSpc>
            </a:pPr>
            <a:endParaRPr lang="en-US" sz="1500">
              <a:solidFill>
                <a:srgbClr val="596548"/>
              </a:solidFill>
              <a:latin typeface="Roca Two"/>
              <a:ea typeface="Roca Two"/>
              <a:cs typeface="Roca Two"/>
              <a:sym typeface="Roca Tw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3113</Words>
  <Application>Microsoft Office PowerPoint</Application>
  <PresentationFormat>Custom</PresentationFormat>
  <Paragraphs>239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Roca Two Bold Italics</vt:lpstr>
      <vt:lpstr>Calibri</vt:lpstr>
      <vt:lpstr>Roca Two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Green Aesthetic Minimalist Thesis Defense Presentation</dc:title>
  <dc:creator>Casey</dc:creator>
  <cp:lastModifiedBy>Casey Colcombe</cp:lastModifiedBy>
  <cp:revision>2</cp:revision>
  <dcterms:created xsi:type="dcterms:W3CDTF">2006-08-16T00:00:00Z</dcterms:created>
  <dcterms:modified xsi:type="dcterms:W3CDTF">2026-04-12T16:44:36Z</dcterms:modified>
  <dc:identifier>DAHF6KJwnc4</dc:identifier>
</cp:coreProperties>
</file>