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7" r:id="rId1"/>
  </p:sldMasterIdLst>
  <p:notesMasterIdLst>
    <p:notesMasterId r:id="rId10"/>
  </p:notesMasterIdLst>
  <p:sldIdLst>
    <p:sldId id="256" r:id="rId2"/>
    <p:sldId id="269" r:id="rId3"/>
    <p:sldId id="276" r:id="rId4"/>
    <p:sldId id="272" r:id="rId5"/>
    <p:sldId id="274" r:id="rId6"/>
    <p:sldId id="261" r:id="rId7"/>
    <p:sldId id="275" r:id="rId8"/>
    <p:sldId id="264" r:id="rId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10" autoAdjust="0"/>
    <p:restoredTop sz="94095" autoAdjust="0"/>
  </p:normalViewPr>
  <p:slideViewPr>
    <p:cSldViewPr>
      <p:cViewPr varScale="1">
        <p:scale>
          <a:sx n="81" d="100"/>
          <a:sy n="81" d="100"/>
        </p:scale>
        <p:origin x="1459" y="5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2678E553-8ED7-4A2B-9A11-A3AA33CDCF07}" type="datetimeFigureOut">
              <a:rPr lang="en-GB"/>
              <a:pPr>
                <a:defRPr/>
              </a:pPr>
              <a:t>04/06/2020</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002783A4-16E9-4C15-BBA6-31E801B0CC33}" type="slidenum">
              <a:rPr lang="en-GB"/>
              <a:pPr>
                <a:defRPr/>
              </a:pPr>
              <a:t>‹#›</a:t>
            </a:fld>
            <a:endParaRPr lang="en-GB" dirty="0"/>
          </a:p>
        </p:txBody>
      </p:sp>
    </p:spTree>
    <p:extLst>
      <p:ext uri="{BB962C8B-B14F-4D97-AF65-F5344CB8AC3E}">
        <p14:creationId xmlns:p14="http://schemas.microsoft.com/office/powerpoint/2010/main" val="17814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p:spPr>
      </p:sp>
      <p:sp>
        <p:nvSpPr>
          <p:cNvPr id="133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4188599-2F24-4CEB-989A-5E5D2F104E6A}" type="slidenum">
              <a:rPr lang="en-GB" smtClean="0"/>
              <a:pPr fontAlgn="base">
                <a:spcBef>
                  <a:spcPct val="0"/>
                </a:spcBef>
                <a:spcAft>
                  <a:spcPct val="0"/>
                </a:spcAft>
                <a:defRPr/>
              </a:pPr>
              <a:t>1</a:t>
            </a:fld>
            <a:endParaRPr lang="en-GB"/>
          </a:p>
        </p:txBody>
      </p:sp>
    </p:spTree>
    <p:extLst>
      <p:ext uri="{BB962C8B-B14F-4D97-AF65-F5344CB8AC3E}">
        <p14:creationId xmlns:p14="http://schemas.microsoft.com/office/powerpoint/2010/main" val="4102382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3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a:p>
        </p:txBody>
      </p:sp>
      <p:sp>
        <p:nvSpPr>
          <p:cNvPr id="4" name="Slide Number Placeholder 3"/>
          <p:cNvSpPr>
            <a:spLocks noGrp="1"/>
          </p:cNvSpPr>
          <p:nvPr>
            <p:ph type="sldNum" sz="quarter" idx="5"/>
          </p:nvPr>
        </p:nvSpPr>
        <p:spPr/>
        <p:txBody>
          <a:bodyPr/>
          <a:lstStyle/>
          <a:p>
            <a:pPr>
              <a:defRPr/>
            </a:pPr>
            <a:fld id="{DD702857-4D9B-40DB-A9DD-1355A9B69494}" type="slidenum">
              <a:rPr lang="en-GB" smtClean="0"/>
              <a:pPr>
                <a:defRPr/>
              </a:pPr>
              <a:t>2</a:t>
            </a:fld>
            <a:endParaRPr lang="en-GB" dirty="0"/>
          </a:p>
        </p:txBody>
      </p:sp>
    </p:spTree>
    <p:extLst>
      <p:ext uri="{BB962C8B-B14F-4D97-AF65-F5344CB8AC3E}">
        <p14:creationId xmlns:p14="http://schemas.microsoft.com/office/powerpoint/2010/main" val="3728773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p:spPr>
      </p:sp>
      <p:sp>
        <p:nvSpPr>
          <p:cNvPr id="174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2765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012948-DF7F-4216-B9EE-821BF72CD1ED}" type="slidenum">
              <a:rPr lang="en-GB" smtClean="0"/>
              <a:pPr fontAlgn="base">
                <a:spcBef>
                  <a:spcPct val="0"/>
                </a:spcBef>
                <a:spcAft>
                  <a:spcPct val="0"/>
                </a:spcAft>
                <a:defRPr/>
              </a:pPr>
              <a:t>6</a:t>
            </a:fld>
            <a:endParaRPr lang="en-GB"/>
          </a:p>
        </p:txBody>
      </p:sp>
    </p:spTree>
    <p:extLst>
      <p:ext uri="{BB962C8B-B14F-4D97-AF65-F5344CB8AC3E}">
        <p14:creationId xmlns:p14="http://schemas.microsoft.com/office/powerpoint/2010/main" val="577740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337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C9EBE1B-12DA-4910-8D76-4A59A9025F93}" type="slidenum">
              <a:rPr lang="en-GB" smtClean="0"/>
              <a:pPr fontAlgn="base">
                <a:spcBef>
                  <a:spcPct val="0"/>
                </a:spcBef>
                <a:spcAft>
                  <a:spcPct val="0"/>
                </a:spcAft>
                <a:defRPr/>
              </a:pPr>
              <a:t>8</a:t>
            </a:fld>
            <a:endParaRPr lang="en-GB"/>
          </a:p>
        </p:txBody>
      </p:sp>
    </p:spTree>
    <p:extLst>
      <p:ext uri="{BB962C8B-B14F-4D97-AF65-F5344CB8AC3E}">
        <p14:creationId xmlns:p14="http://schemas.microsoft.com/office/powerpoint/2010/main" val="1840960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a:defRPr/>
            </a:pPr>
            <a:fld id="{D0938678-CCDB-4F1C-8F1B-AAA744724F71}" type="datetimeFigureOut">
              <a:rPr lang="en-GB" smtClean="0"/>
              <a:pPr>
                <a:defRPr/>
              </a:pPr>
              <a:t>04/06/2020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26DECEB-38C6-4C1A-9D88-F0A5B834276B}" type="slidenum">
              <a:rPr lang="en-GB" smtClean="0"/>
              <a:pPr>
                <a:defRPr/>
              </a:pPr>
              <a:t>‹#›</a:t>
            </a:fld>
            <a:endParaRPr lang="en-GB"/>
          </a:p>
        </p:txBody>
      </p:sp>
    </p:spTree>
    <p:extLst>
      <p:ext uri="{BB962C8B-B14F-4D97-AF65-F5344CB8AC3E}">
        <p14:creationId xmlns:p14="http://schemas.microsoft.com/office/powerpoint/2010/main" val="108782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5529EA4-4CE2-4A14-9C83-A1E072C6F988}" type="datetimeFigureOut">
              <a:rPr lang="en-GB" smtClean="0"/>
              <a:pPr>
                <a:defRPr/>
              </a:pPr>
              <a:t>04/06/2020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D39B790-5574-4AF4-A7B1-7E1E551A5A8D}" type="slidenum">
              <a:rPr lang="en-GB" smtClean="0"/>
              <a:pPr>
                <a:defRPr/>
              </a:pPr>
              <a:t>‹#›</a:t>
            </a:fld>
            <a:endParaRPr lang="en-GB"/>
          </a:p>
        </p:txBody>
      </p:sp>
    </p:spTree>
    <p:extLst>
      <p:ext uri="{BB962C8B-B14F-4D97-AF65-F5344CB8AC3E}">
        <p14:creationId xmlns:p14="http://schemas.microsoft.com/office/powerpoint/2010/main" val="3928847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B61915D-DB4B-49A1-A448-DF9CFF36AFF7}" type="datetimeFigureOut">
              <a:rPr lang="en-GB" smtClean="0"/>
              <a:pPr>
                <a:defRPr/>
              </a:pPr>
              <a:t>04/06/2020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6D02985-8881-4FBC-821F-AB2EFB744792}" type="slidenum">
              <a:rPr lang="en-GB" smtClean="0"/>
              <a:pPr>
                <a:defRPr/>
              </a:pPr>
              <a:t>‹#›</a:t>
            </a:fld>
            <a:endParaRPr lang="en-GB"/>
          </a:p>
        </p:txBody>
      </p:sp>
    </p:spTree>
    <p:extLst>
      <p:ext uri="{BB962C8B-B14F-4D97-AF65-F5344CB8AC3E}">
        <p14:creationId xmlns:p14="http://schemas.microsoft.com/office/powerpoint/2010/main" val="776761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C8FE7975-EA11-449D-8838-8D97661F8D55}" type="datetimeFigureOut">
              <a:rPr lang="en-GB" smtClean="0"/>
              <a:pPr>
                <a:defRPr/>
              </a:pPr>
              <a:t>04/06/2020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30C7775-ABD0-4AF7-BE64-9C2F4B540997}" type="slidenum">
              <a:rPr lang="en-GB" smtClean="0"/>
              <a:pPr>
                <a:defRPr/>
              </a:pPr>
              <a:t>‹#›</a:t>
            </a:fld>
            <a:endParaRPr lang="en-GB"/>
          </a:p>
        </p:txBody>
      </p:sp>
    </p:spTree>
    <p:extLst>
      <p:ext uri="{BB962C8B-B14F-4D97-AF65-F5344CB8AC3E}">
        <p14:creationId xmlns:p14="http://schemas.microsoft.com/office/powerpoint/2010/main" val="362689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4A74AEAB-371E-48A4-AE99-1F28EBFA09B3}" type="datetimeFigureOut">
              <a:rPr lang="en-GB" smtClean="0"/>
              <a:pPr>
                <a:defRPr/>
              </a:pPr>
              <a:t>04/06/2020</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FC822AB4-2EBE-4101-94D1-98A6C31CA934}" type="slidenum">
              <a:rPr lang="en-GB" smtClean="0"/>
              <a:pPr>
                <a:defRPr/>
              </a:pPr>
              <a:t>‹#›</a:t>
            </a:fld>
            <a:endParaRPr lang="en-GB"/>
          </a:p>
        </p:txBody>
      </p:sp>
    </p:spTree>
    <p:extLst>
      <p:ext uri="{BB962C8B-B14F-4D97-AF65-F5344CB8AC3E}">
        <p14:creationId xmlns:p14="http://schemas.microsoft.com/office/powerpoint/2010/main" val="2133550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884D9886-6B44-4377-B2F3-14E86D4FCFEC}" type="datetimeFigureOut">
              <a:rPr lang="en-GB" smtClean="0"/>
              <a:pPr>
                <a:defRPr/>
              </a:pPr>
              <a:t>04/06/2020</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D3501F53-7EDB-4117-8FFA-CC65814824CA}" type="slidenum">
              <a:rPr lang="en-GB" smtClean="0"/>
              <a:pPr>
                <a:defRPr/>
              </a:pPr>
              <a:t>‹#›</a:t>
            </a:fld>
            <a:endParaRPr lang="en-GB"/>
          </a:p>
        </p:txBody>
      </p:sp>
    </p:spTree>
    <p:extLst>
      <p:ext uri="{BB962C8B-B14F-4D97-AF65-F5344CB8AC3E}">
        <p14:creationId xmlns:p14="http://schemas.microsoft.com/office/powerpoint/2010/main" val="3614618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43F00A7-E99F-4268-A2AF-825F2811DB94}" type="datetimeFigureOut">
              <a:rPr lang="en-GB" smtClean="0"/>
              <a:pPr>
                <a:defRPr/>
              </a:pPr>
              <a:t>04/06/2020</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DB69527D-8CD6-4662-9C81-D186D12DA506}" type="slidenum">
              <a:rPr lang="en-GB" smtClean="0"/>
              <a:pPr>
                <a:defRPr/>
              </a:pPr>
              <a:t>‹#›</a:t>
            </a:fld>
            <a:endParaRPr lang="en-GB"/>
          </a:p>
        </p:txBody>
      </p:sp>
    </p:spTree>
    <p:extLst>
      <p:ext uri="{BB962C8B-B14F-4D97-AF65-F5344CB8AC3E}">
        <p14:creationId xmlns:p14="http://schemas.microsoft.com/office/powerpoint/2010/main" val="233816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6887243-117F-4046-8F02-A1821E1654D1}" type="datetimeFigureOut">
              <a:rPr lang="en-GB" smtClean="0"/>
              <a:pPr>
                <a:defRPr/>
              </a:pPr>
              <a:t>04/06/2020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41CBE40-E6EA-4EB0-9BC7-29F12BB3AA82}" type="slidenum">
              <a:rPr lang="en-GB" smtClean="0"/>
              <a:pPr>
                <a:defRPr/>
              </a:pPr>
              <a:t>‹#›</a:t>
            </a:fld>
            <a:endParaRPr lang="en-GB"/>
          </a:p>
        </p:txBody>
      </p:sp>
    </p:spTree>
    <p:extLst>
      <p:ext uri="{BB962C8B-B14F-4D97-AF65-F5344CB8AC3E}">
        <p14:creationId xmlns:p14="http://schemas.microsoft.com/office/powerpoint/2010/main" val="242638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2633329-5D26-4D94-B0DB-D49C04AF3641}" type="datetimeFigureOut">
              <a:rPr lang="en-GB" smtClean="0"/>
              <a:pPr>
                <a:defRPr/>
              </a:pPr>
              <a:t>04/06/2020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42880EE-9B8E-4273-992C-5AFCFCF57F8B}" type="slidenum">
              <a:rPr lang="en-GB" smtClean="0"/>
              <a:pPr>
                <a:defRPr/>
              </a:pPr>
              <a:t>‹#›</a:t>
            </a:fld>
            <a:endParaRPr lang="en-GB"/>
          </a:p>
        </p:txBody>
      </p:sp>
    </p:spTree>
    <p:extLst>
      <p:ext uri="{BB962C8B-B14F-4D97-AF65-F5344CB8AC3E}">
        <p14:creationId xmlns:p14="http://schemas.microsoft.com/office/powerpoint/2010/main" val="978416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1B4581BD-A56D-4851-882E-23252C88B7A6}" type="datetimeFigureOut">
              <a:rPr lang="en-GB" smtClean="0"/>
              <a:pPr>
                <a:defRPr/>
              </a:pPr>
              <a:t>04/06/2020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EFEC76D-8A7C-4853-876D-82F71A8AEAB1}" type="slidenum">
              <a:rPr lang="en-GB" smtClean="0"/>
              <a:pPr>
                <a:defRPr/>
              </a:pPr>
              <a:t>‹#›</a:t>
            </a:fld>
            <a:endParaRPr lang="en-GB"/>
          </a:p>
        </p:txBody>
      </p:sp>
    </p:spTree>
    <p:extLst>
      <p:ext uri="{BB962C8B-B14F-4D97-AF65-F5344CB8AC3E}">
        <p14:creationId xmlns:p14="http://schemas.microsoft.com/office/powerpoint/2010/main" val="3537794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8BDEA444-12CB-481A-BE99-C3053A8F3458}" type="datetimeFigureOut">
              <a:rPr lang="en-GB" smtClean="0"/>
              <a:pPr>
                <a:defRPr/>
              </a:pPr>
              <a:t>04/06/2020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73EBBBF-70B6-4290-8F99-228EB46C70AE}" type="slidenum">
              <a:rPr lang="en-GB" smtClean="0"/>
              <a:pPr>
                <a:defRPr/>
              </a:pPr>
              <a:t>‹#›</a:t>
            </a:fld>
            <a:endParaRPr lang="en-GB"/>
          </a:p>
        </p:txBody>
      </p:sp>
    </p:spTree>
    <p:extLst>
      <p:ext uri="{BB962C8B-B14F-4D97-AF65-F5344CB8AC3E}">
        <p14:creationId xmlns:p14="http://schemas.microsoft.com/office/powerpoint/2010/main" val="1627379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16199D8B-7AF2-4951-9F42-1C8F8F666CF0}" type="datetimeFigureOut">
              <a:rPr lang="en-GB" smtClean="0"/>
              <a:pPr>
                <a:defRPr/>
              </a:pPr>
              <a:t>04/06/2020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A901813A-1E20-4999-BE79-0DE7F75F3767}" type="slidenum">
              <a:rPr lang="en-GB" smtClean="0"/>
              <a:pPr>
                <a:defRPr/>
              </a:pPr>
              <a:t>‹#›</a:t>
            </a:fld>
            <a:endParaRPr lang="en-GB"/>
          </a:p>
        </p:txBody>
      </p:sp>
    </p:spTree>
    <p:extLst>
      <p:ext uri="{BB962C8B-B14F-4D97-AF65-F5344CB8AC3E}">
        <p14:creationId xmlns:p14="http://schemas.microsoft.com/office/powerpoint/2010/main" val="1451254499"/>
      </p:ext>
    </p:extLst>
  </p:cSld>
  <p:clrMap bg1="dk1" tx1="lt1" bg2="dk2" tx2="lt2" accent1="accent1" accent2="accent2" accent3="accent3" accent4="accent4" accent5="accent5" accent6="accent6" hlink="hlink" folHlink="folHlink"/>
  <p:sldLayoutIdLst>
    <p:sldLayoutId id="2147483998" r:id="rId1"/>
    <p:sldLayoutId id="2147483999" r:id="rId2"/>
    <p:sldLayoutId id="2147484000" r:id="rId3"/>
    <p:sldLayoutId id="2147484001" r:id="rId4"/>
    <p:sldLayoutId id="2147484002" r:id="rId5"/>
    <p:sldLayoutId id="2147484003" r:id="rId6"/>
    <p:sldLayoutId id="2147484004" r:id="rId7"/>
    <p:sldLayoutId id="2147484005" r:id="rId8"/>
    <p:sldLayoutId id="2147484006" r:id="rId9"/>
    <p:sldLayoutId id="2147484007" r:id="rId10"/>
    <p:sldLayoutId id="214748400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ctrTitle" idx="4294967295"/>
          </p:nvPr>
        </p:nvSpPr>
        <p:spPr>
          <a:xfrm>
            <a:off x="0" y="2130425"/>
            <a:ext cx="8820150" cy="1470025"/>
          </a:xfrm>
        </p:spPr>
        <p:txBody>
          <a:bodyPr/>
          <a:lstStyle/>
          <a:p>
            <a:pPr algn="r" eaLnBrk="1" hangingPunct="1">
              <a:defRPr/>
            </a:pPr>
            <a:r>
              <a:rPr lang="en-GB" sz="4000" dirty="0"/>
              <a:t>Assignment: The Independent Project report</a:t>
            </a:r>
          </a:p>
        </p:txBody>
      </p:sp>
      <p:sp>
        <p:nvSpPr>
          <p:cNvPr id="3" name="Subtitle 2"/>
          <p:cNvSpPr>
            <a:spLocks noGrp="1"/>
          </p:cNvSpPr>
          <p:nvPr>
            <p:ph type="subTitle" idx="4294967295"/>
          </p:nvPr>
        </p:nvSpPr>
        <p:spPr>
          <a:xfrm>
            <a:off x="-7431" y="4077072"/>
            <a:ext cx="8424863" cy="1593850"/>
          </a:xfrm>
        </p:spPr>
        <p:txBody>
          <a:bodyPr>
            <a:normAutofit/>
          </a:bodyPr>
          <a:lstStyle/>
          <a:p>
            <a:pPr marL="0" indent="0" algn="r" eaLnBrk="1" hangingPunct="1">
              <a:lnSpc>
                <a:spcPct val="90000"/>
              </a:lnSpc>
              <a:buFont typeface="Wingdings" pitchFamily="2" charset="2"/>
              <a:buNone/>
            </a:pPr>
            <a:r>
              <a:rPr lang="en-GB" sz="2700" dirty="0"/>
              <a:t>Report: things to consider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
          <p:cNvSpPr>
            <a:spLocks noChangeArrowheads="1"/>
          </p:cNvSpPr>
          <p:nvPr/>
        </p:nvSpPr>
        <p:spPr bwMode="auto">
          <a:xfrm>
            <a:off x="826829" y="2730406"/>
            <a:ext cx="6264696" cy="3508653"/>
          </a:xfrm>
          <a:prstGeom prst="rect">
            <a:avLst/>
          </a:prstGeom>
          <a:noFill/>
          <a:ln w="9525">
            <a:noFill/>
            <a:miter lim="800000"/>
            <a:headEnd/>
            <a:tailEnd/>
          </a:ln>
        </p:spPr>
        <p:txBody>
          <a:bodyPr wrap="square" anchor="ctr">
            <a:spAutoFit/>
          </a:bodyPr>
          <a:lstStyle/>
          <a:p>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The project report is used to assess your engagement with the issues and materials that make up your chosen topic. These may include supporting data sets, electronic based information, e.g. organizational websites, as well as engaging in the wider issues of good scholarship, e.g. peer reviewed sources.</a:t>
            </a:r>
          </a:p>
          <a:p>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 It requires you to understand the objectives of the organization/industry you are focusing on.</a:t>
            </a:r>
          </a:p>
          <a:p>
            <a:endParaRPr lang="en-US" sz="1000" dirty="0">
              <a:latin typeface="Comic Sans MS" pitchFamily="66" charset="0"/>
              <a:ea typeface="Times New Roman" pitchFamily="18" charset="0"/>
              <a:cs typeface="Arial" charset="0"/>
            </a:endParaRPr>
          </a:p>
          <a:p>
            <a:endParaRPr lang="en-US" sz="1000" dirty="0">
              <a:latin typeface="Comic Sans MS" pitchFamily="66" charset="0"/>
              <a:ea typeface="Times New Roman" pitchFamily="18" charset="0"/>
              <a:cs typeface="Arial" charset="0"/>
            </a:endParaRPr>
          </a:p>
          <a:p>
            <a:endParaRPr lang="en-GB" sz="800" dirty="0">
              <a:ea typeface="Times New Roman" pitchFamily="18" charset="0"/>
              <a:cs typeface="Arial" charset="0"/>
            </a:endParaRPr>
          </a:p>
          <a:p>
            <a:pPr eaLnBrk="0" hangingPunct="0"/>
            <a:endParaRPr lang="en-GB" dirty="0">
              <a:latin typeface="Calibri" pitchFamily="34" charset="0"/>
              <a:ea typeface="Times New Roman" pitchFamily="18" charset="0"/>
              <a:cs typeface="Arial" charset="0"/>
            </a:endParaRPr>
          </a:p>
        </p:txBody>
      </p:sp>
      <p:sp>
        <p:nvSpPr>
          <p:cNvPr id="3" name="Title 2"/>
          <p:cNvSpPr>
            <a:spLocks noGrp="1"/>
          </p:cNvSpPr>
          <p:nvPr>
            <p:ph type="title"/>
          </p:nvPr>
        </p:nvSpPr>
        <p:spPr/>
        <p:txBody>
          <a:bodyPr/>
          <a:lstStyle/>
          <a:p>
            <a:r>
              <a:rPr lang="en-GB" dirty="0"/>
              <a:t>Aim of the report</a:t>
            </a:r>
          </a:p>
        </p:txBody>
      </p:sp>
      <p:sp>
        <p:nvSpPr>
          <p:cNvPr id="4" name="Content Placeholder 3"/>
          <p:cNvSpPr>
            <a:spLocks noGrp="1"/>
          </p:cNvSpPr>
          <p:nvPr>
            <p:ph idx="1"/>
          </p:nvPr>
        </p:nvSpPr>
        <p:spPr>
          <a:xfrm>
            <a:off x="457200" y="1600201"/>
            <a:ext cx="8229600" cy="1143000"/>
          </a:xfrm>
        </p:spPr>
        <p:txBody>
          <a:bodyPr/>
          <a:lstStyle/>
          <a:p>
            <a:pPr marL="0" indent="0">
              <a:buNone/>
            </a:pPr>
            <a:r>
              <a:rPr lang="en-GB" dirty="0">
                <a:effectLst>
                  <a:outerShdw blurRad="38100" dist="38100" dir="2700000" algn="tl">
                    <a:srgbClr val="000000">
                      <a:alpha val="43137"/>
                    </a:srgbClr>
                  </a:outerShdw>
                </a:effectLst>
              </a:rPr>
              <a:t>To assess you/your engagement- but how?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2F3EE-85DC-4C47-8AA1-17C9CB475E19}"/>
              </a:ext>
            </a:extLst>
          </p:cNvPr>
          <p:cNvSpPr>
            <a:spLocks noGrp="1"/>
          </p:cNvSpPr>
          <p:nvPr>
            <p:ph type="title"/>
          </p:nvPr>
        </p:nvSpPr>
        <p:spPr/>
        <p:txBody>
          <a:bodyPr/>
          <a:lstStyle/>
          <a:p>
            <a:r>
              <a:rPr lang="en-GB" dirty="0"/>
              <a:t>Assessment Pattern</a:t>
            </a:r>
          </a:p>
        </p:txBody>
      </p:sp>
      <p:sp>
        <p:nvSpPr>
          <p:cNvPr id="3" name="Content Placeholder 2">
            <a:extLst>
              <a:ext uri="{FF2B5EF4-FFF2-40B4-BE49-F238E27FC236}">
                <a16:creationId xmlns:a16="http://schemas.microsoft.com/office/drawing/2014/main" id="{3B25EE3B-5CBF-4427-A766-59F19CC304EB}"/>
              </a:ext>
            </a:extLst>
          </p:cNvPr>
          <p:cNvSpPr>
            <a:spLocks noGrp="1"/>
          </p:cNvSpPr>
          <p:nvPr>
            <p:ph idx="1"/>
          </p:nvPr>
        </p:nvSpPr>
        <p:spPr/>
        <p:txBody>
          <a:bodyPr/>
          <a:lstStyle/>
          <a:p>
            <a:r>
              <a:rPr lang="en-GB" dirty="0"/>
              <a:t>500 words project proposal, plus references</a:t>
            </a:r>
          </a:p>
          <a:p>
            <a:pPr lvl="1"/>
            <a:r>
              <a:rPr lang="en-GB" dirty="0"/>
              <a:t>You must complete this before proceeding to the final report</a:t>
            </a:r>
          </a:p>
          <a:p>
            <a:pPr lvl="1"/>
            <a:r>
              <a:rPr lang="en-GB" dirty="0"/>
              <a:t>Illustrations are not needed (but you may want to include some as exemplars)</a:t>
            </a:r>
          </a:p>
          <a:p>
            <a:r>
              <a:rPr lang="en-GB" dirty="0"/>
              <a:t>4,500</a:t>
            </a:r>
            <a:r>
              <a:rPr lang="en-GB" b="1" dirty="0"/>
              <a:t> </a:t>
            </a:r>
            <a:r>
              <a:rPr lang="en-GB" dirty="0"/>
              <a:t>words, plus references</a:t>
            </a:r>
          </a:p>
          <a:p>
            <a:pPr lvl="1"/>
            <a:r>
              <a:rPr lang="en-GB" dirty="0"/>
              <a:t>Produced to a </a:t>
            </a:r>
            <a:r>
              <a:rPr lang="en-GB"/>
              <a:t>high scholarly </a:t>
            </a:r>
            <a:r>
              <a:rPr lang="en-GB" dirty="0"/>
              <a:t>standard – see following slides</a:t>
            </a:r>
          </a:p>
          <a:p>
            <a:endParaRPr lang="en-GB" dirty="0"/>
          </a:p>
        </p:txBody>
      </p:sp>
    </p:spTree>
    <p:extLst>
      <p:ext uri="{BB962C8B-B14F-4D97-AF65-F5344CB8AC3E}">
        <p14:creationId xmlns:p14="http://schemas.microsoft.com/office/powerpoint/2010/main" val="2110482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Things you should do</a:t>
            </a:r>
          </a:p>
        </p:txBody>
      </p:sp>
      <p:sp>
        <p:nvSpPr>
          <p:cNvPr id="3" name="Content Placeholder 2"/>
          <p:cNvSpPr>
            <a:spLocks noGrp="1"/>
          </p:cNvSpPr>
          <p:nvPr>
            <p:ph idx="1"/>
          </p:nvPr>
        </p:nvSpPr>
        <p:spPr/>
        <p:txBody>
          <a:bodyPr>
            <a:normAutofit/>
          </a:bodyPr>
          <a:lstStyle/>
          <a:p>
            <a:pPr>
              <a:buFont typeface="Arial" charset="0"/>
              <a:buChar char="•"/>
            </a:pPr>
            <a:r>
              <a:rPr lang="en-US" sz="3200" dirty="0">
                <a:effectLst>
                  <a:outerShdw blurRad="38100" dist="38100" dir="2700000" algn="tl">
                    <a:srgbClr val="000000"/>
                  </a:outerShdw>
                </a:effectLst>
                <a:latin typeface="Calibri" pitchFamily="34" charset="0"/>
                <a:ea typeface="Times New Roman" pitchFamily="18" charset="0"/>
                <a:cs typeface="Calibri" pitchFamily="34" charset="0"/>
              </a:rPr>
              <a:t>You should seek to recover copies of any public statement of these objectives, undertake a documentation search within the </a:t>
            </a:r>
            <a:r>
              <a:rPr lang="en-US" sz="3200" b="1" dirty="0">
                <a:effectLst>
                  <a:outerShdw blurRad="38100" dist="38100" dir="2700000" algn="tl">
                    <a:srgbClr val="000000"/>
                  </a:outerShdw>
                </a:effectLst>
                <a:latin typeface="Calibri" pitchFamily="34" charset="0"/>
                <a:ea typeface="Times New Roman" pitchFamily="18" charset="0"/>
                <a:cs typeface="Calibri" pitchFamily="34" charset="0"/>
              </a:rPr>
              <a:t>public domain </a:t>
            </a:r>
            <a:r>
              <a:rPr lang="en-US" sz="3200" dirty="0">
                <a:effectLst>
                  <a:outerShdw blurRad="38100" dist="38100" dir="2700000" algn="tl">
                    <a:srgbClr val="000000"/>
                  </a:outerShdw>
                </a:effectLst>
                <a:latin typeface="Calibri" pitchFamily="34" charset="0"/>
                <a:ea typeface="Times New Roman" pitchFamily="18" charset="0"/>
                <a:cs typeface="Calibri" pitchFamily="34" charset="0"/>
              </a:rPr>
              <a:t>and support your observations with wider reading. </a:t>
            </a:r>
          </a:p>
          <a:p>
            <a:pPr lvl="1">
              <a:buFont typeface="Arial" charset="0"/>
              <a:buChar char="•"/>
            </a:pPr>
            <a:r>
              <a:rPr lang="en-US" sz="2800" dirty="0">
                <a:effectLst>
                  <a:outerShdw blurRad="38100" dist="38100" dir="2700000" algn="tl">
                    <a:srgbClr val="000000"/>
                  </a:outerShdw>
                </a:effectLst>
                <a:latin typeface="Calibri" pitchFamily="34" charset="0"/>
                <a:ea typeface="Times New Roman" pitchFamily="18" charset="0"/>
                <a:cs typeface="Calibri" pitchFamily="34" charset="0"/>
              </a:rPr>
              <a:t>Internet</a:t>
            </a:r>
          </a:p>
          <a:p>
            <a:pPr lvl="1">
              <a:buFont typeface="Arial" charset="0"/>
              <a:buChar char="•"/>
            </a:pPr>
            <a:r>
              <a:rPr lang="en-US" dirty="0">
                <a:effectLst>
                  <a:outerShdw blurRad="38100" dist="38100" dir="2700000" algn="tl">
                    <a:srgbClr val="000000"/>
                  </a:outerShdw>
                </a:effectLst>
                <a:latin typeface="Calibri" pitchFamily="34" charset="0"/>
                <a:ea typeface="Times New Roman" pitchFamily="18" charset="0"/>
                <a:cs typeface="Calibri" pitchFamily="34" charset="0"/>
              </a:rPr>
              <a:t>Leaflets, flyers, etc. from public domains</a:t>
            </a:r>
          </a:p>
          <a:p>
            <a:pPr lvl="1">
              <a:buFont typeface="Arial" charset="0"/>
              <a:buChar char="•"/>
            </a:pPr>
            <a:r>
              <a:rPr lang="en-US" sz="2800" dirty="0">
                <a:effectLst>
                  <a:outerShdw blurRad="38100" dist="38100" dir="2700000" algn="tl">
                    <a:srgbClr val="000000"/>
                  </a:outerShdw>
                </a:effectLst>
                <a:latin typeface="Calibri" pitchFamily="34" charset="0"/>
                <a:ea typeface="Times New Roman" pitchFamily="18" charset="0"/>
                <a:cs typeface="Calibri" pitchFamily="34" charset="0"/>
              </a:rPr>
              <a:t>Books, journals, etc. from libraries/archive etc.</a:t>
            </a:r>
          </a:p>
          <a:p>
            <a:pPr>
              <a:buFont typeface="Arial" charset="0"/>
              <a:buChar char="•"/>
            </a:pPr>
            <a:endParaRPr lang="en-US" sz="3200" dirty="0">
              <a:effectLst>
                <a:outerShdw blurRad="38100" dist="38100" dir="2700000" algn="tl">
                  <a:srgbClr val="000000"/>
                </a:outerShdw>
              </a:effectLst>
              <a:latin typeface="Calibri" pitchFamily="34" charset="0"/>
              <a:ea typeface="Times New Roman" pitchFamily="18" charset="0"/>
              <a:cs typeface="Calibri" pitchFamily="34" charset="0"/>
            </a:endParaRPr>
          </a:p>
          <a:p>
            <a:endParaRPr lang="en-US" sz="3200" dirty="0">
              <a:effectLst>
                <a:outerShdw blurRad="38100" dist="38100" dir="2700000" algn="tl">
                  <a:srgbClr val="000000"/>
                </a:outerShdw>
              </a:effectLst>
              <a:latin typeface="Calibri" pitchFamily="34" charset="0"/>
              <a:ea typeface="Times New Roman" pitchFamily="18" charset="0"/>
              <a:cs typeface="Calibri" pitchFamily="34" charset="0"/>
            </a:endParaRPr>
          </a:p>
          <a:p>
            <a:endParaRPr lang="en-GB" dirty="0"/>
          </a:p>
        </p:txBody>
      </p:sp>
    </p:spTree>
    <p:extLst>
      <p:ext uri="{BB962C8B-B14F-4D97-AF65-F5344CB8AC3E}">
        <p14:creationId xmlns:p14="http://schemas.microsoft.com/office/powerpoint/2010/main" val="517167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a:t>
            </a:r>
          </a:p>
        </p:txBody>
      </p:sp>
      <p:sp>
        <p:nvSpPr>
          <p:cNvPr id="3" name="Content Placeholder 2"/>
          <p:cNvSpPr>
            <a:spLocks noGrp="1"/>
          </p:cNvSpPr>
          <p:nvPr>
            <p:ph idx="1"/>
          </p:nvPr>
        </p:nvSpPr>
        <p:spPr/>
        <p:txBody>
          <a:bodyPr/>
          <a:lstStyle/>
          <a:p>
            <a:r>
              <a:rPr lang="en-US" dirty="0">
                <a:effectLst>
                  <a:outerShdw blurRad="38100" dist="38100" dir="2700000" algn="tl">
                    <a:srgbClr val="000000"/>
                  </a:outerShdw>
                </a:effectLst>
                <a:latin typeface="Calibri" pitchFamily="34" charset="0"/>
                <a:ea typeface="Times New Roman" pitchFamily="18" charset="0"/>
                <a:cs typeface="Calibri" pitchFamily="34" charset="0"/>
              </a:rPr>
              <a:t>Should your project involve researching the documents or maps/illustrations held by the </a:t>
            </a:r>
            <a:r>
              <a:rPr lang="en-US" dirty="0" err="1">
                <a:effectLst>
                  <a:outerShdw blurRad="38100" dist="38100" dir="2700000" algn="tl">
                    <a:srgbClr val="000000"/>
                  </a:outerShdw>
                </a:effectLst>
                <a:latin typeface="Calibri" pitchFamily="34" charset="0"/>
                <a:ea typeface="Times New Roman" pitchFamily="18" charset="0"/>
                <a:cs typeface="Calibri" pitchFamily="34" charset="0"/>
              </a:rPr>
              <a:t>organisation</a:t>
            </a:r>
            <a:r>
              <a:rPr lang="en-US" dirty="0">
                <a:effectLst>
                  <a:outerShdw blurRad="38100" dist="38100" dir="2700000" algn="tl">
                    <a:srgbClr val="000000"/>
                  </a:outerShdw>
                </a:effectLst>
                <a:latin typeface="Calibri" pitchFamily="34" charset="0"/>
                <a:ea typeface="Times New Roman" pitchFamily="18" charset="0"/>
                <a:cs typeface="Calibri" pitchFamily="34" charset="0"/>
              </a:rPr>
              <a:t>, practitioners or in private hands, then you </a:t>
            </a:r>
            <a:r>
              <a:rPr lang="en-US" b="1" dirty="0">
                <a:effectLst>
                  <a:outerShdw blurRad="38100" dist="38100" dir="2700000" algn="tl">
                    <a:srgbClr val="000000"/>
                  </a:outerShdw>
                </a:effectLst>
                <a:latin typeface="Calibri" pitchFamily="34" charset="0"/>
                <a:ea typeface="Times New Roman" pitchFamily="18" charset="0"/>
                <a:cs typeface="Calibri" pitchFamily="34" charset="0"/>
              </a:rPr>
              <a:t>must seek agreement and permissions </a:t>
            </a:r>
            <a:r>
              <a:rPr lang="en-US" dirty="0">
                <a:effectLst>
                  <a:outerShdw blurRad="38100" dist="38100" dir="2700000" algn="tl">
                    <a:srgbClr val="000000"/>
                  </a:outerShdw>
                </a:effectLst>
                <a:latin typeface="Calibri" pitchFamily="34" charset="0"/>
                <a:ea typeface="Times New Roman" pitchFamily="18" charset="0"/>
                <a:cs typeface="Calibri" pitchFamily="34" charset="0"/>
              </a:rPr>
              <a:t>for their use. Under certain conditions this is not advised and you should contact staff before contacting anyone else.</a:t>
            </a:r>
          </a:p>
          <a:p>
            <a:endParaRPr lang="en-GB" dirty="0"/>
          </a:p>
        </p:txBody>
      </p:sp>
    </p:spTree>
    <p:extLst>
      <p:ext uri="{BB962C8B-B14F-4D97-AF65-F5344CB8AC3E}">
        <p14:creationId xmlns:p14="http://schemas.microsoft.com/office/powerpoint/2010/main" val="1075939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idx="4294967295"/>
          </p:nvPr>
        </p:nvSpPr>
        <p:spPr>
          <a:xfrm>
            <a:off x="0" y="381000"/>
            <a:ext cx="8229600" cy="1371600"/>
          </a:xfrm>
        </p:spPr>
        <p:txBody>
          <a:bodyPr/>
          <a:lstStyle/>
          <a:p>
            <a:pPr eaLnBrk="1" hangingPunct="1">
              <a:defRPr/>
            </a:pPr>
            <a:r>
              <a:rPr lang="en-GB" dirty="0"/>
              <a:t>Report: What you need to include </a:t>
            </a:r>
          </a:p>
        </p:txBody>
      </p:sp>
      <p:sp>
        <p:nvSpPr>
          <p:cNvPr id="3" name="Content Placeholder 2"/>
          <p:cNvSpPr>
            <a:spLocks noGrp="1"/>
          </p:cNvSpPr>
          <p:nvPr>
            <p:ph idx="4294967295"/>
          </p:nvPr>
        </p:nvSpPr>
        <p:spPr>
          <a:xfrm>
            <a:off x="539552" y="1628775"/>
            <a:ext cx="7690048" cy="4467225"/>
          </a:xfrm>
        </p:spPr>
        <p:txBody>
          <a:bodyPr>
            <a:noAutofit/>
          </a:bodyPr>
          <a:lstStyle/>
          <a:p>
            <a:pPr eaLnBrk="1" hangingPunct="1">
              <a:lnSpc>
                <a:spcPct val="90000"/>
              </a:lnSpc>
              <a:defRPr/>
            </a:pPr>
            <a:r>
              <a:rPr lang="en-GB" sz="2800" dirty="0"/>
              <a:t>Introduce the topic with title in a format that is appropriate to that topic and discipline</a:t>
            </a:r>
          </a:p>
          <a:p>
            <a:pPr eaLnBrk="1" hangingPunct="1">
              <a:lnSpc>
                <a:spcPct val="90000"/>
              </a:lnSpc>
              <a:defRPr/>
            </a:pPr>
            <a:r>
              <a:rPr lang="en-GB" sz="2800" dirty="0"/>
              <a:t>What are your aims/objectives</a:t>
            </a:r>
          </a:p>
          <a:p>
            <a:pPr eaLnBrk="1" hangingPunct="1">
              <a:lnSpc>
                <a:spcPct val="90000"/>
              </a:lnSpc>
              <a:defRPr/>
            </a:pPr>
            <a:r>
              <a:rPr lang="en-GB" sz="2800" dirty="0"/>
              <a:t>Introduce your topic, what you have engaged with, where does the research ‘sit’</a:t>
            </a:r>
          </a:p>
          <a:p>
            <a:pPr eaLnBrk="1" hangingPunct="1">
              <a:lnSpc>
                <a:spcPct val="90000"/>
              </a:lnSpc>
              <a:defRPr/>
            </a:pPr>
            <a:r>
              <a:rPr lang="en-GB" sz="2800" dirty="0"/>
              <a:t>Present a cogent argument, supported with relevant source materials</a:t>
            </a:r>
          </a:p>
          <a:p>
            <a:pPr eaLnBrk="1" hangingPunct="1">
              <a:lnSpc>
                <a:spcPct val="90000"/>
              </a:lnSpc>
              <a:defRPr/>
            </a:pPr>
            <a:r>
              <a:rPr lang="en-GB" sz="2800" dirty="0"/>
              <a:t>REFLECT on or evaluate your topic</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t>Other elements</a:t>
            </a:r>
          </a:p>
        </p:txBody>
      </p:sp>
      <p:sp>
        <p:nvSpPr>
          <p:cNvPr id="39939" name="Rectangle 3"/>
          <p:cNvSpPr>
            <a:spLocks noGrp="1" noChangeArrowheads="1"/>
          </p:cNvSpPr>
          <p:nvPr>
            <p:ph type="body" idx="1"/>
          </p:nvPr>
        </p:nvSpPr>
        <p:spPr/>
        <p:txBody>
          <a:bodyPr>
            <a:normAutofit/>
          </a:bodyPr>
          <a:lstStyle/>
          <a:p>
            <a:r>
              <a:rPr lang="en-US" altLang="en-US" sz="2800" dirty="0"/>
              <a:t>nicely structured, well presented and lucid report scores highly </a:t>
            </a:r>
          </a:p>
          <a:p>
            <a:r>
              <a:rPr lang="en-US" altLang="en-US" sz="2800" dirty="0"/>
              <a:t>some good illustrations go down well if they are appropriate </a:t>
            </a:r>
          </a:p>
          <a:p>
            <a:r>
              <a:rPr lang="en-US" altLang="en-US" sz="2800" dirty="0"/>
              <a:t>fully and correctly referenced (Harvard but this may be subject/topic specific)</a:t>
            </a:r>
          </a:p>
          <a:p>
            <a:r>
              <a:rPr lang="en-US" altLang="en-US" sz="2800" dirty="0"/>
              <a:t>Carefully edited</a:t>
            </a:r>
          </a:p>
          <a:p>
            <a:endParaRPr lang="en-US" altLang="en-US" sz="2800" dirty="0"/>
          </a:p>
        </p:txBody>
      </p:sp>
    </p:spTree>
    <p:extLst>
      <p:ext uri="{BB962C8B-B14F-4D97-AF65-F5344CB8AC3E}">
        <p14:creationId xmlns:p14="http://schemas.microsoft.com/office/powerpoint/2010/main" val="3690667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idx="4294967295"/>
          </p:nvPr>
        </p:nvSpPr>
        <p:spPr>
          <a:xfrm>
            <a:off x="0" y="381000"/>
            <a:ext cx="8229600" cy="1371600"/>
          </a:xfrm>
        </p:spPr>
        <p:txBody>
          <a:bodyPr/>
          <a:lstStyle/>
          <a:p>
            <a:pPr eaLnBrk="1" hangingPunct="1">
              <a:defRPr/>
            </a:pPr>
            <a:r>
              <a:rPr lang="en-GB"/>
              <a:t>Final thoughts</a:t>
            </a:r>
          </a:p>
        </p:txBody>
      </p:sp>
      <p:sp>
        <p:nvSpPr>
          <p:cNvPr id="32770" name="Content Placeholder 2"/>
          <p:cNvSpPr>
            <a:spLocks noGrp="1"/>
          </p:cNvSpPr>
          <p:nvPr>
            <p:ph idx="4294967295"/>
          </p:nvPr>
        </p:nvSpPr>
        <p:spPr>
          <a:xfrm>
            <a:off x="179512" y="1981200"/>
            <a:ext cx="8050088" cy="4114800"/>
          </a:xfrm>
        </p:spPr>
        <p:txBody>
          <a:bodyPr>
            <a:normAutofit lnSpcReduction="10000"/>
          </a:bodyPr>
          <a:lstStyle/>
          <a:p>
            <a:pPr>
              <a:defRPr/>
            </a:pPr>
            <a:r>
              <a:rPr lang="en-GB" dirty="0"/>
              <a:t>Do not be merely descriptive</a:t>
            </a:r>
          </a:p>
          <a:p>
            <a:pPr eaLnBrk="1" hangingPunct="1">
              <a:defRPr/>
            </a:pPr>
            <a:r>
              <a:rPr lang="en-GB" dirty="0"/>
              <a:t>Note the difference between criticism and critique</a:t>
            </a:r>
          </a:p>
          <a:p>
            <a:pPr eaLnBrk="1" hangingPunct="1">
              <a:defRPr/>
            </a:pPr>
            <a:r>
              <a:rPr lang="en-GB" dirty="0"/>
              <a:t>Reflexive reports can be highly personal, they can be about how you feel about the topic, or they can be more depersonalised, analytical  - there are many ways of writing </a:t>
            </a:r>
            <a:r>
              <a:rPr lang="en-GB"/>
              <a:t>a report.</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266</TotalTime>
  <Words>412</Words>
  <Application>Microsoft Office PowerPoint</Application>
  <PresentationFormat>On-screen Show (4:3)</PresentationFormat>
  <Paragraphs>41</Paragraphs>
  <Slides>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Comic Sans MS</vt:lpstr>
      <vt:lpstr>Tahoma</vt:lpstr>
      <vt:lpstr>Wingdings</vt:lpstr>
      <vt:lpstr>Office Theme</vt:lpstr>
      <vt:lpstr>Assignment: The Independent Project report</vt:lpstr>
      <vt:lpstr>Aim of the report</vt:lpstr>
      <vt:lpstr>Assessment Pattern</vt:lpstr>
      <vt:lpstr>Things you should do</vt:lpstr>
      <vt:lpstr>Warning</vt:lpstr>
      <vt:lpstr>Report: What you need to include </vt:lpstr>
      <vt:lpstr>Other elements</vt:lpstr>
      <vt:lpstr>Final thoughts</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Oral presentations and public speaking</dc:title>
  <dc:creator>coard</dc:creator>
  <cp:lastModifiedBy>Ros Coard</cp:lastModifiedBy>
  <cp:revision>42</cp:revision>
  <dcterms:created xsi:type="dcterms:W3CDTF">2012-05-22T19:37:42Z</dcterms:created>
  <dcterms:modified xsi:type="dcterms:W3CDTF">2020-06-04T11:17:20Z</dcterms:modified>
</cp:coreProperties>
</file>