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charts/chart1.xml" ContentType="application/vnd.openxmlformats-officedocument.drawingml.chart+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notesMasterIdLst>
    <p:notesMasterId r:id="rId16"/>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f8126db6-06e0-5a61-b564-903888c0c646}">
          <p14:sldIdLst>
            <p14:sldId id="256"/>
            <p14:sldId id="257"/>
          </p14:sldIdLst>
        </p14:section>
        <p14:section name="Section A – Foundations" id="{0b3a77b6-e5bb-32d4-cb68-370594580b20}">
          <p14:sldIdLst>
            <p14:sldId id="258"/>
            <p14:sldId id="259"/>
          </p14:sldIdLst>
        </p14:section>
        <p14:section name="Section B – Intermediate" id="{39157ef4-535a-1805-aa78-1ae80a3c9dd7}">
          <p14:sldIdLst>
            <p14:sldId id="260"/>
            <p14:sldId id="261"/>
            <p14:sldId id="262"/>
          </p14:sldIdLst>
        </p14:section>
        <p14:section name="Section C – Advanced" id="{c279a70f-214e-528a-c6ee-9298b7f32ab4}">
          <p14:sldIdLst>
            <p14:sldId id="263"/>
            <p14:sldId id="264"/>
            <p14:sldId id="265"/>
            <p14:sldId id="266"/>
            <p14:sldId id="267"/>
          </p14:sldIdLst>
        </p14:section>
        <p14:section name="Summary" id="{2464449c-a93f-a415-c7ab-6a45bce58ec9}">
          <p14:sldIdLst>
            <p14:sldId id="268"/>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20" Type="http://schemas.openxmlformats.org/officeDocument/2006/relationships/tableStyles" Target="tableStyles.xml"/></Relationships>
</file>

<file path=ppt/charts/_rels/chart1.xml.rels><?xml version="1.0" encoding="UTF-8" standalone="yes"?><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roundedCorners val="1"/>
  <c:chart>
    <c:title>
      <c:tx>
        <c:rich>
          <a:bodyPr/>
          <a:lstStyle/>
          <a:p>
            <a:pPr>
              <a:defRPr sz="1200" b="0" i="0" u="none" strike="noStrike">
                <a:solidFill>
                  <a:srgbClr val="1F2D33"/>
                </a:solidFill>
                <a:latin typeface="+mn-lt"/>
              </a:defRPr>
            </a:pPr>
            <a:r>
              <a:rPr sz="1200" b="0" i="0" u="none" strike="noStrike">
                <a:solidFill>
                  <a:srgbClr val="1F2D33"/>
                </a:solidFill>
                <a:latin typeface="+mn-lt"/>
              </a:rPr>
              <a:t>Horizontal component (N) vs GRF angle</a:t>
            </a:r>
          </a:p>
        </c:rich>
      </c:tx>
      <c:layout/>
      <c:overlay val="0"/>
    </c:title>
    <c:autoTitleDeleted val="0"/>
    <c:plotArea>
      <c:layout/>
      <c:barChart>
        <c:barDir val="col"/>
        <c:grouping val="clustered"/>
        <c:varyColors val="0"/>
        <c:ser>
          <c:idx val="0"/>
          <c:order val="0"/>
          <c:tx>
            <c:strRef>
              <c:f>Sheet1!$B$1</c:f>
              <c:strCache>
                <c:ptCount val="1"/>
                <c:pt idx="0">
                  <c:v>Horizontal force (N)</c:v>
                </c:pt>
              </c:strCache>
            </c:strRef>
          </c:tx>
          <c:spPr>
            <a:solidFill>
              <a:srgbClr val="13897F"/>
            </a:solidFill>
            <a:effectLst/>
          </c:spPr>
          <c:invertIfNegative val="0"/>
          <c:dLbls>
            <c:numFmt formatCode="#,##0" sourceLinked="0"/>
            <c:txPr>
              <a:bodyPr/>
              <a:lstStyle/>
              <a:p>
                <a:pPr>
                  <a:defRPr b="0" i="0" strike="noStrike" sz="1100" u="none">
                    <a:solidFill>
                      <a:srgbClr val="1F2D33"/>
                    </a:solidFill>
                    <a:latin typeface="+mn-lt"/>
                  </a:defRPr>
                </a:pPr>
              </a:p>
            </c:txPr>
            <c:showLegendKey val="0"/>
            <c:showVal val="1"/>
            <c:showCatName val="0"/>
            <c:showSerName val="0"/>
            <c:showPercent val="0"/>
            <c:showBubbleSize val="0"/>
            <c:showLeaderLines val="0"/>
          </c:dLbls>
          <c:cat>
            <c:multiLvlStrRef>
              <c:f>Sheet1!$A$2:$A$7</c:f>
              <c:multiLvlStrCache>
                <c:ptCount val="6"/>
                <c:lvl>
                  <c:pt idx="0">
                    <c:v>45°</c:v>
                  </c:pt>
                  <c:pt idx="1">
                    <c:v>50°</c:v>
                  </c:pt>
                  <c:pt idx="2">
                    <c:v>55°</c:v>
                  </c:pt>
                  <c:pt idx="3">
                    <c:v>60.3° (Q5)</c:v>
                  </c:pt>
                  <c:pt idx="4">
                    <c:v>70°</c:v>
                  </c:pt>
                  <c:pt idx="5">
                    <c:v>80°</c:v>
                  </c:pt>
                </c:lvl>
              </c:multiLvlStrCache>
            </c:multiLvlStrRef>
          </c:cat>
          <c:val>
            <c:numRef>
              <c:f>Sheet1!$B$2:$B$7</c:f>
              <c:numCache>
                <c:formatCode>General</c:formatCode>
                <c:ptCount val="6"/>
                <c:pt idx="0">
                  <c:v>570</c:v>
                </c:pt>
                <c:pt idx="1">
                  <c:v>518</c:v>
                </c:pt>
                <c:pt idx="2">
                  <c:v>462</c:v>
                </c:pt>
                <c:pt idx="3">
                  <c:v>400</c:v>
                </c:pt>
                <c:pt idx="4">
                  <c:v>276</c:v>
                </c:pt>
                <c:pt idx="5">
                  <c:v>140</c:v>
                </c:pt>
              </c:numCache>
            </c:numRef>
          </c:val>
        </c:ser>
        <c:dLbls>
          <c:numFmt formatCode="#,##0" sourceLinked="0"/>
          <c:txPr>
            <a:bodyPr/>
            <a:lstStyle/>
            <a:p>
              <a:pPr>
                <a:defRPr b="0" i="0" strike="noStrike" sz="1100" u="none">
                  <a:solidFill>
                    <a:srgbClr val="1F2D33"/>
                  </a:solidFill>
                  <a:latin typeface="+mn-lt"/>
                </a:defRPr>
              </a:pPr>
            </a:p>
          </c:txPr>
          <c:showLegendKey val="0"/>
          <c:showVal val="1"/>
          <c:showCatName val="0"/>
          <c:showSerName val="0"/>
          <c:showPercent val="0"/>
          <c:showBubbleSize val="0"/>
          <c:showLeaderLines val="0"/>
        </c:dLbls>
        <c:gapWidth val="150"/>
        <c:overlap val="0"/>
        <c:axId val="2094734554"/>
        <c:axId val="2094734552"/>
        <c:axId val="2094734556"/>
      </c:barChart>
      <c:catAx>
        <c:axId val="2094734554"/>
        <c:scaling>
          <c:orientation val="minMax"/>
        </c:scaling>
        <c:delete val="0"/>
        <c:axPos val="b"/>
        <c:title>
          <c:tx>
            <c:rich>
              <a:bodyPr/>
              <a:lstStyle/>
              <a:p>
                <a:pPr>
                  <a:defRPr sz="1000" b="0" i="0" u="none" strike="noStrike">
                    <a:solidFill>
                      <a:srgbClr val="3D5A66"/>
                    </a:solidFill>
                    <a:latin typeface="+mn-lt"/>
                  </a:defRPr>
                </a:pPr>
                <a:r>
                  <a:rPr sz="1000" b="0" i="0" u="none" strike="noStrike">
                    <a:solidFill>
                      <a:srgbClr val="3D5A66"/>
                    </a:solidFill>
                    <a:latin typeface="+mn-lt"/>
                  </a:rPr>
                  <a:t>GRF angle above horizontal</a:t>
                </a:r>
              </a:p>
            </c:rich>
          </c:tx>
          <c:layout/>
          <c:overlay val="0"/>
        </c:title>
        <c:numFmt formatCode="General" sourceLinked="1"/>
        <c:majorTickMark val="out"/>
        <c:minorTickMark val="none"/>
        <c:tickLblPos val="low"/>
        <c:spPr>
          <a:ln w="12700" cap="flat">
            <a:solidFill>
              <a:srgbClr val="888888"/>
            </a:solidFill>
            <a:prstDash val="solid"/>
            <a:round/>
          </a:ln>
        </c:spPr>
        <c:txPr>
          <a:bodyPr/>
          <a:lstStyle/>
          <a:p>
            <a:pPr>
              <a:defRPr sz="1100" b="0" i="0" u="none" strike="noStrike">
                <a:solidFill>
                  <a:srgbClr val="3D5A66"/>
                </a:solidFill>
                <a:latin typeface="+mn-lt"/>
              </a:defRPr>
            </a:pPr>
            <a:endParaRPr lang="en-US"/>
          </a:p>
        </c:txPr>
        <c:crossAx val="2094734552"/>
        <c:crosses val="autoZero"/>
        <c:auto val="1"/>
        <c:lblAlgn val="ctr"/>
        <c:noMultiLvlLbl val="1"/>
      </c:catAx>
      <c:valAx>
        <c:axId val="2094734552"/>
        <c:scaling>
          <c:orientation val="minMax"/>
          <c:max val="700"/>
          <c:min val="0"/>
        </c:scaling>
        <c:delete val="0"/>
        <c:axPos val="l"/>
        <c:majorGridlines>
          <c:spPr>
            <a:ln w="9525" cap="flat">
              <a:solidFill>
                <a:srgbClr val="E2E8EA"/>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3D5A66"/>
                </a:solidFill>
                <a:latin typeface="+mn-lt"/>
              </a:defRPr>
            </a:pPr>
            <a:endParaRPr lang="en-US"/>
          </a:p>
        </c:txPr>
        <c:crossAx val="2094734554"/>
        <c:crosses val="autoZero"/>
        <c:crossBetween val="between"/>
        <c:majorUnit val="100"/>
      </c:valAx>
      <c:spPr>
        <a:noFill/>
        <a:ln>
          <a:noFill/>
        </a:ln>
        <a:effectLst/>
      </c:spPr>
    </c:plotArea>
    <c:plotVisOnly val="1"/>
    <c:dispBlanksAs val="span"/>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Worked answers to the Forces, Pythagoras and Trigonometry worksheet. Every question follows the same routine: draw the free body diagram, resolve or combine the forces, then interpret the answer biomechanically. Colour code throughout: teal = horizontal component, amber = vertical component, red = resultant, purple = external load.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SOH CAH TOA: sin = opposite/hypotenuse, cos = adjacent/hypotenuse, tan = opposite/adjacent. Pythagoras only works for components at 90 degrees to each other. Before pressing any keys: draw the free body diagram, mark the angle and the reference line it is measured from, and check the calculator is in DEGREES.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classic 3-4-5 triangle. Students should draw the vectors tip-to-tail: the 3 N horizontal first, the 4 N starting from its tip, and the resultant from the start of the first to the tip of the last. Note that 3 + 4 = 7 N is wrong: magnitudes only add directly when forces act in the same line. Answer: R = 5.0 N at 53.1 degrees above the horizontal.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Fx = F cos theta because the horizontal is ADJACENT to the 30 degree angle; Fy = F sin theta because the vertical is OPPOSITE. Check by recombining with Pythagoras. Biomechanically, assuming the bone lies along the horizontal: the parallel (Fx) component is a stabilising / compressive component; the perpendicular (Fy) component is the rotary component that produces torque about the joint. Only half of this muscle's force (sin 30 = 0.5) is available to rotate the segment.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Free body diagram of the forearm. The biceps pulls up and back towards the shoulder at 15 degrees to the forearm. Because the forearm is horizontal, 'along the forearm' and 'horizontal' are the same here. Vertical (perpendicular) component = 250 sin 15 = 64.7 N; horizontal (parallel) component = 250 cos 15 = 241.5 N. The 40 N load creates an extension moment of 14.0 N m about the elbow. Forearm weight and the joint reaction force are left off for clarity.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teaching point: at a small angle of pull most of the muscle force is 'wasted' on compressing the joint rather than turning it. cos 15 = 0.97 versus sin 15 = 0.26. As the elbow flexes towards 90 degrees, the angle of pull increases and the rotary component grows. Extension task: the insertion distance is not given, so use rotational equilibrium (sum of moments = 0) to show that 64.7 N would need a 0.22 m moment arm – far longer than the real insertion – so the numbers in the question imply a much larger real biceps force.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 both forces from the same point of application, complete the parallelogram, and the diagonal is the resultant. R = 144.2 N at 33.7 degrees. Interpretation for (c): because the resultant sits closer to the horizontal, the bone is mostly pulled along its length (compression / joint stability) with a smaller rotary effect. The actual movement – which way it rotates – depends on where the forces attach relative to the joint axis, so students should state that assumption. Real muscles rarely act at exactly 0 and 90 degrees; this is an idealised case.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Newton's third law: the athlete pushes backwards and downwards on the block; the ground pushes forwards and upwards on the athlete, which is the force we draw on the athlete's FBD. Resultant 806.2 N at 60.3 degrees to the horizontal. The 'ratio of forces' (horizontal / resultant, Morin and colleagues) is a useful sprint metric: here it is about 50%.</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 for (c). With magnitude fixed, horizontal force = R cos theta, so lowering the angle increases propulsion and therefore horizontal acceleration (Newton's second law, a = Fx / m). The limit is support: the vertical component must still deal with body weight and raise the centre of mass during the first steps. Good accelerators keep the GRF orientated more horizontally for longer (a higher ratio of forces), which is achieved through forward lean and a powerful, backward-directed push. The angle naturally rises as the athlete becomes upright through the acceleration phase.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Free body diagram of the arm. The deltoid pulls the humerus up and in towards the shoulder at 20 degrees above the horizontal. Its horizontal component (469.8 N) is directed along the humerus into the glenoid; its vertical component (171.0 N) is directed superiorly. The arm's weight (70 N) acts down through its centre of mass. Next slide: add them up.</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Tip-to-tail: deltoid vector, then the weight vector from its tip; the resultant joins start to finish. Net horizontal = 469.8 N, net vertical = 171.0 - 70 = 101.0 N upward. Resultant = 480.6 N at 12.1 degrees above horizontal. If the arm is held still (static equilibrium, sum of F = 0), the glenoid must apply an equal and opposite joint reaction force of about 481 N on the humeral head. This is a simplified, force-only model: in reality the arm's weight also creates a moment that the deltoid must balance, and the rotator cuff adds further forces.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Interpretation for (c). The large horizontal component is good news: it compresses the head into the socket, which is the main stabilising mechanism of the glenohumeral joint. The 101 N upward (superior) shear is the injury-relevant component: unopposed, it translates the humeral head upward under the acromion. The rotator cuff provides the opposing inferior and compressive forces – which is why cuff strength and endurance are central to shoulder rehab and overhead-athlete conditioning. The joint load is almost seven times the arm's weight, and would rise with a load in the hand or a longer moment arm.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Quick-reference table of all numerical answers for marking. Accept small rounding differences (for example 806 N or 806.2 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as a self-check before submitting. The most frequent error in practice is the calculator angle mode, followed by measuring the angle from the wrong reference line.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_DARK">
    <p:bg>
      <p:bgPr>
        <a:solidFill>
          <a:schemeClr val="tx2"/>
        </a:solidFill>
      </p:bgPr>
    </p:bg>
    <p:spTree>
      <p:nvGrpSpPr>
        <p:cNvPr id="1" name=""/>
        <p:cNvGrpSpPr/>
        <p:nvPr/>
      </p:nvGrpSpPr>
      <p:grpSpPr>
        <a:xfrm>
          <a:off x="0" y="0"/>
          <a:ext cx="0" cy="0"/>
          <a:chOff x="0" y="0"/>
          <a:chExt cx="0" cy="0"/>
        </a:xfrm>
      </p:grpSpPr>
      <p:sp>
        <p:nvSpPr>
          <p:cNvPr id="2" name="Text 0"/>
          <p:cNvSpPr/>
          <p:nvPr>
            <p:ph idx="100" type="title" hasCustomPrompt="1"/>
          </p:nvPr>
        </p:nvSpPr>
        <p:spPr>
          <a:xfrm>
            <a:off x="548640" y="1371600"/>
            <a:ext cx="4937760" cy="1463040"/>
          </a:xfrm>
          <a:prstGeom prst="rect">
            <a:avLst/>
          </a:prstGeom>
          <a:noFill/>
          <a:ln/>
        </p:spPr>
        <p:txBody>
          <a:bodyPr wrap="square" rtlCol="0"/>
          <a:lstStyle>
            <a:lvl1pPr algn="l" indent="0" marL="0">
              <a:buNone/>
              <a:defRPr lang="en-US" sz="4000" b="1" dirty="0">
                <a:solidFill>
                  <a:schemeClr val="bg1"/>
                </a:solidFill>
              </a:defRPr>
            </a:lvl1pPr>
          </a:lstStyle>
          <a:p>
            <a:pPr algn="l" indent="0" marL="0">
              <a:buNone/>
            </a:pPr>
            <a:endParaRPr lang="en-US" sz="4000" dirty="0"/>
          </a:p>
        </p:txBody>
      </p:sp>
      <p:sp>
        <p:nvSpPr>
          <p:cNvPr id="3" name="Text 0"/>
          <p:cNvSpPr/>
          <p:nvPr>
            <p:ph idx="101" type="body" hasCustomPrompt="1"/>
          </p:nvPr>
        </p:nvSpPr>
        <p:spPr>
          <a:xfrm>
            <a:off x="548640" y="2971800"/>
            <a:ext cx="4937760" cy="914400"/>
          </a:xfrm>
          <a:prstGeom prst="rect">
            <a:avLst/>
          </a:prstGeom>
          <a:noFill/>
          <a:ln/>
        </p:spPr>
        <p:txBody>
          <a:bodyPr wrap="square" rtlCol="0"/>
          <a:lstStyle>
            <a:lvl1pPr indent="0" marL="0">
              <a:buNone/>
              <a:defRPr lang="en-US" sz="1600" dirty="0">
                <a:solidFill>
                  <a:schemeClr val="bg2"/>
                </a:solidFill>
              </a:defRPr>
            </a:lvl1pPr>
          </a:lstStyle>
          <a:p>
            <a:pPr indent="0" marL="0">
              <a:buNone/>
            </a:pPr>
            <a:endParaRPr lang="en-US" sz="16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1"/>
        </a:solidFill>
      </p:bgPr>
    </p:bg>
    <p:spTree>
      <p:nvGrpSpPr>
        <p:cNvPr id="1" name=""/>
        <p:cNvGrpSpPr/>
        <p:nvPr/>
      </p:nvGrpSpPr>
      <p:grpSpPr>
        <a:xfrm>
          <a:off x="0" y="0"/>
          <a:ext cx="0" cy="0"/>
          <a:chOff x="0" y="0"/>
          <a:chExt cx="0" cy="0"/>
        </a:xfrm>
      </p:grpSpPr>
      <p:sp>
        <p:nvSpPr>
          <p:cNvPr id="2" name="Text 0"/>
          <p:cNvSpPr/>
          <p:nvPr>
            <p:ph idx="100" type="title" hasCustomPrompt="1"/>
          </p:nvPr>
        </p:nvSpPr>
        <p:spPr>
          <a:xfrm>
            <a:off x="1143000" y="256032"/>
            <a:ext cx="7543800" cy="502920"/>
          </a:xfrm>
          <a:prstGeom prst="rect">
            <a:avLst/>
          </a:prstGeom>
          <a:noFill/>
          <a:ln/>
        </p:spPr>
        <p:txBody>
          <a:bodyPr wrap="square" rtlCol="0"/>
          <a:lstStyle>
            <a:lvl1pPr algn="l" indent="0" marL="0">
              <a:buNone/>
              <a:defRPr lang="en-US" sz="2800" b="1" dirty="0">
                <a:solidFill>
                  <a:schemeClr val="tx2"/>
                </a:solidFill>
              </a:defRPr>
            </a:lvl1pPr>
          </a:lstStyle>
          <a:p>
            <a:pPr algn="l" indent="0" marL="0">
              <a:buNone/>
            </a:pPr>
            <a:endParaRPr lang="en-US" sz="2800" dirty="0"/>
          </a:p>
        </p:txBody>
      </p:sp>
      <p:sp>
        <p:nvSpPr>
          <p:cNvPr id="3" name="Text 0"/>
          <p:cNvSpPr/>
          <p:nvPr>
            <p:ph idx="101" type="body" hasCustomPrompt="1"/>
          </p:nvPr>
        </p:nvSpPr>
        <p:spPr>
          <a:xfrm>
            <a:off x="1143000" y="768096"/>
            <a:ext cx="7543800" cy="438912"/>
          </a:xfrm>
          <a:prstGeom prst="rect">
            <a:avLst/>
          </a:prstGeom>
          <a:noFill/>
          <a:ln/>
        </p:spPr>
        <p:txBody>
          <a:bodyPr wrap="square" rtlCol="0"/>
          <a:lstStyle>
            <a:lvl1pPr indent="0" marL="0">
              <a:buNone/>
              <a:defRPr lang="en-US" sz="1200" i="1" dirty="0">
                <a:solidFill>
                  <a:schemeClr val="accent6"/>
                </a:solidFill>
              </a:defRPr>
            </a:lvl1pPr>
          </a:lstStyle>
          <a:p>
            <a:pPr indent="0" marL="0">
              <a:buNone/>
            </a:pPr>
            <a:endParaRPr lang="en-US" sz="1200" dirty="0"/>
          </a:p>
        </p:txBody>
      </p:sp>
      <p:sp>
        <p:nvSpPr>
          <p:cNvPr id="4" name="Text 0"/>
          <p:cNvSpPr/>
          <p:nvPr/>
        </p:nvSpPr>
        <p:spPr>
          <a:xfrm>
            <a:off x="457200" y="4828032"/>
            <a:ext cx="5486400" cy="228600"/>
          </a:xfrm>
          <a:prstGeom prst="rect">
            <a:avLst/>
          </a:prstGeom>
          <a:noFill/>
          <a:ln/>
        </p:spPr>
        <p:txBody>
          <a:bodyPr wrap="square" lIns="0" tIns="0" rIns="0" bIns="0" rtlCol="0" anchor="ctr"/>
          <a:lstStyle/>
          <a:p>
            <a:pPr indent="0" marL="0">
              <a:buNone/>
            </a:pPr>
            <a:r>
              <a:rPr lang="en-US" sz="900" dirty="0">
                <a:solidFill>
                  <a:schemeClr val="accent5"/>
                </a:solidFill>
              </a:rPr>
              <a:t>Level 5 Biomechanics  ·  Forces worksheet – worked answers</a:t>
            </a:r>
            <a:endParaRPr lang="en-US" sz="9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1003</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LOSE_DARK">
    <p:bg>
      <p:bgPr>
        <a:solidFill>
          <a:schemeClr val="tx2"/>
        </a:solidFill>
      </p:bgPr>
    </p:bg>
    <p:spTree>
      <p:nvGrpSpPr>
        <p:cNvPr id="1" name=""/>
        <p:cNvGrpSpPr/>
        <p:nvPr/>
      </p:nvGrpSpPr>
      <p:grpSpPr>
        <a:xfrm>
          <a:off x="0" y="0"/>
          <a:ext cx="0" cy="0"/>
          <a:chOff x="0" y="0"/>
          <a:chExt cx="0" cy="0"/>
        </a:xfrm>
      </p:grpSpPr>
      <p:sp>
        <p:nvSpPr>
          <p:cNvPr id="2" name="Text 0"/>
          <p:cNvSpPr/>
          <p:nvPr>
            <p:ph idx="100" type="title" hasCustomPrompt="1"/>
          </p:nvPr>
        </p:nvSpPr>
        <p:spPr>
          <a:xfrm>
            <a:off x="1143000" y="256032"/>
            <a:ext cx="7543800" cy="502920"/>
          </a:xfrm>
          <a:prstGeom prst="rect">
            <a:avLst/>
          </a:prstGeom>
          <a:noFill/>
          <a:ln/>
        </p:spPr>
        <p:txBody>
          <a:bodyPr wrap="square" rtlCol="0"/>
          <a:lstStyle>
            <a:lvl1pPr algn="l" indent="0" marL="0">
              <a:buNone/>
              <a:defRPr lang="en-US" sz="2800" b="1" dirty="0">
                <a:solidFill>
                  <a:schemeClr val="bg1"/>
                </a:solidFill>
              </a:defRPr>
            </a:lvl1pPr>
          </a:lstStyle>
          <a:p>
            <a:pPr algn="l" indent="0" marL="0">
              <a:buNone/>
            </a:pPr>
            <a:endParaRPr lang="en-US" sz="28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1004</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null</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chart" Target="/ppt/charts/chart1.xml"/><Relationship Id="rId2" Type="http://schemas.openxmlformats.org/officeDocument/2006/relationships/slideLayout" Target="../slideLayouts/slideLayout3.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ph idx="100" type="title" hasCustomPrompt="1"/>
          </p:nvPr>
        </p:nvSpPr>
        <p:spPr>
          <a:xfrm>
            <a:off x="548640" y="1371600"/>
            <a:ext cx="4937760" cy="1463040"/>
          </a:xfrm>
          <a:prstGeom prst="rect">
            <a:avLst/>
          </a:prstGeom>
          <a:noFill/>
          <a:ln/>
        </p:spPr>
        <p:txBody>
          <a:bodyPr wrap="square" lIns="0" tIns="0" rIns="0" bIns="0" rtlCol="0" anchor="b"/>
          <a:lstStyle/>
          <a:p>
            <a:pPr algn="l" indent="0" marL="0">
              <a:buNone/>
            </a:pPr>
            <a:r>
              <a:rPr lang="en-US" sz="4000" b="1" dirty="0">
                <a:solidFill>
                  <a:schemeClr val="bg1"/>
                </a:solidFill>
              </a:rPr>
              <a:t>Forces, Pythagoras &amp; Trigonometry</a:t>
            </a:r>
            <a:endParaRPr lang="en-US" sz="4000" dirty="0"/>
          </a:p>
        </p:txBody>
      </p:sp>
      <p:sp>
        <p:nvSpPr>
          <p:cNvPr id="3" name="Text 0"/>
          <p:cNvSpPr/>
          <p:nvPr>
            <p:ph idx="101" type="body" hasCustomPrompt="1"/>
          </p:nvPr>
        </p:nvSpPr>
        <p:spPr>
          <a:xfrm>
            <a:off x="548640" y="2971800"/>
            <a:ext cx="4937760" cy="914400"/>
          </a:xfrm>
          <a:prstGeom prst="rect">
            <a:avLst/>
          </a:prstGeom>
          <a:noFill/>
          <a:ln/>
        </p:spPr>
        <p:txBody>
          <a:bodyPr wrap="square" lIns="0" tIns="0" rIns="0" bIns="0" rtlCol="0" anchor="t"/>
          <a:lstStyle/>
          <a:p>
            <a:pPr indent="0" marL="0">
              <a:buNone/>
            </a:pPr>
            <a:r>
              <a:rPr lang="en-US" sz="1600" dirty="0">
                <a:solidFill>
                  <a:schemeClr val="bg2"/>
                </a:solidFill>
              </a:rPr>
              <a:t>Worked answers with free body diagrams</a:t>
            </a:r>
            <a:endParaRPr lang="en-US" sz="1600" dirty="0"/>
          </a:p>
          <a:p>
            <a:pPr indent="0" marL="0">
              <a:buNone/>
            </a:pPr>
            <a:r>
              <a:rPr lang="en-US" sz="1600" dirty="0">
                <a:solidFill>
                  <a:schemeClr val="bg2"/>
                </a:solidFill>
              </a:rPr>
              <a:t>Level 5 Biomechanics</a:t>
            </a:r>
            <a:endParaRPr lang="en-US" sz="1600" dirty="0"/>
          </a:p>
        </p:txBody>
      </p:sp>
      <p:sp>
        <p:nvSpPr>
          <p:cNvPr id="4" name="hero-fx-1"/>
          <p:cNvSpPr/>
          <p:nvPr/>
        </p:nvSpPr>
        <p:spPr>
          <a:xfrm>
            <a:off x="6035040" y="4114800"/>
            <a:ext cx="2377440" cy="0"/>
          </a:xfrm>
          <a:prstGeom prst="line">
            <a:avLst/>
          </a:prstGeom>
          <a:noFill/>
          <a:ln w="50800">
            <a:solidFill>
              <a:schemeClr val="accent2"/>
            </a:solidFill>
            <a:prstDash val="dash"/>
            <a:tailEnd type="triangle"/>
          </a:ln>
        </p:spPr>
      </p:sp>
      <p:sp>
        <p:nvSpPr>
          <p:cNvPr id="5" name="hero-fy-2"/>
          <p:cNvSpPr/>
          <p:nvPr/>
        </p:nvSpPr>
        <p:spPr>
          <a:xfrm flipV="1">
            <a:off x="8412480" y="1371600"/>
            <a:ext cx="0" cy="2743200"/>
          </a:xfrm>
          <a:prstGeom prst="line">
            <a:avLst/>
          </a:prstGeom>
          <a:noFill/>
          <a:ln w="50800">
            <a:solidFill>
              <a:schemeClr val="accent3"/>
            </a:solidFill>
            <a:prstDash val="dash"/>
            <a:tailEnd type="triangle"/>
          </a:ln>
        </p:spPr>
      </p:sp>
      <p:sp>
        <p:nvSpPr>
          <p:cNvPr id="6" name="hero-r-3"/>
          <p:cNvSpPr/>
          <p:nvPr/>
        </p:nvSpPr>
        <p:spPr>
          <a:xfrm flipV="1">
            <a:off x="6035040" y="1371600"/>
            <a:ext cx="2377440" cy="2743200"/>
          </a:xfrm>
          <a:prstGeom prst="line">
            <a:avLst/>
          </a:prstGeom>
          <a:noFill/>
          <a:ln w="63500">
            <a:solidFill>
              <a:schemeClr val="accent1"/>
            </a:solidFill>
            <a:prstDash val="solid"/>
            <a:tailEnd type="triangle"/>
          </a:ln>
        </p:spPr>
      </p:sp>
      <p:sp>
        <p:nvSpPr>
          <p:cNvPr id="7" name="hero-origin"/>
          <p:cNvSpPr/>
          <p:nvPr/>
        </p:nvSpPr>
        <p:spPr>
          <a:xfrm>
            <a:off x="5925312" y="4005072"/>
            <a:ext cx="219456" cy="219456"/>
          </a:xfrm>
          <a:prstGeom prst="ellipse">
            <a:avLst/>
          </a:prstGeom>
          <a:solidFill>
            <a:schemeClr val="bg1"/>
          </a:solidFill>
          <a:ln/>
        </p:spPr>
      </p:sp>
      <p:sp>
        <p:nvSpPr>
          <p:cNvPr id="8" name="label-4"/>
          <p:cNvSpPr txBox="1"/>
          <p:nvPr/>
        </p:nvSpPr>
        <p:spPr>
          <a:xfrm>
            <a:off x="6949440" y="4187952"/>
            <a:ext cx="548640" cy="274320"/>
          </a:xfrm>
          <a:prstGeom prst="rect">
            <a:avLst/>
          </a:prstGeom>
          <a:noFill/>
          <a:ln/>
        </p:spPr>
        <p:txBody>
          <a:bodyPr wrap="square" lIns="0" tIns="0" rIns="0" bIns="0" rtlCol="0" anchor="ctr"/>
          <a:lstStyle/>
          <a:p>
            <a:pPr algn="l" indent="0" marL="0">
              <a:buNone/>
            </a:pPr>
            <a:r>
              <a:rPr lang="en-US" sz="1400" b="1" dirty="0">
                <a:solidFill>
                  <a:schemeClr val="accent2"/>
                </a:solidFill>
              </a:rPr>
              <a:t>Fx</a:t>
            </a:r>
            <a:endParaRPr lang="en-US" sz="1400" dirty="0"/>
          </a:p>
        </p:txBody>
      </p:sp>
      <p:sp>
        <p:nvSpPr>
          <p:cNvPr id="9" name="label-5"/>
          <p:cNvSpPr txBox="1"/>
          <p:nvPr/>
        </p:nvSpPr>
        <p:spPr>
          <a:xfrm>
            <a:off x="8522208" y="2560320"/>
            <a:ext cx="548640" cy="274320"/>
          </a:xfrm>
          <a:prstGeom prst="rect">
            <a:avLst/>
          </a:prstGeom>
          <a:noFill/>
          <a:ln/>
        </p:spPr>
        <p:txBody>
          <a:bodyPr wrap="square" lIns="0" tIns="0" rIns="0" bIns="0" rtlCol="0" anchor="ctr"/>
          <a:lstStyle/>
          <a:p>
            <a:pPr algn="l" indent="0" marL="0">
              <a:buNone/>
            </a:pPr>
            <a:r>
              <a:rPr lang="en-US" sz="1400" b="1" dirty="0">
                <a:solidFill>
                  <a:schemeClr val="accent3"/>
                </a:solidFill>
              </a:rPr>
              <a:t>Fy</a:t>
            </a:r>
            <a:endParaRPr lang="en-US" sz="1400" dirty="0"/>
          </a:p>
        </p:txBody>
      </p:sp>
      <p:sp>
        <p:nvSpPr>
          <p:cNvPr id="10" name="label-6"/>
          <p:cNvSpPr txBox="1"/>
          <p:nvPr/>
        </p:nvSpPr>
        <p:spPr>
          <a:xfrm>
            <a:off x="6903720" y="2331720"/>
            <a:ext cx="365760" cy="274320"/>
          </a:xfrm>
          <a:prstGeom prst="rect">
            <a:avLst/>
          </a:prstGeom>
          <a:noFill/>
          <a:ln/>
        </p:spPr>
        <p:txBody>
          <a:bodyPr wrap="square" lIns="0" tIns="0" rIns="0" bIns="0" rtlCol="0" anchor="ctr"/>
          <a:lstStyle/>
          <a:p>
            <a:pPr algn="l" indent="0" marL="0">
              <a:buNone/>
            </a:pPr>
            <a:r>
              <a:rPr lang="en-US" sz="1600" b="1" dirty="0">
                <a:solidFill>
                  <a:schemeClr val="accent1"/>
                </a:solidFill>
              </a:rPr>
              <a:t>R</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badge-7"/>
          <p:cNvSpPr/>
          <p:nvPr/>
        </p:nvSpPr>
        <p:spPr>
          <a:xfrm>
            <a:off x="457200" y="256032"/>
            <a:ext cx="502920" cy="502920"/>
          </a:xfrm>
          <a:prstGeom prst="ellipse">
            <a:avLst/>
          </a:prstGeom>
          <a:solidFill>
            <a:schemeClr val="tx2"/>
          </a:solidFill>
          <a:ln/>
        </p:spPr>
      </p:sp>
      <p:sp>
        <p:nvSpPr>
          <p:cNvPr id="3" name="badge-text-8"/>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fx</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The toolkit for every question</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Three relationships and one drawing habit solve the whole worksheet</a:t>
            </a:r>
            <a:endParaRPr lang="en-US" sz="1200" dirty="0"/>
          </a:p>
        </p:txBody>
      </p:sp>
      <p:sp>
        <p:nvSpPr>
          <p:cNvPr id="6" name="tri-adj"/>
          <p:cNvSpPr/>
          <p:nvPr/>
        </p:nvSpPr>
        <p:spPr>
          <a:xfrm>
            <a:off x="822960" y="3749040"/>
            <a:ext cx="2743200" cy="0"/>
          </a:xfrm>
          <a:prstGeom prst="line">
            <a:avLst/>
          </a:prstGeom>
          <a:noFill/>
          <a:ln w="38100">
            <a:solidFill>
              <a:schemeClr val="accent2"/>
            </a:solidFill>
            <a:prstDash val="solid"/>
          </a:ln>
        </p:spPr>
      </p:sp>
      <p:sp>
        <p:nvSpPr>
          <p:cNvPr id="7" name="tri-opp"/>
          <p:cNvSpPr/>
          <p:nvPr/>
        </p:nvSpPr>
        <p:spPr>
          <a:xfrm>
            <a:off x="3566160" y="1828800"/>
            <a:ext cx="0" cy="1920240"/>
          </a:xfrm>
          <a:prstGeom prst="line">
            <a:avLst/>
          </a:prstGeom>
          <a:noFill/>
          <a:ln w="38100">
            <a:solidFill>
              <a:schemeClr val="accent3"/>
            </a:solidFill>
            <a:prstDash val="solid"/>
          </a:ln>
        </p:spPr>
      </p:sp>
      <p:sp>
        <p:nvSpPr>
          <p:cNvPr id="8" name="tri-hyp"/>
          <p:cNvSpPr/>
          <p:nvPr/>
        </p:nvSpPr>
        <p:spPr>
          <a:xfrm flipV="1">
            <a:off x="822960" y="1828800"/>
            <a:ext cx="2743200" cy="1920240"/>
          </a:xfrm>
          <a:prstGeom prst="line">
            <a:avLst/>
          </a:prstGeom>
          <a:noFill/>
          <a:ln w="38100">
            <a:solidFill>
              <a:schemeClr val="accent1"/>
            </a:solidFill>
            <a:prstDash val="solid"/>
          </a:ln>
        </p:spPr>
      </p:sp>
      <p:sp>
        <p:nvSpPr>
          <p:cNvPr id="9" name="right-angle-9"/>
          <p:cNvSpPr/>
          <p:nvPr/>
        </p:nvSpPr>
        <p:spPr>
          <a:xfrm>
            <a:off x="3383280" y="3566160"/>
            <a:ext cx="182880" cy="182880"/>
          </a:xfrm>
          <a:prstGeom prst="rect">
            <a:avLst/>
          </a:prstGeom>
          <a:noFill/>
          <a:ln w="12700">
            <a:solidFill>
              <a:schemeClr val="tx2"/>
            </a:solidFill>
            <a:prstDash val="solid"/>
          </a:ln>
        </p:spPr>
      </p:sp>
      <p:sp>
        <p:nvSpPr>
          <p:cNvPr id="10" name="angle-arc-10"/>
          <p:cNvSpPr/>
          <p:nvPr/>
        </p:nvSpPr>
        <p:spPr>
          <a:xfrm>
            <a:off x="320040" y="3246120"/>
            <a:ext cx="1005840" cy="1005840"/>
          </a:xfrm>
          <a:prstGeom prst="arc">
            <a:avLst>
              <a:gd name="adj1" fmla="val 19500479"/>
              <a:gd name="adj2" fmla="val 21600000"/>
            </a:avLst>
          </a:prstGeom>
          <a:noFill/>
          <a:ln w="19050">
            <a:solidFill>
              <a:schemeClr val="tx2"/>
            </a:solidFill>
            <a:prstDash val="solid"/>
          </a:ln>
        </p:spPr>
      </p:sp>
      <p:sp>
        <p:nvSpPr>
          <p:cNvPr id="11" name="label-11"/>
          <p:cNvSpPr txBox="1"/>
          <p:nvPr/>
        </p:nvSpPr>
        <p:spPr>
          <a:xfrm>
            <a:off x="1389888" y="3447288"/>
            <a:ext cx="274320" cy="274320"/>
          </a:xfrm>
          <a:prstGeom prst="rect">
            <a:avLst/>
          </a:prstGeom>
          <a:noFill/>
          <a:ln/>
        </p:spPr>
        <p:txBody>
          <a:bodyPr wrap="square" lIns="0" tIns="0" rIns="0" bIns="0" rtlCol="0" anchor="ctr"/>
          <a:lstStyle/>
          <a:p>
            <a:pPr algn="l" indent="0" marL="0">
              <a:buNone/>
            </a:pPr>
            <a:r>
              <a:rPr lang="en-US" sz="1500" b="1" dirty="0">
                <a:solidFill>
                  <a:schemeClr val="tx2"/>
                </a:solidFill>
              </a:rPr>
              <a:t>θ</a:t>
            </a:r>
            <a:endParaRPr lang="en-US" sz="1500" dirty="0"/>
          </a:p>
        </p:txBody>
      </p:sp>
      <p:sp>
        <p:nvSpPr>
          <p:cNvPr id="12" name="label-12"/>
          <p:cNvSpPr txBox="1"/>
          <p:nvPr/>
        </p:nvSpPr>
        <p:spPr>
          <a:xfrm>
            <a:off x="1371600" y="3840480"/>
            <a:ext cx="2194560" cy="274320"/>
          </a:xfrm>
          <a:prstGeom prst="rect">
            <a:avLst/>
          </a:prstGeom>
          <a:noFill/>
          <a:ln/>
        </p:spPr>
        <p:txBody>
          <a:bodyPr wrap="square" lIns="0" tIns="0" rIns="0" bIns="0" rtlCol="0" anchor="ctr"/>
          <a:lstStyle/>
          <a:p>
            <a:pPr algn="ctr" indent="0" marL="0">
              <a:buNone/>
            </a:pPr>
            <a:r>
              <a:rPr lang="en-US" sz="1300" b="1" dirty="0">
                <a:solidFill>
                  <a:schemeClr val="accent2"/>
                </a:solidFill>
              </a:rPr>
              <a:t>Adjacent  (Fx)</a:t>
            </a:r>
            <a:endParaRPr lang="en-US" sz="1300" dirty="0"/>
          </a:p>
        </p:txBody>
      </p:sp>
      <p:sp>
        <p:nvSpPr>
          <p:cNvPr id="13" name="label-13"/>
          <p:cNvSpPr txBox="1"/>
          <p:nvPr/>
        </p:nvSpPr>
        <p:spPr>
          <a:xfrm>
            <a:off x="3675888" y="2560320"/>
            <a:ext cx="914400" cy="502920"/>
          </a:xfrm>
          <a:prstGeom prst="rect">
            <a:avLst/>
          </a:prstGeom>
          <a:noFill/>
          <a:ln/>
        </p:spPr>
        <p:txBody>
          <a:bodyPr wrap="square" lIns="0" tIns="0" rIns="0" bIns="0" rtlCol="0" anchor="ctr"/>
          <a:lstStyle/>
          <a:p>
            <a:pPr algn="l" indent="0" marL="0">
              <a:buNone/>
            </a:pPr>
            <a:r>
              <a:rPr lang="en-US" sz="1300" b="1" dirty="0">
                <a:solidFill>
                  <a:schemeClr val="accent3"/>
                </a:solidFill>
              </a:rPr>
              <a:t>Opposite</a:t>
            </a:r>
            <a:endParaRPr lang="en-US" sz="1300" dirty="0"/>
          </a:p>
          <a:p>
            <a:pPr algn="l" indent="0" marL="0">
              <a:buNone/>
            </a:pPr>
            <a:r>
              <a:rPr lang="en-US" sz="1300" b="1" dirty="0">
                <a:solidFill>
                  <a:schemeClr val="accent3"/>
                </a:solidFill>
              </a:rPr>
              <a:t>(Fy)</a:t>
            </a:r>
            <a:endParaRPr lang="en-US" sz="1300" dirty="0"/>
          </a:p>
        </p:txBody>
      </p:sp>
      <p:sp>
        <p:nvSpPr>
          <p:cNvPr id="14" name="label-14"/>
          <p:cNvSpPr txBox="1"/>
          <p:nvPr/>
        </p:nvSpPr>
        <p:spPr>
          <a:xfrm>
            <a:off x="960120" y="2331720"/>
            <a:ext cx="1463040" cy="274320"/>
          </a:xfrm>
          <a:prstGeom prst="rect">
            <a:avLst/>
          </a:prstGeom>
          <a:noFill/>
          <a:ln/>
        </p:spPr>
        <p:txBody>
          <a:bodyPr wrap="square" lIns="0" tIns="0" rIns="0" bIns="0" rtlCol="0" anchor="ctr"/>
          <a:lstStyle/>
          <a:p>
            <a:pPr algn="l" indent="0" marL="0">
              <a:buNone/>
            </a:pPr>
            <a:r>
              <a:rPr lang="en-US" sz="1300" b="1" dirty="0">
                <a:solidFill>
                  <a:schemeClr val="accent1"/>
                </a:solidFill>
              </a:rPr>
              <a:t>Hypotenuse (R)</a:t>
            </a:r>
            <a:endParaRPr lang="en-US" sz="1300" dirty="0"/>
          </a:p>
        </p:txBody>
      </p:sp>
      <p:sp>
        <p:nvSpPr>
          <p:cNvPr id="15" name="colour-key"/>
          <p:cNvSpPr txBox="1"/>
          <p:nvPr/>
        </p:nvSpPr>
        <p:spPr>
          <a:xfrm>
            <a:off x="457200" y="4297680"/>
            <a:ext cx="4023360" cy="274320"/>
          </a:xfrm>
          <a:prstGeom prst="rect">
            <a:avLst/>
          </a:prstGeom>
          <a:noFill/>
          <a:ln/>
        </p:spPr>
        <p:txBody>
          <a:bodyPr wrap="square" lIns="0" tIns="0" rIns="0" bIns="0" rtlCol="0" anchor="ctr"/>
          <a:lstStyle/>
          <a:p>
            <a:pPr indent="0" marL="0">
              <a:buNone/>
            </a:pPr>
            <a:r>
              <a:rPr lang="en-US" sz="1100" b="1" dirty="0">
                <a:solidFill>
                  <a:schemeClr val="accent2"/>
                </a:solidFill>
              </a:rPr>
              <a:t>Teal</a:t>
            </a:r>
            <a:pPr indent="0" marL="0">
              <a:buNone/>
            </a:pPr>
            <a:r>
              <a:rPr lang="en-US" sz="1100" dirty="0">
                <a:solidFill>
                  <a:schemeClr val="tx1"/>
                </a:solidFill>
              </a:rPr>
              <a:t> horizontal   </a:t>
            </a:r>
            <a:pPr indent="0" marL="0">
              <a:buNone/>
            </a:pPr>
            <a:r>
              <a:rPr lang="en-US" sz="1100" b="1" dirty="0">
                <a:solidFill>
                  <a:schemeClr val="accent3"/>
                </a:solidFill>
              </a:rPr>
              <a:t>Amber</a:t>
            </a:r>
            <a:pPr indent="0" marL="0">
              <a:buNone/>
            </a:pPr>
            <a:r>
              <a:rPr lang="en-US" sz="1100" dirty="0">
                <a:solidFill>
                  <a:schemeClr val="tx1"/>
                </a:solidFill>
              </a:rPr>
              <a:t> vertical   </a:t>
            </a:r>
            <a:pPr indent="0" marL="0">
              <a:buNone/>
            </a:pPr>
            <a:r>
              <a:rPr lang="en-US" sz="1100" b="1" dirty="0">
                <a:solidFill>
                  <a:schemeClr val="accent1"/>
                </a:solidFill>
              </a:rPr>
              <a:t>Red</a:t>
            </a:r>
            <a:pPr indent="0" marL="0">
              <a:buNone/>
            </a:pPr>
            <a:r>
              <a:rPr lang="en-US" sz="1100" dirty="0">
                <a:solidFill>
                  <a:schemeClr val="tx1"/>
                </a:solidFill>
              </a:rPr>
              <a:t> resultant   </a:t>
            </a:r>
            <a:pPr indent="0" marL="0">
              <a:buNone/>
            </a:pPr>
            <a:r>
              <a:rPr lang="en-US" sz="1100" b="1" dirty="0">
                <a:solidFill>
                  <a:schemeClr val="accent4"/>
                </a:solidFill>
              </a:rPr>
              <a:t>Purple</a:t>
            </a:r>
            <a:pPr indent="0" marL="0">
              <a:buNone/>
            </a:pPr>
            <a:r>
              <a:rPr lang="en-US" sz="1100" dirty="0">
                <a:solidFill>
                  <a:schemeClr val="tx1"/>
                </a:solidFill>
              </a:rPr>
              <a:t> load</a:t>
            </a:r>
            <a:endParaRPr lang="en-US" sz="1100" dirty="0"/>
          </a:p>
        </p:txBody>
      </p:sp>
      <p:sp>
        <p:nvSpPr>
          <p:cNvPr id="16" name="card-15"/>
          <p:cNvSpPr/>
          <p:nvPr/>
        </p:nvSpPr>
        <p:spPr>
          <a:xfrm>
            <a:off x="4709160" y="1325880"/>
            <a:ext cx="3977640" cy="987552"/>
          </a:xfrm>
          <a:prstGeom prst="roundRect">
            <a:avLst>
              <a:gd name="adj" fmla="val 7407"/>
            </a:avLst>
          </a:prstGeom>
          <a:solidFill>
            <a:schemeClr val="bg2"/>
          </a:solidFill>
          <a:ln/>
        </p:spPr>
      </p:sp>
      <p:sp>
        <p:nvSpPr>
          <p:cNvPr id="17" name="card-dot-16"/>
          <p:cNvSpPr/>
          <p:nvPr/>
        </p:nvSpPr>
        <p:spPr>
          <a:xfrm>
            <a:off x="4892040" y="1508760"/>
            <a:ext cx="329184" cy="329184"/>
          </a:xfrm>
          <a:prstGeom prst="ellipse">
            <a:avLst/>
          </a:prstGeom>
          <a:solidFill>
            <a:schemeClr val="accent1"/>
          </a:solidFill>
          <a:ln/>
        </p:spPr>
      </p:sp>
      <p:sp>
        <p:nvSpPr>
          <p:cNvPr id="18" name="card-head-17"/>
          <p:cNvSpPr txBox="1"/>
          <p:nvPr/>
        </p:nvSpPr>
        <p:spPr>
          <a:xfrm>
            <a:off x="5349240" y="1481328"/>
            <a:ext cx="3154680" cy="384048"/>
          </a:xfrm>
          <a:prstGeom prst="rect">
            <a:avLst/>
          </a:prstGeom>
          <a:noFill/>
          <a:ln/>
        </p:spPr>
        <p:txBody>
          <a:bodyPr wrap="square" lIns="0" tIns="0" rIns="0" bIns="0" rtlCol="0" anchor="ctr"/>
          <a:lstStyle/>
          <a:p>
            <a:pPr indent="0" marL="0">
              <a:buNone/>
            </a:pPr>
            <a:r>
              <a:rPr lang="en-US" sz="1500" b="1" dirty="0">
                <a:solidFill>
                  <a:schemeClr val="tx2"/>
                </a:solidFill>
              </a:rPr>
              <a:t>Combine two perpendicular forces</a:t>
            </a:r>
            <a:endParaRPr lang="en-US" sz="1500" dirty="0"/>
          </a:p>
        </p:txBody>
      </p:sp>
      <p:sp>
        <p:nvSpPr>
          <p:cNvPr id="19" name="card-body-18"/>
          <p:cNvSpPr txBox="1"/>
          <p:nvPr/>
        </p:nvSpPr>
        <p:spPr>
          <a:xfrm>
            <a:off x="4892040" y="1947672"/>
            <a:ext cx="3611880" cy="237744"/>
          </a:xfrm>
          <a:prstGeom prst="rect">
            <a:avLst/>
          </a:prstGeom>
          <a:noFill/>
          <a:ln/>
        </p:spPr>
        <p:txBody>
          <a:bodyPr wrap="square" lIns="0" tIns="0" rIns="0" bIns="0" rtlCol="0" anchor="t"/>
          <a:lstStyle/>
          <a:p>
            <a:pPr indent="0" marL="0">
              <a:buNone/>
            </a:pPr>
            <a:r>
              <a:rPr lang="en-US" sz="1300" dirty="0">
                <a:solidFill>
                  <a:schemeClr val="tx1"/>
                </a:solidFill>
              </a:rPr>
              <a:t>R = √(Fx² + Fy²)      (Pythagoras)</a:t>
            </a:r>
            <a:endParaRPr lang="en-US" sz="1300" dirty="0"/>
          </a:p>
        </p:txBody>
      </p:sp>
      <p:sp>
        <p:nvSpPr>
          <p:cNvPr id="20" name="card-19"/>
          <p:cNvSpPr/>
          <p:nvPr/>
        </p:nvSpPr>
        <p:spPr>
          <a:xfrm>
            <a:off x="4709160" y="2496312"/>
            <a:ext cx="3977640" cy="987552"/>
          </a:xfrm>
          <a:prstGeom prst="roundRect">
            <a:avLst>
              <a:gd name="adj" fmla="val 7407"/>
            </a:avLst>
          </a:prstGeom>
          <a:solidFill>
            <a:schemeClr val="bg2"/>
          </a:solidFill>
          <a:ln/>
        </p:spPr>
      </p:sp>
      <p:sp>
        <p:nvSpPr>
          <p:cNvPr id="21" name="card-dot-20"/>
          <p:cNvSpPr/>
          <p:nvPr/>
        </p:nvSpPr>
        <p:spPr>
          <a:xfrm>
            <a:off x="4892040" y="2679192"/>
            <a:ext cx="329184" cy="329184"/>
          </a:xfrm>
          <a:prstGeom prst="ellipse">
            <a:avLst/>
          </a:prstGeom>
          <a:solidFill>
            <a:schemeClr val="accent2"/>
          </a:solidFill>
          <a:ln/>
        </p:spPr>
      </p:sp>
      <p:sp>
        <p:nvSpPr>
          <p:cNvPr id="22" name="card-head-21"/>
          <p:cNvSpPr txBox="1"/>
          <p:nvPr/>
        </p:nvSpPr>
        <p:spPr>
          <a:xfrm>
            <a:off x="5349240" y="2651760"/>
            <a:ext cx="3154680" cy="384048"/>
          </a:xfrm>
          <a:prstGeom prst="rect">
            <a:avLst/>
          </a:prstGeom>
          <a:noFill/>
          <a:ln/>
        </p:spPr>
        <p:txBody>
          <a:bodyPr wrap="square" lIns="0" tIns="0" rIns="0" bIns="0" rtlCol="0" anchor="ctr"/>
          <a:lstStyle/>
          <a:p>
            <a:pPr indent="0" marL="0">
              <a:buNone/>
            </a:pPr>
            <a:r>
              <a:rPr lang="en-US" sz="1500" b="1" dirty="0">
                <a:solidFill>
                  <a:schemeClr val="tx2"/>
                </a:solidFill>
              </a:rPr>
              <a:t>Resolve one force into components</a:t>
            </a:r>
            <a:endParaRPr lang="en-US" sz="1500" dirty="0"/>
          </a:p>
        </p:txBody>
      </p:sp>
      <p:sp>
        <p:nvSpPr>
          <p:cNvPr id="23" name="card-body-22"/>
          <p:cNvSpPr txBox="1"/>
          <p:nvPr/>
        </p:nvSpPr>
        <p:spPr>
          <a:xfrm>
            <a:off x="4892040" y="3118104"/>
            <a:ext cx="3611880" cy="237744"/>
          </a:xfrm>
          <a:prstGeom prst="rect">
            <a:avLst/>
          </a:prstGeom>
          <a:noFill/>
          <a:ln/>
        </p:spPr>
        <p:txBody>
          <a:bodyPr wrap="square" lIns="0" tIns="0" rIns="0" bIns="0" rtlCol="0" anchor="t"/>
          <a:lstStyle/>
          <a:p>
            <a:pPr indent="0" marL="0">
              <a:buNone/>
            </a:pPr>
            <a:r>
              <a:rPr lang="en-US" sz="1300" dirty="0">
                <a:solidFill>
                  <a:schemeClr val="tx1"/>
                </a:solidFill>
              </a:rPr>
              <a:t>Fx = F cos θ        Fy = F sin θ</a:t>
            </a:r>
            <a:endParaRPr lang="en-US" sz="1300" dirty="0"/>
          </a:p>
        </p:txBody>
      </p:sp>
      <p:sp>
        <p:nvSpPr>
          <p:cNvPr id="24" name="card-23"/>
          <p:cNvSpPr/>
          <p:nvPr/>
        </p:nvSpPr>
        <p:spPr>
          <a:xfrm>
            <a:off x="4709160" y="3666744"/>
            <a:ext cx="3977640" cy="987552"/>
          </a:xfrm>
          <a:prstGeom prst="roundRect">
            <a:avLst>
              <a:gd name="adj" fmla="val 7407"/>
            </a:avLst>
          </a:prstGeom>
          <a:solidFill>
            <a:schemeClr val="bg2"/>
          </a:solidFill>
          <a:ln/>
        </p:spPr>
      </p:sp>
      <p:sp>
        <p:nvSpPr>
          <p:cNvPr id="25" name="card-dot-24"/>
          <p:cNvSpPr/>
          <p:nvPr/>
        </p:nvSpPr>
        <p:spPr>
          <a:xfrm>
            <a:off x="4892040" y="3849624"/>
            <a:ext cx="329184" cy="329184"/>
          </a:xfrm>
          <a:prstGeom prst="ellipse">
            <a:avLst/>
          </a:prstGeom>
          <a:solidFill>
            <a:schemeClr val="accent3"/>
          </a:solidFill>
          <a:ln/>
        </p:spPr>
      </p:sp>
      <p:sp>
        <p:nvSpPr>
          <p:cNvPr id="26" name="card-head-25"/>
          <p:cNvSpPr txBox="1"/>
          <p:nvPr/>
        </p:nvSpPr>
        <p:spPr>
          <a:xfrm>
            <a:off x="5349240" y="3822192"/>
            <a:ext cx="3154680" cy="384048"/>
          </a:xfrm>
          <a:prstGeom prst="rect">
            <a:avLst/>
          </a:prstGeom>
          <a:noFill/>
          <a:ln/>
        </p:spPr>
        <p:txBody>
          <a:bodyPr wrap="square" lIns="0" tIns="0" rIns="0" bIns="0" rtlCol="0" anchor="ctr"/>
          <a:lstStyle/>
          <a:p>
            <a:pPr indent="0" marL="0">
              <a:buNone/>
            </a:pPr>
            <a:r>
              <a:rPr lang="en-US" sz="1500" b="1" dirty="0">
                <a:solidFill>
                  <a:schemeClr val="tx2"/>
                </a:solidFill>
              </a:rPr>
              <a:t>Find the direction</a:t>
            </a:r>
            <a:endParaRPr lang="en-US" sz="1500" dirty="0"/>
          </a:p>
        </p:txBody>
      </p:sp>
      <p:sp>
        <p:nvSpPr>
          <p:cNvPr id="27" name="card-body-26"/>
          <p:cNvSpPr txBox="1"/>
          <p:nvPr/>
        </p:nvSpPr>
        <p:spPr>
          <a:xfrm>
            <a:off x="4892040" y="4288536"/>
            <a:ext cx="3611880" cy="237744"/>
          </a:xfrm>
          <a:prstGeom prst="rect">
            <a:avLst/>
          </a:prstGeom>
          <a:noFill/>
          <a:ln/>
        </p:spPr>
        <p:txBody>
          <a:bodyPr wrap="square" lIns="0" tIns="0" rIns="0" bIns="0" rtlCol="0" anchor="t"/>
          <a:lstStyle/>
          <a:p>
            <a:pPr indent="0" marL="0">
              <a:buNone/>
            </a:pPr>
            <a:r>
              <a:rPr lang="en-US" sz="1300" dirty="0">
                <a:solidFill>
                  <a:schemeClr val="tx1"/>
                </a:solidFill>
              </a:rPr>
              <a:t>θ = tan⁻¹(Fy / Fx)   – measured from the horizontal</a:t>
            </a:r>
            <a:endParaRPr lang="en-US" sz="13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badge-27"/>
          <p:cNvSpPr/>
          <p:nvPr/>
        </p:nvSpPr>
        <p:spPr>
          <a:xfrm>
            <a:off x="457200" y="256032"/>
            <a:ext cx="502920" cy="502920"/>
          </a:xfrm>
          <a:prstGeom prst="ellipse">
            <a:avLst/>
          </a:prstGeom>
          <a:solidFill>
            <a:schemeClr val="tx2"/>
          </a:solidFill>
          <a:ln/>
        </p:spPr>
      </p:sp>
      <p:sp>
        <p:nvSpPr>
          <p:cNvPr id="3" name="badge-text-28"/>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Q1</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Pythagoras refresher</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3 N acts horizontally and 4 N acts vertically – find the resultant and its angle</a:t>
            </a:r>
            <a:endParaRPr lang="en-US" sz="1200" dirty="0"/>
          </a:p>
        </p:txBody>
      </p:sp>
      <p:sp>
        <p:nvSpPr>
          <p:cNvPr id="6" name="q1-3N-29"/>
          <p:cNvSpPr/>
          <p:nvPr/>
        </p:nvSpPr>
        <p:spPr>
          <a:xfrm>
            <a:off x="914400" y="4114800"/>
            <a:ext cx="1645920" cy="0"/>
          </a:xfrm>
          <a:prstGeom prst="line">
            <a:avLst/>
          </a:prstGeom>
          <a:noFill/>
          <a:ln w="38100">
            <a:solidFill>
              <a:schemeClr val="accent2"/>
            </a:solidFill>
            <a:prstDash val="solid"/>
            <a:tailEnd type="triangle"/>
          </a:ln>
        </p:spPr>
      </p:sp>
      <p:sp>
        <p:nvSpPr>
          <p:cNvPr id="7" name="q1-4N-30"/>
          <p:cNvSpPr/>
          <p:nvPr/>
        </p:nvSpPr>
        <p:spPr>
          <a:xfrm flipV="1">
            <a:off x="2560320" y="1920240"/>
            <a:ext cx="0" cy="2194560"/>
          </a:xfrm>
          <a:prstGeom prst="line">
            <a:avLst/>
          </a:prstGeom>
          <a:noFill/>
          <a:ln w="38100">
            <a:solidFill>
              <a:schemeClr val="accent3"/>
            </a:solidFill>
            <a:prstDash val="solid"/>
            <a:tailEnd type="triangle"/>
          </a:ln>
        </p:spPr>
      </p:sp>
      <p:sp>
        <p:nvSpPr>
          <p:cNvPr id="8" name="q1-R-31"/>
          <p:cNvSpPr/>
          <p:nvPr/>
        </p:nvSpPr>
        <p:spPr>
          <a:xfrm flipV="1">
            <a:off x="914400" y="1920240"/>
            <a:ext cx="1645920" cy="2194560"/>
          </a:xfrm>
          <a:prstGeom prst="line">
            <a:avLst/>
          </a:prstGeom>
          <a:noFill/>
          <a:ln w="50800">
            <a:solidFill>
              <a:schemeClr val="accent1"/>
            </a:solidFill>
            <a:prstDash val="solid"/>
            <a:tailEnd type="triangle"/>
          </a:ln>
        </p:spPr>
      </p:sp>
      <p:sp>
        <p:nvSpPr>
          <p:cNvPr id="9" name="right-angle-32"/>
          <p:cNvSpPr/>
          <p:nvPr/>
        </p:nvSpPr>
        <p:spPr>
          <a:xfrm>
            <a:off x="2377440" y="3931920"/>
            <a:ext cx="182880" cy="182880"/>
          </a:xfrm>
          <a:prstGeom prst="rect">
            <a:avLst/>
          </a:prstGeom>
          <a:noFill/>
          <a:ln w="12700">
            <a:solidFill>
              <a:schemeClr val="tx2"/>
            </a:solidFill>
            <a:prstDash val="solid"/>
          </a:ln>
        </p:spPr>
      </p:sp>
      <p:sp>
        <p:nvSpPr>
          <p:cNvPr id="10" name="angle-arc-33"/>
          <p:cNvSpPr/>
          <p:nvPr/>
        </p:nvSpPr>
        <p:spPr>
          <a:xfrm>
            <a:off x="457200" y="3657600"/>
            <a:ext cx="914400" cy="914400"/>
          </a:xfrm>
          <a:prstGeom prst="arc">
            <a:avLst>
              <a:gd name="adj1" fmla="val 18412194"/>
              <a:gd name="adj2" fmla="val 21600000"/>
            </a:avLst>
          </a:prstGeom>
          <a:noFill/>
          <a:ln w="19050">
            <a:solidFill>
              <a:schemeClr val="tx2"/>
            </a:solidFill>
            <a:prstDash val="solid"/>
          </a:ln>
        </p:spPr>
      </p:sp>
      <p:sp>
        <p:nvSpPr>
          <p:cNvPr id="11" name="label-34"/>
          <p:cNvSpPr txBox="1"/>
          <p:nvPr/>
        </p:nvSpPr>
        <p:spPr>
          <a:xfrm>
            <a:off x="1508760" y="4187952"/>
            <a:ext cx="548640" cy="274320"/>
          </a:xfrm>
          <a:prstGeom prst="rect">
            <a:avLst/>
          </a:prstGeom>
          <a:noFill/>
          <a:ln/>
        </p:spPr>
        <p:txBody>
          <a:bodyPr wrap="square" lIns="0" tIns="0" rIns="0" bIns="0" rtlCol="0" anchor="ctr"/>
          <a:lstStyle/>
          <a:p>
            <a:pPr algn="l" indent="0" marL="0">
              <a:buNone/>
            </a:pPr>
            <a:r>
              <a:rPr lang="en-US" sz="1300" b="1" dirty="0">
                <a:solidFill>
                  <a:schemeClr val="accent2"/>
                </a:solidFill>
              </a:rPr>
              <a:t>3 N</a:t>
            </a:r>
            <a:endParaRPr lang="en-US" sz="1300" dirty="0"/>
          </a:p>
        </p:txBody>
      </p:sp>
      <p:sp>
        <p:nvSpPr>
          <p:cNvPr id="12" name="label-35"/>
          <p:cNvSpPr txBox="1"/>
          <p:nvPr/>
        </p:nvSpPr>
        <p:spPr>
          <a:xfrm>
            <a:off x="2670048" y="2880360"/>
            <a:ext cx="548640" cy="274320"/>
          </a:xfrm>
          <a:prstGeom prst="rect">
            <a:avLst/>
          </a:prstGeom>
          <a:noFill/>
          <a:ln/>
        </p:spPr>
        <p:txBody>
          <a:bodyPr wrap="square" lIns="0" tIns="0" rIns="0" bIns="0" rtlCol="0" anchor="ctr"/>
          <a:lstStyle/>
          <a:p>
            <a:pPr algn="l" indent="0" marL="0">
              <a:buNone/>
            </a:pPr>
            <a:r>
              <a:rPr lang="en-US" sz="1300" b="1" dirty="0">
                <a:solidFill>
                  <a:schemeClr val="accent3"/>
                </a:solidFill>
              </a:rPr>
              <a:t>4 N</a:t>
            </a:r>
            <a:endParaRPr lang="en-US" sz="1300" dirty="0"/>
          </a:p>
        </p:txBody>
      </p:sp>
      <p:sp>
        <p:nvSpPr>
          <p:cNvPr id="13" name="label-36"/>
          <p:cNvSpPr txBox="1"/>
          <p:nvPr/>
        </p:nvSpPr>
        <p:spPr>
          <a:xfrm>
            <a:off x="731520" y="2514600"/>
            <a:ext cx="1188720" cy="274320"/>
          </a:xfrm>
          <a:prstGeom prst="rect">
            <a:avLst/>
          </a:prstGeom>
          <a:noFill/>
          <a:ln/>
        </p:spPr>
        <p:txBody>
          <a:bodyPr wrap="square" lIns="0" tIns="0" rIns="0" bIns="0" rtlCol="0" anchor="ctr"/>
          <a:lstStyle/>
          <a:p>
            <a:pPr algn="l" indent="0" marL="0">
              <a:buNone/>
            </a:pPr>
            <a:r>
              <a:rPr lang="en-US" sz="1400" b="1" dirty="0">
                <a:solidFill>
                  <a:schemeClr val="accent1"/>
                </a:solidFill>
              </a:rPr>
              <a:t>R = 5.0 N</a:t>
            </a:r>
            <a:endParaRPr lang="en-US" sz="1400" dirty="0"/>
          </a:p>
        </p:txBody>
      </p:sp>
      <p:sp>
        <p:nvSpPr>
          <p:cNvPr id="14" name="label-37"/>
          <p:cNvSpPr txBox="1"/>
          <p:nvPr/>
        </p:nvSpPr>
        <p:spPr>
          <a:xfrm>
            <a:off x="1417320" y="3730752"/>
            <a:ext cx="914400" cy="274320"/>
          </a:xfrm>
          <a:prstGeom prst="rect">
            <a:avLst/>
          </a:prstGeom>
          <a:noFill/>
          <a:ln/>
        </p:spPr>
        <p:txBody>
          <a:bodyPr wrap="square" lIns="0" tIns="0" rIns="0" bIns="0" rtlCol="0" anchor="ctr"/>
          <a:lstStyle/>
          <a:p>
            <a:pPr algn="l" indent="0" marL="0">
              <a:buNone/>
            </a:pPr>
            <a:r>
              <a:rPr lang="en-US" sz="1300" b="1" dirty="0">
                <a:solidFill>
                  <a:schemeClr val="tx2"/>
                </a:solidFill>
              </a:rPr>
              <a:t>θ = 53.1°</a:t>
            </a:r>
            <a:endParaRPr lang="en-US" sz="1300" dirty="0"/>
          </a:p>
        </p:txBody>
      </p:sp>
      <p:sp>
        <p:nvSpPr>
          <p:cNvPr id="15" name="label-38"/>
          <p:cNvSpPr txBox="1"/>
          <p:nvPr/>
        </p:nvSpPr>
        <p:spPr>
          <a:xfrm>
            <a:off x="2834640" y="2103120"/>
            <a:ext cx="1645920" cy="1097280"/>
          </a:xfrm>
          <a:prstGeom prst="rect">
            <a:avLst/>
          </a:prstGeom>
          <a:noFill/>
          <a:ln/>
        </p:spPr>
        <p:txBody>
          <a:bodyPr wrap="square" lIns="0" tIns="0" rIns="0" bIns="0" rtlCol="0" anchor="t"/>
          <a:lstStyle/>
          <a:p>
            <a:pPr algn="l" indent="0" marL="0">
              <a:buNone/>
            </a:pPr>
            <a:r>
              <a:rPr lang="en-US" sz="1200" i="1" dirty="0">
                <a:solidFill>
                  <a:schemeClr val="accent6"/>
                </a:solidFill>
              </a:rPr>
              <a:t>Forces drawn tip-to-tail: the resultant closes the triangle</a:t>
            </a:r>
            <a:endParaRPr lang="en-US" sz="1200" dirty="0"/>
          </a:p>
        </p:txBody>
      </p:sp>
      <p:sp>
        <p:nvSpPr>
          <p:cNvPr id="16" name="working-panel-39"/>
          <p:cNvSpPr/>
          <p:nvPr/>
        </p:nvSpPr>
        <p:spPr>
          <a:xfrm>
            <a:off x="4709160" y="1325880"/>
            <a:ext cx="3977640" cy="3337560"/>
          </a:xfrm>
          <a:prstGeom prst="roundRect">
            <a:avLst>
              <a:gd name="adj" fmla="val 2192"/>
            </a:avLst>
          </a:prstGeom>
          <a:solidFill>
            <a:schemeClr val="bg2"/>
          </a:solidFill>
          <a:ln/>
        </p:spPr>
      </p:sp>
      <p:sp>
        <p:nvSpPr>
          <p:cNvPr id="17" name="working-text-40"/>
          <p:cNvSpPr txBox="1"/>
          <p:nvPr/>
        </p:nvSpPr>
        <p:spPr>
          <a:xfrm>
            <a:off x="4892040" y="1463040"/>
            <a:ext cx="3611880" cy="3063240"/>
          </a:xfrm>
          <a:prstGeom prst="rect">
            <a:avLst/>
          </a:prstGeom>
          <a:noFill/>
          <a:ln/>
        </p:spPr>
        <p:txBody>
          <a:bodyPr wrap="square" lIns="0" tIns="0" rIns="0" bIns="0" rtlCol="0" anchor="t"/>
          <a:lstStyle/>
          <a:p>
            <a:pPr indent="0" marL="0">
              <a:buNone/>
            </a:pPr>
            <a:r>
              <a:rPr lang="en-US" sz="1300" b="1" dirty="0">
                <a:solidFill>
                  <a:schemeClr val="accent6"/>
                </a:solidFill>
              </a:rPr>
              <a:t>(a) Draw the triangle</a:t>
            </a:r>
            <a:endParaRPr lang="en-US" sz="1300" dirty="0"/>
          </a:p>
          <a:p>
            <a:pPr indent="0" marL="0">
              <a:buNone/>
            </a:pPr>
            <a:r>
              <a:rPr lang="en-US" sz="1400" dirty="0">
                <a:solidFill>
                  <a:schemeClr val="tx1"/>
                </a:solidFill>
              </a:rPr>
              <a:t>3 N and 4 N sit at 90°, so they form the two short sides; R is the hypotenuse.</a:t>
            </a:r>
            <a:endParaRPr lang="en-US" sz="1300" dirty="0"/>
          </a:p>
          <a:p>
            <a:pPr indent="0" marL="0">
              <a:spcBef>
                <a:spcPts val="600"/>
              </a:spcBef>
              <a:buNone/>
            </a:pPr>
            <a:r>
              <a:rPr lang="en-US" sz="1300" b="1" dirty="0">
                <a:solidFill>
                  <a:schemeClr val="accent6"/>
                </a:solidFill>
              </a:rPr>
              <a:t>(b) Resultant</a:t>
            </a:r>
            <a:endParaRPr lang="en-US" sz="1300" dirty="0"/>
          </a:p>
          <a:p>
            <a:pPr indent="0" marL="0">
              <a:buNone/>
            </a:pPr>
            <a:r>
              <a:rPr lang="en-US" sz="1400" dirty="0">
                <a:solidFill>
                  <a:schemeClr val="tx1"/>
                </a:solidFill>
              </a:rPr>
              <a:t>R² = 3² + 4² = 9 + 16 = 25</a:t>
            </a:r>
            <a:endParaRPr lang="en-US" sz="1300" dirty="0"/>
          </a:p>
          <a:p>
            <a:pPr indent="0" marL="0">
              <a:buNone/>
            </a:pPr>
            <a:r>
              <a:rPr lang="en-US" sz="1400" b="1" dirty="0">
                <a:solidFill>
                  <a:schemeClr val="accent1"/>
                </a:solidFill>
              </a:rPr>
              <a:t>R = √25 = 5.0 N</a:t>
            </a:r>
            <a:endParaRPr lang="en-US" sz="1300" dirty="0"/>
          </a:p>
          <a:p>
            <a:pPr indent="0" marL="0">
              <a:spcBef>
                <a:spcPts val="600"/>
              </a:spcBef>
              <a:buNone/>
            </a:pPr>
            <a:r>
              <a:rPr lang="en-US" sz="1300" b="1" dirty="0">
                <a:solidFill>
                  <a:schemeClr val="accent6"/>
                </a:solidFill>
              </a:rPr>
              <a:t>(c) Direction</a:t>
            </a:r>
            <a:endParaRPr lang="en-US" sz="1300" dirty="0"/>
          </a:p>
          <a:p>
            <a:pPr indent="0" marL="0">
              <a:buNone/>
            </a:pPr>
            <a:r>
              <a:rPr lang="en-US" sz="1400" dirty="0">
                <a:solidFill>
                  <a:schemeClr val="tx1"/>
                </a:solidFill>
              </a:rPr>
              <a:t>tan θ = opposite / adjacent = 4 / 3</a:t>
            </a:r>
            <a:endParaRPr lang="en-US" sz="1300" dirty="0"/>
          </a:p>
          <a:p>
            <a:pPr indent="0" marL="0">
              <a:buNone/>
            </a:pPr>
            <a:r>
              <a:rPr lang="en-US" sz="1400" b="1" dirty="0">
                <a:solidFill>
                  <a:schemeClr val="accent1"/>
                </a:solidFill>
              </a:rPr>
              <a:t>θ = tan⁻¹(1.333) = 53.1° above horizontal</a:t>
            </a:r>
            <a:endParaRPr lang="en-US" sz="13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badge-41"/>
          <p:cNvSpPr/>
          <p:nvPr/>
        </p:nvSpPr>
        <p:spPr>
          <a:xfrm>
            <a:off x="457200" y="256032"/>
            <a:ext cx="502920" cy="502920"/>
          </a:xfrm>
          <a:prstGeom prst="ellipse">
            <a:avLst/>
          </a:prstGeom>
          <a:solidFill>
            <a:schemeClr val="tx2"/>
          </a:solidFill>
          <a:ln/>
        </p:spPr>
      </p:sp>
      <p:sp>
        <p:nvSpPr>
          <p:cNvPr id="3" name="badge-text-42"/>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Q2</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Trigonometry refresher</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A muscle pulls with 100 N at 30° to the horizontal – resolve it into components</a:t>
            </a:r>
            <a:endParaRPr lang="en-US" sz="1200" dirty="0"/>
          </a:p>
        </p:txBody>
      </p:sp>
      <p:sp>
        <p:nvSpPr>
          <p:cNvPr id="6" name="q2-bone"/>
          <p:cNvSpPr/>
          <p:nvPr/>
        </p:nvSpPr>
        <p:spPr>
          <a:xfrm>
            <a:off x="457200" y="4041648"/>
            <a:ext cx="3931920" cy="201168"/>
          </a:xfrm>
          <a:prstGeom prst="roundRect">
            <a:avLst>
              <a:gd name="adj" fmla="val 45455"/>
            </a:avLst>
          </a:prstGeom>
          <a:solidFill>
            <a:schemeClr val="accent5">
              <a:alpha val="45000"/>
            </a:schemeClr>
          </a:solidFill>
          <a:ln/>
        </p:spPr>
      </p:sp>
      <p:sp>
        <p:nvSpPr>
          <p:cNvPr id="7" name="label-43"/>
          <p:cNvSpPr txBox="1"/>
          <p:nvPr/>
        </p:nvSpPr>
        <p:spPr>
          <a:xfrm>
            <a:off x="2377440" y="4297680"/>
            <a:ext cx="2011680" cy="256032"/>
          </a:xfrm>
          <a:prstGeom prst="rect">
            <a:avLst/>
          </a:prstGeom>
          <a:noFill/>
          <a:ln/>
        </p:spPr>
        <p:txBody>
          <a:bodyPr wrap="square" lIns="0" tIns="0" rIns="0" bIns="0" rtlCol="0" anchor="ctr"/>
          <a:lstStyle/>
          <a:p>
            <a:pPr algn="r" indent="0" marL="0">
              <a:buNone/>
            </a:pPr>
            <a:r>
              <a:rPr lang="en-US" sz="1100" i="1" dirty="0">
                <a:solidFill>
                  <a:schemeClr val="accent6"/>
                </a:solidFill>
              </a:rPr>
              <a:t>bone (taken as horizontal)</a:t>
            </a:r>
            <a:endParaRPr lang="en-US" sz="1100" dirty="0"/>
          </a:p>
        </p:txBody>
      </p:sp>
      <p:sp>
        <p:nvSpPr>
          <p:cNvPr id="8" name="q2-Fx-44"/>
          <p:cNvSpPr/>
          <p:nvPr/>
        </p:nvSpPr>
        <p:spPr>
          <a:xfrm>
            <a:off x="822960" y="3931920"/>
            <a:ext cx="2375681" cy="0"/>
          </a:xfrm>
          <a:prstGeom prst="line">
            <a:avLst/>
          </a:prstGeom>
          <a:noFill/>
          <a:ln w="38100">
            <a:solidFill>
              <a:schemeClr val="accent2"/>
            </a:solidFill>
            <a:prstDash val="dash"/>
            <a:tailEnd type="triangle"/>
          </a:ln>
        </p:spPr>
      </p:sp>
      <p:sp>
        <p:nvSpPr>
          <p:cNvPr id="9" name="q2-Fy-45"/>
          <p:cNvSpPr/>
          <p:nvPr/>
        </p:nvSpPr>
        <p:spPr>
          <a:xfrm flipV="1">
            <a:off x="3198641" y="2560320"/>
            <a:ext cx="0" cy="1371600"/>
          </a:xfrm>
          <a:prstGeom prst="line">
            <a:avLst/>
          </a:prstGeom>
          <a:noFill/>
          <a:ln w="38100">
            <a:solidFill>
              <a:schemeClr val="accent3"/>
            </a:solidFill>
            <a:prstDash val="dash"/>
            <a:tailEnd type="triangle"/>
          </a:ln>
        </p:spPr>
      </p:sp>
      <p:sp>
        <p:nvSpPr>
          <p:cNvPr id="10" name="q2-F-46"/>
          <p:cNvSpPr/>
          <p:nvPr/>
        </p:nvSpPr>
        <p:spPr>
          <a:xfrm flipV="1">
            <a:off x="822960" y="2560320"/>
            <a:ext cx="2375681" cy="1371600"/>
          </a:xfrm>
          <a:prstGeom prst="line">
            <a:avLst/>
          </a:prstGeom>
          <a:noFill/>
          <a:ln w="50800">
            <a:solidFill>
              <a:schemeClr val="accent1"/>
            </a:solidFill>
            <a:prstDash val="solid"/>
            <a:tailEnd type="triangle"/>
          </a:ln>
        </p:spPr>
      </p:sp>
      <p:sp>
        <p:nvSpPr>
          <p:cNvPr id="11" name="right-angle-47"/>
          <p:cNvSpPr/>
          <p:nvPr/>
        </p:nvSpPr>
        <p:spPr>
          <a:xfrm>
            <a:off x="3015761" y="3749040"/>
            <a:ext cx="182880" cy="182880"/>
          </a:xfrm>
          <a:prstGeom prst="rect">
            <a:avLst/>
          </a:prstGeom>
          <a:noFill/>
          <a:ln w="12700">
            <a:solidFill>
              <a:schemeClr val="tx2"/>
            </a:solidFill>
            <a:prstDash val="solid"/>
          </a:ln>
        </p:spPr>
      </p:sp>
      <p:sp>
        <p:nvSpPr>
          <p:cNvPr id="12" name="angle-arc-48"/>
          <p:cNvSpPr/>
          <p:nvPr/>
        </p:nvSpPr>
        <p:spPr>
          <a:xfrm>
            <a:off x="137160" y="3246120"/>
            <a:ext cx="1371600" cy="1371600"/>
          </a:xfrm>
          <a:prstGeom prst="arc">
            <a:avLst>
              <a:gd name="adj1" fmla="val 19800000"/>
              <a:gd name="adj2" fmla="val 21600000"/>
            </a:avLst>
          </a:prstGeom>
          <a:noFill/>
          <a:ln w="19050">
            <a:solidFill>
              <a:schemeClr val="tx2"/>
            </a:solidFill>
            <a:prstDash val="solid"/>
          </a:ln>
        </p:spPr>
      </p:sp>
      <p:sp>
        <p:nvSpPr>
          <p:cNvPr id="13" name="q2-insertion"/>
          <p:cNvSpPr/>
          <p:nvPr/>
        </p:nvSpPr>
        <p:spPr>
          <a:xfrm>
            <a:off x="749808" y="3858768"/>
            <a:ext cx="146304" cy="146304"/>
          </a:xfrm>
          <a:prstGeom prst="ellipse">
            <a:avLst/>
          </a:prstGeom>
          <a:solidFill>
            <a:schemeClr val="tx2"/>
          </a:solidFill>
          <a:ln/>
        </p:spPr>
      </p:sp>
      <p:sp>
        <p:nvSpPr>
          <p:cNvPr id="14" name="label-49"/>
          <p:cNvSpPr txBox="1"/>
          <p:nvPr/>
        </p:nvSpPr>
        <p:spPr>
          <a:xfrm>
            <a:off x="1554480" y="3630168"/>
            <a:ext cx="457200" cy="256032"/>
          </a:xfrm>
          <a:prstGeom prst="rect">
            <a:avLst/>
          </a:prstGeom>
          <a:noFill/>
          <a:ln/>
        </p:spPr>
        <p:txBody>
          <a:bodyPr wrap="square" lIns="0" tIns="0" rIns="0" bIns="0" rtlCol="0" anchor="ctr"/>
          <a:lstStyle/>
          <a:p>
            <a:pPr algn="l" indent="0" marL="0">
              <a:buNone/>
            </a:pPr>
            <a:r>
              <a:rPr lang="en-US" sz="1300" b="1" dirty="0">
                <a:solidFill>
                  <a:schemeClr val="tx2"/>
                </a:solidFill>
              </a:rPr>
              <a:t>30°</a:t>
            </a:r>
            <a:endParaRPr lang="en-US" sz="1300" dirty="0"/>
          </a:p>
        </p:txBody>
      </p:sp>
      <p:sp>
        <p:nvSpPr>
          <p:cNvPr id="15" name="label-50"/>
          <p:cNvSpPr txBox="1"/>
          <p:nvPr/>
        </p:nvSpPr>
        <p:spPr>
          <a:xfrm>
            <a:off x="1371600" y="2697480"/>
            <a:ext cx="1097280" cy="274320"/>
          </a:xfrm>
          <a:prstGeom prst="rect">
            <a:avLst/>
          </a:prstGeom>
          <a:noFill/>
          <a:ln/>
        </p:spPr>
        <p:txBody>
          <a:bodyPr wrap="square" lIns="0" tIns="0" rIns="0" bIns="0" rtlCol="0" anchor="ctr"/>
          <a:lstStyle/>
          <a:p>
            <a:pPr algn="l" indent="0" marL="0">
              <a:buNone/>
            </a:pPr>
            <a:r>
              <a:rPr lang="en-US" sz="1400" b="1" dirty="0">
                <a:solidFill>
                  <a:schemeClr val="accent1"/>
                </a:solidFill>
              </a:rPr>
              <a:t>F = 100 N</a:t>
            </a:r>
            <a:endParaRPr lang="en-US" sz="1400" dirty="0"/>
          </a:p>
        </p:txBody>
      </p:sp>
      <p:sp>
        <p:nvSpPr>
          <p:cNvPr id="16" name="label-51"/>
          <p:cNvSpPr txBox="1"/>
          <p:nvPr/>
        </p:nvSpPr>
        <p:spPr>
          <a:xfrm>
            <a:off x="2148840" y="3630168"/>
            <a:ext cx="1188720" cy="256032"/>
          </a:xfrm>
          <a:prstGeom prst="rect">
            <a:avLst/>
          </a:prstGeom>
          <a:noFill/>
          <a:ln/>
        </p:spPr>
        <p:txBody>
          <a:bodyPr wrap="square" lIns="0" tIns="0" rIns="0" bIns="0" rtlCol="0" anchor="ctr"/>
          <a:lstStyle/>
          <a:p>
            <a:pPr algn="l" indent="0" marL="0">
              <a:buNone/>
            </a:pPr>
            <a:r>
              <a:rPr lang="en-US" sz="1300" b="1" dirty="0">
                <a:solidFill>
                  <a:schemeClr val="accent2"/>
                </a:solidFill>
              </a:rPr>
              <a:t>Fx = 86.6 N</a:t>
            </a:r>
            <a:endParaRPr lang="en-US" sz="1300" dirty="0"/>
          </a:p>
        </p:txBody>
      </p:sp>
      <p:sp>
        <p:nvSpPr>
          <p:cNvPr id="17" name="label-52"/>
          <p:cNvSpPr txBox="1"/>
          <p:nvPr/>
        </p:nvSpPr>
        <p:spPr>
          <a:xfrm>
            <a:off x="3308369" y="3063240"/>
            <a:ext cx="1188720" cy="274320"/>
          </a:xfrm>
          <a:prstGeom prst="rect">
            <a:avLst/>
          </a:prstGeom>
          <a:noFill/>
          <a:ln/>
        </p:spPr>
        <p:txBody>
          <a:bodyPr wrap="square" lIns="0" tIns="0" rIns="0" bIns="0" rtlCol="0" anchor="ctr"/>
          <a:lstStyle/>
          <a:p>
            <a:pPr algn="l" indent="0" marL="0">
              <a:buNone/>
            </a:pPr>
            <a:r>
              <a:rPr lang="en-US" sz="1300" b="1" dirty="0">
                <a:solidFill>
                  <a:schemeClr val="accent3"/>
                </a:solidFill>
              </a:rPr>
              <a:t>Fy = 50.0 N</a:t>
            </a:r>
            <a:endParaRPr lang="en-US" sz="1300" dirty="0"/>
          </a:p>
        </p:txBody>
      </p:sp>
      <p:sp>
        <p:nvSpPr>
          <p:cNvPr id="18" name="working-panel-53"/>
          <p:cNvSpPr/>
          <p:nvPr/>
        </p:nvSpPr>
        <p:spPr>
          <a:xfrm>
            <a:off x="4709160" y="1325880"/>
            <a:ext cx="3977640" cy="3337560"/>
          </a:xfrm>
          <a:prstGeom prst="roundRect">
            <a:avLst>
              <a:gd name="adj" fmla="val 2192"/>
            </a:avLst>
          </a:prstGeom>
          <a:solidFill>
            <a:schemeClr val="bg2"/>
          </a:solidFill>
          <a:ln/>
        </p:spPr>
      </p:sp>
      <p:sp>
        <p:nvSpPr>
          <p:cNvPr id="19" name="working-text-54"/>
          <p:cNvSpPr txBox="1"/>
          <p:nvPr/>
        </p:nvSpPr>
        <p:spPr>
          <a:xfrm>
            <a:off x="4892040" y="1463040"/>
            <a:ext cx="3611880" cy="3063240"/>
          </a:xfrm>
          <a:prstGeom prst="rect">
            <a:avLst/>
          </a:prstGeom>
          <a:noFill/>
          <a:ln/>
        </p:spPr>
        <p:txBody>
          <a:bodyPr wrap="square" lIns="0" tIns="0" rIns="0" bIns="0" rtlCol="0" anchor="t"/>
          <a:lstStyle/>
          <a:p>
            <a:pPr indent="0" marL="0">
              <a:buNone/>
            </a:pPr>
            <a:r>
              <a:rPr lang="en-US" sz="1200" b="1" dirty="0">
                <a:solidFill>
                  <a:schemeClr val="accent6"/>
                </a:solidFill>
              </a:rPr>
              <a:t>(a) Components</a:t>
            </a:r>
            <a:endParaRPr lang="en-US" sz="1200" dirty="0"/>
          </a:p>
          <a:p>
            <a:pPr indent="0" marL="0">
              <a:buNone/>
            </a:pPr>
            <a:r>
              <a:rPr lang="en-US" sz="1300" b="1" dirty="0">
                <a:solidFill>
                  <a:schemeClr val="accent1"/>
                </a:solidFill>
              </a:rPr>
              <a:t>Fx = 100 × cos 30° = 86.6 N</a:t>
            </a:r>
            <a:endParaRPr lang="en-US" sz="1200" dirty="0"/>
          </a:p>
          <a:p>
            <a:pPr indent="0" marL="0">
              <a:buNone/>
            </a:pPr>
            <a:r>
              <a:rPr lang="en-US" sz="1300" b="1" dirty="0">
                <a:solidFill>
                  <a:schemeClr val="accent1"/>
                </a:solidFill>
              </a:rPr>
              <a:t>Fy = 100 × sin 30° = 50.0 N</a:t>
            </a:r>
            <a:endParaRPr lang="en-US" sz="1200" dirty="0"/>
          </a:p>
          <a:p>
            <a:pPr indent="0" marL="0">
              <a:spcBef>
                <a:spcPts val="400"/>
              </a:spcBef>
              <a:buNone/>
            </a:pPr>
            <a:r>
              <a:rPr lang="en-US" sz="1100" i="1" dirty="0">
                <a:solidFill>
                  <a:schemeClr val="accent6"/>
                </a:solidFill>
              </a:rPr>
              <a:t>Check: √(86.6² + 50.0²) = 100 N ✓</a:t>
            </a:r>
            <a:endParaRPr lang="en-US" sz="1200" dirty="0"/>
          </a:p>
          <a:p>
            <a:pPr indent="0" marL="0">
              <a:spcBef>
                <a:spcPts val="600"/>
              </a:spcBef>
              <a:buNone/>
            </a:pPr>
            <a:r>
              <a:rPr lang="en-US" sz="1200" b="1" dirty="0">
                <a:solidFill>
                  <a:schemeClr val="accent6"/>
                </a:solidFill>
              </a:rPr>
              <a:t>(b) What they mean</a:t>
            </a:r>
            <a:endParaRPr lang="en-US" sz="1200" dirty="0"/>
          </a:p>
          <a:p>
            <a:pPr indent="0" marL="0">
              <a:buNone/>
            </a:pPr>
            <a:r>
              <a:rPr lang="en-US" sz="1300" dirty="0">
                <a:solidFill>
                  <a:schemeClr val="tx1"/>
                </a:solidFill>
              </a:rPr>
              <a:t>Fx runs along the bone: it pulls the segment into the joint – compression and stability.</a:t>
            </a:r>
            <a:endParaRPr lang="en-US" sz="1200" dirty="0"/>
          </a:p>
          <a:p>
            <a:pPr indent="0" marL="0">
              <a:buNone/>
            </a:pPr>
            <a:r>
              <a:rPr lang="en-US" sz="1300" dirty="0">
                <a:solidFill>
                  <a:schemeClr val="tx1"/>
                </a:solidFill>
              </a:rPr>
              <a:t>Fy acts at 90° to the bone: it is the only part that creates a moment, so it rotates the segment.</a:t>
            </a:r>
            <a:endParaRPr lang="en-US" sz="12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badge-55"/>
          <p:cNvSpPr/>
          <p:nvPr/>
        </p:nvSpPr>
        <p:spPr>
          <a:xfrm>
            <a:off x="457200" y="256032"/>
            <a:ext cx="502920" cy="502920"/>
          </a:xfrm>
          <a:prstGeom prst="ellipse">
            <a:avLst/>
          </a:prstGeom>
          <a:solidFill>
            <a:schemeClr val="tx2"/>
          </a:solidFill>
          <a:ln/>
        </p:spPr>
      </p:sp>
      <p:sp>
        <p:nvSpPr>
          <p:cNvPr id="3" name="badge-text-56"/>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Q3</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Elbow: resolving the biceps force</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Biceps 250 N at 15° to a horizontal forearm; 40 N held in the hand 0.35 m from the elbow</a:t>
            </a:r>
            <a:endParaRPr lang="en-US" sz="1200" dirty="0"/>
          </a:p>
        </p:txBody>
      </p:sp>
      <p:sp>
        <p:nvSpPr>
          <p:cNvPr id="6" name="q3-forearm"/>
          <p:cNvSpPr/>
          <p:nvPr/>
        </p:nvSpPr>
        <p:spPr>
          <a:xfrm>
            <a:off x="777240" y="3127248"/>
            <a:ext cx="3429000" cy="237744"/>
          </a:xfrm>
          <a:prstGeom prst="roundRect">
            <a:avLst>
              <a:gd name="adj" fmla="val 46154"/>
            </a:avLst>
          </a:prstGeom>
          <a:solidFill>
            <a:schemeClr val="accent5">
              <a:alpha val="60000"/>
            </a:schemeClr>
          </a:solidFill>
          <a:ln/>
        </p:spPr>
      </p:sp>
      <p:sp>
        <p:nvSpPr>
          <p:cNvPr id="7" name="q3-elbow"/>
          <p:cNvSpPr/>
          <p:nvPr/>
        </p:nvSpPr>
        <p:spPr>
          <a:xfrm>
            <a:off x="594360" y="3063240"/>
            <a:ext cx="365760" cy="365760"/>
          </a:xfrm>
          <a:prstGeom prst="ellipse">
            <a:avLst/>
          </a:prstGeom>
          <a:solidFill>
            <a:schemeClr val="bg1"/>
          </a:solidFill>
          <a:ln w="25400">
            <a:solidFill>
              <a:schemeClr val="tx2"/>
            </a:solidFill>
            <a:prstDash val="solid"/>
          </a:ln>
        </p:spPr>
      </p:sp>
      <p:sp>
        <p:nvSpPr>
          <p:cNvPr id="8" name="q3-axis"/>
          <p:cNvSpPr/>
          <p:nvPr/>
        </p:nvSpPr>
        <p:spPr>
          <a:xfrm>
            <a:off x="731520" y="3200400"/>
            <a:ext cx="91440" cy="91440"/>
          </a:xfrm>
          <a:prstGeom prst="ellipse">
            <a:avLst/>
          </a:prstGeom>
          <a:solidFill>
            <a:schemeClr val="tx2"/>
          </a:solidFill>
          <a:ln/>
        </p:spPr>
      </p:sp>
      <p:sp>
        <p:nvSpPr>
          <p:cNvPr id="9" name="label-57"/>
          <p:cNvSpPr txBox="1"/>
          <p:nvPr/>
        </p:nvSpPr>
        <p:spPr>
          <a:xfrm>
            <a:off x="457200" y="3474720"/>
            <a:ext cx="731520" cy="411480"/>
          </a:xfrm>
          <a:prstGeom prst="rect">
            <a:avLst/>
          </a:prstGeom>
          <a:noFill/>
          <a:ln/>
        </p:spPr>
        <p:txBody>
          <a:bodyPr wrap="square" lIns="0" tIns="0" rIns="0" bIns="0" rtlCol="0" anchor="ctr"/>
          <a:lstStyle/>
          <a:p>
            <a:pPr algn="ctr" indent="0" marL="0">
              <a:buNone/>
            </a:pPr>
            <a:r>
              <a:rPr lang="en-US" sz="1100" b="1" dirty="0">
                <a:solidFill>
                  <a:schemeClr val="tx2"/>
                </a:solidFill>
              </a:rPr>
              <a:t>elbow</a:t>
            </a:r>
            <a:endParaRPr lang="en-US" sz="1100" dirty="0"/>
          </a:p>
          <a:p>
            <a:pPr algn="ctr" indent="0" marL="0">
              <a:buNone/>
            </a:pPr>
            <a:r>
              <a:rPr lang="en-US" sz="1100" b="1" dirty="0">
                <a:solidFill>
                  <a:schemeClr val="tx2"/>
                </a:solidFill>
              </a:rPr>
              <a:t>(axis)</a:t>
            </a:r>
            <a:endParaRPr lang="en-US" sz="1100" dirty="0"/>
          </a:p>
        </p:txBody>
      </p:sp>
      <p:sp>
        <p:nvSpPr>
          <p:cNvPr id="10" name="q3-biceps-58"/>
          <p:cNvSpPr/>
          <p:nvPr/>
        </p:nvSpPr>
        <p:spPr>
          <a:xfrm flipH="1" flipV="1">
            <a:off x="871254" y="2760419"/>
            <a:ext cx="1369026" cy="366829"/>
          </a:xfrm>
          <a:prstGeom prst="line">
            <a:avLst/>
          </a:prstGeom>
          <a:noFill/>
          <a:ln w="50800">
            <a:solidFill>
              <a:schemeClr val="accent1"/>
            </a:solidFill>
            <a:prstDash val="solid"/>
            <a:tailEnd type="triangle"/>
          </a:ln>
        </p:spPr>
      </p:sp>
      <p:sp>
        <p:nvSpPr>
          <p:cNvPr id="11" name="q3-Fx-59"/>
          <p:cNvSpPr/>
          <p:nvPr/>
        </p:nvSpPr>
        <p:spPr>
          <a:xfrm flipH="1">
            <a:off x="871254" y="3127248"/>
            <a:ext cx="1369026" cy="0"/>
          </a:xfrm>
          <a:prstGeom prst="line">
            <a:avLst/>
          </a:prstGeom>
          <a:noFill/>
          <a:ln w="38100">
            <a:solidFill>
              <a:schemeClr val="accent2"/>
            </a:solidFill>
            <a:prstDash val="dash"/>
            <a:tailEnd type="triangle"/>
          </a:ln>
        </p:spPr>
      </p:sp>
      <p:sp>
        <p:nvSpPr>
          <p:cNvPr id="12" name="q3-Fy-60"/>
          <p:cNvSpPr/>
          <p:nvPr/>
        </p:nvSpPr>
        <p:spPr>
          <a:xfrm flipV="1">
            <a:off x="2240280" y="2531819"/>
            <a:ext cx="0" cy="595429"/>
          </a:xfrm>
          <a:prstGeom prst="line">
            <a:avLst/>
          </a:prstGeom>
          <a:noFill/>
          <a:ln w="38100">
            <a:solidFill>
              <a:schemeClr val="accent3"/>
            </a:solidFill>
            <a:prstDash val="dash"/>
            <a:tailEnd type="triangle"/>
          </a:ln>
        </p:spPr>
      </p:sp>
      <p:sp>
        <p:nvSpPr>
          <p:cNvPr id="13" name="angle-arc-61"/>
          <p:cNvSpPr/>
          <p:nvPr/>
        </p:nvSpPr>
        <p:spPr>
          <a:xfrm>
            <a:off x="1600200" y="2487168"/>
            <a:ext cx="1280160" cy="1280160"/>
          </a:xfrm>
          <a:prstGeom prst="arc">
            <a:avLst>
              <a:gd name="adj1" fmla="val 10800000"/>
              <a:gd name="adj2" fmla="val 11700000"/>
            </a:avLst>
          </a:prstGeom>
          <a:noFill/>
          <a:ln w="19050">
            <a:solidFill>
              <a:schemeClr val="tx2"/>
            </a:solidFill>
            <a:prstDash val="solid"/>
          </a:ln>
        </p:spPr>
      </p:sp>
      <p:sp>
        <p:nvSpPr>
          <p:cNvPr id="14" name="label-62"/>
          <p:cNvSpPr txBox="1"/>
          <p:nvPr/>
        </p:nvSpPr>
        <p:spPr>
          <a:xfrm>
            <a:off x="1097280" y="2944368"/>
            <a:ext cx="320040" cy="164592"/>
          </a:xfrm>
          <a:prstGeom prst="rect">
            <a:avLst/>
          </a:prstGeom>
          <a:noFill/>
          <a:ln/>
        </p:spPr>
        <p:txBody>
          <a:bodyPr wrap="square" lIns="0" tIns="0" rIns="0" bIns="0" rtlCol="0" anchor="ctr"/>
          <a:lstStyle/>
          <a:p>
            <a:pPr algn="ctr" indent="0" marL="0">
              <a:buNone/>
            </a:pPr>
            <a:r>
              <a:rPr lang="en-US" sz="1000" b="1" dirty="0">
                <a:solidFill>
                  <a:schemeClr val="tx2"/>
                </a:solidFill>
              </a:rPr>
              <a:t>15°</a:t>
            </a:r>
            <a:endParaRPr lang="en-US" sz="1000" dirty="0"/>
          </a:p>
        </p:txBody>
      </p:sp>
      <p:sp>
        <p:nvSpPr>
          <p:cNvPr id="15" name="label-63"/>
          <p:cNvSpPr txBox="1"/>
          <p:nvPr/>
        </p:nvSpPr>
        <p:spPr>
          <a:xfrm>
            <a:off x="779814" y="2376371"/>
            <a:ext cx="1371600" cy="274320"/>
          </a:xfrm>
          <a:prstGeom prst="rect">
            <a:avLst/>
          </a:prstGeom>
          <a:noFill/>
          <a:ln/>
        </p:spPr>
        <p:txBody>
          <a:bodyPr wrap="square" lIns="0" tIns="0" rIns="0" bIns="0" rtlCol="0" anchor="ctr"/>
          <a:lstStyle/>
          <a:p>
            <a:pPr algn="l" indent="0" marL="0">
              <a:buNone/>
            </a:pPr>
            <a:r>
              <a:rPr lang="en-US" sz="1400" b="1" dirty="0">
                <a:solidFill>
                  <a:schemeClr val="accent1"/>
                </a:solidFill>
              </a:rPr>
              <a:t>Biceps 250 N</a:t>
            </a:r>
            <a:endParaRPr lang="en-US" sz="1400" dirty="0"/>
          </a:p>
        </p:txBody>
      </p:sp>
      <p:sp>
        <p:nvSpPr>
          <p:cNvPr id="16" name="label-64"/>
          <p:cNvSpPr txBox="1"/>
          <p:nvPr/>
        </p:nvSpPr>
        <p:spPr>
          <a:xfrm>
            <a:off x="2331720" y="2394659"/>
            <a:ext cx="1188720" cy="274320"/>
          </a:xfrm>
          <a:prstGeom prst="rect">
            <a:avLst/>
          </a:prstGeom>
          <a:noFill/>
          <a:ln/>
        </p:spPr>
        <p:txBody>
          <a:bodyPr wrap="square" lIns="0" tIns="0" rIns="0" bIns="0" rtlCol="0" anchor="ctr"/>
          <a:lstStyle/>
          <a:p>
            <a:pPr algn="l" indent="0" marL="0">
              <a:buNone/>
            </a:pPr>
            <a:r>
              <a:rPr lang="en-US" sz="1300" b="1" dirty="0">
                <a:solidFill>
                  <a:schemeClr val="accent3"/>
                </a:solidFill>
              </a:rPr>
              <a:t>Fy = 64.7 N</a:t>
            </a:r>
            <a:endParaRPr lang="en-US" sz="1300" dirty="0"/>
          </a:p>
        </p:txBody>
      </p:sp>
      <p:sp>
        <p:nvSpPr>
          <p:cNvPr id="17" name="label-65"/>
          <p:cNvSpPr txBox="1"/>
          <p:nvPr/>
        </p:nvSpPr>
        <p:spPr>
          <a:xfrm>
            <a:off x="1097280" y="3447288"/>
            <a:ext cx="1280160" cy="256032"/>
          </a:xfrm>
          <a:prstGeom prst="rect">
            <a:avLst/>
          </a:prstGeom>
          <a:noFill/>
          <a:ln/>
        </p:spPr>
        <p:txBody>
          <a:bodyPr wrap="square" lIns="0" tIns="0" rIns="0" bIns="0" rtlCol="0" anchor="ctr"/>
          <a:lstStyle/>
          <a:p>
            <a:pPr algn="l" indent="0" marL="0">
              <a:buNone/>
            </a:pPr>
            <a:r>
              <a:rPr lang="en-US" sz="1300" b="1" dirty="0">
                <a:solidFill>
                  <a:schemeClr val="accent2"/>
                </a:solidFill>
              </a:rPr>
              <a:t>Fx = 241.5 N</a:t>
            </a:r>
            <a:endParaRPr lang="en-US" sz="1300" dirty="0"/>
          </a:p>
        </p:txBody>
      </p:sp>
      <p:sp>
        <p:nvSpPr>
          <p:cNvPr id="18" name="q3-load-66"/>
          <p:cNvSpPr/>
          <p:nvPr/>
        </p:nvSpPr>
        <p:spPr>
          <a:xfrm>
            <a:off x="4069080" y="3364992"/>
            <a:ext cx="0" cy="795528"/>
          </a:xfrm>
          <a:prstGeom prst="line">
            <a:avLst/>
          </a:prstGeom>
          <a:noFill/>
          <a:ln w="50800">
            <a:solidFill>
              <a:schemeClr val="accent4"/>
            </a:solidFill>
            <a:prstDash val="solid"/>
            <a:tailEnd type="triangle"/>
          </a:ln>
        </p:spPr>
      </p:sp>
      <p:sp>
        <p:nvSpPr>
          <p:cNvPr id="19" name="label-67"/>
          <p:cNvSpPr txBox="1"/>
          <p:nvPr/>
        </p:nvSpPr>
        <p:spPr>
          <a:xfrm>
            <a:off x="3502152" y="3794760"/>
            <a:ext cx="502920" cy="274320"/>
          </a:xfrm>
          <a:prstGeom prst="rect">
            <a:avLst/>
          </a:prstGeom>
          <a:noFill/>
          <a:ln/>
        </p:spPr>
        <p:txBody>
          <a:bodyPr wrap="square" lIns="0" tIns="0" rIns="0" bIns="0" rtlCol="0" anchor="ctr"/>
          <a:lstStyle/>
          <a:p>
            <a:pPr algn="l" indent="0" marL="0">
              <a:buNone/>
            </a:pPr>
            <a:r>
              <a:rPr lang="en-US" sz="1300" b="1" dirty="0">
                <a:solidFill>
                  <a:schemeClr val="accent4"/>
                </a:solidFill>
              </a:rPr>
              <a:t>40 N</a:t>
            </a:r>
            <a:endParaRPr lang="en-US" sz="1300" dirty="0"/>
          </a:p>
        </p:txBody>
      </p:sp>
      <p:sp>
        <p:nvSpPr>
          <p:cNvPr id="20" name="q3-dim"/>
          <p:cNvSpPr/>
          <p:nvPr/>
        </p:nvSpPr>
        <p:spPr>
          <a:xfrm>
            <a:off x="777240" y="1828800"/>
            <a:ext cx="3291840" cy="0"/>
          </a:xfrm>
          <a:prstGeom prst="line">
            <a:avLst/>
          </a:prstGeom>
          <a:noFill/>
          <a:ln w="12700">
            <a:solidFill>
              <a:schemeClr val="accent6"/>
            </a:solidFill>
            <a:prstDash val="solid"/>
            <a:headEnd type="arrow"/>
            <a:tailEnd type="arrow"/>
          </a:ln>
        </p:spPr>
      </p:sp>
      <p:sp>
        <p:nvSpPr>
          <p:cNvPr id="21" name="q3-dim-tick"/>
          <p:cNvSpPr/>
          <p:nvPr/>
        </p:nvSpPr>
        <p:spPr>
          <a:xfrm>
            <a:off x="4069080" y="1691640"/>
            <a:ext cx="0" cy="1435608"/>
          </a:xfrm>
          <a:prstGeom prst="line">
            <a:avLst/>
          </a:prstGeom>
          <a:noFill/>
          <a:ln w="9525">
            <a:solidFill>
              <a:schemeClr val="accent6"/>
            </a:solidFill>
            <a:prstDash val="sysDot"/>
          </a:ln>
        </p:spPr>
      </p:sp>
      <p:sp>
        <p:nvSpPr>
          <p:cNvPr id="22" name="label-68"/>
          <p:cNvSpPr txBox="1"/>
          <p:nvPr/>
        </p:nvSpPr>
        <p:spPr>
          <a:xfrm>
            <a:off x="2606040" y="1572768"/>
            <a:ext cx="731520" cy="228600"/>
          </a:xfrm>
          <a:prstGeom prst="rect">
            <a:avLst/>
          </a:prstGeom>
          <a:noFill/>
          <a:ln/>
        </p:spPr>
        <p:txBody>
          <a:bodyPr wrap="square" lIns="0" tIns="0" rIns="0" bIns="0" rtlCol="0" anchor="ctr"/>
          <a:lstStyle/>
          <a:p>
            <a:pPr algn="ctr" indent="0" marL="0">
              <a:buNone/>
            </a:pPr>
            <a:r>
              <a:rPr lang="en-US" sz="1100" b="1" dirty="0">
                <a:solidFill>
                  <a:schemeClr val="accent6"/>
                </a:solidFill>
              </a:rPr>
              <a:t>0.35 m</a:t>
            </a:r>
            <a:endParaRPr lang="en-US" sz="1100" dirty="0"/>
          </a:p>
        </p:txBody>
      </p:sp>
      <p:sp>
        <p:nvSpPr>
          <p:cNvPr id="23" name="working-panel-69"/>
          <p:cNvSpPr/>
          <p:nvPr/>
        </p:nvSpPr>
        <p:spPr>
          <a:xfrm>
            <a:off x="4709160" y="1325880"/>
            <a:ext cx="3977640" cy="3337560"/>
          </a:xfrm>
          <a:prstGeom prst="roundRect">
            <a:avLst>
              <a:gd name="adj" fmla="val 2192"/>
            </a:avLst>
          </a:prstGeom>
          <a:solidFill>
            <a:schemeClr val="bg2"/>
          </a:solidFill>
          <a:ln/>
        </p:spPr>
      </p:sp>
      <p:sp>
        <p:nvSpPr>
          <p:cNvPr id="24" name="working-text-70"/>
          <p:cNvSpPr txBox="1"/>
          <p:nvPr/>
        </p:nvSpPr>
        <p:spPr>
          <a:xfrm>
            <a:off x="4892040" y="1463040"/>
            <a:ext cx="3611880" cy="3063240"/>
          </a:xfrm>
          <a:prstGeom prst="rect">
            <a:avLst/>
          </a:prstGeom>
          <a:noFill/>
          <a:ln/>
        </p:spPr>
        <p:txBody>
          <a:bodyPr wrap="square" lIns="0" tIns="0" rIns="0" bIns="0" rtlCol="0" anchor="t"/>
          <a:lstStyle/>
          <a:p>
            <a:pPr indent="0" marL="0">
              <a:buNone/>
            </a:pPr>
            <a:r>
              <a:rPr lang="en-US" sz="1300" b="1" dirty="0">
                <a:solidFill>
                  <a:schemeClr val="accent6"/>
                </a:solidFill>
              </a:rPr>
              <a:t>(a) Vertical component (⊥ forearm)</a:t>
            </a:r>
            <a:endParaRPr lang="en-US" sz="1300" dirty="0"/>
          </a:p>
          <a:p>
            <a:pPr indent="0" marL="0">
              <a:buNone/>
            </a:pPr>
            <a:r>
              <a:rPr lang="en-US" sz="1400" b="1" dirty="0">
                <a:solidFill>
                  <a:schemeClr val="accent1"/>
                </a:solidFill>
              </a:rPr>
              <a:t>Fy = 250 × sin 15° = 64.7 N</a:t>
            </a:r>
            <a:endParaRPr lang="en-US" sz="1300" dirty="0"/>
          </a:p>
          <a:p>
            <a:pPr indent="0" marL="0">
              <a:spcBef>
                <a:spcPts val="600"/>
              </a:spcBef>
              <a:buNone/>
            </a:pPr>
            <a:r>
              <a:rPr lang="en-US" sz="1300" b="1" dirty="0">
                <a:solidFill>
                  <a:schemeClr val="accent6"/>
                </a:solidFill>
              </a:rPr>
              <a:t>(b) Horizontal component (along forearm)</a:t>
            </a:r>
            <a:endParaRPr lang="en-US" sz="1300" dirty="0"/>
          </a:p>
          <a:p>
            <a:pPr indent="0" marL="0">
              <a:buNone/>
            </a:pPr>
            <a:r>
              <a:rPr lang="en-US" sz="1400" b="1" dirty="0">
                <a:solidFill>
                  <a:schemeClr val="accent1"/>
                </a:solidFill>
              </a:rPr>
              <a:t>Fx = 250 × cos 15° = 241.5 N</a:t>
            </a:r>
            <a:endParaRPr lang="en-US" sz="1300" dirty="0"/>
          </a:p>
          <a:p>
            <a:pPr indent="0" marL="0">
              <a:spcBef>
                <a:spcPts val="400"/>
              </a:spcBef>
              <a:buNone/>
            </a:pPr>
            <a:r>
              <a:rPr lang="en-US" sz="1200" i="1" dirty="0">
                <a:solidFill>
                  <a:schemeClr val="accent6"/>
                </a:solidFill>
              </a:rPr>
              <a:t>Check: √(241.5² + 64.7²) = 250 N ✓</a:t>
            </a:r>
            <a:endParaRPr lang="en-US" sz="1300" dirty="0"/>
          </a:p>
          <a:p>
            <a:pPr indent="0" marL="0">
              <a:spcBef>
                <a:spcPts val="600"/>
              </a:spcBef>
              <a:buNone/>
            </a:pPr>
            <a:r>
              <a:rPr lang="en-US" sz="1300" b="1" dirty="0">
                <a:solidFill>
                  <a:schemeClr val="accent6"/>
                </a:solidFill>
              </a:rPr>
              <a:t>Load moment (used next slide)</a:t>
            </a:r>
            <a:endParaRPr lang="en-US" sz="1300" dirty="0"/>
          </a:p>
          <a:p>
            <a:pPr indent="0" marL="0">
              <a:buNone/>
            </a:pPr>
            <a:r>
              <a:rPr lang="en-US" sz="1400" dirty="0">
                <a:solidFill>
                  <a:schemeClr val="tx1"/>
                </a:solidFill>
              </a:rPr>
              <a:t>40 N × 0.35 m = 14.0 N·m (extension)</a:t>
            </a:r>
            <a:endParaRPr lang="en-US" sz="13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badge-71"/>
          <p:cNvSpPr/>
          <p:nvPr/>
        </p:nvSpPr>
        <p:spPr>
          <a:xfrm>
            <a:off x="457200" y="256032"/>
            <a:ext cx="502920" cy="502920"/>
          </a:xfrm>
          <a:prstGeom prst="ellipse">
            <a:avLst/>
          </a:prstGeom>
          <a:solidFill>
            <a:schemeClr val="tx2"/>
          </a:solidFill>
          <a:ln/>
        </p:spPr>
      </p:sp>
      <p:sp>
        <p:nvSpPr>
          <p:cNvPr id="3" name="badge-text-72"/>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Q3</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Elbow: what each component does</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(c) The role of each component in stabilising or rotating the joint</a:t>
            </a:r>
            <a:endParaRPr lang="en-US" sz="1200" dirty="0"/>
          </a:p>
        </p:txBody>
      </p:sp>
      <p:sp>
        <p:nvSpPr>
          <p:cNvPr id="6" name="card-73"/>
          <p:cNvSpPr/>
          <p:nvPr/>
        </p:nvSpPr>
        <p:spPr>
          <a:xfrm>
            <a:off x="457200" y="1325880"/>
            <a:ext cx="4023360" cy="1554480"/>
          </a:xfrm>
          <a:prstGeom prst="roundRect">
            <a:avLst>
              <a:gd name="adj" fmla="val 4706"/>
            </a:avLst>
          </a:prstGeom>
          <a:solidFill>
            <a:schemeClr val="bg2"/>
          </a:solidFill>
          <a:ln/>
        </p:spPr>
      </p:sp>
      <p:sp>
        <p:nvSpPr>
          <p:cNvPr id="7" name="card-dot-74"/>
          <p:cNvSpPr/>
          <p:nvPr/>
        </p:nvSpPr>
        <p:spPr>
          <a:xfrm>
            <a:off x="640080" y="1508760"/>
            <a:ext cx="329184" cy="329184"/>
          </a:xfrm>
          <a:prstGeom prst="ellipse">
            <a:avLst/>
          </a:prstGeom>
          <a:solidFill>
            <a:schemeClr val="accent3"/>
          </a:solidFill>
          <a:ln/>
        </p:spPr>
      </p:sp>
      <p:sp>
        <p:nvSpPr>
          <p:cNvPr id="8" name="card-head-75"/>
          <p:cNvSpPr txBox="1"/>
          <p:nvPr/>
        </p:nvSpPr>
        <p:spPr>
          <a:xfrm>
            <a:off x="1097280" y="1481328"/>
            <a:ext cx="3200400" cy="384048"/>
          </a:xfrm>
          <a:prstGeom prst="rect">
            <a:avLst/>
          </a:prstGeom>
          <a:noFill/>
          <a:ln/>
        </p:spPr>
        <p:txBody>
          <a:bodyPr wrap="square" lIns="0" tIns="0" rIns="0" bIns="0" rtlCol="0" anchor="ctr"/>
          <a:lstStyle/>
          <a:p>
            <a:pPr indent="0" marL="0">
              <a:buNone/>
            </a:pPr>
            <a:r>
              <a:rPr lang="en-US" sz="1500" b="1" dirty="0">
                <a:solidFill>
                  <a:schemeClr val="tx2"/>
                </a:solidFill>
              </a:rPr>
              <a:t>Rotary – Fy = 64.7 N</a:t>
            </a:r>
            <a:endParaRPr lang="en-US" sz="1500" dirty="0"/>
          </a:p>
        </p:txBody>
      </p:sp>
      <p:sp>
        <p:nvSpPr>
          <p:cNvPr id="9" name="card-body-76"/>
          <p:cNvSpPr txBox="1"/>
          <p:nvPr/>
        </p:nvSpPr>
        <p:spPr>
          <a:xfrm>
            <a:off x="640080" y="1947672"/>
            <a:ext cx="3657600" cy="804672"/>
          </a:xfrm>
          <a:prstGeom prst="rect">
            <a:avLst/>
          </a:prstGeom>
          <a:noFill/>
          <a:ln/>
        </p:spPr>
        <p:txBody>
          <a:bodyPr wrap="square" lIns="0" tIns="0" rIns="0" bIns="0" rtlCol="0" anchor="t"/>
          <a:lstStyle/>
          <a:p>
            <a:pPr indent="0" marL="0">
              <a:buNone/>
            </a:pPr>
            <a:r>
              <a:rPr lang="en-US" sz="1300" dirty="0">
                <a:solidFill>
                  <a:schemeClr val="tx1"/>
                </a:solidFill>
              </a:rPr>
              <a:t>Perpendicular to the forearm, so it has a moment arm about the elbow axis. This is the part that flexes the elbow and resists the 40 N load.</a:t>
            </a:r>
            <a:endParaRPr lang="en-US" sz="1300" dirty="0"/>
          </a:p>
        </p:txBody>
      </p:sp>
      <p:sp>
        <p:nvSpPr>
          <p:cNvPr id="10" name="card-77"/>
          <p:cNvSpPr/>
          <p:nvPr/>
        </p:nvSpPr>
        <p:spPr>
          <a:xfrm>
            <a:off x="457200" y="3063240"/>
            <a:ext cx="4023360" cy="1600200"/>
          </a:xfrm>
          <a:prstGeom prst="roundRect">
            <a:avLst>
              <a:gd name="adj" fmla="val 4571"/>
            </a:avLst>
          </a:prstGeom>
          <a:solidFill>
            <a:schemeClr val="bg2"/>
          </a:solidFill>
          <a:ln/>
        </p:spPr>
      </p:sp>
      <p:sp>
        <p:nvSpPr>
          <p:cNvPr id="11" name="card-dot-78"/>
          <p:cNvSpPr/>
          <p:nvPr/>
        </p:nvSpPr>
        <p:spPr>
          <a:xfrm>
            <a:off x="640080" y="3246120"/>
            <a:ext cx="329184" cy="329184"/>
          </a:xfrm>
          <a:prstGeom prst="ellipse">
            <a:avLst/>
          </a:prstGeom>
          <a:solidFill>
            <a:schemeClr val="accent2"/>
          </a:solidFill>
          <a:ln/>
        </p:spPr>
      </p:sp>
      <p:sp>
        <p:nvSpPr>
          <p:cNvPr id="12" name="card-head-79"/>
          <p:cNvSpPr txBox="1"/>
          <p:nvPr/>
        </p:nvSpPr>
        <p:spPr>
          <a:xfrm>
            <a:off x="1097280" y="3218688"/>
            <a:ext cx="3200400" cy="384048"/>
          </a:xfrm>
          <a:prstGeom prst="rect">
            <a:avLst/>
          </a:prstGeom>
          <a:noFill/>
          <a:ln/>
        </p:spPr>
        <p:txBody>
          <a:bodyPr wrap="square" lIns="0" tIns="0" rIns="0" bIns="0" rtlCol="0" anchor="ctr"/>
          <a:lstStyle/>
          <a:p>
            <a:pPr indent="0" marL="0">
              <a:buNone/>
            </a:pPr>
            <a:r>
              <a:rPr lang="en-US" sz="1500" b="1" dirty="0">
                <a:solidFill>
                  <a:schemeClr val="tx2"/>
                </a:solidFill>
              </a:rPr>
              <a:t>Stabilising – Fx = 241.5 N</a:t>
            </a:r>
            <a:endParaRPr lang="en-US" sz="1500" dirty="0"/>
          </a:p>
        </p:txBody>
      </p:sp>
      <p:sp>
        <p:nvSpPr>
          <p:cNvPr id="13" name="card-body-80"/>
          <p:cNvSpPr txBox="1"/>
          <p:nvPr/>
        </p:nvSpPr>
        <p:spPr>
          <a:xfrm>
            <a:off x="640080" y="3685032"/>
            <a:ext cx="3657600" cy="850392"/>
          </a:xfrm>
          <a:prstGeom prst="rect">
            <a:avLst/>
          </a:prstGeom>
          <a:noFill/>
          <a:ln/>
        </p:spPr>
        <p:txBody>
          <a:bodyPr wrap="square" lIns="0" tIns="0" rIns="0" bIns="0" rtlCol="0" anchor="t"/>
          <a:lstStyle/>
          <a:p>
            <a:pPr indent="0" marL="0">
              <a:buNone/>
            </a:pPr>
            <a:r>
              <a:rPr lang="en-US" sz="1300" dirty="0">
                <a:solidFill>
                  <a:schemeClr val="tx1"/>
                </a:solidFill>
              </a:rPr>
              <a:t>Acts along the radius, through (or very near) the joint axis, so it creates almost no moment. It pulls the forearm into the humerus – joint compression and stability.</a:t>
            </a:r>
            <a:endParaRPr lang="en-US" sz="1300" dirty="0"/>
          </a:p>
        </p:txBody>
      </p:sp>
      <p:sp>
        <p:nvSpPr>
          <p:cNvPr id="14" name="stat-cos"/>
          <p:cNvSpPr txBox="1"/>
          <p:nvPr/>
        </p:nvSpPr>
        <p:spPr>
          <a:xfrm>
            <a:off x="4846320" y="1280160"/>
            <a:ext cx="1828800" cy="777240"/>
          </a:xfrm>
          <a:prstGeom prst="rect">
            <a:avLst/>
          </a:prstGeom>
          <a:noFill/>
          <a:ln/>
        </p:spPr>
        <p:txBody>
          <a:bodyPr wrap="square" lIns="0" tIns="0" rIns="0" bIns="0" rtlCol="0" anchor="ctr"/>
          <a:lstStyle/>
          <a:p>
            <a:pPr indent="0" marL="0">
              <a:buNone/>
            </a:pPr>
            <a:r>
              <a:rPr lang="en-US" sz="5400" b="1" dirty="0">
                <a:solidFill>
                  <a:schemeClr val="accent2"/>
                </a:solidFill>
              </a:rPr>
              <a:t>97%</a:t>
            </a:r>
            <a:endParaRPr lang="en-US" sz="5400" dirty="0"/>
          </a:p>
        </p:txBody>
      </p:sp>
      <p:sp>
        <p:nvSpPr>
          <p:cNvPr id="15" name="stat-sin"/>
          <p:cNvSpPr txBox="1"/>
          <p:nvPr/>
        </p:nvSpPr>
        <p:spPr>
          <a:xfrm>
            <a:off x="6812280" y="1280160"/>
            <a:ext cx="1828800" cy="777240"/>
          </a:xfrm>
          <a:prstGeom prst="rect">
            <a:avLst/>
          </a:prstGeom>
          <a:noFill/>
          <a:ln/>
        </p:spPr>
        <p:txBody>
          <a:bodyPr wrap="square" lIns="0" tIns="0" rIns="0" bIns="0" rtlCol="0" anchor="ctr"/>
          <a:lstStyle/>
          <a:p>
            <a:pPr indent="0" marL="0">
              <a:buNone/>
            </a:pPr>
            <a:r>
              <a:rPr lang="en-US" sz="5400" b="1" dirty="0">
                <a:solidFill>
                  <a:schemeClr val="accent3"/>
                </a:solidFill>
              </a:rPr>
              <a:t>26%</a:t>
            </a:r>
            <a:endParaRPr lang="en-US" sz="5400" dirty="0"/>
          </a:p>
        </p:txBody>
      </p:sp>
      <p:sp>
        <p:nvSpPr>
          <p:cNvPr id="16" name="stat-cos-cap"/>
          <p:cNvSpPr txBox="1"/>
          <p:nvPr/>
        </p:nvSpPr>
        <p:spPr>
          <a:xfrm>
            <a:off x="4846320" y="2057400"/>
            <a:ext cx="1828800" cy="548640"/>
          </a:xfrm>
          <a:prstGeom prst="rect">
            <a:avLst/>
          </a:prstGeom>
          <a:noFill/>
          <a:ln/>
        </p:spPr>
        <p:txBody>
          <a:bodyPr wrap="square" lIns="0" tIns="0" rIns="0" bIns="0" rtlCol="0" anchor="t"/>
          <a:lstStyle/>
          <a:p>
            <a:pPr indent="0" marL="0">
              <a:buNone/>
            </a:pPr>
            <a:r>
              <a:rPr lang="en-US" sz="1100" dirty="0">
                <a:solidFill>
                  <a:schemeClr val="accent6"/>
                </a:solidFill>
              </a:rPr>
              <a:t>cos 15° – size of the along-bone component relative to 250 N</a:t>
            </a:r>
            <a:endParaRPr lang="en-US" sz="1100" dirty="0"/>
          </a:p>
        </p:txBody>
      </p:sp>
      <p:sp>
        <p:nvSpPr>
          <p:cNvPr id="17" name="stat-sin-cap"/>
          <p:cNvSpPr txBox="1"/>
          <p:nvPr/>
        </p:nvSpPr>
        <p:spPr>
          <a:xfrm>
            <a:off x="6812280" y="2057400"/>
            <a:ext cx="1828800" cy="548640"/>
          </a:xfrm>
          <a:prstGeom prst="rect">
            <a:avLst/>
          </a:prstGeom>
          <a:noFill/>
          <a:ln/>
        </p:spPr>
        <p:txBody>
          <a:bodyPr wrap="square" lIns="0" tIns="0" rIns="0" bIns="0" rtlCol="0" anchor="t"/>
          <a:lstStyle/>
          <a:p>
            <a:pPr indent="0" marL="0">
              <a:buNone/>
            </a:pPr>
            <a:r>
              <a:rPr lang="en-US" sz="1100" dirty="0">
                <a:solidFill>
                  <a:schemeClr val="accent6"/>
                </a:solidFill>
              </a:rPr>
              <a:t>sin 15° – size of the rotary component relative to 250 N</a:t>
            </a:r>
            <a:endParaRPr lang="en-US" sz="1100" dirty="0"/>
          </a:p>
        </p:txBody>
      </p:sp>
      <p:sp>
        <p:nvSpPr>
          <p:cNvPr id="18" name="card-81"/>
          <p:cNvSpPr/>
          <p:nvPr/>
        </p:nvSpPr>
        <p:spPr>
          <a:xfrm>
            <a:off x="4709160" y="2743200"/>
            <a:ext cx="3977640" cy="1920240"/>
          </a:xfrm>
          <a:prstGeom prst="roundRect">
            <a:avLst>
              <a:gd name="adj" fmla="val 3810"/>
            </a:avLst>
          </a:prstGeom>
          <a:solidFill>
            <a:schemeClr val="bg2"/>
          </a:solidFill>
          <a:ln/>
        </p:spPr>
      </p:sp>
      <p:sp>
        <p:nvSpPr>
          <p:cNvPr id="19" name="card-dot-82"/>
          <p:cNvSpPr/>
          <p:nvPr/>
        </p:nvSpPr>
        <p:spPr>
          <a:xfrm>
            <a:off x="4892040" y="2926080"/>
            <a:ext cx="329184" cy="329184"/>
          </a:xfrm>
          <a:prstGeom prst="ellipse">
            <a:avLst/>
          </a:prstGeom>
          <a:solidFill>
            <a:schemeClr val="accent1"/>
          </a:solidFill>
          <a:ln/>
        </p:spPr>
      </p:sp>
      <p:sp>
        <p:nvSpPr>
          <p:cNvPr id="20" name="card-head-83"/>
          <p:cNvSpPr txBox="1"/>
          <p:nvPr/>
        </p:nvSpPr>
        <p:spPr>
          <a:xfrm>
            <a:off x="5349240" y="2898648"/>
            <a:ext cx="3154680" cy="384048"/>
          </a:xfrm>
          <a:prstGeom prst="rect">
            <a:avLst/>
          </a:prstGeom>
          <a:noFill/>
          <a:ln/>
        </p:spPr>
        <p:txBody>
          <a:bodyPr wrap="square" lIns="0" tIns="0" rIns="0" bIns="0" rtlCol="0" anchor="ctr"/>
          <a:lstStyle/>
          <a:p>
            <a:pPr indent="0" marL="0">
              <a:buNone/>
            </a:pPr>
            <a:r>
              <a:rPr lang="en-US" sz="1500" b="1" dirty="0">
                <a:solidFill>
                  <a:schemeClr val="tx2"/>
                </a:solidFill>
              </a:rPr>
              <a:t>Extension: moment check</a:t>
            </a:r>
            <a:endParaRPr lang="en-US" sz="1500" dirty="0"/>
          </a:p>
        </p:txBody>
      </p:sp>
      <p:sp>
        <p:nvSpPr>
          <p:cNvPr id="21" name="card-body-84"/>
          <p:cNvSpPr txBox="1"/>
          <p:nvPr/>
        </p:nvSpPr>
        <p:spPr>
          <a:xfrm>
            <a:off x="4892040" y="3364992"/>
            <a:ext cx="3611880" cy="1170432"/>
          </a:xfrm>
          <a:prstGeom prst="rect">
            <a:avLst/>
          </a:prstGeom>
          <a:noFill/>
          <a:ln/>
        </p:spPr>
        <p:txBody>
          <a:bodyPr wrap="square" lIns="0" tIns="0" rIns="0" bIns="0" rtlCol="0" anchor="t"/>
          <a:lstStyle/>
          <a:p>
            <a:pPr indent="0" marL="0">
              <a:buNone/>
            </a:pPr>
            <a:r>
              <a:rPr lang="en-US" sz="1200" dirty="0">
                <a:solidFill>
                  <a:schemeClr val="tx1"/>
                </a:solidFill>
              </a:rPr>
              <a:t>To hold 14.0 N·m, Fy × d = 14.0 → d = 14.0 / 64.7 = 0.22 m. Real biceps insertions are only ~0.03–0.05 m from the elbow, so the true muscle force (or pull angle) must be far larger: muscles work at a mechanical disadvantage.</a:t>
            </a:r>
            <a:endParaRPr lang="en-US" sz="12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badge-85"/>
          <p:cNvSpPr/>
          <p:nvPr/>
        </p:nvSpPr>
        <p:spPr>
          <a:xfrm>
            <a:off x="457200" y="256032"/>
            <a:ext cx="502920" cy="502920"/>
          </a:xfrm>
          <a:prstGeom prst="ellipse">
            <a:avLst/>
          </a:prstGeom>
          <a:solidFill>
            <a:schemeClr val="tx2"/>
          </a:solidFill>
          <a:ln/>
        </p:spPr>
      </p:sp>
      <p:sp>
        <p:nvSpPr>
          <p:cNvPr id="3" name="badge-text-86"/>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Q4</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Combining two muscle forces</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Muscle A: 120 N at 0°;  Muscle B: 80 N at 90° – both act on the same bone</a:t>
            </a:r>
            <a:endParaRPr lang="en-US" sz="1200" dirty="0"/>
          </a:p>
        </p:txBody>
      </p:sp>
      <p:sp>
        <p:nvSpPr>
          <p:cNvPr id="6" name="q4-para-top"/>
          <p:cNvSpPr/>
          <p:nvPr/>
        </p:nvSpPr>
        <p:spPr>
          <a:xfrm>
            <a:off x="960120" y="1554480"/>
            <a:ext cx="2194560" cy="0"/>
          </a:xfrm>
          <a:prstGeom prst="line">
            <a:avLst/>
          </a:prstGeom>
          <a:noFill/>
          <a:ln w="15875">
            <a:solidFill>
              <a:schemeClr val="accent5"/>
            </a:solidFill>
            <a:prstDash val="dash"/>
          </a:ln>
        </p:spPr>
      </p:sp>
      <p:sp>
        <p:nvSpPr>
          <p:cNvPr id="7" name="q4-para-side"/>
          <p:cNvSpPr/>
          <p:nvPr/>
        </p:nvSpPr>
        <p:spPr>
          <a:xfrm>
            <a:off x="3154680" y="1554480"/>
            <a:ext cx="0" cy="1463040"/>
          </a:xfrm>
          <a:prstGeom prst="line">
            <a:avLst/>
          </a:prstGeom>
          <a:noFill/>
          <a:ln w="15875">
            <a:solidFill>
              <a:schemeClr val="accent5"/>
            </a:solidFill>
            <a:prstDash val="dash"/>
          </a:ln>
        </p:spPr>
      </p:sp>
      <p:sp>
        <p:nvSpPr>
          <p:cNvPr id="8" name="q4-A-87"/>
          <p:cNvSpPr/>
          <p:nvPr/>
        </p:nvSpPr>
        <p:spPr>
          <a:xfrm>
            <a:off x="960120" y="3017520"/>
            <a:ext cx="2194560" cy="0"/>
          </a:xfrm>
          <a:prstGeom prst="line">
            <a:avLst/>
          </a:prstGeom>
          <a:noFill/>
          <a:ln w="38100">
            <a:solidFill>
              <a:schemeClr val="accent2"/>
            </a:solidFill>
            <a:prstDash val="solid"/>
            <a:tailEnd type="triangle"/>
          </a:ln>
        </p:spPr>
      </p:sp>
      <p:sp>
        <p:nvSpPr>
          <p:cNvPr id="9" name="q4-B-88"/>
          <p:cNvSpPr/>
          <p:nvPr/>
        </p:nvSpPr>
        <p:spPr>
          <a:xfrm flipV="1">
            <a:off x="960120" y="1554480"/>
            <a:ext cx="0" cy="1463040"/>
          </a:xfrm>
          <a:prstGeom prst="line">
            <a:avLst/>
          </a:prstGeom>
          <a:noFill/>
          <a:ln w="38100">
            <a:solidFill>
              <a:schemeClr val="accent3"/>
            </a:solidFill>
            <a:prstDash val="solid"/>
            <a:tailEnd type="triangle"/>
          </a:ln>
        </p:spPr>
      </p:sp>
      <p:sp>
        <p:nvSpPr>
          <p:cNvPr id="10" name="q4-R-89"/>
          <p:cNvSpPr/>
          <p:nvPr/>
        </p:nvSpPr>
        <p:spPr>
          <a:xfrm flipV="1">
            <a:off x="960120" y="1554480"/>
            <a:ext cx="2194560" cy="1463040"/>
          </a:xfrm>
          <a:prstGeom prst="line">
            <a:avLst/>
          </a:prstGeom>
          <a:noFill/>
          <a:ln w="50800">
            <a:solidFill>
              <a:schemeClr val="accent1"/>
            </a:solidFill>
            <a:prstDash val="solid"/>
            <a:tailEnd type="triangle"/>
          </a:ln>
        </p:spPr>
      </p:sp>
      <p:sp>
        <p:nvSpPr>
          <p:cNvPr id="11" name="q4-point"/>
          <p:cNvSpPr/>
          <p:nvPr/>
        </p:nvSpPr>
        <p:spPr>
          <a:xfrm>
            <a:off x="886968" y="2944368"/>
            <a:ext cx="146304" cy="146304"/>
          </a:xfrm>
          <a:prstGeom prst="ellipse">
            <a:avLst/>
          </a:prstGeom>
          <a:solidFill>
            <a:schemeClr val="tx2"/>
          </a:solidFill>
          <a:ln/>
        </p:spPr>
      </p:sp>
      <p:sp>
        <p:nvSpPr>
          <p:cNvPr id="12" name="angle-arc-90"/>
          <p:cNvSpPr/>
          <p:nvPr/>
        </p:nvSpPr>
        <p:spPr>
          <a:xfrm>
            <a:off x="365760" y="2423160"/>
            <a:ext cx="1188720" cy="1188720"/>
          </a:xfrm>
          <a:prstGeom prst="arc">
            <a:avLst>
              <a:gd name="adj1" fmla="val 19578596"/>
              <a:gd name="adj2" fmla="val 21600000"/>
            </a:avLst>
          </a:prstGeom>
          <a:noFill/>
          <a:ln w="19050">
            <a:solidFill>
              <a:schemeClr val="tx2"/>
            </a:solidFill>
            <a:prstDash val="solid"/>
          </a:ln>
        </p:spPr>
      </p:sp>
      <p:sp>
        <p:nvSpPr>
          <p:cNvPr id="13" name="label-91"/>
          <p:cNvSpPr txBox="1"/>
          <p:nvPr/>
        </p:nvSpPr>
        <p:spPr>
          <a:xfrm>
            <a:off x="1645920" y="3090672"/>
            <a:ext cx="1097280" cy="256032"/>
          </a:xfrm>
          <a:prstGeom prst="rect">
            <a:avLst/>
          </a:prstGeom>
          <a:noFill/>
          <a:ln/>
        </p:spPr>
        <p:txBody>
          <a:bodyPr wrap="square" lIns="0" tIns="0" rIns="0" bIns="0" rtlCol="0" anchor="ctr"/>
          <a:lstStyle/>
          <a:p>
            <a:pPr algn="l" indent="0" marL="0">
              <a:buNone/>
            </a:pPr>
            <a:r>
              <a:rPr lang="en-US" sz="1300" b="1" dirty="0">
                <a:solidFill>
                  <a:schemeClr val="accent2"/>
                </a:solidFill>
              </a:rPr>
              <a:t>A = 120 N</a:t>
            </a:r>
            <a:endParaRPr lang="en-US" sz="1300" dirty="0"/>
          </a:p>
        </p:txBody>
      </p:sp>
      <p:sp>
        <p:nvSpPr>
          <p:cNvPr id="14" name="label-92"/>
          <p:cNvSpPr txBox="1"/>
          <p:nvPr/>
        </p:nvSpPr>
        <p:spPr>
          <a:xfrm>
            <a:off x="457200" y="1234440"/>
            <a:ext cx="1005840" cy="256032"/>
          </a:xfrm>
          <a:prstGeom prst="rect">
            <a:avLst/>
          </a:prstGeom>
          <a:noFill/>
          <a:ln/>
        </p:spPr>
        <p:txBody>
          <a:bodyPr wrap="square" lIns="0" tIns="0" rIns="0" bIns="0" rtlCol="0" anchor="ctr"/>
          <a:lstStyle/>
          <a:p>
            <a:pPr algn="l" indent="0" marL="0">
              <a:buNone/>
            </a:pPr>
            <a:r>
              <a:rPr lang="en-US" sz="1300" b="1" dirty="0">
                <a:solidFill>
                  <a:schemeClr val="accent3"/>
                </a:solidFill>
              </a:rPr>
              <a:t>B = 80 N</a:t>
            </a:r>
            <a:endParaRPr lang="en-US" sz="1300" dirty="0"/>
          </a:p>
        </p:txBody>
      </p:sp>
      <p:sp>
        <p:nvSpPr>
          <p:cNvPr id="15" name="label-93"/>
          <p:cNvSpPr txBox="1"/>
          <p:nvPr/>
        </p:nvSpPr>
        <p:spPr>
          <a:xfrm>
            <a:off x="3227832" y="1417320"/>
            <a:ext cx="1188720" cy="274320"/>
          </a:xfrm>
          <a:prstGeom prst="rect">
            <a:avLst/>
          </a:prstGeom>
          <a:noFill/>
          <a:ln/>
        </p:spPr>
        <p:txBody>
          <a:bodyPr wrap="square" lIns="0" tIns="0" rIns="0" bIns="0" rtlCol="0" anchor="ctr"/>
          <a:lstStyle/>
          <a:p>
            <a:pPr algn="l" indent="0" marL="0">
              <a:buNone/>
            </a:pPr>
            <a:r>
              <a:rPr lang="en-US" sz="1400" b="1" dirty="0">
                <a:solidFill>
                  <a:schemeClr val="accent1"/>
                </a:solidFill>
              </a:rPr>
              <a:t>R = 144.2 N</a:t>
            </a:r>
            <a:endParaRPr lang="en-US" sz="1400" dirty="0"/>
          </a:p>
        </p:txBody>
      </p:sp>
      <p:sp>
        <p:nvSpPr>
          <p:cNvPr id="16" name="label-94"/>
          <p:cNvSpPr txBox="1"/>
          <p:nvPr/>
        </p:nvSpPr>
        <p:spPr>
          <a:xfrm>
            <a:off x="1600200" y="2633472"/>
            <a:ext cx="640080" cy="256032"/>
          </a:xfrm>
          <a:prstGeom prst="rect">
            <a:avLst/>
          </a:prstGeom>
          <a:noFill/>
          <a:ln/>
        </p:spPr>
        <p:txBody>
          <a:bodyPr wrap="square" lIns="0" tIns="0" rIns="0" bIns="0" rtlCol="0" anchor="ctr"/>
          <a:lstStyle/>
          <a:p>
            <a:pPr algn="l" indent="0" marL="0">
              <a:buNone/>
            </a:pPr>
            <a:r>
              <a:rPr lang="en-US" sz="1300" b="1" dirty="0">
                <a:solidFill>
                  <a:schemeClr val="tx2"/>
                </a:solidFill>
              </a:rPr>
              <a:t>33.7°</a:t>
            </a:r>
            <a:endParaRPr lang="en-US" sz="1300" dirty="0"/>
          </a:p>
        </p:txBody>
      </p:sp>
      <p:sp>
        <p:nvSpPr>
          <p:cNvPr id="17" name="card-95"/>
          <p:cNvSpPr/>
          <p:nvPr/>
        </p:nvSpPr>
        <p:spPr>
          <a:xfrm>
            <a:off x="457200" y="3383280"/>
            <a:ext cx="4023360" cy="1280160"/>
          </a:xfrm>
          <a:prstGeom prst="roundRect">
            <a:avLst>
              <a:gd name="adj" fmla="val 5714"/>
            </a:avLst>
          </a:prstGeom>
          <a:solidFill>
            <a:schemeClr val="bg2"/>
          </a:solidFill>
          <a:ln/>
        </p:spPr>
      </p:sp>
      <p:sp>
        <p:nvSpPr>
          <p:cNvPr id="18" name="card-dot-96"/>
          <p:cNvSpPr/>
          <p:nvPr/>
        </p:nvSpPr>
        <p:spPr>
          <a:xfrm>
            <a:off x="640080" y="3566160"/>
            <a:ext cx="329184" cy="329184"/>
          </a:xfrm>
          <a:prstGeom prst="ellipse">
            <a:avLst/>
          </a:prstGeom>
          <a:solidFill>
            <a:schemeClr val="accent1"/>
          </a:solidFill>
          <a:ln/>
        </p:spPr>
      </p:sp>
      <p:sp>
        <p:nvSpPr>
          <p:cNvPr id="19" name="card-head-97"/>
          <p:cNvSpPr txBox="1"/>
          <p:nvPr/>
        </p:nvSpPr>
        <p:spPr>
          <a:xfrm>
            <a:off x="1097280" y="3538728"/>
            <a:ext cx="3200400" cy="384048"/>
          </a:xfrm>
          <a:prstGeom prst="rect">
            <a:avLst/>
          </a:prstGeom>
          <a:noFill/>
          <a:ln/>
        </p:spPr>
        <p:txBody>
          <a:bodyPr wrap="square" lIns="0" tIns="0" rIns="0" bIns="0" rtlCol="0" anchor="ctr"/>
          <a:lstStyle/>
          <a:p>
            <a:pPr indent="0" marL="0">
              <a:buNone/>
            </a:pPr>
            <a:r>
              <a:rPr lang="en-US" sz="1500" b="1" dirty="0">
                <a:solidFill>
                  <a:schemeClr val="tx2"/>
                </a:solidFill>
              </a:rPr>
              <a:t>(c) Effect on the bone</a:t>
            </a:r>
            <a:endParaRPr lang="en-US" sz="1500" dirty="0"/>
          </a:p>
        </p:txBody>
      </p:sp>
      <p:sp>
        <p:nvSpPr>
          <p:cNvPr id="20" name="card-body-98"/>
          <p:cNvSpPr txBox="1"/>
          <p:nvPr/>
        </p:nvSpPr>
        <p:spPr>
          <a:xfrm>
            <a:off x="640080" y="4005072"/>
            <a:ext cx="3657600" cy="530352"/>
          </a:xfrm>
          <a:prstGeom prst="rect">
            <a:avLst/>
          </a:prstGeom>
          <a:noFill/>
          <a:ln/>
        </p:spPr>
        <p:txBody>
          <a:bodyPr wrap="square" lIns="0" tIns="0" rIns="0" bIns="0" rtlCol="0" anchor="t"/>
          <a:lstStyle/>
          <a:p>
            <a:pPr indent="0" marL="0">
              <a:buNone/>
            </a:pPr>
            <a:r>
              <a:rPr lang="en-US" sz="1200" dirty="0">
                <a:solidFill>
                  <a:schemeClr val="tx1"/>
                </a:solidFill>
              </a:rPr>
              <a:t>R lies closer to A: the bone is pulled mainly along A's line, with a smaller B-driven tendency to rotate.</a:t>
            </a:r>
            <a:endParaRPr lang="en-US" sz="1200" dirty="0"/>
          </a:p>
        </p:txBody>
      </p:sp>
      <p:sp>
        <p:nvSpPr>
          <p:cNvPr id="21" name="working-panel-99"/>
          <p:cNvSpPr/>
          <p:nvPr/>
        </p:nvSpPr>
        <p:spPr>
          <a:xfrm>
            <a:off x="4709160" y="1325880"/>
            <a:ext cx="3977640" cy="3337560"/>
          </a:xfrm>
          <a:prstGeom prst="roundRect">
            <a:avLst>
              <a:gd name="adj" fmla="val 2192"/>
            </a:avLst>
          </a:prstGeom>
          <a:solidFill>
            <a:schemeClr val="bg2"/>
          </a:solidFill>
          <a:ln/>
        </p:spPr>
      </p:sp>
      <p:sp>
        <p:nvSpPr>
          <p:cNvPr id="22" name="working-text-100"/>
          <p:cNvSpPr txBox="1"/>
          <p:nvPr/>
        </p:nvSpPr>
        <p:spPr>
          <a:xfrm>
            <a:off x="4892040" y="1463040"/>
            <a:ext cx="3611880" cy="3063240"/>
          </a:xfrm>
          <a:prstGeom prst="rect">
            <a:avLst/>
          </a:prstGeom>
          <a:noFill/>
          <a:ln/>
        </p:spPr>
        <p:txBody>
          <a:bodyPr wrap="square" lIns="0" tIns="0" rIns="0" bIns="0" rtlCol="0" anchor="t"/>
          <a:lstStyle/>
          <a:p>
            <a:pPr indent="0" marL="0">
              <a:buNone/>
            </a:pPr>
            <a:r>
              <a:rPr lang="en-US" sz="1300" b="1" dirty="0">
                <a:solidFill>
                  <a:schemeClr val="accent6"/>
                </a:solidFill>
              </a:rPr>
              <a:t>(a) Magnitude</a:t>
            </a:r>
            <a:endParaRPr lang="en-US" sz="1300" dirty="0"/>
          </a:p>
          <a:p>
            <a:pPr indent="0" marL="0">
              <a:buNone/>
            </a:pPr>
            <a:r>
              <a:rPr lang="en-US" sz="1400" dirty="0">
                <a:solidFill>
                  <a:schemeClr val="tx1"/>
                </a:solidFill>
              </a:rPr>
              <a:t>R = √(120² + 80²)</a:t>
            </a:r>
            <a:endParaRPr lang="en-US" sz="1300" dirty="0"/>
          </a:p>
          <a:p>
            <a:pPr indent="0" marL="0">
              <a:buNone/>
            </a:pPr>
            <a:r>
              <a:rPr lang="en-US" sz="1400" dirty="0">
                <a:solidFill>
                  <a:schemeClr val="tx1"/>
                </a:solidFill>
              </a:rPr>
              <a:t>  = √(14 400 + 6 400) = √20 800</a:t>
            </a:r>
            <a:endParaRPr lang="en-US" sz="1300" dirty="0"/>
          </a:p>
          <a:p>
            <a:pPr indent="0" marL="0">
              <a:buNone/>
            </a:pPr>
            <a:r>
              <a:rPr lang="en-US" sz="1400" b="1" dirty="0">
                <a:solidFill>
                  <a:schemeClr val="accent1"/>
                </a:solidFill>
              </a:rPr>
              <a:t>R = 144.2 N</a:t>
            </a:r>
            <a:endParaRPr lang="en-US" sz="1300" dirty="0"/>
          </a:p>
          <a:p>
            <a:pPr indent="0" marL="0">
              <a:spcBef>
                <a:spcPts val="600"/>
              </a:spcBef>
              <a:buNone/>
            </a:pPr>
            <a:r>
              <a:rPr lang="en-US" sz="1300" b="1" dirty="0">
                <a:solidFill>
                  <a:schemeClr val="accent6"/>
                </a:solidFill>
              </a:rPr>
              <a:t>(b) Direction</a:t>
            </a:r>
            <a:endParaRPr lang="en-US" sz="1300" dirty="0"/>
          </a:p>
          <a:p>
            <a:pPr indent="0" marL="0">
              <a:buNone/>
            </a:pPr>
            <a:r>
              <a:rPr lang="en-US" sz="1400" dirty="0">
                <a:solidFill>
                  <a:schemeClr val="tx1"/>
                </a:solidFill>
              </a:rPr>
              <a:t>θ = tan⁻¹(80 / 120) = tan⁻¹(0.667)</a:t>
            </a:r>
            <a:endParaRPr lang="en-US" sz="1300" dirty="0"/>
          </a:p>
          <a:p>
            <a:pPr indent="0" marL="0">
              <a:buNone/>
            </a:pPr>
            <a:r>
              <a:rPr lang="en-US" sz="1400" b="1" dirty="0">
                <a:solidFill>
                  <a:schemeClr val="accent1"/>
                </a:solidFill>
              </a:rPr>
              <a:t>θ = 33.7° above the horizontal</a:t>
            </a:r>
            <a:endParaRPr lang="en-US" sz="1300" dirty="0"/>
          </a:p>
          <a:p>
            <a:pPr indent="0" marL="0">
              <a:spcBef>
                <a:spcPts val="400"/>
              </a:spcBef>
              <a:buNone/>
            </a:pPr>
            <a:r>
              <a:rPr lang="en-US" sz="1200" i="1" dirty="0">
                <a:solidFill>
                  <a:schemeClr val="accent6"/>
                </a:solidFill>
              </a:rPr>
              <a:t>If the bone lies horizontally: R cos θ = 120 N pulls along it; R sin θ = 80 N turns it.</a:t>
            </a:r>
            <a:endParaRPr lang="en-US" sz="13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badge-101"/>
          <p:cNvSpPr/>
          <p:nvPr/>
        </p:nvSpPr>
        <p:spPr>
          <a:xfrm>
            <a:off x="457200" y="256032"/>
            <a:ext cx="502920" cy="502920"/>
          </a:xfrm>
          <a:prstGeom prst="ellipse">
            <a:avLst/>
          </a:prstGeom>
          <a:solidFill>
            <a:schemeClr val="tx2"/>
          </a:solidFill>
          <a:ln/>
        </p:spPr>
      </p:sp>
      <p:sp>
        <p:nvSpPr>
          <p:cNvPr id="3" name="badge-text-102"/>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Q5</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Sprint start: ground reaction force</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The athlete produces 400 N horizontal and 700 N vertical force against the ground</a:t>
            </a:r>
            <a:endParaRPr lang="en-US" sz="1200" dirty="0"/>
          </a:p>
        </p:txBody>
      </p:sp>
      <p:sp>
        <p:nvSpPr>
          <p:cNvPr id="6" name="q5-ground"/>
          <p:cNvSpPr/>
          <p:nvPr/>
        </p:nvSpPr>
        <p:spPr>
          <a:xfrm>
            <a:off x="457200" y="4160520"/>
            <a:ext cx="4023360" cy="0"/>
          </a:xfrm>
          <a:prstGeom prst="line">
            <a:avLst/>
          </a:prstGeom>
          <a:noFill/>
          <a:ln w="25400">
            <a:solidFill>
              <a:schemeClr val="tx2"/>
            </a:solidFill>
            <a:prstDash val="solid"/>
          </a:ln>
        </p:spPr>
      </p:sp>
      <p:sp>
        <p:nvSpPr>
          <p:cNvPr id="7" name="q5-block"/>
          <p:cNvSpPr/>
          <p:nvPr/>
        </p:nvSpPr>
        <p:spPr>
          <a:xfrm flipH="1">
            <a:off x="457200" y="3657600"/>
            <a:ext cx="685800" cy="502920"/>
          </a:xfrm>
          <a:prstGeom prst="rtTriangle">
            <a:avLst/>
          </a:prstGeom>
          <a:solidFill>
            <a:schemeClr val="accent5">
              <a:alpha val="70000"/>
            </a:schemeClr>
          </a:solidFill>
          <a:ln/>
        </p:spPr>
      </p:sp>
      <p:sp>
        <p:nvSpPr>
          <p:cNvPr id="8" name="label-103"/>
          <p:cNvSpPr txBox="1"/>
          <p:nvPr/>
        </p:nvSpPr>
        <p:spPr>
          <a:xfrm>
            <a:off x="484632" y="4206240"/>
            <a:ext cx="640080" cy="228600"/>
          </a:xfrm>
          <a:prstGeom prst="rect">
            <a:avLst/>
          </a:prstGeom>
          <a:noFill/>
          <a:ln/>
        </p:spPr>
        <p:txBody>
          <a:bodyPr wrap="square" lIns="0" tIns="0" rIns="0" bIns="0" rtlCol="0" anchor="ctr"/>
          <a:lstStyle/>
          <a:p>
            <a:pPr algn="ctr" indent="0" marL="0">
              <a:buNone/>
            </a:pPr>
            <a:r>
              <a:rPr lang="en-US" sz="1100" dirty="0">
                <a:solidFill>
                  <a:schemeClr val="accent6"/>
                </a:solidFill>
              </a:rPr>
              <a:t>block</a:t>
            </a:r>
            <a:endParaRPr lang="en-US" sz="1100" dirty="0"/>
          </a:p>
        </p:txBody>
      </p:sp>
      <p:sp>
        <p:nvSpPr>
          <p:cNvPr id="9" name="q5-H-104"/>
          <p:cNvSpPr/>
          <p:nvPr/>
        </p:nvSpPr>
        <p:spPr>
          <a:xfrm>
            <a:off x="1143000" y="4160520"/>
            <a:ext cx="1243584" cy="0"/>
          </a:xfrm>
          <a:prstGeom prst="line">
            <a:avLst/>
          </a:prstGeom>
          <a:noFill/>
          <a:ln w="38100">
            <a:solidFill>
              <a:schemeClr val="accent2"/>
            </a:solidFill>
            <a:prstDash val="dash"/>
            <a:tailEnd type="triangle"/>
          </a:ln>
        </p:spPr>
      </p:sp>
      <p:sp>
        <p:nvSpPr>
          <p:cNvPr id="10" name="q5-V-105"/>
          <p:cNvSpPr/>
          <p:nvPr/>
        </p:nvSpPr>
        <p:spPr>
          <a:xfrm flipV="1">
            <a:off x="2386584" y="1984248"/>
            <a:ext cx="0" cy="2176272"/>
          </a:xfrm>
          <a:prstGeom prst="line">
            <a:avLst/>
          </a:prstGeom>
          <a:noFill/>
          <a:ln w="38100">
            <a:solidFill>
              <a:schemeClr val="accent3"/>
            </a:solidFill>
            <a:prstDash val="dash"/>
            <a:tailEnd type="triangle"/>
          </a:ln>
        </p:spPr>
      </p:sp>
      <p:sp>
        <p:nvSpPr>
          <p:cNvPr id="11" name="q5-GRF-106"/>
          <p:cNvSpPr/>
          <p:nvPr/>
        </p:nvSpPr>
        <p:spPr>
          <a:xfrm flipV="1">
            <a:off x="1143000" y="1984248"/>
            <a:ext cx="1243584" cy="2176272"/>
          </a:xfrm>
          <a:prstGeom prst="line">
            <a:avLst/>
          </a:prstGeom>
          <a:noFill/>
          <a:ln w="50800">
            <a:solidFill>
              <a:schemeClr val="accent1"/>
            </a:solidFill>
            <a:prstDash val="solid"/>
            <a:tailEnd type="triangle"/>
          </a:ln>
        </p:spPr>
      </p:sp>
      <p:sp>
        <p:nvSpPr>
          <p:cNvPr id="12" name="right-angle-107"/>
          <p:cNvSpPr/>
          <p:nvPr/>
        </p:nvSpPr>
        <p:spPr>
          <a:xfrm>
            <a:off x="2221992" y="3995928"/>
            <a:ext cx="164592" cy="164592"/>
          </a:xfrm>
          <a:prstGeom prst="rect">
            <a:avLst/>
          </a:prstGeom>
          <a:noFill/>
          <a:ln w="12700">
            <a:solidFill>
              <a:schemeClr val="tx2"/>
            </a:solidFill>
            <a:prstDash val="solid"/>
          </a:ln>
        </p:spPr>
      </p:sp>
      <p:sp>
        <p:nvSpPr>
          <p:cNvPr id="13" name="angle-arc-108"/>
          <p:cNvSpPr/>
          <p:nvPr/>
        </p:nvSpPr>
        <p:spPr>
          <a:xfrm>
            <a:off x="640080" y="3657600"/>
            <a:ext cx="1005840" cy="1005840"/>
          </a:xfrm>
          <a:prstGeom prst="arc">
            <a:avLst>
              <a:gd name="adj1" fmla="val 17984693"/>
              <a:gd name="adj2" fmla="val 21600000"/>
            </a:avLst>
          </a:prstGeom>
          <a:noFill/>
          <a:ln w="19050">
            <a:solidFill>
              <a:schemeClr val="tx2"/>
            </a:solidFill>
            <a:prstDash val="solid"/>
          </a:ln>
        </p:spPr>
      </p:sp>
      <p:sp>
        <p:nvSpPr>
          <p:cNvPr id="14" name="label-109"/>
          <p:cNvSpPr txBox="1"/>
          <p:nvPr/>
        </p:nvSpPr>
        <p:spPr>
          <a:xfrm>
            <a:off x="1463040" y="4233672"/>
            <a:ext cx="640080" cy="256032"/>
          </a:xfrm>
          <a:prstGeom prst="rect">
            <a:avLst/>
          </a:prstGeom>
          <a:noFill/>
          <a:ln/>
        </p:spPr>
        <p:txBody>
          <a:bodyPr wrap="square" lIns="0" tIns="0" rIns="0" bIns="0" rtlCol="0" anchor="ctr"/>
          <a:lstStyle/>
          <a:p>
            <a:pPr algn="l" indent="0" marL="0">
              <a:buNone/>
            </a:pPr>
            <a:r>
              <a:rPr lang="en-US" sz="1300" b="1" dirty="0">
                <a:solidFill>
                  <a:schemeClr val="accent2"/>
                </a:solidFill>
              </a:rPr>
              <a:t>400 N</a:t>
            </a:r>
            <a:endParaRPr lang="en-US" sz="1300" dirty="0"/>
          </a:p>
        </p:txBody>
      </p:sp>
      <p:sp>
        <p:nvSpPr>
          <p:cNvPr id="15" name="label-110"/>
          <p:cNvSpPr txBox="1"/>
          <p:nvPr/>
        </p:nvSpPr>
        <p:spPr>
          <a:xfrm>
            <a:off x="2496312" y="2971800"/>
            <a:ext cx="640080" cy="256032"/>
          </a:xfrm>
          <a:prstGeom prst="rect">
            <a:avLst/>
          </a:prstGeom>
          <a:noFill/>
          <a:ln/>
        </p:spPr>
        <p:txBody>
          <a:bodyPr wrap="square" lIns="0" tIns="0" rIns="0" bIns="0" rtlCol="0" anchor="ctr"/>
          <a:lstStyle/>
          <a:p>
            <a:pPr algn="l" indent="0" marL="0">
              <a:buNone/>
            </a:pPr>
            <a:r>
              <a:rPr lang="en-US" sz="1300" b="1" dirty="0">
                <a:solidFill>
                  <a:schemeClr val="accent3"/>
                </a:solidFill>
              </a:rPr>
              <a:t>700 N</a:t>
            </a:r>
            <a:endParaRPr lang="en-US" sz="1300" dirty="0"/>
          </a:p>
        </p:txBody>
      </p:sp>
      <p:sp>
        <p:nvSpPr>
          <p:cNvPr id="16" name="label-111"/>
          <p:cNvSpPr txBox="1"/>
          <p:nvPr/>
        </p:nvSpPr>
        <p:spPr>
          <a:xfrm>
            <a:off x="502920" y="2167128"/>
            <a:ext cx="1280160" cy="274320"/>
          </a:xfrm>
          <a:prstGeom prst="rect">
            <a:avLst/>
          </a:prstGeom>
          <a:noFill/>
          <a:ln/>
        </p:spPr>
        <p:txBody>
          <a:bodyPr wrap="square" lIns="0" tIns="0" rIns="0" bIns="0" rtlCol="0" anchor="ctr"/>
          <a:lstStyle/>
          <a:p>
            <a:pPr algn="l" indent="0" marL="0">
              <a:buNone/>
            </a:pPr>
            <a:r>
              <a:rPr lang="en-US" sz="1400" b="1" dirty="0">
                <a:solidFill>
                  <a:schemeClr val="accent1"/>
                </a:solidFill>
              </a:rPr>
              <a:t>GRF = 806.2 N</a:t>
            </a:r>
            <a:endParaRPr lang="en-US" sz="1400" dirty="0"/>
          </a:p>
        </p:txBody>
      </p:sp>
      <p:sp>
        <p:nvSpPr>
          <p:cNvPr id="17" name="label-112"/>
          <p:cNvSpPr txBox="1"/>
          <p:nvPr/>
        </p:nvSpPr>
        <p:spPr>
          <a:xfrm>
            <a:off x="1645920" y="3749040"/>
            <a:ext cx="548640" cy="256032"/>
          </a:xfrm>
          <a:prstGeom prst="rect">
            <a:avLst/>
          </a:prstGeom>
          <a:noFill/>
          <a:ln/>
        </p:spPr>
        <p:txBody>
          <a:bodyPr wrap="square" lIns="0" tIns="0" rIns="0" bIns="0" rtlCol="0" anchor="ctr"/>
          <a:lstStyle/>
          <a:p>
            <a:pPr algn="l" indent="0" marL="0">
              <a:buNone/>
            </a:pPr>
            <a:r>
              <a:rPr lang="en-US" sz="1300" b="1" dirty="0">
                <a:solidFill>
                  <a:schemeClr val="tx2"/>
                </a:solidFill>
              </a:rPr>
              <a:t>60.3°</a:t>
            </a:r>
            <a:endParaRPr lang="en-US" sz="1300" dirty="0"/>
          </a:p>
        </p:txBody>
      </p:sp>
      <p:sp>
        <p:nvSpPr>
          <p:cNvPr id="18" name="q5-travel-113"/>
          <p:cNvSpPr/>
          <p:nvPr/>
        </p:nvSpPr>
        <p:spPr>
          <a:xfrm>
            <a:off x="2926080" y="2011680"/>
            <a:ext cx="1188720" cy="0"/>
          </a:xfrm>
          <a:prstGeom prst="line">
            <a:avLst/>
          </a:prstGeom>
          <a:noFill/>
          <a:ln w="25400">
            <a:solidFill>
              <a:schemeClr val="accent6"/>
            </a:solidFill>
            <a:prstDash val="solid"/>
            <a:tailEnd type="triangle"/>
          </a:ln>
        </p:spPr>
      </p:sp>
      <p:sp>
        <p:nvSpPr>
          <p:cNvPr id="19" name="label-114"/>
          <p:cNvSpPr txBox="1"/>
          <p:nvPr/>
        </p:nvSpPr>
        <p:spPr>
          <a:xfrm>
            <a:off x="2834640" y="2103120"/>
            <a:ext cx="1463040" cy="228600"/>
          </a:xfrm>
          <a:prstGeom prst="rect">
            <a:avLst/>
          </a:prstGeom>
          <a:noFill/>
          <a:ln/>
        </p:spPr>
        <p:txBody>
          <a:bodyPr wrap="square" lIns="0" tIns="0" rIns="0" bIns="0" rtlCol="0" anchor="ctr"/>
          <a:lstStyle/>
          <a:p>
            <a:pPr algn="l" indent="0" marL="0">
              <a:buNone/>
            </a:pPr>
            <a:r>
              <a:rPr lang="en-US" sz="1100" i="1" dirty="0">
                <a:solidFill>
                  <a:schemeClr val="accent6"/>
                </a:solidFill>
              </a:rPr>
              <a:t>direction of travel</a:t>
            </a:r>
            <a:endParaRPr lang="en-US" sz="1100" dirty="0"/>
          </a:p>
        </p:txBody>
      </p:sp>
      <p:sp>
        <p:nvSpPr>
          <p:cNvPr id="20" name="label-115"/>
          <p:cNvSpPr txBox="1"/>
          <p:nvPr/>
        </p:nvSpPr>
        <p:spPr>
          <a:xfrm>
            <a:off x="2834640" y="2395728"/>
            <a:ext cx="1600200" cy="548640"/>
          </a:xfrm>
          <a:prstGeom prst="rect">
            <a:avLst/>
          </a:prstGeom>
          <a:noFill/>
          <a:ln/>
        </p:spPr>
        <p:txBody>
          <a:bodyPr wrap="square" lIns="0" tIns="0" rIns="0" bIns="0" rtlCol="0" anchor="t"/>
          <a:lstStyle/>
          <a:p>
            <a:pPr algn="l" indent="0" marL="0">
              <a:buNone/>
            </a:pPr>
            <a:r>
              <a:rPr lang="en-US" sz="1100" i="1" dirty="0">
                <a:solidFill>
                  <a:schemeClr val="accent6"/>
                </a:solidFill>
              </a:rPr>
              <a:t>GRF acts ON the athlete: forward and up</a:t>
            </a:r>
            <a:endParaRPr lang="en-US" sz="1100" dirty="0"/>
          </a:p>
        </p:txBody>
      </p:sp>
      <p:sp>
        <p:nvSpPr>
          <p:cNvPr id="21" name="working-panel-116"/>
          <p:cNvSpPr/>
          <p:nvPr/>
        </p:nvSpPr>
        <p:spPr>
          <a:xfrm>
            <a:off x="4709160" y="1325880"/>
            <a:ext cx="3977640" cy="3337560"/>
          </a:xfrm>
          <a:prstGeom prst="roundRect">
            <a:avLst>
              <a:gd name="adj" fmla="val 2192"/>
            </a:avLst>
          </a:prstGeom>
          <a:solidFill>
            <a:schemeClr val="bg2"/>
          </a:solidFill>
          <a:ln/>
        </p:spPr>
      </p:sp>
      <p:sp>
        <p:nvSpPr>
          <p:cNvPr id="22" name="working-text-117"/>
          <p:cNvSpPr txBox="1"/>
          <p:nvPr/>
        </p:nvSpPr>
        <p:spPr>
          <a:xfrm>
            <a:off x="4892040" y="1463040"/>
            <a:ext cx="3611880" cy="3063240"/>
          </a:xfrm>
          <a:prstGeom prst="rect">
            <a:avLst/>
          </a:prstGeom>
          <a:noFill/>
          <a:ln/>
        </p:spPr>
        <p:txBody>
          <a:bodyPr wrap="square" lIns="0" tIns="0" rIns="0" bIns="0" rtlCol="0" anchor="t"/>
          <a:lstStyle/>
          <a:p>
            <a:pPr indent="0" marL="0">
              <a:buNone/>
            </a:pPr>
            <a:r>
              <a:rPr lang="en-US" sz="1300" b="1" dirty="0">
                <a:solidFill>
                  <a:schemeClr val="accent6"/>
                </a:solidFill>
              </a:rPr>
              <a:t>(a) Resultant GRF</a:t>
            </a:r>
            <a:endParaRPr lang="en-US" sz="1300" dirty="0"/>
          </a:p>
          <a:p>
            <a:pPr indent="0" marL="0">
              <a:buNone/>
            </a:pPr>
            <a:r>
              <a:rPr lang="en-US" sz="1400" dirty="0">
                <a:solidFill>
                  <a:schemeClr val="tx1"/>
                </a:solidFill>
              </a:rPr>
              <a:t>R = √(400² + 700²)</a:t>
            </a:r>
            <a:endParaRPr lang="en-US" sz="1300" dirty="0"/>
          </a:p>
          <a:p>
            <a:pPr indent="0" marL="0">
              <a:buNone/>
            </a:pPr>
            <a:r>
              <a:rPr lang="en-US" sz="1400" dirty="0">
                <a:solidFill>
                  <a:schemeClr val="tx1"/>
                </a:solidFill>
              </a:rPr>
              <a:t>  = √(160 000 + 490 000) = √650 000</a:t>
            </a:r>
            <a:endParaRPr lang="en-US" sz="1300" dirty="0"/>
          </a:p>
          <a:p>
            <a:pPr indent="0" marL="0">
              <a:buNone/>
            </a:pPr>
            <a:r>
              <a:rPr lang="en-US" sz="1400" b="1" dirty="0">
                <a:solidFill>
                  <a:schemeClr val="accent1"/>
                </a:solidFill>
              </a:rPr>
              <a:t>R = 806.2 N</a:t>
            </a:r>
            <a:endParaRPr lang="en-US" sz="1300" dirty="0"/>
          </a:p>
          <a:p>
            <a:pPr indent="0" marL="0">
              <a:spcBef>
                <a:spcPts val="600"/>
              </a:spcBef>
              <a:buNone/>
            </a:pPr>
            <a:r>
              <a:rPr lang="en-US" sz="1300" b="1" dirty="0">
                <a:solidFill>
                  <a:schemeClr val="accent6"/>
                </a:solidFill>
              </a:rPr>
              <a:t>(b) Direction</a:t>
            </a:r>
            <a:endParaRPr lang="en-US" sz="1300" dirty="0"/>
          </a:p>
          <a:p>
            <a:pPr indent="0" marL="0">
              <a:buNone/>
            </a:pPr>
            <a:r>
              <a:rPr lang="en-US" sz="1400" dirty="0">
                <a:solidFill>
                  <a:schemeClr val="tx1"/>
                </a:solidFill>
              </a:rPr>
              <a:t>θ = tan⁻¹(700 / 400) = tan⁻¹(1.75)</a:t>
            </a:r>
            <a:endParaRPr lang="en-US" sz="1300" dirty="0"/>
          </a:p>
          <a:p>
            <a:pPr indent="0" marL="0">
              <a:buNone/>
            </a:pPr>
            <a:r>
              <a:rPr lang="en-US" sz="1400" b="1" dirty="0">
                <a:solidFill>
                  <a:schemeClr val="accent1"/>
                </a:solidFill>
              </a:rPr>
              <a:t>θ = 60.3° above the horizontal</a:t>
            </a:r>
            <a:endParaRPr lang="en-US" sz="1300" dirty="0"/>
          </a:p>
          <a:p>
            <a:pPr indent="0" marL="0">
              <a:spcBef>
                <a:spcPts val="400"/>
              </a:spcBef>
              <a:buNone/>
            </a:pPr>
            <a:r>
              <a:rPr lang="en-US" sz="1200" i="1" dirty="0">
                <a:solidFill>
                  <a:schemeClr val="accent6"/>
                </a:solidFill>
              </a:rPr>
              <a:t>Ratio of forces = 400 / 806.2 = 49.6% of the GRF is horizontal</a:t>
            </a:r>
            <a:endParaRPr lang="en-US" sz="13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badge-118"/>
          <p:cNvSpPr/>
          <p:nvPr/>
        </p:nvSpPr>
        <p:spPr>
          <a:xfrm>
            <a:off x="457200" y="256032"/>
            <a:ext cx="502920" cy="502920"/>
          </a:xfrm>
          <a:prstGeom prst="ellipse">
            <a:avLst/>
          </a:prstGeom>
          <a:solidFill>
            <a:schemeClr val="tx2"/>
          </a:solidFill>
          <a:ln/>
        </p:spPr>
      </p:sp>
      <p:sp>
        <p:nvSpPr>
          <p:cNvPr id="3" name="badge-text-119"/>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Q5</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Why the GRF angle matters for acceleration</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(c) Horizontal force available from the same 806.2 N GRF at different angles</a:t>
            </a:r>
            <a:endParaRPr lang="en-US" sz="1200" dirty="0"/>
          </a:p>
        </p:txBody>
      </p:sp>
      <p:graphicFrame>
        <p:nvGraphicFramePr>
          <p:cNvPr id="6" name="q5-angle-chart" descr=""/>
          <p:cNvGraphicFramePr/>
          <p:nvPr/>
        </p:nvGraphicFramePr>
        <p:xfrm>
          <a:off x="457200" y="1280160"/>
          <a:ext cx="4206240" cy="3383280"/>
        </p:xfrm>
        <a:graphic xmlns:a="http://schemas.openxmlformats.org/drawingml/2006/main">
          <a:graphicData uri="http://schemas.openxmlformats.org/drawingml/2006/chart">
            <c:chart xmlns:c="http://schemas.openxmlformats.org/drawingml/2006/chart" r:id="rId1"/>
          </a:graphicData>
        </a:graphic>
      </p:graphicFrame>
      <p:sp>
        <p:nvSpPr>
          <p:cNvPr id="7" name="card-120"/>
          <p:cNvSpPr/>
          <p:nvPr/>
        </p:nvSpPr>
        <p:spPr>
          <a:xfrm>
            <a:off x="4892040" y="1325880"/>
            <a:ext cx="3794760" cy="1024128"/>
          </a:xfrm>
          <a:prstGeom prst="roundRect">
            <a:avLst>
              <a:gd name="adj" fmla="val 7143"/>
            </a:avLst>
          </a:prstGeom>
          <a:solidFill>
            <a:schemeClr val="bg2"/>
          </a:solidFill>
          <a:ln/>
        </p:spPr>
      </p:sp>
      <p:sp>
        <p:nvSpPr>
          <p:cNvPr id="8" name="card-dot-121"/>
          <p:cNvSpPr/>
          <p:nvPr/>
        </p:nvSpPr>
        <p:spPr>
          <a:xfrm>
            <a:off x="5074920" y="1508760"/>
            <a:ext cx="329184" cy="329184"/>
          </a:xfrm>
          <a:prstGeom prst="ellipse">
            <a:avLst/>
          </a:prstGeom>
          <a:solidFill>
            <a:schemeClr val="accent2"/>
          </a:solidFill>
          <a:ln/>
        </p:spPr>
      </p:sp>
      <p:sp>
        <p:nvSpPr>
          <p:cNvPr id="9" name="card-head-122"/>
          <p:cNvSpPr txBox="1"/>
          <p:nvPr/>
        </p:nvSpPr>
        <p:spPr>
          <a:xfrm>
            <a:off x="5532120" y="1481328"/>
            <a:ext cx="2971800" cy="384048"/>
          </a:xfrm>
          <a:prstGeom prst="rect">
            <a:avLst/>
          </a:prstGeom>
          <a:noFill/>
          <a:ln/>
        </p:spPr>
        <p:txBody>
          <a:bodyPr wrap="square" lIns="0" tIns="0" rIns="0" bIns="0" rtlCol="0" anchor="ctr"/>
          <a:lstStyle/>
          <a:p>
            <a:pPr indent="0" marL="0">
              <a:buNone/>
            </a:pPr>
            <a:r>
              <a:rPr lang="en-US" sz="1500" b="1" dirty="0">
                <a:solidFill>
                  <a:schemeClr val="tx2"/>
                </a:solidFill>
              </a:rPr>
              <a:t>Lower angle → faster acceleration</a:t>
            </a:r>
            <a:endParaRPr lang="en-US" sz="1500" dirty="0"/>
          </a:p>
        </p:txBody>
      </p:sp>
      <p:sp>
        <p:nvSpPr>
          <p:cNvPr id="10" name="card-body-123"/>
          <p:cNvSpPr txBox="1"/>
          <p:nvPr/>
        </p:nvSpPr>
        <p:spPr>
          <a:xfrm>
            <a:off x="5074920" y="1947672"/>
            <a:ext cx="3429000" cy="274320"/>
          </a:xfrm>
          <a:prstGeom prst="rect">
            <a:avLst/>
          </a:prstGeom>
          <a:noFill/>
          <a:ln/>
        </p:spPr>
        <p:txBody>
          <a:bodyPr wrap="square" lIns="0" tIns="0" rIns="0" bIns="0" rtlCol="0" anchor="t"/>
          <a:lstStyle/>
          <a:p>
            <a:pPr indent="0" marL="0">
              <a:buNone/>
            </a:pPr>
            <a:r>
              <a:rPr lang="en-US" sz="1200" dirty="0">
                <a:solidFill>
                  <a:schemeClr val="tx1"/>
                </a:solidFill>
              </a:rPr>
              <a:t>More of the GRF points forward, and a = Fx / m. At 45° the same push gives ~43% more horizontal force.</a:t>
            </a:r>
            <a:endParaRPr lang="en-US" sz="1200" dirty="0"/>
          </a:p>
        </p:txBody>
      </p:sp>
      <p:sp>
        <p:nvSpPr>
          <p:cNvPr id="11" name="card-124"/>
          <p:cNvSpPr/>
          <p:nvPr/>
        </p:nvSpPr>
        <p:spPr>
          <a:xfrm>
            <a:off x="4892040" y="2487168"/>
            <a:ext cx="3794760" cy="1024128"/>
          </a:xfrm>
          <a:prstGeom prst="roundRect">
            <a:avLst>
              <a:gd name="adj" fmla="val 7143"/>
            </a:avLst>
          </a:prstGeom>
          <a:solidFill>
            <a:schemeClr val="bg2"/>
          </a:solidFill>
          <a:ln/>
        </p:spPr>
      </p:sp>
      <p:sp>
        <p:nvSpPr>
          <p:cNvPr id="12" name="card-dot-125"/>
          <p:cNvSpPr/>
          <p:nvPr/>
        </p:nvSpPr>
        <p:spPr>
          <a:xfrm>
            <a:off x="5074920" y="2670048"/>
            <a:ext cx="329184" cy="329184"/>
          </a:xfrm>
          <a:prstGeom prst="ellipse">
            <a:avLst/>
          </a:prstGeom>
          <a:solidFill>
            <a:schemeClr val="accent3"/>
          </a:solidFill>
          <a:ln/>
        </p:spPr>
      </p:sp>
      <p:sp>
        <p:nvSpPr>
          <p:cNvPr id="13" name="card-head-126"/>
          <p:cNvSpPr txBox="1"/>
          <p:nvPr/>
        </p:nvSpPr>
        <p:spPr>
          <a:xfrm>
            <a:off x="5532120" y="2642616"/>
            <a:ext cx="2971800" cy="384048"/>
          </a:xfrm>
          <a:prstGeom prst="rect">
            <a:avLst/>
          </a:prstGeom>
          <a:noFill/>
          <a:ln/>
        </p:spPr>
        <p:txBody>
          <a:bodyPr wrap="square" lIns="0" tIns="0" rIns="0" bIns="0" rtlCol="0" anchor="ctr"/>
          <a:lstStyle/>
          <a:p>
            <a:pPr indent="0" marL="0">
              <a:buNone/>
            </a:pPr>
            <a:r>
              <a:rPr lang="en-US" sz="1500" b="1" dirty="0">
                <a:solidFill>
                  <a:schemeClr val="tx2"/>
                </a:solidFill>
              </a:rPr>
              <a:t>Too low → loss of support</a:t>
            </a:r>
            <a:endParaRPr lang="en-US" sz="1500" dirty="0"/>
          </a:p>
        </p:txBody>
      </p:sp>
      <p:sp>
        <p:nvSpPr>
          <p:cNvPr id="14" name="card-body-127"/>
          <p:cNvSpPr txBox="1"/>
          <p:nvPr/>
        </p:nvSpPr>
        <p:spPr>
          <a:xfrm>
            <a:off x="5074920" y="3108960"/>
            <a:ext cx="3429000" cy="274320"/>
          </a:xfrm>
          <a:prstGeom prst="rect">
            <a:avLst/>
          </a:prstGeom>
          <a:noFill/>
          <a:ln/>
        </p:spPr>
        <p:txBody>
          <a:bodyPr wrap="square" lIns="0" tIns="0" rIns="0" bIns="0" rtlCol="0" anchor="t"/>
          <a:lstStyle/>
          <a:p>
            <a:pPr indent="0" marL="0">
              <a:buNone/>
            </a:pPr>
            <a:r>
              <a:rPr lang="en-US" sz="1200" dirty="0">
                <a:solidFill>
                  <a:schemeClr val="tx1"/>
                </a:solidFill>
              </a:rPr>
              <a:t>Vertical force must still lift and support body mass; too little and the athlete stumbles or rises too slowly.</a:t>
            </a:r>
            <a:endParaRPr lang="en-US" sz="1200" dirty="0"/>
          </a:p>
        </p:txBody>
      </p:sp>
      <p:sp>
        <p:nvSpPr>
          <p:cNvPr id="15" name="card-128"/>
          <p:cNvSpPr/>
          <p:nvPr/>
        </p:nvSpPr>
        <p:spPr>
          <a:xfrm>
            <a:off x="4892040" y="3648456"/>
            <a:ext cx="3794760" cy="1024128"/>
          </a:xfrm>
          <a:prstGeom prst="roundRect">
            <a:avLst>
              <a:gd name="adj" fmla="val 7143"/>
            </a:avLst>
          </a:prstGeom>
          <a:solidFill>
            <a:schemeClr val="bg2"/>
          </a:solidFill>
          <a:ln/>
        </p:spPr>
      </p:sp>
      <p:sp>
        <p:nvSpPr>
          <p:cNvPr id="16" name="card-dot-129"/>
          <p:cNvSpPr/>
          <p:nvPr/>
        </p:nvSpPr>
        <p:spPr>
          <a:xfrm>
            <a:off x="5074920" y="3831336"/>
            <a:ext cx="329184" cy="329184"/>
          </a:xfrm>
          <a:prstGeom prst="ellipse">
            <a:avLst/>
          </a:prstGeom>
          <a:solidFill>
            <a:schemeClr val="accent1"/>
          </a:solidFill>
          <a:ln/>
        </p:spPr>
      </p:sp>
      <p:sp>
        <p:nvSpPr>
          <p:cNvPr id="17" name="card-head-130"/>
          <p:cNvSpPr txBox="1"/>
          <p:nvPr/>
        </p:nvSpPr>
        <p:spPr>
          <a:xfrm>
            <a:off x="5532120" y="3803904"/>
            <a:ext cx="2971800" cy="384048"/>
          </a:xfrm>
          <a:prstGeom prst="rect">
            <a:avLst/>
          </a:prstGeom>
          <a:noFill/>
          <a:ln/>
        </p:spPr>
        <p:txBody>
          <a:bodyPr wrap="square" lIns="0" tIns="0" rIns="0" bIns="0" rtlCol="0" anchor="ctr"/>
          <a:lstStyle/>
          <a:p>
            <a:pPr indent="0" marL="0">
              <a:buNone/>
            </a:pPr>
            <a:r>
              <a:rPr lang="en-US" sz="1500" b="1" dirty="0">
                <a:solidFill>
                  <a:schemeClr val="tx2"/>
                </a:solidFill>
              </a:rPr>
              <a:t>Coaching implication</a:t>
            </a:r>
            <a:endParaRPr lang="en-US" sz="1500" dirty="0"/>
          </a:p>
        </p:txBody>
      </p:sp>
      <p:sp>
        <p:nvSpPr>
          <p:cNvPr id="18" name="card-body-131"/>
          <p:cNvSpPr txBox="1"/>
          <p:nvPr/>
        </p:nvSpPr>
        <p:spPr>
          <a:xfrm>
            <a:off x="5074920" y="4270248"/>
            <a:ext cx="3429000" cy="274320"/>
          </a:xfrm>
          <a:prstGeom prst="rect">
            <a:avLst/>
          </a:prstGeom>
          <a:noFill/>
          <a:ln/>
        </p:spPr>
        <p:txBody>
          <a:bodyPr wrap="square" lIns="0" tIns="0" rIns="0" bIns="0" rtlCol="0" anchor="t"/>
          <a:lstStyle/>
          <a:p>
            <a:pPr indent="0" marL="0">
              <a:buNone/>
            </a:pPr>
            <a:r>
              <a:rPr lang="en-US" sz="1200" dirty="0">
                <a:solidFill>
                  <a:schemeClr val="tx1"/>
                </a:solidFill>
              </a:rPr>
              <a:t>Forward body lean, low shin angles and pushing 'back' into the blocks orient the GRF more horizontally.</a:t>
            </a:r>
            <a:endParaRPr lang="en-US" sz="12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badge-132"/>
          <p:cNvSpPr/>
          <p:nvPr/>
        </p:nvSpPr>
        <p:spPr>
          <a:xfrm>
            <a:off x="457200" y="256032"/>
            <a:ext cx="502920" cy="502920"/>
          </a:xfrm>
          <a:prstGeom prst="ellipse">
            <a:avLst/>
          </a:prstGeom>
          <a:solidFill>
            <a:schemeClr val="tx2"/>
          </a:solidFill>
          <a:ln/>
        </p:spPr>
      </p:sp>
      <p:sp>
        <p:nvSpPr>
          <p:cNvPr id="3" name="badge-text-133"/>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Q6</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Shoulder: resolving the deltoid force</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Deltoid 500 N at 20° above horizontal to abduct the arm; arm weight 70 N acts downward</a:t>
            </a:r>
            <a:endParaRPr lang="en-US" sz="1200" dirty="0"/>
          </a:p>
        </p:txBody>
      </p:sp>
      <p:sp>
        <p:nvSpPr>
          <p:cNvPr id="6" name="q6-glenoid"/>
          <p:cNvSpPr/>
          <p:nvPr/>
        </p:nvSpPr>
        <p:spPr>
          <a:xfrm>
            <a:off x="365760" y="2651760"/>
            <a:ext cx="914400" cy="914400"/>
          </a:xfrm>
          <a:prstGeom prst="arc">
            <a:avLst>
              <a:gd name="adj1" fmla="val 7200000"/>
              <a:gd name="adj2" fmla="val 14400000"/>
            </a:avLst>
          </a:prstGeom>
          <a:noFill/>
          <a:ln w="50800">
            <a:solidFill>
              <a:schemeClr val="tx2"/>
            </a:solidFill>
            <a:prstDash val="solid"/>
          </a:ln>
        </p:spPr>
      </p:sp>
      <p:sp>
        <p:nvSpPr>
          <p:cNvPr id="7" name="q6-head"/>
          <p:cNvSpPr/>
          <p:nvPr/>
        </p:nvSpPr>
        <p:spPr>
          <a:xfrm>
            <a:off x="640080" y="2834640"/>
            <a:ext cx="548640" cy="548640"/>
          </a:xfrm>
          <a:prstGeom prst="ellipse">
            <a:avLst/>
          </a:prstGeom>
          <a:solidFill>
            <a:schemeClr val="accent5">
              <a:alpha val="70000"/>
            </a:schemeClr>
          </a:solidFill>
          <a:ln/>
        </p:spPr>
      </p:sp>
      <p:sp>
        <p:nvSpPr>
          <p:cNvPr id="8" name="q6-humerus"/>
          <p:cNvSpPr/>
          <p:nvPr/>
        </p:nvSpPr>
        <p:spPr>
          <a:xfrm>
            <a:off x="1051560" y="2990088"/>
            <a:ext cx="3200400" cy="237744"/>
          </a:xfrm>
          <a:prstGeom prst="roundRect">
            <a:avLst>
              <a:gd name="adj" fmla="val 46154"/>
            </a:avLst>
          </a:prstGeom>
          <a:solidFill>
            <a:schemeClr val="accent5">
              <a:alpha val="60000"/>
            </a:schemeClr>
          </a:solidFill>
          <a:ln/>
        </p:spPr>
      </p:sp>
      <p:sp>
        <p:nvSpPr>
          <p:cNvPr id="9" name="label-134"/>
          <p:cNvSpPr txBox="1"/>
          <p:nvPr/>
        </p:nvSpPr>
        <p:spPr>
          <a:xfrm>
            <a:off x="274320" y="3520440"/>
            <a:ext cx="822960" cy="228600"/>
          </a:xfrm>
          <a:prstGeom prst="rect">
            <a:avLst/>
          </a:prstGeom>
          <a:noFill/>
          <a:ln/>
        </p:spPr>
        <p:txBody>
          <a:bodyPr wrap="square" lIns="0" tIns="0" rIns="0" bIns="0" rtlCol="0" anchor="ctr"/>
          <a:lstStyle/>
          <a:p>
            <a:pPr algn="ctr" indent="0" marL="0">
              <a:buNone/>
            </a:pPr>
            <a:r>
              <a:rPr lang="en-US" sz="1100" b="1" dirty="0">
                <a:solidFill>
                  <a:schemeClr val="tx2"/>
                </a:solidFill>
              </a:rPr>
              <a:t>glenoid</a:t>
            </a:r>
            <a:endParaRPr lang="en-US" sz="1100" dirty="0"/>
          </a:p>
        </p:txBody>
      </p:sp>
      <p:sp>
        <p:nvSpPr>
          <p:cNvPr id="10" name="label-135"/>
          <p:cNvSpPr txBox="1"/>
          <p:nvPr/>
        </p:nvSpPr>
        <p:spPr>
          <a:xfrm>
            <a:off x="2286000" y="3310128"/>
            <a:ext cx="914400" cy="228600"/>
          </a:xfrm>
          <a:prstGeom prst="rect">
            <a:avLst/>
          </a:prstGeom>
          <a:noFill/>
          <a:ln/>
        </p:spPr>
        <p:txBody>
          <a:bodyPr wrap="square" lIns="0" tIns="0" rIns="0" bIns="0" rtlCol="0" anchor="ctr"/>
          <a:lstStyle/>
          <a:p>
            <a:pPr algn="l" indent="0" marL="0">
              <a:buNone/>
            </a:pPr>
            <a:r>
              <a:rPr lang="en-US" sz="1100" i="1" dirty="0">
                <a:solidFill>
                  <a:schemeClr val="accent6"/>
                </a:solidFill>
              </a:rPr>
              <a:t>humerus</a:t>
            </a:r>
            <a:endParaRPr lang="en-US" sz="1100" dirty="0"/>
          </a:p>
        </p:txBody>
      </p:sp>
      <p:sp>
        <p:nvSpPr>
          <p:cNvPr id="11" name="q6-deltoid-136"/>
          <p:cNvSpPr/>
          <p:nvPr/>
        </p:nvSpPr>
        <p:spPr>
          <a:xfrm flipH="1" flipV="1">
            <a:off x="1139792" y="2489699"/>
            <a:ext cx="1374808" cy="500389"/>
          </a:xfrm>
          <a:prstGeom prst="line">
            <a:avLst/>
          </a:prstGeom>
          <a:noFill/>
          <a:ln w="50800">
            <a:solidFill>
              <a:schemeClr val="accent1"/>
            </a:solidFill>
            <a:prstDash val="solid"/>
            <a:tailEnd type="triangle"/>
          </a:ln>
        </p:spPr>
      </p:sp>
      <p:sp>
        <p:nvSpPr>
          <p:cNvPr id="12" name="q6-Fx-137"/>
          <p:cNvSpPr/>
          <p:nvPr/>
        </p:nvSpPr>
        <p:spPr>
          <a:xfrm flipH="1">
            <a:off x="1139792" y="2990088"/>
            <a:ext cx="1374808" cy="0"/>
          </a:xfrm>
          <a:prstGeom prst="line">
            <a:avLst/>
          </a:prstGeom>
          <a:noFill/>
          <a:ln w="38100">
            <a:solidFill>
              <a:schemeClr val="accent2"/>
            </a:solidFill>
            <a:prstDash val="dash"/>
            <a:tailEnd type="triangle"/>
          </a:ln>
        </p:spPr>
      </p:sp>
      <p:sp>
        <p:nvSpPr>
          <p:cNvPr id="13" name="q6-Fy-138"/>
          <p:cNvSpPr/>
          <p:nvPr/>
        </p:nvSpPr>
        <p:spPr>
          <a:xfrm flipV="1">
            <a:off x="2514600" y="2352539"/>
            <a:ext cx="0" cy="637549"/>
          </a:xfrm>
          <a:prstGeom prst="line">
            <a:avLst/>
          </a:prstGeom>
          <a:noFill/>
          <a:ln w="38100">
            <a:solidFill>
              <a:schemeClr val="accent3"/>
            </a:solidFill>
            <a:prstDash val="dash"/>
            <a:tailEnd type="triangle"/>
          </a:ln>
        </p:spPr>
      </p:sp>
      <p:sp>
        <p:nvSpPr>
          <p:cNvPr id="14" name="angle-arc-139"/>
          <p:cNvSpPr/>
          <p:nvPr/>
        </p:nvSpPr>
        <p:spPr>
          <a:xfrm>
            <a:off x="1874520" y="2350008"/>
            <a:ext cx="1280160" cy="1280160"/>
          </a:xfrm>
          <a:prstGeom prst="arc">
            <a:avLst>
              <a:gd name="adj1" fmla="val 10800000"/>
              <a:gd name="adj2" fmla="val 12000000"/>
            </a:avLst>
          </a:prstGeom>
          <a:noFill/>
          <a:ln w="19050">
            <a:solidFill>
              <a:schemeClr val="tx2"/>
            </a:solidFill>
            <a:prstDash val="solid"/>
          </a:ln>
        </p:spPr>
      </p:sp>
      <p:sp>
        <p:nvSpPr>
          <p:cNvPr id="15" name="label-140"/>
          <p:cNvSpPr txBox="1"/>
          <p:nvPr/>
        </p:nvSpPr>
        <p:spPr>
          <a:xfrm>
            <a:off x="1325880" y="2715768"/>
            <a:ext cx="320040" cy="182880"/>
          </a:xfrm>
          <a:prstGeom prst="rect">
            <a:avLst/>
          </a:prstGeom>
          <a:noFill/>
          <a:ln/>
        </p:spPr>
        <p:txBody>
          <a:bodyPr wrap="square" lIns="0" tIns="0" rIns="0" bIns="0" rtlCol="0" anchor="ctr"/>
          <a:lstStyle/>
          <a:p>
            <a:pPr algn="ctr" indent="0" marL="0">
              <a:buNone/>
            </a:pPr>
            <a:r>
              <a:rPr lang="en-US" sz="1000" b="1" dirty="0">
                <a:solidFill>
                  <a:schemeClr val="tx2"/>
                </a:solidFill>
              </a:rPr>
              <a:t>20°</a:t>
            </a:r>
            <a:endParaRPr lang="en-US" sz="1000" dirty="0"/>
          </a:p>
        </p:txBody>
      </p:sp>
      <p:sp>
        <p:nvSpPr>
          <p:cNvPr id="16" name="label-141"/>
          <p:cNvSpPr txBox="1"/>
          <p:nvPr/>
        </p:nvSpPr>
        <p:spPr>
          <a:xfrm>
            <a:off x="1048352" y="2078219"/>
            <a:ext cx="1463040" cy="274320"/>
          </a:xfrm>
          <a:prstGeom prst="rect">
            <a:avLst/>
          </a:prstGeom>
          <a:noFill/>
          <a:ln/>
        </p:spPr>
        <p:txBody>
          <a:bodyPr wrap="square" lIns="0" tIns="0" rIns="0" bIns="0" rtlCol="0" anchor="ctr"/>
          <a:lstStyle/>
          <a:p>
            <a:pPr algn="l" indent="0" marL="0">
              <a:buNone/>
            </a:pPr>
            <a:r>
              <a:rPr lang="en-US" sz="1400" b="1" dirty="0">
                <a:solidFill>
                  <a:schemeClr val="accent1"/>
                </a:solidFill>
              </a:rPr>
              <a:t>Deltoid 500 N</a:t>
            </a:r>
            <a:endParaRPr lang="en-US" sz="1400" dirty="0"/>
          </a:p>
        </p:txBody>
      </p:sp>
      <p:sp>
        <p:nvSpPr>
          <p:cNvPr id="17" name="label-142"/>
          <p:cNvSpPr txBox="1"/>
          <p:nvPr/>
        </p:nvSpPr>
        <p:spPr>
          <a:xfrm>
            <a:off x="2606040" y="2123939"/>
            <a:ext cx="1188720" cy="274320"/>
          </a:xfrm>
          <a:prstGeom prst="rect">
            <a:avLst/>
          </a:prstGeom>
          <a:noFill/>
          <a:ln/>
        </p:spPr>
        <p:txBody>
          <a:bodyPr wrap="square" lIns="0" tIns="0" rIns="0" bIns="0" rtlCol="0" anchor="ctr"/>
          <a:lstStyle/>
          <a:p>
            <a:pPr algn="l" indent="0" marL="0">
              <a:buNone/>
            </a:pPr>
            <a:r>
              <a:rPr lang="en-US" sz="1300" b="1" dirty="0">
                <a:solidFill>
                  <a:schemeClr val="accent3"/>
                </a:solidFill>
              </a:rPr>
              <a:t>Fy = 171.0 N</a:t>
            </a:r>
            <a:endParaRPr lang="en-US" sz="1300" dirty="0"/>
          </a:p>
        </p:txBody>
      </p:sp>
      <p:sp>
        <p:nvSpPr>
          <p:cNvPr id="18" name="label-143"/>
          <p:cNvSpPr txBox="1"/>
          <p:nvPr/>
        </p:nvSpPr>
        <p:spPr>
          <a:xfrm>
            <a:off x="1097280" y="3291840"/>
            <a:ext cx="1143000" cy="256032"/>
          </a:xfrm>
          <a:prstGeom prst="rect">
            <a:avLst/>
          </a:prstGeom>
          <a:noFill/>
          <a:ln/>
        </p:spPr>
        <p:txBody>
          <a:bodyPr wrap="square" lIns="0" tIns="0" rIns="0" bIns="0" rtlCol="0" anchor="ctr"/>
          <a:lstStyle/>
          <a:p>
            <a:pPr algn="l" indent="0" marL="0">
              <a:buNone/>
            </a:pPr>
            <a:r>
              <a:rPr lang="en-US" sz="1300" b="1" dirty="0">
                <a:solidFill>
                  <a:schemeClr val="accent2"/>
                </a:solidFill>
              </a:rPr>
              <a:t>Fx = 469.8 N</a:t>
            </a:r>
            <a:endParaRPr lang="en-US" sz="1300" dirty="0"/>
          </a:p>
        </p:txBody>
      </p:sp>
      <p:sp>
        <p:nvSpPr>
          <p:cNvPr id="19" name="q6-com"/>
          <p:cNvSpPr/>
          <p:nvPr/>
        </p:nvSpPr>
        <p:spPr>
          <a:xfrm>
            <a:off x="3346704" y="3026664"/>
            <a:ext cx="164592" cy="164592"/>
          </a:xfrm>
          <a:prstGeom prst="ellipse">
            <a:avLst/>
          </a:prstGeom>
          <a:solidFill>
            <a:schemeClr val="accent4"/>
          </a:solidFill>
          <a:ln/>
        </p:spPr>
      </p:sp>
      <p:sp>
        <p:nvSpPr>
          <p:cNvPr id="20" name="q6-weight-144"/>
          <p:cNvSpPr/>
          <p:nvPr/>
        </p:nvSpPr>
        <p:spPr>
          <a:xfrm>
            <a:off x="3429000" y="3200400"/>
            <a:ext cx="0" cy="960120"/>
          </a:xfrm>
          <a:prstGeom prst="line">
            <a:avLst/>
          </a:prstGeom>
          <a:noFill/>
          <a:ln w="50800">
            <a:solidFill>
              <a:schemeClr val="accent4"/>
            </a:solidFill>
            <a:prstDash val="solid"/>
            <a:tailEnd type="triangle"/>
          </a:ln>
        </p:spPr>
      </p:sp>
      <p:sp>
        <p:nvSpPr>
          <p:cNvPr id="21" name="label-145"/>
          <p:cNvSpPr txBox="1"/>
          <p:nvPr/>
        </p:nvSpPr>
        <p:spPr>
          <a:xfrm>
            <a:off x="3538728" y="3703320"/>
            <a:ext cx="914400" cy="274320"/>
          </a:xfrm>
          <a:prstGeom prst="rect">
            <a:avLst/>
          </a:prstGeom>
          <a:noFill/>
          <a:ln/>
        </p:spPr>
        <p:txBody>
          <a:bodyPr wrap="square" lIns="0" tIns="0" rIns="0" bIns="0" rtlCol="0" anchor="ctr"/>
          <a:lstStyle/>
          <a:p>
            <a:pPr algn="l" indent="0" marL="0">
              <a:buNone/>
            </a:pPr>
            <a:r>
              <a:rPr lang="en-US" sz="1300" b="1" dirty="0">
                <a:solidFill>
                  <a:schemeClr val="accent4"/>
                </a:solidFill>
              </a:rPr>
              <a:t>W = 70 N</a:t>
            </a:r>
            <a:endParaRPr lang="en-US" sz="1300" dirty="0"/>
          </a:p>
        </p:txBody>
      </p:sp>
      <p:sp>
        <p:nvSpPr>
          <p:cNvPr id="22" name="working-panel-146"/>
          <p:cNvSpPr/>
          <p:nvPr/>
        </p:nvSpPr>
        <p:spPr>
          <a:xfrm>
            <a:off x="4709160" y="1325880"/>
            <a:ext cx="3977640" cy="3337560"/>
          </a:xfrm>
          <a:prstGeom prst="roundRect">
            <a:avLst>
              <a:gd name="adj" fmla="val 2192"/>
            </a:avLst>
          </a:prstGeom>
          <a:solidFill>
            <a:schemeClr val="bg2"/>
          </a:solidFill>
          <a:ln/>
        </p:spPr>
      </p:sp>
      <p:sp>
        <p:nvSpPr>
          <p:cNvPr id="23" name="working-text-147"/>
          <p:cNvSpPr txBox="1"/>
          <p:nvPr/>
        </p:nvSpPr>
        <p:spPr>
          <a:xfrm>
            <a:off x="4892040" y="1463040"/>
            <a:ext cx="3611880" cy="3063240"/>
          </a:xfrm>
          <a:prstGeom prst="rect">
            <a:avLst/>
          </a:prstGeom>
          <a:noFill/>
          <a:ln/>
        </p:spPr>
        <p:txBody>
          <a:bodyPr wrap="square" lIns="0" tIns="0" rIns="0" bIns="0" rtlCol="0" anchor="t"/>
          <a:lstStyle/>
          <a:p>
            <a:pPr indent="0" marL="0">
              <a:buNone/>
            </a:pPr>
            <a:r>
              <a:rPr lang="en-US" sz="1300" b="1" dirty="0">
                <a:solidFill>
                  <a:schemeClr val="accent6"/>
                </a:solidFill>
              </a:rPr>
              <a:t>(a) Deltoid components</a:t>
            </a:r>
            <a:endParaRPr lang="en-US" sz="1300" dirty="0"/>
          </a:p>
          <a:p>
            <a:pPr indent="0" marL="0">
              <a:buNone/>
            </a:pPr>
            <a:r>
              <a:rPr lang="en-US" sz="1400" b="1" dirty="0">
                <a:solidFill>
                  <a:schemeClr val="accent1"/>
                </a:solidFill>
              </a:rPr>
              <a:t>Fx = 500 × cos 20° = 469.8 N</a:t>
            </a:r>
            <a:endParaRPr lang="en-US" sz="1300" dirty="0"/>
          </a:p>
          <a:p>
            <a:pPr indent="0" marL="0">
              <a:spcBef>
                <a:spcPts val="400"/>
              </a:spcBef>
              <a:buNone/>
            </a:pPr>
            <a:r>
              <a:rPr lang="en-US" sz="1200" i="1" dirty="0">
                <a:solidFill>
                  <a:schemeClr val="accent6"/>
                </a:solidFill>
              </a:rPr>
              <a:t>along the humerus, towards the glenoid</a:t>
            </a:r>
            <a:endParaRPr lang="en-US" sz="1300" dirty="0"/>
          </a:p>
          <a:p>
            <a:pPr indent="0" marL="0">
              <a:buNone/>
            </a:pPr>
            <a:r>
              <a:rPr lang="en-US" sz="1400" b="1" dirty="0">
                <a:solidFill>
                  <a:schemeClr val="accent1"/>
                </a:solidFill>
              </a:rPr>
              <a:t>Fy = 500 × sin 20° = 171.0 N</a:t>
            </a:r>
            <a:endParaRPr lang="en-US" sz="1300" dirty="0"/>
          </a:p>
          <a:p>
            <a:pPr indent="0" marL="0">
              <a:spcBef>
                <a:spcPts val="400"/>
              </a:spcBef>
              <a:buNone/>
            </a:pPr>
            <a:r>
              <a:rPr lang="en-US" sz="1200" i="1" dirty="0">
                <a:solidFill>
                  <a:schemeClr val="accent6"/>
                </a:solidFill>
              </a:rPr>
              <a:t>upward (superior)</a:t>
            </a:r>
            <a:endParaRPr lang="en-US" sz="1300" dirty="0"/>
          </a:p>
          <a:p>
            <a:pPr indent="0" marL="0">
              <a:spcBef>
                <a:spcPts val="600"/>
              </a:spcBef>
              <a:buNone/>
            </a:pPr>
            <a:r>
              <a:rPr lang="en-US" sz="1300" b="1" dirty="0">
                <a:solidFill>
                  <a:schemeClr val="accent6"/>
                </a:solidFill>
              </a:rPr>
              <a:t>Forces on the arm</a:t>
            </a:r>
            <a:endParaRPr lang="en-US" sz="1300" dirty="0"/>
          </a:p>
          <a:p>
            <a:pPr indent="0" marL="0">
              <a:buNone/>
            </a:pPr>
            <a:r>
              <a:rPr lang="en-US" sz="1400" dirty="0">
                <a:solidFill>
                  <a:schemeClr val="tx1"/>
                </a:solidFill>
              </a:rPr>
              <a:t>Horizontal: 469.8 N (deltoid only)</a:t>
            </a:r>
            <a:endParaRPr lang="en-US" sz="1300" dirty="0"/>
          </a:p>
          <a:p>
            <a:pPr indent="0" marL="0">
              <a:buNone/>
            </a:pPr>
            <a:r>
              <a:rPr lang="en-US" sz="1400" dirty="0">
                <a:solidFill>
                  <a:schemeClr val="tx1"/>
                </a:solidFill>
              </a:rPr>
              <a:t>Vertical: +171.0 N (deltoid) − 70.0 N (weight)</a:t>
            </a:r>
            <a:endParaRPr lang="en-US" sz="1300" dirty="0"/>
          </a:p>
          <a:p>
            <a:pPr indent="0" marL="0">
              <a:spcBef>
                <a:spcPts val="400"/>
              </a:spcBef>
              <a:buNone/>
            </a:pPr>
            <a:r>
              <a:rPr lang="en-US" sz="1200" i="1" dirty="0">
                <a:solidFill>
                  <a:schemeClr val="accent6"/>
                </a:solidFill>
              </a:rPr>
              <a:t>Arm treated as horizontal, so 'horizontal' = along the humerus.</a:t>
            </a:r>
            <a:endParaRPr lang="en-US" sz="13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badge-148"/>
          <p:cNvSpPr/>
          <p:nvPr/>
        </p:nvSpPr>
        <p:spPr>
          <a:xfrm>
            <a:off x="457200" y="256032"/>
            <a:ext cx="502920" cy="502920"/>
          </a:xfrm>
          <a:prstGeom prst="ellipse">
            <a:avLst/>
          </a:prstGeom>
          <a:solidFill>
            <a:schemeClr val="tx2"/>
          </a:solidFill>
          <a:ln/>
        </p:spPr>
      </p:sp>
      <p:sp>
        <p:nvSpPr>
          <p:cNvPr id="3" name="badge-text-149"/>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Q6</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Shoulder: resultant and joint reaction force</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(b) Combine the deltoid force and arm weight, then find the force the joint must supply</a:t>
            </a:r>
            <a:endParaRPr lang="en-US" sz="1200" dirty="0"/>
          </a:p>
        </p:txBody>
      </p:sp>
      <p:sp>
        <p:nvSpPr>
          <p:cNvPr id="6" name="q6b-deltoid-150"/>
          <p:cNvSpPr/>
          <p:nvPr/>
        </p:nvSpPr>
        <p:spPr>
          <a:xfrm flipH="1" flipV="1">
            <a:off x="581276" y="2542448"/>
            <a:ext cx="1933324" cy="703672"/>
          </a:xfrm>
          <a:prstGeom prst="line">
            <a:avLst/>
          </a:prstGeom>
          <a:noFill/>
          <a:ln w="38100">
            <a:solidFill>
              <a:schemeClr val="accent1"/>
            </a:solidFill>
            <a:prstDash val="solid"/>
            <a:tailEnd type="triangle"/>
          </a:ln>
        </p:spPr>
      </p:sp>
      <p:sp>
        <p:nvSpPr>
          <p:cNvPr id="7" name="q6b-weight-151"/>
          <p:cNvSpPr/>
          <p:nvPr/>
        </p:nvSpPr>
        <p:spPr>
          <a:xfrm>
            <a:off x="581276" y="2542448"/>
            <a:ext cx="0" cy="288036"/>
          </a:xfrm>
          <a:prstGeom prst="line">
            <a:avLst/>
          </a:prstGeom>
          <a:noFill/>
          <a:ln w="38100">
            <a:solidFill>
              <a:schemeClr val="accent4"/>
            </a:solidFill>
            <a:prstDash val="solid"/>
            <a:tailEnd type="triangle"/>
          </a:ln>
        </p:spPr>
      </p:sp>
      <p:sp>
        <p:nvSpPr>
          <p:cNvPr id="8" name="q6b-resultant-152"/>
          <p:cNvSpPr/>
          <p:nvPr/>
        </p:nvSpPr>
        <p:spPr>
          <a:xfrm flipH="1" flipV="1">
            <a:off x="581276" y="2830484"/>
            <a:ext cx="1933324" cy="415636"/>
          </a:xfrm>
          <a:prstGeom prst="line">
            <a:avLst/>
          </a:prstGeom>
          <a:noFill/>
          <a:ln w="50800">
            <a:solidFill>
              <a:schemeClr val="tx2"/>
            </a:solidFill>
            <a:prstDash val="solid"/>
            <a:tailEnd type="triangle"/>
          </a:ln>
        </p:spPr>
      </p:sp>
      <p:sp>
        <p:nvSpPr>
          <p:cNvPr id="9" name="q6b-JRF-153"/>
          <p:cNvSpPr/>
          <p:nvPr/>
        </p:nvSpPr>
        <p:spPr>
          <a:xfrm>
            <a:off x="2514600" y="3246120"/>
            <a:ext cx="1933324" cy="415636"/>
          </a:xfrm>
          <a:prstGeom prst="line">
            <a:avLst/>
          </a:prstGeom>
          <a:noFill/>
          <a:ln w="50800">
            <a:solidFill>
              <a:schemeClr val="accent6"/>
            </a:solidFill>
            <a:prstDash val="dash"/>
            <a:tailEnd type="triangle"/>
          </a:ln>
        </p:spPr>
      </p:sp>
      <p:sp>
        <p:nvSpPr>
          <p:cNvPr id="10" name="q6b-origin"/>
          <p:cNvSpPr/>
          <p:nvPr/>
        </p:nvSpPr>
        <p:spPr>
          <a:xfrm>
            <a:off x="2441448" y="3172968"/>
            <a:ext cx="146304" cy="146304"/>
          </a:xfrm>
          <a:prstGeom prst="ellipse">
            <a:avLst/>
          </a:prstGeom>
          <a:solidFill>
            <a:schemeClr val="tx2"/>
          </a:solidFill>
          <a:ln/>
        </p:spPr>
      </p:sp>
      <p:sp>
        <p:nvSpPr>
          <p:cNvPr id="11" name="label-154"/>
          <p:cNvSpPr txBox="1"/>
          <p:nvPr/>
        </p:nvSpPr>
        <p:spPr>
          <a:xfrm>
            <a:off x="1005840" y="2395728"/>
            <a:ext cx="1371600" cy="256032"/>
          </a:xfrm>
          <a:prstGeom prst="rect">
            <a:avLst/>
          </a:prstGeom>
          <a:noFill/>
          <a:ln/>
        </p:spPr>
        <p:txBody>
          <a:bodyPr wrap="square" lIns="0" tIns="0" rIns="0" bIns="0" rtlCol="0" anchor="ctr"/>
          <a:lstStyle/>
          <a:p>
            <a:pPr algn="l" indent="0" marL="0">
              <a:buNone/>
            </a:pPr>
            <a:r>
              <a:rPr lang="en-US" sz="1300" b="1" dirty="0">
                <a:solidFill>
                  <a:schemeClr val="accent1"/>
                </a:solidFill>
              </a:rPr>
              <a:t>Deltoid 500 N</a:t>
            </a:r>
            <a:endParaRPr lang="en-US" sz="1300" dirty="0"/>
          </a:p>
        </p:txBody>
      </p:sp>
      <p:sp>
        <p:nvSpPr>
          <p:cNvPr id="12" name="label-155"/>
          <p:cNvSpPr txBox="1"/>
          <p:nvPr/>
        </p:nvSpPr>
        <p:spPr>
          <a:xfrm>
            <a:off x="489836" y="2876204"/>
            <a:ext cx="822960" cy="256032"/>
          </a:xfrm>
          <a:prstGeom prst="rect">
            <a:avLst/>
          </a:prstGeom>
          <a:noFill/>
          <a:ln/>
        </p:spPr>
        <p:txBody>
          <a:bodyPr wrap="square" lIns="0" tIns="0" rIns="0" bIns="0" rtlCol="0" anchor="ctr"/>
          <a:lstStyle/>
          <a:p>
            <a:pPr algn="l" indent="0" marL="0">
              <a:buNone/>
            </a:pPr>
            <a:r>
              <a:rPr lang="en-US" sz="1300" b="1" dirty="0">
                <a:solidFill>
                  <a:schemeClr val="accent4"/>
                </a:solidFill>
              </a:rPr>
              <a:t>W 70 N</a:t>
            </a:r>
            <a:endParaRPr lang="en-US" sz="1300" dirty="0"/>
          </a:p>
        </p:txBody>
      </p:sp>
      <p:sp>
        <p:nvSpPr>
          <p:cNvPr id="13" name="label-156"/>
          <p:cNvSpPr txBox="1"/>
          <p:nvPr/>
        </p:nvSpPr>
        <p:spPr>
          <a:xfrm>
            <a:off x="914400" y="3291840"/>
            <a:ext cx="1554480" cy="256032"/>
          </a:xfrm>
          <a:prstGeom prst="rect">
            <a:avLst/>
          </a:prstGeom>
          <a:noFill/>
          <a:ln/>
        </p:spPr>
        <p:txBody>
          <a:bodyPr wrap="square" lIns="0" tIns="0" rIns="0" bIns="0" rtlCol="0" anchor="ctr"/>
          <a:lstStyle/>
          <a:p>
            <a:pPr algn="l" indent="0" marL="0">
              <a:buNone/>
            </a:pPr>
            <a:r>
              <a:rPr lang="en-US" sz="1300" b="1" dirty="0">
                <a:solidFill>
                  <a:schemeClr val="tx2"/>
                </a:solidFill>
              </a:rPr>
              <a:t>Resultant 480.6 N</a:t>
            </a:r>
            <a:endParaRPr lang="en-US" sz="1300" dirty="0"/>
          </a:p>
        </p:txBody>
      </p:sp>
      <p:sp>
        <p:nvSpPr>
          <p:cNvPr id="14" name="label-157"/>
          <p:cNvSpPr txBox="1"/>
          <p:nvPr/>
        </p:nvSpPr>
        <p:spPr>
          <a:xfrm>
            <a:off x="2697480" y="3017520"/>
            <a:ext cx="1783080" cy="256032"/>
          </a:xfrm>
          <a:prstGeom prst="rect">
            <a:avLst/>
          </a:prstGeom>
          <a:noFill/>
          <a:ln/>
        </p:spPr>
        <p:txBody>
          <a:bodyPr wrap="square" lIns="0" tIns="0" rIns="0" bIns="0" rtlCol="0" anchor="ctr"/>
          <a:lstStyle/>
          <a:p>
            <a:pPr algn="l" indent="0" marL="0">
              <a:buNone/>
            </a:pPr>
            <a:r>
              <a:rPr lang="en-US" sz="1300" b="1" dirty="0">
                <a:solidFill>
                  <a:schemeClr val="accent6"/>
                </a:solidFill>
              </a:rPr>
              <a:t>Joint reaction ≈ 481 N</a:t>
            </a:r>
            <a:endParaRPr lang="en-US" sz="1300" dirty="0"/>
          </a:p>
        </p:txBody>
      </p:sp>
      <p:sp>
        <p:nvSpPr>
          <p:cNvPr id="15" name="label-158"/>
          <p:cNvSpPr txBox="1"/>
          <p:nvPr/>
        </p:nvSpPr>
        <p:spPr>
          <a:xfrm>
            <a:off x="3063240" y="3749040"/>
            <a:ext cx="1371600" cy="228600"/>
          </a:xfrm>
          <a:prstGeom prst="rect">
            <a:avLst/>
          </a:prstGeom>
          <a:noFill/>
          <a:ln/>
        </p:spPr>
        <p:txBody>
          <a:bodyPr wrap="square" lIns="0" tIns="0" rIns="0" bIns="0" rtlCol="0" anchor="ctr"/>
          <a:lstStyle/>
          <a:p>
            <a:pPr algn="l" indent="0" marL="0">
              <a:buNone/>
            </a:pPr>
            <a:r>
              <a:rPr lang="en-US" sz="1100" i="1" dirty="0">
                <a:solidFill>
                  <a:schemeClr val="accent6"/>
                </a:solidFill>
              </a:rPr>
              <a:t>equal and opposite</a:t>
            </a:r>
            <a:endParaRPr lang="en-US" sz="1100" dirty="0"/>
          </a:p>
        </p:txBody>
      </p:sp>
      <p:sp>
        <p:nvSpPr>
          <p:cNvPr id="16" name="label-159"/>
          <p:cNvSpPr txBox="1"/>
          <p:nvPr/>
        </p:nvSpPr>
        <p:spPr>
          <a:xfrm>
            <a:off x="457200" y="4160520"/>
            <a:ext cx="1005840" cy="228600"/>
          </a:xfrm>
          <a:prstGeom prst="rect">
            <a:avLst/>
          </a:prstGeom>
          <a:noFill/>
          <a:ln/>
        </p:spPr>
        <p:txBody>
          <a:bodyPr wrap="square" lIns="0" tIns="0" rIns="0" bIns="0" rtlCol="0" anchor="ctr"/>
          <a:lstStyle/>
          <a:p>
            <a:pPr algn="l" indent="0" marL="0">
              <a:buNone/>
            </a:pPr>
            <a:r>
              <a:rPr lang="en-US" sz="1100" dirty="0">
                <a:solidFill>
                  <a:schemeClr val="accent6"/>
                </a:solidFill>
              </a:rPr>
              <a:t>medial  ←</a:t>
            </a:r>
            <a:endParaRPr lang="en-US" sz="1100" dirty="0"/>
          </a:p>
        </p:txBody>
      </p:sp>
      <p:sp>
        <p:nvSpPr>
          <p:cNvPr id="17" name="label-160"/>
          <p:cNvSpPr txBox="1"/>
          <p:nvPr/>
        </p:nvSpPr>
        <p:spPr>
          <a:xfrm>
            <a:off x="3474720" y="4160520"/>
            <a:ext cx="1005840" cy="228600"/>
          </a:xfrm>
          <a:prstGeom prst="rect">
            <a:avLst/>
          </a:prstGeom>
          <a:noFill/>
          <a:ln/>
        </p:spPr>
        <p:txBody>
          <a:bodyPr wrap="square" lIns="0" tIns="0" rIns="0" bIns="0" rtlCol="0" anchor="ctr"/>
          <a:lstStyle/>
          <a:p>
            <a:pPr algn="r" indent="0" marL="0">
              <a:buNone/>
            </a:pPr>
            <a:r>
              <a:rPr lang="en-US" sz="1100" dirty="0">
                <a:solidFill>
                  <a:schemeClr val="accent6"/>
                </a:solidFill>
              </a:rPr>
              <a:t>→  lateral</a:t>
            </a:r>
            <a:endParaRPr lang="en-US" sz="1100" dirty="0"/>
          </a:p>
        </p:txBody>
      </p:sp>
      <p:sp>
        <p:nvSpPr>
          <p:cNvPr id="18" name="working-panel-161"/>
          <p:cNvSpPr/>
          <p:nvPr/>
        </p:nvSpPr>
        <p:spPr>
          <a:xfrm>
            <a:off x="4709160" y="1325880"/>
            <a:ext cx="3977640" cy="3337560"/>
          </a:xfrm>
          <a:prstGeom prst="roundRect">
            <a:avLst>
              <a:gd name="adj" fmla="val 2192"/>
            </a:avLst>
          </a:prstGeom>
          <a:solidFill>
            <a:schemeClr val="bg2"/>
          </a:solidFill>
          <a:ln/>
        </p:spPr>
      </p:sp>
      <p:sp>
        <p:nvSpPr>
          <p:cNvPr id="19" name="working-text-162"/>
          <p:cNvSpPr txBox="1"/>
          <p:nvPr/>
        </p:nvSpPr>
        <p:spPr>
          <a:xfrm>
            <a:off x="4892040" y="1463040"/>
            <a:ext cx="3611880" cy="3063240"/>
          </a:xfrm>
          <a:prstGeom prst="rect">
            <a:avLst/>
          </a:prstGeom>
          <a:noFill/>
          <a:ln/>
        </p:spPr>
        <p:txBody>
          <a:bodyPr wrap="square" lIns="0" tIns="0" rIns="0" bIns="0" rtlCol="0" anchor="t"/>
          <a:lstStyle/>
          <a:p>
            <a:pPr indent="0" marL="0">
              <a:buNone/>
            </a:pPr>
            <a:r>
              <a:rPr lang="en-US" sz="1200" b="1" dirty="0">
                <a:solidFill>
                  <a:schemeClr val="accent6"/>
                </a:solidFill>
              </a:rPr>
              <a:t>Sum the forces</a:t>
            </a:r>
            <a:endParaRPr lang="en-US" sz="1200" dirty="0"/>
          </a:p>
          <a:p>
            <a:pPr indent="0" marL="0">
              <a:buNone/>
            </a:pPr>
            <a:r>
              <a:rPr lang="en-US" sz="1300" dirty="0">
                <a:solidFill>
                  <a:schemeClr val="tx1"/>
                </a:solidFill>
              </a:rPr>
              <a:t>ΣFx = 469.8 N (into the joint)</a:t>
            </a:r>
            <a:endParaRPr lang="en-US" sz="1200" dirty="0"/>
          </a:p>
          <a:p>
            <a:pPr indent="0" marL="0">
              <a:buNone/>
            </a:pPr>
            <a:r>
              <a:rPr lang="en-US" sz="1300" dirty="0">
                <a:solidFill>
                  <a:schemeClr val="tx1"/>
                </a:solidFill>
              </a:rPr>
              <a:t>ΣFy = 171.0 − 70.0 = 101.0 N (upward)</a:t>
            </a:r>
            <a:endParaRPr lang="en-US" sz="1200" dirty="0"/>
          </a:p>
          <a:p>
            <a:pPr indent="0" marL="0">
              <a:buNone/>
            </a:pPr>
            <a:r>
              <a:rPr lang="en-US" sz="1300" b="1" dirty="0">
                <a:solidFill>
                  <a:schemeClr val="accent1"/>
                </a:solidFill>
              </a:rPr>
              <a:t>R = √(469.8² + 101.0²) = 480.6 N</a:t>
            </a:r>
            <a:endParaRPr lang="en-US" sz="1200" dirty="0"/>
          </a:p>
          <a:p>
            <a:pPr indent="0" marL="0">
              <a:buNone/>
            </a:pPr>
            <a:r>
              <a:rPr lang="en-US" sz="1300" b="1" dirty="0">
                <a:solidFill>
                  <a:schemeClr val="accent1"/>
                </a:solidFill>
              </a:rPr>
              <a:t>θ = tan⁻¹(101.0 / 469.8) = 12.1° above horizontal</a:t>
            </a:r>
            <a:endParaRPr lang="en-US" sz="1200" dirty="0"/>
          </a:p>
          <a:p>
            <a:pPr indent="0" marL="0">
              <a:spcBef>
                <a:spcPts val="600"/>
              </a:spcBef>
              <a:buNone/>
            </a:pPr>
            <a:r>
              <a:rPr lang="en-US" sz="1200" b="1" dirty="0">
                <a:solidFill>
                  <a:schemeClr val="accent6"/>
                </a:solidFill>
              </a:rPr>
              <a:t>Joint reaction force</a:t>
            </a:r>
            <a:endParaRPr lang="en-US" sz="1200" dirty="0"/>
          </a:p>
          <a:p>
            <a:pPr indent="0" marL="0">
              <a:buNone/>
            </a:pPr>
            <a:r>
              <a:rPr lang="en-US" sz="1300" dirty="0">
                <a:solidFill>
                  <a:schemeClr val="tx1"/>
                </a:solidFill>
              </a:rPr>
              <a:t>For equilibrium the glenoid pushes back with ≈ 481 N, directed laterally and 12.1° below the horizontal.</a:t>
            </a:r>
            <a:endParaRPr lang="en-US" sz="1200" dirty="0"/>
          </a:p>
          <a:p>
            <a:pPr indent="0" marL="0">
              <a:spcBef>
                <a:spcPts val="400"/>
              </a:spcBef>
              <a:buNone/>
            </a:pPr>
            <a:r>
              <a:rPr lang="en-US" sz="1100" i="1" dirty="0">
                <a:solidFill>
                  <a:schemeClr val="accent6"/>
                </a:solidFill>
              </a:rPr>
              <a:t>Force-only model: moments and the rotator cuff are ignored.</a:t>
            </a:r>
            <a:endParaRPr lang="en-US" sz="12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badge-163"/>
          <p:cNvSpPr/>
          <p:nvPr/>
        </p:nvSpPr>
        <p:spPr>
          <a:xfrm>
            <a:off x="457200" y="256032"/>
            <a:ext cx="502920" cy="502920"/>
          </a:xfrm>
          <a:prstGeom prst="ellipse">
            <a:avLst/>
          </a:prstGeom>
          <a:solidFill>
            <a:schemeClr val="tx2"/>
          </a:solidFill>
          <a:ln/>
        </p:spPr>
      </p:sp>
      <p:sp>
        <p:nvSpPr>
          <p:cNvPr id="3" name="badge-text-164"/>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Q6</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Shoulder: stability and injury risk</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(c) Interpreting the components of the joint load</a:t>
            </a:r>
            <a:endParaRPr lang="en-US" sz="1200" dirty="0"/>
          </a:p>
        </p:txBody>
      </p:sp>
      <p:sp>
        <p:nvSpPr>
          <p:cNvPr id="6" name="card-165"/>
          <p:cNvSpPr/>
          <p:nvPr/>
        </p:nvSpPr>
        <p:spPr>
          <a:xfrm>
            <a:off x="457200" y="1325880"/>
            <a:ext cx="2606040" cy="1783080"/>
          </a:xfrm>
          <a:prstGeom prst="roundRect">
            <a:avLst>
              <a:gd name="adj" fmla="val 4103"/>
            </a:avLst>
          </a:prstGeom>
          <a:solidFill>
            <a:schemeClr val="bg2"/>
          </a:solidFill>
          <a:ln/>
        </p:spPr>
      </p:sp>
      <p:sp>
        <p:nvSpPr>
          <p:cNvPr id="7" name="card-dot-166"/>
          <p:cNvSpPr/>
          <p:nvPr/>
        </p:nvSpPr>
        <p:spPr>
          <a:xfrm>
            <a:off x="640080" y="1508760"/>
            <a:ext cx="329184" cy="329184"/>
          </a:xfrm>
          <a:prstGeom prst="ellipse">
            <a:avLst/>
          </a:prstGeom>
          <a:solidFill>
            <a:schemeClr val="accent2"/>
          </a:solidFill>
          <a:ln/>
        </p:spPr>
      </p:sp>
      <p:sp>
        <p:nvSpPr>
          <p:cNvPr id="8" name="card-head-167"/>
          <p:cNvSpPr txBox="1"/>
          <p:nvPr/>
        </p:nvSpPr>
        <p:spPr>
          <a:xfrm>
            <a:off x="1097280" y="1481328"/>
            <a:ext cx="1783080" cy="384048"/>
          </a:xfrm>
          <a:prstGeom prst="rect">
            <a:avLst/>
          </a:prstGeom>
          <a:noFill/>
          <a:ln/>
        </p:spPr>
        <p:txBody>
          <a:bodyPr wrap="square" lIns="0" tIns="0" rIns="0" bIns="0" rtlCol="0" anchor="ctr"/>
          <a:lstStyle/>
          <a:p>
            <a:pPr indent="0" marL="0">
              <a:buNone/>
            </a:pPr>
            <a:r>
              <a:rPr lang="en-US" sz="1500" b="1" dirty="0">
                <a:solidFill>
                  <a:schemeClr val="tx2"/>
                </a:solidFill>
              </a:rPr>
              <a:t>Compression</a:t>
            </a:r>
            <a:endParaRPr lang="en-US" sz="1500" dirty="0"/>
          </a:p>
        </p:txBody>
      </p:sp>
      <p:sp>
        <p:nvSpPr>
          <p:cNvPr id="9" name="card-body-168"/>
          <p:cNvSpPr txBox="1"/>
          <p:nvPr/>
        </p:nvSpPr>
        <p:spPr>
          <a:xfrm>
            <a:off x="640080" y="1947672"/>
            <a:ext cx="2240280" cy="1033272"/>
          </a:xfrm>
          <a:prstGeom prst="rect">
            <a:avLst/>
          </a:prstGeom>
          <a:noFill/>
          <a:ln/>
        </p:spPr>
        <p:txBody>
          <a:bodyPr wrap="square" lIns="0" tIns="0" rIns="0" bIns="0" rtlCol="0" anchor="t"/>
          <a:lstStyle/>
          <a:p>
            <a:pPr indent="0" marL="0">
              <a:buNone/>
            </a:pPr>
            <a:r>
              <a:rPr lang="en-US" sz="1200" dirty="0">
                <a:solidFill>
                  <a:schemeClr val="tx1"/>
                </a:solidFill>
              </a:rPr>
              <a:t>469.8 N presses the humeral head into the glenoid (concavity compression). Stabilising – the main component.</a:t>
            </a:r>
            <a:endParaRPr lang="en-US" sz="1200" dirty="0"/>
          </a:p>
        </p:txBody>
      </p:sp>
      <p:sp>
        <p:nvSpPr>
          <p:cNvPr id="10" name="card-169"/>
          <p:cNvSpPr/>
          <p:nvPr/>
        </p:nvSpPr>
        <p:spPr>
          <a:xfrm>
            <a:off x="3268980" y="1325880"/>
            <a:ext cx="2606040" cy="1783080"/>
          </a:xfrm>
          <a:prstGeom prst="roundRect">
            <a:avLst>
              <a:gd name="adj" fmla="val 4103"/>
            </a:avLst>
          </a:prstGeom>
          <a:solidFill>
            <a:schemeClr val="bg2"/>
          </a:solidFill>
          <a:ln/>
        </p:spPr>
      </p:sp>
      <p:sp>
        <p:nvSpPr>
          <p:cNvPr id="11" name="card-dot-170"/>
          <p:cNvSpPr/>
          <p:nvPr/>
        </p:nvSpPr>
        <p:spPr>
          <a:xfrm>
            <a:off x="3451860" y="1508760"/>
            <a:ext cx="329184" cy="329184"/>
          </a:xfrm>
          <a:prstGeom prst="ellipse">
            <a:avLst/>
          </a:prstGeom>
          <a:solidFill>
            <a:schemeClr val="accent3"/>
          </a:solidFill>
          <a:ln/>
        </p:spPr>
      </p:sp>
      <p:sp>
        <p:nvSpPr>
          <p:cNvPr id="12" name="card-head-171"/>
          <p:cNvSpPr txBox="1"/>
          <p:nvPr/>
        </p:nvSpPr>
        <p:spPr>
          <a:xfrm>
            <a:off x="3909060" y="1481328"/>
            <a:ext cx="1783080" cy="384048"/>
          </a:xfrm>
          <a:prstGeom prst="rect">
            <a:avLst/>
          </a:prstGeom>
          <a:noFill/>
          <a:ln/>
        </p:spPr>
        <p:txBody>
          <a:bodyPr wrap="square" lIns="0" tIns="0" rIns="0" bIns="0" rtlCol="0" anchor="ctr"/>
          <a:lstStyle/>
          <a:p>
            <a:pPr indent="0" marL="0">
              <a:buNone/>
            </a:pPr>
            <a:r>
              <a:rPr lang="en-US" sz="1500" b="1" dirty="0">
                <a:solidFill>
                  <a:schemeClr val="tx2"/>
                </a:solidFill>
              </a:rPr>
              <a:t>Superior shear</a:t>
            </a:r>
            <a:endParaRPr lang="en-US" sz="1500" dirty="0"/>
          </a:p>
        </p:txBody>
      </p:sp>
      <p:sp>
        <p:nvSpPr>
          <p:cNvPr id="13" name="card-body-172"/>
          <p:cNvSpPr txBox="1"/>
          <p:nvPr/>
        </p:nvSpPr>
        <p:spPr>
          <a:xfrm>
            <a:off x="3451860" y="1947672"/>
            <a:ext cx="2240280" cy="1033272"/>
          </a:xfrm>
          <a:prstGeom prst="rect">
            <a:avLst/>
          </a:prstGeom>
          <a:noFill/>
          <a:ln/>
        </p:spPr>
        <p:txBody>
          <a:bodyPr wrap="square" lIns="0" tIns="0" rIns="0" bIns="0" rtlCol="0" anchor="t"/>
          <a:lstStyle/>
          <a:p>
            <a:pPr indent="0" marL="0">
              <a:buNone/>
            </a:pPr>
            <a:r>
              <a:rPr lang="en-US" sz="1200" dirty="0">
                <a:solidFill>
                  <a:schemeClr val="tx1"/>
                </a:solidFill>
              </a:rPr>
              <a:t>101.0 N drives the head upward towards the acromion, narrowing the subacromial space – impingement risk.</a:t>
            </a:r>
            <a:endParaRPr lang="en-US" sz="1200" dirty="0"/>
          </a:p>
        </p:txBody>
      </p:sp>
      <p:sp>
        <p:nvSpPr>
          <p:cNvPr id="14" name="card-173"/>
          <p:cNvSpPr/>
          <p:nvPr/>
        </p:nvSpPr>
        <p:spPr>
          <a:xfrm>
            <a:off x="6080760" y="1325880"/>
            <a:ext cx="2606040" cy="1783080"/>
          </a:xfrm>
          <a:prstGeom prst="roundRect">
            <a:avLst>
              <a:gd name="adj" fmla="val 4103"/>
            </a:avLst>
          </a:prstGeom>
          <a:solidFill>
            <a:schemeClr val="bg2"/>
          </a:solidFill>
          <a:ln/>
        </p:spPr>
      </p:sp>
      <p:sp>
        <p:nvSpPr>
          <p:cNvPr id="15" name="card-dot-174"/>
          <p:cNvSpPr/>
          <p:nvPr/>
        </p:nvSpPr>
        <p:spPr>
          <a:xfrm>
            <a:off x="6263640" y="1508760"/>
            <a:ext cx="329184" cy="329184"/>
          </a:xfrm>
          <a:prstGeom prst="ellipse">
            <a:avLst/>
          </a:prstGeom>
          <a:solidFill>
            <a:schemeClr val="accent1"/>
          </a:solidFill>
          <a:ln/>
        </p:spPr>
      </p:sp>
      <p:sp>
        <p:nvSpPr>
          <p:cNvPr id="16" name="card-head-175"/>
          <p:cNvSpPr txBox="1"/>
          <p:nvPr/>
        </p:nvSpPr>
        <p:spPr>
          <a:xfrm>
            <a:off x="6720840" y="1481328"/>
            <a:ext cx="1783080" cy="384048"/>
          </a:xfrm>
          <a:prstGeom prst="rect">
            <a:avLst/>
          </a:prstGeom>
          <a:noFill/>
          <a:ln/>
        </p:spPr>
        <p:txBody>
          <a:bodyPr wrap="square" lIns="0" tIns="0" rIns="0" bIns="0" rtlCol="0" anchor="ctr"/>
          <a:lstStyle/>
          <a:p>
            <a:pPr indent="0" marL="0">
              <a:buNone/>
            </a:pPr>
            <a:r>
              <a:rPr lang="en-US" sz="1500" b="1" dirty="0">
                <a:solidFill>
                  <a:schemeClr val="tx2"/>
                </a:solidFill>
              </a:rPr>
              <a:t>≈ 6.9 × arm weight</a:t>
            </a:r>
            <a:endParaRPr lang="en-US" sz="1500" dirty="0"/>
          </a:p>
        </p:txBody>
      </p:sp>
      <p:sp>
        <p:nvSpPr>
          <p:cNvPr id="17" name="card-body-176"/>
          <p:cNvSpPr txBox="1"/>
          <p:nvPr/>
        </p:nvSpPr>
        <p:spPr>
          <a:xfrm>
            <a:off x="6263640" y="1947672"/>
            <a:ext cx="2240280" cy="1033272"/>
          </a:xfrm>
          <a:prstGeom prst="rect">
            <a:avLst/>
          </a:prstGeom>
          <a:noFill/>
          <a:ln/>
        </p:spPr>
        <p:txBody>
          <a:bodyPr wrap="square" lIns="0" tIns="0" rIns="0" bIns="0" rtlCol="0" anchor="t"/>
          <a:lstStyle/>
          <a:p>
            <a:pPr indent="0" marL="0">
              <a:buNone/>
            </a:pPr>
            <a:r>
              <a:rPr lang="en-US" sz="1200" dirty="0">
                <a:solidFill>
                  <a:schemeClr val="tx1"/>
                </a:solidFill>
              </a:rPr>
              <a:t>481 N joint load from a 70 N limb. Repeated overhead work, or a weight in the hand, multiplies this load.</a:t>
            </a:r>
            <a:endParaRPr lang="en-US" sz="1200" dirty="0"/>
          </a:p>
        </p:txBody>
      </p:sp>
      <p:sp>
        <p:nvSpPr>
          <p:cNvPr id="18" name="card-177"/>
          <p:cNvSpPr/>
          <p:nvPr/>
        </p:nvSpPr>
        <p:spPr>
          <a:xfrm>
            <a:off x="457200" y="3291840"/>
            <a:ext cx="8229600" cy="1371600"/>
          </a:xfrm>
          <a:prstGeom prst="roundRect">
            <a:avLst>
              <a:gd name="adj" fmla="val 5333"/>
            </a:avLst>
          </a:prstGeom>
          <a:solidFill>
            <a:schemeClr val="bg2"/>
          </a:solidFill>
          <a:ln/>
        </p:spPr>
      </p:sp>
      <p:sp>
        <p:nvSpPr>
          <p:cNvPr id="19" name="card-dot-178"/>
          <p:cNvSpPr/>
          <p:nvPr/>
        </p:nvSpPr>
        <p:spPr>
          <a:xfrm>
            <a:off x="640080" y="3474720"/>
            <a:ext cx="329184" cy="329184"/>
          </a:xfrm>
          <a:prstGeom prst="ellipse">
            <a:avLst/>
          </a:prstGeom>
          <a:solidFill>
            <a:schemeClr val="accent6"/>
          </a:solidFill>
          <a:ln/>
        </p:spPr>
      </p:sp>
      <p:sp>
        <p:nvSpPr>
          <p:cNvPr id="20" name="card-head-179"/>
          <p:cNvSpPr txBox="1"/>
          <p:nvPr/>
        </p:nvSpPr>
        <p:spPr>
          <a:xfrm>
            <a:off x="1097280" y="3447288"/>
            <a:ext cx="7406640" cy="384048"/>
          </a:xfrm>
          <a:prstGeom prst="rect">
            <a:avLst/>
          </a:prstGeom>
          <a:noFill/>
          <a:ln/>
        </p:spPr>
        <p:txBody>
          <a:bodyPr wrap="square" lIns="0" tIns="0" rIns="0" bIns="0" rtlCol="0" anchor="ctr"/>
          <a:lstStyle/>
          <a:p>
            <a:pPr indent="0" marL="0">
              <a:buNone/>
            </a:pPr>
            <a:r>
              <a:rPr lang="en-US" sz="1500" b="1" dirty="0">
                <a:solidFill>
                  <a:schemeClr val="tx2"/>
                </a:solidFill>
              </a:rPr>
              <a:t>Role of the rotator cuff</a:t>
            </a:r>
            <a:endParaRPr lang="en-US" sz="1500" dirty="0"/>
          </a:p>
        </p:txBody>
      </p:sp>
      <p:sp>
        <p:nvSpPr>
          <p:cNvPr id="21" name="card-body-180"/>
          <p:cNvSpPr txBox="1"/>
          <p:nvPr/>
        </p:nvSpPr>
        <p:spPr>
          <a:xfrm>
            <a:off x="640080" y="3913632"/>
            <a:ext cx="7863840" cy="621792"/>
          </a:xfrm>
          <a:prstGeom prst="rect">
            <a:avLst/>
          </a:prstGeom>
          <a:noFill/>
          <a:ln/>
        </p:spPr>
        <p:txBody>
          <a:bodyPr wrap="square" lIns="0" tIns="0" rIns="0" bIns="0" rtlCol="0" anchor="t"/>
          <a:lstStyle/>
          <a:p>
            <a:pPr indent="0" marL="0">
              <a:buNone/>
            </a:pPr>
            <a:r>
              <a:rPr lang="en-US" sz="1200" dirty="0">
                <a:solidFill>
                  <a:schemeClr val="tx1"/>
                </a:solidFill>
              </a:rPr>
              <a:t>Infraspinatus, teres minor and subscapularis pull the head down and in, cancelling the superior shear. Cuff weakness or fatigue lets the head migrate upward – linked to impingement, cuff tendinopathy and labral stress.</a:t>
            </a:r>
            <a:endParaRPr lang="en-US" sz="12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badge-181"/>
          <p:cNvSpPr/>
          <p:nvPr/>
        </p:nvSpPr>
        <p:spPr>
          <a:xfrm>
            <a:off x="457200" y="256032"/>
            <a:ext cx="502920" cy="502920"/>
          </a:xfrm>
          <a:prstGeom prst="ellipse">
            <a:avLst/>
          </a:prstGeom>
          <a:solidFill>
            <a:schemeClr val="tx2"/>
          </a:solidFill>
          <a:ln/>
        </p:spPr>
      </p:sp>
      <p:sp>
        <p:nvSpPr>
          <p:cNvPr id="3" name="badge-text-182"/>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tx2"/>
                </a:solidFill>
              </a:rPr>
              <a:t>Answer summary</a:t>
            </a:r>
            <a:endParaRPr lang="en-US" sz="2800" dirty="0"/>
          </a:p>
        </p:txBody>
      </p:sp>
      <p:sp>
        <p:nvSpPr>
          <p:cNvPr id="5" name="Text 0"/>
          <p:cNvSpPr/>
          <p:nvPr>
            <p:ph idx="101" type="body" hasCustomPrompt="1"/>
          </p:nvPr>
        </p:nvSpPr>
        <p:spPr>
          <a:xfrm>
            <a:off x="1143000" y="768096"/>
            <a:ext cx="7543800" cy="438912"/>
          </a:xfrm>
          <a:prstGeom prst="rect">
            <a:avLst/>
          </a:prstGeom>
          <a:noFill/>
          <a:ln/>
        </p:spPr>
        <p:txBody>
          <a:bodyPr wrap="square" lIns="0" tIns="0" rIns="0" bIns="0" rtlCol="0" anchor="t"/>
          <a:lstStyle/>
          <a:p>
            <a:pPr indent="0" marL="0">
              <a:buNone/>
            </a:pPr>
            <a:r>
              <a:rPr lang="en-US" sz="1200" i="1" dirty="0">
                <a:solidFill>
                  <a:schemeClr val="accent6"/>
                </a:solidFill>
              </a:rPr>
              <a:t>All values to 1 decimal place; angles measured from the horizontal</a:t>
            </a:r>
            <a:endParaRPr lang="en-US" sz="1200" dirty="0"/>
          </a:p>
        </p:txBody>
      </p:sp>
      <p:graphicFrame>
        <p:nvGraphicFramePr>
          <p:cNvPr id="14" name="answer-table"/>
          <p:cNvGraphicFramePr>
            <a:graphicFrameLocks noGrp="1"/>
          </p:cNvGraphicFramePr>
          <p:nvPr>
            <p:extLst>
              <p:ext uri="{D42A27DB-BD31-4B8C-83A1-F6EECF244321}">
                <p14:modId xmlns:p14="http://schemas.microsoft.com/office/powerpoint/2010/main" val="1579011935"/>
              </p:ext>
            </p:extLst>
          </p:nvPr>
        </p:nvGraphicFramePr>
        <p:xfrm>
          <a:off x="457200" y="1325880"/>
          <a:ext cx="8229600" cy="914400"/>
        </p:xfrm>
        <a:graphic>
          <a:graphicData uri="http://schemas.openxmlformats.org/drawingml/2006/table">
            <a:tbl>
              <a:tblPr/>
              <a:tblGrid>
                <a:gridCol w="548640"/>
                <a:gridCol w="3200400"/>
                <a:gridCol w="4480560"/>
              </a:tblGrid>
              <a:tr h="457200">
                <a:tc>
                  <a:txBody>
                    <a:bodyPr/>
                    <a:lstStyle/>
                    <a:p>
                      <a:pPr indent="0" marL="0">
                        <a:buNone/>
                      </a:pPr>
                      <a:r>
                        <a:rPr lang="en-US" sz="1400" b="1" dirty="0">
                          <a:solidFill>
                            <a:schemeClr val="bg1"/>
                          </a:solidFill>
                        </a:rPr>
                        <a:t>Q</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tx2"/>
                    </a:solidFill>
                  </a:tcPr>
                </a:tc>
                <a:tc>
                  <a:txBody>
                    <a:bodyPr/>
                    <a:lstStyle/>
                    <a:p>
                      <a:pPr indent="0" marL="0">
                        <a:buNone/>
                      </a:pPr>
                      <a:r>
                        <a:rPr lang="en-US" sz="1400" b="1" dirty="0">
                          <a:solidFill>
                            <a:schemeClr val="bg1"/>
                          </a:solidFill>
                        </a:rPr>
                        <a:t>Given</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tx2"/>
                    </a:solidFill>
                  </a:tcPr>
                </a:tc>
                <a:tc>
                  <a:txBody>
                    <a:bodyPr/>
                    <a:lstStyle/>
                    <a:p>
                      <a:pPr indent="0" marL="0">
                        <a:buNone/>
                      </a:pPr>
                      <a:r>
                        <a:rPr lang="en-US" sz="1400" b="1" dirty="0">
                          <a:solidFill>
                            <a:schemeClr val="bg1"/>
                          </a:solidFill>
                        </a:rPr>
                        <a:t>Answer</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tx2"/>
                    </a:solidFill>
                  </a:tcPr>
                </a:tc>
              </a:tr>
              <a:tr h="457200">
                <a:tc>
                  <a:txBody>
                    <a:bodyPr/>
                    <a:lstStyle/>
                    <a:p>
                      <a:pPr indent="0" marL="0">
                        <a:buNone/>
                      </a:pPr>
                      <a:r>
                        <a:rPr lang="en-US" sz="1400" dirty="0">
                          <a:solidFill>
                            <a:schemeClr val="tx1"/>
                          </a:solidFill>
                        </a:rPr>
                        <a:t>1</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3 N horizontal, 4 N vertical</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R = 5.0 N at 53.1°</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r>
              <a:tr h="457200">
                <a:tc>
                  <a:txBody>
                    <a:bodyPr/>
                    <a:lstStyle/>
                    <a:p>
                      <a:pPr indent="0" marL="0">
                        <a:buNone/>
                      </a:pPr>
                      <a:r>
                        <a:rPr lang="en-US" sz="1400" dirty="0">
                          <a:solidFill>
                            <a:schemeClr val="tx1"/>
                          </a:solidFill>
                        </a:rPr>
                        <a:t>2</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100 N at 30°</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Fx = 86.6 N,  Fy = 50.0 N</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r>
              <a:tr h="457200">
                <a:tc>
                  <a:txBody>
                    <a:bodyPr/>
                    <a:lstStyle/>
                    <a:p>
                      <a:pPr indent="0" marL="0">
                        <a:buNone/>
                      </a:pPr>
                      <a:r>
                        <a:rPr lang="en-US" sz="1400" dirty="0">
                          <a:solidFill>
                            <a:schemeClr val="tx1"/>
                          </a:solidFill>
                        </a:rPr>
                        <a:t>3</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Biceps 250 N at 15°</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Fy = 64.7 N,  Fx = 241.5 N</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r>
              <a:tr h="457200">
                <a:tc>
                  <a:txBody>
                    <a:bodyPr/>
                    <a:lstStyle/>
                    <a:p>
                      <a:pPr indent="0" marL="0">
                        <a:buNone/>
                      </a:pPr>
                      <a:r>
                        <a:rPr lang="en-US" sz="1400" dirty="0">
                          <a:solidFill>
                            <a:schemeClr val="tx1"/>
                          </a:solidFill>
                        </a:rPr>
                        <a:t>4</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120 N at 0°, 80 N at 90°</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R = 144.2 N at 33.7°</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r>
              <a:tr h="457200">
                <a:tc>
                  <a:txBody>
                    <a:bodyPr/>
                    <a:lstStyle/>
                    <a:p>
                      <a:pPr indent="0" marL="0">
                        <a:buNone/>
                      </a:pPr>
                      <a:r>
                        <a:rPr lang="en-US" sz="1400" dirty="0">
                          <a:solidFill>
                            <a:schemeClr val="tx1"/>
                          </a:solidFill>
                        </a:rPr>
                        <a:t>5</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GRF 400 N horizontal, 700 N vertical</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R = 806.2 N at 60.3°</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r>
              <a:tr h="457200">
                <a:tc>
                  <a:txBody>
                    <a:bodyPr/>
                    <a:lstStyle/>
                    <a:p>
                      <a:pPr indent="0" marL="0">
                        <a:buNone/>
                      </a:pPr>
                      <a:r>
                        <a:rPr lang="en-US" sz="1400" dirty="0">
                          <a:solidFill>
                            <a:schemeClr val="tx1"/>
                          </a:solidFill>
                        </a:rPr>
                        <a:t>6</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Deltoid 500 N at 20°, arm 70 N</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c>
                  <a:txBody>
                    <a:bodyPr/>
                    <a:lstStyle/>
                    <a:p>
                      <a:pPr indent="0" marL="0">
                        <a:buNone/>
                      </a:pPr>
                      <a:r>
                        <a:rPr lang="en-US" sz="1400" dirty="0">
                          <a:solidFill>
                            <a:schemeClr val="tx1"/>
                          </a:solidFill>
                        </a:rPr>
                        <a:t>Fx = 469.8 N, Fy = 171.0 N;  R = 480.6 N at 12.1°</a:t>
                      </a:r>
                      <a:endParaRPr lang="en-US" sz="1400" dirty="0"/>
                    </a:p>
                  </a:txBody>
                  <a:tcPr marL="91440" marR="91440" marT="45720" marB="45720" anchor="ctr">
                    <a:lnL w="9525" cap="flat" cmpd="sng" algn="ctr">
                      <a:solidFill>
                        <a:srgbClr val="D5DDE0"/>
                      </a:solidFill>
                      <a:prstDash val="solid"/>
                      <a:round/>
                      <a:headEnd type="none" w="med" len="med"/>
                      <a:tailEnd type="none" w="med" len="med"/>
                    </a:lnL>
                    <a:lnR w="9525" cap="flat" cmpd="sng" algn="ctr">
                      <a:solidFill>
                        <a:srgbClr val="D5DDE0"/>
                      </a:solidFill>
                      <a:prstDash val="solid"/>
                      <a:round/>
                      <a:headEnd type="none" w="med" len="med"/>
                      <a:tailEnd type="none" w="med" len="med"/>
                    </a:lnR>
                    <a:lnT w="9525" cap="flat" cmpd="sng" algn="ctr">
                      <a:solidFill>
                        <a:srgbClr val="D5DDE0"/>
                      </a:solidFill>
                      <a:prstDash val="solid"/>
                      <a:round/>
                      <a:headEnd type="none" w="med" len="med"/>
                      <a:tailEnd type="none" w="med" len="med"/>
                    </a:lnT>
                    <a:lnB w="9525" cap="flat" cmpd="sng" algn="ctr">
                      <a:solidFill>
                        <a:srgbClr val="D5DDE0"/>
                      </a:solidFill>
                      <a:prstDash val="solid"/>
                      <a:round/>
                      <a:headEnd type="none" w="med" len="med"/>
                      <a:tailEnd type="none" w="med" len="med"/>
                    </a:lnB>
                    <a:solidFill>
                      <a:schemeClr val="bg1"/>
                    </a:solidFill>
                  </a:tcPr>
                </a:tc>
              </a:tr>
            </a:tbl>
          </a:graphicData>
        </a:graphic>
      </p:graphicFrame>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badge-183"/>
          <p:cNvSpPr/>
          <p:nvPr/>
        </p:nvSpPr>
        <p:spPr>
          <a:xfrm>
            <a:off x="457200" y="256032"/>
            <a:ext cx="502920" cy="502920"/>
          </a:xfrm>
          <a:prstGeom prst="ellipse">
            <a:avLst/>
          </a:prstGeom>
          <a:solidFill>
            <a:schemeClr val="accent1"/>
          </a:solidFill>
          <a:ln/>
        </p:spPr>
      </p:sp>
      <p:sp>
        <p:nvSpPr>
          <p:cNvPr id="3" name="badge-text-184"/>
          <p:cNvSpPr txBox="1"/>
          <p:nvPr/>
        </p:nvSpPr>
        <p:spPr>
          <a:xfrm>
            <a:off x="457200" y="256032"/>
            <a:ext cx="502920" cy="502920"/>
          </a:xfrm>
          <a:prstGeom prst="rect">
            <a:avLst/>
          </a:prstGeom>
          <a:noFill/>
          <a:ln/>
        </p:spPr>
        <p:txBody>
          <a:bodyPr wrap="square" lIns="0" tIns="0" rIns="0" bIns="0" rtlCol="0" anchor="ctr"/>
          <a:lstStyle/>
          <a:p>
            <a:pPr algn="ctr" indent="0" marL="0">
              <a:buNone/>
            </a:pPr>
            <a:r>
              <a:rPr lang="en-US" sz="1400" b="1" dirty="0">
                <a:solidFill>
                  <a:schemeClr val="bg1"/>
                </a:solidFill>
              </a:rPr>
              <a:t>!</a:t>
            </a:r>
            <a:endParaRPr lang="en-US" sz="1400" dirty="0"/>
          </a:p>
        </p:txBody>
      </p:sp>
      <p:sp>
        <p:nvSpPr>
          <p:cNvPr id="4" name="Text 0"/>
          <p:cNvSpPr/>
          <p:nvPr>
            <p:ph idx="100" type="title" hasCustomPrompt="1"/>
          </p:nvPr>
        </p:nvSpPr>
        <p:spPr>
          <a:xfrm>
            <a:off x="1143000" y="256032"/>
            <a:ext cx="7543800" cy="502920"/>
          </a:xfrm>
          <a:prstGeom prst="rect">
            <a:avLst/>
          </a:prstGeom>
          <a:noFill/>
          <a:ln/>
        </p:spPr>
        <p:txBody>
          <a:bodyPr wrap="square" lIns="0" tIns="0" rIns="0" bIns="0" rtlCol="0" anchor="ctr"/>
          <a:lstStyle/>
          <a:p>
            <a:pPr algn="l" indent="0" marL="0">
              <a:buNone/>
            </a:pPr>
            <a:r>
              <a:rPr lang="en-US" sz="2800" b="1" dirty="0">
                <a:solidFill>
                  <a:schemeClr val="bg1"/>
                </a:solidFill>
              </a:rPr>
              <a:t>Five common mistakes to check for</a:t>
            </a:r>
            <a:endParaRPr lang="en-US" sz="2800" dirty="0"/>
          </a:p>
        </p:txBody>
      </p:sp>
      <p:sp>
        <p:nvSpPr>
          <p:cNvPr id="5" name="err-dot-185"/>
          <p:cNvSpPr/>
          <p:nvPr/>
        </p:nvSpPr>
        <p:spPr>
          <a:xfrm>
            <a:off x="548640" y="1188720"/>
            <a:ext cx="457200" cy="457200"/>
          </a:xfrm>
          <a:prstGeom prst="ellipse">
            <a:avLst/>
          </a:prstGeom>
          <a:solidFill>
            <a:schemeClr val="accent1"/>
          </a:solidFill>
          <a:ln/>
        </p:spPr>
      </p:sp>
      <p:sp>
        <p:nvSpPr>
          <p:cNvPr id="6" name="err-num-186"/>
          <p:cNvSpPr txBox="1"/>
          <p:nvPr/>
        </p:nvSpPr>
        <p:spPr>
          <a:xfrm>
            <a:off x="548640" y="1188720"/>
            <a:ext cx="457200" cy="457200"/>
          </a:xfrm>
          <a:prstGeom prst="rect">
            <a:avLst/>
          </a:prstGeom>
          <a:noFill/>
          <a:ln/>
        </p:spPr>
        <p:txBody>
          <a:bodyPr wrap="square" lIns="0" tIns="0" rIns="0" bIns="0" rtlCol="0" anchor="ctr"/>
          <a:lstStyle/>
          <a:p>
            <a:pPr algn="ctr" indent="0" marL="0">
              <a:buNone/>
            </a:pPr>
            <a:r>
              <a:rPr lang="en-US" sz="1600" b="1" dirty="0">
                <a:solidFill>
                  <a:schemeClr val="bg1"/>
                </a:solidFill>
              </a:rPr>
              <a:t>1</a:t>
            </a:r>
            <a:endParaRPr lang="en-US" sz="1600" dirty="0"/>
          </a:p>
        </p:txBody>
      </p:sp>
      <p:sp>
        <p:nvSpPr>
          <p:cNvPr id="7" name="err-text-187"/>
          <p:cNvSpPr txBox="1"/>
          <p:nvPr/>
        </p:nvSpPr>
        <p:spPr>
          <a:xfrm>
            <a:off x="1188720" y="1188720"/>
            <a:ext cx="7498080" cy="457200"/>
          </a:xfrm>
          <a:prstGeom prst="rect">
            <a:avLst/>
          </a:prstGeom>
          <a:noFill/>
          <a:ln/>
        </p:spPr>
        <p:txBody>
          <a:bodyPr wrap="square" lIns="0" tIns="0" rIns="0" bIns="0" rtlCol="0" anchor="ctr"/>
          <a:lstStyle/>
          <a:p>
            <a:pPr indent="0" marL="0">
              <a:buNone/>
            </a:pPr>
            <a:r>
              <a:rPr lang="en-US" sz="1600" b="1" dirty="0">
                <a:solidFill>
                  <a:schemeClr val="bg1"/>
                </a:solidFill>
              </a:rPr>
              <a:t>Calculator in radians  </a:t>
            </a:r>
            <a:pPr indent="0" marL="0">
              <a:buNone/>
            </a:pPr>
            <a:r>
              <a:rPr lang="en-US" sz="1600" dirty="0">
                <a:solidFill>
                  <a:schemeClr val="bg2"/>
                </a:solidFill>
              </a:rPr>
              <a:t>sin 30 should be 0.5. If you get −0.99, switch to DEG.</a:t>
            </a:r>
            <a:endParaRPr lang="en-US" sz="1600" dirty="0"/>
          </a:p>
        </p:txBody>
      </p:sp>
      <p:sp>
        <p:nvSpPr>
          <p:cNvPr id="8" name="err-dot-188"/>
          <p:cNvSpPr/>
          <p:nvPr/>
        </p:nvSpPr>
        <p:spPr>
          <a:xfrm>
            <a:off x="548640" y="1901952"/>
            <a:ext cx="457200" cy="457200"/>
          </a:xfrm>
          <a:prstGeom prst="ellipse">
            <a:avLst/>
          </a:prstGeom>
          <a:solidFill>
            <a:schemeClr val="accent2"/>
          </a:solidFill>
          <a:ln/>
        </p:spPr>
      </p:sp>
      <p:sp>
        <p:nvSpPr>
          <p:cNvPr id="9" name="err-num-189"/>
          <p:cNvSpPr txBox="1"/>
          <p:nvPr/>
        </p:nvSpPr>
        <p:spPr>
          <a:xfrm>
            <a:off x="548640" y="1901952"/>
            <a:ext cx="457200" cy="457200"/>
          </a:xfrm>
          <a:prstGeom prst="rect">
            <a:avLst/>
          </a:prstGeom>
          <a:noFill/>
          <a:ln/>
        </p:spPr>
        <p:txBody>
          <a:bodyPr wrap="square" lIns="0" tIns="0" rIns="0" bIns="0" rtlCol="0" anchor="ctr"/>
          <a:lstStyle/>
          <a:p>
            <a:pPr algn="ctr" indent="0" marL="0">
              <a:buNone/>
            </a:pPr>
            <a:r>
              <a:rPr lang="en-US" sz="1600" b="1" dirty="0">
                <a:solidFill>
                  <a:schemeClr val="bg1"/>
                </a:solidFill>
              </a:rPr>
              <a:t>2</a:t>
            </a:r>
            <a:endParaRPr lang="en-US" sz="1600" dirty="0"/>
          </a:p>
        </p:txBody>
      </p:sp>
      <p:sp>
        <p:nvSpPr>
          <p:cNvPr id="10" name="err-text-190"/>
          <p:cNvSpPr txBox="1"/>
          <p:nvPr/>
        </p:nvSpPr>
        <p:spPr>
          <a:xfrm>
            <a:off x="1188720" y="1901952"/>
            <a:ext cx="7498080" cy="457200"/>
          </a:xfrm>
          <a:prstGeom prst="rect">
            <a:avLst/>
          </a:prstGeom>
          <a:noFill/>
          <a:ln/>
        </p:spPr>
        <p:txBody>
          <a:bodyPr wrap="square" lIns="0" tIns="0" rIns="0" bIns="0" rtlCol="0" anchor="ctr"/>
          <a:lstStyle/>
          <a:p>
            <a:pPr indent="0" marL="0">
              <a:buNone/>
            </a:pPr>
            <a:r>
              <a:rPr lang="en-US" sz="1600" b="1" dirty="0">
                <a:solidFill>
                  <a:schemeClr val="bg1"/>
                </a:solidFill>
              </a:rPr>
              <a:t>Wrong reference line  </a:t>
            </a:r>
            <a:pPr indent="0" marL="0">
              <a:buNone/>
            </a:pPr>
            <a:r>
              <a:rPr lang="en-US" sz="1600" dirty="0">
                <a:solidFill>
                  <a:schemeClr val="bg2"/>
                </a:solidFill>
              </a:rPr>
              <a:t>Angle from the vertical or the bone? Then sin and cos swap.</a:t>
            </a:r>
            <a:endParaRPr lang="en-US" sz="1600" dirty="0"/>
          </a:p>
        </p:txBody>
      </p:sp>
      <p:sp>
        <p:nvSpPr>
          <p:cNvPr id="11" name="err-dot-191"/>
          <p:cNvSpPr/>
          <p:nvPr/>
        </p:nvSpPr>
        <p:spPr>
          <a:xfrm>
            <a:off x="548640" y="2615184"/>
            <a:ext cx="457200" cy="457200"/>
          </a:xfrm>
          <a:prstGeom prst="ellipse">
            <a:avLst/>
          </a:prstGeom>
          <a:solidFill>
            <a:schemeClr val="accent3"/>
          </a:solidFill>
          <a:ln/>
        </p:spPr>
      </p:sp>
      <p:sp>
        <p:nvSpPr>
          <p:cNvPr id="12" name="err-num-192"/>
          <p:cNvSpPr txBox="1"/>
          <p:nvPr/>
        </p:nvSpPr>
        <p:spPr>
          <a:xfrm>
            <a:off x="548640" y="2615184"/>
            <a:ext cx="457200" cy="457200"/>
          </a:xfrm>
          <a:prstGeom prst="rect">
            <a:avLst/>
          </a:prstGeom>
          <a:noFill/>
          <a:ln/>
        </p:spPr>
        <p:txBody>
          <a:bodyPr wrap="square" lIns="0" tIns="0" rIns="0" bIns="0" rtlCol="0" anchor="ctr"/>
          <a:lstStyle/>
          <a:p>
            <a:pPr algn="ctr" indent="0" marL="0">
              <a:buNone/>
            </a:pPr>
            <a:r>
              <a:rPr lang="en-US" sz="1600" b="1" dirty="0">
                <a:solidFill>
                  <a:schemeClr val="bg1"/>
                </a:solidFill>
              </a:rPr>
              <a:t>3</a:t>
            </a:r>
            <a:endParaRPr lang="en-US" sz="1600" dirty="0"/>
          </a:p>
        </p:txBody>
      </p:sp>
      <p:sp>
        <p:nvSpPr>
          <p:cNvPr id="13" name="err-text-193"/>
          <p:cNvSpPr txBox="1"/>
          <p:nvPr/>
        </p:nvSpPr>
        <p:spPr>
          <a:xfrm>
            <a:off x="1188720" y="2615184"/>
            <a:ext cx="7498080" cy="457200"/>
          </a:xfrm>
          <a:prstGeom prst="rect">
            <a:avLst/>
          </a:prstGeom>
          <a:noFill/>
          <a:ln/>
        </p:spPr>
        <p:txBody>
          <a:bodyPr wrap="square" lIns="0" tIns="0" rIns="0" bIns="0" rtlCol="0" anchor="ctr"/>
          <a:lstStyle/>
          <a:p>
            <a:pPr indent="0" marL="0">
              <a:buNone/>
            </a:pPr>
            <a:r>
              <a:rPr lang="en-US" sz="1600" b="1" dirty="0">
                <a:solidFill>
                  <a:schemeClr val="bg1"/>
                </a:solidFill>
              </a:rPr>
              <a:t>Adding magnitudes  </a:t>
            </a:r>
            <a:pPr indent="0" marL="0">
              <a:buNone/>
            </a:pPr>
            <a:r>
              <a:rPr lang="en-US" sz="1600" dirty="0">
                <a:solidFill>
                  <a:schemeClr val="bg2"/>
                </a:solidFill>
              </a:rPr>
              <a:t>3 N + 4 N ≠ 7 N at right angles – use Pythagoras.</a:t>
            </a:r>
            <a:endParaRPr lang="en-US" sz="1600" dirty="0"/>
          </a:p>
        </p:txBody>
      </p:sp>
      <p:sp>
        <p:nvSpPr>
          <p:cNvPr id="14" name="err-dot-194"/>
          <p:cNvSpPr/>
          <p:nvPr/>
        </p:nvSpPr>
        <p:spPr>
          <a:xfrm>
            <a:off x="548640" y="3328416"/>
            <a:ext cx="457200" cy="457200"/>
          </a:xfrm>
          <a:prstGeom prst="ellipse">
            <a:avLst/>
          </a:prstGeom>
          <a:solidFill>
            <a:schemeClr val="accent4"/>
          </a:solidFill>
          <a:ln/>
        </p:spPr>
      </p:sp>
      <p:sp>
        <p:nvSpPr>
          <p:cNvPr id="15" name="err-num-195"/>
          <p:cNvSpPr txBox="1"/>
          <p:nvPr/>
        </p:nvSpPr>
        <p:spPr>
          <a:xfrm>
            <a:off x="548640" y="3328416"/>
            <a:ext cx="457200" cy="457200"/>
          </a:xfrm>
          <a:prstGeom prst="rect">
            <a:avLst/>
          </a:prstGeom>
          <a:noFill/>
          <a:ln/>
        </p:spPr>
        <p:txBody>
          <a:bodyPr wrap="square" lIns="0" tIns="0" rIns="0" bIns="0" rtlCol="0" anchor="ctr"/>
          <a:lstStyle/>
          <a:p>
            <a:pPr algn="ctr" indent="0" marL="0">
              <a:buNone/>
            </a:pPr>
            <a:r>
              <a:rPr lang="en-US" sz="1600" b="1" dirty="0">
                <a:solidFill>
                  <a:schemeClr val="bg1"/>
                </a:solidFill>
              </a:rPr>
              <a:t>4</a:t>
            </a:r>
            <a:endParaRPr lang="en-US" sz="1600" dirty="0"/>
          </a:p>
        </p:txBody>
      </p:sp>
      <p:sp>
        <p:nvSpPr>
          <p:cNvPr id="16" name="err-text-196"/>
          <p:cNvSpPr txBox="1"/>
          <p:nvPr/>
        </p:nvSpPr>
        <p:spPr>
          <a:xfrm>
            <a:off x="1188720" y="3328416"/>
            <a:ext cx="7498080" cy="457200"/>
          </a:xfrm>
          <a:prstGeom prst="rect">
            <a:avLst/>
          </a:prstGeom>
          <a:noFill/>
          <a:ln/>
        </p:spPr>
        <p:txBody>
          <a:bodyPr wrap="square" lIns="0" tIns="0" rIns="0" bIns="0" rtlCol="0" anchor="ctr"/>
          <a:lstStyle/>
          <a:p>
            <a:pPr indent="0" marL="0">
              <a:buNone/>
            </a:pPr>
            <a:r>
              <a:rPr lang="en-US" sz="1600" b="1" dirty="0">
                <a:solidFill>
                  <a:schemeClr val="bg1"/>
                </a:solidFill>
              </a:rPr>
              <a:t>No direction or units  </a:t>
            </a:r>
            <a:pPr indent="0" marL="0">
              <a:buNone/>
            </a:pPr>
            <a:r>
              <a:rPr lang="en-US" sz="1600" dirty="0">
                <a:solidFill>
                  <a:schemeClr val="bg2"/>
                </a:solidFill>
              </a:rPr>
              <a:t>A force needs size, direction and newtons: '5.0 N at 53.1°'.</a:t>
            </a:r>
            <a:endParaRPr lang="en-US" sz="1600" dirty="0"/>
          </a:p>
        </p:txBody>
      </p:sp>
      <p:sp>
        <p:nvSpPr>
          <p:cNvPr id="17" name="err-dot-197"/>
          <p:cNvSpPr/>
          <p:nvPr/>
        </p:nvSpPr>
        <p:spPr>
          <a:xfrm>
            <a:off x="548640" y="4041648"/>
            <a:ext cx="457200" cy="457200"/>
          </a:xfrm>
          <a:prstGeom prst="ellipse">
            <a:avLst/>
          </a:prstGeom>
          <a:solidFill>
            <a:schemeClr val="accent5"/>
          </a:solidFill>
          <a:ln/>
        </p:spPr>
      </p:sp>
      <p:sp>
        <p:nvSpPr>
          <p:cNvPr id="18" name="err-num-198"/>
          <p:cNvSpPr txBox="1"/>
          <p:nvPr/>
        </p:nvSpPr>
        <p:spPr>
          <a:xfrm>
            <a:off x="548640" y="4041648"/>
            <a:ext cx="457200" cy="457200"/>
          </a:xfrm>
          <a:prstGeom prst="rect">
            <a:avLst/>
          </a:prstGeom>
          <a:noFill/>
          <a:ln/>
        </p:spPr>
        <p:txBody>
          <a:bodyPr wrap="square" lIns="0" tIns="0" rIns="0" bIns="0" rtlCol="0" anchor="ctr"/>
          <a:lstStyle/>
          <a:p>
            <a:pPr algn="ctr" indent="0" marL="0">
              <a:buNone/>
            </a:pPr>
            <a:r>
              <a:rPr lang="en-US" sz="1600" b="1" dirty="0">
                <a:solidFill>
                  <a:schemeClr val="bg1"/>
                </a:solidFill>
              </a:rPr>
              <a:t>5</a:t>
            </a:r>
            <a:endParaRPr lang="en-US" sz="1600" dirty="0"/>
          </a:p>
        </p:txBody>
      </p:sp>
      <p:sp>
        <p:nvSpPr>
          <p:cNvPr id="19" name="err-text-199"/>
          <p:cNvSpPr txBox="1"/>
          <p:nvPr/>
        </p:nvSpPr>
        <p:spPr>
          <a:xfrm>
            <a:off x="1188720" y="4041648"/>
            <a:ext cx="7498080" cy="457200"/>
          </a:xfrm>
          <a:prstGeom prst="rect">
            <a:avLst/>
          </a:prstGeom>
          <a:noFill/>
          <a:ln/>
        </p:spPr>
        <p:txBody>
          <a:bodyPr wrap="square" lIns="0" tIns="0" rIns="0" bIns="0" rtlCol="0" anchor="ctr"/>
          <a:lstStyle/>
          <a:p>
            <a:pPr indent="0" marL="0">
              <a:buNone/>
            </a:pPr>
            <a:r>
              <a:rPr lang="en-US" sz="1600" b="1" dirty="0">
                <a:solidFill>
                  <a:schemeClr val="bg1"/>
                </a:solidFill>
              </a:rPr>
              <a:t>Action vs reaction  </a:t>
            </a:r>
            <a:pPr indent="0" marL="0">
              <a:buNone/>
            </a:pPr>
            <a:r>
              <a:rPr lang="en-US" sz="1600" dirty="0">
                <a:solidFill>
                  <a:schemeClr val="bg2"/>
                </a:solidFill>
              </a:rPr>
              <a:t>Draw forces acting ON the body – GRF points forward and up.</a:t>
            </a:r>
            <a:endParaRPr lang="en-US" sz="1600" dirty="0"/>
          </a:p>
        </p:txBody>
      </p:sp>
      <p:sp>
        <p:nvSpPr>
          <p:cNvPr id="25" name="Slide Number Placeholder 0"/>
          <p:cNvSpPr>
            <a:spLocks noGrp="1"/>
          </p:cNvSpPr>
          <p:nvPr>
            <p:ph type="sldNum" sz="quarter" idx="4294967295"/>
          </p:nvPr>
        </p:nvSpPr>
        <p:spPr>
          <a:xfrm>
            <a:off x="8229600" y="4828032"/>
            <a:ext cx="457200" cy="228600"/>
          </a:xfrm>
          <a:prstGeom prst="rect">
            <a:avLst/>
          </a:prstGeom>
          <a:extLst>
            <a:ext uri="{C572A759-6A51-4108-AA02-DFA0A04FC94B}">
              <ma14:wrappingTextBoxFlag xmlns:ma14="http://schemas.microsoft.com/office/mac/drawingml/2011/main" val="0"/>
            </a:ext>
          </a:extLst>
        </p:spPr>
        <p:txBody>
          <a:bodyPr/>
          <a:lstStyle>
            <a:lvl1pPr>
              <a:defRPr sz="900">
                <a:solidFill>
                  <a:schemeClr val="accent5"/>
                </a:solidFill>
              </a:defRPr>
            </a:lvl1pPr>
          </a:lstStyle>
          <a:p>
            <a:pPr algn="r"/>
            <a:fld id="{F7021451-1387-4CA6-816F-3879F97B5CBC}" type="slidenum">
              <a:rPr b="0" lang="en-US"/>
              <a:t>14</a:t>
            </a:fld>
            <a:endParaRPr lang="en-US"/>
          </a:p>
        </p:txBody>
      </p:sp>
    </p:spTree>
  </p:cSld>
  <p:clrMapOvr>
    <a:masterClrMapping/>
  </p:clrMapOvr>
</p:sld>
</file>

<file path=ppt/theme/theme1.xml><?xml version="1.0" encoding="utf-8"?>
<a:theme xmlns:a="http://schemas.openxmlformats.org/drawingml/2006/main" name="Biomechanics Forces">
  <a:themeElements>
    <a:clrScheme name="Biomechanics Forces">
      <a:dk1>
        <a:srgbClr val="1A1A1A"/>
      </a:dk1>
      <a:lt1>
        <a:srgbClr val="FFFFFF"/>
      </a:lt1>
      <a:dk2>
        <a:srgbClr val="1F2D33"/>
      </a:dk2>
      <a:lt2>
        <a:srgbClr val="EEF2F3"/>
      </a:lt2>
      <a:accent1>
        <a:srgbClr val="D7452A"/>
      </a:accent1>
      <a:accent2>
        <a:srgbClr val="13897F"/>
      </a:accent2>
      <a:accent3>
        <a:srgbClr val="D98E12"/>
      </a:accent3>
      <a:accent4>
        <a:srgbClr val="6C4AB6"/>
      </a:accent4>
      <a:accent5>
        <a:srgbClr val="8A9BA3"/>
      </a:accent5>
      <a:accent6>
        <a:srgbClr val="3D5A66"/>
      </a:accent6>
      <a:hlink>
        <a:srgbClr val="13897F"/>
      </a:hlink>
      <a:folHlink>
        <a:srgbClr val="6C4AB6"/>
      </a:folHlink>
    </a:clrScheme>
    <a:fontScheme name="Biomechanics Forces">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14</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Forces, Pythagoras &amp; Trigonometry – worked answers</dc:title>
  <dc:subject>PptxGenJS Presentation</dc:subject>
  <dc:creator>Blain</dc:creator>
  <cp:lastModifiedBy>Blain</cp:lastModifiedBy>
  <cp:revision>1</cp:revision>
  <dcterms:created xsi:type="dcterms:W3CDTF">2026-10-21T10:27:39Z</dcterms:created>
  <dcterms:modified xsi:type="dcterms:W3CDTF">2026-10-21T10:27:39Z</dcterms:modified>
</cp:coreProperties>
</file>