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Barlow SemiCondensed Bold" panose="020B0604020202020204" charset="0"/>
      <p:regular r:id="rId15"/>
    </p:embeddedFont>
    <p:embeddedFont>
      <p:font typeface="Barlow SemiCondensed Semi-Bold" panose="020B0604020202020204" charset="0"/>
      <p:regular r:id="rId16"/>
    </p:embeddedFont>
    <p:embeddedFont>
      <p:font typeface="Bernoru" panose="020B0604020202020204" charset="0"/>
      <p:regular r:id="rId17"/>
    </p:embeddedFont>
    <p:embeddedFont>
      <p:font typeface="Calibri" panose="020F0502020204030204" pitchFamily="34" charset="0"/>
      <p:regular r:id="rId18"/>
      <p:bold r:id="rId19"/>
      <p:italic r:id="rId20"/>
      <p:boldItalic r:id="rId21"/>
    </p:embeddedFont>
    <p:embeddedFont>
      <p:font typeface="Canva Sans Bold" panose="020B0604020202020204" charset="0"/>
      <p:regular r:id="rId22"/>
    </p:embeddedFont>
    <p:embeddedFont>
      <p:font typeface="Glacial Indifference" panose="020B0604020202020204" charset="0"/>
      <p:regular r:id="rId23"/>
    </p:embeddedFont>
    <p:embeddedFont>
      <p:font typeface="Montserrat" panose="00000500000000000000" pitchFamily="2" charset="0"/>
      <p:regular r:id="rId24"/>
      <p:bold r:id="rId25"/>
      <p:italic r:id="rId26"/>
      <p:boldItalic r:id="rId27"/>
    </p:embeddedFont>
    <p:embeddedFont>
      <p:font typeface="Montserrat Bold" panose="00000800000000000000" charset="0"/>
      <p:regular r:id="rId28"/>
      <p:bold r:id="rId29"/>
    </p:embeddedFont>
    <p:embeddedFont>
      <p:font typeface="Montserrat Medium" panose="00000600000000000000" pitchFamily="2" charset="0"/>
      <p:regular r:id="rId30"/>
    </p:embeddedFont>
    <p:embeddedFont>
      <p:font typeface="Now Bold" panose="020B0604020202020204" charset="0"/>
      <p:regular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2" d="100"/>
          <a:sy n="72" d="100"/>
        </p:scale>
        <p:origin x="654"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font" Target="fonts/font1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font" Target="fonts/font1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font" Target="fonts/font16.fntdata"/><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 Serban" userId="8b589b9084e2be19" providerId="LiveId" clId="{135EBAAB-0F39-4F09-8F06-C8300395A7EE}"/>
    <pc:docChg chg="undo custSel modSld">
      <pc:chgData name="Mihai Serban" userId="8b589b9084e2be19" providerId="LiveId" clId="{135EBAAB-0F39-4F09-8F06-C8300395A7EE}" dt="2023-10-22T17:47:09.074" v="68" actId="14100"/>
      <pc:docMkLst>
        <pc:docMk/>
      </pc:docMkLst>
      <pc:sldChg chg="modSp mod">
        <pc:chgData name="Mihai Serban" userId="8b589b9084e2be19" providerId="LiveId" clId="{135EBAAB-0F39-4F09-8F06-C8300395A7EE}" dt="2023-10-22T17:26:18.838" v="0" actId="20577"/>
        <pc:sldMkLst>
          <pc:docMk/>
          <pc:sldMk cId="0" sldId="257"/>
        </pc:sldMkLst>
        <pc:spChg chg="mod">
          <ac:chgData name="Mihai Serban" userId="8b589b9084e2be19" providerId="LiveId" clId="{135EBAAB-0F39-4F09-8F06-C8300395A7EE}" dt="2023-10-22T17:26:18.838" v="0" actId="20577"/>
          <ac:spMkLst>
            <pc:docMk/>
            <pc:sldMk cId="0" sldId="257"/>
            <ac:spMk id="4" creationId="{00000000-0000-0000-0000-000000000000}"/>
          </ac:spMkLst>
        </pc:spChg>
      </pc:sldChg>
      <pc:sldChg chg="modSp mod">
        <pc:chgData name="Mihai Serban" userId="8b589b9084e2be19" providerId="LiveId" clId="{135EBAAB-0F39-4F09-8F06-C8300395A7EE}" dt="2023-10-22T17:26:55.573" v="3" actId="1076"/>
        <pc:sldMkLst>
          <pc:docMk/>
          <pc:sldMk cId="0" sldId="259"/>
        </pc:sldMkLst>
        <pc:spChg chg="mod">
          <ac:chgData name="Mihai Serban" userId="8b589b9084e2be19" providerId="LiveId" clId="{135EBAAB-0F39-4F09-8F06-C8300395A7EE}" dt="2023-10-22T17:26:55.573" v="3" actId="1076"/>
          <ac:spMkLst>
            <pc:docMk/>
            <pc:sldMk cId="0" sldId="259"/>
            <ac:spMk id="14" creationId="{00000000-0000-0000-0000-000000000000}"/>
          </ac:spMkLst>
        </pc:spChg>
      </pc:sldChg>
      <pc:sldChg chg="modSp mod">
        <pc:chgData name="Mihai Serban" userId="8b589b9084e2be19" providerId="LiveId" clId="{135EBAAB-0F39-4F09-8F06-C8300395A7EE}" dt="2023-10-22T17:27:44.932" v="10" actId="14100"/>
        <pc:sldMkLst>
          <pc:docMk/>
          <pc:sldMk cId="0" sldId="261"/>
        </pc:sldMkLst>
        <pc:spChg chg="mod">
          <ac:chgData name="Mihai Serban" userId="8b589b9084e2be19" providerId="LiveId" clId="{135EBAAB-0F39-4F09-8F06-C8300395A7EE}" dt="2023-10-22T17:27:44.932" v="10" actId="14100"/>
          <ac:spMkLst>
            <pc:docMk/>
            <pc:sldMk cId="0" sldId="261"/>
            <ac:spMk id="6" creationId="{00000000-0000-0000-0000-000000000000}"/>
          </ac:spMkLst>
        </pc:spChg>
        <pc:spChg chg="mod">
          <ac:chgData name="Mihai Serban" userId="8b589b9084e2be19" providerId="LiveId" clId="{135EBAAB-0F39-4F09-8F06-C8300395A7EE}" dt="2023-10-22T17:27:37.797" v="8" actId="14100"/>
          <ac:spMkLst>
            <pc:docMk/>
            <pc:sldMk cId="0" sldId="261"/>
            <ac:spMk id="11" creationId="{00000000-0000-0000-0000-000000000000}"/>
          </ac:spMkLst>
        </pc:spChg>
        <pc:grpChg chg="mod">
          <ac:chgData name="Mihai Serban" userId="8b589b9084e2be19" providerId="LiveId" clId="{135EBAAB-0F39-4F09-8F06-C8300395A7EE}" dt="2023-10-22T17:27:29.556" v="6" actId="1076"/>
          <ac:grpSpMkLst>
            <pc:docMk/>
            <pc:sldMk cId="0" sldId="261"/>
            <ac:grpSpMk id="7" creationId="{00000000-0000-0000-0000-000000000000}"/>
          </ac:grpSpMkLst>
        </pc:grpChg>
        <pc:grpChg chg="mod">
          <ac:chgData name="Mihai Serban" userId="8b589b9084e2be19" providerId="LiveId" clId="{135EBAAB-0F39-4F09-8F06-C8300395A7EE}" dt="2023-10-22T17:27:34.022" v="7" actId="14100"/>
          <ac:grpSpMkLst>
            <pc:docMk/>
            <pc:sldMk cId="0" sldId="261"/>
            <ac:grpSpMk id="12" creationId="{00000000-0000-0000-0000-000000000000}"/>
          </ac:grpSpMkLst>
        </pc:grpChg>
      </pc:sldChg>
      <pc:sldChg chg="modSp mod">
        <pc:chgData name="Mihai Serban" userId="8b589b9084e2be19" providerId="LiveId" clId="{135EBAAB-0F39-4F09-8F06-C8300395A7EE}" dt="2023-10-22T17:43:13.368" v="63" actId="14100"/>
        <pc:sldMkLst>
          <pc:docMk/>
          <pc:sldMk cId="0" sldId="262"/>
        </pc:sldMkLst>
        <pc:spChg chg="mod">
          <ac:chgData name="Mihai Serban" userId="8b589b9084e2be19" providerId="LiveId" clId="{135EBAAB-0F39-4F09-8F06-C8300395A7EE}" dt="2023-10-22T17:28:10.169" v="14" actId="1076"/>
          <ac:spMkLst>
            <pc:docMk/>
            <pc:sldMk cId="0" sldId="262"/>
            <ac:spMk id="2" creationId="{00000000-0000-0000-0000-000000000000}"/>
          </ac:spMkLst>
        </pc:spChg>
        <pc:spChg chg="mod">
          <ac:chgData name="Mihai Serban" userId="8b589b9084e2be19" providerId="LiveId" clId="{135EBAAB-0F39-4F09-8F06-C8300395A7EE}" dt="2023-10-22T17:43:13.368" v="63" actId="14100"/>
          <ac:spMkLst>
            <pc:docMk/>
            <pc:sldMk cId="0" sldId="262"/>
            <ac:spMk id="5" creationId="{00000000-0000-0000-0000-000000000000}"/>
          </ac:spMkLst>
        </pc:spChg>
        <pc:spChg chg="mod">
          <ac:chgData name="Mihai Serban" userId="8b589b9084e2be19" providerId="LiveId" clId="{135EBAAB-0F39-4F09-8F06-C8300395A7EE}" dt="2023-10-22T17:28:10.647" v="15" actId="1076"/>
          <ac:spMkLst>
            <pc:docMk/>
            <pc:sldMk cId="0" sldId="262"/>
            <ac:spMk id="7" creationId="{00000000-0000-0000-0000-000000000000}"/>
          </ac:spMkLst>
        </pc:spChg>
        <pc:spChg chg="mod">
          <ac:chgData name="Mihai Serban" userId="8b589b9084e2be19" providerId="LiveId" clId="{135EBAAB-0F39-4F09-8F06-C8300395A7EE}" dt="2023-10-22T17:28:52.939" v="27" actId="14100"/>
          <ac:spMkLst>
            <pc:docMk/>
            <pc:sldMk cId="0" sldId="262"/>
            <ac:spMk id="10" creationId="{00000000-0000-0000-0000-000000000000}"/>
          </ac:spMkLst>
        </pc:spChg>
        <pc:spChg chg="mod">
          <ac:chgData name="Mihai Serban" userId="8b589b9084e2be19" providerId="LiveId" clId="{135EBAAB-0F39-4F09-8F06-C8300395A7EE}" dt="2023-10-22T17:30:47.612" v="47" actId="113"/>
          <ac:spMkLst>
            <pc:docMk/>
            <pc:sldMk cId="0" sldId="262"/>
            <ac:spMk id="16" creationId="{00000000-0000-0000-0000-000000000000}"/>
          </ac:spMkLst>
        </pc:spChg>
        <pc:spChg chg="mod">
          <ac:chgData name="Mihai Serban" userId="8b589b9084e2be19" providerId="LiveId" clId="{135EBAAB-0F39-4F09-8F06-C8300395A7EE}" dt="2023-10-22T17:42:51.970" v="58"/>
          <ac:spMkLst>
            <pc:docMk/>
            <pc:sldMk cId="0" sldId="262"/>
            <ac:spMk id="18" creationId="{00000000-0000-0000-0000-000000000000}"/>
          </ac:spMkLst>
        </pc:spChg>
        <pc:grpChg chg="mod">
          <ac:chgData name="Mihai Serban" userId="8b589b9084e2be19" providerId="LiveId" clId="{135EBAAB-0F39-4F09-8F06-C8300395A7EE}" dt="2023-10-22T17:43:05.433" v="60" actId="1076"/>
          <ac:grpSpMkLst>
            <pc:docMk/>
            <pc:sldMk cId="0" sldId="262"/>
            <ac:grpSpMk id="6" creationId="{00000000-0000-0000-0000-000000000000}"/>
          </ac:grpSpMkLst>
        </pc:grpChg>
        <pc:grpChg chg="mod">
          <ac:chgData name="Mihai Serban" userId="8b589b9084e2be19" providerId="LiveId" clId="{135EBAAB-0F39-4F09-8F06-C8300395A7EE}" dt="2023-10-22T17:28:40.173" v="24" actId="1076"/>
          <ac:grpSpMkLst>
            <pc:docMk/>
            <pc:sldMk cId="0" sldId="262"/>
            <ac:grpSpMk id="11" creationId="{00000000-0000-0000-0000-000000000000}"/>
          </ac:grpSpMkLst>
        </pc:grpChg>
      </pc:sldChg>
      <pc:sldChg chg="delSp modSp mod">
        <pc:chgData name="Mihai Serban" userId="8b589b9084e2be19" providerId="LiveId" clId="{135EBAAB-0F39-4F09-8F06-C8300395A7EE}" dt="2023-10-22T17:31:11.413" v="53" actId="14100"/>
        <pc:sldMkLst>
          <pc:docMk/>
          <pc:sldMk cId="0" sldId="263"/>
        </pc:sldMkLst>
        <pc:spChg chg="mod">
          <ac:chgData name="Mihai Serban" userId="8b589b9084e2be19" providerId="LiveId" clId="{135EBAAB-0F39-4F09-8F06-C8300395A7EE}" dt="2023-10-22T17:29:16.184" v="34" actId="14100"/>
          <ac:spMkLst>
            <pc:docMk/>
            <pc:sldMk cId="0" sldId="263"/>
            <ac:spMk id="5" creationId="{00000000-0000-0000-0000-000000000000}"/>
          </ac:spMkLst>
        </pc:spChg>
        <pc:spChg chg="mod">
          <ac:chgData name="Mihai Serban" userId="8b589b9084e2be19" providerId="LiveId" clId="{135EBAAB-0F39-4F09-8F06-C8300395A7EE}" dt="2023-10-22T17:31:11.413" v="53" actId="14100"/>
          <ac:spMkLst>
            <pc:docMk/>
            <pc:sldMk cId="0" sldId="263"/>
            <ac:spMk id="10" creationId="{00000000-0000-0000-0000-000000000000}"/>
          </ac:spMkLst>
        </pc:spChg>
        <pc:spChg chg="mod">
          <ac:chgData name="Mihai Serban" userId="8b589b9084e2be19" providerId="LiveId" clId="{135EBAAB-0F39-4F09-8F06-C8300395A7EE}" dt="2023-10-22T17:30:55.522" v="49" actId="113"/>
          <ac:spMkLst>
            <pc:docMk/>
            <pc:sldMk cId="0" sldId="263"/>
            <ac:spMk id="16" creationId="{00000000-0000-0000-0000-000000000000}"/>
          </ac:spMkLst>
        </pc:spChg>
        <pc:grpChg chg="del">
          <ac:chgData name="Mihai Serban" userId="8b589b9084e2be19" providerId="LiveId" clId="{135EBAAB-0F39-4F09-8F06-C8300395A7EE}" dt="2023-10-22T17:29:17.452" v="35" actId="478"/>
          <ac:grpSpMkLst>
            <pc:docMk/>
            <pc:sldMk cId="0" sldId="263"/>
            <ac:grpSpMk id="3" creationId="{00000000-0000-0000-0000-000000000000}"/>
          </ac:grpSpMkLst>
        </pc:grpChg>
        <pc:grpChg chg="mod">
          <ac:chgData name="Mihai Serban" userId="8b589b9084e2be19" providerId="LiveId" clId="{135EBAAB-0F39-4F09-8F06-C8300395A7EE}" dt="2023-10-22T17:29:07.678" v="31" actId="1076"/>
          <ac:grpSpMkLst>
            <pc:docMk/>
            <pc:sldMk cId="0" sldId="263"/>
            <ac:grpSpMk id="6" creationId="{00000000-0000-0000-0000-000000000000}"/>
          </ac:grpSpMkLst>
        </pc:grpChg>
        <pc:grpChg chg="mod">
          <ac:chgData name="Mihai Serban" userId="8b589b9084e2be19" providerId="LiveId" clId="{135EBAAB-0F39-4F09-8F06-C8300395A7EE}" dt="2023-10-22T17:31:04.586" v="51" actId="1076"/>
          <ac:grpSpMkLst>
            <pc:docMk/>
            <pc:sldMk cId="0" sldId="263"/>
            <ac:grpSpMk id="11" creationId="{00000000-0000-0000-0000-000000000000}"/>
          </ac:grpSpMkLst>
        </pc:grpChg>
      </pc:sldChg>
      <pc:sldChg chg="modSp mod">
        <pc:chgData name="Mihai Serban" userId="8b589b9084e2be19" providerId="LiveId" clId="{135EBAAB-0F39-4F09-8F06-C8300395A7EE}" dt="2023-10-22T17:29:53.834" v="44" actId="14100"/>
        <pc:sldMkLst>
          <pc:docMk/>
          <pc:sldMk cId="0" sldId="267"/>
        </pc:sldMkLst>
        <pc:spChg chg="mod">
          <ac:chgData name="Mihai Serban" userId="8b589b9084e2be19" providerId="LiveId" clId="{135EBAAB-0F39-4F09-8F06-C8300395A7EE}" dt="2023-10-22T17:29:53.834" v="44" actId="14100"/>
          <ac:spMkLst>
            <pc:docMk/>
            <pc:sldMk cId="0" sldId="267"/>
            <ac:spMk id="3" creationId="{00000000-0000-0000-0000-000000000000}"/>
          </ac:spMkLst>
        </pc:spChg>
      </pc:sldChg>
      <pc:sldChg chg="modSp mod">
        <pc:chgData name="Mihai Serban" userId="8b589b9084e2be19" providerId="LiveId" clId="{135EBAAB-0F39-4F09-8F06-C8300395A7EE}" dt="2023-10-22T17:47:09.074" v="68" actId="14100"/>
        <pc:sldMkLst>
          <pc:docMk/>
          <pc:sldMk cId="0" sldId="268"/>
        </pc:sldMkLst>
        <pc:spChg chg="mod">
          <ac:chgData name="Mihai Serban" userId="8b589b9084e2be19" providerId="LiveId" clId="{135EBAAB-0F39-4F09-8F06-C8300395A7EE}" dt="2023-10-22T17:47:09.074" v="68" actId="14100"/>
          <ac:spMkLst>
            <pc:docMk/>
            <pc:sldMk cId="0" sldId="268"/>
            <ac:spMk id="2" creationId="{00000000-0000-0000-0000-000000000000}"/>
          </ac:spMkLst>
        </pc:spChg>
        <pc:spChg chg="mod">
          <ac:chgData name="Mihai Serban" userId="8b589b9084e2be19" providerId="LiveId" clId="{135EBAAB-0F39-4F09-8F06-C8300395A7EE}" dt="2023-10-22T17:46:59.478" v="66" actId="1076"/>
          <ac:spMkLst>
            <pc:docMk/>
            <pc:sldMk cId="0" sldId="268"/>
            <ac:spMk id="11"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10/22/2023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2.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svg"/></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www.banyantree.com/sunset-view"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10025427" cy="10287000"/>
          </a:xfrm>
          <a:prstGeom prst="rect">
            <a:avLst/>
          </a:prstGeom>
          <a:solidFill>
            <a:srgbClr val="038C7F"/>
          </a:solidFill>
        </p:spPr>
        <p:txBody>
          <a:bodyPr/>
          <a:lstStyle/>
          <a:p>
            <a:endParaRPr lang="en-US"/>
          </a:p>
        </p:txBody>
      </p:sp>
      <p:sp>
        <p:nvSpPr>
          <p:cNvPr id="3" name="AutoShape 3"/>
          <p:cNvSpPr/>
          <p:nvPr/>
        </p:nvSpPr>
        <p:spPr>
          <a:xfrm>
            <a:off x="10025427" y="8610042"/>
            <a:ext cx="8262573" cy="1676958"/>
          </a:xfrm>
          <a:prstGeom prst="rect">
            <a:avLst/>
          </a:prstGeom>
          <a:solidFill>
            <a:srgbClr val="FFFFFF"/>
          </a:solidFill>
        </p:spPr>
        <p:txBody>
          <a:bodyPr/>
          <a:lstStyle/>
          <a:p>
            <a:endParaRPr lang="en-US"/>
          </a:p>
        </p:txBody>
      </p:sp>
      <p:sp>
        <p:nvSpPr>
          <p:cNvPr id="4" name="AutoShape 4"/>
          <p:cNvSpPr/>
          <p:nvPr/>
        </p:nvSpPr>
        <p:spPr>
          <a:xfrm>
            <a:off x="748444" y="2654957"/>
            <a:ext cx="9276983" cy="5233147"/>
          </a:xfrm>
          <a:prstGeom prst="rect">
            <a:avLst/>
          </a:prstGeom>
          <a:solidFill>
            <a:srgbClr val="FFFFFF"/>
          </a:solidFill>
        </p:spPr>
        <p:txBody>
          <a:bodyPr/>
          <a:lstStyle/>
          <a:p>
            <a:endParaRPr lang="en-US"/>
          </a:p>
        </p:txBody>
      </p:sp>
      <p:sp>
        <p:nvSpPr>
          <p:cNvPr id="5" name="Freeform 5"/>
          <p:cNvSpPr/>
          <p:nvPr/>
        </p:nvSpPr>
        <p:spPr>
          <a:xfrm>
            <a:off x="1073255" y="4244688"/>
            <a:ext cx="986763" cy="1679597"/>
          </a:xfrm>
          <a:custGeom>
            <a:avLst/>
            <a:gdLst/>
            <a:ahLst/>
            <a:cxnLst/>
            <a:rect l="l" t="t" r="r" b="b"/>
            <a:pathLst>
              <a:path w="986763" h="1679597">
                <a:moveTo>
                  <a:pt x="0" y="0"/>
                </a:moveTo>
                <a:lnTo>
                  <a:pt x="986763" y="0"/>
                </a:lnTo>
                <a:lnTo>
                  <a:pt x="986763" y="1679597"/>
                </a:lnTo>
                <a:lnTo>
                  <a:pt x="0" y="167959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6"/>
          <p:cNvSpPr/>
          <p:nvPr/>
        </p:nvSpPr>
        <p:spPr>
          <a:xfrm>
            <a:off x="10715272" y="1567739"/>
            <a:ext cx="6661558" cy="7033495"/>
          </a:xfrm>
          <a:custGeom>
            <a:avLst/>
            <a:gdLst/>
            <a:ahLst/>
            <a:cxnLst/>
            <a:rect l="l" t="t" r="r" b="b"/>
            <a:pathLst>
              <a:path w="6661558" h="7033495">
                <a:moveTo>
                  <a:pt x="0" y="0"/>
                </a:moveTo>
                <a:lnTo>
                  <a:pt x="6661558" y="0"/>
                </a:lnTo>
                <a:lnTo>
                  <a:pt x="6661558" y="7033495"/>
                </a:lnTo>
                <a:lnTo>
                  <a:pt x="0" y="7033495"/>
                </a:lnTo>
                <a:lnTo>
                  <a:pt x="0" y="0"/>
                </a:lnTo>
                <a:close/>
              </a:path>
            </a:pathLst>
          </a:custGeom>
          <a:blipFill>
            <a:blip r:embed="rId4"/>
            <a:stretch>
              <a:fillRect/>
            </a:stretch>
          </a:blipFill>
        </p:spPr>
        <p:txBody>
          <a:bodyPr/>
          <a:lstStyle/>
          <a:p>
            <a:endParaRPr lang="en-US"/>
          </a:p>
        </p:txBody>
      </p:sp>
      <p:sp>
        <p:nvSpPr>
          <p:cNvPr id="7" name="TextBox 7"/>
          <p:cNvSpPr txBox="1"/>
          <p:nvPr/>
        </p:nvSpPr>
        <p:spPr>
          <a:xfrm>
            <a:off x="2528067" y="4492338"/>
            <a:ext cx="7485870" cy="1431947"/>
          </a:xfrm>
          <a:prstGeom prst="rect">
            <a:avLst/>
          </a:prstGeom>
        </p:spPr>
        <p:txBody>
          <a:bodyPr lIns="0" tIns="0" rIns="0" bIns="0" rtlCol="0" anchor="t">
            <a:spAutoFit/>
          </a:bodyPr>
          <a:lstStyle/>
          <a:p>
            <a:pPr>
              <a:lnSpc>
                <a:spcPts val="10600"/>
              </a:lnSpc>
            </a:pPr>
            <a:r>
              <a:rPr lang="en-US" sz="11042" spc="-618">
                <a:solidFill>
                  <a:srgbClr val="232323"/>
                </a:solidFill>
                <a:latin typeface="Barlow SemiCondensed Semi-Bold"/>
              </a:rPr>
              <a:t>BANYAN TREE</a:t>
            </a:r>
          </a:p>
        </p:txBody>
      </p:sp>
      <p:sp>
        <p:nvSpPr>
          <p:cNvPr id="8" name="TextBox 8"/>
          <p:cNvSpPr txBox="1"/>
          <p:nvPr/>
        </p:nvSpPr>
        <p:spPr>
          <a:xfrm>
            <a:off x="128853" y="400304"/>
            <a:ext cx="9767722" cy="1209167"/>
          </a:xfrm>
          <a:prstGeom prst="rect">
            <a:avLst/>
          </a:prstGeom>
        </p:spPr>
        <p:txBody>
          <a:bodyPr lIns="0" tIns="0" rIns="0" bIns="0" rtlCol="0" anchor="t">
            <a:spAutoFit/>
          </a:bodyPr>
          <a:lstStyle/>
          <a:p>
            <a:pPr algn="ctr">
              <a:lnSpc>
                <a:spcPts val="3288"/>
              </a:lnSpc>
            </a:pPr>
            <a:r>
              <a:rPr lang="en-US" sz="2299" spc="772" dirty="0">
                <a:solidFill>
                  <a:srgbClr val="FFFFFF"/>
                </a:solidFill>
                <a:latin typeface="Montserrat"/>
              </a:rPr>
              <a:t>THE ROLE AND IMPORTANCE OF QUALITY SERVICE, HOSPITALITY, AND GUEST SERVICES WITHIN THE HOTEL INDUSTRY </a:t>
            </a:r>
          </a:p>
        </p:txBody>
      </p:sp>
      <p:sp>
        <p:nvSpPr>
          <p:cNvPr id="9" name="TextBox 9"/>
          <p:cNvSpPr txBox="1"/>
          <p:nvPr/>
        </p:nvSpPr>
        <p:spPr>
          <a:xfrm>
            <a:off x="363791" y="7840478"/>
            <a:ext cx="9884756" cy="3168460"/>
          </a:xfrm>
          <a:prstGeom prst="rect">
            <a:avLst/>
          </a:prstGeom>
        </p:spPr>
        <p:txBody>
          <a:bodyPr lIns="0" tIns="0" rIns="0" bIns="0" rtlCol="0" anchor="t">
            <a:spAutoFit/>
          </a:bodyPr>
          <a:lstStyle/>
          <a:p>
            <a:pPr algn="l">
              <a:lnSpc>
                <a:spcPts val="3640"/>
              </a:lnSpc>
            </a:pPr>
            <a:r>
              <a:rPr lang="en-US" sz="2676">
                <a:solidFill>
                  <a:srgbClr val="000000"/>
                </a:solidFill>
                <a:latin typeface="Glacial Indifference"/>
              </a:rPr>
              <a:t>Student Name: Mihai Serban </a:t>
            </a:r>
          </a:p>
          <a:p>
            <a:pPr algn="l">
              <a:lnSpc>
                <a:spcPts val="3640"/>
              </a:lnSpc>
            </a:pPr>
            <a:r>
              <a:rPr lang="en-US" sz="2676">
                <a:solidFill>
                  <a:srgbClr val="000000"/>
                </a:solidFill>
                <a:latin typeface="Glacial Indifference"/>
              </a:rPr>
              <a:t>Student ID number: 2244688</a:t>
            </a:r>
          </a:p>
          <a:p>
            <a:pPr algn="l">
              <a:lnSpc>
                <a:spcPts val="3640"/>
              </a:lnSpc>
            </a:pPr>
            <a:r>
              <a:rPr lang="en-US" sz="2676">
                <a:solidFill>
                  <a:srgbClr val="000000"/>
                </a:solidFill>
                <a:latin typeface="Glacial Indifference"/>
              </a:rPr>
              <a:t>Module Title: Hospitality and Guest Service Management (BMIH4003)</a:t>
            </a:r>
          </a:p>
          <a:p>
            <a:pPr algn="l">
              <a:lnSpc>
                <a:spcPts val="3640"/>
              </a:lnSpc>
            </a:pPr>
            <a:r>
              <a:rPr lang="en-US" sz="2676">
                <a:solidFill>
                  <a:srgbClr val="000000"/>
                </a:solidFill>
                <a:latin typeface="Glacial Indifference"/>
              </a:rPr>
              <a:t>Lecturer’s name: Dale Clarke</a:t>
            </a:r>
          </a:p>
          <a:p>
            <a:pPr algn="l">
              <a:lnSpc>
                <a:spcPts val="3640"/>
              </a:lnSpc>
            </a:pPr>
            <a:endParaRPr lang="en-US" sz="2676">
              <a:solidFill>
                <a:srgbClr val="000000"/>
              </a:solidFill>
              <a:latin typeface="Glacial Indifference"/>
            </a:endParaRPr>
          </a:p>
          <a:p>
            <a:pPr algn="l">
              <a:lnSpc>
                <a:spcPts val="3640"/>
              </a:lnSpc>
            </a:pPr>
            <a:endParaRPr lang="en-US" sz="2676">
              <a:solidFill>
                <a:srgbClr val="000000"/>
              </a:solidFill>
              <a:latin typeface="Glacial Indifferenc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18288000" cy="10287000"/>
          </a:xfrm>
          <a:prstGeom prst="rect">
            <a:avLst/>
          </a:prstGeom>
          <a:solidFill>
            <a:srgbClr val="038C7F"/>
          </a:solidFill>
        </p:spPr>
        <p:txBody>
          <a:bodyPr/>
          <a:lstStyle/>
          <a:p>
            <a:endParaRPr lang="en-US"/>
          </a:p>
        </p:txBody>
      </p:sp>
      <p:sp>
        <p:nvSpPr>
          <p:cNvPr id="3" name="AutoShape 3"/>
          <p:cNvSpPr/>
          <p:nvPr/>
        </p:nvSpPr>
        <p:spPr>
          <a:xfrm>
            <a:off x="0" y="2978896"/>
            <a:ext cx="18288000" cy="7308104"/>
          </a:xfrm>
          <a:prstGeom prst="rect">
            <a:avLst/>
          </a:prstGeom>
          <a:solidFill>
            <a:srgbClr val="FFBD59"/>
          </a:solidFill>
        </p:spPr>
        <p:txBody>
          <a:bodyPr/>
          <a:lstStyle/>
          <a:p>
            <a:endParaRPr lang="en-US"/>
          </a:p>
        </p:txBody>
      </p:sp>
      <p:sp>
        <p:nvSpPr>
          <p:cNvPr id="4" name="TextBox 4"/>
          <p:cNvSpPr txBox="1"/>
          <p:nvPr/>
        </p:nvSpPr>
        <p:spPr>
          <a:xfrm>
            <a:off x="6088633" y="847725"/>
            <a:ext cx="6110734" cy="1307281"/>
          </a:xfrm>
          <a:prstGeom prst="rect">
            <a:avLst/>
          </a:prstGeom>
        </p:spPr>
        <p:txBody>
          <a:bodyPr lIns="0" tIns="0" rIns="0" bIns="0" rtlCol="0" anchor="t">
            <a:spAutoFit/>
          </a:bodyPr>
          <a:lstStyle/>
          <a:p>
            <a:pPr marL="0" lvl="0" indent="0" algn="ctr">
              <a:lnSpc>
                <a:spcPts val="11759"/>
              </a:lnSpc>
              <a:spcBef>
                <a:spcPct val="0"/>
              </a:spcBef>
            </a:pPr>
            <a:r>
              <a:rPr lang="en-US" sz="8399" dirty="0">
                <a:solidFill>
                  <a:srgbClr val="FFFFFF"/>
                </a:solidFill>
                <a:latin typeface="Bernoru"/>
              </a:rPr>
              <a:t>Contents</a:t>
            </a:r>
          </a:p>
        </p:txBody>
      </p:sp>
      <p:sp>
        <p:nvSpPr>
          <p:cNvPr id="5" name="TextBox 5"/>
          <p:cNvSpPr txBox="1"/>
          <p:nvPr/>
        </p:nvSpPr>
        <p:spPr>
          <a:xfrm>
            <a:off x="291030" y="3172833"/>
            <a:ext cx="17705941" cy="6834506"/>
          </a:xfrm>
          <a:prstGeom prst="rect">
            <a:avLst/>
          </a:prstGeom>
        </p:spPr>
        <p:txBody>
          <a:bodyPr lIns="0" tIns="0" rIns="0" bIns="0" rtlCol="0" anchor="t">
            <a:spAutoFit/>
          </a:bodyPr>
          <a:lstStyle/>
          <a:p>
            <a:pPr marL="928360" lvl="1" indent="-464180">
              <a:lnSpc>
                <a:spcPts val="6019"/>
              </a:lnSpc>
              <a:buFont typeface="Arial"/>
              <a:buChar char="•"/>
            </a:pPr>
            <a:r>
              <a:rPr lang="en-US" sz="4299">
                <a:solidFill>
                  <a:srgbClr val="000000"/>
                </a:solidFill>
                <a:latin typeface="Montserrat Bold"/>
              </a:rPr>
              <a:t>Introduction to Banyan Tree </a:t>
            </a:r>
          </a:p>
          <a:p>
            <a:pPr marL="928360" lvl="1" indent="-464180">
              <a:lnSpc>
                <a:spcPts val="6019"/>
              </a:lnSpc>
              <a:spcBef>
                <a:spcPct val="0"/>
              </a:spcBef>
              <a:buFont typeface="Arial"/>
              <a:buChar char="•"/>
            </a:pPr>
            <a:r>
              <a:rPr lang="en-US" sz="4299">
                <a:solidFill>
                  <a:srgbClr val="000000"/>
                </a:solidFill>
                <a:latin typeface="Montserrat Bold"/>
              </a:rPr>
              <a:t>Understanding the Main Consumers and Their Preferences</a:t>
            </a:r>
          </a:p>
          <a:p>
            <a:pPr marL="928360" lvl="1" indent="-464180">
              <a:lnSpc>
                <a:spcPts val="6019"/>
              </a:lnSpc>
              <a:spcBef>
                <a:spcPct val="0"/>
              </a:spcBef>
              <a:buFont typeface="Arial"/>
              <a:buChar char="•"/>
            </a:pPr>
            <a:r>
              <a:rPr lang="en-US" sz="4299">
                <a:solidFill>
                  <a:srgbClr val="000000"/>
                </a:solidFill>
                <a:latin typeface="Montserrat Bold"/>
              </a:rPr>
              <a:t>Unveiling the Nature, Scope, and Role of Guest Services and Facilities</a:t>
            </a:r>
          </a:p>
          <a:p>
            <a:pPr marL="928360" lvl="1" indent="-464180">
              <a:lnSpc>
                <a:spcPts val="6019"/>
              </a:lnSpc>
              <a:spcBef>
                <a:spcPct val="0"/>
              </a:spcBef>
              <a:buFont typeface="Arial"/>
              <a:buChar char="•"/>
            </a:pPr>
            <a:r>
              <a:rPr lang="en-US" sz="4299">
                <a:solidFill>
                  <a:srgbClr val="000000"/>
                </a:solidFill>
                <a:latin typeface="Montserrat Bold"/>
              </a:rPr>
              <a:t>Exceeding Expectations: The Crucial Role of Hospitality</a:t>
            </a:r>
          </a:p>
          <a:p>
            <a:pPr marL="928360" lvl="1" indent="-464180">
              <a:lnSpc>
                <a:spcPts val="6019"/>
              </a:lnSpc>
              <a:spcBef>
                <a:spcPct val="0"/>
              </a:spcBef>
              <a:buFont typeface="Arial"/>
              <a:buChar char="•"/>
            </a:pPr>
            <a:r>
              <a:rPr lang="en-US" sz="4299">
                <a:solidFill>
                  <a:srgbClr val="000000"/>
                </a:solidFill>
                <a:latin typeface="Montserrat Bold"/>
              </a:rPr>
              <a:t>Conclusion: Sustaining Excellence in the Hospitality Industry</a:t>
            </a:r>
          </a:p>
          <a:p>
            <a:pPr>
              <a:lnSpc>
                <a:spcPts val="6019"/>
              </a:lnSpc>
              <a:spcBef>
                <a:spcPct val="0"/>
              </a:spcBef>
            </a:pPr>
            <a:endParaRPr lang="en-US" sz="4299">
              <a:solidFill>
                <a:srgbClr val="000000"/>
              </a:solidFill>
              <a:latin typeface="Montserrat Bo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rot="-10800000">
            <a:off x="7491047" y="0"/>
            <a:ext cx="2263789" cy="2263789"/>
            <a:chOff x="0" y="0"/>
            <a:chExt cx="3282950" cy="3282950"/>
          </a:xfrm>
        </p:grpSpPr>
        <p:sp>
          <p:nvSpPr>
            <p:cNvPr id="3" name="Freeform 3"/>
            <p:cNvSpPr/>
            <p:nvPr/>
          </p:nvSpPr>
          <p:spPr>
            <a:xfrm>
              <a:off x="0" y="0"/>
              <a:ext cx="3282950" cy="3282950"/>
            </a:xfrm>
            <a:custGeom>
              <a:avLst/>
              <a:gdLst/>
              <a:ahLst/>
              <a:cxnLst/>
              <a:rect l="l" t="t" r="r" b="b"/>
              <a:pathLst>
                <a:path w="3282950" h="3282950">
                  <a:moveTo>
                    <a:pt x="0" y="0"/>
                  </a:moveTo>
                  <a:lnTo>
                    <a:pt x="2532380" y="0"/>
                  </a:lnTo>
                  <a:cubicBezTo>
                    <a:pt x="2946400" y="0"/>
                    <a:pt x="3282950" y="336550"/>
                    <a:pt x="3282950" y="750570"/>
                  </a:cubicBezTo>
                  <a:lnTo>
                    <a:pt x="3282950" y="750570"/>
                  </a:lnTo>
                  <a:lnTo>
                    <a:pt x="3282950" y="3282950"/>
                  </a:lnTo>
                  <a:lnTo>
                    <a:pt x="3282950" y="3282950"/>
                  </a:lnTo>
                  <a:lnTo>
                    <a:pt x="0" y="3282950"/>
                  </a:lnTo>
                  <a:lnTo>
                    <a:pt x="0" y="3282950"/>
                  </a:lnTo>
                  <a:lnTo>
                    <a:pt x="0" y="0"/>
                  </a:lnTo>
                  <a:lnTo>
                    <a:pt x="0" y="0"/>
                  </a:lnTo>
                  <a:close/>
                </a:path>
              </a:pathLst>
            </a:custGeom>
            <a:solidFill>
              <a:srgbClr val="817EA3">
                <a:alpha val="29804"/>
              </a:srgbClr>
            </a:solidFill>
            <a:ln w="12700">
              <a:solidFill>
                <a:srgbClr val="000000"/>
              </a:solidFill>
            </a:ln>
          </p:spPr>
          <p:txBody>
            <a:bodyPr/>
            <a:lstStyle/>
            <a:p>
              <a:endParaRPr lang="en-US"/>
            </a:p>
          </p:txBody>
        </p:sp>
      </p:grpSp>
      <p:sp>
        <p:nvSpPr>
          <p:cNvPr id="4" name="AutoShape 4"/>
          <p:cNvSpPr/>
          <p:nvPr/>
        </p:nvSpPr>
        <p:spPr>
          <a:xfrm>
            <a:off x="0" y="6572769"/>
            <a:ext cx="9540714" cy="3714231"/>
          </a:xfrm>
          <a:prstGeom prst="rect">
            <a:avLst/>
          </a:prstGeom>
          <a:solidFill>
            <a:srgbClr val="038C7F"/>
          </a:solidFill>
        </p:spPr>
        <p:txBody>
          <a:bodyPr/>
          <a:lstStyle/>
          <a:p>
            <a:endParaRPr lang="en-US"/>
          </a:p>
        </p:txBody>
      </p:sp>
      <p:grpSp>
        <p:nvGrpSpPr>
          <p:cNvPr id="5" name="Group 5"/>
          <p:cNvGrpSpPr>
            <a:grpSpLocks noChangeAspect="1"/>
          </p:cNvGrpSpPr>
          <p:nvPr/>
        </p:nvGrpSpPr>
        <p:grpSpPr>
          <a:xfrm>
            <a:off x="1278426" y="2263789"/>
            <a:ext cx="6983861" cy="6983861"/>
            <a:chOff x="0" y="0"/>
            <a:chExt cx="3282950" cy="3282950"/>
          </a:xfrm>
        </p:grpSpPr>
        <p:sp>
          <p:nvSpPr>
            <p:cNvPr id="6" name="Freeform 6"/>
            <p:cNvSpPr/>
            <p:nvPr/>
          </p:nvSpPr>
          <p:spPr>
            <a:xfrm>
              <a:off x="0" y="0"/>
              <a:ext cx="3282950" cy="3282950"/>
            </a:xfrm>
            <a:custGeom>
              <a:avLst/>
              <a:gdLst/>
              <a:ahLst/>
              <a:cxnLst/>
              <a:rect l="l" t="t" r="r" b="b"/>
              <a:pathLst>
                <a:path w="3282950" h="3282950">
                  <a:moveTo>
                    <a:pt x="0" y="0"/>
                  </a:moveTo>
                  <a:lnTo>
                    <a:pt x="2532380" y="0"/>
                  </a:lnTo>
                  <a:cubicBezTo>
                    <a:pt x="2946400" y="0"/>
                    <a:pt x="3282950" y="336550"/>
                    <a:pt x="3282950" y="750570"/>
                  </a:cubicBezTo>
                  <a:lnTo>
                    <a:pt x="3282950" y="750570"/>
                  </a:lnTo>
                  <a:lnTo>
                    <a:pt x="3282950" y="3282950"/>
                  </a:lnTo>
                  <a:lnTo>
                    <a:pt x="3282950" y="3282950"/>
                  </a:lnTo>
                  <a:lnTo>
                    <a:pt x="0" y="3282950"/>
                  </a:lnTo>
                  <a:lnTo>
                    <a:pt x="0" y="3282950"/>
                  </a:lnTo>
                  <a:lnTo>
                    <a:pt x="0" y="0"/>
                  </a:lnTo>
                  <a:lnTo>
                    <a:pt x="0" y="0"/>
                  </a:lnTo>
                  <a:close/>
                </a:path>
              </a:pathLst>
            </a:custGeom>
            <a:solidFill>
              <a:srgbClr val="FFFFFF"/>
            </a:solidFill>
            <a:ln w="12700">
              <a:solidFill>
                <a:srgbClr val="000000"/>
              </a:solidFill>
            </a:ln>
          </p:spPr>
          <p:txBody>
            <a:bodyPr/>
            <a:lstStyle/>
            <a:p>
              <a:endParaRPr lang="en-US"/>
            </a:p>
          </p:txBody>
        </p:sp>
      </p:grpSp>
      <p:grpSp>
        <p:nvGrpSpPr>
          <p:cNvPr id="7" name="Group 7"/>
          <p:cNvGrpSpPr>
            <a:grpSpLocks noChangeAspect="1"/>
          </p:cNvGrpSpPr>
          <p:nvPr/>
        </p:nvGrpSpPr>
        <p:grpSpPr>
          <a:xfrm>
            <a:off x="1559410" y="2512625"/>
            <a:ext cx="6486187" cy="6486187"/>
            <a:chOff x="0" y="0"/>
            <a:chExt cx="3282950" cy="3282950"/>
          </a:xfrm>
        </p:grpSpPr>
        <p:sp>
          <p:nvSpPr>
            <p:cNvPr id="8" name="Freeform 8"/>
            <p:cNvSpPr/>
            <p:nvPr/>
          </p:nvSpPr>
          <p:spPr>
            <a:xfrm>
              <a:off x="0" y="0"/>
              <a:ext cx="3282950" cy="3282950"/>
            </a:xfrm>
            <a:custGeom>
              <a:avLst/>
              <a:gdLst/>
              <a:ahLst/>
              <a:cxnLst/>
              <a:rect l="l" t="t" r="r" b="b"/>
              <a:pathLst>
                <a:path w="3282950" h="3282950">
                  <a:moveTo>
                    <a:pt x="0" y="0"/>
                  </a:moveTo>
                  <a:lnTo>
                    <a:pt x="2532380" y="0"/>
                  </a:lnTo>
                  <a:cubicBezTo>
                    <a:pt x="2946400" y="0"/>
                    <a:pt x="3282950" y="336550"/>
                    <a:pt x="3282950" y="750570"/>
                  </a:cubicBezTo>
                  <a:lnTo>
                    <a:pt x="3282950" y="750570"/>
                  </a:lnTo>
                  <a:lnTo>
                    <a:pt x="3282950" y="3282950"/>
                  </a:lnTo>
                  <a:lnTo>
                    <a:pt x="3282950" y="3282950"/>
                  </a:lnTo>
                  <a:lnTo>
                    <a:pt x="0" y="3282950"/>
                  </a:lnTo>
                  <a:lnTo>
                    <a:pt x="0" y="3282950"/>
                  </a:lnTo>
                  <a:lnTo>
                    <a:pt x="0" y="0"/>
                  </a:lnTo>
                  <a:lnTo>
                    <a:pt x="0" y="0"/>
                  </a:lnTo>
                  <a:close/>
                </a:path>
              </a:pathLst>
            </a:custGeom>
            <a:blipFill>
              <a:blip r:embed="rId2"/>
              <a:stretch>
                <a:fillRect l="-45486" r="-45486"/>
              </a:stretch>
            </a:blipFill>
          </p:spPr>
          <p:txBody>
            <a:bodyPr/>
            <a:lstStyle/>
            <a:p>
              <a:endParaRPr lang="en-US"/>
            </a:p>
          </p:txBody>
        </p:sp>
      </p:grpSp>
      <p:sp>
        <p:nvSpPr>
          <p:cNvPr id="9" name="Freeform 9"/>
          <p:cNvSpPr/>
          <p:nvPr/>
        </p:nvSpPr>
        <p:spPr>
          <a:xfrm>
            <a:off x="13149042" y="73555"/>
            <a:ext cx="1809271" cy="1910289"/>
          </a:xfrm>
          <a:custGeom>
            <a:avLst/>
            <a:gdLst/>
            <a:ahLst/>
            <a:cxnLst/>
            <a:rect l="l" t="t" r="r" b="b"/>
            <a:pathLst>
              <a:path w="1809271" h="1910289">
                <a:moveTo>
                  <a:pt x="0" y="0"/>
                </a:moveTo>
                <a:lnTo>
                  <a:pt x="1809271" y="0"/>
                </a:lnTo>
                <a:lnTo>
                  <a:pt x="1809271" y="1910290"/>
                </a:lnTo>
                <a:lnTo>
                  <a:pt x="0" y="1910290"/>
                </a:lnTo>
                <a:lnTo>
                  <a:pt x="0" y="0"/>
                </a:lnTo>
                <a:close/>
              </a:path>
            </a:pathLst>
          </a:custGeom>
          <a:blipFill>
            <a:blip r:embed="rId3"/>
            <a:stretch>
              <a:fillRect/>
            </a:stretch>
          </a:blipFill>
        </p:spPr>
        <p:txBody>
          <a:bodyPr/>
          <a:lstStyle/>
          <a:p>
            <a:endParaRPr lang="en-US"/>
          </a:p>
        </p:txBody>
      </p:sp>
      <p:sp>
        <p:nvSpPr>
          <p:cNvPr id="10" name="TextBox 10"/>
          <p:cNvSpPr txBox="1"/>
          <p:nvPr/>
        </p:nvSpPr>
        <p:spPr>
          <a:xfrm>
            <a:off x="9754835" y="2238710"/>
            <a:ext cx="8597684" cy="553212"/>
          </a:xfrm>
          <a:prstGeom prst="rect">
            <a:avLst/>
          </a:prstGeom>
        </p:spPr>
        <p:txBody>
          <a:bodyPr lIns="0" tIns="0" rIns="0" bIns="0" rtlCol="0" anchor="t">
            <a:spAutoFit/>
          </a:bodyPr>
          <a:lstStyle/>
          <a:p>
            <a:pPr algn="ctr">
              <a:lnSpc>
                <a:spcPts val="4463"/>
              </a:lnSpc>
            </a:pPr>
            <a:r>
              <a:rPr lang="en-US" sz="3599" spc="899">
                <a:solidFill>
                  <a:srgbClr val="038C7F"/>
                </a:solidFill>
                <a:latin typeface="Montserrat"/>
              </a:rPr>
              <a:t>THE BANYAN TREE STORY </a:t>
            </a:r>
          </a:p>
        </p:txBody>
      </p:sp>
      <p:sp>
        <p:nvSpPr>
          <p:cNvPr id="11" name="TextBox 11"/>
          <p:cNvSpPr txBox="1"/>
          <p:nvPr/>
        </p:nvSpPr>
        <p:spPr>
          <a:xfrm>
            <a:off x="9819355" y="3008688"/>
            <a:ext cx="8353569" cy="7175304"/>
          </a:xfrm>
          <a:prstGeom prst="rect">
            <a:avLst/>
          </a:prstGeom>
        </p:spPr>
        <p:txBody>
          <a:bodyPr lIns="0" tIns="0" rIns="0" bIns="0" rtlCol="0" anchor="t">
            <a:spAutoFit/>
          </a:bodyPr>
          <a:lstStyle/>
          <a:p>
            <a:pPr>
              <a:lnSpc>
                <a:spcPts val="3159"/>
              </a:lnSpc>
            </a:pPr>
            <a:r>
              <a:rPr lang="en-US" sz="2256">
                <a:solidFill>
                  <a:srgbClr val="232323"/>
                </a:solidFill>
                <a:latin typeface="Montserrat"/>
              </a:rPr>
              <a:t>The Banyan Tree Holdings Limited is an international operator and developer of premium resorts. “With attentive yet discreet staff, Banyan Tree ranks among the world’s most exclusive hotel brands and provide naturally luxurious, ecologically sensitive, and culture-aware experiences for the discerning traveler.” (luxurytravelexpert, 2017)The company was established in 1994 and has become one of the industry's leading operators. An exceptional and rejuvenating experience awaits guests at Banyan Tree, a blend of local cultural elements with luxury accommodations.</a:t>
            </a:r>
          </a:p>
          <a:p>
            <a:pPr>
              <a:lnSpc>
                <a:spcPts val="3159"/>
              </a:lnSpc>
            </a:pPr>
            <a:r>
              <a:rPr lang="en-US" sz="2256">
                <a:solidFill>
                  <a:srgbClr val="232323"/>
                </a:solidFill>
                <a:latin typeface="Montserrat"/>
              </a:rPr>
              <a:t>Banyan Tree, as a global brand, represents elegance, sustainability, and cultural authenticity, appealing to discerning tourists looking for unique and meaningful experiences. Banyan Tree continues to set the bar for premium hospitality as an award-winning resort brand and a major supporter of local communities and the environment.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flipV="1">
            <a:off x="1206841" y="2224410"/>
            <a:ext cx="7622392" cy="23813"/>
          </a:xfrm>
          <a:prstGeom prst="line">
            <a:avLst/>
          </a:prstGeom>
          <a:ln w="47625" cap="flat">
            <a:solidFill>
              <a:srgbClr val="FCD24F"/>
            </a:solidFill>
            <a:prstDash val="solid"/>
            <a:headEnd type="none" w="sm" len="sm"/>
            <a:tailEnd type="none" w="sm" len="sm"/>
          </a:ln>
        </p:spPr>
        <p:txBody>
          <a:bodyPr/>
          <a:lstStyle/>
          <a:p>
            <a:endParaRPr lang="en-US"/>
          </a:p>
        </p:txBody>
      </p:sp>
      <p:grpSp>
        <p:nvGrpSpPr>
          <p:cNvPr id="3" name="Group 3"/>
          <p:cNvGrpSpPr>
            <a:grpSpLocks noChangeAspect="1"/>
          </p:cNvGrpSpPr>
          <p:nvPr/>
        </p:nvGrpSpPr>
        <p:grpSpPr>
          <a:xfrm rot="-10800000">
            <a:off x="7332706" y="-1497674"/>
            <a:ext cx="2315976" cy="2315976"/>
            <a:chOff x="0" y="0"/>
            <a:chExt cx="3282950" cy="3282950"/>
          </a:xfrm>
        </p:grpSpPr>
        <p:sp>
          <p:nvSpPr>
            <p:cNvPr id="4" name="Freeform 4"/>
            <p:cNvSpPr/>
            <p:nvPr/>
          </p:nvSpPr>
          <p:spPr>
            <a:xfrm>
              <a:off x="0" y="0"/>
              <a:ext cx="3282950" cy="3282950"/>
            </a:xfrm>
            <a:custGeom>
              <a:avLst/>
              <a:gdLst/>
              <a:ahLst/>
              <a:cxnLst/>
              <a:rect l="l" t="t" r="r" b="b"/>
              <a:pathLst>
                <a:path w="3282950" h="3282950">
                  <a:moveTo>
                    <a:pt x="0" y="0"/>
                  </a:moveTo>
                  <a:lnTo>
                    <a:pt x="2532380" y="0"/>
                  </a:lnTo>
                  <a:cubicBezTo>
                    <a:pt x="2946400" y="0"/>
                    <a:pt x="3282950" y="336550"/>
                    <a:pt x="3282950" y="750570"/>
                  </a:cubicBezTo>
                  <a:lnTo>
                    <a:pt x="3282950" y="750570"/>
                  </a:lnTo>
                  <a:lnTo>
                    <a:pt x="3282950" y="3282950"/>
                  </a:lnTo>
                  <a:lnTo>
                    <a:pt x="3282950" y="3282950"/>
                  </a:lnTo>
                  <a:lnTo>
                    <a:pt x="0" y="3282950"/>
                  </a:lnTo>
                  <a:lnTo>
                    <a:pt x="0" y="3282950"/>
                  </a:lnTo>
                  <a:lnTo>
                    <a:pt x="0" y="0"/>
                  </a:lnTo>
                  <a:lnTo>
                    <a:pt x="0" y="0"/>
                  </a:lnTo>
                  <a:close/>
                </a:path>
              </a:pathLst>
            </a:custGeom>
            <a:solidFill>
              <a:srgbClr val="038C7F">
                <a:alpha val="29804"/>
              </a:srgbClr>
            </a:solidFill>
            <a:ln w="12700">
              <a:solidFill>
                <a:srgbClr val="000000"/>
              </a:solidFill>
            </a:ln>
          </p:spPr>
          <p:txBody>
            <a:bodyPr/>
            <a:lstStyle/>
            <a:p>
              <a:endParaRPr lang="en-US"/>
            </a:p>
          </p:txBody>
        </p:sp>
      </p:grpSp>
      <p:grpSp>
        <p:nvGrpSpPr>
          <p:cNvPr id="5" name="Group 5"/>
          <p:cNvGrpSpPr>
            <a:grpSpLocks noChangeAspect="1"/>
          </p:cNvGrpSpPr>
          <p:nvPr/>
        </p:nvGrpSpPr>
        <p:grpSpPr>
          <a:xfrm rot="-10800000">
            <a:off x="15357889" y="7020014"/>
            <a:ext cx="3161529" cy="3161529"/>
            <a:chOff x="0" y="0"/>
            <a:chExt cx="3282950" cy="3282950"/>
          </a:xfrm>
        </p:grpSpPr>
        <p:sp>
          <p:nvSpPr>
            <p:cNvPr id="6" name="Freeform 6"/>
            <p:cNvSpPr/>
            <p:nvPr/>
          </p:nvSpPr>
          <p:spPr>
            <a:xfrm>
              <a:off x="0" y="0"/>
              <a:ext cx="3282950" cy="3282950"/>
            </a:xfrm>
            <a:custGeom>
              <a:avLst/>
              <a:gdLst/>
              <a:ahLst/>
              <a:cxnLst/>
              <a:rect l="l" t="t" r="r" b="b"/>
              <a:pathLst>
                <a:path w="3282950" h="3282950">
                  <a:moveTo>
                    <a:pt x="0" y="0"/>
                  </a:moveTo>
                  <a:lnTo>
                    <a:pt x="2532380" y="0"/>
                  </a:lnTo>
                  <a:cubicBezTo>
                    <a:pt x="2946400" y="0"/>
                    <a:pt x="3282950" y="336550"/>
                    <a:pt x="3282950" y="750570"/>
                  </a:cubicBezTo>
                  <a:lnTo>
                    <a:pt x="3282950" y="750570"/>
                  </a:lnTo>
                  <a:lnTo>
                    <a:pt x="3282950" y="3282950"/>
                  </a:lnTo>
                  <a:lnTo>
                    <a:pt x="3282950" y="3282950"/>
                  </a:lnTo>
                  <a:lnTo>
                    <a:pt x="0" y="3282950"/>
                  </a:lnTo>
                  <a:lnTo>
                    <a:pt x="0" y="3282950"/>
                  </a:lnTo>
                  <a:lnTo>
                    <a:pt x="0" y="0"/>
                  </a:lnTo>
                  <a:lnTo>
                    <a:pt x="0" y="0"/>
                  </a:lnTo>
                  <a:close/>
                </a:path>
              </a:pathLst>
            </a:custGeom>
            <a:solidFill>
              <a:srgbClr val="F9A72B">
                <a:alpha val="29804"/>
              </a:srgbClr>
            </a:solidFill>
            <a:ln w="12700">
              <a:solidFill>
                <a:srgbClr val="000000"/>
              </a:solidFill>
            </a:ln>
          </p:spPr>
          <p:txBody>
            <a:bodyPr/>
            <a:lstStyle/>
            <a:p>
              <a:endParaRPr lang="en-US"/>
            </a:p>
          </p:txBody>
        </p:sp>
      </p:grpSp>
      <p:sp>
        <p:nvSpPr>
          <p:cNvPr id="7" name="AutoShape 7"/>
          <p:cNvSpPr/>
          <p:nvPr/>
        </p:nvSpPr>
        <p:spPr>
          <a:xfrm>
            <a:off x="9648682" y="106170"/>
            <a:ext cx="9089811" cy="9536194"/>
          </a:xfrm>
          <a:prstGeom prst="rect">
            <a:avLst/>
          </a:prstGeom>
          <a:solidFill>
            <a:srgbClr val="038C7F"/>
          </a:solidFill>
        </p:spPr>
        <p:txBody>
          <a:bodyPr/>
          <a:lstStyle/>
          <a:p>
            <a:endParaRPr lang="en-US"/>
          </a:p>
        </p:txBody>
      </p:sp>
      <p:sp>
        <p:nvSpPr>
          <p:cNvPr id="8" name="Freeform 8"/>
          <p:cNvSpPr/>
          <p:nvPr/>
        </p:nvSpPr>
        <p:spPr>
          <a:xfrm>
            <a:off x="15125097" y="211328"/>
            <a:ext cx="2949652" cy="3393950"/>
          </a:xfrm>
          <a:custGeom>
            <a:avLst/>
            <a:gdLst/>
            <a:ahLst/>
            <a:cxnLst/>
            <a:rect l="l" t="t" r="r" b="b"/>
            <a:pathLst>
              <a:path w="2949652" h="3393950">
                <a:moveTo>
                  <a:pt x="0" y="0"/>
                </a:moveTo>
                <a:lnTo>
                  <a:pt x="2949651" y="0"/>
                </a:lnTo>
                <a:lnTo>
                  <a:pt x="2949651" y="3393950"/>
                </a:lnTo>
                <a:lnTo>
                  <a:pt x="0" y="339395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9"/>
          <p:cNvSpPr/>
          <p:nvPr/>
        </p:nvSpPr>
        <p:spPr>
          <a:xfrm>
            <a:off x="9917372" y="1271284"/>
            <a:ext cx="4516595" cy="2704311"/>
          </a:xfrm>
          <a:custGeom>
            <a:avLst/>
            <a:gdLst/>
            <a:ahLst/>
            <a:cxnLst/>
            <a:rect l="l" t="t" r="r" b="b"/>
            <a:pathLst>
              <a:path w="4516595" h="2704311">
                <a:moveTo>
                  <a:pt x="0" y="0"/>
                </a:moveTo>
                <a:lnTo>
                  <a:pt x="4516595" y="0"/>
                </a:lnTo>
                <a:lnTo>
                  <a:pt x="4516595" y="2704311"/>
                </a:lnTo>
                <a:lnTo>
                  <a:pt x="0" y="270431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Freeform 10"/>
          <p:cNvSpPr/>
          <p:nvPr/>
        </p:nvSpPr>
        <p:spPr>
          <a:xfrm>
            <a:off x="9917372" y="6163389"/>
            <a:ext cx="4276215" cy="3094911"/>
          </a:xfrm>
          <a:custGeom>
            <a:avLst/>
            <a:gdLst/>
            <a:ahLst/>
            <a:cxnLst/>
            <a:rect l="l" t="t" r="r" b="b"/>
            <a:pathLst>
              <a:path w="4276215" h="3094911">
                <a:moveTo>
                  <a:pt x="0" y="0"/>
                </a:moveTo>
                <a:lnTo>
                  <a:pt x="4276215" y="0"/>
                </a:lnTo>
                <a:lnTo>
                  <a:pt x="4276215" y="3094911"/>
                </a:lnTo>
                <a:lnTo>
                  <a:pt x="0" y="30949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1" name="Freeform 11"/>
          <p:cNvSpPr/>
          <p:nvPr/>
        </p:nvSpPr>
        <p:spPr>
          <a:xfrm>
            <a:off x="14193587" y="4470895"/>
            <a:ext cx="3611965" cy="2952782"/>
          </a:xfrm>
          <a:custGeom>
            <a:avLst/>
            <a:gdLst/>
            <a:ahLst/>
            <a:cxnLst/>
            <a:rect l="l" t="t" r="r" b="b"/>
            <a:pathLst>
              <a:path w="3611965" h="2952782">
                <a:moveTo>
                  <a:pt x="0" y="0"/>
                </a:moveTo>
                <a:lnTo>
                  <a:pt x="3611966" y="0"/>
                </a:lnTo>
                <a:lnTo>
                  <a:pt x="3611966" y="2952782"/>
                </a:lnTo>
                <a:lnTo>
                  <a:pt x="0" y="295278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2" name="TextBox 12"/>
          <p:cNvSpPr txBox="1"/>
          <p:nvPr/>
        </p:nvSpPr>
        <p:spPr>
          <a:xfrm>
            <a:off x="459753" y="977905"/>
            <a:ext cx="8932948" cy="1246505"/>
          </a:xfrm>
          <a:prstGeom prst="rect">
            <a:avLst/>
          </a:prstGeom>
        </p:spPr>
        <p:txBody>
          <a:bodyPr lIns="0" tIns="0" rIns="0" bIns="0" rtlCol="0" anchor="t">
            <a:spAutoFit/>
          </a:bodyPr>
          <a:lstStyle/>
          <a:p>
            <a:pPr algn="ctr">
              <a:lnSpc>
                <a:spcPts val="4959"/>
              </a:lnSpc>
            </a:pPr>
            <a:r>
              <a:rPr lang="en-US" sz="3999" spc="999">
                <a:solidFill>
                  <a:srgbClr val="038C7F"/>
                </a:solidFill>
                <a:latin typeface="Montserrat"/>
              </a:rPr>
              <a:t>THE BANYAN TREE’S MAIN CONSUMERS</a:t>
            </a:r>
          </a:p>
        </p:txBody>
      </p:sp>
      <p:sp>
        <p:nvSpPr>
          <p:cNvPr id="13" name="TextBox 13"/>
          <p:cNvSpPr txBox="1"/>
          <p:nvPr/>
        </p:nvSpPr>
        <p:spPr>
          <a:xfrm>
            <a:off x="0" y="2911990"/>
            <a:ext cx="9491615" cy="5431791"/>
          </a:xfrm>
          <a:prstGeom prst="rect">
            <a:avLst/>
          </a:prstGeom>
        </p:spPr>
        <p:txBody>
          <a:bodyPr lIns="0" tIns="0" rIns="0" bIns="0" rtlCol="0" anchor="t">
            <a:spAutoFit/>
          </a:bodyPr>
          <a:lstStyle/>
          <a:p>
            <a:pPr marL="949952" lvl="1" indent="-474976">
              <a:lnSpc>
                <a:spcPts val="6159"/>
              </a:lnSpc>
              <a:buFont typeface="Arial"/>
              <a:buChar char="•"/>
            </a:pPr>
            <a:r>
              <a:rPr lang="en-US" sz="4399" dirty="0">
                <a:solidFill>
                  <a:srgbClr val="232323"/>
                </a:solidFill>
                <a:latin typeface="Montserrat Bold"/>
              </a:rPr>
              <a:t>High-end travelers</a:t>
            </a:r>
          </a:p>
          <a:p>
            <a:pPr marL="949952" lvl="1" indent="-474976">
              <a:lnSpc>
                <a:spcPts val="6159"/>
              </a:lnSpc>
              <a:buFont typeface="Arial"/>
              <a:buChar char="•"/>
            </a:pPr>
            <a:r>
              <a:rPr lang="en-US" sz="4399" dirty="0">
                <a:solidFill>
                  <a:srgbClr val="232323"/>
                </a:solidFill>
                <a:latin typeface="Montserrat Bold"/>
              </a:rPr>
              <a:t>Business executives and corporate clients</a:t>
            </a:r>
          </a:p>
          <a:p>
            <a:pPr marL="949952" lvl="1" indent="-474976">
              <a:lnSpc>
                <a:spcPts val="6159"/>
              </a:lnSpc>
              <a:buFont typeface="Arial"/>
              <a:buChar char="•"/>
            </a:pPr>
            <a:r>
              <a:rPr lang="en-US" sz="4399" dirty="0">
                <a:solidFill>
                  <a:srgbClr val="232323"/>
                </a:solidFill>
                <a:latin typeface="Montserrat Bold"/>
              </a:rPr>
              <a:t>Honeymooners and couples</a:t>
            </a:r>
          </a:p>
          <a:p>
            <a:pPr marL="949952" lvl="1" indent="-474976">
              <a:lnSpc>
                <a:spcPts val="6159"/>
              </a:lnSpc>
              <a:buFont typeface="Arial"/>
              <a:buChar char="•"/>
            </a:pPr>
            <a:r>
              <a:rPr lang="en-US" sz="4399" dirty="0">
                <a:solidFill>
                  <a:srgbClr val="232323"/>
                </a:solidFill>
                <a:latin typeface="Montserrat Bold"/>
              </a:rPr>
              <a:t>Wellness enthusiasts</a:t>
            </a:r>
          </a:p>
          <a:p>
            <a:pPr marL="949952" lvl="1" indent="-474976">
              <a:lnSpc>
                <a:spcPts val="6159"/>
              </a:lnSpc>
              <a:buFont typeface="Arial"/>
              <a:buChar char="•"/>
            </a:pPr>
            <a:r>
              <a:rPr lang="en-US" sz="4399" dirty="0">
                <a:solidFill>
                  <a:srgbClr val="232323"/>
                </a:solidFill>
                <a:latin typeface="Montserrat Bold"/>
              </a:rPr>
              <a:t>Nature Lovers</a:t>
            </a:r>
          </a:p>
          <a:p>
            <a:pPr>
              <a:lnSpc>
                <a:spcPts val="6159"/>
              </a:lnSpc>
            </a:pPr>
            <a:endParaRPr lang="en-US" sz="4399" dirty="0">
              <a:solidFill>
                <a:srgbClr val="232323"/>
              </a:solidFill>
              <a:latin typeface="Montserrat Bold"/>
            </a:endParaRPr>
          </a:p>
        </p:txBody>
      </p:sp>
      <p:sp>
        <p:nvSpPr>
          <p:cNvPr id="14" name="TextBox 14"/>
          <p:cNvSpPr txBox="1"/>
          <p:nvPr/>
        </p:nvSpPr>
        <p:spPr>
          <a:xfrm>
            <a:off x="6477000" y="9759300"/>
            <a:ext cx="9089811" cy="403059"/>
          </a:xfrm>
          <a:prstGeom prst="rect">
            <a:avLst/>
          </a:prstGeom>
        </p:spPr>
        <p:txBody>
          <a:bodyPr wrap="square" lIns="0" tIns="0" rIns="0" bIns="0" rtlCol="0" anchor="t">
            <a:spAutoFit/>
          </a:bodyPr>
          <a:lstStyle/>
          <a:p>
            <a:pPr algn="ctr">
              <a:lnSpc>
                <a:spcPts val="3359"/>
              </a:lnSpc>
              <a:spcBef>
                <a:spcPct val="0"/>
              </a:spcBef>
            </a:pPr>
            <a:r>
              <a:rPr lang="en-US" sz="2400" dirty="0">
                <a:solidFill>
                  <a:srgbClr val="000000"/>
                </a:solidFill>
                <a:latin typeface="Montserrat"/>
              </a:rPr>
              <a:t>Figure: THE BANYAN TREE’s Main consumers (Self Made)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flipV="1">
            <a:off x="5424614" y="1416613"/>
            <a:ext cx="7622392" cy="23813"/>
          </a:xfrm>
          <a:prstGeom prst="line">
            <a:avLst/>
          </a:prstGeom>
          <a:ln w="47625" cap="flat">
            <a:solidFill>
              <a:srgbClr val="FCD24F"/>
            </a:solidFill>
            <a:prstDash val="solid"/>
            <a:headEnd type="none" w="sm" len="sm"/>
            <a:tailEnd type="none" w="sm" len="sm"/>
          </a:ln>
        </p:spPr>
        <p:txBody>
          <a:bodyPr/>
          <a:lstStyle/>
          <a:p>
            <a:endParaRPr lang="en-US"/>
          </a:p>
        </p:txBody>
      </p:sp>
      <p:sp>
        <p:nvSpPr>
          <p:cNvPr id="3" name="TextBox 3"/>
          <p:cNvSpPr txBox="1"/>
          <p:nvPr/>
        </p:nvSpPr>
        <p:spPr>
          <a:xfrm>
            <a:off x="4677526" y="170108"/>
            <a:ext cx="8932948" cy="1246505"/>
          </a:xfrm>
          <a:prstGeom prst="rect">
            <a:avLst/>
          </a:prstGeom>
        </p:spPr>
        <p:txBody>
          <a:bodyPr lIns="0" tIns="0" rIns="0" bIns="0" rtlCol="0" anchor="t">
            <a:spAutoFit/>
          </a:bodyPr>
          <a:lstStyle/>
          <a:p>
            <a:pPr algn="ctr">
              <a:lnSpc>
                <a:spcPts val="4959"/>
              </a:lnSpc>
            </a:pPr>
            <a:r>
              <a:rPr lang="en-US" sz="3999" spc="999">
                <a:solidFill>
                  <a:srgbClr val="038C7F"/>
                </a:solidFill>
                <a:latin typeface="Montserrat"/>
              </a:rPr>
              <a:t>THE BANYAN TREE’S MAIN CONSUMERS</a:t>
            </a:r>
          </a:p>
        </p:txBody>
      </p:sp>
      <p:sp>
        <p:nvSpPr>
          <p:cNvPr id="4" name="TextBox 4"/>
          <p:cNvSpPr txBox="1"/>
          <p:nvPr/>
        </p:nvSpPr>
        <p:spPr>
          <a:xfrm>
            <a:off x="78951" y="1892444"/>
            <a:ext cx="17866327" cy="8211820"/>
          </a:xfrm>
          <a:prstGeom prst="rect">
            <a:avLst/>
          </a:prstGeom>
        </p:spPr>
        <p:txBody>
          <a:bodyPr lIns="0" tIns="0" rIns="0" bIns="0" rtlCol="0" anchor="t">
            <a:spAutoFit/>
          </a:bodyPr>
          <a:lstStyle/>
          <a:p>
            <a:pPr marL="647700" lvl="1" indent="-323850">
              <a:lnSpc>
                <a:spcPts val="4200"/>
              </a:lnSpc>
              <a:buFont typeface="Arial"/>
              <a:buChar char="•"/>
            </a:pPr>
            <a:r>
              <a:rPr lang="en-US" sz="3000">
                <a:solidFill>
                  <a:srgbClr val="232323"/>
                </a:solidFill>
                <a:latin typeface="Montserrat Bold"/>
              </a:rPr>
              <a:t>High-end travelers - </a:t>
            </a:r>
            <a:r>
              <a:rPr lang="en-US" sz="3000">
                <a:solidFill>
                  <a:srgbClr val="232323"/>
                </a:solidFill>
                <a:latin typeface="Montserrat"/>
              </a:rPr>
              <a:t>These individuals often have high disposable incomes and are willing to pay a premium for an exceptional and unforgettable travel experience.</a:t>
            </a:r>
          </a:p>
          <a:p>
            <a:pPr marL="647700" lvl="1" indent="-323850">
              <a:lnSpc>
                <a:spcPts val="4200"/>
              </a:lnSpc>
              <a:buFont typeface="Arial"/>
              <a:buChar char="•"/>
            </a:pPr>
            <a:r>
              <a:rPr lang="en-US" sz="3000">
                <a:solidFill>
                  <a:srgbClr val="232323"/>
                </a:solidFill>
                <a:latin typeface="Montserrat Bold"/>
              </a:rPr>
              <a:t>Business executives and corporate clients - </a:t>
            </a:r>
            <a:r>
              <a:rPr lang="en-US" sz="3000">
                <a:solidFill>
                  <a:srgbClr val="232323"/>
                </a:solidFill>
                <a:latin typeface="Montserrat"/>
              </a:rPr>
              <a:t>The chain's premium services, state-of-the-art amenities, and tranquil environments make it an appealing option for business-related stays and events.</a:t>
            </a:r>
          </a:p>
          <a:p>
            <a:pPr marL="647700" lvl="1" indent="-323850">
              <a:lnSpc>
                <a:spcPts val="4200"/>
              </a:lnSpc>
              <a:buFont typeface="Arial"/>
              <a:buChar char="•"/>
            </a:pPr>
            <a:r>
              <a:rPr lang="en-US" sz="3000">
                <a:solidFill>
                  <a:srgbClr val="232323"/>
                </a:solidFill>
                <a:latin typeface="Montserrat Bold"/>
              </a:rPr>
              <a:t>Honeymooners and couples - </a:t>
            </a:r>
            <a:r>
              <a:rPr lang="en-US" sz="3000">
                <a:solidFill>
                  <a:srgbClr val="232323"/>
                </a:solidFill>
                <a:latin typeface="Montserrat"/>
              </a:rPr>
              <a:t>The romantic and gorgeous locations of The Banyan Tree, as well as its private villas and suites, make it a popular choice for honeymooners and couples seeking an intimate and elegant escape. </a:t>
            </a:r>
          </a:p>
          <a:p>
            <a:pPr marL="647700" lvl="1" indent="-323850">
              <a:lnSpc>
                <a:spcPts val="4200"/>
              </a:lnSpc>
              <a:buFont typeface="Arial"/>
              <a:buChar char="•"/>
            </a:pPr>
            <a:r>
              <a:rPr lang="en-US" sz="3000">
                <a:solidFill>
                  <a:srgbClr val="232323"/>
                </a:solidFill>
                <a:latin typeface="Montserrat Bold"/>
              </a:rPr>
              <a:t>Wellness enthusiasts - </a:t>
            </a:r>
            <a:r>
              <a:rPr lang="en-US" sz="3000">
                <a:solidFill>
                  <a:srgbClr val="232323"/>
                </a:solidFill>
                <a:latin typeface="Montserrat"/>
              </a:rPr>
              <a:t>The Banyan Tree's dedication to wellness and relaxation draws people looking for rejuvenation and total well-being. The business caters to those with a healthy lifestyle that value self-care and pampering when traveling, with world-class spa facilities, yoga classes, and wellness programs. </a:t>
            </a:r>
          </a:p>
          <a:p>
            <a:pPr marL="647700" lvl="1" indent="-323850">
              <a:lnSpc>
                <a:spcPts val="4200"/>
              </a:lnSpc>
              <a:buFont typeface="Arial"/>
              <a:buChar char="•"/>
            </a:pPr>
            <a:r>
              <a:rPr lang="en-US" sz="3000">
                <a:solidFill>
                  <a:srgbClr val="232323"/>
                </a:solidFill>
                <a:latin typeface="Montserrat Bold"/>
              </a:rPr>
              <a:t>Nature Lovers: </a:t>
            </a:r>
            <a:r>
              <a:rPr lang="en-US" sz="3000">
                <a:solidFill>
                  <a:srgbClr val="232323"/>
                </a:solidFill>
                <a:latin typeface="Montserrat"/>
              </a:rPr>
              <a:t>Travelers who appreciate natural beauty and seek a serene environment surrounded by stunning landscapes, white-sand beaches, and crystal-clear waters.</a:t>
            </a:r>
          </a:p>
          <a:p>
            <a:pPr>
              <a:lnSpc>
                <a:spcPts val="6159"/>
              </a:lnSpc>
            </a:pPr>
            <a:endParaRPr lang="en-US" sz="3000">
              <a:solidFill>
                <a:srgbClr val="232323"/>
              </a:solidFill>
              <a:latin typeface="Montserra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a:p>
        </p:txBody>
      </p:sp>
      <p:sp>
        <p:nvSpPr>
          <p:cNvPr id="3" name="TextBox 3"/>
          <p:cNvSpPr txBox="1"/>
          <p:nvPr/>
        </p:nvSpPr>
        <p:spPr>
          <a:xfrm>
            <a:off x="484673" y="842456"/>
            <a:ext cx="17765517" cy="1745615"/>
          </a:xfrm>
          <a:prstGeom prst="rect">
            <a:avLst/>
          </a:prstGeom>
        </p:spPr>
        <p:txBody>
          <a:bodyPr lIns="0" tIns="0" rIns="0" bIns="0" rtlCol="0" anchor="t">
            <a:spAutoFit/>
          </a:bodyPr>
          <a:lstStyle/>
          <a:p>
            <a:pPr algn="ctr">
              <a:lnSpc>
                <a:spcPts val="6819"/>
              </a:lnSpc>
            </a:pPr>
            <a:r>
              <a:rPr lang="en-US" sz="6199">
                <a:solidFill>
                  <a:srgbClr val="232323"/>
                </a:solidFill>
                <a:latin typeface="Barlow SemiCondensed Bold"/>
              </a:rPr>
              <a:t>NATURE OF GUEST SERVICES AND FACILITIES </a:t>
            </a:r>
          </a:p>
          <a:p>
            <a:pPr algn="ctr">
              <a:lnSpc>
                <a:spcPts val="6819"/>
              </a:lnSpc>
            </a:pPr>
            <a:endParaRPr lang="en-US" sz="6199">
              <a:solidFill>
                <a:srgbClr val="232323"/>
              </a:solidFill>
              <a:latin typeface="Barlow SemiCondensed Bold"/>
            </a:endParaRPr>
          </a:p>
        </p:txBody>
      </p:sp>
      <p:grpSp>
        <p:nvGrpSpPr>
          <p:cNvPr id="4" name="Group 4"/>
          <p:cNvGrpSpPr>
            <a:grpSpLocks noChangeAspect="1"/>
          </p:cNvGrpSpPr>
          <p:nvPr/>
        </p:nvGrpSpPr>
        <p:grpSpPr>
          <a:xfrm>
            <a:off x="-2676855" y="7032569"/>
            <a:ext cx="3393266" cy="3393266"/>
            <a:chOff x="0" y="0"/>
            <a:chExt cx="3282950" cy="3282950"/>
          </a:xfrm>
        </p:grpSpPr>
        <p:sp>
          <p:nvSpPr>
            <p:cNvPr id="5" name="Freeform 5"/>
            <p:cNvSpPr/>
            <p:nvPr/>
          </p:nvSpPr>
          <p:spPr>
            <a:xfrm>
              <a:off x="0" y="0"/>
              <a:ext cx="3282950" cy="3282950"/>
            </a:xfrm>
            <a:custGeom>
              <a:avLst/>
              <a:gdLst/>
              <a:ahLst/>
              <a:cxnLst/>
              <a:rect l="l" t="t" r="r" b="b"/>
              <a:pathLst>
                <a:path w="3282950" h="3282950">
                  <a:moveTo>
                    <a:pt x="0" y="0"/>
                  </a:moveTo>
                  <a:lnTo>
                    <a:pt x="2532380" y="0"/>
                  </a:lnTo>
                  <a:cubicBezTo>
                    <a:pt x="2946400" y="0"/>
                    <a:pt x="3282950" y="336550"/>
                    <a:pt x="3282950" y="750570"/>
                  </a:cubicBezTo>
                  <a:lnTo>
                    <a:pt x="3282950" y="750570"/>
                  </a:lnTo>
                  <a:lnTo>
                    <a:pt x="3282950" y="3282950"/>
                  </a:lnTo>
                  <a:lnTo>
                    <a:pt x="3282950" y="3282950"/>
                  </a:lnTo>
                  <a:lnTo>
                    <a:pt x="0" y="3282950"/>
                  </a:lnTo>
                  <a:lnTo>
                    <a:pt x="0" y="3282950"/>
                  </a:lnTo>
                  <a:lnTo>
                    <a:pt x="0" y="0"/>
                  </a:lnTo>
                  <a:lnTo>
                    <a:pt x="0" y="0"/>
                  </a:lnTo>
                  <a:close/>
                </a:path>
              </a:pathLst>
            </a:custGeom>
            <a:solidFill>
              <a:srgbClr val="D9D9D9">
                <a:alpha val="29804"/>
              </a:srgbClr>
            </a:solidFill>
            <a:ln w="12700">
              <a:solidFill>
                <a:srgbClr val="000000"/>
              </a:solidFill>
            </a:ln>
          </p:spPr>
          <p:txBody>
            <a:bodyPr/>
            <a:lstStyle/>
            <a:p>
              <a:endParaRPr lang="en-US"/>
            </a:p>
          </p:txBody>
        </p:sp>
      </p:grpSp>
      <p:sp>
        <p:nvSpPr>
          <p:cNvPr id="6" name="AutoShape 6"/>
          <p:cNvSpPr/>
          <p:nvPr/>
        </p:nvSpPr>
        <p:spPr>
          <a:xfrm>
            <a:off x="-76543" y="6364632"/>
            <a:ext cx="6236395" cy="3984130"/>
          </a:xfrm>
          <a:prstGeom prst="rect">
            <a:avLst/>
          </a:prstGeom>
          <a:solidFill>
            <a:srgbClr val="038C7F"/>
          </a:solidFill>
        </p:spPr>
        <p:txBody>
          <a:bodyPr/>
          <a:lstStyle/>
          <a:p>
            <a:endParaRPr lang="en-US"/>
          </a:p>
        </p:txBody>
      </p:sp>
      <p:grpSp>
        <p:nvGrpSpPr>
          <p:cNvPr id="7" name="Group 7"/>
          <p:cNvGrpSpPr>
            <a:grpSpLocks noChangeAspect="1"/>
          </p:cNvGrpSpPr>
          <p:nvPr/>
        </p:nvGrpSpPr>
        <p:grpSpPr>
          <a:xfrm>
            <a:off x="-76542" y="1875280"/>
            <a:ext cx="6236395" cy="6440949"/>
            <a:chOff x="0" y="0"/>
            <a:chExt cx="6350000" cy="6558280"/>
          </a:xfrm>
        </p:grpSpPr>
        <p:sp>
          <p:nvSpPr>
            <p:cNvPr id="8" name="Freeform 8"/>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solidFill>
              <a:srgbClr val="038C7F"/>
            </a:solidFill>
            <a:ln w="12700">
              <a:solidFill>
                <a:srgbClr val="000000"/>
              </a:solidFill>
            </a:ln>
          </p:spPr>
          <p:txBody>
            <a:bodyPr/>
            <a:lstStyle/>
            <a:p>
              <a:endParaRPr lang="en-US"/>
            </a:p>
          </p:txBody>
        </p:sp>
        <p:sp>
          <p:nvSpPr>
            <p:cNvPr id="9" name="Freeform 9"/>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038C7F"/>
            </a:solidFill>
          </p:spPr>
          <p:txBody>
            <a:bodyPr/>
            <a:lstStyle/>
            <a:p>
              <a:endParaRPr lang="en-US"/>
            </a:p>
          </p:txBody>
        </p:sp>
      </p:grpSp>
      <p:sp>
        <p:nvSpPr>
          <p:cNvPr id="10" name="AutoShape 10"/>
          <p:cNvSpPr/>
          <p:nvPr/>
        </p:nvSpPr>
        <p:spPr>
          <a:xfrm flipV="1">
            <a:off x="491535" y="2941937"/>
            <a:ext cx="5100243" cy="30278"/>
          </a:xfrm>
          <a:prstGeom prst="line">
            <a:avLst/>
          </a:prstGeom>
          <a:ln w="1028700" cap="rnd">
            <a:solidFill>
              <a:srgbClr val="FFBD59"/>
            </a:solidFill>
            <a:prstDash val="solid"/>
            <a:headEnd type="none" w="sm" len="sm"/>
            <a:tailEnd type="none" w="sm" len="sm"/>
          </a:ln>
        </p:spPr>
        <p:txBody>
          <a:bodyPr/>
          <a:lstStyle/>
          <a:p>
            <a:endParaRPr lang="en-US"/>
          </a:p>
        </p:txBody>
      </p:sp>
      <p:sp>
        <p:nvSpPr>
          <p:cNvPr id="11" name="AutoShape 11"/>
          <p:cNvSpPr/>
          <p:nvPr/>
        </p:nvSpPr>
        <p:spPr>
          <a:xfrm>
            <a:off x="11963401" y="6272422"/>
            <a:ext cx="6324600" cy="4014578"/>
          </a:xfrm>
          <a:prstGeom prst="rect">
            <a:avLst/>
          </a:prstGeom>
          <a:solidFill>
            <a:srgbClr val="038C7F"/>
          </a:solidFill>
        </p:spPr>
        <p:txBody>
          <a:bodyPr/>
          <a:lstStyle/>
          <a:p>
            <a:endParaRPr lang="en-US"/>
          </a:p>
        </p:txBody>
      </p:sp>
      <p:grpSp>
        <p:nvGrpSpPr>
          <p:cNvPr id="12" name="Group 12"/>
          <p:cNvGrpSpPr>
            <a:grpSpLocks noChangeAspect="1"/>
          </p:cNvGrpSpPr>
          <p:nvPr/>
        </p:nvGrpSpPr>
        <p:grpSpPr>
          <a:xfrm>
            <a:off x="11963401" y="1870827"/>
            <a:ext cx="6324600" cy="6532047"/>
            <a:chOff x="0" y="0"/>
            <a:chExt cx="6350000" cy="6558280"/>
          </a:xfrm>
        </p:grpSpPr>
        <p:sp>
          <p:nvSpPr>
            <p:cNvPr id="13" name="Freeform 13"/>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solidFill>
              <a:srgbClr val="038C7F"/>
            </a:solidFill>
            <a:ln w="12700">
              <a:solidFill>
                <a:srgbClr val="000000"/>
              </a:solidFill>
            </a:ln>
          </p:spPr>
          <p:txBody>
            <a:bodyPr/>
            <a:lstStyle/>
            <a:p>
              <a:endParaRPr lang="en-US"/>
            </a:p>
          </p:txBody>
        </p:sp>
        <p:sp>
          <p:nvSpPr>
            <p:cNvPr id="14" name="Freeform 14"/>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038C7F"/>
            </a:solidFill>
          </p:spPr>
          <p:txBody>
            <a:bodyPr/>
            <a:lstStyle/>
            <a:p>
              <a:endParaRPr lang="en-US"/>
            </a:p>
          </p:txBody>
        </p:sp>
      </p:grpSp>
      <p:sp>
        <p:nvSpPr>
          <p:cNvPr id="15" name="AutoShape 15"/>
          <p:cNvSpPr/>
          <p:nvPr/>
        </p:nvSpPr>
        <p:spPr>
          <a:xfrm flipV="1">
            <a:off x="12653488" y="2823569"/>
            <a:ext cx="5139221" cy="30510"/>
          </a:xfrm>
          <a:prstGeom prst="line">
            <a:avLst/>
          </a:prstGeom>
          <a:ln w="1047750" cap="rnd">
            <a:solidFill>
              <a:srgbClr val="FFBD59"/>
            </a:solidFill>
            <a:prstDash val="solid"/>
            <a:headEnd type="none" w="sm" len="sm"/>
            <a:tailEnd type="none" w="sm" len="sm"/>
          </a:ln>
        </p:spPr>
        <p:txBody>
          <a:bodyPr/>
          <a:lstStyle/>
          <a:p>
            <a:endParaRPr lang="en-US"/>
          </a:p>
        </p:txBody>
      </p:sp>
      <p:sp>
        <p:nvSpPr>
          <p:cNvPr id="16" name="TextBox 16"/>
          <p:cNvSpPr txBox="1"/>
          <p:nvPr/>
        </p:nvSpPr>
        <p:spPr>
          <a:xfrm>
            <a:off x="6267497" y="145328"/>
            <a:ext cx="5264208" cy="377825"/>
          </a:xfrm>
          <a:prstGeom prst="rect">
            <a:avLst/>
          </a:prstGeom>
        </p:spPr>
        <p:txBody>
          <a:bodyPr lIns="0" tIns="0" rIns="0" bIns="0" rtlCol="0" anchor="t">
            <a:spAutoFit/>
          </a:bodyPr>
          <a:lstStyle/>
          <a:p>
            <a:pPr algn="ctr">
              <a:lnSpc>
                <a:spcPts val="3099"/>
              </a:lnSpc>
            </a:pPr>
            <a:r>
              <a:rPr lang="en-US" sz="2499" spc="624" dirty="0">
                <a:solidFill>
                  <a:srgbClr val="038C7F"/>
                </a:solidFill>
                <a:latin typeface="Montserrat Bold"/>
              </a:rPr>
              <a:t>BANYAN TREE</a:t>
            </a:r>
          </a:p>
        </p:txBody>
      </p:sp>
      <p:sp>
        <p:nvSpPr>
          <p:cNvPr id="17" name="TextBox 17"/>
          <p:cNvSpPr txBox="1"/>
          <p:nvPr/>
        </p:nvSpPr>
        <p:spPr>
          <a:xfrm>
            <a:off x="94272" y="4255922"/>
            <a:ext cx="5894768" cy="4336416"/>
          </a:xfrm>
          <a:prstGeom prst="rect">
            <a:avLst/>
          </a:prstGeom>
        </p:spPr>
        <p:txBody>
          <a:bodyPr lIns="0" tIns="0" rIns="0" bIns="0" rtlCol="0" anchor="t">
            <a:spAutoFit/>
          </a:bodyPr>
          <a:lstStyle/>
          <a:p>
            <a:pPr>
              <a:lnSpc>
                <a:spcPts val="3840"/>
              </a:lnSpc>
            </a:pPr>
            <a:r>
              <a:rPr lang="en-US" sz="2743">
                <a:solidFill>
                  <a:srgbClr val="FFFFFF"/>
                </a:solidFill>
                <a:latin typeface="Montserrat"/>
              </a:rPr>
              <a:t>In the hospitality industry, guest services and facilities include a wide range of amenities and services designed to enhance the overall guest experience. They include various aspects such as accommodation, dining, recreational activities, and customer support.</a:t>
            </a:r>
          </a:p>
        </p:txBody>
      </p:sp>
      <p:sp>
        <p:nvSpPr>
          <p:cNvPr id="18" name="TextBox 18"/>
          <p:cNvSpPr txBox="1"/>
          <p:nvPr/>
        </p:nvSpPr>
        <p:spPr>
          <a:xfrm>
            <a:off x="570402" y="2569412"/>
            <a:ext cx="4942509" cy="651942"/>
          </a:xfrm>
          <a:prstGeom prst="rect">
            <a:avLst/>
          </a:prstGeom>
        </p:spPr>
        <p:txBody>
          <a:bodyPr lIns="0" tIns="0" rIns="0" bIns="0" rtlCol="0" anchor="t">
            <a:spAutoFit/>
          </a:bodyPr>
          <a:lstStyle/>
          <a:p>
            <a:pPr algn="ctr">
              <a:lnSpc>
                <a:spcPts val="2632"/>
              </a:lnSpc>
            </a:pPr>
            <a:r>
              <a:rPr lang="en-US" sz="2123">
                <a:solidFill>
                  <a:srgbClr val="232323"/>
                </a:solidFill>
                <a:latin typeface="Montserrat Bold"/>
              </a:rPr>
              <a:t>NATURE OF GUEST SERVICES AND FACILITIES IN GENERAL</a:t>
            </a:r>
          </a:p>
        </p:txBody>
      </p:sp>
      <p:sp>
        <p:nvSpPr>
          <p:cNvPr id="19" name="TextBox 19"/>
          <p:cNvSpPr txBox="1"/>
          <p:nvPr/>
        </p:nvSpPr>
        <p:spPr>
          <a:xfrm>
            <a:off x="12455943" y="3963263"/>
            <a:ext cx="5832057" cy="5342939"/>
          </a:xfrm>
          <a:prstGeom prst="rect">
            <a:avLst/>
          </a:prstGeom>
        </p:spPr>
        <p:txBody>
          <a:bodyPr lIns="0" tIns="0" rIns="0" bIns="0" rtlCol="0" anchor="t">
            <a:spAutoFit/>
          </a:bodyPr>
          <a:lstStyle/>
          <a:p>
            <a:pPr>
              <a:lnSpc>
                <a:spcPts val="3870"/>
              </a:lnSpc>
            </a:pPr>
            <a:r>
              <a:rPr lang="en-US" sz="2764">
                <a:solidFill>
                  <a:srgbClr val="FFFFFF"/>
                </a:solidFill>
                <a:latin typeface="Montserrat"/>
              </a:rPr>
              <a:t>Bayan Tree Hotels are renowned for their commitment to providing a unique and immersive experience, blending luxurious accommodations with nature-inspired tranquility. The guest services and facilities at Bayan Tree reflect a deep understanding of their guests' desire for exclusivity, relaxation, and cultural exploration.</a:t>
            </a:r>
          </a:p>
        </p:txBody>
      </p:sp>
      <p:sp>
        <p:nvSpPr>
          <p:cNvPr id="20" name="TextBox 20"/>
          <p:cNvSpPr txBox="1"/>
          <p:nvPr/>
        </p:nvSpPr>
        <p:spPr>
          <a:xfrm>
            <a:off x="12732958" y="2448270"/>
            <a:ext cx="4980281" cy="656852"/>
          </a:xfrm>
          <a:prstGeom prst="rect">
            <a:avLst/>
          </a:prstGeom>
        </p:spPr>
        <p:txBody>
          <a:bodyPr lIns="0" tIns="0" rIns="0" bIns="0" rtlCol="0" anchor="t">
            <a:spAutoFit/>
          </a:bodyPr>
          <a:lstStyle/>
          <a:p>
            <a:pPr algn="ctr">
              <a:lnSpc>
                <a:spcPts val="2653"/>
              </a:lnSpc>
            </a:pPr>
            <a:r>
              <a:rPr lang="en-US" sz="2139">
                <a:solidFill>
                  <a:srgbClr val="232323"/>
                </a:solidFill>
                <a:latin typeface="Montserrat Bold"/>
              </a:rPr>
              <a:t>NATURE OF GUEST SERVICES AND FACILITIES AT BANYAN TREE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a:p>
        </p:txBody>
      </p:sp>
      <p:grpSp>
        <p:nvGrpSpPr>
          <p:cNvPr id="3" name="Group 3"/>
          <p:cNvGrpSpPr>
            <a:grpSpLocks noChangeAspect="1"/>
          </p:cNvGrpSpPr>
          <p:nvPr/>
        </p:nvGrpSpPr>
        <p:grpSpPr>
          <a:xfrm>
            <a:off x="-2676855" y="7264306"/>
            <a:ext cx="3161529" cy="3161529"/>
            <a:chOff x="0" y="0"/>
            <a:chExt cx="3282950" cy="3282950"/>
          </a:xfrm>
        </p:grpSpPr>
        <p:sp>
          <p:nvSpPr>
            <p:cNvPr id="4" name="Freeform 4"/>
            <p:cNvSpPr/>
            <p:nvPr/>
          </p:nvSpPr>
          <p:spPr>
            <a:xfrm>
              <a:off x="0" y="0"/>
              <a:ext cx="3282950" cy="3282950"/>
            </a:xfrm>
            <a:custGeom>
              <a:avLst/>
              <a:gdLst/>
              <a:ahLst/>
              <a:cxnLst/>
              <a:rect l="l" t="t" r="r" b="b"/>
              <a:pathLst>
                <a:path w="3282950" h="3282950">
                  <a:moveTo>
                    <a:pt x="0" y="0"/>
                  </a:moveTo>
                  <a:lnTo>
                    <a:pt x="2532380" y="0"/>
                  </a:lnTo>
                  <a:cubicBezTo>
                    <a:pt x="2946400" y="0"/>
                    <a:pt x="3282950" y="336550"/>
                    <a:pt x="3282950" y="750570"/>
                  </a:cubicBezTo>
                  <a:lnTo>
                    <a:pt x="3282950" y="750570"/>
                  </a:lnTo>
                  <a:lnTo>
                    <a:pt x="3282950" y="3282950"/>
                  </a:lnTo>
                  <a:lnTo>
                    <a:pt x="3282950" y="3282950"/>
                  </a:lnTo>
                  <a:lnTo>
                    <a:pt x="0" y="3282950"/>
                  </a:lnTo>
                  <a:lnTo>
                    <a:pt x="0" y="3282950"/>
                  </a:lnTo>
                  <a:lnTo>
                    <a:pt x="0" y="0"/>
                  </a:lnTo>
                  <a:lnTo>
                    <a:pt x="0" y="0"/>
                  </a:lnTo>
                  <a:close/>
                </a:path>
              </a:pathLst>
            </a:custGeom>
            <a:solidFill>
              <a:srgbClr val="D9D9D9">
                <a:alpha val="29804"/>
              </a:srgbClr>
            </a:solidFill>
            <a:ln w="12700">
              <a:solidFill>
                <a:srgbClr val="000000"/>
              </a:solidFill>
            </a:ln>
          </p:spPr>
          <p:txBody>
            <a:bodyPr/>
            <a:lstStyle/>
            <a:p>
              <a:endParaRPr lang="en-US"/>
            </a:p>
          </p:txBody>
        </p:sp>
      </p:grpSp>
      <p:sp>
        <p:nvSpPr>
          <p:cNvPr id="5" name="AutoShape 5"/>
          <p:cNvSpPr/>
          <p:nvPr/>
        </p:nvSpPr>
        <p:spPr>
          <a:xfrm>
            <a:off x="-257083" y="6291875"/>
            <a:ext cx="6481120" cy="3995125"/>
          </a:xfrm>
          <a:prstGeom prst="rect">
            <a:avLst/>
          </a:prstGeom>
          <a:solidFill>
            <a:srgbClr val="038C7F"/>
          </a:solidFill>
        </p:spPr>
        <p:txBody>
          <a:bodyPr/>
          <a:lstStyle/>
          <a:p>
            <a:endParaRPr lang="en-US"/>
          </a:p>
        </p:txBody>
      </p:sp>
      <p:grpSp>
        <p:nvGrpSpPr>
          <p:cNvPr id="6" name="Group 6"/>
          <p:cNvGrpSpPr>
            <a:grpSpLocks noChangeAspect="1"/>
          </p:cNvGrpSpPr>
          <p:nvPr/>
        </p:nvGrpSpPr>
        <p:grpSpPr>
          <a:xfrm>
            <a:off x="-254893" y="1730821"/>
            <a:ext cx="6492161" cy="6705104"/>
            <a:chOff x="0" y="0"/>
            <a:chExt cx="6350000" cy="6558280"/>
          </a:xfrm>
        </p:grpSpPr>
        <p:sp>
          <p:nvSpPr>
            <p:cNvPr id="7" name="Freeform 7"/>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solidFill>
              <a:srgbClr val="038C7F"/>
            </a:solidFill>
            <a:ln w="12700">
              <a:solidFill>
                <a:srgbClr val="000000"/>
              </a:solidFill>
            </a:ln>
          </p:spPr>
          <p:txBody>
            <a:bodyPr/>
            <a:lstStyle/>
            <a:p>
              <a:endParaRPr lang="en-US"/>
            </a:p>
          </p:txBody>
        </p:sp>
        <p:sp>
          <p:nvSpPr>
            <p:cNvPr id="8" name="Freeform 8"/>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038C7F"/>
            </a:solidFill>
          </p:spPr>
          <p:txBody>
            <a:bodyPr/>
            <a:lstStyle/>
            <a:p>
              <a:endParaRPr lang="en-US"/>
            </a:p>
          </p:txBody>
        </p:sp>
      </p:grpSp>
      <p:sp>
        <p:nvSpPr>
          <p:cNvPr id="9" name="AutoShape 9"/>
          <p:cNvSpPr/>
          <p:nvPr/>
        </p:nvSpPr>
        <p:spPr>
          <a:xfrm flipV="1">
            <a:off x="492891" y="2859734"/>
            <a:ext cx="5114318" cy="30362"/>
          </a:xfrm>
          <a:prstGeom prst="line">
            <a:avLst/>
          </a:prstGeom>
          <a:ln w="1038225" cap="rnd">
            <a:solidFill>
              <a:srgbClr val="FFBD59"/>
            </a:solidFill>
            <a:prstDash val="solid"/>
            <a:headEnd type="none" w="sm" len="sm"/>
            <a:tailEnd type="none" w="sm" len="sm"/>
          </a:ln>
        </p:spPr>
        <p:txBody>
          <a:bodyPr/>
          <a:lstStyle/>
          <a:p>
            <a:endParaRPr lang="en-US"/>
          </a:p>
        </p:txBody>
      </p:sp>
      <p:sp>
        <p:nvSpPr>
          <p:cNvPr id="10" name="AutoShape 10"/>
          <p:cNvSpPr/>
          <p:nvPr/>
        </p:nvSpPr>
        <p:spPr>
          <a:xfrm>
            <a:off x="11992055" y="6266400"/>
            <a:ext cx="6477000" cy="4020600"/>
          </a:xfrm>
          <a:prstGeom prst="rect">
            <a:avLst/>
          </a:prstGeom>
          <a:solidFill>
            <a:srgbClr val="038C7F"/>
          </a:solidFill>
        </p:spPr>
        <p:txBody>
          <a:bodyPr/>
          <a:lstStyle/>
          <a:p>
            <a:endParaRPr lang="en-US"/>
          </a:p>
        </p:txBody>
      </p:sp>
      <p:grpSp>
        <p:nvGrpSpPr>
          <p:cNvPr id="11" name="Group 11"/>
          <p:cNvGrpSpPr>
            <a:grpSpLocks noChangeAspect="1"/>
          </p:cNvGrpSpPr>
          <p:nvPr/>
        </p:nvGrpSpPr>
        <p:grpSpPr>
          <a:xfrm>
            <a:off x="11994246" y="1683287"/>
            <a:ext cx="6477000" cy="6689445"/>
            <a:chOff x="0" y="0"/>
            <a:chExt cx="6350000" cy="6558280"/>
          </a:xfrm>
        </p:grpSpPr>
        <p:sp>
          <p:nvSpPr>
            <p:cNvPr id="12" name="Freeform 12"/>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solidFill>
              <a:srgbClr val="038C7F"/>
            </a:solidFill>
            <a:ln w="12700">
              <a:solidFill>
                <a:srgbClr val="000000"/>
              </a:solidFill>
            </a:ln>
          </p:spPr>
          <p:txBody>
            <a:bodyPr/>
            <a:lstStyle/>
            <a:p>
              <a:endParaRPr lang="en-US"/>
            </a:p>
          </p:txBody>
        </p:sp>
        <p:sp>
          <p:nvSpPr>
            <p:cNvPr id="13" name="Freeform 13"/>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038C7F"/>
            </a:solidFill>
          </p:spPr>
          <p:txBody>
            <a:bodyPr/>
            <a:lstStyle/>
            <a:p>
              <a:endParaRPr lang="en-US"/>
            </a:p>
          </p:txBody>
        </p:sp>
      </p:grpSp>
      <p:sp>
        <p:nvSpPr>
          <p:cNvPr id="14" name="AutoShape 14"/>
          <p:cNvSpPr/>
          <p:nvPr/>
        </p:nvSpPr>
        <p:spPr>
          <a:xfrm flipV="1">
            <a:off x="12645036" y="2812374"/>
            <a:ext cx="5146929" cy="30555"/>
          </a:xfrm>
          <a:prstGeom prst="line">
            <a:avLst/>
          </a:prstGeom>
          <a:ln w="1047750" cap="rnd">
            <a:solidFill>
              <a:srgbClr val="FFBD59"/>
            </a:solidFill>
            <a:prstDash val="solid"/>
            <a:headEnd type="none" w="sm" len="sm"/>
            <a:tailEnd type="none" w="sm" len="sm"/>
          </a:ln>
        </p:spPr>
        <p:txBody>
          <a:bodyPr/>
          <a:lstStyle/>
          <a:p>
            <a:endParaRPr lang="en-US"/>
          </a:p>
        </p:txBody>
      </p:sp>
      <p:sp>
        <p:nvSpPr>
          <p:cNvPr id="15" name="TextBox 15"/>
          <p:cNvSpPr txBox="1"/>
          <p:nvPr/>
        </p:nvSpPr>
        <p:spPr>
          <a:xfrm>
            <a:off x="484673" y="842456"/>
            <a:ext cx="17765517" cy="888365"/>
          </a:xfrm>
          <a:prstGeom prst="rect">
            <a:avLst/>
          </a:prstGeom>
        </p:spPr>
        <p:txBody>
          <a:bodyPr lIns="0" tIns="0" rIns="0" bIns="0" rtlCol="0" anchor="t">
            <a:spAutoFit/>
          </a:bodyPr>
          <a:lstStyle/>
          <a:p>
            <a:pPr algn="ctr">
              <a:lnSpc>
                <a:spcPts val="6819"/>
              </a:lnSpc>
            </a:pPr>
            <a:r>
              <a:rPr lang="en-US" sz="6199">
                <a:solidFill>
                  <a:srgbClr val="232323"/>
                </a:solidFill>
                <a:latin typeface="Barlow SemiCondensed Bold"/>
              </a:rPr>
              <a:t>THE SCOPE  OF GUEST SERVICES AND FACILITIES</a:t>
            </a:r>
          </a:p>
        </p:txBody>
      </p:sp>
      <p:sp>
        <p:nvSpPr>
          <p:cNvPr id="16" name="TextBox 16"/>
          <p:cNvSpPr txBox="1"/>
          <p:nvPr/>
        </p:nvSpPr>
        <p:spPr>
          <a:xfrm>
            <a:off x="6267497" y="135803"/>
            <a:ext cx="5264208" cy="287643"/>
          </a:xfrm>
          <a:prstGeom prst="rect">
            <a:avLst/>
          </a:prstGeom>
        </p:spPr>
        <p:txBody>
          <a:bodyPr lIns="0" tIns="0" rIns="0" bIns="0" rtlCol="0" anchor="t">
            <a:spAutoFit/>
          </a:bodyPr>
          <a:lstStyle/>
          <a:p>
            <a:pPr algn="ctr">
              <a:lnSpc>
                <a:spcPts val="2232"/>
              </a:lnSpc>
            </a:pPr>
            <a:r>
              <a:rPr lang="en-US" sz="2400" b="1" spc="450" dirty="0">
                <a:solidFill>
                  <a:srgbClr val="038C7F"/>
                </a:solidFill>
                <a:latin typeface="Montserrat"/>
              </a:rPr>
              <a:t>BANYAN TREE</a:t>
            </a:r>
          </a:p>
        </p:txBody>
      </p:sp>
      <p:sp>
        <p:nvSpPr>
          <p:cNvPr id="17" name="TextBox 17"/>
          <p:cNvSpPr txBox="1"/>
          <p:nvPr/>
        </p:nvSpPr>
        <p:spPr>
          <a:xfrm>
            <a:off x="183246" y="4133099"/>
            <a:ext cx="5713717" cy="3232169"/>
          </a:xfrm>
          <a:prstGeom prst="rect">
            <a:avLst/>
          </a:prstGeom>
        </p:spPr>
        <p:txBody>
          <a:bodyPr lIns="0" tIns="0" rIns="0" bIns="0" rtlCol="0" anchor="t">
            <a:spAutoFit/>
          </a:bodyPr>
          <a:lstStyle/>
          <a:p>
            <a:pPr>
              <a:lnSpc>
                <a:spcPts val="2876"/>
              </a:lnSpc>
            </a:pPr>
            <a:r>
              <a:rPr lang="en-US" sz="2054">
                <a:solidFill>
                  <a:srgbClr val="FFFFFF"/>
                </a:solidFill>
                <a:latin typeface="Montserrat"/>
              </a:rPr>
              <a:t>The scope of guest services and facilities covers everything from basic amenities like room service, laundry, and housekeeping to more specialized offerings such as spa services, fine dining restaurants, fitness centers, and entertainment options. These services are tailored to meet the diverse needs and preferences of guests, ensuring a comfortable and memorable stay.</a:t>
            </a:r>
          </a:p>
        </p:txBody>
      </p:sp>
      <p:sp>
        <p:nvSpPr>
          <p:cNvPr id="18" name="TextBox 18"/>
          <p:cNvSpPr txBox="1"/>
          <p:nvPr/>
        </p:nvSpPr>
        <p:spPr>
          <a:xfrm>
            <a:off x="571976" y="2486208"/>
            <a:ext cx="4956148" cy="666849"/>
          </a:xfrm>
          <a:prstGeom prst="rect">
            <a:avLst/>
          </a:prstGeom>
        </p:spPr>
        <p:txBody>
          <a:bodyPr lIns="0" tIns="0" rIns="0" bIns="0" rtlCol="0" anchor="t">
            <a:spAutoFit/>
          </a:bodyPr>
          <a:lstStyle/>
          <a:p>
            <a:pPr algn="ctr">
              <a:lnSpc>
                <a:spcPts val="2640"/>
              </a:lnSpc>
            </a:pPr>
            <a:r>
              <a:rPr lang="en-US" sz="2129" dirty="0">
                <a:solidFill>
                  <a:srgbClr val="232323"/>
                </a:solidFill>
                <a:latin typeface="Montserrat Bold"/>
              </a:rPr>
              <a:t>THE SCOPE </a:t>
            </a:r>
            <a:r>
              <a:rPr lang="en-US" sz="2000" dirty="0">
                <a:solidFill>
                  <a:srgbClr val="232323"/>
                </a:solidFill>
                <a:latin typeface="Montserrat Bold"/>
              </a:rPr>
              <a:t>OF GUEST SERVICES AND FACILITIES</a:t>
            </a:r>
            <a:endParaRPr lang="en-US" sz="2129" dirty="0">
              <a:solidFill>
                <a:srgbClr val="232323"/>
              </a:solidFill>
              <a:latin typeface="Montserrat Bold"/>
            </a:endParaRPr>
          </a:p>
        </p:txBody>
      </p:sp>
      <p:sp>
        <p:nvSpPr>
          <p:cNvPr id="19" name="TextBox 19"/>
          <p:cNvSpPr txBox="1"/>
          <p:nvPr/>
        </p:nvSpPr>
        <p:spPr>
          <a:xfrm>
            <a:off x="12240427" y="3635962"/>
            <a:ext cx="5929476" cy="6139092"/>
          </a:xfrm>
          <a:prstGeom prst="rect">
            <a:avLst/>
          </a:prstGeom>
        </p:spPr>
        <p:txBody>
          <a:bodyPr lIns="0" tIns="0" rIns="0" bIns="0" rtlCol="0" anchor="t">
            <a:spAutoFit/>
          </a:bodyPr>
          <a:lstStyle/>
          <a:p>
            <a:pPr>
              <a:lnSpc>
                <a:spcPts val="2874"/>
              </a:lnSpc>
            </a:pPr>
            <a:r>
              <a:rPr lang="en-US" sz="2053" dirty="0">
                <a:solidFill>
                  <a:srgbClr val="FFFFFF"/>
                </a:solidFill>
                <a:latin typeface="Montserrat"/>
              </a:rPr>
              <a:t>The Bayan Tree offers its guests unparalleled services and facilities. Every aspect of a guest's stay at Bayan Tree is meticulously designed for comfort and luxury, from villas nestled in lush greenery to exquisite dining experiences featuring local and international cuisines. The resort also offers a range of recreational activities, including guided nature walks, water sports, and cultural immersions, providing guests with a holistic and enriching experience. Furthermore, the impeccable customer support ensures that each guest receives personalized attention and assistance, fostering a sense of warmth and hospitality. All in all, the resort provides the perfect environment for an unforgettable vacation.</a:t>
            </a:r>
          </a:p>
        </p:txBody>
      </p:sp>
      <p:sp>
        <p:nvSpPr>
          <p:cNvPr id="20" name="TextBox 20"/>
          <p:cNvSpPr txBox="1"/>
          <p:nvPr/>
        </p:nvSpPr>
        <p:spPr>
          <a:xfrm>
            <a:off x="12724626" y="2436526"/>
            <a:ext cx="4987751" cy="657823"/>
          </a:xfrm>
          <a:prstGeom prst="rect">
            <a:avLst/>
          </a:prstGeom>
        </p:spPr>
        <p:txBody>
          <a:bodyPr lIns="0" tIns="0" rIns="0" bIns="0" rtlCol="0" anchor="t">
            <a:spAutoFit/>
          </a:bodyPr>
          <a:lstStyle/>
          <a:p>
            <a:pPr algn="ctr">
              <a:lnSpc>
                <a:spcPts val="2656"/>
              </a:lnSpc>
            </a:pPr>
            <a:r>
              <a:rPr lang="en-US" sz="2142">
                <a:solidFill>
                  <a:srgbClr val="232323"/>
                </a:solidFill>
                <a:latin typeface="Montserrat Bold"/>
              </a:rPr>
              <a:t>THE SCOPE OF GUEST SERVICES AND FACILITIESAT BANYAN TREE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a:p>
        </p:txBody>
      </p:sp>
      <p:sp>
        <p:nvSpPr>
          <p:cNvPr id="5" name="AutoShape 5"/>
          <p:cNvSpPr/>
          <p:nvPr/>
        </p:nvSpPr>
        <p:spPr>
          <a:xfrm>
            <a:off x="-184449" y="6196475"/>
            <a:ext cx="6680077" cy="4090525"/>
          </a:xfrm>
          <a:prstGeom prst="rect">
            <a:avLst/>
          </a:prstGeom>
          <a:solidFill>
            <a:srgbClr val="038C7F"/>
          </a:solidFill>
        </p:spPr>
        <p:txBody>
          <a:bodyPr/>
          <a:lstStyle/>
          <a:p>
            <a:endParaRPr lang="en-US"/>
          </a:p>
        </p:txBody>
      </p:sp>
      <p:grpSp>
        <p:nvGrpSpPr>
          <p:cNvPr id="6" name="Group 6"/>
          <p:cNvGrpSpPr>
            <a:grpSpLocks noChangeAspect="1"/>
          </p:cNvGrpSpPr>
          <p:nvPr/>
        </p:nvGrpSpPr>
        <p:grpSpPr>
          <a:xfrm>
            <a:off x="-178510" y="1730821"/>
            <a:ext cx="6680078" cy="6899186"/>
            <a:chOff x="0" y="0"/>
            <a:chExt cx="6350000" cy="6558280"/>
          </a:xfrm>
        </p:grpSpPr>
        <p:sp>
          <p:nvSpPr>
            <p:cNvPr id="7" name="Freeform 7"/>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solidFill>
              <a:srgbClr val="038C7F"/>
            </a:solidFill>
            <a:ln w="12700">
              <a:solidFill>
                <a:srgbClr val="000000"/>
              </a:solidFill>
            </a:ln>
          </p:spPr>
          <p:txBody>
            <a:bodyPr/>
            <a:lstStyle/>
            <a:p>
              <a:endParaRPr lang="en-US"/>
            </a:p>
          </p:txBody>
        </p:sp>
        <p:sp>
          <p:nvSpPr>
            <p:cNvPr id="8" name="Freeform 8"/>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038C7F"/>
            </a:solidFill>
          </p:spPr>
          <p:txBody>
            <a:bodyPr/>
            <a:lstStyle/>
            <a:p>
              <a:endParaRPr lang="en-US"/>
            </a:p>
          </p:txBody>
        </p:sp>
      </p:grpSp>
      <p:sp>
        <p:nvSpPr>
          <p:cNvPr id="9" name="AutoShape 9"/>
          <p:cNvSpPr/>
          <p:nvPr/>
        </p:nvSpPr>
        <p:spPr>
          <a:xfrm flipV="1">
            <a:off x="526393" y="2682378"/>
            <a:ext cx="5236443" cy="31087"/>
          </a:xfrm>
          <a:prstGeom prst="line">
            <a:avLst/>
          </a:prstGeom>
          <a:ln w="1057275" cap="rnd">
            <a:solidFill>
              <a:srgbClr val="FFBD59"/>
            </a:solidFill>
            <a:prstDash val="solid"/>
            <a:headEnd type="none" w="sm" len="sm"/>
            <a:tailEnd type="none" w="sm" len="sm"/>
          </a:ln>
        </p:spPr>
        <p:txBody>
          <a:bodyPr/>
          <a:lstStyle/>
          <a:p>
            <a:endParaRPr lang="en-US"/>
          </a:p>
        </p:txBody>
      </p:sp>
      <p:sp>
        <p:nvSpPr>
          <p:cNvPr id="10" name="AutoShape 10"/>
          <p:cNvSpPr/>
          <p:nvPr/>
        </p:nvSpPr>
        <p:spPr>
          <a:xfrm>
            <a:off x="11805430" y="6241650"/>
            <a:ext cx="6736154" cy="4045350"/>
          </a:xfrm>
          <a:prstGeom prst="rect">
            <a:avLst/>
          </a:prstGeom>
          <a:solidFill>
            <a:srgbClr val="038C7F"/>
          </a:solidFill>
        </p:spPr>
        <p:txBody>
          <a:bodyPr/>
          <a:lstStyle/>
          <a:p>
            <a:endParaRPr lang="en-US"/>
          </a:p>
        </p:txBody>
      </p:sp>
      <p:grpSp>
        <p:nvGrpSpPr>
          <p:cNvPr id="11" name="Group 11"/>
          <p:cNvGrpSpPr>
            <a:grpSpLocks noChangeAspect="1"/>
          </p:cNvGrpSpPr>
          <p:nvPr/>
        </p:nvGrpSpPr>
        <p:grpSpPr>
          <a:xfrm>
            <a:off x="11811370" y="1735482"/>
            <a:ext cx="6736154" cy="6957101"/>
            <a:chOff x="0" y="0"/>
            <a:chExt cx="6350000" cy="6558280"/>
          </a:xfrm>
        </p:grpSpPr>
        <p:sp>
          <p:nvSpPr>
            <p:cNvPr id="12" name="Freeform 12"/>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solidFill>
              <a:srgbClr val="038C7F"/>
            </a:solidFill>
            <a:ln w="12700">
              <a:solidFill>
                <a:srgbClr val="000000"/>
              </a:solidFill>
            </a:ln>
          </p:spPr>
          <p:txBody>
            <a:bodyPr/>
            <a:lstStyle/>
            <a:p>
              <a:endParaRPr lang="en-US"/>
            </a:p>
          </p:txBody>
        </p:sp>
        <p:sp>
          <p:nvSpPr>
            <p:cNvPr id="13" name="Freeform 13"/>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038C7F"/>
            </a:solidFill>
          </p:spPr>
          <p:txBody>
            <a:bodyPr/>
            <a:lstStyle/>
            <a:p>
              <a:endParaRPr lang="en-US"/>
            </a:p>
          </p:txBody>
        </p:sp>
      </p:grpSp>
      <p:sp>
        <p:nvSpPr>
          <p:cNvPr id="14" name="AutoShape 14"/>
          <p:cNvSpPr/>
          <p:nvPr/>
        </p:nvSpPr>
        <p:spPr>
          <a:xfrm flipV="1">
            <a:off x="12610300" y="2766362"/>
            <a:ext cx="5178612" cy="30743"/>
          </a:xfrm>
          <a:prstGeom prst="line">
            <a:avLst/>
          </a:prstGeom>
          <a:ln w="1047750" cap="rnd">
            <a:solidFill>
              <a:srgbClr val="FFBD59"/>
            </a:solidFill>
            <a:prstDash val="solid"/>
            <a:headEnd type="none" w="sm" len="sm"/>
            <a:tailEnd type="none" w="sm" len="sm"/>
          </a:ln>
        </p:spPr>
        <p:txBody>
          <a:bodyPr/>
          <a:lstStyle/>
          <a:p>
            <a:endParaRPr lang="en-US"/>
          </a:p>
        </p:txBody>
      </p:sp>
      <p:sp>
        <p:nvSpPr>
          <p:cNvPr id="15" name="TextBox 15"/>
          <p:cNvSpPr txBox="1"/>
          <p:nvPr/>
        </p:nvSpPr>
        <p:spPr>
          <a:xfrm>
            <a:off x="484673" y="842456"/>
            <a:ext cx="17765517" cy="888365"/>
          </a:xfrm>
          <a:prstGeom prst="rect">
            <a:avLst/>
          </a:prstGeom>
        </p:spPr>
        <p:txBody>
          <a:bodyPr lIns="0" tIns="0" rIns="0" bIns="0" rtlCol="0" anchor="t">
            <a:spAutoFit/>
          </a:bodyPr>
          <a:lstStyle/>
          <a:p>
            <a:pPr algn="ctr">
              <a:lnSpc>
                <a:spcPts val="6819"/>
              </a:lnSpc>
            </a:pPr>
            <a:r>
              <a:rPr lang="en-US" sz="6199">
                <a:solidFill>
                  <a:srgbClr val="232323"/>
                </a:solidFill>
                <a:latin typeface="Barlow SemiCondensed Bold"/>
              </a:rPr>
              <a:t>THE SCOPE  OF GUEST SERVICES AND FACILITIES</a:t>
            </a:r>
          </a:p>
        </p:txBody>
      </p:sp>
      <p:sp>
        <p:nvSpPr>
          <p:cNvPr id="16" name="TextBox 16"/>
          <p:cNvSpPr txBox="1"/>
          <p:nvPr/>
        </p:nvSpPr>
        <p:spPr>
          <a:xfrm>
            <a:off x="6267497" y="135803"/>
            <a:ext cx="5264208" cy="287643"/>
          </a:xfrm>
          <a:prstGeom prst="rect">
            <a:avLst/>
          </a:prstGeom>
        </p:spPr>
        <p:txBody>
          <a:bodyPr lIns="0" tIns="0" rIns="0" bIns="0" rtlCol="0" anchor="t">
            <a:spAutoFit/>
          </a:bodyPr>
          <a:lstStyle/>
          <a:p>
            <a:pPr algn="ctr">
              <a:lnSpc>
                <a:spcPts val="2232"/>
              </a:lnSpc>
            </a:pPr>
            <a:r>
              <a:rPr lang="en-US" sz="2400" b="1" spc="450" dirty="0">
                <a:solidFill>
                  <a:srgbClr val="038C7F"/>
                </a:solidFill>
                <a:latin typeface="Montserrat"/>
              </a:rPr>
              <a:t>BANYAN TREE</a:t>
            </a:r>
          </a:p>
        </p:txBody>
      </p:sp>
      <p:sp>
        <p:nvSpPr>
          <p:cNvPr id="17" name="TextBox 17"/>
          <p:cNvSpPr txBox="1"/>
          <p:nvPr/>
        </p:nvSpPr>
        <p:spPr>
          <a:xfrm>
            <a:off x="396977" y="3522699"/>
            <a:ext cx="5870520" cy="5522992"/>
          </a:xfrm>
          <a:prstGeom prst="rect">
            <a:avLst/>
          </a:prstGeom>
        </p:spPr>
        <p:txBody>
          <a:bodyPr lIns="0" tIns="0" rIns="0" bIns="0" rtlCol="0" anchor="t">
            <a:spAutoFit/>
          </a:bodyPr>
          <a:lstStyle/>
          <a:p>
            <a:pPr>
              <a:lnSpc>
                <a:spcPts val="3671"/>
              </a:lnSpc>
            </a:pPr>
            <a:r>
              <a:rPr lang="en-US" sz="2622">
                <a:solidFill>
                  <a:srgbClr val="FFFFFF"/>
                </a:solidFill>
                <a:latin typeface="Montserrat"/>
              </a:rPr>
              <a:t>Service and facilities are intended to create an atmosphere that exceeds guest expectations, encourages loyalty, and promotes positive word-of-mouth advertising. They have a significant impact on a hotel's overall brand image, client satisfaction, and financial performance. Providing great services and facilities can give hotels an edge over their competitors.</a:t>
            </a:r>
          </a:p>
        </p:txBody>
      </p:sp>
      <p:sp>
        <p:nvSpPr>
          <p:cNvPr id="18" name="TextBox 18"/>
          <p:cNvSpPr txBox="1"/>
          <p:nvPr/>
        </p:nvSpPr>
        <p:spPr>
          <a:xfrm>
            <a:off x="607366" y="2300160"/>
            <a:ext cx="5074496" cy="669098"/>
          </a:xfrm>
          <a:prstGeom prst="rect">
            <a:avLst/>
          </a:prstGeom>
        </p:spPr>
        <p:txBody>
          <a:bodyPr lIns="0" tIns="0" rIns="0" bIns="0" rtlCol="0" anchor="t">
            <a:spAutoFit/>
          </a:bodyPr>
          <a:lstStyle/>
          <a:p>
            <a:pPr algn="ctr">
              <a:lnSpc>
                <a:spcPts val="2703"/>
              </a:lnSpc>
            </a:pPr>
            <a:r>
              <a:rPr lang="en-US" sz="2180">
                <a:solidFill>
                  <a:srgbClr val="232323"/>
                </a:solidFill>
                <a:latin typeface="Montserrat Bold"/>
              </a:rPr>
              <a:t>THE ROLE OF GUEST SERVICES AND FACILITIES IN GENERAL</a:t>
            </a:r>
          </a:p>
        </p:txBody>
      </p:sp>
      <p:sp>
        <p:nvSpPr>
          <p:cNvPr id="19" name="TextBox 19"/>
          <p:cNvSpPr txBox="1"/>
          <p:nvPr/>
        </p:nvSpPr>
        <p:spPr>
          <a:xfrm>
            <a:off x="12203200" y="3585729"/>
            <a:ext cx="5965977" cy="6088528"/>
          </a:xfrm>
          <a:prstGeom prst="rect">
            <a:avLst/>
          </a:prstGeom>
        </p:spPr>
        <p:txBody>
          <a:bodyPr lIns="0" tIns="0" rIns="0" bIns="0" rtlCol="0" anchor="t">
            <a:spAutoFit/>
          </a:bodyPr>
          <a:lstStyle/>
          <a:p>
            <a:pPr>
              <a:lnSpc>
                <a:spcPts val="3036"/>
              </a:lnSpc>
            </a:pPr>
            <a:r>
              <a:rPr lang="en-US" sz="2169">
                <a:solidFill>
                  <a:srgbClr val="FFFFFF"/>
                </a:solidFill>
                <a:latin typeface="Montserrat"/>
              </a:rPr>
              <a:t>Guest services and facilities are an important aspect of Bayan Tree's dedication to provide seamless and memorable experiences for visitors. Bayan Tree cultivates an unrivaled sense of calm and luxury with its superb accommodations, dining, and recreational services. The attentive customer service that ensures customers feel cherished and cared for throughout their stay contributes to a sense of belonging. Bayan Tree has been recognized as a leading location for travelers seeking an exquisite blend of luxury, nature, and culture immersion, offering an unrivaled combination of luxury, nature, and cultural immersion.</a:t>
            </a:r>
          </a:p>
        </p:txBody>
      </p:sp>
      <p:sp>
        <p:nvSpPr>
          <p:cNvPr id="20" name="TextBox 20"/>
          <p:cNvSpPr txBox="1"/>
          <p:nvPr/>
        </p:nvSpPr>
        <p:spPr>
          <a:xfrm>
            <a:off x="12690379" y="2318921"/>
            <a:ext cx="5018454" cy="993434"/>
          </a:xfrm>
          <a:prstGeom prst="rect">
            <a:avLst/>
          </a:prstGeom>
        </p:spPr>
        <p:txBody>
          <a:bodyPr lIns="0" tIns="0" rIns="0" bIns="0" rtlCol="0" anchor="t">
            <a:spAutoFit/>
          </a:bodyPr>
          <a:lstStyle/>
          <a:p>
            <a:pPr algn="ctr">
              <a:lnSpc>
                <a:spcPts val="2673"/>
              </a:lnSpc>
            </a:pPr>
            <a:r>
              <a:rPr lang="en-US" sz="2155">
                <a:solidFill>
                  <a:srgbClr val="232323"/>
                </a:solidFill>
                <a:latin typeface="Montserrat Bold"/>
              </a:rPr>
              <a:t>THE ROLE OF GUEST SERVICES AND FACILITIES IN GENERAL BANYAN TREE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a:p>
        </p:txBody>
      </p:sp>
      <p:grpSp>
        <p:nvGrpSpPr>
          <p:cNvPr id="3" name="Group 3"/>
          <p:cNvGrpSpPr>
            <a:grpSpLocks noChangeAspect="1"/>
          </p:cNvGrpSpPr>
          <p:nvPr/>
        </p:nvGrpSpPr>
        <p:grpSpPr>
          <a:xfrm>
            <a:off x="-2198771" y="7426928"/>
            <a:ext cx="3161529" cy="3161529"/>
            <a:chOff x="0" y="0"/>
            <a:chExt cx="3282950" cy="3282950"/>
          </a:xfrm>
        </p:grpSpPr>
        <p:sp>
          <p:nvSpPr>
            <p:cNvPr id="4" name="Freeform 4"/>
            <p:cNvSpPr/>
            <p:nvPr/>
          </p:nvSpPr>
          <p:spPr>
            <a:xfrm>
              <a:off x="0" y="0"/>
              <a:ext cx="3282950" cy="3282950"/>
            </a:xfrm>
            <a:custGeom>
              <a:avLst/>
              <a:gdLst/>
              <a:ahLst/>
              <a:cxnLst/>
              <a:rect l="l" t="t" r="r" b="b"/>
              <a:pathLst>
                <a:path w="3282950" h="3282950">
                  <a:moveTo>
                    <a:pt x="0" y="0"/>
                  </a:moveTo>
                  <a:lnTo>
                    <a:pt x="2532380" y="0"/>
                  </a:lnTo>
                  <a:cubicBezTo>
                    <a:pt x="2946400" y="0"/>
                    <a:pt x="3282950" y="336550"/>
                    <a:pt x="3282950" y="750570"/>
                  </a:cubicBezTo>
                  <a:lnTo>
                    <a:pt x="3282950" y="750570"/>
                  </a:lnTo>
                  <a:lnTo>
                    <a:pt x="3282950" y="3282950"/>
                  </a:lnTo>
                  <a:lnTo>
                    <a:pt x="3282950" y="3282950"/>
                  </a:lnTo>
                  <a:lnTo>
                    <a:pt x="0" y="3282950"/>
                  </a:lnTo>
                  <a:lnTo>
                    <a:pt x="0" y="3282950"/>
                  </a:lnTo>
                  <a:lnTo>
                    <a:pt x="0" y="0"/>
                  </a:lnTo>
                  <a:lnTo>
                    <a:pt x="0" y="0"/>
                  </a:lnTo>
                  <a:close/>
                </a:path>
              </a:pathLst>
            </a:custGeom>
            <a:solidFill>
              <a:srgbClr val="D9D9D9">
                <a:alpha val="29804"/>
              </a:srgbClr>
            </a:solidFill>
            <a:ln w="12700">
              <a:solidFill>
                <a:srgbClr val="000000"/>
              </a:solidFill>
            </a:ln>
          </p:spPr>
          <p:txBody>
            <a:bodyPr/>
            <a:lstStyle/>
            <a:p>
              <a:endParaRPr lang="en-US"/>
            </a:p>
          </p:txBody>
        </p:sp>
      </p:grpSp>
      <p:grpSp>
        <p:nvGrpSpPr>
          <p:cNvPr id="5" name="Group 5"/>
          <p:cNvGrpSpPr/>
          <p:nvPr/>
        </p:nvGrpSpPr>
        <p:grpSpPr>
          <a:xfrm>
            <a:off x="0" y="4140951"/>
            <a:ext cx="4470037" cy="6108893"/>
            <a:chOff x="0" y="0"/>
            <a:chExt cx="831630" cy="1136532"/>
          </a:xfrm>
        </p:grpSpPr>
        <p:sp>
          <p:nvSpPr>
            <p:cNvPr id="6" name="Freeform 6"/>
            <p:cNvSpPr/>
            <p:nvPr/>
          </p:nvSpPr>
          <p:spPr>
            <a:xfrm>
              <a:off x="0" y="0"/>
              <a:ext cx="831630" cy="1136531"/>
            </a:xfrm>
            <a:custGeom>
              <a:avLst/>
              <a:gdLst/>
              <a:ahLst/>
              <a:cxnLst/>
              <a:rect l="l" t="t" r="r" b="b"/>
              <a:pathLst>
                <a:path w="831630" h="1136531">
                  <a:moveTo>
                    <a:pt x="277360" y="19070"/>
                  </a:moveTo>
                  <a:cubicBezTo>
                    <a:pt x="319858" y="7556"/>
                    <a:pt x="368466" y="0"/>
                    <a:pt x="416039" y="0"/>
                  </a:cubicBezTo>
                  <a:cubicBezTo>
                    <a:pt x="463613" y="0"/>
                    <a:pt x="509391" y="6476"/>
                    <a:pt x="551577" y="17990"/>
                  </a:cubicBezTo>
                  <a:cubicBezTo>
                    <a:pt x="552476" y="18350"/>
                    <a:pt x="553373" y="18350"/>
                    <a:pt x="554270" y="18710"/>
                  </a:cubicBezTo>
                  <a:cubicBezTo>
                    <a:pt x="712697" y="64765"/>
                    <a:pt x="829386" y="186379"/>
                    <a:pt x="831630" y="335693"/>
                  </a:cubicBezTo>
                  <a:lnTo>
                    <a:pt x="831630" y="1136531"/>
                  </a:lnTo>
                  <a:lnTo>
                    <a:pt x="0" y="1136531"/>
                  </a:lnTo>
                  <a:lnTo>
                    <a:pt x="0" y="336287"/>
                  </a:lnTo>
                  <a:cubicBezTo>
                    <a:pt x="2244" y="185660"/>
                    <a:pt x="117137" y="64045"/>
                    <a:pt x="277360" y="19070"/>
                  </a:cubicBezTo>
                  <a:close/>
                </a:path>
              </a:pathLst>
            </a:custGeom>
            <a:solidFill>
              <a:srgbClr val="038C7F"/>
            </a:solidFill>
          </p:spPr>
          <p:txBody>
            <a:bodyPr/>
            <a:lstStyle/>
            <a:p>
              <a:endParaRPr lang="en-US"/>
            </a:p>
          </p:txBody>
        </p:sp>
        <p:sp>
          <p:nvSpPr>
            <p:cNvPr id="7" name="TextBox 7"/>
            <p:cNvSpPr txBox="1"/>
            <p:nvPr/>
          </p:nvSpPr>
          <p:spPr>
            <a:xfrm>
              <a:off x="0" y="117475"/>
              <a:ext cx="831630" cy="1019057"/>
            </a:xfrm>
            <a:prstGeom prst="rect">
              <a:avLst/>
            </a:prstGeom>
          </p:spPr>
          <p:txBody>
            <a:bodyPr lIns="50800" tIns="50800" rIns="50800" bIns="50800" rtlCol="0" anchor="ctr"/>
            <a:lstStyle/>
            <a:p>
              <a:pPr algn="ctr">
                <a:lnSpc>
                  <a:spcPts val="3124"/>
                </a:lnSpc>
              </a:pPr>
              <a:endParaRPr/>
            </a:p>
          </p:txBody>
        </p:sp>
      </p:grpSp>
      <p:sp>
        <p:nvSpPr>
          <p:cNvPr id="8" name="AutoShape 8"/>
          <p:cNvSpPr/>
          <p:nvPr/>
        </p:nvSpPr>
        <p:spPr>
          <a:xfrm flipV="1">
            <a:off x="552704" y="4991068"/>
            <a:ext cx="3373481" cy="0"/>
          </a:xfrm>
          <a:prstGeom prst="line">
            <a:avLst/>
          </a:prstGeom>
          <a:ln w="704850" cap="rnd">
            <a:solidFill>
              <a:srgbClr val="FFBD59"/>
            </a:solidFill>
            <a:prstDash val="solid"/>
            <a:headEnd type="none" w="sm" len="sm"/>
            <a:tailEnd type="none" w="sm" len="sm"/>
          </a:ln>
        </p:spPr>
        <p:txBody>
          <a:bodyPr/>
          <a:lstStyle/>
          <a:p>
            <a:endParaRPr lang="en-US"/>
          </a:p>
        </p:txBody>
      </p:sp>
      <p:sp>
        <p:nvSpPr>
          <p:cNvPr id="9" name="Freeform 9"/>
          <p:cNvSpPr/>
          <p:nvPr/>
        </p:nvSpPr>
        <p:spPr>
          <a:xfrm>
            <a:off x="150837" y="4468047"/>
            <a:ext cx="4177214" cy="1075633"/>
          </a:xfrm>
          <a:custGeom>
            <a:avLst/>
            <a:gdLst/>
            <a:ahLst/>
            <a:cxnLst/>
            <a:rect l="l" t="t" r="r" b="b"/>
            <a:pathLst>
              <a:path w="4177214" h="1075633">
                <a:moveTo>
                  <a:pt x="0" y="0"/>
                </a:moveTo>
                <a:lnTo>
                  <a:pt x="4177214" y="0"/>
                </a:lnTo>
                <a:lnTo>
                  <a:pt x="4177214" y="1075632"/>
                </a:lnTo>
                <a:lnTo>
                  <a:pt x="0" y="10756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0" name="Group 10"/>
          <p:cNvGrpSpPr/>
          <p:nvPr/>
        </p:nvGrpSpPr>
        <p:grpSpPr>
          <a:xfrm>
            <a:off x="4595390" y="4178107"/>
            <a:ext cx="4470037" cy="6108893"/>
            <a:chOff x="0" y="0"/>
            <a:chExt cx="831630" cy="1136532"/>
          </a:xfrm>
        </p:grpSpPr>
        <p:sp>
          <p:nvSpPr>
            <p:cNvPr id="11" name="Freeform 11"/>
            <p:cNvSpPr/>
            <p:nvPr/>
          </p:nvSpPr>
          <p:spPr>
            <a:xfrm>
              <a:off x="0" y="0"/>
              <a:ext cx="831630" cy="1136531"/>
            </a:xfrm>
            <a:custGeom>
              <a:avLst/>
              <a:gdLst/>
              <a:ahLst/>
              <a:cxnLst/>
              <a:rect l="l" t="t" r="r" b="b"/>
              <a:pathLst>
                <a:path w="831630" h="1136531">
                  <a:moveTo>
                    <a:pt x="277360" y="19070"/>
                  </a:moveTo>
                  <a:cubicBezTo>
                    <a:pt x="319858" y="7556"/>
                    <a:pt x="368466" y="0"/>
                    <a:pt x="416039" y="0"/>
                  </a:cubicBezTo>
                  <a:cubicBezTo>
                    <a:pt x="463613" y="0"/>
                    <a:pt x="509391" y="6476"/>
                    <a:pt x="551577" y="17990"/>
                  </a:cubicBezTo>
                  <a:cubicBezTo>
                    <a:pt x="552476" y="18350"/>
                    <a:pt x="553373" y="18350"/>
                    <a:pt x="554270" y="18710"/>
                  </a:cubicBezTo>
                  <a:cubicBezTo>
                    <a:pt x="712697" y="64765"/>
                    <a:pt x="829386" y="186379"/>
                    <a:pt x="831630" y="335693"/>
                  </a:cubicBezTo>
                  <a:lnTo>
                    <a:pt x="831630" y="1136531"/>
                  </a:lnTo>
                  <a:lnTo>
                    <a:pt x="0" y="1136531"/>
                  </a:lnTo>
                  <a:lnTo>
                    <a:pt x="0" y="336287"/>
                  </a:lnTo>
                  <a:cubicBezTo>
                    <a:pt x="2244" y="185660"/>
                    <a:pt x="117137" y="64045"/>
                    <a:pt x="277360" y="19070"/>
                  </a:cubicBezTo>
                  <a:close/>
                </a:path>
              </a:pathLst>
            </a:custGeom>
            <a:solidFill>
              <a:srgbClr val="038C7F"/>
            </a:solidFill>
          </p:spPr>
          <p:txBody>
            <a:bodyPr/>
            <a:lstStyle/>
            <a:p>
              <a:endParaRPr lang="en-US"/>
            </a:p>
          </p:txBody>
        </p:sp>
        <p:sp>
          <p:nvSpPr>
            <p:cNvPr id="12" name="TextBox 12"/>
            <p:cNvSpPr txBox="1"/>
            <p:nvPr/>
          </p:nvSpPr>
          <p:spPr>
            <a:xfrm>
              <a:off x="0" y="117475"/>
              <a:ext cx="831630" cy="1019057"/>
            </a:xfrm>
            <a:prstGeom prst="rect">
              <a:avLst/>
            </a:prstGeom>
          </p:spPr>
          <p:txBody>
            <a:bodyPr lIns="50800" tIns="50800" rIns="50800" bIns="50800" rtlCol="0" anchor="ctr"/>
            <a:lstStyle/>
            <a:p>
              <a:pPr algn="ctr">
                <a:lnSpc>
                  <a:spcPts val="3124"/>
                </a:lnSpc>
              </a:pPr>
              <a:endParaRPr/>
            </a:p>
          </p:txBody>
        </p:sp>
      </p:grpSp>
      <p:sp>
        <p:nvSpPr>
          <p:cNvPr id="13" name="AutoShape 13"/>
          <p:cNvSpPr/>
          <p:nvPr/>
        </p:nvSpPr>
        <p:spPr>
          <a:xfrm flipV="1">
            <a:off x="5143668" y="5147566"/>
            <a:ext cx="3373481" cy="0"/>
          </a:xfrm>
          <a:prstGeom prst="line">
            <a:avLst/>
          </a:prstGeom>
          <a:ln w="704850" cap="rnd">
            <a:solidFill>
              <a:srgbClr val="FFBD59"/>
            </a:solidFill>
            <a:prstDash val="solid"/>
            <a:headEnd type="none" w="sm" len="sm"/>
            <a:tailEnd type="none" w="sm" len="sm"/>
          </a:ln>
        </p:spPr>
        <p:txBody>
          <a:bodyPr/>
          <a:lstStyle/>
          <a:p>
            <a:endParaRPr lang="en-US"/>
          </a:p>
        </p:txBody>
      </p:sp>
      <p:sp>
        <p:nvSpPr>
          <p:cNvPr id="14" name="Freeform 14"/>
          <p:cNvSpPr/>
          <p:nvPr/>
        </p:nvSpPr>
        <p:spPr>
          <a:xfrm>
            <a:off x="4741801" y="4624545"/>
            <a:ext cx="4177214" cy="1075633"/>
          </a:xfrm>
          <a:custGeom>
            <a:avLst/>
            <a:gdLst/>
            <a:ahLst/>
            <a:cxnLst/>
            <a:rect l="l" t="t" r="r" b="b"/>
            <a:pathLst>
              <a:path w="4177214" h="1075633">
                <a:moveTo>
                  <a:pt x="0" y="0"/>
                </a:moveTo>
                <a:lnTo>
                  <a:pt x="4177214" y="0"/>
                </a:lnTo>
                <a:lnTo>
                  <a:pt x="4177214" y="1075633"/>
                </a:lnTo>
                <a:lnTo>
                  <a:pt x="0" y="107563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5" name="Group 15"/>
          <p:cNvGrpSpPr/>
          <p:nvPr/>
        </p:nvGrpSpPr>
        <p:grpSpPr>
          <a:xfrm>
            <a:off x="9206676" y="4140951"/>
            <a:ext cx="4470037" cy="6108893"/>
            <a:chOff x="0" y="0"/>
            <a:chExt cx="831630" cy="1136532"/>
          </a:xfrm>
        </p:grpSpPr>
        <p:sp>
          <p:nvSpPr>
            <p:cNvPr id="16" name="Freeform 16"/>
            <p:cNvSpPr/>
            <p:nvPr/>
          </p:nvSpPr>
          <p:spPr>
            <a:xfrm>
              <a:off x="0" y="0"/>
              <a:ext cx="831630" cy="1136531"/>
            </a:xfrm>
            <a:custGeom>
              <a:avLst/>
              <a:gdLst/>
              <a:ahLst/>
              <a:cxnLst/>
              <a:rect l="l" t="t" r="r" b="b"/>
              <a:pathLst>
                <a:path w="831630" h="1136531">
                  <a:moveTo>
                    <a:pt x="277360" y="19070"/>
                  </a:moveTo>
                  <a:cubicBezTo>
                    <a:pt x="319858" y="7556"/>
                    <a:pt x="368466" y="0"/>
                    <a:pt x="416039" y="0"/>
                  </a:cubicBezTo>
                  <a:cubicBezTo>
                    <a:pt x="463613" y="0"/>
                    <a:pt x="509391" y="6476"/>
                    <a:pt x="551577" y="17990"/>
                  </a:cubicBezTo>
                  <a:cubicBezTo>
                    <a:pt x="552476" y="18350"/>
                    <a:pt x="553373" y="18350"/>
                    <a:pt x="554270" y="18710"/>
                  </a:cubicBezTo>
                  <a:cubicBezTo>
                    <a:pt x="712697" y="64765"/>
                    <a:pt x="829386" y="186379"/>
                    <a:pt x="831630" y="335693"/>
                  </a:cubicBezTo>
                  <a:lnTo>
                    <a:pt x="831630" y="1136531"/>
                  </a:lnTo>
                  <a:lnTo>
                    <a:pt x="0" y="1136531"/>
                  </a:lnTo>
                  <a:lnTo>
                    <a:pt x="0" y="336287"/>
                  </a:lnTo>
                  <a:cubicBezTo>
                    <a:pt x="2244" y="185660"/>
                    <a:pt x="117137" y="64045"/>
                    <a:pt x="277360" y="19070"/>
                  </a:cubicBezTo>
                  <a:close/>
                </a:path>
              </a:pathLst>
            </a:custGeom>
            <a:solidFill>
              <a:srgbClr val="038C7F"/>
            </a:solidFill>
          </p:spPr>
          <p:txBody>
            <a:bodyPr/>
            <a:lstStyle/>
            <a:p>
              <a:endParaRPr lang="en-US"/>
            </a:p>
          </p:txBody>
        </p:sp>
        <p:sp>
          <p:nvSpPr>
            <p:cNvPr id="17" name="TextBox 17"/>
            <p:cNvSpPr txBox="1"/>
            <p:nvPr/>
          </p:nvSpPr>
          <p:spPr>
            <a:xfrm>
              <a:off x="0" y="117475"/>
              <a:ext cx="831630" cy="1019057"/>
            </a:xfrm>
            <a:prstGeom prst="rect">
              <a:avLst/>
            </a:prstGeom>
          </p:spPr>
          <p:txBody>
            <a:bodyPr lIns="50800" tIns="50800" rIns="50800" bIns="50800" rtlCol="0" anchor="ctr"/>
            <a:lstStyle/>
            <a:p>
              <a:pPr algn="ctr">
                <a:lnSpc>
                  <a:spcPts val="3124"/>
                </a:lnSpc>
              </a:pPr>
              <a:endParaRPr/>
            </a:p>
          </p:txBody>
        </p:sp>
      </p:grpSp>
      <p:sp>
        <p:nvSpPr>
          <p:cNvPr id="18" name="AutoShape 18"/>
          <p:cNvSpPr/>
          <p:nvPr/>
        </p:nvSpPr>
        <p:spPr>
          <a:xfrm flipV="1">
            <a:off x="9754954" y="5110410"/>
            <a:ext cx="3373481" cy="0"/>
          </a:xfrm>
          <a:prstGeom prst="line">
            <a:avLst/>
          </a:prstGeom>
          <a:ln w="704850" cap="rnd">
            <a:solidFill>
              <a:srgbClr val="FFBD59"/>
            </a:solidFill>
            <a:prstDash val="solid"/>
            <a:headEnd type="none" w="sm" len="sm"/>
            <a:tailEnd type="none" w="sm" len="sm"/>
          </a:ln>
        </p:spPr>
        <p:txBody>
          <a:bodyPr/>
          <a:lstStyle/>
          <a:p>
            <a:endParaRPr lang="en-US"/>
          </a:p>
        </p:txBody>
      </p:sp>
      <p:sp>
        <p:nvSpPr>
          <p:cNvPr id="19" name="Freeform 19"/>
          <p:cNvSpPr/>
          <p:nvPr/>
        </p:nvSpPr>
        <p:spPr>
          <a:xfrm>
            <a:off x="9353088" y="4587389"/>
            <a:ext cx="4177214" cy="1075633"/>
          </a:xfrm>
          <a:custGeom>
            <a:avLst/>
            <a:gdLst/>
            <a:ahLst/>
            <a:cxnLst/>
            <a:rect l="l" t="t" r="r" b="b"/>
            <a:pathLst>
              <a:path w="4177214" h="1075633">
                <a:moveTo>
                  <a:pt x="0" y="0"/>
                </a:moveTo>
                <a:lnTo>
                  <a:pt x="4177214" y="0"/>
                </a:lnTo>
                <a:lnTo>
                  <a:pt x="4177214" y="1075633"/>
                </a:lnTo>
                <a:lnTo>
                  <a:pt x="0" y="107563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0" name="Group 20"/>
          <p:cNvGrpSpPr/>
          <p:nvPr/>
        </p:nvGrpSpPr>
        <p:grpSpPr>
          <a:xfrm>
            <a:off x="13817963" y="4140951"/>
            <a:ext cx="4470037" cy="6108893"/>
            <a:chOff x="0" y="0"/>
            <a:chExt cx="831630" cy="1136532"/>
          </a:xfrm>
        </p:grpSpPr>
        <p:sp>
          <p:nvSpPr>
            <p:cNvPr id="21" name="Freeform 21"/>
            <p:cNvSpPr/>
            <p:nvPr/>
          </p:nvSpPr>
          <p:spPr>
            <a:xfrm>
              <a:off x="0" y="0"/>
              <a:ext cx="831630" cy="1136531"/>
            </a:xfrm>
            <a:custGeom>
              <a:avLst/>
              <a:gdLst/>
              <a:ahLst/>
              <a:cxnLst/>
              <a:rect l="l" t="t" r="r" b="b"/>
              <a:pathLst>
                <a:path w="831630" h="1136531">
                  <a:moveTo>
                    <a:pt x="277360" y="19070"/>
                  </a:moveTo>
                  <a:cubicBezTo>
                    <a:pt x="319858" y="7556"/>
                    <a:pt x="368466" y="0"/>
                    <a:pt x="416039" y="0"/>
                  </a:cubicBezTo>
                  <a:cubicBezTo>
                    <a:pt x="463613" y="0"/>
                    <a:pt x="509391" y="6476"/>
                    <a:pt x="551577" y="17990"/>
                  </a:cubicBezTo>
                  <a:cubicBezTo>
                    <a:pt x="552476" y="18350"/>
                    <a:pt x="553373" y="18350"/>
                    <a:pt x="554270" y="18710"/>
                  </a:cubicBezTo>
                  <a:cubicBezTo>
                    <a:pt x="712697" y="64765"/>
                    <a:pt x="829386" y="186379"/>
                    <a:pt x="831630" y="335693"/>
                  </a:cubicBezTo>
                  <a:lnTo>
                    <a:pt x="831630" y="1136531"/>
                  </a:lnTo>
                  <a:lnTo>
                    <a:pt x="0" y="1136531"/>
                  </a:lnTo>
                  <a:lnTo>
                    <a:pt x="0" y="336287"/>
                  </a:lnTo>
                  <a:cubicBezTo>
                    <a:pt x="2244" y="185660"/>
                    <a:pt x="117137" y="64045"/>
                    <a:pt x="277360" y="19070"/>
                  </a:cubicBezTo>
                  <a:close/>
                </a:path>
              </a:pathLst>
            </a:custGeom>
            <a:solidFill>
              <a:srgbClr val="038C7F"/>
            </a:solidFill>
          </p:spPr>
          <p:txBody>
            <a:bodyPr/>
            <a:lstStyle/>
            <a:p>
              <a:endParaRPr lang="en-US"/>
            </a:p>
          </p:txBody>
        </p:sp>
        <p:sp>
          <p:nvSpPr>
            <p:cNvPr id="22" name="TextBox 22"/>
            <p:cNvSpPr txBox="1"/>
            <p:nvPr/>
          </p:nvSpPr>
          <p:spPr>
            <a:xfrm>
              <a:off x="0" y="117475"/>
              <a:ext cx="831630" cy="1019057"/>
            </a:xfrm>
            <a:prstGeom prst="rect">
              <a:avLst/>
            </a:prstGeom>
          </p:spPr>
          <p:txBody>
            <a:bodyPr lIns="50800" tIns="50800" rIns="50800" bIns="50800" rtlCol="0" anchor="ctr"/>
            <a:lstStyle/>
            <a:p>
              <a:pPr algn="ctr">
                <a:lnSpc>
                  <a:spcPts val="3124"/>
                </a:lnSpc>
              </a:pPr>
              <a:endParaRPr/>
            </a:p>
          </p:txBody>
        </p:sp>
      </p:grpSp>
      <p:sp>
        <p:nvSpPr>
          <p:cNvPr id="23" name="AutoShape 23"/>
          <p:cNvSpPr/>
          <p:nvPr/>
        </p:nvSpPr>
        <p:spPr>
          <a:xfrm>
            <a:off x="14366241" y="5110410"/>
            <a:ext cx="3373481" cy="0"/>
          </a:xfrm>
          <a:prstGeom prst="line">
            <a:avLst/>
          </a:prstGeom>
          <a:ln w="704850" cap="rnd">
            <a:solidFill>
              <a:srgbClr val="FFBD59"/>
            </a:solidFill>
            <a:prstDash val="solid"/>
            <a:headEnd type="none" w="sm" len="sm"/>
            <a:tailEnd type="none" w="sm" len="sm"/>
          </a:ln>
        </p:spPr>
        <p:txBody>
          <a:bodyPr/>
          <a:lstStyle/>
          <a:p>
            <a:endParaRPr lang="en-US"/>
          </a:p>
        </p:txBody>
      </p:sp>
      <p:sp>
        <p:nvSpPr>
          <p:cNvPr id="24" name="Freeform 24"/>
          <p:cNvSpPr/>
          <p:nvPr/>
        </p:nvSpPr>
        <p:spPr>
          <a:xfrm>
            <a:off x="13964375" y="4587389"/>
            <a:ext cx="4177214" cy="1075633"/>
          </a:xfrm>
          <a:custGeom>
            <a:avLst/>
            <a:gdLst/>
            <a:ahLst/>
            <a:cxnLst/>
            <a:rect l="l" t="t" r="r" b="b"/>
            <a:pathLst>
              <a:path w="4177214" h="1075633">
                <a:moveTo>
                  <a:pt x="0" y="0"/>
                </a:moveTo>
                <a:lnTo>
                  <a:pt x="4177213" y="0"/>
                </a:lnTo>
                <a:lnTo>
                  <a:pt x="4177213" y="1075633"/>
                </a:lnTo>
                <a:lnTo>
                  <a:pt x="0" y="107563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5" name="TextBox 25"/>
          <p:cNvSpPr txBox="1"/>
          <p:nvPr/>
        </p:nvSpPr>
        <p:spPr>
          <a:xfrm>
            <a:off x="963633" y="492630"/>
            <a:ext cx="15613623" cy="939800"/>
          </a:xfrm>
          <a:prstGeom prst="rect">
            <a:avLst/>
          </a:prstGeom>
        </p:spPr>
        <p:txBody>
          <a:bodyPr lIns="0" tIns="0" rIns="0" bIns="0" rtlCol="0" anchor="t">
            <a:spAutoFit/>
          </a:bodyPr>
          <a:lstStyle/>
          <a:p>
            <a:pPr algn="ctr">
              <a:lnSpc>
                <a:spcPts val="7149"/>
              </a:lnSpc>
            </a:pPr>
            <a:r>
              <a:rPr lang="en-US" sz="6499">
                <a:solidFill>
                  <a:srgbClr val="232323"/>
                </a:solidFill>
                <a:latin typeface="Barlow SemiCondensed Bold"/>
              </a:rPr>
              <a:t>EXCEEDING EXPECTATIONS</a:t>
            </a:r>
          </a:p>
        </p:txBody>
      </p:sp>
      <p:sp>
        <p:nvSpPr>
          <p:cNvPr id="26" name="TextBox 26"/>
          <p:cNvSpPr txBox="1"/>
          <p:nvPr/>
        </p:nvSpPr>
        <p:spPr>
          <a:xfrm>
            <a:off x="2432191" y="1552469"/>
            <a:ext cx="12870909" cy="1265047"/>
          </a:xfrm>
          <a:prstGeom prst="rect">
            <a:avLst/>
          </a:prstGeom>
        </p:spPr>
        <p:txBody>
          <a:bodyPr lIns="0" tIns="0" rIns="0" bIns="0" rtlCol="0" anchor="t">
            <a:spAutoFit/>
          </a:bodyPr>
          <a:lstStyle/>
          <a:p>
            <a:pPr algn="ctr">
              <a:lnSpc>
                <a:spcPts val="5083"/>
              </a:lnSpc>
            </a:pPr>
            <a:r>
              <a:rPr lang="en-US" sz="4099" spc="1024">
                <a:solidFill>
                  <a:srgbClr val="F9A72B"/>
                </a:solidFill>
                <a:latin typeface="Montserrat Bold"/>
              </a:rPr>
              <a:t>THE CRUCIAL ROLE OF HOSPITALITY</a:t>
            </a:r>
          </a:p>
        </p:txBody>
      </p:sp>
      <p:sp>
        <p:nvSpPr>
          <p:cNvPr id="27" name="TextBox 27"/>
          <p:cNvSpPr txBox="1"/>
          <p:nvPr/>
        </p:nvSpPr>
        <p:spPr>
          <a:xfrm>
            <a:off x="360312" y="4658009"/>
            <a:ext cx="3758265" cy="686184"/>
          </a:xfrm>
          <a:prstGeom prst="rect">
            <a:avLst/>
          </a:prstGeom>
        </p:spPr>
        <p:txBody>
          <a:bodyPr lIns="0" tIns="0" rIns="0" bIns="0" rtlCol="0" anchor="t">
            <a:spAutoFit/>
          </a:bodyPr>
          <a:lstStyle/>
          <a:p>
            <a:pPr algn="ctr">
              <a:lnSpc>
                <a:spcPts val="2725"/>
              </a:lnSpc>
            </a:pPr>
            <a:r>
              <a:rPr lang="en-US" sz="2197">
                <a:solidFill>
                  <a:srgbClr val="232323"/>
                </a:solidFill>
                <a:latin typeface="Montserrat Bold"/>
              </a:rPr>
              <a:t>CREATING MEMORABLE EXPERIENCES</a:t>
            </a:r>
          </a:p>
        </p:txBody>
      </p:sp>
      <p:sp>
        <p:nvSpPr>
          <p:cNvPr id="28" name="TextBox 28"/>
          <p:cNvSpPr txBox="1"/>
          <p:nvPr/>
        </p:nvSpPr>
        <p:spPr>
          <a:xfrm>
            <a:off x="75419" y="5895414"/>
            <a:ext cx="4328051" cy="3092094"/>
          </a:xfrm>
          <a:prstGeom prst="rect">
            <a:avLst/>
          </a:prstGeom>
        </p:spPr>
        <p:txBody>
          <a:bodyPr lIns="0" tIns="0" rIns="0" bIns="0" rtlCol="0" anchor="t">
            <a:spAutoFit/>
          </a:bodyPr>
          <a:lstStyle/>
          <a:p>
            <a:pPr algn="ctr">
              <a:lnSpc>
                <a:spcPts val="2029"/>
              </a:lnSpc>
              <a:spcBef>
                <a:spcPct val="0"/>
              </a:spcBef>
            </a:pPr>
            <a:r>
              <a:rPr lang="en-US" sz="1636">
                <a:solidFill>
                  <a:srgbClr val="FFFFFF"/>
                </a:solidFill>
                <a:latin typeface="Montserrat Bold"/>
              </a:rPr>
              <a:t>HOTELS UNDERSTAND THAT GUESTS ARE SEEKING MORE THAN JUST A PLACE TO STAY; THEY ARE SEEKING MEMORABLE EXPERIENCES. BY CURATING UNIQUE AND PERSONALIZED EXPERIENCES, SUCH AS SPECIAL EVENTS, LOCAL EXCURSIONS, AND CULTURAL IMMERSIONS, HOTELS CAN LEAVE A LASTING IMPRESSION ON THEIR GUESTS, TURNING THEIR STAY INTO A CHERISHED MEMORY.</a:t>
            </a:r>
          </a:p>
        </p:txBody>
      </p:sp>
      <p:sp>
        <p:nvSpPr>
          <p:cNvPr id="29" name="TextBox 29"/>
          <p:cNvSpPr txBox="1"/>
          <p:nvPr/>
        </p:nvSpPr>
        <p:spPr>
          <a:xfrm>
            <a:off x="4951276" y="4814507"/>
            <a:ext cx="3758265" cy="342272"/>
          </a:xfrm>
          <a:prstGeom prst="rect">
            <a:avLst/>
          </a:prstGeom>
        </p:spPr>
        <p:txBody>
          <a:bodyPr lIns="0" tIns="0" rIns="0" bIns="0" rtlCol="0" anchor="t">
            <a:spAutoFit/>
          </a:bodyPr>
          <a:lstStyle/>
          <a:p>
            <a:pPr algn="ctr">
              <a:lnSpc>
                <a:spcPts val="2725"/>
              </a:lnSpc>
            </a:pPr>
            <a:r>
              <a:rPr lang="en-US" sz="2197">
                <a:solidFill>
                  <a:srgbClr val="232323"/>
                </a:solidFill>
                <a:latin typeface="Montserrat Bold"/>
              </a:rPr>
              <a:t>EXCEPTIONAL SERVICE</a:t>
            </a:r>
          </a:p>
        </p:txBody>
      </p:sp>
      <p:sp>
        <p:nvSpPr>
          <p:cNvPr id="30" name="TextBox 30"/>
          <p:cNvSpPr txBox="1"/>
          <p:nvPr/>
        </p:nvSpPr>
        <p:spPr>
          <a:xfrm>
            <a:off x="4666383" y="6051912"/>
            <a:ext cx="4328051" cy="3349667"/>
          </a:xfrm>
          <a:prstGeom prst="rect">
            <a:avLst/>
          </a:prstGeom>
        </p:spPr>
        <p:txBody>
          <a:bodyPr lIns="0" tIns="0" rIns="0" bIns="0" rtlCol="0" anchor="t">
            <a:spAutoFit/>
          </a:bodyPr>
          <a:lstStyle/>
          <a:p>
            <a:pPr algn="ctr">
              <a:lnSpc>
                <a:spcPts val="2029"/>
              </a:lnSpc>
              <a:spcBef>
                <a:spcPct val="0"/>
              </a:spcBef>
            </a:pPr>
            <a:r>
              <a:rPr lang="en-US" sz="1636">
                <a:solidFill>
                  <a:srgbClr val="FFFFFF"/>
                </a:solidFill>
                <a:latin typeface="Montserrat Bold"/>
              </a:rPr>
              <a:t>PROVIDING EXCEPTIONAL SERVICE IS AT THE HEART OF HOSPITALITY. HOTELS TRAIN THEIR STAFF TO BE ATTENTIVE, COURTEOUS, AND RESPONSIVE TO GUESTS' NEEDS, ENSURING THAT THEY FEEL VALUED AND CARED FOR THROUGHOUT THEIR STAY. ANTICIPATING GUESTS' REQUIREMENTS AND GOING THE EXTRA MILE TO FULFILL THEM NOT ONLY MEETS BUT OFTEN SURPASSES GUEST EXPECTATIONS, LEAVING A POSITIVE AND LASTING IMPRESSION.</a:t>
            </a:r>
          </a:p>
        </p:txBody>
      </p:sp>
      <p:sp>
        <p:nvSpPr>
          <p:cNvPr id="31" name="TextBox 31"/>
          <p:cNvSpPr txBox="1"/>
          <p:nvPr/>
        </p:nvSpPr>
        <p:spPr>
          <a:xfrm>
            <a:off x="9562563" y="4777351"/>
            <a:ext cx="3758265" cy="342272"/>
          </a:xfrm>
          <a:prstGeom prst="rect">
            <a:avLst/>
          </a:prstGeom>
        </p:spPr>
        <p:txBody>
          <a:bodyPr lIns="0" tIns="0" rIns="0" bIns="0" rtlCol="0" anchor="t">
            <a:spAutoFit/>
          </a:bodyPr>
          <a:lstStyle/>
          <a:p>
            <a:pPr algn="ctr">
              <a:lnSpc>
                <a:spcPts val="2725"/>
              </a:lnSpc>
            </a:pPr>
            <a:r>
              <a:rPr lang="en-US" sz="2197">
                <a:solidFill>
                  <a:srgbClr val="232323"/>
                </a:solidFill>
                <a:latin typeface="Montserrat Bold"/>
              </a:rPr>
              <a:t>ATTENTION TO DETAIL</a:t>
            </a:r>
          </a:p>
        </p:txBody>
      </p:sp>
      <p:sp>
        <p:nvSpPr>
          <p:cNvPr id="32" name="TextBox 32"/>
          <p:cNvSpPr txBox="1"/>
          <p:nvPr/>
        </p:nvSpPr>
        <p:spPr>
          <a:xfrm>
            <a:off x="9277669" y="6014756"/>
            <a:ext cx="4328051" cy="3864814"/>
          </a:xfrm>
          <a:prstGeom prst="rect">
            <a:avLst/>
          </a:prstGeom>
        </p:spPr>
        <p:txBody>
          <a:bodyPr lIns="0" tIns="0" rIns="0" bIns="0" rtlCol="0" anchor="t">
            <a:spAutoFit/>
          </a:bodyPr>
          <a:lstStyle/>
          <a:p>
            <a:pPr algn="ctr">
              <a:lnSpc>
                <a:spcPts val="2029"/>
              </a:lnSpc>
              <a:spcBef>
                <a:spcPct val="0"/>
              </a:spcBef>
            </a:pPr>
            <a:r>
              <a:rPr lang="en-US" sz="1636">
                <a:solidFill>
                  <a:srgbClr val="FFFFFF"/>
                </a:solidFill>
                <a:latin typeface="Montserrat Bold"/>
              </a:rPr>
              <a:t>IT'S OFTEN THE SMALL DETAILS THAT MAKE A SIGNIFICANT IMPACT. HOTELS THAT PAY ATTENTION TO THE FINER DETAILS, SUCH AS PERSONALIZED WELCOME AMENITIES, ROOM PREFERENCES, OR SPECIAL DIETARY REQUIREMENTS, DEMONSTRATE A COMMITMENT TO ENSURING THAT EVERY ASPECT OF THE GUEST'S STAY IS TAILORED TO THEIR PREFERENCES. THIS ATTENTION TO DETAIL SHOWCASES THE HOTEL'S DEDICATION TO PROVIDING A SEAMLESS AND HASSLE-FREE EXPERIENCE FOR THEIR GUESTS.</a:t>
            </a:r>
          </a:p>
        </p:txBody>
      </p:sp>
      <p:sp>
        <p:nvSpPr>
          <p:cNvPr id="33" name="TextBox 33"/>
          <p:cNvSpPr txBox="1"/>
          <p:nvPr/>
        </p:nvSpPr>
        <p:spPr>
          <a:xfrm>
            <a:off x="14173849" y="4777351"/>
            <a:ext cx="3758265" cy="686184"/>
          </a:xfrm>
          <a:prstGeom prst="rect">
            <a:avLst/>
          </a:prstGeom>
        </p:spPr>
        <p:txBody>
          <a:bodyPr lIns="0" tIns="0" rIns="0" bIns="0" rtlCol="0" anchor="t">
            <a:spAutoFit/>
          </a:bodyPr>
          <a:lstStyle/>
          <a:p>
            <a:pPr algn="ctr">
              <a:lnSpc>
                <a:spcPts val="2725"/>
              </a:lnSpc>
            </a:pPr>
            <a:r>
              <a:rPr lang="en-US" sz="2197">
                <a:solidFill>
                  <a:srgbClr val="232323"/>
                </a:solidFill>
                <a:latin typeface="Montserrat Bold"/>
              </a:rPr>
              <a:t>CONSISTENT COMMUNICATION</a:t>
            </a:r>
          </a:p>
        </p:txBody>
      </p:sp>
      <p:sp>
        <p:nvSpPr>
          <p:cNvPr id="34" name="TextBox 34"/>
          <p:cNvSpPr txBox="1"/>
          <p:nvPr/>
        </p:nvSpPr>
        <p:spPr>
          <a:xfrm>
            <a:off x="13888956" y="6014756"/>
            <a:ext cx="4328051" cy="3864814"/>
          </a:xfrm>
          <a:prstGeom prst="rect">
            <a:avLst/>
          </a:prstGeom>
        </p:spPr>
        <p:txBody>
          <a:bodyPr lIns="0" tIns="0" rIns="0" bIns="0" rtlCol="0" anchor="t">
            <a:spAutoFit/>
          </a:bodyPr>
          <a:lstStyle/>
          <a:p>
            <a:pPr algn="ctr">
              <a:lnSpc>
                <a:spcPts val="2029"/>
              </a:lnSpc>
              <a:spcBef>
                <a:spcPct val="0"/>
              </a:spcBef>
            </a:pPr>
            <a:r>
              <a:rPr lang="en-US" sz="1636">
                <a:solidFill>
                  <a:srgbClr val="FFFFFF"/>
                </a:solidFill>
                <a:latin typeface="Montserrat Bold"/>
              </a:rPr>
              <a:t>CLEAR AND EFFECTIVE COMMUNICATION IS KEY TO ENSURING THAT GUESTS' NEEDS AND PREFERENCES ARE UNDERSTOOD AND ADDRESSED PROMPTLY. HOTELS THAT MAINTAIN OPEN LINES OF COMMUNICATION, WHETHER THROUGH IN-PERSON INTERACTIONS, DIGITAL PLATFORMS, OR FEEDBACK MECHANISMS, ENABLE GUESTS TO VOICE THEIR CONCERNS AND PREFERENCES, LEADING TO A MORE PERSONALIZED AND TAILORED EXPERIENCE THAT MEETS AND EXCEEDS THEIR EXPECTATIONS.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a:p>
        </p:txBody>
      </p:sp>
      <p:grpSp>
        <p:nvGrpSpPr>
          <p:cNvPr id="3" name="Group 3"/>
          <p:cNvGrpSpPr>
            <a:grpSpLocks noChangeAspect="1"/>
          </p:cNvGrpSpPr>
          <p:nvPr/>
        </p:nvGrpSpPr>
        <p:grpSpPr>
          <a:xfrm>
            <a:off x="-2198771" y="7426928"/>
            <a:ext cx="3161529" cy="3161529"/>
            <a:chOff x="0" y="0"/>
            <a:chExt cx="3282950" cy="3282950"/>
          </a:xfrm>
        </p:grpSpPr>
        <p:sp>
          <p:nvSpPr>
            <p:cNvPr id="4" name="Freeform 4"/>
            <p:cNvSpPr/>
            <p:nvPr/>
          </p:nvSpPr>
          <p:spPr>
            <a:xfrm>
              <a:off x="0" y="0"/>
              <a:ext cx="3282950" cy="3282950"/>
            </a:xfrm>
            <a:custGeom>
              <a:avLst/>
              <a:gdLst/>
              <a:ahLst/>
              <a:cxnLst/>
              <a:rect l="l" t="t" r="r" b="b"/>
              <a:pathLst>
                <a:path w="3282950" h="3282950">
                  <a:moveTo>
                    <a:pt x="0" y="0"/>
                  </a:moveTo>
                  <a:lnTo>
                    <a:pt x="2532380" y="0"/>
                  </a:lnTo>
                  <a:cubicBezTo>
                    <a:pt x="2946400" y="0"/>
                    <a:pt x="3282950" y="336550"/>
                    <a:pt x="3282950" y="750570"/>
                  </a:cubicBezTo>
                  <a:lnTo>
                    <a:pt x="3282950" y="750570"/>
                  </a:lnTo>
                  <a:lnTo>
                    <a:pt x="3282950" y="3282950"/>
                  </a:lnTo>
                  <a:lnTo>
                    <a:pt x="3282950" y="3282950"/>
                  </a:lnTo>
                  <a:lnTo>
                    <a:pt x="0" y="3282950"/>
                  </a:lnTo>
                  <a:lnTo>
                    <a:pt x="0" y="3282950"/>
                  </a:lnTo>
                  <a:lnTo>
                    <a:pt x="0" y="0"/>
                  </a:lnTo>
                  <a:lnTo>
                    <a:pt x="0" y="0"/>
                  </a:lnTo>
                  <a:close/>
                </a:path>
              </a:pathLst>
            </a:custGeom>
            <a:solidFill>
              <a:srgbClr val="D9D9D9">
                <a:alpha val="29804"/>
              </a:srgbClr>
            </a:solidFill>
            <a:ln w="12700">
              <a:solidFill>
                <a:srgbClr val="000000"/>
              </a:solidFill>
            </a:ln>
          </p:spPr>
          <p:txBody>
            <a:bodyPr/>
            <a:lstStyle/>
            <a:p>
              <a:endParaRPr lang="en-US"/>
            </a:p>
          </p:txBody>
        </p:sp>
      </p:grpSp>
      <p:grpSp>
        <p:nvGrpSpPr>
          <p:cNvPr id="5" name="Group 5"/>
          <p:cNvGrpSpPr/>
          <p:nvPr/>
        </p:nvGrpSpPr>
        <p:grpSpPr>
          <a:xfrm>
            <a:off x="0" y="4140951"/>
            <a:ext cx="4470037" cy="6108893"/>
            <a:chOff x="0" y="0"/>
            <a:chExt cx="831630" cy="1136532"/>
          </a:xfrm>
        </p:grpSpPr>
        <p:sp>
          <p:nvSpPr>
            <p:cNvPr id="6" name="Freeform 6"/>
            <p:cNvSpPr/>
            <p:nvPr/>
          </p:nvSpPr>
          <p:spPr>
            <a:xfrm>
              <a:off x="0" y="0"/>
              <a:ext cx="831630" cy="1136531"/>
            </a:xfrm>
            <a:custGeom>
              <a:avLst/>
              <a:gdLst/>
              <a:ahLst/>
              <a:cxnLst/>
              <a:rect l="l" t="t" r="r" b="b"/>
              <a:pathLst>
                <a:path w="831630" h="1136531">
                  <a:moveTo>
                    <a:pt x="277360" y="19070"/>
                  </a:moveTo>
                  <a:cubicBezTo>
                    <a:pt x="319858" y="7556"/>
                    <a:pt x="368466" y="0"/>
                    <a:pt x="416039" y="0"/>
                  </a:cubicBezTo>
                  <a:cubicBezTo>
                    <a:pt x="463613" y="0"/>
                    <a:pt x="509391" y="6476"/>
                    <a:pt x="551577" y="17990"/>
                  </a:cubicBezTo>
                  <a:cubicBezTo>
                    <a:pt x="552476" y="18350"/>
                    <a:pt x="553373" y="18350"/>
                    <a:pt x="554270" y="18710"/>
                  </a:cubicBezTo>
                  <a:cubicBezTo>
                    <a:pt x="712697" y="64765"/>
                    <a:pt x="829386" y="186379"/>
                    <a:pt x="831630" y="335693"/>
                  </a:cubicBezTo>
                  <a:lnTo>
                    <a:pt x="831630" y="1136531"/>
                  </a:lnTo>
                  <a:lnTo>
                    <a:pt x="0" y="1136531"/>
                  </a:lnTo>
                  <a:lnTo>
                    <a:pt x="0" y="336287"/>
                  </a:lnTo>
                  <a:cubicBezTo>
                    <a:pt x="2244" y="185660"/>
                    <a:pt x="117137" y="64045"/>
                    <a:pt x="277360" y="19070"/>
                  </a:cubicBezTo>
                  <a:close/>
                </a:path>
              </a:pathLst>
            </a:custGeom>
            <a:solidFill>
              <a:srgbClr val="038C7F"/>
            </a:solidFill>
          </p:spPr>
          <p:txBody>
            <a:bodyPr/>
            <a:lstStyle/>
            <a:p>
              <a:endParaRPr lang="en-US"/>
            </a:p>
          </p:txBody>
        </p:sp>
        <p:sp>
          <p:nvSpPr>
            <p:cNvPr id="7" name="TextBox 7"/>
            <p:cNvSpPr txBox="1"/>
            <p:nvPr/>
          </p:nvSpPr>
          <p:spPr>
            <a:xfrm>
              <a:off x="0" y="117475"/>
              <a:ext cx="831630" cy="1019057"/>
            </a:xfrm>
            <a:prstGeom prst="rect">
              <a:avLst/>
            </a:prstGeom>
          </p:spPr>
          <p:txBody>
            <a:bodyPr lIns="50800" tIns="50800" rIns="50800" bIns="50800" rtlCol="0" anchor="ctr"/>
            <a:lstStyle/>
            <a:p>
              <a:pPr algn="ctr">
                <a:lnSpc>
                  <a:spcPts val="3124"/>
                </a:lnSpc>
              </a:pPr>
              <a:endParaRPr/>
            </a:p>
          </p:txBody>
        </p:sp>
      </p:grpSp>
      <p:sp>
        <p:nvSpPr>
          <p:cNvPr id="8" name="AutoShape 8"/>
          <p:cNvSpPr/>
          <p:nvPr/>
        </p:nvSpPr>
        <p:spPr>
          <a:xfrm flipV="1">
            <a:off x="552704" y="4991068"/>
            <a:ext cx="3373481" cy="0"/>
          </a:xfrm>
          <a:prstGeom prst="line">
            <a:avLst/>
          </a:prstGeom>
          <a:ln w="704850" cap="rnd">
            <a:solidFill>
              <a:srgbClr val="FFBD59"/>
            </a:solidFill>
            <a:prstDash val="solid"/>
            <a:headEnd type="none" w="sm" len="sm"/>
            <a:tailEnd type="none" w="sm" len="sm"/>
          </a:ln>
        </p:spPr>
        <p:txBody>
          <a:bodyPr/>
          <a:lstStyle/>
          <a:p>
            <a:endParaRPr lang="en-US"/>
          </a:p>
        </p:txBody>
      </p:sp>
      <p:sp>
        <p:nvSpPr>
          <p:cNvPr id="9" name="Freeform 9"/>
          <p:cNvSpPr/>
          <p:nvPr/>
        </p:nvSpPr>
        <p:spPr>
          <a:xfrm>
            <a:off x="150837" y="4468047"/>
            <a:ext cx="4177214" cy="1075633"/>
          </a:xfrm>
          <a:custGeom>
            <a:avLst/>
            <a:gdLst/>
            <a:ahLst/>
            <a:cxnLst/>
            <a:rect l="l" t="t" r="r" b="b"/>
            <a:pathLst>
              <a:path w="4177214" h="1075633">
                <a:moveTo>
                  <a:pt x="0" y="0"/>
                </a:moveTo>
                <a:lnTo>
                  <a:pt x="4177214" y="0"/>
                </a:lnTo>
                <a:lnTo>
                  <a:pt x="4177214" y="1075632"/>
                </a:lnTo>
                <a:lnTo>
                  <a:pt x="0" y="10756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0" name="Group 10"/>
          <p:cNvGrpSpPr/>
          <p:nvPr/>
        </p:nvGrpSpPr>
        <p:grpSpPr>
          <a:xfrm>
            <a:off x="4595390" y="4178107"/>
            <a:ext cx="4470037" cy="6108893"/>
            <a:chOff x="0" y="0"/>
            <a:chExt cx="831630" cy="1136532"/>
          </a:xfrm>
        </p:grpSpPr>
        <p:sp>
          <p:nvSpPr>
            <p:cNvPr id="11" name="Freeform 11"/>
            <p:cNvSpPr/>
            <p:nvPr/>
          </p:nvSpPr>
          <p:spPr>
            <a:xfrm>
              <a:off x="0" y="0"/>
              <a:ext cx="831630" cy="1136531"/>
            </a:xfrm>
            <a:custGeom>
              <a:avLst/>
              <a:gdLst/>
              <a:ahLst/>
              <a:cxnLst/>
              <a:rect l="l" t="t" r="r" b="b"/>
              <a:pathLst>
                <a:path w="831630" h="1136531">
                  <a:moveTo>
                    <a:pt x="277360" y="19070"/>
                  </a:moveTo>
                  <a:cubicBezTo>
                    <a:pt x="319858" y="7556"/>
                    <a:pt x="368466" y="0"/>
                    <a:pt x="416039" y="0"/>
                  </a:cubicBezTo>
                  <a:cubicBezTo>
                    <a:pt x="463613" y="0"/>
                    <a:pt x="509391" y="6476"/>
                    <a:pt x="551577" y="17990"/>
                  </a:cubicBezTo>
                  <a:cubicBezTo>
                    <a:pt x="552476" y="18350"/>
                    <a:pt x="553373" y="18350"/>
                    <a:pt x="554270" y="18710"/>
                  </a:cubicBezTo>
                  <a:cubicBezTo>
                    <a:pt x="712697" y="64765"/>
                    <a:pt x="829386" y="186379"/>
                    <a:pt x="831630" y="335693"/>
                  </a:cubicBezTo>
                  <a:lnTo>
                    <a:pt x="831630" y="1136531"/>
                  </a:lnTo>
                  <a:lnTo>
                    <a:pt x="0" y="1136531"/>
                  </a:lnTo>
                  <a:lnTo>
                    <a:pt x="0" y="336287"/>
                  </a:lnTo>
                  <a:cubicBezTo>
                    <a:pt x="2244" y="185660"/>
                    <a:pt x="117137" y="64045"/>
                    <a:pt x="277360" y="19070"/>
                  </a:cubicBezTo>
                  <a:close/>
                </a:path>
              </a:pathLst>
            </a:custGeom>
            <a:solidFill>
              <a:srgbClr val="038C7F"/>
            </a:solidFill>
          </p:spPr>
          <p:txBody>
            <a:bodyPr/>
            <a:lstStyle/>
            <a:p>
              <a:endParaRPr lang="en-US"/>
            </a:p>
          </p:txBody>
        </p:sp>
        <p:sp>
          <p:nvSpPr>
            <p:cNvPr id="12" name="TextBox 12"/>
            <p:cNvSpPr txBox="1"/>
            <p:nvPr/>
          </p:nvSpPr>
          <p:spPr>
            <a:xfrm>
              <a:off x="0" y="117475"/>
              <a:ext cx="831630" cy="1019057"/>
            </a:xfrm>
            <a:prstGeom prst="rect">
              <a:avLst/>
            </a:prstGeom>
          </p:spPr>
          <p:txBody>
            <a:bodyPr lIns="50800" tIns="50800" rIns="50800" bIns="50800" rtlCol="0" anchor="ctr"/>
            <a:lstStyle/>
            <a:p>
              <a:pPr algn="ctr">
                <a:lnSpc>
                  <a:spcPts val="3124"/>
                </a:lnSpc>
              </a:pPr>
              <a:endParaRPr/>
            </a:p>
          </p:txBody>
        </p:sp>
      </p:grpSp>
      <p:sp>
        <p:nvSpPr>
          <p:cNvPr id="13" name="AutoShape 13"/>
          <p:cNvSpPr/>
          <p:nvPr/>
        </p:nvSpPr>
        <p:spPr>
          <a:xfrm flipV="1">
            <a:off x="5143668" y="5147566"/>
            <a:ext cx="3373481" cy="0"/>
          </a:xfrm>
          <a:prstGeom prst="line">
            <a:avLst/>
          </a:prstGeom>
          <a:ln w="704850" cap="rnd">
            <a:solidFill>
              <a:srgbClr val="FFBD59"/>
            </a:solidFill>
            <a:prstDash val="solid"/>
            <a:headEnd type="none" w="sm" len="sm"/>
            <a:tailEnd type="none" w="sm" len="sm"/>
          </a:ln>
        </p:spPr>
        <p:txBody>
          <a:bodyPr/>
          <a:lstStyle/>
          <a:p>
            <a:endParaRPr lang="en-US"/>
          </a:p>
        </p:txBody>
      </p:sp>
      <p:sp>
        <p:nvSpPr>
          <p:cNvPr id="14" name="Freeform 14"/>
          <p:cNvSpPr/>
          <p:nvPr/>
        </p:nvSpPr>
        <p:spPr>
          <a:xfrm>
            <a:off x="4741801" y="4624545"/>
            <a:ext cx="4177214" cy="1075633"/>
          </a:xfrm>
          <a:custGeom>
            <a:avLst/>
            <a:gdLst/>
            <a:ahLst/>
            <a:cxnLst/>
            <a:rect l="l" t="t" r="r" b="b"/>
            <a:pathLst>
              <a:path w="4177214" h="1075633">
                <a:moveTo>
                  <a:pt x="0" y="0"/>
                </a:moveTo>
                <a:lnTo>
                  <a:pt x="4177214" y="0"/>
                </a:lnTo>
                <a:lnTo>
                  <a:pt x="4177214" y="1075633"/>
                </a:lnTo>
                <a:lnTo>
                  <a:pt x="0" y="107563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5" name="Group 15"/>
          <p:cNvGrpSpPr/>
          <p:nvPr/>
        </p:nvGrpSpPr>
        <p:grpSpPr>
          <a:xfrm>
            <a:off x="9206676" y="4140951"/>
            <a:ext cx="4470037" cy="6108893"/>
            <a:chOff x="0" y="0"/>
            <a:chExt cx="831630" cy="1136532"/>
          </a:xfrm>
        </p:grpSpPr>
        <p:sp>
          <p:nvSpPr>
            <p:cNvPr id="16" name="Freeform 16"/>
            <p:cNvSpPr/>
            <p:nvPr/>
          </p:nvSpPr>
          <p:spPr>
            <a:xfrm>
              <a:off x="0" y="0"/>
              <a:ext cx="831630" cy="1136531"/>
            </a:xfrm>
            <a:custGeom>
              <a:avLst/>
              <a:gdLst/>
              <a:ahLst/>
              <a:cxnLst/>
              <a:rect l="l" t="t" r="r" b="b"/>
              <a:pathLst>
                <a:path w="831630" h="1136531">
                  <a:moveTo>
                    <a:pt x="277360" y="19070"/>
                  </a:moveTo>
                  <a:cubicBezTo>
                    <a:pt x="319858" y="7556"/>
                    <a:pt x="368466" y="0"/>
                    <a:pt x="416039" y="0"/>
                  </a:cubicBezTo>
                  <a:cubicBezTo>
                    <a:pt x="463613" y="0"/>
                    <a:pt x="509391" y="6476"/>
                    <a:pt x="551577" y="17990"/>
                  </a:cubicBezTo>
                  <a:cubicBezTo>
                    <a:pt x="552476" y="18350"/>
                    <a:pt x="553373" y="18350"/>
                    <a:pt x="554270" y="18710"/>
                  </a:cubicBezTo>
                  <a:cubicBezTo>
                    <a:pt x="712697" y="64765"/>
                    <a:pt x="829386" y="186379"/>
                    <a:pt x="831630" y="335693"/>
                  </a:cubicBezTo>
                  <a:lnTo>
                    <a:pt x="831630" y="1136531"/>
                  </a:lnTo>
                  <a:lnTo>
                    <a:pt x="0" y="1136531"/>
                  </a:lnTo>
                  <a:lnTo>
                    <a:pt x="0" y="336287"/>
                  </a:lnTo>
                  <a:cubicBezTo>
                    <a:pt x="2244" y="185660"/>
                    <a:pt x="117137" y="64045"/>
                    <a:pt x="277360" y="19070"/>
                  </a:cubicBezTo>
                  <a:close/>
                </a:path>
              </a:pathLst>
            </a:custGeom>
            <a:solidFill>
              <a:srgbClr val="038C7F"/>
            </a:solidFill>
          </p:spPr>
          <p:txBody>
            <a:bodyPr/>
            <a:lstStyle/>
            <a:p>
              <a:endParaRPr lang="en-US"/>
            </a:p>
          </p:txBody>
        </p:sp>
        <p:sp>
          <p:nvSpPr>
            <p:cNvPr id="17" name="TextBox 17"/>
            <p:cNvSpPr txBox="1"/>
            <p:nvPr/>
          </p:nvSpPr>
          <p:spPr>
            <a:xfrm>
              <a:off x="0" y="117475"/>
              <a:ext cx="831630" cy="1019057"/>
            </a:xfrm>
            <a:prstGeom prst="rect">
              <a:avLst/>
            </a:prstGeom>
          </p:spPr>
          <p:txBody>
            <a:bodyPr lIns="50800" tIns="50800" rIns="50800" bIns="50800" rtlCol="0" anchor="ctr"/>
            <a:lstStyle/>
            <a:p>
              <a:pPr algn="ctr">
                <a:lnSpc>
                  <a:spcPts val="3124"/>
                </a:lnSpc>
              </a:pPr>
              <a:endParaRPr/>
            </a:p>
          </p:txBody>
        </p:sp>
      </p:grpSp>
      <p:sp>
        <p:nvSpPr>
          <p:cNvPr id="18" name="AutoShape 18"/>
          <p:cNvSpPr/>
          <p:nvPr/>
        </p:nvSpPr>
        <p:spPr>
          <a:xfrm flipV="1">
            <a:off x="9754954" y="5110410"/>
            <a:ext cx="3373481" cy="0"/>
          </a:xfrm>
          <a:prstGeom prst="line">
            <a:avLst/>
          </a:prstGeom>
          <a:ln w="704850" cap="rnd">
            <a:solidFill>
              <a:srgbClr val="FFBD59"/>
            </a:solidFill>
            <a:prstDash val="solid"/>
            <a:headEnd type="none" w="sm" len="sm"/>
            <a:tailEnd type="none" w="sm" len="sm"/>
          </a:ln>
        </p:spPr>
        <p:txBody>
          <a:bodyPr/>
          <a:lstStyle/>
          <a:p>
            <a:endParaRPr lang="en-US"/>
          </a:p>
        </p:txBody>
      </p:sp>
      <p:sp>
        <p:nvSpPr>
          <p:cNvPr id="19" name="Freeform 19"/>
          <p:cNvSpPr/>
          <p:nvPr/>
        </p:nvSpPr>
        <p:spPr>
          <a:xfrm>
            <a:off x="9353088" y="4587389"/>
            <a:ext cx="4177214" cy="1075633"/>
          </a:xfrm>
          <a:custGeom>
            <a:avLst/>
            <a:gdLst/>
            <a:ahLst/>
            <a:cxnLst/>
            <a:rect l="l" t="t" r="r" b="b"/>
            <a:pathLst>
              <a:path w="4177214" h="1075633">
                <a:moveTo>
                  <a:pt x="0" y="0"/>
                </a:moveTo>
                <a:lnTo>
                  <a:pt x="4177214" y="0"/>
                </a:lnTo>
                <a:lnTo>
                  <a:pt x="4177214" y="1075633"/>
                </a:lnTo>
                <a:lnTo>
                  <a:pt x="0" y="107563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20" name="Group 20"/>
          <p:cNvGrpSpPr/>
          <p:nvPr/>
        </p:nvGrpSpPr>
        <p:grpSpPr>
          <a:xfrm>
            <a:off x="13817963" y="4140951"/>
            <a:ext cx="4470037" cy="6108893"/>
            <a:chOff x="0" y="0"/>
            <a:chExt cx="831630" cy="1136532"/>
          </a:xfrm>
        </p:grpSpPr>
        <p:sp>
          <p:nvSpPr>
            <p:cNvPr id="21" name="Freeform 21"/>
            <p:cNvSpPr/>
            <p:nvPr/>
          </p:nvSpPr>
          <p:spPr>
            <a:xfrm>
              <a:off x="0" y="0"/>
              <a:ext cx="831630" cy="1136531"/>
            </a:xfrm>
            <a:custGeom>
              <a:avLst/>
              <a:gdLst/>
              <a:ahLst/>
              <a:cxnLst/>
              <a:rect l="l" t="t" r="r" b="b"/>
              <a:pathLst>
                <a:path w="831630" h="1136531">
                  <a:moveTo>
                    <a:pt x="277360" y="19070"/>
                  </a:moveTo>
                  <a:cubicBezTo>
                    <a:pt x="319858" y="7556"/>
                    <a:pt x="368466" y="0"/>
                    <a:pt x="416039" y="0"/>
                  </a:cubicBezTo>
                  <a:cubicBezTo>
                    <a:pt x="463613" y="0"/>
                    <a:pt x="509391" y="6476"/>
                    <a:pt x="551577" y="17990"/>
                  </a:cubicBezTo>
                  <a:cubicBezTo>
                    <a:pt x="552476" y="18350"/>
                    <a:pt x="553373" y="18350"/>
                    <a:pt x="554270" y="18710"/>
                  </a:cubicBezTo>
                  <a:cubicBezTo>
                    <a:pt x="712697" y="64765"/>
                    <a:pt x="829386" y="186379"/>
                    <a:pt x="831630" y="335693"/>
                  </a:cubicBezTo>
                  <a:lnTo>
                    <a:pt x="831630" y="1136531"/>
                  </a:lnTo>
                  <a:lnTo>
                    <a:pt x="0" y="1136531"/>
                  </a:lnTo>
                  <a:lnTo>
                    <a:pt x="0" y="336287"/>
                  </a:lnTo>
                  <a:cubicBezTo>
                    <a:pt x="2244" y="185660"/>
                    <a:pt x="117137" y="64045"/>
                    <a:pt x="277360" y="19070"/>
                  </a:cubicBezTo>
                  <a:close/>
                </a:path>
              </a:pathLst>
            </a:custGeom>
            <a:solidFill>
              <a:srgbClr val="038C7F"/>
            </a:solidFill>
          </p:spPr>
          <p:txBody>
            <a:bodyPr/>
            <a:lstStyle/>
            <a:p>
              <a:endParaRPr lang="en-US"/>
            </a:p>
          </p:txBody>
        </p:sp>
        <p:sp>
          <p:nvSpPr>
            <p:cNvPr id="22" name="TextBox 22"/>
            <p:cNvSpPr txBox="1"/>
            <p:nvPr/>
          </p:nvSpPr>
          <p:spPr>
            <a:xfrm>
              <a:off x="0" y="117475"/>
              <a:ext cx="831630" cy="1019057"/>
            </a:xfrm>
            <a:prstGeom prst="rect">
              <a:avLst/>
            </a:prstGeom>
          </p:spPr>
          <p:txBody>
            <a:bodyPr lIns="50800" tIns="50800" rIns="50800" bIns="50800" rtlCol="0" anchor="ctr"/>
            <a:lstStyle/>
            <a:p>
              <a:pPr algn="ctr">
                <a:lnSpc>
                  <a:spcPts val="3124"/>
                </a:lnSpc>
              </a:pPr>
              <a:endParaRPr/>
            </a:p>
          </p:txBody>
        </p:sp>
      </p:grpSp>
      <p:sp>
        <p:nvSpPr>
          <p:cNvPr id="23" name="AutoShape 23"/>
          <p:cNvSpPr/>
          <p:nvPr/>
        </p:nvSpPr>
        <p:spPr>
          <a:xfrm>
            <a:off x="14366241" y="5110410"/>
            <a:ext cx="3373481" cy="0"/>
          </a:xfrm>
          <a:prstGeom prst="line">
            <a:avLst/>
          </a:prstGeom>
          <a:ln w="704850" cap="rnd">
            <a:solidFill>
              <a:srgbClr val="FFBD59"/>
            </a:solidFill>
            <a:prstDash val="solid"/>
            <a:headEnd type="none" w="sm" len="sm"/>
            <a:tailEnd type="none" w="sm" len="sm"/>
          </a:ln>
        </p:spPr>
        <p:txBody>
          <a:bodyPr/>
          <a:lstStyle/>
          <a:p>
            <a:endParaRPr lang="en-US"/>
          </a:p>
        </p:txBody>
      </p:sp>
      <p:sp>
        <p:nvSpPr>
          <p:cNvPr id="24" name="Freeform 24"/>
          <p:cNvSpPr/>
          <p:nvPr/>
        </p:nvSpPr>
        <p:spPr>
          <a:xfrm>
            <a:off x="13964375" y="4587389"/>
            <a:ext cx="4177214" cy="1075633"/>
          </a:xfrm>
          <a:custGeom>
            <a:avLst/>
            <a:gdLst/>
            <a:ahLst/>
            <a:cxnLst/>
            <a:rect l="l" t="t" r="r" b="b"/>
            <a:pathLst>
              <a:path w="4177214" h="1075633">
                <a:moveTo>
                  <a:pt x="0" y="0"/>
                </a:moveTo>
                <a:lnTo>
                  <a:pt x="4177213" y="0"/>
                </a:lnTo>
                <a:lnTo>
                  <a:pt x="4177213" y="1075633"/>
                </a:lnTo>
                <a:lnTo>
                  <a:pt x="0" y="107563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5" name="TextBox 25"/>
          <p:cNvSpPr txBox="1"/>
          <p:nvPr/>
        </p:nvSpPr>
        <p:spPr>
          <a:xfrm>
            <a:off x="963633" y="492630"/>
            <a:ext cx="15613623" cy="939800"/>
          </a:xfrm>
          <a:prstGeom prst="rect">
            <a:avLst/>
          </a:prstGeom>
        </p:spPr>
        <p:txBody>
          <a:bodyPr lIns="0" tIns="0" rIns="0" bIns="0" rtlCol="0" anchor="t">
            <a:spAutoFit/>
          </a:bodyPr>
          <a:lstStyle/>
          <a:p>
            <a:pPr algn="ctr">
              <a:lnSpc>
                <a:spcPts val="7149"/>
              </a:lnSpc>
            </a:pPr>
            <a:r>
              <a:rPr lang="en-US" sz="6499">
                <a:solidFill>
                  <a:srgbClr val="232323"/>
                </a:solidFill>
                <a:latin typeface="Barlow SemiCondensed Bold"/>
              </a:rPr>
              <a:t>EXCEEDING EXPECTATIONS</a:t>
            </a:r>
          </a:p>
        </p:txBody>
      </p:sp>
      <p:sp>
        <p:nvSpPr>
          <p:cNvPr id="26" name="TextBox 26"/>
          <p:cNvSpPr txBox="1"/>
          <p:nvPr/>
        </p:nvSpPr>
        <p:spPr>
          <a:xfrm>
            <a:off x="2432191" y="1552469"/>
            <a:ext cx="12870909" cy="1265047"/>
          </a:xfrm>
          <a:prstGeom prst="rect">
            <a:avLst/>
          </a:prstGeom>
        </p:spPr>
        <p:txBody>
          <a:bodyPr lIns="0" tIns="0" rIns="0" bIns="0" rtlCol="0" anchor="t">
            <a:spAutoFit/>
          </a:bodyPr>
          <a:lstStyle/>
          <a:p>
            <a:pPr algn="ctr">
              <a:lnSpc>
                <a:spcPts val="5083"/>
              </a:lnSpc>
            </a:pPr>
            <a:r>
              <a:rPr lang="en-US" sz="4099" spc="1024">
                <a:solidFill>
                  <a:srgbClr val="F9A72B"/>
                </a:solidFill>
                <a:latin typeface="Montserrat Bold"/>
              </a:rPr>
              <a:t>THE CRUCIAL ROLE OF HOSPITALITY</a:t>
            </a:r>
          </a:p>
        </p:txBody>
      </p:sp>
      <p:sp>
        <p:nvSpPr>
          <p:cNvPr id="27" name="TextBox 27"/>
          <p:cNvSpPr txBox="1"/>
          <p:nvPr/>
        </p:nvSpPr>
        <p:spPr>
          <a:xfrm>
            <a:off x="360312" y="4658009"/>
            <a:ext cx="3758265" cy="686184"/>
          </a:xfrm>
          <a:prstGeom prst="rect">
            <a:avLst/>
          </a:prstGeom>
        </p:spPr>
        <p:txBody>
          <a:bodyPr lIns="0" tIns="0" rIns="0" bIns="0" rtlCol="0" anchor="t">
            <a:spAutoFit/>
          </a:bodyPr>
          <a:lstStyle/>
          <a:p>
            <a:pPr algn="ctr">
              <a:lnSpc>
                <a:spcPts val="2725"/>
              </a:lnSpc>
            </a:pPr>
            <a:r>
              <a:rPr lang="en-US" sz="2197">
                <a:solidFill>
                  <a:srgbClr val="232323"/>
                </a:solidFill>
                <a:latin typeface="Montserrat Bold"/>
              </a:rPr>
              <a:t>CREATING MEMORABLE EXPERIENCES</a:t>
            </a:r>
          </a:p>
        </p:txBody>
      </p:sp>
      <p:sp>
        <p:nvSpPr>
          <p:cNvPr id="28" name="TextBox 28"/>
          <p:cNvSpPr txBox="1"/>
          <p:nvPr/>
        </p:nvSpPr>
        <p:spPr>
          <a:xfrm>
            <a:off x="75419" y="5895414"/>
            <a:ext cx="4328051" cy="3607241"/>
          </a:xfrm>
          <a:prstGeom prst="rect">
            <a:avLst/>
          </a:prstGeom>
        </p:spPr>
        <p:txBody>
          <a:bodyPr lIns="0" tIns="0" rIns="0" bIns="0" rtlCol="0" anchor="t">
            <a:spAutoFit/>
          </a:bodyPr>
          <a:lstStyle/>
          <a:p>
            <a:pPr algn="ctr">
              <a:lnSpc>
                <a:spcPts val="2029"/>
              </a:lnSpc>
              <a:spcBef>
                <a:spcPct val="0"/>
              </a:spcBef>
            </a:pPr>
            <a:r>
              <a:rPr lang="en-US" sz="1636">
                <a:solidFill>
                  <a:srgbClr val="FFFFFF"/>
                </a:solidFill>
                <a:latin typeface="Montserrat Bold"/>
              </a:rPr>
              <a:t>BANYAN TREE HOTELS AND RESORTS ARE RENOWNED FOR CURATING AUTHENTIC EXPERIENCES THAT ALLOW GUESTS TO DEEPLY IMMERSE THEMSELVES IN THE LOCAL CULTURE AND SURROUNDINGS. FROM BESPOKE CULTURAL ACTIVITIES TO INDIGENOUS DINING EXPERIENCES, BANYAN TREE ENSURES THAT EACH GUEST'S JOURNEY IS ENRICHED WITH THE ESSENCE OF THE DESTINATION, CREATING UNFORGETTABLE MEMORIES THAT GO BEYOND MERE ACCOMMODATION.</a:t>
            </a:r>
          </a:p>
        </p:txBody>
      </p:sp>
      <p:sp>
        <p:nvSpPr>
          <p:cNvPr id="29" name="TextBox 29"/>
          <p:cNvSpPr txBox="1"/>
          <p:nvPr/>
        </p:nvSpPr>
        <p:spPr>
          <a:xfrm>
            <a:off x="4951276" y="4814507"/>
            <a:ext cx="3758265" cy="342272"/>
          </a:xfrm>
          <a:prstGeom prst="rect">
            <a:avLst/>
          </a:prstGeom>
        </p:spPr>
        <p:txBody>
          <a:bodyPr lIns="0" tIns="0" rIns="0" bIns="0" rtlCol="0" anchor="t">
            <a:spAutoFit/>
          </a:bodyPr>
          <a:lstStyle/>
          <a:p>
            <a:pPr algn="ctr">
              <a:lnSpc>
                <a:spcPts val="2725"/>
              </a:lnSpc>
            </a:pPr>
            <a:r>
              <a:rPr lang="en-US" sz="2197">
                <a:solidFill>
                  <a:srgbClr val="232323"/>
                </a:solidFill>
                <a:latin typeface="Montserrat Bold"/>
              </a:rPr>
              <a:t>EXCEPTIONAL SERVICE</a:t>
            </a:r>
          </a:p>
        </p:txBody>
      </p:sp>
      <p:sp>
        <p:nvSpPr>
          <p:cNvPr id="30" name="TextBox 30"/>
          <p:cNvSpPr txBox="1"/>
          <p:nvPr/>
        </p:nvSpPr>
        <p:spPr>
          <a:xfrm>
            <a:off x="4666383" y="6051912"/>
            <a:ext cx="4328051" cy="3864814"/>
          </a:xfrm>
          <a:prstGeom prst="rect">
            <a:avLst/>
          </a:prstGeom>
        </p:spPr>
        <p:txBody>
          <a:bodyPr lIns="0" tIns="0" rIns="0" bIns="0" rtlCol="0" anchor="t">
            <a:spAutoFit/>
          </a:bodyPr>
          <a:lstStyle/>
          <a:p>
            <a:pPr algn="ctr">
              <a:lnSpc>
                <a:spcPts val="2029"/>
              </a:lnSpc>
              <a:spcBef>
                <a:spcPct val="0"/>
              </a:spcBef>
            </a:pPr>
            <a:r>
              <a:rPr lang="en-US" sz="1636">
                <a:solidFill>
                  <a:srgbClr val="FFFFFF"/>
                </a:solidFill>
                <a:latin typeface="Montserrat Bold"/>
              </a:rPr>
              <a:t>THE BRAND'S COMMITMENT TO IMPECCABLE SERVICE IS INGRAINED IN ITS ETHOS, WITH STAFF TRAINED TO DELIVER EXCEPTIONAL AND INTUITIVE SERVICE THAT ANTICIPATES AND FULFILLS GUESTS' EVERY NEED. FROM PERSONALIZED CHECK-INS TO THOUGHTFUL GESTURES THAT REFLECT AN UNDERSTANDING OF INDIVIDUAL PREFERENCES, BANYAN TREE'S SERVICE GOES ABOVE AND BEYOND TO ENSURE THAT EVERY GUEST FEELS VALUED AND ATTENDED TO WITH GENUINE CARE AND CONSIDERATION.</a:t>
            </a:r>
          </a:p>
        </p:txBody>
      </p:sp>
      <p:sp>
        <p:nvSpPr>
          <p:cNvPr id="31" name="TextBox 31"/>
          <p:cNvSpPr txBox="1"/>
          <p:nvPr/>
        </p:nvSpPr>
        <p:spPr>
          <a:xfrm>
            <a:off x="9562563" y="4777351"/>
            <a:ext cx="3758265" cy="342272"/>
          </a:xfrm>
          <a:prstGeom prst="rect">
            <a:avLst/>
          </a:prstGeom>
        </p:spPr>
        <p:txBody>
          <a:bodyPr lIns="0" tIns="0" rIns="0" bIns="0" rtlCol="0" anchor="t">
            <a:spAutoFit/>
          </a:bodyPr>
          <a:lstStyle/>
          <a:p>
            <a:pPr algn="ctr">
              <a:lnSpc>
                <a:spcPts val="2725"/>
              </a:lnSpc>
            </a:pPr>
            <a:r>
              <a:rPr lang="en-US" sz="2197">
                <a:solidFill>
                  <a:srgbClr val="232323"/>
                </a:solidFill>
                <a:latin typeface="Montserrat Bold"/>
              </a:rPr>
              <a:t>ATTENTION TO DETAIL</a:t>
            </a:r>
          </a:p>
        </p:txBody>
      </p:sp>
      <p:sp>
        <p:nvSpPr>
          <p:cNvPr id="32" name="TextBox 32"/>
          <p:cNvSpPr txBox="1"/>
          <p:nvPr/>
        </p:nvSpPr>
        <p:spPr>
          <a:xfrm>
            <a:off x="9277669" y="6014756"/>
            <a:ext cx="4328051" cy="3864814"/>
          </a:xfrm>
          <a:prstGeom prst="rect">
            <a:avLst/>
          </a:prstGeom>
        </p:spPr>
        <p:txBody>
          <a:bodyPr lIns="0" tIns="0" rIns="0" bIns="0" rtlCol="0" anchor="t">
            <a:spAutoFit/>
          </a:bodyPr>
          <a:lstStyle/>
          <a:p>
            <a:pPr algn="ctr">
              <a:lnSpc>
                <a:spcPts val="2029"/>
              </a:lnSpc>
              <a:spcBef>
                <a:spcPct val="0"/>
              </a:spcBef>
            </a:pPr>
            <a:r>
              <a:rPr lang="en-US" sz="1636">
                <a:solidFill>
                  <a:srgbClr val="FFFFFF"/>
                </a:solidFill>
                <a:latin typeface="Montserrat Bold"/>
              </a:rPr>
              <a:t>BANYAN TREE'S DEDICATION TO SUSTAINABILITY IS INTRICATELY WOVEN INTO ITS HOSPITALITY FABRIC. THROUGH ECO-FRIENDLY PRACTICES, SUCH AS ENERGY-EFFICIENT DESIGNS, ORGANIC DINING OPTIONS, AND NATURE-BASED ACTIVITIES, THE HOTEL NOT ONLY MEETS THE GROWING DEMAND FOR RESPONSIBLE TOURISM BUT ALSO EXCEEDS GUEST EXPECTATIONS BY OFFERING THEM THE OPPORTUNITY TO CONTRIBUTE TO ENVIRONMENTAL PRESERVATION WHILE ENJOYING A LUXURIOUS AND GUILT-FREE STAY.</a:t>
            </a:r>
          </a:p>
        </p:txBody>
      </p:sp>
      <p:sp>
        <p:nvSpPr>
          <p:cNvPr id="33" name="TextBox 33"/>
          <p:cNvSpPr txBox="1"/>
          <p:nvPr/>
        </p:nvSpPr>
        <p:spPr>
          <a:xfrm>
            <a:off x="14173849" y="4777351"/>
            <a:ext cx="3758265" cy="686184"/>
          </a:xfrm>
          <a:prstGeom prst="rect">
            <a:avLst/>
          </a:prstGeom>
        </p:spPr>
        <p:txBody>
          <a:bodyPr lIns="0" tIns="0" rIns="0" bIns="0" rtlCol="0" anchor="t">
            <a:spAutoFit/>
          </a:bodyPr>
          <a:lstStyle/>
          <a:p>
            <a:pPr algn="ctr">
              <a:lnSpc>
                <a:spcPts val="2725"/>
              </a:lnSpc>
            </a:pPr>
            <a:r>
              <a:rPr lang="en-US" sz="2197">
                <a:solidFill>
                  <a:srgbClr val="232323"/>
                </a:solidFill>
                <a:latin typeface="Montserrat Bold"/>
              </a:rPr>
              <a:t>CONSISTENT COMMUNICATION</a:t>
            </a:r>
          </a:p>
        </p:txBody>
      </p:sp>
      <p:sp>
        <p:nvSpPr>
          <p:cNvPr id="34" name="TextBox 34"/>
          <p:cNvSpPr txBox="1"/>
          <p:nvPr/>
        </p:nvSpPr>
        <p:spPr>
          <a:xfrm>
            <a:off x="13888956" y="6014756"/>
            <a:ext cx="4328051" cy="3607241"/>
          </a:xfrm>
          <a:prstGeom prst="rect">
            <a:avLst/>
          </a:prstGeom>
        </p:spPr>
        <p:txBody>
          <a:bodyPr lIns="0" tIns="0" rIns="0" bIns="0" rtlCol="0" anchor="t">
            <a:spAutoFit/>
          </a:bodyPr>
          <a:lstStyle/>
          <a:p>
            <a:pPr algn="ctr">
              <a:lnSpc>
                <a:spcPts val="2029"/>
              </a:lnSpc>
              <a:spcBef>
                <a:spcPct val="0"/>
              </a:spcBef>
            </a:pPr>
            <a:r>
              <a:rPr lang="en-US" sz="1636">
                <a:solidFill>
                  <a:srgbClr val="FFFFFF"/>
                </a:solidFill>
                <a:latin typeface="Montserrat Bold"/>
              </a:rPr>
              <a:t>BANYAN TREE PRIORITIZES SEAMLESS COMMUNICATION WITH GUESTS TO UNDERSTAND THEIR PREFERENCES AND EXPECTATIONS. THROUGH VARIOUS TOUCHPOINTS, INCLUDING PRE-ARRIVAL COMMUNICATION, DEDICATED GUEST RELATIONS, AND PERSONALIZED SERVICE OFFERINGS, THE HOTEL ENSURES THAT EACH GUEST'S UNIQUE REQUIREMENTS ARE MET WITH PROMPT AND THOUGHTFUL ATTENTION, ELEVATING THEIR STAY TO A TRULY TAILORED AND UNFORGETTABLE EXPERIENCE.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4359"/>
            <a:ext cx="11170679" cy="10287000"/>
          </a:xfrm>
          <a:prstGeom prst="rect">
            <a:avLst/>
          </a:prstGeom>
          <a:solidFill>
            <a:srgbClr val="038C7F"/>
          </a:solidFill>
        </p:spPr>
        <p:txBody>
          <a:bodyPr/>
          <a:lstStyle/>
          <a:p>
            <a:endParaRPr lang="en-US"/>
          </a:p>
        </p:txBody>
      </p:sp>
      <p:sp>
        <p:nvSpPr>
          <p:cNvPr id="3" name="Freeform 3"/>
          <p:cNvSpPr/>
          <p:nvPr/>
        </p:nvSpPr>
        <p:spPr>
          <a:xfrm>
            <a:off x="11599626" y="1351101"/>
            <a:ext cx="6418014" cy="6776353"/>
          </a:xfrm>
          <a:custGeom>
            <a:avLst/>
            <a:gdLst/>
            <a:ahLst/>
            <a:cxnLst/>
            <a:rect l="l" t="t" r="r" b="b"/>
            <a:pathLst>
              <a:path w="6418014" h="6776353">
                <a:moveTo>
                  <a:pt x="0" y="0"/>
                </a:moveTo>
                <a:lnTo>
                  <a:pt x="6418014" y="0"/>
                </a:lnTo>
                <a:lnTo>
                  <a:pt x="6418014" y="6776353"/>
                </a:lnTo>
                <a:lnTo>
                  <a:pt x="0" y="6776353"/>
                </a:lnTo>
                <a:lnTo>
                  <a:pt x="0" y="0"/>
                </a:lnTo>
                <a:close/>
              </a:path>
            </a:pathLst>
          </a:custGeom>
          <a:blipFill>
            <a:blip r:embed="rId2"/>
            <a:stretch>
              <a:fillRect/>
            </a:stretch>
          </a:blipFill>
        </p:spPr>
        <p:txBody>
          <a:bodyPr/>
          <a:lstStyle/>
          <a:p>
            <a:endParaRPr lang="en-US"/>
          </a:p>
        </p:txBody>
      </p:sp>
      <p:sp>
        <p:nvSpPr>
          <p:cNvPr id="4" name="TextBox 4"/>
          <p:cNvSpPr txBox="1"/>
          <p:nvPr/>
        </p:nvSpPr>
        <p:spPr>
          <a:xfrm>
            <a:off x="1298739" y="191229"/>
            <a:ext cx="8573201" cy="1159872"/>
          </a:xfrm>
          <a:prstGeom prst="rect">
            <a:avLst/>
          </a:prstGeom>
        </p:spPr>
        <p:txBody>
          <a:bodyPr lIns="0" tIns="0" rIns="0" bIns="0" rtlCol="0" anchor="t">
            <a:spAutoFit/>
          </a:bodyPr>
          <a:lstStyle/>
          <a:p>
            <a:pPr>
              <a:lnSpc>
                <a:spcPts val="9111"/>
              </a:lnSpc>
            </a:pPr>
            <a:r>
              <a:rPr lang="en-US" sz="8359" spc="334">
                <a:solidFill>
                  <a:srgbClr val="221E1F"/>
                </a:solidFill>
                <a:latin typeface="Now Bold"/>
              </a:rPr>
              <a:t>CONCLUSION</a:t>
            </a:r>
          </a:p>
        </p:txBody>
      </p:sp>
      <p:sp>
        <p:nvSpPr>
          <p:cNvPr id="5" name="AutoShape 5"/>
          <p:cNvSpPr/>
          <p:nvPr/>
        </p:nvSpPr>
        <p:spPr>
          <a:xfrm>
            <a:off x="1298739" y="1197885"/>
            <a:ext cx="8573201" cy="24883"/>
          </a:xfrm>
          <a:prstGeom prst="rect">
            <a:avLst/>
          </a:prstGeom>
          <a:solidFill>
            <a:srgbClr val="000000"/>
          </a:solidFill>
        </p:spPr>
        <p:txBody>
          <a:bodyPr/>
          <a:lstStyle/>
          <a:p>
            <a:endParaRPr lang="en-US"/>
          </a:p>
        </p:txBody>
      </p:sp>
      <p:sp>
        <p:nvSpPr>
          <p:cNvPr id="6" name="TextBox 6"/>
          <p:cNvSpPr txBox="1"/>
          <p:nvPr/>
        </p:nvSpPr>
        <p:spPr>
          <a:xfrm>
            <a:off x="0" y="1796695"/>
            <a:ext cx="11170679" cy="8106816"/>
          </a:xfrm>
          <a:prstGeom prst="rect">
            <a:avLst/>
          </a:prstGeom>
        </p:spPr>
        <p:txBody>
          <a:bodyPr lIns="0" tIns="0" rIns="0" bIns="0" rtlCol="0" anchor="t">
            <a:spAutoFit/>
          </a:bodyPr>
          <a:lstStyle/>
          <a:p>
            <a:pPr marL="393488" lvl="1" indent="-196744">
              <a:lnSpc>
                <a:spcPts val="2259"/>
              </a:lnSpc>
              <a:spcBef>
                <a:spcPct val="0"/>
              </a:spcBef>
              <a:buFont typeface="Arial"/>
              <a:buChar char="•"/>
            </a:pPr>
            <a:r>
              <a:rPr lang="en-US" sz="1822">
                <a:solidFill>
                  <a:srgbClr val="000000"/>
                </a:solidFill>
                <a:latin typeface="Montserrat Bold"/>
              </a:rPr>
              <a:t>The Banyan Tree group is a pioneer in the hospitality industry, known for its commitment to creating unique experiences and providing exceptional service. Its hotels and resorts are designed to blend seamlessly with the local culture, offering guests a unique and enriching experience.</a:t>
            </a:r>
          </a:p>
          <a:p>
            <a:pPr>
              <a:lnSpc>
                <a:spcPts val="2259"/>
              </a:lnSpc>
              <a:spcBef>
                <a:spcPct val="0"/>
              </a:spcBef>
            </a:pPr>
            <a:endParaRPr lang="en-US" sz="1822">
              <a:solidFill>
                <a:srgbClr val="000000"/>
              </a:solidFill>
              <a:latin typeface="Montserrat Bold"/>
            </a:endParaRPr>
          </a:p>
          <a:p>
            <a:pPr marL="393488" lvl="1" indent="-196744">
              <a:lnSpc>
                <a:spcPts val="2259"/>
              </a:lnSpc>
              <a:spcBef>
                <a:spcPct val="0"/>
              </a:spcBef>
              <a:buFont typeface="Arial"/>
              <a:buChar char="•"/>
            </a:pPr>
            <a:r>
              <a:rPr lang="en-US" sz="1822">
                <a:solidFill>
                  <a:srgbClr val="000000"/>
                </a:solidFill>
                <a:latin typeface="Montserrat Bold"/>
              </a:rPr>
              <a:t>With its harmonious blend of luxury and nature, Banyan Tree Hotel offers guests an immersive and transformative experience that rejuvenates the mind, body, and soul. “Banyan Tree Group has received over 3,000 industry awards and accolades since inception over 25 years ago, most recently being named among the Top 25 Hotel Brands in the World by Travel + Leisure.” (Beby B, Vivian Z., 2023)</a:t>
            </a:r>
          </a:p>
          <a:p>
            <a:pPr>
              <a:lnSpc>
                <a:spcPts val="2259"/>
              </a:lnSpc>
              <a:spcBef>
                <a:spcPct val="0"/>
              </a:spcBef>
            </a:pPr>
            <a:endParaRPr lang="en-US" sz="1822">
              <a:solidFill>
                <a:srgbClr val="000000"/>
              </a:solidFill>
              <a:latin typeface="Montserrat Bold"/>
            </a:endParaRPr>
          </a:p>
          <a:p>
            <a:pPr marL="393488" lvl="1" indent="-196744">
              <a:lnSpc>
                <a:spcPts val="2259"/>
              </a:lnSpc>
              <a:spcBef>
                <a:spcPct val="0"/>
              </a:spcBef>
              <a:buFont typeface="Arial"/>
              <a:buChar char="•"/>
            </a:pPr>
            <a:r>
              <a:rPr lang="en-US" sz="1822">
                <a:solidFill>
                  <a:srgbClr val="000000"/>
                </a:solidFill>
                <a:latin typeface="Montserrat Bold"/>
              </a:rPr>
              <a:t>Banyan Tree is recognized for its commitment to sustainability, which includes using renewable energy sources, conserving resources, and protecting the environment. Banyan Tree is also known for its commitment to the local community, which includes providing employment opportunities and sponsoring local initiatives. “Catering to the evolving needs and preferences of modern travellers, the brand has also evolved two extensions – Veya and Escape, offering distinct immersive and nature-integrated experiences that shine a spotlight on sustainability and wellbeing.” (Beby Benazir, 2023)</a:t>
            </a:r>
          </a:p>
          <a:p>
            <a:pPr>
              <a:lnSpc>
                <a:spcPts val="2259"/>
              </a:lnSpc>
              <a:spcBef>
                <a:spcPct val="0"/>
              </a:spcBef>
            </a:pPr>
            <a:endParaRPr lang="en-US" sz="1822">
              <a:solidFill>
                <a:srgbClr val="000000"/>
              </a:solidFill>
              <a:latin typeface="Montserrat Bold"/>
            </a:endParaRPr>
          </a:p>
          <a:p>
            <a:pPr marL="393488" lvl="1" indent="-196744">
              <a:lnSpc>
                <a:spcPts val="2259"/>
              </a:lnSpc>
              <a:spcBef>
                <a:spcPct val="0"/>
              </a:spcBef>
              <a:buFont typeface="Arial"/>
              <a:buChar char="•"/>
            </a:pPr>
            <a:r>
              <a:rPr lang="en-US" sz="1822">
                <a:solidFill>
                  <a:srgbClr val="000000"/>
                </a:solidFill>
                <a:latin typeface="Montserrat Bold"/>
              </a:rPr>
              <a:t>Furthermore, Banyan Tree has also established several conservation initiatives to protect and restore local ecosystems. These include planting trees, restoring mangroves, and creating habitats for wildlife. Banyan Tree is committed to creating a sustainable future for all.</a:t>
            </a:r>
          </a:p>
          <a:p>
            <a:pPr>
              <a:lnSpc>
                <a:spcPts val="2259"/>
              </a:lnSpc>
              <a:spcBef>
                <a:spcPct val="0"/>
              </a:spcBef>
            </a:pPr>
            <a:endParaRPr lang="en-US" sz="1822">
              <a:solidFill>
                <a:srgbClr val="000000"/>
              </a:solidFill>
              <a:latin typeface="Montserrat Bold"/>
            </a:endParaRPr>
          </a:p>
          <a:p>
            <a:pPr marL="393488" lvl="1" indent="-196744">
              <a:lnSpc>
                <a:spcPts val="2259"/>
              </a:lnSpc>
              <a:spcBef>
                <a:spcPct val="0"/>
              </a:spcBef>
              <a:buFont typeface="Arial"/>
              <a:buChar char="•"/>
            </a:pPr>
            <a:r>
              <a:rPr lang="en-US" sz="1822">
                <a:solidFill>
                  <a:srgbClr val="000000"/>
                </a:solidFill>
                <a:latin typeface="Montserrat Bold"/>
              </a:rPr>
              <a:t>With its commitment to delivering exclusive guest services, celebrating local culture, and championing sustainability, Banyan Tree continues to set new standards in luxury hospitality. </a:t>
            </a:r>
          </a:p>
          <a:p>
            <a:pPr>
              <a:lnSpc>
                <a:spcPts val="2259"/>
              </a:lnSpc>
              <a:spcBef>
                <a:spcPct val="0"/>
              </a:spcBef>
            </a:pPr>
            <a:endParaRPr lang="en-US" sz="1822">
              <a:solidFill>
                <a:srgbClr val="000000"/>
              </a:solidFill>
              <a:latin typeface="Montserrat Bold"/>
            </a:endParaRPr>
          </a:p>
          <a:p>
            <a:pPr>
              <a:lnSpc>
                <a:spcPts val="2259"/>
              </a:lnSpc>
              <a:spcBef>
                <a:spcPct val="0"/>
              </a:spcBef>
            </a:pPr>
            <a:endParaRPr lang="en-US" sz="1822">
              <a:solidFill>
                <a:srgbClr val="000000"/>
              </a:solidFill>
              <a:latin typeface="Montserrat Bo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9A72B"/>
        </a:solidFill>
        <a:effectLst/>
      </p:bgPr>
    </p:bg>
    <p:spTree>
      <p:nvGrpSpPr>
        <p:cNvPr id="1" name=""/>
        <p:cNvGrpSpPr/>
        <p:nvPr/>
      </p:nvGrpSpPr>
      <p:grpSpPr>
        <a:xfrm>
          <a:off x="0" y="0"/>
          <a:ext cx="0" cy="0"/>
          <a:chOff x="0" y="0"/>
          <a:chExt cx="0" cy="0"/>
        </a:xfrm>
      </p:grpSpPr>
      <p:sp>
        <p:nvSpPr>
          <p:cNvPr id="2" name="AutoShape 2"/>
          <p:cNvSpPr/>
          <p:nvPr/>
        </p:nvSpPr>
        <p:spPr>
          <a:xfrm>
            <a:off x="-151929" y="1395094"/>
            <a:ext cx="19067774" cy="10133220"/>
          </a:xfrm>
          <a:prstGeom prst="rect">
            <a:avLst/>
          </a:prstGeom>
          <a:solidFill>
            <a:srgbClr val="038C7F"/>
          </a:solidFill>
        </p:spPr>
        <p:txBody>
          <a:bodyPr/>
          <a:lstStyle/>
          <a:p>
            <a:endParaRPr lang="en-US"/>
          </a:p>
        </p:txBody>
      </p:sp>
      <p:sp>
        <p:nvSpPr>
          <p:cNvPr id="3" name="TextBox 3"/>
          <p:cNvSpPr txBox="1"/>
          <p:nvPr/>
        </p:nvSpPr>
        <p:spPr>
          <a:xfrm>
            <a:off x="5292266" y="-171450"/>
            <a:ext cx="7814134" cy="1545295"/>
          </a:xfrm>
          <a:prstGeom prst="rect">
            <a:avLst/>
          </a:prstGeom>
        </p:spPr>
        <p:txBody>
          <a:bodyPr wrap="square" lIns="0" tIns="0" rIns="0" bIns="0" rtlCol="0" anchor="t">
            <a:spAutoFit/>
          </a:bodyPr>
          <a:lstStyle/>
          <a:p>
            <a:pPr algn="ctr">
              <a:lnSpc>
                <a:spcPts val="12880"/>
              </a:lnSpc>
            </a:pPr>
            <a:r>
              <a:rPr lang="en-US" sz="9200" dirty="0">
                <a:solidFill>
                  <a:srgbClr val="000000"/>
                </a:solidFill>
                <a:latin typeface="Canva Sans Bold"/>
              </a:rPr>
              <a:t>REFERENCES</a:t>
            </a:r>
          </a:p>
        </p:txBody>
      </p:sp>
      <p:sp>
        <p:nvSpPr>
          <p:cNvPr id="4" name="TextBox 4"/>
          <p:cNvSpPr txBox="1"/>
          <p:nvPr/>
        </p:nvSpPr>
        <p:spPr>
          <a:xfrm>
            <a:off x="250536" y="1159298"/>
            <a:ext cx="17881076" cy="9014421"/>
          </a:xfrm>
          <a:prstGeom prst="rect">
            <a:avLst/>
          </a:prstGeom>
        </p:spPr>
        <p:txBody>
          <a:bodyPr lIns="0" tIns="0" rIns="0" bIns="0" rtlCol="0" anchor="t">
            <a:spAutoFit/>
          </a:bodyPr>
          <a:lstStyle/>
          <a:p>
            <a:pPr>
              <a:lnSpc>
                <a:spcPts val="3229"/>
              </a:lnSpc>
            </a:pPr>
            <a:endParaRPr dirty="0"/>
          </a:p>
          <a:p>
            <a:pPr marL="512621" lvl="1" indent="-256311">
              <a:lnSpc>
                <a:spcPts val="3229"/>
              </a:lnSpc>
              <a:buFont typeface="Arial"/>
              <a:buChar char="•"/>
            </a:pPr>
            <a:r>
              <a:rPr lang="en-US" sz="2374" dirty="0">
                <a:solidFill>
                  <a:srgbClr val="000000"/>
                </a:solidFill>
                <a:latin typeface="Glacial Indifference"/>
              </a:rPr>
              <a:t>Banyan Tree (Year). Photo Of Banyan Tree Resort Bangkok [Photograph]. Available at: </a:t>
            </a:r>
            <a:r>
              <a:rPr lang="en-US" sz="2374" u="sng" dirty="0">
                <a:solidFill>
                  <a:srgbClr val="000000"/>
                </a:solidFill>
                <a:latin typeface="Glacial Indifference"/>
                <a:hlinkClick r:id="rId2" tooltip="https://www.banyantree.com/sunset-view"/>
              </a:rPr>
              <a:t>https://www.banyantree.com</a:t>
            </a:r>
            <a:r>
              <a:rPr lang="en-US" sz="2374" dirty="0">
                <a:solidFill>
                  <a:srgbClr val="000000"/>
                </a:solidFill>
                <a:latin typeface="Glacial Indifference"/>
              </a:rPr>
              <a:t> </a:t>
            </a:r>
          </a:p>
          <a:p>
            <a:pPr>
              <a:lnSpc>
                <a:spcPts val="3229"/>
              </a:lnSpc>
            </a:pPr>
            <a:r>
              <a:rPr lang="en-US" sz="2374" dirty="0">
                <a:solidFill>
                  <a:srgbClr val="000000"/>
                </a:solidFill>
                <a:latin typeface="Glacial Indifference"/>
              </a:rPr>
              <a:t>[Accessed 20 October 2023].</a:t>
            </a:r>
          </a:p>
          <a:p>
            <a:pPr marL="512621" lvl="1" indent="-256311">
              <a:lnSpc>
                <a:spcPts val="3229"/>
              </a:lnSpc>
              <a:buFont typeface="Arial"/>
              <a:buChar char="•"/>
            </a:pPr>
            <a:r>
              <a:rPr lang="en-US" sz="2374" dirty="0">
                <a:solidFill>
                  <a:srgbClr val="000000"/>
                </a:solidFill>
                <a:latin typeface="Glacial Indifference"/>
              </a:rPr>
              <a:t>Beby Benazir (2023) - Banyan Tree Celebrates Global Success with Milestone Wins at Key Industry Awards </a:t>
            </a:r>
          </a:p>
          <a:p>
            <a:pPr>
              <a:lnSpc>
                <a:spcPts val="3229"/>
              </a:lnSpc>
            </a:pPr>
            <a:r>
              <a:rPr lang="en-US" sz="2374" dirty="0">
                <a:solidFill>
                  <a:srgbClr val="000000"/>
                </a:solidFill>
                <a:latin typeface="Glacial Indifference"/>
              </a:rPr>
              <a:t>Available at: https://news.banyantreegroup.com/230564-banyan-tree-celebrates-global-success-with-milestone-wins-at-key-industry-awards (Accessed on 18th October 2023)</a:t>
            </a:r>
          </a:p>
          <a:p>
            <a:pPr marL="512621" lvl="1" indent="-256311">
              <a:lnSpc>
                <a:spcPts val="3229"/>
              </a:lnSpc>
              <a:buFont typeface="Arial"/>
              <a:buChar char="•"/>
            </a:pPr>
            <a:r>
              <a:rPr lang="en-US" sz="2374" dirty="0">
                <a:solidFill>
                  <a:srgbClr val="000000"/>
                </a:solidFill>
                <a:latin typeface="Glacial Indifference"/>
              </a:rPr>
              <a:t>Beby B, Vivian Z. (2023) -Banyan Tree Celebrates Remarkable Success in Travel + Leisure's 2023 World's Best Awards</a:t>
            </a:r>
          </a:p>
          <a:p>
            <a:pPr>
              <a:lnSpc>
                <a:spcPts val="3229"/>
              </a:lnSpc>
            </a:pPr>
            <a:r>
              <a:rPr lang="en-US" sz="2374" dirty="0">
                <a:solidFill>
                  <a:srgbClr val="000000"/>
                </a:solidFill>
                <a:latin typeface="Glacial Indifference"/>
              </a:rPr>
              <a:t>Available at: https://news.banyantreegroup.com/228080-banyan-tree-celebrates-remarkable-success-in-travel-leisure-s-2023-world-s-best-awards  (Accessed on 18th October 2023)</a:t>
            </a:r>
          </a:p>
          <a:p>
            <a:pPr marL="512621" lvl="1" indent="-256311">
              <a:lnSpc>
                <a:spcPts val="3229"/>
              </a:lnSpc>
              <a:buFont typeface="Arial"/>
              <a:buChar char="•"/>
            </a:pPr>
            <a:r>
              <a:rPr lang="en-US" sz="2374" dirty="0">
                <a:solidFill>
                  <a:srgbClr val="000000"/>
                </a:solidFill>
                <a:latin typeface="Glacial Indifference"/>
              </a:rPr>
              <a:t>Ben Groundwater (2023) -I didn’t believe in ‘wellness’ holidays. This resort changed my mind</a:t>
            </a:r>
          </a:p>
          <a:p>
            <a:pPr>
              <a:lnSpc>
                <a:spcPts val="3229"/>
              </a:lnSpc>
            </a:pPr>
            <a:r>
              <a:rPr lang="en-US" sz="2374" dirty="0">
                <a:solidFill>
                  <a:srgbClr val="000000"/>
                </a:solidFill>
                <a:latin typeface="Glacial Indifference"/>
              </a:rPr>
              <a:t> Available at: https://www.smh.com.au/traveller/inspiration/i-didn-t-believe-in-wellness-holidays-this-resort-changed-my-mind- 20230425-p5d34r.html (Accessed on 18th October 2023)</a:t>
            </a:r>
          </a:p>
          <a:p>
            <a:pPr marL="512621" lvl="1" indent="-256311">
              <a:lnSpc>
                <a:spcPts val="3229"/>
              </a:lnSpc>
              <a:buFont typeface="Arial"/>
              <a:buChar char="•"/>
            </a:pPr>
            <a:r>
              <a:rPr lang="en-US" sz="2374" dirty="0">
                <a:solidFill>
                  <a:srgbClr val="000000"/>
                </a:solidFill>
                <a:latin typeface="Glacial Indifference"/>
              </a:rPr>
              <a:t>Kimberly </a:t>
            </a:r>
            <a:r>
              <a:rPr lang="en-US" sz="2374" dirty="0" err="1">
                <a:solidFill>
                  <a:srgbClr val="000000"/>
                </a:solidFill>
                <a:latin typeface="Glacial Indifference"/>
              </a:rPr>
              <a:t>Yoong</a:t>
            </a:r>
            <a:r>
              <a:rPr lang="en-US" sz="2374" dirty="0">
                <a:solidFill>
                  <a:srgbClr val="000000"/>
                </a:solidFill>
                <a:latin typeface="Glacial Indifference"/>
              </a:rPr>
              <a:t> (2023) - Cultivating excellence: Building brands with Banyan Tree</a:t>
            </a:r>
          </a:p>
          <a:p>
            <a:pPr>
              <a:lnSpc>
                <a:spcPts val="3229"/>
              </a:lnSpc>
            </a:pPr>
            <a:r>
              <a:rPr lang="en-US" sz="2374" dirty="0">
                <a:solidFill>
                  <a:srgbClr val="000000"/>
                </a:solidFill>
                <a:latin typeface="Glacial Indifference"/>
              </a:rPr>
              <a:t>Available at: https://hospitalityinsights.ehl.edu/banyan-tree (Accessed on 18th October 2023)</a:t>
            </a:r>
          </a:p>
          <a:p>
            <a:pPr marL="512621" lvl="1" indent="-256311">
              <a:lnSpc>
                <a:spcPts val="3229"/>
              </a:lnSpc>
              <a:buFont typeface="Arial"/>
              <a:buChar char="•"/>
            </a:pPr>
            <a:r>
              <a:rPr lang="en-US" sz="2374" dirty="0" err="1">
                <a:solidFill>
                  <a:srgbClr val="000000"/>
                </a:solidFill>
                <a:latin typeface="Glacial Indifference"/>
              </a:rPr>
              <a:t>luxurytravelexpert</a:t>
            </a:r>
            <a:r>
              <a:rPr lang="en-US" sz="2374" dirty="0">
                <a:solidFill>
                  <a:srgbClr val="000000"/>
                </a:solidFill>
                <a:latin typeface="Glacial Indifference"/>
              </a:rPr>
              <a:t> (2017) - Top 10: best Banyan Tree hotels &amp; resorts in the world</a:t>
            </a:r>
          </a:p>
          <a:p>
            <a:pPr marL="512621" lvl="1" indent="-256311">
              <a:lnSpc>
                <a:spcPts val="3229"/>
              </a:lnSpc>
              <a:buFont typeface="Arial"/>
              <a:buChar char="•"/>
            </a:pPr>
            <a:r>
              <a:rPr lang="en-US" sz="2374" dirty="0">
                <a:solidFill>
                  <a:srgbClr val="000000"/>
                </a:solidFill>
                <a:latin typeface="Glacial Indifference"/>
              </a:rPr>
              <a:t>Powers, T., &amp; Barrows, C. (1999). Introduction to the Hospitality Industry (4th ed.). New York: John Wiley &amp; Sons, Inc.</a:t>
            </a:r>
          </a:p>
          <a:p>
            <a:pPr>
              <a:lnSpc>
                <a:spcPts val="3229"/>
              </a:lnSpc>
            </a:pPr>
            <a:r>
              <a:rPr lang="en-US" sz="2374" dirty="0">
                <a:solidFill>
                  <a:srgbClr val="000000"/>
                </a:solidFill>
                <a:latin typeface="Glacial Indifference"/>
              </a:rPr>
              <a:t>Available at: https://theluxurytravelexpert.com/2017/09/25/top-10-best-banyan-tree-hotels-world/ (Accessed on 18th October 2023)</a:t>
            </a:r>
          </a:p>
          <a:p>
            <a:pPr marL="512621" lvl="1" indent="-256311">
              <a:lnSpc>
                <a:spcPts val="3229"/>
              </a:lnSpc>
              <a:buFont typeface="Arial"/>
              <a:buChar char="•"/>
            </a:pPr>
            <a:r>
              <a:rPr lang="en-US" sz="2374" dirty="0">
                <a:solidFill>
                  <a:srgbClr val="000000"/>
                </a:solidFill>
                <a:latin typeface="Glacial Indifference"/>
              </a:rPr>
              <a:t>Solomon, M. and </a:t>
            </a:r>
            <a:r>
              <a:rPr lang="en-US" sz="2374" dirty="0" err="1">
                <a:solidFill>
                  <a:srgbClr val="000000"/>
                </a:solidFill>
                <a:latin typeface="Glacial Indifference"/>
              </a:rPr>
              <a:t>Humler</a:t>
            </a:r>
            <a:r>
              <a:rPr lang="en-US" sz="2374" dirty="0">
                <a:solidFill>
                  <a:srgbClr val="000000"/>
                </a:solidFill>
                <a:latin typeface="Glacial Indifference"/>
              </a:rPr>
              <a:t>, H. (2016). The Heart of Hospitality: Great Hotel and Restaurant Leaders Share Their Secrets. </a:t>
            </a:r>
            <a:r>
              <a:rPr lang="en-US" sz="2374" dirty="0" err="1">
                <a:solidFill>
                  <a:srgbClr val="000000"/>
                </a:solidFill>
                <a:latin typeface="Glacial Indifference"/>
              </a:rPr>
              <a:t>SelectBooks</a:t>
            </a:r>
            <a:r>
              <a:rPr lang="en-US" sz="2374" dirty="0">
                <a:solidFill>
                  <a:srgbClr val="000000"/>
                </a:solidFill>
                <a:latin typeface="Glacial Indifference"/>
              </a:rPr>
              <a:t>.</a:t>
            </a:r>
          </a:p>
          <a:p>
            <a:pPr marL="512621" lvl="1" indent="-256311">
              <a:lnSpc>
                <a:spcPts val="3229"/>
              </a:lnSpc>
              <a:buFont typeface="Arial"/>
              <a:buChar char="•"/>
            </a:pPr>
            <a:r>
              <a:rPr lang="en-US" sz="2374" dirty="0">
                <a:solidFill>
                  <a:srgbClr val="000000"/>
                </a:solidFill>
                <a:latin typeface="Glacial Indifference"/>
              </a:rPr>
              <a:t>Unknown Author (2010) - From prisoner to millionaire: The Banyan Tree story </a:t>
            </a:r>
          </a:p>
          <a:p>
            <a:pPr>
              <a:lnSpc>
                <a:spcPts val="3229"/>
              </a:lnSpc>
            </a:pPr>
            <a:r>
              <a:rPr lang="en-US" sz="2374" dirty="0">
                <a:solidFill>
                  <a:srgbClr val="000000"/>
                </a:solidFill>
                <a:latin typeface="Glacial Indifference"/>
              </a:rPr>
              <a:t>Available at: https://www.bbc.com/news/11910973 (Accessed on 18th October 2023)</a:t>
            </a:r>
          </a:p>
          <a:p>
            <a:pPr marL="512621" lvl="1" indent="-256311" algn="l">
              <a:lnSpc>
                <a:spcPts val="3229"/>
              </a:lnSpc>
              <a:buFont typeface="Arial"/>
              <a:buChar char="•"/>
            </a:pPr>
            <a:r>
              <a:rPr lang="en-US" sz="2374" dirty="0">
                <a:solidFill>
                  <a:srgbClr val="000000"/>
                </a:solidFill>
                <a:latin typeface="Glacial Indifference"/>
              </a:rPr>
              <a:t>Glion Institute of Higher Education. (2023). Hospitality: Why It's Important for All Businesses. Available at: https://www.glion.edu/magazine/hospitality-important-businesses/ (Accessed on 20th October 2023)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9A72B"/>
        </a:solidFill>
        <a:effectLst/>
      </p:bgPr>
    </p:bg>
    <p:spTree>
      <p:nvGrpSpPr>
        <p:cNvPr id="1" name=""/>
        <p:cNvGrpSpPr/>
        <p:nvPr/>
      </p:nvGrpSpPr>
      <p:grpSpPr>
        <a:xfrm>
          <a:off x="0" y="0"/>
          <a:ext cx="0" cy="0"/>
          <a:chOff x="0" y="0"/>
          <a:chExt cx="0" cy="0"/>
        </a:xfrm>
      </p:grpSpPr>
      <p:sp>
        <p:nvSpPr>
          <p:cNvPr id="2" name="AutoShape 2"/>
          <p:cNvSpPr/>
          <p:nvPr/>
        </p:nvSpPr>
        <p:spPr>
          <a:xfrm>
            <a:off x="10415376" y="-1"/>
            <a:ext cx="7872624" cy="10287001"/>
          </a:xfrm>
          <a:prstGeom prst="rect">
            <a:avLst/>
          </a:prstGeom>
          <a:solidFill>
            <a:srgbClr val="038C7F"/>
          </a:solidFill>
        </p:spPr>
        <p:txBody>
          <a:bodyPr/>
          <a:lstStyle/>
          <a:p>
            <a:endParaRPr lang="en-US"/>
          </a:p>
        </p:txBody>
      </p:sp>
      <p:sp>
        <p:nvSpPr>
          <p:cNvPr id="3" name="Freeform 3"/>
          <p:cNvSpPr/>
          <p:nvPr/>
        </p:nvSpPr>
        <p:spPr>
          <a:xfrm>
            <a:off x="257705" y="8378566"/>
            <a:ext cx="17178973" cy="893754"/>
          </a:xfrm>
          <a:custGeom>
            <a:avLst/>
            <a:gdLst/>
            <a:ahLst/>
            <a:cxnLst/>
            <a:rect l="l" t="t" r="r" b="b"/>
            <a:pathLst>
              <a:path w="17178973" h="893754">
                <a:moveTo>
                  <a:pt x="0" y="0"/>
                </a:moveTo>
                <a:lnTo>
                  <a:pt x="17178974" y="0"/>
                </a:lnTo>
                <a:lnTo>
                  <a:pt x="17178974" y="893753"/>
                </a:lnTo>
                <a:lnTo>
                  <a:pt x="0" y="893753"/>
                </a:lnTo>
                <a:lnTo>
                  <a:pt x="0" y="0"/>
                </a:lnTo>
                <a:close/>
              </a:path>
            </a:pathLst>
          </a:custGeom>
          <a:blipFill>
            <a:blip r:embed="rId2"/>
            <a:stretch>
              <a:fillRect t="-279617"/>
            </a:stretch>
          </a:blipFill>
        </p:spPr>
        <p:txBody>
          <a:bodyPr/>
          <a:lstStyle/>
          <a:p>
            <a:endParaRPr lang="en-US"/>
          </a:p>
        </p:txBody>
      </p:sp>
      <p:sp>
        <p:nvSpPr>
          <p:cNvPr id="4" name="Freeform 4"/>
          <p:cNvSpPr/>
          <p:nvPr/>
        </p:nvSpPr>
        <p:spPr>
          <a:xfrm flipV="1">
            <a:off x="257705" y="1610749"/>
            <a:ext cx="17178973" cy="893754"/>
          </a:xfrm>
          <a:custGeom>
            <a:avLst/>
            <a:gdLst/>
            <a:ahLst/>
            <a:cxnLst/>
            <a:rect l="l" t="t" r="r" b="b"/>
            <a:pathLst>
              <a:path w="17178973" h="893754">
                <a:moveTo>
                  <a:pt x="0" y="893754"/>
                </a:moveTo>
                <a:lnTo>
                  <a:pt x="17178974" y="893754"/>
                </a:lnTo>
                <a:lnTo>
                  <a:pt x="17178974" y="0"/>
                </a:lnTo>
                <a:lnTo>
                  <a:pt x="0" y="0"/>
                </a:lnTo>
                <a:lnTo>
                  <a:pt x="0" y="893754"/>
                </a:lnTo>
                <a:close/>
              </a:path>
            </a:pathLst>
          </a:custGeom>
          <a:blipFill>
            <a:blip r:embed="rId2"/>
            <a:stretch>
              <a:fillRect t="-279617"/>
            </a:stretch>
          </a:blipFill>
        </p:spPr>
        <p:txBody>
          <a:bodyPr/>
          <a:lstStyle/>
          <a:p>
            <a:endParaRPr lang="en-US"/>
          </a:p>
        </p:txBody>
      </p:sp>
      <p:sp>
        <p:nvSpPr>
          <p:cNvPr id="5" name="AutoShape 5"/>
          <p:cNvSpPr/>
          <p:nvPr/>
        </p:nvSpPr>
        <p:spPr>
          <a:xfrm>
            <a:off x="776263" y="1860882"/>
            <a:ext cx="9639113" cy="6843924"/>
          </a:xfrm>
          <a:prstGeom prst="rect">
            <a:avLst/>
          </a:prstGeom>
          <a:solidFill>
            <a:srgbClr val="FFFFFF"/>
          </a:solidFill>
        </p:spPr>
        <p:txBody>
          <a:bodyPr/>
          <a:lstStyle/>
          <a:p>
            <a:endParaRPr lang="en-US"/>
          </a:p>
        </p:txBody>
      </p:sp>
      <p:sp>
        <p:nvSpPr>
          <p:cNvPr id="6" name="AutoShape 6"/>
          <p:cNvSpPr/>
          <p:nvPr/>
        </p:nvSpPr>
        <p:spPr>
          <a:xfrm>
            <a:off x="2223793" y="6858147"/>
            <a:ext cx="2540460" cy="0"/>
          </a:xfrm>
          <a:prstGeom prst="line">
            <a:avLst/>
          </a:prstGeom>
          <a:ln w="666750" cap="rnd">
            <a:solidFill>
              <a:srgbClr val="038C7F"/>
            </a:solidFill>
            <a:prstDash val="solid"/>
            <a:headEnd type="none" w="sm" len="sm"/>
            <a:tailEnd type="none" w="sm" len="sm"/>
          </a:ln>
        </p:spPr>
        <p:txBody>
          <a:bodyPr/>
          <a:lstStyle/>
          <a:p>
            <a:endParaRPr lang="en-US"/>
          </a:p>
        </p:txBody>
      </p:sp>
      <p:grpSp>
        <p:nvGrpSpPr>
          <p:cNvPr id="7" name="Group 7"/>
          <p:cNvGrpSpPr>
            <a:grpSpLocks noChangeAspect="1"/>
          </p:cNvGrpSpPr>
          <p:nvPr/>
        </p:nvGrpSpPr>
        <p:grpSpPr>
          <a:xfrm>
            <a:off x="10415376" y="1860882"/>
            <a:ext cx="6843924" cy="6843924"/>
            <a:chOff x="0" y="0"/>
            <a:chExt cx="3282950" cy="3282950"/>
          </a:xfrm>
        </p:grpSpPr>
        <p:sp>
          <p:nvSpPr>
            <p:cNvPr id="8" name="Freeform 8"/>
            <p:cNvSpPr/>
            <p:nvPr/>
          </p:nvSpPr>
          <p:spPr>
            <a:xfrm>
              <a:off x="0" y="0"/>
              <a:ext cx="3282950" cy="3282950"/>
            </a:xfrm>
            <a:custGeom>
              <a:avLst/>
              <a:gdLst/>
              <a:ahLst/>
              <a:cxnLst/>
              <a:rect l="l" t="t" r="r" b="b"/>
              <a:pathLst>
                <a:path w="3282950" h="3282950">
                  <a:moveTo>
                    <a:pt x="0" y="0"/>
                  </a:moveTo>
                  <a:lnTo>
                    <a:pt x="2532380" y="0"/>
                  </a:lnTo>
                  <a:cubicBezTo>
                    <a:pt x="2946400" y="0"/>
                    <a:pt x="3282950" y="336550"/>
                    <a:pt x="3282950" y="750570"/>
                  </a:cubicBezTo>
                  <a:lnTo>
                    <a:pt x="3282950" y="750570"/>
                  </a:lnTo>
                  <a:lnTo>
                    <a:pt x="3282950" y="3282950"/>
                  </a:lnTo>
                  <a:lnTo>
                    <a:pt x="3282950" y="3282950"/>
                  </a:lnTo>
                  <a:lnTo>
                    <a:pt x="0" y="3282950"/>
                  </a:lnTo>
                  <a:lnTo>
                    <a:pt x="0" y="3282950"/>
                  </a:lnTo>
                  <a:lnTo>
                    <a:pt x="0" y="0"/>
                  </a:lnTo>
                  <a:lnTo>
                    <a:pt x="0" y="0"/>
                  </a:lnTo>
                  <a:close/>
                </a:path>
              </a:pathLst>
            </a:custGeom>
            <a:blipFill>
              <a:blip r:embed="rId3"/>
              <a:stretch>
                <a:fillRect l="-16536" r="-16536"/>
              </a:stretch>
            </a:blipFill>
          </p:spPr>
          <p:txBody>
            <a:bodyPr/>
            <a:lstStyle/>
            <a:p>
              <a:endParaRPr lang="en-US"/>
            </a:p>
          </p:txBody>
        </p:sp>
      </p:grpSp>
      <p:sp>
        <p:nvSpPr>
          <p:cNvPr id="9" name="AutoShape 9"/>
          <p:cNvSpPr/>
          <p:nvPr/>
        </p:nvSpPr>
        <p:spPr>
          <a:xfrm>
            <a:off x="4550637" y="7177234"/>
            <a:ext cx="5474790" cy="0"/>
          </a:xfrm>
          <a:prstGeom prst="line">
            <a:avLst/>
          </a:prstGeom>
          <a:ln w="28575" cap="flat">
            <a:solidFill>
              <a:srgbClr val="038C7F"/>
            </a:solidFill>
            <a:prstDash val="solid"/>
            <a:headEnd type="none" w="sm" len="sm"/>
            <a:tailEnd type="none" w="sm" len="sm"/>
          </a:ln>
        </p:spPr>
        <p:txBody>
          <a:bodyPr/>
          <a:lstStyle/>
          <a:p>
            <a:endParaRPr lang="en-US"/>
          </a:p>
        </p:txBody>
      </p:sp>
      <p:sp>
        <p:nvSpPr>
          <p:cNvPr id="10" name="TextBox 10"/>
          <p:cNvSpPr txBox="1"/>
          <p:nvPr/>
        </p:nvSpPr>
        <p:spPr>
          <a:xfrm>
            <a:off x="1983501" y="4104296"/>
            <a:ext cx="7224636" cy="1607067"/>
          </a:xfrm>
          <a:prstGeom prst="rect">
            <a:avLst/>
          </a:prstGeom>
        </p:spPr>
        <p:txBody>
          <a:bodyPr lIns="0" tIns="0" rIns="0" bIns="0" rtlCol="0" anchor="t">
            <a:spAutoFit/>
          </a:bodyPr>
          <a:lstStyle/>
          <a:p>
            <a:pPr>
              <a:lnSpc>
                <a:spcPts val="11916"/>
              </a:lnSpc>
            </a:pPr>
            <a:r>
              <a:rPr lang="en-US" sz="12412" spc="-695">
                <a:solidFill>
                  <a:srgbClr val="232323"/>
                </a:solidFill>
                <a:latin typeface="Barlow SemiCondensed Semi-Bold"/>
              </a:rPr>
              <a:t>THANK YOU</a:t>
            </a:r>
          </a:p>
        </p:txBody>
      </p:sp>
      <p:sp>
        <p:nvSpPr>
          <p:cNvPr id="11" name="TextBox 11"/>
          <p:cNvSpPr txBox="1"/>
          <p:nvPr/>
        </p:nvSpPr>
        <p:spPr>
          <a:xfrm>
            <a:off x="2528578" y="6699834"/>
            <a:ext cx="1930889" cy="316625"/>
          </a:xfrm>
          <a:prstGeom prst="rect">
            <a:avLst/>
          </a:prstGeom>
        </p:spPr>
        <p:txBody>
          <a:bodyPr wrap="square" lIns="0" tIns="0" rIns="0" bIns="0" rtlCol="0" anchor="t">
            <a:spAutoFit/>
          </a:bodyPr>
          <a:lstStyle/>
          <a:p>
            <a:pPr algn="ctr">
              <a:lnSpc>
                <a:spcPts val="2604"/>
              </a:lnSpc>
            </a:pPr>
            <a:r>
              <a:rPr lang="en-US" sz="2100" dirty="0">
                <a:solidFill>
                  <a:srgbClr val="232323"/>
                </a:solidFill>
                <a:latin typeface="Montserrat Medium"/>
              </a:rPr>
              <a:t>End Of Slides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2134</Words>
  <Application>Microsoft Office PowerPoint</Application>
  <PresentationFormat>Custom</PresentationFormat>
  <Paragraphs>97</Paragraphs>
  <Slides>13</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13</vt:i4>
      </vt:variant>
    </vt:vector>
  </HeadingPairs>
  <TitlesOfParts>
    <vt:vector size="25" baseType="lpstr">
      <vt:lpstr>Glacial Indifference</vt:lpstr>
      <vt:lpstr>Canva Sans Bold</vt:lpstr>
      <vt:lpstr>Bernoru</vt:lpstr>
      <vt:lpstr>Barlow SemiCondensed Semi-Bold</vt:lpstr>
      <vt:lpstr>Barlow SemiCondensed Bold</vt:lpstr>
      <vt:lpstr>Now Bold</vt:lpstr>
      <vt:lpstr>Montserrat Medium</vt:lpstr>
      <vt:lpstr>Montserrat</vt:lpstr>
      <vt:lpstr>Montserrat Bold</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and resort place</dc:title>
  <cp:lastModifiedBy>Mihai Serban</cp:lastModifiedBy>
  <cp:revision>1</cp:revision>
  <dcterms:created xsi:type="dcterms:W3CDTF">2006-08-16T00:00:00Z</dcterms:created>
  <dcterms:modified xsi:type="dcterms:W3CDTF">2023-10-22T17:47:16Z</dcterms:modified>
  <dc:identifier>DAFx-EwCbps</dc:identifier>
</cp:coreProperties>
</file>