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95" r:id="rId2"/>
    <p:sldId id="296" r:id="rId3"/>
    <p:sldId id="394" r:id="rId4"/>
    <p:sldId id="395" r:id="rId5"/>
    <p:sldId id="396" r:id="rId6"/>
    <p:sldId id="397" r:id="rId7"/>
    <p:sldId id="398" r:id="rId8"/>
    <p:sldId id="399" r:id="rId9"/>
    <p:sldId id="400" r:id="rId10"/>
    <p:sldId id="401" r:id="rId11"/>
    <p:sldId id="402" r:id="rId12"/>
    <p:sldId id="403" r:id="rId13"/>
    <p:sldId id="404" r:id="rId14"/>
    <p:sldId id="405" r:id="rId15"/>
    <p:sldId id="406" r:id="rId16"/>
    <p:sldId id="407" r:id="rId17"/>
    <p:sldId id="408" r:id="rId18"/>
    <p:sldId id="409" r:id="rId19"/>
    <p:sldId id="410" r:id="rId20"/>
    <p:sldId id="411" r:id="rId21"/>
    <p:sldId id="412" r:id="rId22"/>
    <p:sldId id="413" r:id="rId23"/>
    <p:sldId id="414" r:id="rId24"/>
    <p:sldId id="415" r:id="rId25"/>
    <p:sldId id="416" r:id="rId26"/>
    <p:sldId id="417" r:id="rId27"/>
    <p:sldId id="418" r:id="rId28"/>
    <p:sldId id="419" r:id="rId29"/>
    <p:sldId id="420" r:id="rId30"/>
    <p:sldId id="421" r:id="rId31"/>
    <p:sldId id="422" r:id="rId32"/>
    <p:sldId id="423" r:id="rId33"/>
    <p:sldId id="424" r:id="rId34"/>
    <p:sldId id="425" r:id="rId35"/>
    <p:sldId id="426" r:id="rId36"/>
    <p:sldId id="427" r:id="rId37"/>
    <p:sldId id="428" r:id="rId38"/>
    <p:sldId id="429" r:id="rId39"/>
    <p:sldId id="430" r:id="rId40"/>
    <p:sldId id="431" r:id="rId41"/>
    <p:sldId id="432" r:id="rId42"/>
    <p:sldId id="433" r:id="rId43"/>
    <p:sldId id="434" r:id="rId44"/>
    <p:sldId id="435" r:id="rId45"/>
    <p:sldId id="436" r:id="rId46"/>
    <p:sldId id="437" r:id="rId47"/>
    <p:sldId id="438" r:id="rId48"/>
    <p:sldId id="439" r:id="rId49"/>
    <p:sldId id="440" r:id="rId50"/>
    <p:sldId id="441" r:id="rId51"/>
    <p:sldId id="443" r:id="rId52"/>
    <p:sldId id="444" r:id="rId53"/>
    <p:sldId id="445" r:id="rId54"/>
    <p:sldId id="446" r:id="rId55"/>
    <p:sldId id="447" r:id="rId56"/>
    <p:sldId id="448" r:id="rId57"/>
    <p:sldId id="343"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5" d="100"/>
          <a:sy n="115" d="100"/>
        </p:scale>
        <p:origin x="77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03/11/2017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B329E00-FD38-42B4-99C3-5417A3CD552D}" type="datetimeFigureOut">
              <a:rPr lang="en-GB" smtClean="0"/>
              <a:t>03/11/2017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56BD432-6838-4DBA-A24D-2FC0278E21B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56BD432-6838-4DBA-A24D-2FC0278E21B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B329E00-FD38-42B4-99C3-5417A3CD552D}" type="datetimeFigureOut">
              <a:rPr lang="en-GB" smtClean="0"/>
              <a:t>03/11/2017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56BD432-6838-4DBA-A24D-2FC0278E21B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2.tmp"/><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5"/>
          <p:cNvSpPr>
            <a:spLocks noGrp="1"/>
          </p:cNvSpPr>
          <p:nvPr>
            <p:ph type="ctrTitle"/>
          </p:nvPr>
        </p:nvSpPr>
        <p:spPr>
          <a:xfrm>
            <a:off x="539552" y="548680"/>
            <a:ext cx="8206680" cy="4248472"/>
          </a:xfrm>
        </p:spPr>
        <p:txBody>
          <a:bodyPr>
            <a:normAutofit fontScale="90000"/>
          </a:bodyPr>
          <a:lstStyle/>
          <a:p>
            <a:pPr algn="ctr"/>
            <a:r>
              <a:rPr lang="en-US" altLang="en-US" dirty="0" smtClean="0">
                <a:solidFill>
                  <a:schemeClr val="tx1"/>
                </a:solidFill>
              </a:rPr>
              <a:t>Research Design and Analysis</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a:solidFill>
                  <a:schemeClr val="tx1"/>
                </a:solidFill>
              </a:rPr>
              <a:t/>
            </a:r>
            <a:br>
              <a:rPr lang="en-US" altLang="en-US" dirty="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a:solidFill>
                  <a:schemeClr val="tx1"/>
                </a:solidFill>
              </a:rPr>
              <a:t/>
            </a:r>
            <a:br>
              <a:rPr lang="en-US" altLang="en-US" dirty="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ANOVA III</a:t>
            </a:r>
            <a:r>
              <a:rPr lang="en-US" altLang="en-US" dirty="0">
                <a:solidFill>
                  <a:schemeClr val="tx1"/>
                </a:solidFill>
              </a:rPr>
              <a:t/>
            </a:r>
            <a:br>
              <a:rPr lang="en-US" altLang="en-US" dirty="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sz="3200" dirty="0" smtClean="0">
                <a:solidFill>
                  <a:schemeClr val="tx1"/>
                </a:solidFill>
              </a:rPr>
              <a:t>Dr. </a:t>
            </a:r>
            <a:r>
              <a:rPr lang="en-US" altLang="en-US" sz="3200" dirty="0" smtClean="0">
                <a:solidFill>
                  <a:schemeClr val="tx1"/>
                </a:solidFill>
              </a:rPr>
              <a:t>Paul Hutchings</a:t>
            </a:r>
            <a:br>
              <a:rPr lang="en-US" altLang="en-US" sz="3200" dirty="0" smtClean="0">
                <a:solidFill>
                  <a:schemeClr val="tx1"/>
                </a:solidFill>
              </a:rPr>
            </a:br>
            <a:r>
              <a:rPr lang="en-US" altLang="en-US" sz="3200" dirty="0" smtClean="0">
                <a:solidFill>
                  <a:schemeClr val="tx1"/>
                </a:solidFill>
              </a:rPr>
              <a:t>Miss Katie Sullivan</a:t>
            </a:r>
            <a:endParaRPr lang="en-US" altLang="en-US" dirty="0" smtClean="0">
              <a:solidFill>
                <a:schemeClr val="tx1"/>
              </a:solidFill>
            </a:endParaRPr>
          </a:p>
        </p:txBody>
      </p:sp>
    </p:spTree>
    <p:extLst>
      <p:ext uri="{BB962C8B-B14F-4D97-AF65-F5344CB8AC3E}">
        <p14:creationId xmlns:p14="http://schemas.microsoft.com/office/powerpoint/2010/main" val="4465169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1143000"/>
          </a:xfrm>
        </p:spPr>
        <p:txBody>
          <a:bodyPr/>
          <a:lstStyle/>
          <a:p>
            <a:pPr algn="ctr"/>
            <a:r>
              <a:rPr lang="en-GB" dirty="0" smtClean="0">
                <a:solidFill>
                  <a:schemeClr val="tx1"/>
                </a:solidFill>
              </a:rPr>
              <a:t>ESSENTIAL </a:t>
            </a:r>
            <a:r>
              <a:rPr lang="en-GB" dirty="0" smtClean="0">
                <a:solidFill>
                  <a:schemeClr val="tx1"/>
                </a:solidFill>
              </a:rPr>
              <a:t>READING</a:t>
            </a:r>
            <a:endParaRPr lang="en-GB" dirty="0">
              <a:solidFill>
                <a:schemeClr val="tx1"/>
              </a:solidFill>
            </a:endParaRPr>
          </a:p>
        </p:txBody>
      </p:sp>
      <p:sp>
        <p:nvSpPr>
          <p:cNvPr id="3" name="Content Placeholder 2"/>
          <p:cNvSpPr>
            <a:spLocks noGrp="1"/>
          </p:cNvSpPr>
          <p:nvPr>
            <p:ph idx="1"/>
          </p:nvPr>
        </p:nvSpPr>
        <p:spPr>
          <a:xfrm>
            <a:off x="685800" y="1268760"/>
            <a:ext cx="8350696" cy="4114800"/>
          </a:xfrm>
        </p:spPr>
        <p:txBody>
          <a:bodyPr/>
          <a:lstStyle/>
          <a:p>
            <a:pPr marL="0" indent="0">
              <a:buNone/>
            </a:pPr>
            <a:endParaRPr lang="en-GB" sz="2800" dirty="0" smtClean="0"/>
          </a:p>
          <a:p>
            <a:r>
              <a:rPr lang="en-GB" sz="2800" dirty="0" err="1"/>
              <a:t>Coolican</a:t>
            </a:r>
            <a:r>
              <a:rPr lang="en-GB" sz="2800" dirty="0"/>
              <a:t>, H. (2014). </a:t>
            </a:r>
            <a:r>
              <a:rPr lang="en-GB" sz="2800" i="1" dirty="0"/>
              <a:t>Research methods and statistics in psychology</a:t>
            </a:r>
            <a:r>
              <a:rPr lang="en-GB" sz="2800" dirty="0"/>
              <a:t>. London: Taylor &amp; Francis. </a:t>
            </a:r>
            <a:r>
              <a:rPr lang="en-GB" sz="2800" b="1" dirty="0"/>
              <a:t>Chapters 20, 21, &amp; 22.</a:t>
            </a:r>
            <a:endParaRPr lang="en-GB" sz="2800" dirty="0" smtClean="0"/>
          </a:p>
          <a:p>
            <a:endParaRPr lang="en-GB" dirty="0"/>
          </a:p>
        </p:txBody>
      </p:sp>
    </p:spTree>
    <p:extLst>
      <p:ext uri="{BB962C8B-B14F-4D97-AF65-F5344CB8AC3E}">
        <p14:creationId xmlns:p14="http://schemas.microsoft.com/office/powerpoint/2010/main" val="42045631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720080"/>
          </a:xfrm>
        </p:spPr>
        <p:txBody>
          <a:bodyPr/>
          <a:lstStyle/>
          <a:p>
            <a:r>
              <a:rPr lang="en-GB" dirty="0" smtClean="0"/>
              <a:t>Lecture Outline</a:t>
            </a:r>
            <a:endParaRPr lang="en-GB" dirty="0"/>
          </a:p>
        </p:txBody>
      </p:sp>
      <p:sp>
        <p:nvSpPr>
          <p:cNvPr id="3" name="Content Placeholder 2"/>
          <p:cNvSpPr>
            <a:spLocks noGrp="1"/>
          </p:cNvSpPr>
          <p:nvPr>
            <p:ph idx="1"/>
          </p:nvPr>
        </p:nvSpPr>
        <p:spPr>
          <a:xfrm>
            <a:off x="899592" y="908720"/>
            <a:ext cx="7704856" cy="4608512"/>
          </a:xfrm>
        </p:spPr>
        <p:txBody>
          <a:bodyPr/>
          <a:lstStyle/>
          <a:p>
            <a:r>
              <a:rPr lang="en-GB" dirty="0" smtClean="0"/>
              <a:t>Planned (</a:t>
            </a:r>
            <a:r>
              <a:rPr lang="en-GB" i="1" dirty="0" smtClean="0"/>
              <a:t>a Priori</a:t>
            </a:r>
            <a:r>
              <a:rPr lang="en-GB" dirty="0" smtClean="0"/>
              <a:t>) Comparisons</a:t>
            </a:r>
          </a:p>
          <a:p>
            <a:pPr marL="0" indent="0">
              <a:buNone/>
            </a:pPr>
            <a:endParaRPr lang="en-GB" sz="500" dirty="0"/>
          </a:p>
          <a:p>
            <a:r>
              <a:rPr lang="en-GB" dirty="0" smtClean="0"/>
              <a:t>Unplanned (</a:t>
            </a:r>
            <a:r>
              <a:rPr lang="en-GB" i="1" dirty="0" smtClean="0"/>
              <a:t>Post-hoc) </a:t>
            </a:r>
            <a:r>
              <a:rPr lang="en-GB" dirty="0" smtClean="0"/>
              <a:t>tests</a:t>
            </a:r>
          </a:p>
          <a:p>
            <a:pPr marL="0" indent="0">
              <a:buNone/>
            </a:pPr>
            <a:endParaRPr lang="en-GB" sz="500" dirty="0" smtClean="0"/>
          </a:p>
          <a:p>
            <a:r>
              <a:rPr lang="en-GB" dirty="0" smtClean="0"/>
              <a:t>Interactions</a:t>
            </a:r>
          </a:p>
          <a:p>
            <a:pPr marL="0" indent="0">
              <a:buNone/>
            </a:pPr>
            <a:endParaRPr lang="en-GB" sz="500" dirty="0" smtClean="0"/>
          </a:p>
          <a:p>
            <a:r>
              <a:rPr lang="en-GB" dirty="0" smtClean="0"/>
              <a:t>Nonparametric equivalents to one-way ANOVA </a:t>
            </a:r>
          </a:p>
          <a:p>
            <a:pPr marL="0" indent="0">
              <a:buNone/>
            </a:pPr>
            <a:endParaRPr lang="en-GB" sz="500" dirty="0" smtClean="0"/>
          </a:p>
          <a:p>
            <a:r>
              <a:rPr lang="en-GB" dirty="0" smtClean="0"/>
              <a:t>Wrap-up &amp; Summary of ANOVA</a:t>
            </a:r>
          </a:p>
          <a:p>
            <a:pPr marL="0" indent="0">
              <a:buNone/>
            </a:pPr>
            <a:endParaRPr lang="en-GB" sz="500" dirty="0" smtClean="0"/>
          </a:p>
          <a:p>
            <a:r>
              <a:rPr lang="en-GB" dirty="0" smtClean="0"/>
              <a:t>Quiz</a:t>
            </a:r>
            <a:endParaRPr lang="en-GB" dirty="0"/>
          </a:p>
        </p:txBody>
      </p:sp>
    </p:spTree>
    <p:extLst>
      <p:ext uri="{BB962C8B-B14F-4D97-AF65-F5344CB8AC3E}">
        <p14:creationId xmlns:p14="http://schemas.microsoft.com/office/powerpoint/2010/main" val="1625315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504" y="116632"/>
            <a:ext cx="8172000" cy="720080"/>
          </a:xfrm>
        </p:spPr>
        <p:txBody>
          <a:bodyPr>
            <a:normAutofit fontScale="90000"/>
          </a:bodyPr>
          <a:lstStyle/>
          <a:p>
            <a:pPr algn="ctr"/>
            <a:r>
              <a:rPr lang="en-GB" sz="3700" dirty="0" smtClean="0">
                <a:solidFill>
                  <a:schemeClr val="tx1"/>
                </a:solidFill>
              </a:rPr>
              <a:t>Planned and Unplanned Comparisons</a:t>
            </a:r>
            <a:endParaRPr lang="en-GB" sz="3700" dirty="0">
              <a:solidFill>
                <a:schemeClr val="tx1"/>
              </a:solidFill>
            </a:endParaRPr>
          </a:p>
        </p:txBody>
      </p:sp>
      <p:sp>
        <p:nvSpPr>
          <p:cNvPr id="3" name="Content Placeholder 2"/>
          <p:cNvSpPr>
            <a:spLocks noGrp="1"/>
          </p:cNvSpPr>
          <p:nvPr>
            <p:ph idx="1"/>
          </p:nvPr>
        </p:nvSpPr>
        <p:spPr>
          <a:xfrm>
            <a:off x="539552" y="1340768"/>
            <a:ext cx="8352928" cy="5259288"/>
          </a:xfrm>
        </p:spPr>
        <p:txBody>
          <a:bodyPr/>
          <a:lstStyle/>
          <a:p>
            <a:r>
              <a:rPr lang="en-GB" dirty="0" smtClean="0"/>
              <a:t>So if the F-ratio in an ANOVA is significant then it tells us that the DV varies with the levels of the factor.</a:t>
            </a:r>
          </a:p>
          <a:p>
            <a:pPr marL="0" indent="0">
              <a:buNone/>
            </a:pPr>
            <a:endParaRPr lang="en-GB" sz="1200" dirty="0" smtClean="0"/>
          </a:p>
          <a:p>
            <a:r>
              <a:rPr lang="en-GB" dirty="0" smtClean="0"/>
              <a:t>If the Factor only has 2 levels - Great!</a:t>
            </a:r>
          </a:p>
          <a:p>
            <a:pPr lvl="1"/>
            <a:r>
              <a:rPr lang="en-GB" dirty="0" smtClean="0"/>
              <a:t>The mean for one level must be significantly different from the mean of the other level.</a:t>
            </a:r>
          </a:p>
          <a:p>
            <a:pPr lvl="1"/>
            <a:r>
              <a:rPr lang="en-GB" dirty="0" smtClean="0"/>
              <a:t>We can look back at the means (displayed in the descriptive statistics box in the SPSS output), to show us which mean is higher. </a:t>
            </a:r>
          </a:p>
          <a:p>
            <a:endParaRPr lang="en-GB" dirty="0"/>
          </a:p>
        </p:txBody>
      </p:sp>
    </p:spTree>
    <p:extLst>
      <p:ext uri="{BB962C8B-B14F-4D97-AF65-F5344CB8AC3E}">
        <p14:creationId xmlns:p14="http://schemas.microsoft.com/office/powerpoint/2010/main" val="10908379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816" y="44624"/>
            <a:ext cx="8278688" cy="926976"/>
          </a:xfrm>
        </p:spPr>
        <p:txBody>
          <a:bodyPr>
            <a:normAutofit fontScale="90000"/>
          </a:bodyPr>
          <a:lstStyle/>
          <a:p>
            <a:pPr algn="ctr"/>
            <a:r>
              <a:rPr lang="en-GB" sz="3700" dirty="0">
                <a:solidFill>
                  <a:schemeClr val="tx1"/>
                </a:solidFill>
              </a:rPr>
              <a:t>Planned and Unplanned Comparisons</a:t>
            </a:r>
          </a:p>
        </p:txBody>
      </p:sp>
      <p:sp>
        <p:nvSpPr>
          <p:cNvPr id="3" name="Content Placeholder 2"/>
          <p:cNvSpPr>
            <a:spLocks noGrp="1"/>
          </p:cNvSpPr>
          <p:nvPr>
            <p:ph idx="1"/>
          </p:nvPr>
        </p:nvSpPr>
        <p:spPr>
          <a:xfrm>
            <a:off x="647056" y="1052736"/>
            <a:ext cx="8496944" cy="5328592"/>
          </a:xfrm>
        </p:spPr>
        <p:txBody>
          <a:bodyPr>
            <a:normAutofit/>
          </a:bodyPr>
          <a:lstStyle/>
          <a:p>
            <a:r>
              <a:rPr lang="en-GB" sz="3000" b="1" u="sng" dirty="0" smtClean="0"/>
              <a:t>HOWEVER:</a:t>
            </a:r>
            <a:r>
              <a:rPr lang="en-GB" sz="3000" dirty="0" smtClean="0"/>
              <a:t> if there are more than 2 levels, the ANOVA </a:t>
            </a:r>
            <a:r>
              <a:rPr lang="en-GB" sz="3000" b="1" u="sng" dirty="0" smtClean="0">
                <a:solidFill>
                  <a:srgbClr val="9966FF"/>
                </a:solidFill>
              </a:rPr>
              <a:t>doesn’t</a:t>
            </a:r>
            <a:r>
              <a:rPr lang="en-GB" sz="3000" dirty="0" smtClean="0"/>
              <a:t> tell us which means are different from which other means. </a:t>
            </a:r>
          </a:p>
          <a:p>
            <a:r>
              <a:rPr lang="en-GB" sz="3000" dirty="0" smtClean="0"/>
              <a:t>So the DV varies with the levels of the factor but we need to do some further analyses to examine the data in more detail.</a:t>
            </a:r>
          </a:p>
          <a:p>
            <a:r>
              <a:rPr lang="en-GB" sz="3000" dirty="0" smtClean="0"/>
              <a:t>We need to compare the means or groups of means in a way that will allow us to appropriately interpret the results.    </a:t>
            </a:r>
            <a:endParaRPr lang="en-GB" sz="3000" b="1" u="sng" dirty="0"/>
          </a:p>
        </p:txBody>
      </p:sp>
    </p:spTree>
    <p:extLst>
      <p:ext uri="{BB962C8B-B14F-4D97-AF65-F5344CB8AC3E}">
        <p14:creationId xmlns:p14="http://schemas.microsoft.com/office/powerpoint/2010/main" val="19086155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dirty="0" smtClean="0">
                <a:solidFill>
                  <a:schemeClr val="tx1"/>
                </a:solidFill>
              </a:rPr>
              <a:t>What can we do…?</a:t>
            </a:r>
            <a:endParaRPr lang="en-GB" dirty="0">
              <a:solidFill>
                <a:schemeClr val="tx1"/>
              </a:solidFill>
            </a:endParaRPr>
          </a:p>
        </p:txBody>
      </p:sp>
      <p:sp>
        <p:nvSpPr>
          <p:cNvPr id="3" name="Content Placeholder 2"/>
          <p:cNvSpPr>
            <a:spLocks noGrp="1"/>
          </p:cNvSpPr>
          <p:nvPr>
            <p:ph idx="1"/>
          </p:nvPr>
        </p:nvSpPr>
        <p:spPr>
          <a:xfrm>
            <a:off x="467544" y="1412776"/>
            <a:ext cx="8568952" cy="4114800"/>
          </a:xfrm>
        </p:spPr>
        <p:txBody>
          <a:bodyPr>
            <a:normAutofit fontScale="92500"/>
          </a:bodyPr>
          <a:lstStyle/>
          <a:p>
            <a:r>
              <a:rPr lang="en-GB" sz="3000" b="1" dirty="0" smtClean="0"/>
              <a:t>Planned (</a:t>
            </a:r>
            <a:r>
              <a:rPr lang="en-GB" sz="3000" b="1" i="1" dirty="0" smtClean="0"/>
              <a:t>a Priori) </a:t>
            </a:r>
            <a:r>
              <a:rPr lang="en-GB" sz="3000" b="1" dirty="0" smtClean="0"/>
              <a:t>Comparisons:</a:t>
            </a:r>
            <a:r>
              <a:rPr lang="en-GB" sz="3000" dirty="0" smtClean="0"/>
              <a:t> These are decide upon before the data is collected. The researcher predicts/suggests which means will differ significantly from each other. </a:t>
            </a:r>
          </a:p>
          <a:p>
            <a:pPr marL="0" indent="0">
              <a:buNone/>
            </a:pPr>
            <a:endParaRPr lang="en-GB" sz="1800" dirty="0" smtClean="0"/>
          </a:p>
          <a:p>
            <a:r>
              <a:rPr lang="en-GB" sz="3000" b="1" dirty="0" smtClean="0"/>
              <a:t>Unplanned (</a:t>
            </a:r>
            <a:r>
              <a:rPr lang="en-GB" sz="3000" b="1" i="1" dirty="0" smtClean="0"/>
              <a:t>a Posteriori/Post-hoc) </a:t>
            </a:r>
            <a:r>
              <a:rPr lang="en-GB" sz="3000" b="1" dirty="0" smtClean="0"/>
              <a:t>Comparisons: </a:t>
            </a:r>
            <a:r>
              <a:rPr lang="en-GB" sz="3000" dirty="0" smtClean="0"/>
              <a:t>Here the differences among means are explored after the data has been collected.</a:t>
            </a:r>
            <a:r>
              <a:rPr lang="en-GB" sz="3000" b="1" dirty="0" smtClean="0"/>
              <a:t> </a:t>
            </a:r>
            <a:endParaRPr lang="en-GB" sz="3000" b="1" dirty="0"/>
          </a:p>
        </p:txBody>
      </p:sp>
    </p:spTree>
    <p:extLst>
      <p:ext uri="{BB962C8B-B14F-4D97-AF65-F5344CB8AC3E}">
        <p14:creationId xmlns:p14="http://schemas.microsoft.com/office/powerpoint/2010/main" val="1452992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9776"/>
            <a:ext cx="7772400" cy="782960"/>
          </a:xfrm>
        </p:spPr>
        <p:txBody>
          <a:bodyPr/>
          <a:lstStyle/>
          <a:p>
            <a:pPr algn="ctr"/>
            <a:r>
              <a:rPr lang="en-GB" dirty="0" smtClean="0">
                <a:solidFill>
                  <a:schemeClr val="tx1"/>
                </a:solidFill>
              </a:rPr>
              <a:t>Why does this matter?</a:t>
            </a:r>
            <a:endParaRPr lang="en-GB" dirty="0">
              <a:solidFill>
                <a:schemeClr val="tx1"/>
              </a:solidFill>
            </a:endParaRPr>
          </a:p>
        </p:txBody>
      </p:sp>
      <p:sp>
        <p:nvSpPr>
          <p:cNvPr id="3" name="Content Placeholder 2"/>
          <p:cNvSpPr>
            <a:spLocks noGrp="1"/>
          </p:cNvSpPr>
          <p:nvPr>
            <p:ph idx="1"/>
          </p:nvPr>
        </p:nvSpPr>
        <p:spPr>
          <a:xfrm>
            <a:off x="685800" y="1268760"/>
            <a:ext cx="8278688" cy="4032448"/>
          </a:xfrm>
        </p:spPr>
        <p:txBody>
          <a:bodyPr/>
          <a:lstStyle/>
          <a:p>
            <a:r>
              <a:rPr lang="en-GB" dirty="0" smtClean="0"/>
              <a:t>Depending on the type of comparison we do, we need to use a different type of test.</a:t>
            </a:r>
          </a:p>
          <a:p>
            <a:endParaRPr lang="en-GB" dirty="0" smtClean="0"/>
          </a:p>
          <a:p>
            <a:r>
              <a:rPr lang="en-GB" b="1" u="sng" dirty="0" smtClean="0"/>
              <a:t>Why?:</a:t>
            </a:r>
            <a:r>
              <a:rPr lang="en-GB" dirty="0" smtClean="0"/>
              <a:t> Because the probability of making a Type 1 error is smaller when the comparisons are planned in advance.</a:t>
            </a:r>
          </a:p>
        </p:txBody>
      </p:sp>
    </p:spTree>
    <p:extLst>
      <p:ext uri="{BB962C8B-B14F-4D97-AF65-F5344CB8AC3E}">
        <p14:creationId xmlns:p14="http://schemas.microsoft.com/office/powerpoint/2010/main" val="36097461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792088"/>
          </a:xfrm>
        </p:spPr>
        <p:txBody>
          <a:bodyPr/>
          <a:lstStyle/>
          <a:p>
            <a:pPr algn="ctr"/>
            <a:r>
              <a:rPr lang="en-GB" dirty="0" smtClean="0">
                <a:solidFill>
                  <a:schemeClr val="tx1"/>
                </a:solidFill>
              </a:rPr>
              <a:t>Type 1 Error</a:t>
            </a:r>
            <a:endParaRPr lang="en-GB" dirty="0">
              <a:solidFill>
                <a:schemeClr val="tx1"/>
              </a:solidFill>
            </a:endParaRPr>
          </a:p>
        </p:txBody>
      </p:sp>
      <p:sp>
        <p:nvSpPr>
          <p:cNvPr id="3" name="Content Placeholder 2"/>
          <p:cNvSpPr>
            <a:spLocks noGrp="1"/>
          </p:cNvSpPr>
          <p:nvPr>
            <p:ph idx="1"/>
          </p:nvPr>
        </p:nvSpPr>
        <p:spPr>
          <a:xfrm>
            <a:off x="685800" y="1700808"/>
            <a:ext cx="8280920" cy="4114800"/>
          </a:xfrm>
        </p:spPr>
        <p:txBody>
          <a:bodyPr/>
          <a:lstStyle/>
          <a:p>
            <a:r>
              <a:rPr lang="en-GB" dirty="0"/>
              <a:t>Remember Type 1 error is </a:t>
            </a:r>
            <a:r>
              <a:rPr lang="en-GB" b="1" dirty="0"/>
              <a:t>incorrectly </a:t>
            </a:r>
            <a:r>
              <a:rPr lang="en-GB" dirty="0"/>
              <a:t>rejecting a null hypothesis</a:t>
            </a:r>
            <a:r>
              <a:rPr lang="en-GB" dirty="0" smtClean="0"/>
              <a:t>.</a:t>
            </a:r>
          </a:p>
          <a:p>
            <a:pPr marL="0" indent="0">
              <a:buNone/>
            </a:pPr>
            <a:endParaRPr lang="en-GB" sz="1200" dirty="0"/>
          </a:p>
          <a:p>
            <a:r>
              <a:rPr lang="en-GB" dirty="0"/>
              <a:t>So concluding that </a:t>
            </a:r>
            <a:r>
              <a:rPr lang="en-GB" dirty="0" smtClean="0"/>
              <a:t>there is a </a:t>
            </a:r>
            <a:r>
              <a:rPr lang="en-GB" dirty="0"/>
              <a:t>significant effect when </a:t>
            </a:r>
            <a:r>
              <a:rPr lang="en-GB" dirty="0" smtClean="0"/>
              <a:t>actually </a:t>
            </a:r>
            <a:r>
              <a:rPr lang="en-GB" dirty="0"/>
              <a:t>the means differ due to chance.  </a:t>
            </a:r>
            <a:endParaRPr lang="en-GB" dirty="0" smtClean="0"/>
          </a:p>
          <a:p>
            <a:pPr marL="0" indent="0">
              <a:buNone/>
            </a:pPr>
            <a:endParaRPr lang="en-GB" sz="1200" dirty="0"/>
          </a:p>
          <a:p>
            <a:r>
              <a:rPr lang="en-GB" dirty="0" smtClean="0"/>
              <a:t>When we make multiple comparisons we run the chance of making Type 1 errors.</a:t>
            </a:r>
          </a:p>
        </p:txBody>
      </p:sp>
    </p:spTree>
    <p:extLst>
      <p:ext uri="{BB962C8B-B14F-4D97-AF65-F5344CB8AC3E}">
        <p14:creationId xmlns:p14="http://schemas.microsoft.com/office/powerpoint/2010/main" val="13943664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792088"/>
          </a:xfrm>
        </p:spPr>
        <p:txBody>
          <a:bodyPr/>
          <a:lstStyle/>
          <a:p>
            <a:r>
              <a:rPr lang="en-GB" dirty="0" smtClean="0">
                <a:solidFill>
                  <a:schemeClr val="tx1"/>
                </a:solidFill>
              </a:rPr>
              <a:t>For example…</a:t>
            </a:r>
            <a:endParaRPr lang="en-GB" dirty="0">
              <a:solidFill>
                <a:schemeClr val="tx1"/>
              </a:solidFill>
            </a:endParaRPr>
          </a:p>
        </p:txBody>
      </p:sp>
      <p:sp>
        <p:nvSpPr>
          <p:cNvPr id="3" name="Content Placeholder 2"/>
          <p:cNvSpPr>
            <a:spLocks noGrp="1"/>
          </p:cNvSpPr>
          <p:nvPr>
            <p:ph idx="1"/>
          </p:nvPr>
        </p:nvSpPr>
        <p:spPr>
          <a:xfrm>
            <a:off x="468000" y="1196752"/>
            <a:ext cx="8676000" cy="5184576"/>
          </a:xfrm>
        </p:spPr>
        <p:txBody>
          <a:bodyPr>
            <a:normAutofit fontScale="92500" lnSpcReduction="20000"/>
          </a:bodyPr>
          <a:lstStyle/>
          <a:p>
            <a:pPr>
              <a:lnSpc>
                <a:spcPct val="150000"/>
              </a:lnSpc>
            </a:pPr>
            <a:r>
              <a:rPr lang="en-GB" sz="2800" dirty="0"/>
              <a:t>W</a:t>
            </a:r>
            <a:r>
              <a:rPr lang="en-GB" sz="2800" dirty="0" smtClean="0"/>
              <a:t>e </a:t>
            </a:r>
            <a:r>
              <a:rPr lang="en-GB" sz="2800" dirty="0"/>
              <a:t>give a group of males and a group of females 50 words and ask them to give us as many associations to the words in 1 </a:t>
            </a:r>
            <a:r>
              <a:rPr lang="en-GB" sz="2800" dirty="0" smtClean="0"/>
              <a:t>minute.</a:t>
            </a:r>
            <a:endParaRPr lang="en-GB" sz="2800" dirty="0"/>
          </a:p>
          <a:p>
            <a:pPr>
              <a:lnSpc>
                <a:spcPct val="150000"/>
              </a:lnSpc>
            </a:pPr>
            <a:r>
              <a:rPr lang="en-GB" sz="2800" dirty="0"/>
              <a:t>For each word we test whether there’s a significant difference in the number of associations given by the males &amp; females</a:t>
            </a:r>
          </a:p>
          <a:p>
            <a:pPr>
              <a:lnSpc>
                <a:spcPct val="150000"/>
              </a:lnSpc>
            </a:pPr>
            <a:r>
              <a:rPr lang="en-GB" sz="2800" dirty="0" smtClean="0"/>
              <a:t>We could run 50 independent samples t-tests</a:t>
            </a:r>
          </a:p>
          <a:p>
            <a:pPr>
              <a:lnSpc>
                <a:spcPct val="150000"/>
              </a:lnSpc>
            </a:pPr>
            <a:r>
              <a:rPr lang="en-GB" sz="2800" b="1" u="sng" dirty="0" smtClean="0"/>
              <a:t>BUT:</a:t>
            </a:r>
            <a:r>
              <a:rPr lang="en-GB" sz="2800" dirty="0" smtClean="0"/>
              <a:t> there’s a risk that 2.5 of these tests (50*.05) will be detected as significant by chance.</a:t>
            </a:r>
            <a:endParaRPr lang="en-GB" sz="2800" dirty="0"/>
          </a:p>
        </p:txBody>
      </p:sp>
    </p:spTree>
    <p:extLst>
      <p:ext uri="{BB962C8B-B14F-4D97-AF65-F5344CB8AC3E}">
        <p14:creationId xmlns:p14="http://schemas.microsoft.com/office/powerpoint/2010/main" val="39188112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4624"/>
            <a:ext cx="8856984" cy="1368152"/>
          </a:xfrm>
        </p:spPr>
        <p:txBody>
          <a:bodyPr>
            <a:normAutofit/>
          </a:bodyPr>
          <a:lstStyle/>
          <a:p>
            <a:r>
              <a:rPr lang="en-GB" sz="3200" dirty="0" smtClean="0">
                <a:solidFill>
                  <a:schemeClr val="tx1"/>
                </a:solidFill>
              </a:rPr>
              <a:t>Type 1 error with unplanned comparisons</a:t>
            </a:r>
            <a:endParaRPr lang="en-GB" sz="3200" dirty="0">
              <a:solidFill>
                <a:schemeClr val="tx1"/>
              </a:solidFill>
            </a:endParaRPr>
          </a:p>
        </p:txBody>
      </p:sp>
      <p:sp>
        <p:nvSpPr>
          <p:cNvPr id="3" name="Content Placeholder 2"/>
          <p:cNvSpPr>
            <a:spLocks noGrp="1"/>
          </p:cNvSpPr>
          <p:nvPr>
            <p:ph idx="1"/>
          </p:nvPr>
        </p:nvSpPr>
        <p:spPr>
          <a:xfrm>
            <a:off x="611560" y="1628800"/>
            <a:ext cx="8278688" cy="4114800"/>
          </a:xfrm>
        </p:spPr>
        <p:txBody>
          <a:bodyPr>
            <a:normAutofit fontScale="92500" lnSpcReduction="10000"/>
          </a:bodyPr>
          <a:lstStyle/>
          <a:p>
            <a:pPr>
              <a:lnSpc>
                <a:spcPct val="150000"/>
              </a:lnSpc>
            </a:pPr>
            <a:r>
              <a:rPr lang="en-GB" dirty="0" smtClean="0"/>
              <a:t>So why is there a greater risk of making a Type 1 error with unplanned comparisons?</a:t>
            </a:r>
          </a:p>
          <a:p>
            <a:pPr>
              <a:lnSpc>
                <a:spcPct val="150000"/>
              </a:lnSpc>
            </a:pPr>
            <a:r>
              <a:rPr lang="en-GB" dirty="0" smtClean="0"/>
              <a:t>E.g., An experiment uses a one-way  ANOVA to examine the effect of 5 different noise levels on memory.</a:t>
            </a:r>
          </a:p>
          <a:p>
            <a:pPr>
              <a:lnSpc>
                <a:spcPct val="150000"/>
              </a:lnSpc>
            </a:pPr>
            <a:r>
              <a:rPr lang="en-GB" dirty="0" smtClean="0"/>
              <a:t>This type of experiment would produce 5 different means: one for each condition.</a:t>
            </a:r>
            <a:endParaRPr lang="en-GB" dirty="0"/>
          </a:p>
        </p:txBody>
      </p:sp>
    </p:spTree>
    <p:extLst>
      <p:ext uri="{BB962C8B-B14F-4D97-AF65-F5344CB8AC3E}">
        <p14:creationId xmlns:p14="http://schemas.microsoft.com/office/powerpoint/2010/main" val="42544369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normAutofit/>
          </a:bodyPr>
          <a:lstStyle/>
          <a:p>
            <a:pPr algn="ctr"/>
            <a:r>
              <a:rPr lang="en-GB" sz="2800" dirty="0">
                <a:solidFill>
                  <a:schemeClr val="tx1"/>
                </a:solidFill>
              </a:rPr>
              <a:t>Type 1 error with unplanned comparisons</a:t>
            </a:r>
          </a:p>
        </p:txBody>
      </p:sp>
      <p:sp>
        <p:nvSpPr>
          <p:cNvPr id="3" name="Content Placeholder 2"/>
          <p:cNvSpPr>
            <a:spLocks noGrp="1"/>
          </p:cNvSpPr>
          <p:nvPr>
            <p:ph idx="1"/>
          </p:nvPr>
        </p:nvSpPr>
        <p:spPr>
          <a:xfrm>
            <a:off x="827584" y="1484784"/>
            <a:ext cx="7992888" cy="4248472"/>
          </a:xfrm>
        </p:spPr>
        <p:txBody>
          <a:bodyPr>
            <a:normAutofit lnSpcReduction="10000"/>
          </a:bodyPr>
          <a:lstStyle/>
          <a:p>
            <a:pPr>
              <a:lnSpc>
                <a:spcPct val="150000"/>
              </a:lnSpc>
            </a:pPr>
            <a:r>
              <a:rPr lang="en-GB" dirty="0" smtClean="0"/>
              <a:t>So you could do 10 comparisons: to compare all the means.</a:t>
            </a:r>
          </a:p>
          <a:p>
            <a:pPr>
              <a:lnSpc>
                <a:spcPct val="150000"/>
              </a:lnSpc>
            </a:pPr>
            <a:r>
              <a:rPr lang="en-GB" dirty="0" smtClean="0"/>
              <a:t>Say the null hypothesis is true – noise does </a:t>
            </a:r>
            <a:r>
              <a:rPr lang="en-GB" b="1" dirty="0" smtClean="0">
                <a:solidFill>
                  <a:srgbClr val="9966FF"/>
                </a:solidFill>
              </a:rPr>
              <a:t>not</a:t>
            </a:r>
            <a:r>
              <a:rPr lang="en-GB" dirty="0" smtClean="0"/>
              <a:t> affect memory.</a:t>
            </a:r>
          </a:p>
          <a:p>
            <a:pPr>
              <a:lnSpc>
                <a:spcPct val="150000"/>
              </a:lnSpc>
            </a:pPr>
            <a:r>
              <a:rPr lang="en-GB" dirty="0" smtClean="0"/>
              <a:t>But by chance 2 of the means are far enough apart they lead us to incorrectly reject the null hypothesis. </a:t>
            </a:r>
            <a:endParaRPr lang="en-GB" dirty="0"/>
          </a:p>
        </p:txBody>
      </p:sp>
    </p:spTree>
    <p:extLst>
      <p:ext uri="{BB962C8B-B14F-4D97-AF65-F5344CB8AC3E}">
        <p14:creationId xmlns:p14="http://schemas.microsoft.com/office/powerpoint/2010/main" val="2775755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normAutofit/>
          </a:bodyPr>
          <a:lstStyle/>
          <a:p>
            <a:pPr algn="ctr"/>
            <a:r>
              <a:rPr lang="en-GB" sz="2800" dirty="0">
                <a:solidFill>
                  <a:schemeClr val="tx1"/>
                </a:solidFill>
              </a:rPr>
              <a:t>Type 1 error with unplanned comparisons</a:t>
            </a:r>
          </a:p>
        </p:txBody>
      </p:sp>
      <p:sp>
        <p:nvSpPr>
          <p:cNvPr id="3" name="Content Placeholder 2"/>
          <p:cNvSpPr>
            <a:spLocks noGrp="1"/>
          </p:cNvSpPr>
          <p:nvPr>
            <p:ph idx="1"/>
          </p:nvPr>
        </p:nvSpPr>
        <p:spPr>
          <a:xfrm>
            <a:off x="539552" y="1484784"/>
            <a:ext cx="8424936" cy="4611216"/>
          </a:xfrm>
        </p:spPr>
        <p:txBody>
          <a:bodyPr/>
          <a:lstStyle/>
          <a:p>
            <a:pPr>
              <a:lnSpc>
                <a:spcPct val="150000"/>
              </a:lnSpc>
            </a:pPr>
            <a:r>
              <a:rPr lang="en-GB" dirty="0"/>
              <a:t>The data would now contain a Type 1 </a:t>
            </a:r>
            <a:r>
              <a:rPr lang="en-GB" dirty="0" smtClean="0"/>
              <a:t>error.</a:t>
            </a:r>
          </a:p>
          <a:p>
            <a:pPr>
              <a:lnSpc>
                <a:spcPct val="150000"/>
              </a:lnSpc>
            </a:pPr>
            <a:r>
              <a:rPr lang="en-GB" dirty="0" smtClean="0"/>
              <a:t>BUT: If you had planned your single comparisons in advance you would have a probability of 0.1 hitting on the one comparison out of 10 that involves the Type 1 error.</a:t>
            </a:r>
            <a:endParaRPr lang="en-GB" dirty="0"/>
          </a:p>
        </p:txBody>
      </p:sp>
    </p:spTree>
    <p:extLst>
      <p:ext uri="{BB962C8B-B14F-4D97-AF65-F5344CB8AC3E}">
        <p14:creationId xmlns:p14="http://schemas.microsoft.com/office/powerpoint/2010/main" val="18800508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Planned Comparisons</a:t>
            </a:r>
            <a:endParaRPr lang="en-GB" dirty="0">
              <a:solidFill>
                <a:schemeClr val="tx1"/>
              </a:solidFill>
            </a:endParaRPr>
          </a:p>
        </p:txBody>
      </p:sp>
      <p:sp>
        <p:nvSpPr>
          <p:cNvPr id="3" name="Content Placeholder 2"/>
          <p:cNvSpPr>
            <a:spLocks noGrp="1"/>
          </p:cNvSpPr>
          <p:nvPr>
            <p:ph idx="1"/>
          </p:nvPr>
        </p:nvSpPr>
        <p:spPr>
          <a:xfrm>
            <a:off x="611560" y="1628800"/>
            <a:ext cx="8424936" cy="4114800"/>
          </a:xfrm>
        </p:spPr>
        <p:txBody>
          <a:bodyPr/>
          <a:lstStyle/>
          <a:p>
            <a:r>
              <a:rPr lang="en-GB" dirty="0" smtClean="0"/>
              <a:t>So by planning comparisons before hand (based on justified theoretical assumptions) you could test differences between specific groups or conditions, rather than just comparing all and running the risk of making a Type 1 error.</a:t>
            </a:r>
            <a:endParaRPr lang="en-GB" dirty="0"/>
          </a:p>
        </p:txBody>
      </p:sp>
    </p:spTree>
    <p:extLst>
      <p:ext uri="{BB962C8B-B14F-4D97-AF65-F5344CB8AC3E}">
        <p14:creationId xmlns:p14="http://schemas.microsoft.com/office/powerpoint/2010/main" val="39941262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3832" y="44624"/>
            <a:ext cx="7990656" cy="792088"/>
          </a:xfrm>
        </p:spPr>
        <p:txBody>
          <a:bodyPr/>
          <a:lstStyle/>
          <a:p>
            <a:pPr algn="ctr"/>
            <a:r>
              <a:rPr lang="en-GB" dirty="0" smtClean="0">
                <a:solidFill>
                  <a:schemeClr val="tx1"/>
                </a:solidFill>
              </a:rPr>
              <a:t>Planned comparisons</a:t>
            </a:r>
            <a:endParaRPr lang="en-GB" dirty="0">
              <a:solidFill>
                <a:schemeClr val="tx1"/>
              </a:solidFill>
            </a:endParaRPr>
          </a:p>
        </p:txBody>
      </p:sp>
      <p:sp>
        <p:nvSpPr>
          <p:cNvPr id="3" name="Content Placeholder 2"/>
          <p:cNvSpPr>
            <a:spLocks noGrp="1"/>
          </p:cNvSpPr>
          <p:nvPr>
            <p:ph idx="1"/>
          </p:nvPr>
        </p:nvSpPr>
        <p:spPr>
          <a:xfrm>
            <a:off x="685800" y="908720"/>
            <a:ext cx="8350696" cy="5040560"/>
          </a:xfrm>
        </p:spPr>
        <p:txBody>
          <a:bodyPr>
            <a:normAutofit fontScale="92500"/>
          </a:bodyPr>
          <a:lstStyle/>
          <a:p>
            <a:pPr>
              <a:lnSpc>
                <a:spcPct val="150000"/>
              </a:lnSpc>
            </a:pPr>
            <a:r>
              <a:rPr lang="en-GB" dirty="0" smtClean="0"/>
              <a:t>So Planned Comparisons </a:t>
            </a:r>
            <a:r>
              <a:rPr lang="en-GB" i="1" dirty="0"/>
              <a:t>(</a:t>
            </a:r>
            <a:r>
              <a:rPr lang="en-GB" i="1" dirty="0" smtClean="0"/>
              <a:t>a </a:t>
            </a:r>
            <a:r>
              <a:rPr lang="en-GB" i="1" dirty="0"/>
              <a:t>Priori</a:t>
            </a:r>
            <a:r>
              <a:rPr lang="en-GB" dirty="0" smtClean="0"/>
              <a:t>) are comparisons with a specific prediction that we make </a:t>
            </a:r>
            <a:r>
              <a:rPr lang="en-GB" b="1" dirty="0" smtClean="0">
                <a:solidFill>
                  <a:srgbClr val="9966FF"/>
                </a:solidFill>
              </a:rPr>
              <a:t>before</a:t>
            </a:r>
            <a:r>
              <a:rPr lang="en-GB" dirty="0" smtClean="0"/>
              <a:t> conducting the ANOVA, based on theoretical grounds. </a:t>
            </a:r>
          </a:p>
          <a:p>
            <a:pPr marL="0" indent="0">
              <a:lnSpc>
                <a:spcPct val="150000"/>
              </a:lnSpc>
              <a:buNone/>
            </a:pPr>
            <a:endParaRPr lang="en-GB" sz="1200" dirty="0"/>
          </a:p>
          <a:p>
            <a:pPr>
              <a:lnSpc>
                <a:spcPct val="150000"/>
              </a:lnSpc>
            </a:pPr>
            <a:r>
              <a:rPr lang="en-GB" dirty="0" smtClean="0"/>
              <a:t>Making selected and predetermined comparisons incurs a far lower probability of making a Type 1 error than if we make all possible comparisons.</a:t>
            </a:r>
          </a:p>
        </p:txBody>
      </p:sp>
    </p:spTree>
    <p:extLst>
      <p:ext uri="{BB962C8B-B14F-4D97-AF65-F5344CB8AC3E}">
        <p14:creationId xmlns:p14="http://schemas.microsoft.com/office/powerpoint/2010/main" val="32452325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4624"/>
            <a:ext cx="8064896" cy="782960"/>
          </a:xfrm>
        </p:spPr>
        <p:txBody>
          <a:bodyPr/>
          <a:lstStyle/>
          <a:p>
            <a:pPr algn="ctr"/>
            <a:r>
              <a:rPr lang="en-GB" sz="4000" dirty="0" smtClean="0">
                <a:solidFill>
                  <a:schemeClr val="tx1"/>
                </a:solidFill>
              </a:rPr>
              <a:t>Planned Comparisons</a:t>
            </a:r>
            <a:endParaRPr lang="en-GB" sz="4000" dirty="0">
              <a:solidFill>
                <a:schemeClr val="tx1"/>
              </a:solidFill>
            </a:endParaRPr>
          </a:p>
        </p:txBody>
      </p:sp>
      <p:sp>
        <p:nvSpPr>
          <p:cNvPr id="3" name="Content Placeholder 2"/>
          <p:cNvSpPr>
            <a:spLocks noGrp="1"/>
          </p:cNvSpPr>
          <p:nvPr>
            <p:ph idx="1"/>
          </p:nvPr>
        </p:nvSpPr>
        <p:spPr>
          <a:xfrm>
            <a:off x="539552" y="764704"/>
            <a:ext cx="8496000" cy="4752528"/>
          </a:xfrm>
        </p:spPr>
        <p:txBody>
          <a:bodyPr>
            <a:normAutofit fontScale="92500" lnSpcReduction="20000"/>
          </a:bodyPr>
          <a:lstStyle/>
          <a:p>
            <a:pPr>
              <a:lnSpc>
                <a:spcPct val="150000"/>
              </a:lnSpc>
            </a:pPr>
            <a:r>
              <a:rPr lang="en-GB" dirty="0" smtClean="0"/>
              <a:t>A method of dealing with the increased error rate created by multiple comparisons is to just lower the alpha (</a:t>
            </a:r>
            <a:r>
              <a:rPr lang="el-GR" dirty="0" smtClean="0"/>
              <a:t>α</a:t>
            </a:r>
            <a:r>
              <a:rPr lang="en-GB" dirty="0" smtClean="0"/>
              <a:t>) by dividing it with the number of comparisons being made. </a:t>
            </a:r>
          </a:p>
          <a:p>
            <a:pPr marL="0" indent="0">
              <a:lnSpc>
                <a:spcPct val="150000"/>
              </a:lnSpc>
              <a:buNone/>
            </a:pPr>
            <a:endParaRPr lang="en-GB" sz="1200" dirty="0" smtClean="0"/>
          </a:p>
          <a:p>
            <a:pPr>
              <a:lnSpc>
                <a:spcPct val="150000"/>
              </a:lnSpc>
            </a:pPr>
            <a:r>
              <a:rPr lang="en-GB" dirty="0" smtClean="0"/>
              <a:t>E.g., if you were to do 2 t-tests then you would divide 0.05/2 = .025.</a:t>
            </a:r>
          </a:p>
          <a:p>
            <a:pPr marL="0" indent="0">
              <a:lnSpc>
                <a:spcPct val="150000"/>
              </a:lnSpc>
              <a:buNone/>
            </a:pPr>
            <a:endParaRPr lang="en-GB" sz="1200" dirty="0" smtClean="0"/>
          </a:p>
          <a:p>
            <a:pPr>
              <a:lnSpc>
                <a:spcPct val="150000"/>
              </a:lnSpc>
            </a:pPr>
            <a:r>
              <a:rPr lang="en-GB" dirty="0" smtClean="0"/>
              <a:t>So you would only accept a difference as significant if </a:t>
            </a:r>
            <a:r>
              <a:rPr lang="en-GB" i="1" dirty="0" smtClean="0"/>
              <a:t>p </a:t>
            </a:r>
            <a:r>
              <a:rPr lang="en-GB" dirty="0" smtClean="0"/>
              <a:t>falls under .025.</a:t>
            </a:r>
          </a:p>
          <a:p>
            <a:pPr>
              <a:lnSpc>
                <a:spcPct val="150000"/>
              </a:lnSpc>
            </a:pPr>
            <a:endParaRPr lang="en-GB" dirty="0"/>
          </a:p>
        </p:txBody>
      </p:sp>
    </p:spTree>
    <p:extLst>
      <p:ext uri="{BB962C8B-B14F-4D97-AF65-F5344CB8AC3E}">
        <p14:creationId xmlns:p14="http://schemas.microsoft.com/office/powerpoint/2010/main" val="41147101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1143000"/>
          </a:xfrm>
        </p:spPr>
        <p:txBody>
          <a:bodyPr/>
          <a:lstStyle/>
          <a:p>
            <a:pPr algn="ctr"/>
            <a:r>
              <a:rPr lang="en-GB" dirty="0" smtClean="0">
                <a:solidFill>
                  <a:schemeClr val="tx1"/>
                </a:solidFill>
              </a:rPr>
              <a:t>Planned Comparisons</a:t>
            </a:r>
            <a:endParaRPr lang="en-GB" dirty="0">
              <a:solidFill>
                <a:schemeClr val="tx1"/>
              </a:solidFill>
            </a:endParaRPr>
          </a:p>
        </p:txBody>
      </p:sp>
      <p:sp>
        <p:nvSpPr>
          <p:cNvPr id="3" name="Content Placeholder 2"/>
          <p:cNvSpPr>
            <a:spLocks noGrp="1"/>
          </p:cNvSpPr>
          <p:nvPr>
            <p:ph idx="1"/>
          </p:nvPr>
        </p:nvSpPr>
        <p:spPr>
          <a:xfrm>
            <a:off x="685800" y="1484784"/>
            <a:ext cx="8278688" cy="4392488"/>
          </a:xfrm>
        </p:spPr>
        <p:txBody>
          <a:bodyPr>
            <a:normAutofit fontScale="92500" lnSpcReduction="20000"/>
          </a:bodyPr>
          <a:lstStyle/>
          <a:p>
            <a:pPr>
              <a:lnSpc>
                <a:spcPct val="150000"/>
              </a:lnSpc>
            </a:pPr>
            <a:r>
              <a:rPr lang="en-GB" dirty="0" smtClean="0"/>
              <a:t>If you intend to maker a few comparisons, then instead of lower the Alpha, you could conduct </a:t>
            </a:r>
            <a:r>
              <a:rPr lang="en-GB" dirty="0" err="1" smtClean="0"/>
              <a:t>Bonferroni</a:t>
            </a:r>
            <a:r>
              <a:rPr lang="en-GB" dirty="0" smtClean="0"/>
              <a:t> t-tests.</a:t>
            </a:r>
          </a:p>
          <a:p>
            <a:pPr lvl="1">
              <a:lnSpc>
                <a:spcPct val="150000"/>
              </a:lnSpc>
            </a:pPr>
            <a:r>
              <a:rPr lang="en-GB" dirty="0" smtClean="0"/>
              <a:t>Use a formula by Howell (1992) using the MS error term from the ANOVA.</a:t>
            </a:r>
          </a:p>
          <a:p>
            <a:pPr lvl="1">
              <a:lnSpc>
                <a:spcPct val="150000"/>
              </a:lnSpc>
            </a:pPr>
            <a:r>
              <a:rPr lang="en-GB" dirty="0" smtClean="0"/>
              <a:t>Use tables by Dunn (1961), which raise the critical value of t depending on the number of comparisons performed.</a:t>
            </a:r>
          </a:p>
          <a:p>
            <a:pPr marL="0" indent="0">
              <a:lnSpc>
                <a:spcPct val="150000"/>
              </a:lnSpc>
              <a:buNone/>
            </a:pPr>
            <a:r>
              <a:rPr lang="en-GB" dirty="0" smtClean="0"/>
              <a:t> </a:t>
            </a:r>
            <a:r>
              <a:rPr lang="en-GB" sz="2400" dirty="0" smtClean="0"/>
              <a:t>*See the </a:t>
            </a:r>
            <a:r>
              <a:rPr lang="en-GB" sz="2400" dirty="0" err="1" smtClean="0"/>
              <a:t>Coolican</a:t>
            </a:r>
            <a:r>
              <a:rPr lang="en-GB" sz="2400" dirty="0" smtClean="0"/>
              <a:t> book for details on this method</a:t>
            </a:r>
            <a:endParaRPr lang="en-GB" sz="2400" dirty="0"/>
          </a:p>
        </p:txBody>
      </p:sp>
    </p:spTree>
    <p:extLst>
      <p:ext uri="{BB962C8B-B14F-4D97-AF65-F5344CB8AC3E}">
        <p14:creationId xmlns:p14="http://schemas.microsoft.com/office/powerpoint/2010/main" val="3043248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sz="4000" dirty="0" smtClean="0">
                <a:solidFill>
                  <a:schemeClr val="tx1"/>
                </a:solidFill>
              </a:rPr>
              <a:t>Planned Comparisons</a:t>
            </a:r>
            <a:endParaRPr lang="en-GB" sz="4000" dirty="0">
              <a:solidFill>
                <a:schemeClr val="tx1"/>
              </a:solidFill>
            </a:endParaRPr>
          </a:p>
        </p:txBody>
      </p:sp>
      <p:sp>
        <p:nvSpPr>
          <p:cNvPr id="3" name="Content Placeholder 2"/>
          <p:cNvSpPr>
            <a:spLocks noGrp="1"/>
          </p:cNvSpPr>
          <p:nvPr>
            <p:ph idx="1"/>
          </p:nvPr>
        </p:nvSpPr>
        <p:spPr>
          <a:xfrm>
            <a:off x="716886" y="1196752"/>
            <a:ext cx="8280920" cy="4680520"/>
          </a:xfrm>
        </p:spPr>
        <p:txBody>
          <a:bodyPr>
            <a:normAutofit fontScale="92500"/>
          </a:bodyPr>
          <a:lstStyle/>
          <a:p>
            <a:pPr marL="0" indent="-400050">
              <a:lnSpc>
                <a:spcPct val="150000"/>
              </a:lnSpc>
            </a:pPr>
            <a:r>
              <a:rPr lang="en-GB" b="1" dirty="0" smtClean="0">
                <a:solidFill>
                  <a:srgbClr val="9966FF"/>
                </a:solidFill>
              </a:rPr>
              <a:t>Linear contrasts.</a:t>
            </a:r>
          </a:p>
          <a:p>
            <a:pPr marL="400050" lvl="1" indent="-400050">
              <a:lnSpc>
                <a:spcPct val="150000"/>
              </a:lnSpc>
            </a:pPr>
            <a:r>
              <a:rPr lang="en-GB" dirty="0" smtClean="0"/>
              <a:t>Tests for significance between </a:t>
            </a:r>
            <a:r>
              <a:rPr lang="en-GB" i="1" dirty="0" smtClean="0"/>
              <a:t>combinations </a:t>
            </a:r>
            <a:r>
              <a:rPr lang="en-GB" dirty="0" smtClean="0"/>
              <a:t>of means.</a:t>
            </a:r>
          </a:p>
          <a:p>
            <a:pPr marL="400050" lvl="1" indent="-400050">
              <a:lnSpc>
                <a:spcPct val="150000"/>
              </a:lnSpc>
            </a:pPr>
            <a:r>
              <a:rPr lang="en-GB" dirty="0" smtClean="0"/>
              <a:t>Allows us to compare one level (or sets of levels) with another level (or sets of levels).</a:t>
            </a:r>
          </a:p>
          <a:p>
            <a:pPr marL="400050" lvl="1" indent="-400050">
              <a:lnSpc>
                <a:spcPct val="150000"/>
              </a:lnSpc>
            </a:pPr>
            <a:r>
              <a:rPr lang="en-GB" dirty="0" smtClean="0"/>
              <a:t>Weights are assigned to each level</a:t>
            </a:r>
          </a:p>
          <a:p>
            <a:pPr marL="742950" lvl="2" indent="-342900">
              <a:lnSpc>
                <a:spcPct val="150000"/>
              </a:lnSpc>
            </a:pPr>
            <a:r>
              <a:rPr lang="en-GB" dirty="0" smtClean="0"/>
              <a:t>Known as coefficients</a:t>
            </a:r>
          </a:p>
          <a:p>
            <a:pPr marL="400050" lvl="1" indent="-400050">
              <a:lnSpc>
                <a:spcPct val="150000"/>
              </a:lnSpc>
            </a:pPr>
            <a:r>
              <a:rPr lang="en-GB" dirty="0" smtClean="0"/>
              <a:t>This technique is available on SPSS, which uses the t-statistic to test specific contrasts. </a:t>
            </a:r>
            <a:endParaRPr lang="en-GB" dirty="0"/>
          </a:p>
        </p:txBody>
      </p:sp>
    </p:spTree>
    <p:extLst>
      <p:ext uri="{BB962C8B-B14F-4D97-AF65-F5344CB8AC3E}">
        <p14:creationId xmlns:p14="http://schemas.microsoft.com/office/powerpoint/2010/main" val="37163945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792088"/>
          </a:xfrm>
        </p:spPr>
        <p:txBody>
          <a:bodyPr/>
          <a:lstStyle/>
          <a:p>
            <a:pPr algn="ctr"/>
            <a:r>
              <a:rPr lang="en-GB" sz="4000" dirty="0" smtClean="0">
                <a:solidFill>
                  <a:schemeClr val="tx1"/>
                </a:solidFill>
              </a:rPr>
              <a:t>Linear Contrasts </a:t>
            </a:r>
            <a:endParaRPr lang="en-GB" sz="4000" dirty="0">
              <a:solidFill>
                <a:schemeClr val="tx1"/>
              </a:solidFill>
            </a:endParaRPr>
          </a:p>
        </p:txBody>
      </p:sp>
      <p:sp>
        <p:nvSpPr>
          <p:cNvPr id="3" name="Content Placeholder 2"/>
          <p:cNvSpPr>
            <a:spLocks noGrp="1"/>
          </p:cNvSpPr>
          <p:nvPr>
            <p:ph idx="1"/>
          </p:nvPr>
        </p:nvSpPr>
        <p:spPr>
          <a:xfrm>
            <a:off x="539552" y="1052736"/>
            <a:ext cx="8496944" cy="4971256"/>
          </a:xfrm>
        </p:spPr>
        <p:txBody>
          <a:bodyPr/>
          <a:lstStyle/>
          <a:p>
            <a:pPr>
              <a:lnSpc>
                <a:spcPct val="150000"/>
              </a:lnSpc>
            </a:pPr>
            <a:r>
              <a:rPr lang="en-GB" dirty="0" smtClean="0"/>
              <a:t>By assigning weights we can make 3 sorts of comparison:</a:t>
            </a:r>
          </a:p>
          <a:p>
            <a:pPr marL="514350" indent="-514350">
              <a:lnSpc>
                <a:spcPct val="150000"/>
              </a:lnSpc>
              <a:buFont typeface="+mj-lt"/>
              <a:buAutoNum type="arabicPeriod"/>
            </a:pPr>
            <a:r>
              <a:rPr lang="en-GB" dirty="0" smtClean="0"/>
              <a:t>Compare one condition with another</a:t>
            </a:r>
          </a:p>
          <a:p>
            <a:pPr marL="514350" indent="-514350">
              <a:lnSpc>
                <a:spcPct val="150000"/>
              </a:lnSpc>
              <a:buFont typeface="+mj-lt"/>
              <a:buAutoNum type="arabicPeriod"/>
            </a:pPr>
            <a:r>
              <a:rPr lang="en-GB" dirty="0" smtClean="0"/>
              <a:t>Compare one condition with the mean of two or more of the other condition</a:t>
            </a:r>
          </a:p>
          <a:p>
            <a:pPr marL="514350" indent="-514350">
              <a:lnSpc>
                <a:spcPct val="150000"/>
              </a:lnSpc>
              <a:buFont typeface="+mj-lt"/>
              <a:buAutoNum type="arabicPeriod"/>
            </a:pPr>
            <a:r>
              <a:rPr lang="en-GB" dirty="0" smtClean="0"/>
              <a:t>Compare the mean of one set of conditions with the mean of another set of conditions.</a:t>
            </a:r>
            <a:endParaRPr lang="en-GB" dirty="0"/>
          </a:p>
        </p:txBody>
      </p:sp>
    </p:spTree>
    <p:extLst>
      <p:ext uri="{BB962C8B-B14F-4D97-AF65-F5344CB8AC3E}">
        <p14:creationId xmlns:p14="http://schemas.microsoft.com/office/powerpoint/2010/main" val="27918133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75184"/>
          </a:xfrm>
        </p:spPr>
        <p:txBody>
          <a:bodyPr/>
          <a:lstStyle/>
          <a:p>
            <a:pPr algn="ctr"/>
            <a:r>
              <a:rPr lang="en-GB" sz="3600" dirty="0" smtClean="0">
                <a:solidFill>
                  <a:schemeClr val="tx1"/>
                </a:solidFill>
              </a:rPr>
              <a:t>Linear Contrasts</a:t>
            </a:r>
            <a:endParaRPr lang="en-GB" sz="3600" dirty="0">
              <a:solidFill>
                <a:schemeClr val="tx1"/>
              </a:solidFill>
            </a:endParaRPr>
          </a:p>
        </p:txBody>
      </p:sp>
      <p:sp>
        <p:nvSpPr>
          <p:cNvPr id="3" name="Content Placeholder 2"/>
          <p:cNvSpPr>
            <a:spLocks noGrp="1"/>
          </p:cNvSpPr>
          <p:nvPr>
            <p:ph idx="1"/>
          </p:nvPr>
        </p:nvSpPr>
        <p:spPr>
          <a:xfrm>
            <a:off x="658376" y="1124744"/>
            <a:ext cx="8280920" cy="4752528"/>
          </a:xfrm>
        </p:spPr>
        <p:txBody>
          <a:bodyPr>
            <a:normAutofit fontScale="85000" lnSpcReduction="10000"/>
          </a:bodyPr>
          <a:lstStyle/>
          <a:p>
            <a:pPr>
              <a:lnSpc>
                <a:spcPct val="160000"/>
              </a:lnSpc>
            </a:pPr>
            <a:r>
              <a:rPr lang="en-GB" sz="2800" dirty="0" smtClean="0"/>
              <a:t>In all 3 cases you can assign a weight of zero to a condition that you do not want to be included.</a:t>
            </a:r>
          </a:p>
          <a:p>
            <a:pPr>
              <a:lnSpc>
                <a:spcPct val="160000"/>
              </a:lnSpc>
            </a:pPr>
            <a:r>
              <a:rPr lang="en-GB" sz="2800" dirty="0" smtClean="0"/>
              <a:t>Conditions that are to be compared with each other are assigned opposite signs (positive or negative).</a:t>
            </a:r>
          </a:p>
          <a:p>
            <a:pPr>
              <a:lnSpc>
                <a:spcPct val="160000"/>
              </a:lnSpc>
            </a:pPr>
            <a:r>
              <a:rPr lang="en-GB" sz="2800" dirty="0" smtClean="0"/>
              <a:t>In all cases the sum of the weights must be zero.</a:t>
            </a:r>
          </a:p>
          <a:p>
            <a:pPr>
              <a:lnSpc>
                <a:spcPct val="160000"/>
              </a:lnSpc>
            </a:pPr>
            <a:r>
              <a:rPr lang="en-GB" sz="2800" dirty="0" smtClean="0"/>
              <a:t>E.g., if you had 4 conditions but you only wanted to compare conditions 1 and 3, you would assign the weights: 1, 0, -1, 0.</a:t>
            </a:r>
            <a:endParaRPr lang="en-GB" sz="2800" dirty="0"/>
          </a:p>
        </p:txBody>
      </p:sp>
    </p:spTree>
    <p:extLst>
      <p:ext uri="{BB962C8B-B14F-4D97-AF65-F5344CB8AC3E}">
        <p14:creationId xmlns:p14="http://schemas.microsoft.com/office/powerpoint/2010/main" val="20782963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659160"/>
          </a:xfrm>
        </p:spPr>
        <p:txBody>
          <a:bodyPr/>
          <a:lstStyle/>
          <a:p>
            <a:pPr algn="ctr"/>
            <a:r>
              <a:rPr lang="en-GB" sz="3600" dirty="0" smtClean="0">
                <a:solidFill>
                  <a:schemeClr val="tx1"/>
                </a:solidFill>
              </a:rPr>
              <a:t>Linear Contrasts</a:t>
            </a:r>
            <a:endParaRPr lang="en-GB" sz="3600" dirty="0">
              <a:solidFill>
                <a:schemeClr val="tx1"/>
              </a:solidFill>
            </a:endParaRPr>
          </a:p>
        </p:txBody>
      </p:sp>
      <p:sp>
        <p:nvSpPr>
          <p:cNvPr id="3" name="Content Placeholder 2"/>
          <p:cNvSpPr>
            <a:spLocks noGrp="1"/>
          </p:cNvSpPr>
          <p:nvPr>
            <p:ph idx="1"/>
          </p:nvPr>
        </p:nvSpPr>
        <p:spPr>
          <a:xfrm>
            <a:off x="431540" y="908720"/>
            <a:ext cx="8280920" cy="5328592"/>
          </a:xfrm>
        </p:spPr>
        <p:txBody>
          <a:bodyPr>
            <a:normAutofit fontScale="85000" lnSpcReduction="20000"/>
          </a:bodyPr>
          <a:lstStyle/>
          <a:p>
            <a:pPr>
              <a:lnSpc>
                <a:spcPct val="150000"/>
              </a:lnSpc>
            </a:pPr>
            <a:r>
              <a:rPr lang="en-GB" sz="2800" dirty="0" smtClean="0"/>
              <a:t>If you wanted to compare the average of the first 2 conditions with the third condition, you would assign: 1, 1, -2, 0.</a:t>
            </a:r>
          </a:p>
          <a:p>
            <a:pPr>
              <a:lnSpc>
                <a:spcPct val="150000"/>
              </a:lnSpc>
            </a:pPr>
            <a:r>
              <a:rPr lang="en-GB" sz="2800" dirty="0" smtClean="0"/>
              <a:t>If you wanted to compare the mean of the first 2 groups with the mean of the last 2 groups, you would assign: 1, 1, -1, -1.</a:t>
            </a:r>
          </a:p>
          <a:p>
            <a:pPr>
              <a:lnSpc>
                <a:spcPct val="150000"/>
              </a:lnSpc>
            </a:pPr>
            <a:r>
              <a:rPr lang="en-GB" sz="2800" dirty="0" smtClean="0"/>
              <a:t>Using the General Linear Model command in SPSS, you can choose between a range of pre-set contrasts </a:t>
            </a:r>
          </a:p>
          <a:p>
            <a:pPr lvl="1">
              <a:lnSpc>
                <a:spcPct val="150000"/>
              </a:lnSpc>
            </a:pPr>
            <a:r>
              <a:rPr lang="en-GB" sz="2400" dirty="0" smtClean="0"/>
              <a:t>or you can input your own as described above using the one-way ANOVA command. </a:t>
            </a:r>
          </a:p>
        </p:txBody>
      </p:sp>
    </p:spTree>
    <p:extLst>
      <p:ext uri="{BB962C8B-B14F-4D97-AF65-F5344CB8AC3E}">
        <p14:creationId xmlns:p14="http://schemas.microsoft.com/office/powerpoint/2010/main" val="8561202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Univariat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46" y="764704"/>
            <a:ext cx="5802098" cy="4680520"/>
          </a:xfrm>
          <a:prstGeom prst="rect">
            <a:avLst/>
          </a:prstGeom>
        </p:spPr>
      </p:pic>
      <p:sp>
        <p:nvSpPr>
          <p:cNvPr id="2" name="Title 1"/>
          <p:cNvSpPr>
            <a:spLocks noGrp="1"/>
          </p:cNvSpPr>
          <p:nvPr>
            <p:ph type="title"/>
          </p:nvPr>
        </p:nvSpPr>
        <p:spPr>
          <a:xfrm>
            <a:off x="685800" y="44624"/>
            <a:ext cx="7772400" cy="864096"/>
          </a:xfrm>
        </p:spPr>
        <p:txBody>
          <a:bodyPr/>
          <a:lstStyle/>
          <a:p>
            <a:pPr algn="ctr"/>
            <a:r>
              <a:rPr lang="en-GB" sz="4000" dirty="0" smtClean="0">
                <a:solidFill>
                  <a:schemeClr val="tx1"/>
                </a:solidFill>
              </a:rPr>
              <a:t>Linear Contrasts</a:t>
            </a:r>
            <a:endParaRPr lang="en-GB" sz="4000" dirty="0">
              <a:solidFill>
                <a:schemeClr val="tx1"/>
              </a:solidFill>
            </a:endParaRPr>
          </a:p>
        </p:txBody>
      </p:sp>
      <p:sp>
        <p:nvSpPr>
          <p:cNvPr id="6" name="Oval 5"/>
          <p:cNvSpPr/>
          <p:nvPr/>
        </p:nvSpPr>
        <p:spPr bwMode="auto">
          <a:xfrm>
            <a:off x="4697360" y="1459902"/>
            <a:ext cx="1008112" cy="520689"/>
          </a:xfrm>
          <a:prstGeom prst="ellipse">
            <a:avLst/>
          </a:prstGeom>
          <a:noFill/>
          <a:ln w="57150" cap="flat" cmpd="sng" algn="ctr">
            <a:solidFill>
              <a:srgbClr val="9966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8" name="TextBox 7"/>
          <p:cNvSpPr txBox="1"/>
          <p:nvPr/>
        </p:nvSpPr>
        <p:spPr>
          <a:xfrm>
            <a:off x="5868144" y="836712"/>
            <a:ext cx="2952328" cy="3046988"/>
          </a:xfrm>
          <a:prstGeom prst="rect">
            <a:avLst/>
          </a:prstGeom>
          <a:noFill/>
        </p:spPr>
        <p:txBody>
          <a:bodyPr wrap="square" rtlCol="0">
            <a:spAutoFit/>
          </a:bodyPr>
          <a:lstStyle/>
          <a:p>
            <a:r>
              <a:rPr lang="en-GB" sz="2400" dirty="0" smtClean="0"/>
              <a:t>To select pre-set contrasts using the General Linear Model Command. Click contrasts, then click the arrow for a drop-down menu of contrasts. </a:t>
            </a:r>
            <a:endParaRPr lang="en-GB" sz="2400" dirty="0"/>
          </a:p>
        </p:txBody>
      </p:sp>
      <p:pic>
        <p:nvPicPr>
          <p:cNvPr id="9" name="Picture 8" descr="Univariate: Contrast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428800"/>
            <a:ext cx="3481196" cy="2959016"/>
          </a:xfrm>
          <a:prstGeom prst="rect">
            <a:avLst/>
          </a:prstGeom>
        </p:spPr>
      </p:pic>
      <p:sp>
        <p:nvSpPr>
          <p:cNvPr id="7" name="Oval 6"/>
          <p:cNvSpPr/>
          <p:nvPr/>
        </p:nvSpPr>
        <p:spPr bwMode="auto">
          <a:xfrm>
            <a:off x="1342832" y="2990439"/>
            <a:ext cx="1789008" cy="747314"/>
          </a:xfrm>
          <a:prstGeom prst="ellipse">
            <a:avLst/>
          </a:prstGeom>
          <a:noFill/>
          <a:ln w="57150" cap="flat" cmpd="sng" algn="ctr">
            <a:solidFill>
              <a:srgbClr val="9966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13244700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1143000"/>
          </a:xfrm>
        </p:spPr>
        <p:txBody>
          <a:bodyPr/>
          <a:lstStyle/>
          <a:p>
            <a:pPr algn="ctr"/>
            <a:r>
              <a:rPr lang="en-GB" dirty="0" smtClean="0">
                <a:solidFill>
                  <a:schemeClr val="tx1"/>
                </a:solidFill>
              </a:rPr>
              <a:t>Planned Comparisons</a:t>
            </a:r>
            <a:endParaRPr lang="en-GB" dirty="0">
              <a:solidFill>
                <a:schemeClr val="tx1"/>
              </a:solidFill>
            </a:endParaRPr>
          </a:p>
        </p:txBody>
      </p:sp>
      <p:sp>
        <p:nvSpPr>
          <p:cNvPr id="3" name="Content Placeholder 2"/>
          <p:cNvSpPr>
            <a:spLocks noGrp="1"/>
          </p:cNvSpPr>
          <p:nvPr>
            <p:ph idx="1"/>
          </p:nvPr>
        </p:nvSpPr>
        <p:spPr>
          <a:xfrm>
            <a:off x="685800" y="1412776"/>
            <a:ext cx="8278688" cy="4114800"/>
          </a:xfrm>
        </p:spPr>
        <p:txBody>
          <a:bodyPr>
            <a:normAutofit fontScale="92500" lnSpcReduction="10000"/>
          </a:bodyPr>
          <a:lstStyle/>
          <a:p>
            <a:pPr>
              <a:lnSpc>
                <a:spcPct val="150000"/>
              </a:lnSpc>
            </a:pPr>
            <a:r>
              <a:rPr lang="en-GB" dirty="0" smtClean="0"/>
              <a:t>Use your SPSS books to see how you write up the results of your planned comparisons.</a:t>
            </a:r>
          </a:p>
          <a:p>
            <a:pPr>
              <a:lnSpc>
                <a:spcPct val="150000"/>
              </a:lnSpc>
            </a:pPr>
            <a:r>
              <a:rPr lang="en-GB" dirty="0" smtClean="0"/>
              <a:t>Remember </a:t>
            </a:r>
            <a:r>
              <a:rPr lang="en-GB" dirty="0"/>
              <a:t>contrasts can only tell you whether the conditions you compared are significantly different or not, you will need to look at the </a:t>
            </a:r>
            <a:r>
              <a:rPr lang="en-GB" dirty="0" err="1"/>
              <a:t>descriptives</a:t>
            </a:r>
            <a:r>
              <a:rPr lang="en-GB" dirty="0"/>
              <a:t> to work out the direction of the difference. </a:t>
            </a:r>
          </a:p>
          <a:p>
            <a:pPr>
              <a:lnSpc>
                <a:spcPct val="150000"/>
              </a:lnSpc>
            </a:pPr>
            <a:endParaRPr lang="en-GB" dirty="0"/>
          </a:p>
        </p:txBody>
      </p:sp>
    </p:spTree>
    <p:extLst>
      <p:ext uri="{BB962C8B-B14F-4D97-AF65-F5344CB8AC3E}">
        <p14:creationId xmlns:p14="http://schemas.microsoft.com/office/powerpoint/2010/main" val="39394221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Post-hoc Comparisons</a:t>
            </a:r>
            <a:endParaRPr lang="en-GB" dirty="0">
              <a:solidFill>
                <a:schemeClr val="tx1"/>
              </a:solidFill>
            </a:endParaRPr>
          </a:p>
        </p:txBody>
      </p:sp>
      <p:sp>
        <p:nvSpPr>
          <p:cNvPr id="3" name="Content Placeholder 2"/>
          <p:cNvSpPr>
            <a:spLocks noGrp="1"/>
          </p:cNvSpPr>
          <p:nvPr>
            <p:ph idx="1"/>
          </p:nvPr>
        </p:nvSpPr>
        <p:spPr>
          <a:xfrm>
            <a:off x="672729" y="1628800"/>
            <a:ext cx="8278688" cy="4114800"/>
          </a:xfrm>
        </p:spPr>
        <p:txBody>
          <a:bodyPr/>
          <a:lstStyle/>
          <a:p>
            <a:r>
              <a:rPr lang="en-GB" dirty="0" smtClean="0"/>
              <a:t>Looked at these last week.</a:t>
            </a:r>
          </a:p>
          <a:p>
            <a:r>
              <a:rPr lang="en-GB" dirty="0" smtClean="0"/>
              <a:t>SPSS will only perform post-hoc tests with a factor that has </a:t>
            </a:r>
            <a:r>
              <a:rPr lang="en-GB" b="1" dirty="0" smtClean="0">
                <a:solidFill>
                  <a:srgbClr val="9966FF"/>
                </a:solidFill>
              </a:rPr>
              <a:t>more</a:t>
            </a:r>
            <a:r>
              <a:rPr lang="en-GB" dirty="0" smtClean="0"/>
              <a:t> than 2 levels.</a:t>
            </a:r>
          </a:p>
          <a:p>
            <a:r>
              <a:rPr lang="en-GB" dirty="0" smtClean="0"/>
              <a:t>It will only compare between-subjects factors.</a:t>
            </a:r>
          </a:p>
          <a:p>
            <a:r>
              <a:rPr lang="en-GB" dirty="0" smtClean="0"/>
              <a:t>Should only be used if the main effect is significant.</a:t>
            </a:r>
            <a:endParaRPr lang="en-GB" dirty="0"/>
          </a:p>
        </p:txBody>
      </p:sp>
    </p:spTree>
    <p:extLst>
      <p:ext uri="{BB962C8B-B14F-4D97-AF65-F5344CB8AC3E}">
        <p14:creationId xmlns:p14="http://schemas.microsoft.com/office/powerpoint/2010/main" val="27447144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44624"/>
            <a:ext cx="8208912" cy="854968"/>
          </a:xfrm>
        </p:spPr>
        <p:txBody>
          <a:bodyPr/>
          <a:lstStyle/>
          <a:p>
            <a:pPr algn="ctr"/>
            <a:r>
              <a:rPr lang="en-GB" sz="3600" dirty="0" smtClean="0">
                <a:solidFill>
                  <a:schemeClr val="tx1"/>
                </a:solidFill>
              </a:rPr>
              <a:t>SPSS Output: Post-hoc comparisons</a:t>
            </a:r>
            <a:endParaRPr lang="en-GB" sz="3600" dirty="0">
              <a:solidFill>
                <a:schemeClr val="tx1"/>
              </a:solidFill>
            </a:endParaRPr>
          </a:p>
        </p:txBody>
      </p:sp>
      <p:pic>
        <p:nvPicPr>
          <p:cNvPr id="5" name="Picture 4" descr="*Output3 [Document5] - IBM SPSS Statistics Viewer"/>
          <p:cNvPicPr>
            <a:picLocks noChangeAspect="1"/>
          </p:cNvPicPr>
          <p:nvPr/>
        </p:nvPicPr>
        <p:blipFill rotWithShape="1">
          <a:blip r:embed="rId2">
            <a:extLst>
              <a:ext uri="{28A0092B-C50C-407E-A947-70E740481C1C}">
                <a14:useLocalDpi xmlns:a14="http://schemas.microsoft.com/office/drawing/2010/main" val="0"/>
              </a:ext>
            </a:extLst>
          </a:blip>
          <a:srcRect l="16163" t="28906" r="36628" b="11445"/>
          <a:stretch/>
        </p:blipFill>
        <p:spPr>
          <a:xfrm>
            <a:off x="755576" y="692696"/>
            <a:ext cx="8191538" cy="6097513"/>
          </a:xfrm>
          <a:prstGeom prst="rect">
            <a:avLst/>
          </a:prstGeom>
        </p:spPr>
      </p:pic>
      <p:sp>
        <p:nvSpPr>
          <p:cNvPr id="3" name="Rectangle 2"/>
          <p:cNvSpPr/>
          <p:nvPr/>
        </p:nvSpPr>
        <p:spPr bwMode="auto">
          <a:xfrm>
            <a:off x="755576" y="1772816"/>
            <a:ext cx="7992000" cy="1476000"/>
          </a:xfrm>
          <a:prstGeom prst="rect">
            <a:avLst/>
          </a:prstGeom>
          <a:noFill/>
          <a:ln w="571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6" name="Rectangle 5"/>
          <p:cNvSpPr/>
          <p:nvPr/>
        </p:nvSpPr>
        <p:spPr bwMode="auto">
          <a:xfrm>
            <a:off x="755576" y="3177136"/>
            <a:ext cx="7992000" cy="1476000"/>
          </a:xfrm>
          <a:prstGeom prst="rect">
            <a:avLst/>
          </a:prstGeom>
          <a:noFill/>
          <a:ln w="57150" cap="flat" cmpd="sng" algn="ctr">
            <a:solidFill>
              <a:srgbClr val="9966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9966FF"/>
              </a:solidFill>
              <a:effectLst/>
              <a:latin typeface="Times"/>
            </a:endParaRPr>
          </a:p>
        </p:txBody>
      </p:sp>
      <p:sp>
        <p:nvSpPr>
          <p:cNvPr id="7" name="Rectangle 6"/>
          <p:cNvSpPr/>
          <p:nvPr/>
        </p:nvSpPr>
        <p:spPr bwMode="auto">
          <a:xfrm>
            <a:off x="756464" y="4617296"/>
            <a:ext cx="7992000" cy="1476000"/>
          </a:xfrm>
          <a:prstGeom prst="rect">
            <a:avLst/>
          </a:prstGeom>
          <a:noFill/>
          <a:ln w="57150" cap="flat" cmpd="sng" algn="ctr">
            <a:solidFill>
              <a:srgbClr val="00FF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9966FF"/>
              </a:solidFill>
              <a:effectLst/>
              <a:latin typeface="Times"/>
            </a:endParaRPr>
          </a:p>
        </p:txBody>
      </p:sp>
    </p:spTree>
    <p:extLst>
      <p:ext uri="{BB962C8B-B14F-4D97-AF65-F5344CB8AC3E}">
        <p14:creationId xmlns:p14="http://schemas.microsoft.com/office/powerpoint/2010/main" val="36751522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772400" cy="720080"/>
          </a:xfrm>
        </p:spPr>
        <p:txBody>
          <a:bodyPr/>
          <a:lstStyle/>
          <a:p>
            <a:pPr algn="ctr"/>
            <a:r>
              <a:rPr lang="en-GB" sz="4000" dirty="0" smtClean="0">
                <a:solidFill>
                  <a:schemeClr val="tx1"/>
                </a:solidFill>
              </a:rPr>
              <a:t>Reporting post-hoc analyses</a:t>
            </a:r>
            <a:endParaRPr lang="en-GB" sz="4000" dirty="0">
              <a:solidFill>
                <a:schemeClr val="tx1"/>
              </a:solidFill>
            </a:endParaRPr>
          </a:p>
        </p:txBody>
      </p:sp>
      <p:sp>
        <p:nvSpPr>
          <p:cNvPr id="3" name="Content Placeholder 2"/>
          <p:cNvSpPr>
            <a:spLocks noGrp="1"/>
          </p:cNvSpPr>
          <p:nvPr>
            <p:ph idx="1"/>
          </p:nvPr>
        </p:nvSpPr>
        <p:spPr>
          <a:xfrm>
            <a:off x="251520" y="1412776"/>
            <a:ext cx="8604448" cy="4608512"/>
          </a:xfrm>
        </p:spPr>
        <p:txBody>
          <a:bodyPr/>
          <a:lstStyle/>
          <a:p>
            <a:r>
              <a:rPr lang="en-GB" altLang="en-US" sz="2800" dirty="0"/>
              <a:t>Use your SPSS stats </a:t>
            </a:r>
            <a:r>
              <a:rPr lang="en-GB" altLang="en-US" sz="2800" dirty="0" smtClean="0"/>
              <a:t>book</a:t>
            </a:r>
            <a:r>
              <a:rPr lang="en-GB" altLang="en-US" sz="2400" dirty="0" smtClean="0"/>
              <a:t> to see how you report post-hoc analyses.</a:t>
            </a:r>
          </a:p>
          <a:p>
            <a:r>
              <a:rPr lang="en-GB" altLang="en-US" sz="2400" dirty="0" smtClean="0"/>
              <a:t>The information you present should include:</a:t>
            </a:r>
          </a:p>
          <a:p>
            <a:pPr lvl="1"/>
            <a:r>
              <a:rPr lang="en-GB" altLang="en-US" sz="2400" dirty="0" smtClean="0"/>
              <a:t>The type of post-hoc test</a:t>
            </a:r>
          </a:p>
          <a:p>
            <a:pPr lvl="1"/>
            <a:r>
              <a:rPr lang="en-GB" altLang="en-US" sz="2400" dirty="0" smtClean="0"/>
              <a:t>The mean and Standard Deviation values for each group</a:t>
            </a:r>
          </a:p>
          <a:p>
            <a:pPr lvl="1"/>
            <a:r>
              <a:rPr lang="en-GB" altLang="en-US" sz="2400" dirty="0" smtClean="0"/>
              <a:t>The Sig value for each comparison.</a:t>
            </a:r>
          </a:p>
        </p:txBody>
      </p:sp>
    </p:spTree>
    <p:extLst>
      <p:ext uri="{BB962C8B-B14F-4D97-AF65-F5344CB8AC3E}">
        <p14:creationId xmlns:p14="http://schemas.microsoft.com/office/powerpoint/2010/main" val="2450483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4624"/>
            <a:ext cx="8784976" cy="1440160"/>
          </a:xfrm>
        </p:spPr>
        <p:txBody>
          <a:bodyPr>
            <a:normAutofit/>
          </a:bodyPr>
          <a:lstStyle/>
          <a:p>
            <a:pPr algn="ctr"/>
            <a:r>
              <a:rPr lang="en-GB" altLang="en-US" dirty="0" smtClean="0">
                <a:solidFill>
                  <a:schemeClr val="tx1"/>
                </a:solidFill>
              </a:rPr>
              <a:t>Comparing significant main </a:t>
            </a:r>
            <a:r>
              <a:rPr lang="en-GB" altLang="en-US" dirty="0">
                <a:solidFill>
                  <a:schemeClr val="tx1"/>
                </a:solidFill>
              </a:rPr>
              <a:t>effects for within-subject factors</a:t>
            </a:r>
            <a:endParaRPr lang="en-GB" dirty="0">
              <a:solidFill>
                <a:schemeClr val="tx1"/>
              </a:solidFill>
            </a:endParaRPr>
          </a:p>
        </p:txBody>
      </p:sp>
      <p:sp>
        <p:nvSpPr>
          <p:cNvPr id="3" name="Content Placeholder 2"/>
          <p:cNvSpPr>
            <a:spLocks noGrp="1"/>
          </p:cNvSpPr>
          <p:nvPr>
            <p:ph idx="1"/>
          </p:nvPr>
        </p:nvSpPr>
        <p:spPr>
          <a:xfrm>
            <a:off x="637567" y="1628800"/>
            <a:ext cx="8352928" cy="4114800"/>
          </a:xfrm>
        </p:spPr>
        <p:txBody>
          <a:bodyPr/>
          <a:lstStyle/>
          <a:p>
            <a:r>
              <a:rPr lang="en-GB" sz="3000" dirty="0"/>
              <a:t>If you have a significant main effect of a </a:t>
            </a:r>
            <a:r>
              <a:rPr lang="en-GB" sz="3000" dirty="0" smtClean="0"/>
              <a:t>within-subjects </a:t>
            </a:r>
            <a:r>
              <a:rPr lang="en-GB" sz="3000" dirty="0"/>
              <a:t>factor with more than 2 levels:</a:t>
            </a:r>
          </a:p>
          <a:p>
            <a:pPr lvl="1"/>
            <a:r>
              <a:rPr lang="en-GB" dirty="0" smtClean="0"/>
              <a:t>SPSS can </a:t>
            </a:r>
            <a:r>
              <a:rPr lang="en-GB" dirty="0"/>
              <a:t>perform </a:t>
            </a:r>
            <a:r>
              <a:rPr lang="en-GB" dirty="0" smtClean="0"/>
              <a:t>Pairwise comparisons</a:t>
            </a:r>
          </a:p>
          <a:p>
            <a:endParaRPr lang="en-GB" dirty="0"/>
          </a:p>
        </p:txBody>
      </p:sp>
      <p:pic>
        <p:nvPicPr>
          <p:cNvPr id="4" name="Content Placeholder 3" descr="*Output3 [Document5] - IBM SPSS Statistics Viewer"/>
          <p:cNvPicPr>
            <a:picLocks noChangeAspect="1"/>
          </p:cNvPicPr>
          <p:nvPr/>
        </p:nvPicPr>
        <p:blipFill rotWithShape="1">
          <a:blip r:embed="rId2">
            <a:extLst>
              <a:ext uri="{28A0092B-C50C-407E-A947-70E740481C1C}">
                <a14:useLocalDpi xmlns:a14="http://schemas.microsoft.com/office/drawing/2010/main" val="0"/>
              </a:ext>
            </a:extLst>
          </a:blip>
          <a:srcRect l="15798" t="33247" r="44403" b="31094"/>
          <a:stretch/>
        </p:blipFill>
        <p:spPr bwMode="auto">
          <a:xfrm>
            <a:off x="115954" y="2924944"/>
            <a:ext cx="7480381" cy="3817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16051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44624"/>
            <a:ext cx="7772400" cy="926976"/>
          </a:xfrm>
        </p:spPr>
        <p:txBody>
          <a:bodyPr/>
          <a:lstStyle/>
          <a:p>
            <a:pPr algn="ctr"/>
            <a:r>
              <a:rPr lang="en-GB" sz="4000" dirty="0" smtClean="0">
                <a:solidFill>
                  <a:schemeClr val="tx1"/>
                </a:solidFill>
              </a:rPr>
              <a:t>Interaction effects in ANOVA</a:t>
            </a:r>
            <a:endParaRPr lang="en-GB" sz="4000" dirty="0">
              <a:solidFill>
                <a:schemeClr val="tx1"/>
              </a:solidFill>
            </a:endParaRPr>
          </a:p>
        </p:txBody>
      </p:sp>
      <p:sp>
        <p:nvSpPr>
          <p:cNvPr id="3" name="Content Placeholder 2"/>
          <p:cNvSpPr>
            <a:spLocks noGrp="1"/>
          </p:cNvSpPr>
          <p:nvPr>
            <p:ph idx="1"/>
          </p:nvPr>
        </p:nvSpPr>
        <p:spPr>
          <a:xfrm>
            <a:off x="380248" y="1340768"/>
            <a:ext cx="8676000" cy="4536504"/>
          </a:xfrm>
        </p:spPr>
        <p:txBody>
          <a:bodyPr>
            <a:normAutofit fontScale="92500"/>
          </a:bodyPr>
          <a:lstStyle/>
          <a:p>
            <a:r>
              <a:rPr lang="en-GB" sz="2700" dirty="0" smtClean="0"/>
              <a:t>Experiments involving more than one factor (IV) gives us the main effect of each of the factors but also the possibility of an interaction between the factors.</a:t>
            </a:r>
          </a:p>
          <a:p>
            <a:pPr marL="0" indent="0">
              <a:buNone/>
            </a:pPr>
            <a:endParaRPr lang="en-GB" sz="1200" dirty="0" smtClean="0"/>
          </a:p>
          <a:p>
            <a:r>
              <a:rPr lang="en-GB" sz="2700" dirty="0" smtClean="0"/>
              <a:t>Manipulating more than 1 factor means we can see the ways in which a factor </a:t>
            </a:r>
            <a:r>
              <a:rPr lang="en-GB" sz="2700" i="1" dirty="0" smtClean="0"/>
              <a:t>interacts </a:t>
            </a:r>
            <a:r>
              <a:rPr lang="en-GB" sz="2700" dirty="0" smtClean="0"/>
              <a:t>with another.</a:t>
            </a:r>
          </a:p>
          <a:p>
            <a:pPr marL="0" indent="0">
              <a:buNone/>
            </a:pPr>
            <a:endParaRPr lang="en-GB" sz="1200" dirty="0" smtClean="0"/>
          </a:p>
          <a:p>
            <a:r>
              <a:rPr lang="en-GB" sz="2700" dirty="0" smtClean="0"/>
              <a:t>E.g., In the teaching example from last week there were 2 IVs: Teaching Style &amp; Original Ability, with </a:t>
            </a:r>
            <a:r>
              <a:rPr lang="en-GB" sz="2700" dirty="0"/>
              <a:t>an interaction </a:t>
            </a:r>
            <a:r>
              <a:rPr lang="en-GB" sz="2700" dirty="0" smtClean="0"/>
              <a:t>effect:</a:t>
            </a:r>
            <a:r>
              <a:rPr lang="en-GB" altLang="en-US" sz="2700" dirty="0" smtClean="0"/>
              <a:t> </a:t>
            </a:r>
            <a:r>
              <a:rPr lang="en-GB" altLang="en-US" sz="2700" dirty="0"/>
              <a:t>of strategy (higher scores for B) only emerging for the low ability group.</a:t>
            </a:r>
          </a:p>
          <a:p>
            <a:endParaRPr lang="en-GB" sz="2700" dirty="0" smtClean="0"/>
          </a:p>
        </p:txBody>
      </p:sp>
    </p:spTree>
    <p:extLst>
      <p:ext uri="{BB962C8B-B14F-4D97-AF65-F5344CB8AC3E}">
        <p14:creationId xmlns:p14="http://schemas.microsoft.com/office/powerpoint/2010/main" val="30239263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772400" cy="864096"/>
          </a:xfrm>
        </p:spPr>
        <p:txBody>
          <a:bodyPr/>
          <a:lstStyle/>
          <a:p>
            <a:pPr algn="ctr"/>
            <a:r>
              <a:rPr lang="en-GB" dirty="0" smtClean="0">
                <a:solidFill>
                  <a:schemeClr val="tx1"/>
                </a:solidFill>
              </a:rPr>
              <a:t>Interaction effects in ANOVA</a:t>
            </a:r>
            <a:endParaRPr lang="en-GB" dirty="0">
              <a:solidFill>
                <a:schemeClr val="tx1"/>
              </a:solidFill>
            </a:endParaRPr>
          </a:p>
        </p:txBody>
      </p:sp>
      <p:sp>
        <p:nvSpPr>
          <p:cNvPr id="3" name="Content Placeholder 2"/>
          <p:cNvSpPr>
            <a:spLocks noGrp="1"/>
          </p:cNvSpPr>
          <p:nvPr>
            <p:ph idx="1"/>
          </p:nvPr>
        </p:nvSpPr>
        <p:spPr>
          <a:xfrm>
            <a:off x="539552" y="1268760"/>
            <a:ext cx="8424936" cy="4680520"/>
          </a:xfrm>
        </p:spPr>
        <p:txBody>
          <a:bodyPr/>
          <a:lstStyle/>
          <a:p>
            <a:r>
              <a:rPr lang="en-GB" sz="2800" dirty="0"/>
              <a:t>In order to investigate an interaction </a:t>
            </a:r>
            <a:r>
              <a:rPr lang="en-GB" sz="2800" dirty="0" smtClean="0"/>
              <a:t>effect you </a:t>
            </a:r>
            <a:r>
              <a:rPr lang="en-GB" sz="2800" dirty="0"/>
              <a:t>would need to look at </a:t>
            </a:r>
            <a:r>
              <a:rPr lang="en-GB" sz="2800" b="1" dirty="0">
                <a:solidFill>
                  <a:srgbClr val="9966FF"/>
                </a:solidFill>
              </a:rPr>
              <a:t>Simple Effects.</a:t>
            </a:r>
          </a:p>
          <a:p>
            <a:pPr marL="0" indent="0">
              <a:buNone/>
            </a:pPr>
            <a:endParaRPr lang="en-GB" sz="1400" b="1" dirty="0">
              <a:solidFill>
                <a:srgbClr val="9966FF"/>
              </a:solidFill>
            </a:endParaRPr>
          </a:p>
          <a:p>
            <a:r>
              <a:rPr lang="en-GB" sz="2800" dirty="0"/>
              <a:t>A simple effect occurs when there is a significant effect of one level of a factor across the levels of the other factor</a:t>
            </a:r>
            <a:r>
              <a:rPr lang="en-GB" sz="2800" dirty="0" smtClean="0"/>
              <a:t>.</a:t>
            </a:r>
          </a:p>
          <a:p>
            <a:pPr marL="0" indent="0">
              <a:buNone/>
            </a:pPr>
            <a:endParaRPr lang="en-GB" sz="1200" dirty="0"/>
          </a:p>
          <a:p>
            <a:r>
              <a:rPr lang="en-GB" sz="3000" dirty="0" smtClean="0"/>
              <a:t>It can be thought of like separating the whole design of your study in to its smaller constituent elements.</a:t>
            </a:r>
          </a:p>
          <a:p>
            <a:pPr marL="0" indent="0">
              <a:buNone/>
            </a:pPr>
            <a:endParaRPr lang="en-GB" sz="1600" dirty="0"/>
          </a:p>
          <a:p>
            <a:endParaRPr lang="en-GB" sz="3000" dirty="0" smtClean="0"/>
          </a:p>
          <a:p>
            <a:endParaRPr lang="en-GB" sz="3000" dirty="0" smtClean="0"/>
          </a:p>
        </p:txBody>
      </p:sp>
    </p:spTree>
    <p:extLst>
      <p:ext uri="{BB962C8B-B14F-4D97-AF65-F5344CB8AC3E}">
        <p14:creationId xmlns:p14="http://schemas.microsoft.com/office/powerpoint/2010/main" val="249766097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056" y="116632"/>
            <a:ext cx="7772400" cy="792088"/>
          </a:xfrm>
        </p:spPr>
        <p:txBody>
          <a:bodyPr/>
          <a:lstStyle/>
          <a:p>
            <a:pPr algn="ctr"/>
            <a:r>
              <a:rPr lang="en-GB" dirty="0" smtClean="0">
                <a:solidFill>
                  <a:schemeClr val="tx1"/>
                </a:solidFill>
              </a:rPr>
              <a:t>Interaction effects in ANOVA</a:t>
            </a:r>
            <a:endParaRPr lang="en-GB" dirty="0">
              <a:solidFill>
                <a:schemeClr val="tx1"/>
              </a:solidFill>
            </a:endParaRPr>
          </a:p>
        </p:txBody>
      </p:sp>
      <p:sp>
        <p:nvSpPr>
          <p:cNvPr id="3" name="Content Placeholder 2"/>
          <p:cNvSpPr>
            <a:spLocks noGrp="1"/>
          </p:cNvSpPr>
          <p:nvPr>
            <p:ph idx="1"/>
          </p:nvPr>
        </p:nvSpPr>
        <p:spPr>
          <a:xfrm>
            <a:off x="685800" y="1052736"/>
            <a:ext cx="8278688" cy="4320480"/>
          </a:xfrm>
        </p:spPr>
        <p:txBody>
          <a:bodyPr>
            <a:normAutofit lnSpcReduction="10000"/>
          </a:bodyPr>
          <a:lstStyle/>
          <a:p>
            <a:r>
              <a:rPr lang="en-GB" sz="3000" dirty="0"/>
              <a:t>Simple effects can be investigated with:</a:t>
            </a:r>
          </a:p>
          <a:p>
            <a:pPr lvl="1"/>
            <a:r>
              <a:rPr lang="en-GB" sz="2600" dirty="0"/>
              <a:t>T-tests</a:t>
            </a:r>
          </a:p>
          <a:p>
            <a:pPr lvl="1"/>
            <a:r>
              <a:rPr lang="en-GB" sz="2600" dirty="0"/>
              <a:t>Planned Contrasts</a:t>
            </a:r>
          </a:p>
          <a:p>
            <a:pPr lvl="1"/>
            <a:r>
              <a:rPr lang="en-GB" sz="2600" dirty="0"/>
              <a:t>One-way </a:t>
            </a:r>
            <a:r>
              <a:rPr lang="en-GB" sz="2600" dirty="0" smtClean="0"/>
              <a:t>ANOVA</a:t>
            </a:r>
          </a:p>
          <a:p>
            <a:pPr marL="457200" lvl="1" indent="0">
              <a:buNone/>
            </a:pPr>
            <a:endParaRPr lang="en-GB" sz="1200" dirty="0"/>
          </a:p>
          <a:p>
            <a:r>
              <a:rPr lang="en-GB" sz="3000" b="1" dirty="0" smtClean="0">
                <a:solidFill>
                  <a:srgbClr val="9966FF"/>
                </a:solidFill>
              </a:rPr>
              <a:t>BUT:</a:t>
            </a:r>
            <a:r>
              <a:rPr lang="en-GB" sz="3000" dirty="0" smtClean="0"/>
              <a:t> Remember the investigation of simple effects must avoid ‘capitalising on chance’. </a:t>
            </a:r>
            <a:endParaRPr lang="en-GB" sz="2600" dirty="0" smtClean="0"/>
          </a:p>
          <a:p>
            <a:r>
              <a:rPr lang="en-GB" sz="3000" dirty="0" smtClean="0"/>
              <a:t>Think back to how you deal with multiple </a:t>
            </a:r>
            <a:r>
              <a:rPr lang="en-GB" sz="3000" dirty="0" smtClean="0"/>
              <a:t>comparisons</a:t>
            </a:r>
            <a:r>
              <a:rPr lang="en-GB" sz="3000" dirty="0" smtClean="0"/>
              <a:t>…</a:t>
            </a:r>
            <a:endParaRPr lang="en-GB" sz="3000" dirty="0"/>
          </a:p>
          <a:p>
            <a:endParaRPr lang="en-GB" dirty="0"/>
          </a:p>
        </p:txBody>
      </p:sp>
    </p:spTree>
    <p:extLst>
      <p:ext uri="{BB962C8B-B14F-4D97-AF65-F5344CB8AC3E}">
        <p14:creationId xmlns:p14="http://schemas.microsoft.com/office/powerpoint/2010/main" val="30556383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056" y="116632"/>
            <a:ext cx="7772400" cy="648072"/>
          </a:xfrm>
        </p:spPr>
        <p:txBody>
          <a:bodyPr>
            <a:normAutofit fontScale="90000"/>
          </a:bodyPr>
          <a:lstStyle/>
          <a:p>
            <a:pPr algn="ctr"/>
            <a:r>
              <a:rPr lang="en-GB" dirty="0" smtClean="0">
                <a:solidFill>
                  <a:schemeClr val="tx1"/>
                </a:solidFill>
              </a:rPr>
              <a:t>Interaction effects in ANOVA</a:t>
            </a:r>
            <a:endParaRPr lang="en-GB" dirty="0">
              <a:solidFill>
                <a:schemeClr val="tx1"/>
              </a:solidFill>
            </a:endParaRPr>
          </a:p>
        </p:txBody>
      </p:sp>
      <p:sp>
        <p:nvSpPr>
          <p:cNvPr id="3" name="Content Placeholder 2"/>
          <p:cNvSpPr>
            <a:spLocks noGrp="1"/>
          </p:cNvSpPr>
          <p:nvPr>
            <p:ph idx="1"/>
          </p:nvPr>
        </p:nvSpPr>
        <p:spPr>
          <a:xfrm>
            <a:off x="650912" y="1268760"/>
            <a:ext cx="8278688" cy="4114800"/>
          </a:xfrm>
        </p:spPr>
        <p:txBody>
          <a:bodyPr/>
          <a:lstStyle/>
          <a:p>
            <a:r>
              <a:rPr lang="en-GB" dirty="0" smtClean="0"/>
              <a:t>You may need to split the sample into groups according to one of your IVs.</a:t>
            </a:r>
          </a:p>
          <a:p>
            <a:pPr marL="0" indent="0">
              <a:buNone/>
            </a:pPr>
            <a:endParaRPr lang="en-GB" dirty="0" smtClean="0"/>
          </a:p>
          <a:p>
            <a:r>
              <a:rPr lang="en-GB" dirty="0" smtClean="0"/>
              <a:t>You could do this by using the ‘Split File’ option in SPSS – this allows you to split your sample according to one categorical variable and repeat analyses separately for each group.  </a:t>
            </a:r>
            <a:endParaRPr lang="en-GB" dirty="0"/>
          </a:p>
        </p:txBody>
      </p:sp>
    </p:spTree>
    <p:extLst>
      <p:ext uri="{BB962C8B-B14F-4D97-AF65-F5344CB8AC3E}">
        <p14:creationId xmlns:p14="http://schemas.microsoft.com/office/powerpoint/2010/main" val="17112718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116632"/>
            <a:ext cx="7772400" cy="720080"/>
          </a:xfrm>
        </p:spPr>
        <p:txBody>
          <a:bodyPr/>
          <a:lstStyle/>
          <a:p>
            <a:pPr algn="ctr"/>
            <a:r>
              <a:rPr lang="en-GB" dirty="0">
                <a:solidFill>
                  <a:schemeClr val="tx1"/>
                </a:solidFill>
              </a:rPr>
              <a:t>Interaction effects in ANOVA</a:t>
            </a:r>
          </a:p>
        </p:txBody>
      </p:sp>
      <p:sp>
        <p:nvSpPr>
          <p:cNvPr id="3" name="Content Placeholder 2"/>
          <p:cNvSpPr>
            <a:spLocks noGrp="1"/>
          </p:cNvSpPr>
          <p:nvPr>
            <p:ph idx="1"/>
          </p:nvPr>
        </p:nvSpPr>
        <p:spPr>
          <a:xfrm>
            <a:off x="683568" y="980728"/>
            <a:ext cx="8350696" cy="5400600"/>
          </a:xfrm>
        </p:spPr>
        <p:txBody>
          <a:bodyPr>
            <a:normAutofit fontScale="92500" lnSpcReduction="20000"/>
          </a:bodyPr>
          <a:lstStyle/>
          <a:p>
            <a:pPr>
              <a:lnSpc>
                <a:spcPct val="150000"/>
              </a:lnSpc>
            </a:pPr>
            <a:r>
              <a:rPr lang="en-GB" sz="3000" dirty="0" smtClean="0"/>
              <a:t>Say we obtained a significant interaction between age and sex on levels of optimism, we might split the SPSS file by sex and look at the effect of age on optimism separately for males only and then for females only.</a:t>
            </a:r>
          </a:p>
          <a:p>
            <a:pPr>
              <a:lnSpc>
                <a:spcPct val="150000"/>
              </a:lnSpc>
            </a:pPr>
            <a:r>
              <a:rPr lang="en-GB" sz="3000" dirty="0" smtClean="0"/>
              <a:t>Use your SPSS books to see how this is done – remember to turn off the split file option when you are finished otherwise all subsequent analysis will be split.</a:t>
            </a:r>
            <a:endParaRPr lang="en-GB" sz="3000" dirty="0"/>
          </a:p>
        </p:txBody>
      </p:sp>
    </p:spTree>
    <p:extLst>
      <p:ext uri="{BB962C8B-B14F-4D97-AF65-F5344CB8AC3E}">
        <p14:creationId xmlns:p14="http://schemas.microsoft.com/office/powerpoint/2010/main" val="12537231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44624"/>
            <a:ext cx="7772400" cy="936104"/>
          </a:xfrm>
        </p:spPr>
        <p:txBody>
          <a:bodyPr/>
          <a:lstStyle/>
          <a:p>
            <a:pPr algn="ctr"/>
            <a:r>
              <a:rPr lang="en-GB" sz="4000" dirty="0" smtClean="0">
                <a:solidFill>
                  <a:schemeClr val="tx1"/>
                </a:solidFill>
              </a:rPr>
              <a:t>Interaction effects in ANOVA</a:t>
            </a:r>
            <a:endParaRPr lang="en-GB" sz="4000" dirty="0">
              <a:solidFill>
                <a:schemeClr val="tx1"/>
              </a:solidFill>
            </a:endParaRPr>
          </a:p>
        </p:txBody>
      </p:sp>
      <p:sp>
        <p:nvSpPr>
          <p:cNvPr id="3" name="Content Placeholder 2"/>
          <p:cNvSpPr>
            <a:spLocks noGrp="1"/>
          </p:cNvSpPr>
          <p:nvPr>
            <p:ph idx="1"/>
          </p:nvPr>
        </p:nvSpPr>
        <p:spPr>
          <a:xfrm>
            <a:off x="539552" y="1042392"/>
            <a:ext cx="8352928" cy="5194920"/>
          </a:xfrm>
        </p:spPr>
        <p:txBody>
          <a:bodyPr>
            <a:normAutofit fontScale="85000" lnSpcReduction="10000"/>
          </a:bodyPr>
          <a:lstStyle/>
          <a:p>
            <a:pPr>
              <a:lnSpc>
                <a:spcPct val="150000"/>
              </a:lnSpc>
            </a:pPr>
            <a:r>
              <a:rPr lang="en-GB" sz="3000" dirty="0"/>
              <a:t>It is relatively straight forward to interpret an interaction when each of your factors only has 2 levels.</a:t>
            </a:r>
          </a:p>
          <a:p>
            <a:pPr marL="0" indent="0">
              <a:lnSpc>
                <a:spcPct val="150000"/>
              </a:lnSpc>
              <a:buNone/>
            </a:pPr>
            <a:endParaRPr lang="en-GB" sz="1200" dirty="0"/>
          </a:p>
          <a:p>
            <a:pPr>
              <a:lnSpc>
                <a:spcPct val="150000"/>
              </a:lnSpc>
            </a:pPr>
            <a:r>
              <a:rPr lang="en-GB" sz="3000" b="1" dirty="0">
                <a:solidFill>
                  <a:srgbClr val="9966FF"/>
                </a:solidFill>
              </a:rPr>
              <a:t>BUT:</a:t>
            </a:r>
            <a:r>
              <a:rPr lang="en-GB" sz="3000" dirty="0"/>
              <a:t> What if you had an experiment where one (or more) of the factors has more than 2 levels</a:t>
            </a:r>
            <a:r>
              <a:rPr lang="en-GB" sz="3000" dirty="0" smtClean="0"/>
              <a:t>? This gets quite tricky and you will need to think carefully about what further analyses to do &amp; how to interpret the results. </a:t>
            </a:r>
            <a:endParaRPr lang="en-GB" sz="3000" dirty="0"/>
          </a:p>
          <a:p>
            <a:pPr>
              <a:lnSpc>
                <a:spcPct val="150000"/>
              </a:lnSpc>
            </a:pPr>
            <a:endParaRPr lang="en-GB" dirty="0"/>
          </a:p>
        </p:txBody>
      </p:sp>
    </p:spTree>
    <p:extLst>
      <p:ext uri="{BB962C8B-B14F-4D97-AF65-F5344CB8AC3E}">
        <p14:creationId xmlns:p14="http://schemas.microsoft.com/office/powerpoint/2010/main" val="267650855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064" y="188640"/>
            <a:ext cx="7772400" cy="792088"/>
          </a:xfrm>
        </p:spPr>
        <p:txBody>
          <a:bodyPr/>
          <a:lstStyle/>
          <a:p>
            <a:pPr algn="ctr"/>
            <a:r>
              <a:rPr lang="en-GB" dirty="0">
                <a:solidFill>
                  <a:schemeClr val="tx1"/>
                </a:solidFill>
              </a:rPr>
              <a:t>Interaction effects in ANOVA</a:t>
            </a:r>
          </a:p>
        </p:txBody>
      </p:sp>
      <p:sp>
        <p:nvSpPr>
          <p:cNvPr id="3" name="Content Placeholder 2"/>
          <p:cNvSpPr>
            <a:spLocks noGrp="1"/>
          </p:cNvSpPr>
          <p:nvPr>
            <p:ph idx="1"/>
          </p:nvPr>
        </p:nvSpPr>
        <p:spPr>
          <a:xfrm>
            <a:off x="648072" y="1122040"/>
            <a:ext cx="8316416" cy="4827240"/>
          </a:xfrm>
        </p:spPr>
        <p:txBody>
          <a:bodyPr>
            <a:normAutofit fontScale="92500"/>
          </a:bodyPr>
          <a:lstStyle/>
          <a:p>
            <a:pPr>
              <a:lnSpc>
                <a:spcPct val="150000"/>
              </a:lnSpc>
            </a:pPr>
            <a:r>
              <a:rPr lang="en-GB" sz="3000" dirty="0" smtClean="0"/>
              <a:t>If you are comparing means across levels using t-tests, you </a:t>
            </a:r>
            <a:r>
              <a:rPr lang="en-GB" sz="3000" b="1" dirty="0" smtClean="0"/>
              <a:t>MUST ALWAYS KEEP ONE FACTOR </a:t>
            </a:r>
            <a:r>
              <a:rPr lang="en-GB" sz="3000" b="1" dirty="0" smtClean="0"/>
              <a:t>CONSTANT</a:t>
            </a:r>
            <a:endParaRPr lang="en-GB" sz="3000" b="1" dirty="0" smtClean="0"/>
          </a:p>
          <a:p>
            <a:pPr marL="0" indent="0">
              <a:lnSpc>
                <a:spcPct val="150000"/>
              </a:lnSpc>
              <a:buNone/>
            </a:pPr>
            <a:endParaRPr lang="en-GB" sz="1200" b="1" dirty="0" smtClean="0"/>
          </a:p>
          <a:p>
            <a:pPr>
              <a:lnSpc>
                <a:spcPct val="150000"/>
              </a:lnSpc>
            </a:pPr>
            <a:r>
              <a:rPr lang="en-GB" sz="3000" dirty="0" smtClean="0"/>
              <a:t>Say for example you had a significant interaction between:</a:t>
            </a:r>
          </a:p>
          <a:p>
            <a:pPr lvl="1">
              <a:lnSpc>
                <a:spcPct val="150000"/>
              </a:lnSpc>
            </a:pPr>
            <a:r>
              <a:rPr lang="en-GB" sz="2400" dirty="0" smtClean="0"/>
              <a:t>IV1: Object Attribute (3 levels: Colour, Shape, Pattern)</a:t>
            </a:r>
          </a:p>
          <a:p>
            <a:pPr lvl="1">
              <a:lnSpc>
                <a:spcPct val="150000"/>
              </a:lnSpc>
            </a:pPr>
            <a:r>
              <a:rPr lang="en-GB" sz="2400" dirty="0" smtClean="0"/>
              <a:t>IV2: Time (3 levels: 5, 10, 15 seconds).</a:t>
            </a:r>
          </a:p>
        </p:txBody>
      </p:sp>
    </p:spTree>
    <p:extLst>
      <p:ext uri="{BB962C8B-B14F-4D97-AF65-F5344CB8AC3E}">
        <p14:creationId xmlns:p14="http://schemas.microsoft.com/office/powerpoint/2010/main" val="387003794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040" y="260648"/>
            <a:ext cx="7772400" cy="1143000"/>
          </a:xfrm>
        </p:spPr>
        <p:txBody>
          <a:bodyPr/>
          <a:lstStyle/>
          <a:p>
            <a:pPr algn="ctr"/>
            <a:r>
              <a:rPr lang="en-GB" dirty="0">
                <a:solidFill>
                  <a:schemeClr val="tx1"/>
                </a:solidFill>
              </a:rPr>
              <a:t>Interaction effects in ANOVA</a:t>
            </a:r>
          </a:p>
        </p:txBody>
      </p:sp>
      <p:sp>
        <p:nvSpPr>
          <p:cNvPr id="3" name="Content Placeholder 2"/>
          <p:cNvSpPr>
            <a:spLocks noGrp="1"/>
          </p:cNvSpPr>
          <p:nvPr>
            <p:ph idx="1"/>
          </p:nvPr>
        </p:nvSpPr>
        <p:spPr>
          <a:xfrm>
            <a:off x="685800" y="1412776"/>
            <a:ext cx="8458200" cy="4114800"/>
          </a:xfrm>
        </p:spPr>
        <p:txBody>
          <a:bodyPr/>
          <a:lstStyle/>
          <a:p>
            <a:pPr marL="342900" lvl="1" indent="-342900">
              <a:buFontTx/>
              <a:buChar char="•"/>
            </a:pPr>
            <a:r>
              <a:rPr lang="en-GB" sz="3200" dirty="0"/>
              <a:t>You could compare the means </a:t>
            </a:r>
            <a:r>
              <a:rPr lang="en-GB" sz="3200" dirty="0" smtClean="0"/>
              <a:t>for:</a:t>
            </a:r>
          </a:p>
          <a:p>
            <a:pPr marL="742950" lvl="2" indent="-342900"/>
            <a:r>
              <a:rPr lang="en-GB" sz="2800" dirty="0" smtClean="0"/>
              <a:t>Colour 5 seconds with Colour 10 seconds; </a:t>
            </a:r>
          </a:p>
          <a:p>
            <a:pPr marL="742950" lvl="2" indent="-342900"/>
            <a:r>
              <a:rPr lang="en-GB" sz="2800" dirty="0" smtClean="0"/>
              <a:t>Colour 5 seconds with Colour 15 seconds; </a:t>
            </a:r>
          </a:p>
          <a:p>
            <a:pPr marL="742950" lvl="2" indent="-342900"/>
            <a:r>
              <a:rPr lang="en-GB" sz="2800" dirty="0" smtClean="0"/>
              <a:t>Colour 10 seconds with Colour 15 seconds.</a:t>
            </a:r>
          </a:p>
          <a:p>
            <a:pPr marL="0" lvl="1" indent="0">
              <a:buNone/>
            </a:pPr>
            <a:endParaRPr lang="en-GB" dirty="0" smtClean="0"/>
          </a:p>
          <a:p>
            <a:pPr marL="342900" lvl="1" indent="-342900">
              <a:buFontTx/>
              <a:buChar char="•"/>
            </a:pPr>
            <a:r>
              <a:rPr lang="en-GB" dirty="0" smtClean="0"/>
              <a:t>BUT NEVER: Colour 5 seconds with Shape 10 seconds for example.</a:t>
            </a:r>
            <a:endParaRPr lang="en-GB" dirty="0"/>
          </a:p>
          <a:p>
            <a:endParaRPr lang="en-GB" dirty="0"/>
          </a:p>
        </p:txBody>
      </p:sp>
    </p:spTree>
    <p:extLst>
      <p:ext uri="{BB962C8B-B14F-4D97-AF65-F5344CB8AC3E}">
        <p14:creationId xmlns:p14="http://schemas.microsoft.com/office/powerpoint/2010/main" val="349148854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Note on follow-up tests</a:t>
            </a:r>
            <a:endParaRPr lang="en-GB" dirty="0">
              <a:solidFill>
                <a:schemeClr val="tx1"/>
              </a:solidFill>
            </a:endParaRPr>
          </a:p>
        </p:txBody>
      </p:sp>
      <p:sp>
        <p:nvSpPr>
          <p:cNvPr id="3" name="Content Placeholder 2"/>
          <p:cNvSpPr>
            <a:spLocks noGrp="1"/>
          </p:cNvSpPr>
          <p:nvPr>
            <p:ph idx="1"/>
          </p:nvPr>
        </p:nvSpPr>
        <p:spPr>
          <a:xfrm>
            <a:off x="664310" y="1700808"/>
            <a:ext cx="8062664" cy="4114800"/>
          </a:xfrm>
        </p:spPr>
        <p:txBody>
          <a:bodyPr/>
          <a:lstStyle/>
          <a:p>
            <a:r>
              <a:rPr lang="en-GB" dirty="0" smtClean="0"/>
              <a:t>Remember to think about whether the comparisons you are making are within-subjects or between-subjects as this will dictate whether you run Independent samples or </a:t>
            </a:r>
            <a:r>
              <a:rPr lang="en-GB" dirty="0" smtClean="0"/>
              <a:t>Repeated-measures </a:t>
            </a:r>
            <a:r>
              <a:rPr lang="en-GB" dirty="0" smtClean="0"/>
              <a:t>analyses.</a:t>
            </a:r>
            <a:endParaRPr lang="en-GB" dirty="0"/>
          </a:p>
        </p:txBody>
      </p:sp>
    </p:spTree>
    <p:extLst>
      <p:ext uri="{BB962C8B-B14F-4D97-AF65-F5344CB8AC3E}">
        <p14:creationId xmlns:p14="http://schemas.microsoft.com/office/powerpoint/2010/main" val="337502223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43880"/>
          </a:xfrm>
        </p:spPr>
        <p:txBody>
          <a:bodyPr/>
          <a:lstStyle/>
          <a:p>
            <a:pPr algn="ctr"/>
            <a:r>
              <a:rPr lang="en-GB" dirty="0" smtClean="0">
                <a:solidFill>
                  <a:schemeClr val="tx1"/>
                </a:solidFill>
              </a:rPr>
              <a:t>Three-way ANOVA</a:t>
            </a:r>
            <a:endParaRPr lang="en-GB" dirty="0">
              <a:solidFill>
                <a:schemeClr val="tx1"/>
              </a:solidFill>
            </a:endParaRPr>
          </a:p>
        </p:txBody>
      </p:sp>
      <p:sp>
        <p:nvSpPr>
          <p:cNvPr id="5" name="Content Placeholder 4"/>
          <p:cNvSpPr>
            <a:spLocks noGrp="1"/>
          </p:cNvSpPr>
          <p:nvPr>
            <p:ph idx="1"/>
          </p:nvPr>
        </p:nvSpPr>
        <p:spPr>
          <a:xfrm>
            <a:off x="611560" y="1484784"/>
            <a:ext cx="8134672" cy="4114800"/>
          </a:xfrm>
        </p:spPr>
        <p:txBody>
          <a:bodyPr/>
          <a:lstStyle/>
          <a:p>
            <a:r>
              <a:rPr lang="en-GB" dirty="0" smtClean="0"/>
              <a:t>Possible three-way ANOVA Designs</a:t>
            </a:r>
          </a:p>
          <a:p>
            <a:pPr lvl="1"/>
            <a:r>
              <a:rPr lang="en-GB" dirty="0" smtClean="0"/>
              <a:t>Three-way between ANOVA</a:t>
            </a:r>
          </a:p>
          <a:p>
            <a:pPr lvl="2"/>
            <a:r>
              <a:rPr lang="en-GB" dirty="0" smtClean="0"/>
              <a:t>All 3 IVs are between-subjects</a:t>
            </a:r>
          </a:p>
          <a:p>
            <a:pPr lvl="1"/>
            <a:r>
              <a:rPr lang="en-GB" dirty="0" smtClean="0"/>
              <a:t>Three-way within ANOVA</a:t>
            </a:r>
          </a:p>
          <a:p>
            <a:pPr lvl="2"/>
            <a:r>
              <a:rPr lang="en-GB" dirty="0" smtClean="0"/>
              <a:t>All 3 IVs are within-subjects</a:t>
            </a:r>
          </a:p>
          <a:p>
            <a:pPr lvl="1"/>
            <a:r>
              <a:rPr lang="en-GB" dirty="0" smtClean="0"/>
              <a:t>Three-way Mixed ANOVA</a:t>
            </a:r>
          </a:p>
          <a:p>
            <a:pPr lvl="2"/>
            <a:r>
              <a:rPr lang="en-GB" dirty="0" smtClean="0"/>
              <a:t>E.G., 2 IVs are between-subjects while the other IV is within-subjects</a:t>
            </a:r>
            <a:endParaRPr lang="en-GB" dirty="0"/>
          </a:p>
        </p:txBody>
      </p:sp>
    </p:spTree>
    <p:extLst>
      <p:ext uri="{BB962C8B-B14F-4D97-AF65-F5344CB8AC3E}">
        <p14:creationId xmlns:p14="http://schemas.microsoft.com/office/powerpoint/2010/main" val="25729116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040" y="116632"/>
            <a:ext cx="7772400" cy="699864"/>
          </a:xfrm>
        </p:spPr>
        <p:txBody>
          <a:bodyPr>
            <a:normAutofit fontScale="90000"/>
          </a:bodyPr>
          <a:lstStyle/>
          <a:p>
            <a:pPr algn="ctr"/>
            <a:r>
              <a:rPr lang="en-GB" dirty="0" smtClean="0">
                <a:solidFill>
                  <a:schemeClr val="tx1"/>
                </a:solidFill>
              </a:rPr>
              <a:t>Table of three-way ANOVA</a:t>
            </a:r>
            <a:endParaRPr lang="en-GB" dirty="0">
              <a:solidFill>
                <a:schemeClr val="tx1"/>
              </a:solidFill>
            </a:endParaRPr>
          </a:p>
        </p:txBody>
      </p:sp>
      <p:graphicFrame>
        <p:nvGraphicFramePr>
          <p:cNvPr id="4" name="Content Placeholder 3"/>
          <p:cNvGraphicFramePr>
            <a:graphicFrameLocks noGrp="1"/>
          </p:cNvGraphicFramePr>
          <p:nvPr>
            <p:ph idx="1"/>
            <p:extLst/>
          </p:nvPr>
        </p:nvGraphicFramePr>
        <p:xfrm>
          <a:off x="179512" y="1107544"/>
          <a:ext cx="8856001" cy="3977640"/>
        </p:xfrm>
        <a:graphic>
          <a:graphicData uri="http://schemas.openxmlformats.org/drawingml/2006/table">
            <a:tbl>
              <a:tblPr firstRow="1" bandRow="1">
                <a:tableStyleId>{08FB837D-C827-4EFA-A057-4D05807E0F7C}</a:tableStyleId>
              </a:tblPr>
              <a:tblGrid>
                <a:gridCol w="1149896"/>
                <a:gridCol w="1541221"/>
                <a:gridCol w="1541221"/>
                <a:gridCol w="1541221"/>
                <a:gridCol w="1541221"/>
                <a:gridCol w="1541221"/>
              </a:tblGrid>
              <a:tr h="370840">
                <a:tc>
                  <a:txBody>
                    <a:bodyPr/>
                    <a:lstStyle/>
                    <a:p>
                      <a:endParaRPr lang="en-GB" dirty="0"/>
                    </a:p>
                  </a:txBody>
                  <a:tcPr/>
                </a:tc>
                <a:tc>
                  <a:txBody>
                    <a:bodyPr/>
                    <a:lstStyle/>
                    <a:p>
                      <a:endParaRPr lang="en-GB" dirty="0"/>
                    </a:p>
                  </a:txBody>
                  <a:tcPr/>
                </a:tc>
                <a:tc>
                  <a:txBody>
                    <a:bodyPr/>
                    <a:lstStyle/>
                    <a:p>
                      <a:r>
                        <a:rPr lang="en-GB" dirty="0" smtClean="0"/>
                        <a:t>Year 1 </a:t>
                      </a:r>
                      <a:endParaRPr lang="en-GB" dirty="0"/>
                    </a:p>
                  </a:txBody>
                  <a:tcPr/>
                </a:tc>
                <a:tc>
                  <a:txBody>
                    <a:bodyPr/>
                    <a:lstStyle/>
                    <a:p>
                      <a:r>
                        <a:rPr lang="en-GB" dirty="0" smtClean="0"/>
                        <a:t>Year 2</a:t>
                      </a:r>
                      <a:endParaRPr lang="en-GB" dirty="0"/>
                    </a:p>
                  </a:txBody>
                  <a:tcPr/>
                </a:tc>
                <a:tc>
                  <a:txBody>
                    <a:bodyPr/>
                    <a:lstStyle/>
                    <a:p>
                      <a:r>
                        <a:rPr lang="en-GB" dirty="0" smtClean="0"/>
                        <a:t>Year 3</a:t>
                      </a:r>
                      <a:endParaRPr lang="en-GB" dirty="0"/>
                    </a:p>
                  </a:txBody>
                  <a:tcPr/>
                </a:tc>
                <a:tc>
                  <a:txBody>
                    <a:bodyPr/>
                    <a:lstStyle/>
                    <a:p>
                      <a:r>
                        <a:rPr lang="en-GB" dirty="0" smtClean="0"/>
                        <a:t>Row Mean</a:t>
                      </a:r>
                      <a:endParaRPr lang="en-GB" dirty="0"/>
                    </a:p>
                  </a:txBody>
                  <a:tcPr/>
                </a:tc>
              </a:tr>
              <a:tr h="370840">
                <a:tc>
                  <a:txBody>
                    <a:bodyPr/>
                    <a:lstStyle/>
                    <a:p>
                      <a:r>
                        <a:rPr lang="en-GB" b="1" dirty="0" smtClean="0"/>
                        <a:t>Male</a:t>
                      </a:r>
                      <a:endParaRPr lang="en-GB" b="1" dirty="0"/>
                    </a:p>
                  </a:txBody>
                  <a:tcPr/>
                </a:tc>
                <a:tc>
                  <a:txBody>
                    <a:bodyPr/>
                    <a:lstStyle/>
                    <a:p>
                      <a:r>
                        <a:rPr lang="en-GB" b="1" dirty="0" smtClean="0"/>
                        <a:t>Psychology</a:t>
                      </a:r>
                      <a:endParaRPr lang="en-GB" b="1" dirty="0"/>
                    </a:p>
                  </a:txBody>
                  <a:tcPr/>
                </a:tc>
                <a:tc>
                  <a:txBody>
                    <a:bodyPr/>
                    <a:lstStyle/>
                    <a:p>
                      <a:r>
                        <a:rPr lang="en-GB" dirty="0" smtClean="0"/>
                        <a:t>40</a:t>
                      </a:r>
                      <a:endParaRPr lang="en-GB" dirty="0"/>
                    </a:p>
                  </a:txBody>
                  <a:tcPr/>
                </a:tc>
                <a:tc>
                  <a:txBody>
                    <a:bodyPr/>
                    <a:lstStyle/>
                    <a:p>
                      <a:r>
                        <a:rPr lang="en-GB" dirty="0" smtClean="0"/>
                        <a:t>28</a:t>
                      </a:r>
                      <a:endParaRPr lang="en-GB" dirty="0"/>
                    </a:p>
                  </a:txBody>
                  <a:tcPr/>
                </a:tc>
                <a:tc>
                  <a:txBody>
                    <a:bodyPr/>
                    <a:lstStyle/>
                    <a:p>
                      <a:r>
                        <a:rPr lang="en-GB" dirty="0" smtClean="0"/>
                        <a:t>10</a:t>
                      </a:r>
                      <a:endParaRPr lang="en-GB" dirty="0"/>
                    </a:p>
                  </a:txBody>
                  <a:tcPr/>
                </a:tc>
                <a:tc>
                  <a:txBody>
                    <a:bodyPr/>
                    <a:lstStyle/>
                    <a:p>
                      <a:r>
                        <a:rPr lang="en-GB" dirty="0" smtClean="0"/>
                        <a:t>26</a:t>
                      </a:r>
                      <a:endParaRPr lang="en-GB" dirty="0"/>
                    </a:p>
                  </a:txBody>
                  <a:tcPr/>
                </a:tc>
              </a:tr>
              <a:tr h="370840">
                <a:tc>
                  <a:txBody>
                    <a:bodyPr/>
                    <a:lstStyle/>
                    <a:p>
                      <a:endParaRPr lang="en-GB" b="1" dirty="0"/>
                    </a:p>
                  </a:txBody>
                  <a:tcPr/>
                </a:tc>
                <a:tc>
                  <a:txBody>
                    <a:bodyPr/>
                    <a:lstStyle/>
                    <a:p>
                      <a:r>
                        <a:rPr lang="en-GB" b="1" dirty="0" smtClean="0"/>
                        <a:t>Art</a:t>
                      </a:r>
                      <a:endParaRPr lang="en-GB" b="1" dirty="0"/>
                    </a:p>
                  </a:txBody>
                  <a:tcPr/>
                </a:tc>
                <a:tc>
                  <a:txBody>
                    <a:bodyPr/>
                    <a:lstStyle/>
                    <a:p>
                      <a:r>
                        <a:rPr lang="en-GB" dirty="0" smtClean="0"/>
                        <a:t>30</a:t>
                      </a:r>
                      <a:endParaRPr lang="en-GB" dirty="0"/>
                    </a:p>
                  </a:txBody>
                  <a:tcPr/>
                </a:tc>
                <a:tc>
                  <a:txBody>
                    <a:bodyPr/>
                    <a:lstStyle/>
                    <a:p>
                      <a:r>
                        <a:rPr lang="en-GB" dirty="0" smtClean="0"/>
                        <a:t>22</a:t>
                      </a:r>
                      <a:endParaRPr lang="en-GB" dirty="0"/>
                    </a:p>
                  </a:txBody>
                  <a:tcPr/>
                </a:tc>
                <a:tc>
                  <a:txBody>
                    <a:bodyPr/>
                    <a:lstStyle/>
                    <a:p>
                      <a:r>
                        <a:rPr lang="en-GB" dirty="0" smtClean="0"/>
                        <a:t>20</a:t>
                      </a:r>
                      <a:endParaRPr lang="en-GB" dirty="0"/>
                    </a:p>
                  </a:txBody>
                  <a:tcPr/>
                </a:tc>
                <a:tc>
                  <a:txBody>
                    <a:bodyPr/>
                    <a:lstStyle/>
                    <a:p>
                      <a:r>
                        <a:rPr lang="en-GB" dirty="0" smtClean="0"/>
                        <a:t>24</a:t>
                      </a:r>
                      <a:endParaRPr lang="en-GB" dirty="0"/>
                    </a:p>
                  </a:txBody>
                  <a:tcPr/>
                </a:tc>
              </a:tr>
              <a:tr h="370840">
                <a:tc>
                  <a:txBody>
                    <a:bodyPr/>
                    <a:lstStyle/>
                    <a:p>
                      <a:endParaRPr lang="en-GB" dirty="0"/>
                    </a:p>
                  </a:txBody>
                  <a:tcPr/>
                </a:tc>
                <a:tc>
                  <a:txBody>
                    <a:bodyPr/>
                    <a:lstStyle/>
                    <a:p>
                      <a:r>
                        <a:rPr lang="en-GB" dirty="0" smtClean="0"/>
                        <a:t>Mean</a:t>
                      </a:r>
                      <a:endParaRPr lang="en-GB" dirty="0"/>
                    </a:p>
                  </a:txBody>
                  <a:tcPr/>
                </a:tc>
                <a:tc>
                  <a:txBody>
                    <a:bodyPr/>
                    <a:lstStyle/>
                    <a:p>
                      <a:r>
                        <a:rPr lang="en-GB" dirty="0" smtClean="0"/>
                        <a:t>35</a:t>
                      </a:r>
                      <a:endParaRPr lang="en-GB" dirty="0"/>
                    </a:p>
                  </a:txBody>
                  <a:tcPr/>
                </a:tc>
                <a:tc>
                  <a:txBody>
                    <a:bodyPr/>
                    <a:lstStyle/>
                    <a:p>
                      <a:r>
                        <a:rPr lang="en-GB" dirty="0" smtClean="0"/>
                        <a:t>25</a:t>
                      </a:r>
                      <a:endParaRPr lang="en-GB" dirty="0"/>
                    </a:p>
                  </a:txBody>
                  <a:tcPr/>
                </a:tc>
                <a:tc>
                  <a:txBody>
                    <a:bodyPr/>
                    <a:lstStyle/>
                    <a:p>
                      <a:r>
                        <a:rPr lang="en-GB" dirty="0" smtClean="0"/>
                        <a:t>15</a:t>
                      </a:r>
                      <a:endParaRPr lang="en-GB" dirty="0"/>
                    </a:p>
                  </a:txBody>
                  <a:tcPr/>
                </a:tc>
                <a:tc>
                  <a:txBody>
                    <a:bodyPr/>
                    <a:lstStyle/>
                    <a:p>
                      <a:r>
                        <a:rPr lang="en-GB" dirty="0" smtClean="0"/>
                        <a:t>25</a:t>
                      </a:r>
                      <a:endParaRPr lang="en-GB" dirty="0"/>
                    </a:p>
                  </a:txBody>
                  <a:tcPr/>
                </a:tc>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b="1" dirty="0" smtClean="0"/>
                        <a:t>Female</a:t>
                      </a:r>
                      <a:endParaRPr lang="en-GB" b="1" dirty="0"/>
                    </a:p>
                  </a:txBody>
                  <a:tcPr/>
                </a:tc>
                <a:tc>
                  <a:txBody>
                    <a:bodyPr/>
                    <a:lstStyle/>
                    <a:p>
                      <a:r>
                        <a:rPr lang="en-GB" b="1" dirty="0" smtClean="0"/>
                        <a:t>Psychology</a:t>
                      </a:r>
                      <a:endParaRPr lang="en-GB" b="1" dirty="0"/>
                    </a:p>
                  </a:txBody>
                  <a:tcPr/>
                </a:tc>
                <a:tc>
                  <a:txBody>
                    <a:bodyPr/>
                    <a:lstStyle/>
                    <a:p>
                      <a:r>
                        <a:rPr lang="en-GB" dirty="0" smtClean="0"/>
                        <a:t>36</a:t>
                      </a:r>
                      <a:endParaRPr lang="en-GB" dirty="0"/>
                    </a:p>
                  </a:txBody>
                  <a:tcPr/>
                </a:tc>
                <a:tc>
                  <a:txBody>
                    <a:bodyPr/>
                    <a:lstStyle/>
                    <a:p>
                      <a:r>
                        <a:rPr lang="en-GB" dirty="0" smtClean="0"/>
                        <a:t>48</a:t>
                      </a:r>
                      <a:endParaRPr lang="en-GB" dirty="0"/>
                    </a:p>
                  </a:txBody>
                  <a:tcPr/>
                </a:tc>
                <a:tc>
                  <a:txBody>
                    <a:bodyPr/>
                    <a:lstStyle/>
                    <a:p>
                      <a:r>
                        <a:rPr lang="en-GB" dirty="0" smtClean="0"/>
                        <a:t>60</a:t>
                      </a:r>
                      <a:endParaRPr lang="en-GB" dirty="0"/>
                    </a:p>
                  </a:txBody>
                  <a:tcPr/>
                </a:tc>
                <a:tc>
                  <a:txBody>
                    <a:bodyPr/>
                    <a:lstStyle/>
                    <a:p>
                      <a:r>
                        <a:rPr lang="en-GB" dirty="0" smtClean="0"/>
                        <a:t>48</a:t>
                      </a:r>
                      <a:endParaRPr lang="en-GB" dirty="0"/>
                    </a:p>
                  </a:txBody>
                  <a:tcPr/>
                </a:tc>
              </a:tr>
              <a:tr h="370840">
                <a:tc>
                  <a:txBody>
                    <a:bodyPr/>
                    <a:lstStyle/>
                    <a:p>
                      <a:endParaRPr lang="en-GB" b="1" dirty="0"/>
                    </a:p>
                  </a:txBody>
                  <a:tcPr/>
                </a:tc>
                <a:tc>
                  <a:txBody>
                    <a:bodyPr/>
                    <a:lstStyle/>
                    <a:p>
                      <a:r>
                        <a:rPr lang="en-GB" b="1" dirty="0" smtClean="0"/>
                        <a:t>Art</a:t>
                      </a:r>
                      <a:endParaRPr lang="en-GB" b="1" dirty="0"/>
                    </a:p>
                  </a:txBody>
                  <a:tcPr/>
                </a:tc>
                <a:tc>
                  <a:txBody>
                    <a:bodyPr/>
                    <a:lstStyle/>
                    <a:p>
                      <a:r>
                        <a:rPr lang="en-GB" dirty="0" smtClean="0"/>
                        <a:t>40</a:t>
                      </a:r>
                      <a:endParaRPr lang="en-GB" dirty="0"/>
                    </a:p>
                  </a:txBody>
                  <a:tcPr/>
                </a:tc>
                <a:tc>
                  <a:txBody>
                    <a:bodyPr/>
                    <a:lstStyle/>
                    <a:p>
                      <a:r>
                        <a:rPr lang="en-GB" dirty="0" smtClean="0"/>
                        <a:t>88</a:t>
                      </a:r>
                      <a:endParaRPr lang="en-GB" dirty="0"/>
                    </a:p>
                  </a:txBody>
                  <a:tcPr/>
                </a:tc>
                <a:tc>
                  <a:txBody>
                    <a:bodyPr/>
                    <a:lstStyle/>
                    <a:p>
                      <a:r>
                        <a:rPr lang="en-GB" dirty="0" smtClean="0"/>
                        <a:t>80</a:t>
                      </a:r>
                      <a:endParaRPr lang="en-GB" dirty="0"/>
                    </a:p>
                  </a:txBody>
                  <a:tcPr/>
                </a:tc>
                <a:tc>
                  <a:txBody>
                    <a:bodyPr/>
                    <a:lstStyle/>
                    <a:p>
                      <a:r>
                        <a:rPr lang="en-GB" dirty="0" smtClean="0"/>
                        <a:t>69.3</a:t>
                      </a:r>
                      <a:endParaRPr lang="en-GB" dirty="0"/>
                    </a:p>
                  </a:txBody>
                  <a:tcPr/>
                </a:tc>
              </a:tr>
              <a:tr h="370840">
                <a:tc>
                  <a:txBody>
                    <a:bodyPr/>
                    <a:lstStyle/>
                    <a:p>
                      <a:endParaRPr lang="en-GB" b="1" dirty="0"/>
                    </a:p>
                  </a:txBody>
                  <a:tcPr/>
                </a:tc>
                <a:tc>
                  <a:txBody>
                    <a:bodyPr/>
                    <a:lstStyle/>
                    <a:p>
                      <a:r>
                        <a:rPr lang="en-GB" b="1" dirty="0" smtClean="0"/>
                        <a:t>Mean</a:t>
                      </a:r>
                      <a:endParaRPr lang="en-GB" b="1" dirty="0"/>
                    </a:p>
                  </a:txBody>
                  <a:tcPr/>
                </a:tc>
                <a:tc>
                  <a:txBody>
                    <a:bodyPr/>
                    <a:lstStyle/>
                    <a:p>
                      <a:r>
                        <a:rPr lang="en-GB" dirty="0" smtClean="0"/>
                        <a:t>38</a:t>
                      </a:r>
                      <a:endParaRPr lang="en-GB" dirty="0"/>
                    </a:p>
                  </a:txBody>
                  <a:tcPr/>
                </a:tc>
                <a:tc>
                  <a:txBody>
                    <a:bodyPr/>
                    <a:lstStyle/>
                    <a:p>
                      <a:r>
                        <a:rPr lang="en-GB" dirty="0" smtClean="0"/>
                        <a:t>68</a:t>
                      </a:r>
                      <a:endParaRPr lang="en-GB" dirty="0"/>
                    </a:p>
                  </a:txBody>
                  <a:tcPr/>
                </a:tc>
                <a:tc>
                  <a:txBody>
                    <a:bodyPr/>
                    <a:lstStyle/>
                    <a:p>
                      <a:r>
                        <a:rPr lang="en-GB" dirty="0" smtClean="0"/>
                        <a:t>70</a:t>
                      </a:r>
                      <a:endParaRPr lang="en-GB" dirty="0"/>
                    </a:p>
                  </a:txBody>
                  <a:tcPr/>
                </a:tc>
                <a:tc>
                  <a:txBody>
                    <a:bodyPr/>
                    <a:lstStyle/>
                    <a:p>
                      <a:r>
                        <a:rPr lang="en-GB" dirty="0" smtClean="0"/>
                        <a:t>58.6</a:t>
                      </a:r>
                      <a:endParaRPr lang="en-GB" dirty="0"/>
                    </a:p>
                  </a:txBody>
                  <a:tcPr/>
                </a:tc>
              </a:tr>
              <a:tr h="370840">
                <a:tc>
                  <a:txBody>
                    <a:bodyPr/>
                    <a:lstStyle/>
                    <a:p>
                      <a:endParaRPr lang="en-GB" b="1" dirty="0"/>
                    </a:p>
                  </a:txBody>
                  <a:tcPr/>
                </a:tc>
                <a:tc>
                  <a:txBody>
                    <a:bodyPr/>
                    <a:lstStyle/>
                    <a:p>
                      <a:endParaRPr lang="en-GB" b="1"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370840">
                <a:tc>
                  <a:txBody>
                    <a:bodyPr/>
                    <a:lstStyle/>
                    <a:p>
                      <a:endParaRPr lang="en-GB" b="1" dirty="0"/>
                    </a:p>
                  </a:txBody>
                  <a:tcPr/>
                </a:tc>
                <a:tc>
                  <a:txBody>
                    <a:bodyPr/>
                    <a:lstStyle/>
                    <a:p>
                      <a:r>
                        <a:rPr lang="en-GB" b="1" dirty="0" smtClean="0"/>
                        <a:t>Column mean</a:t>
                      </a:r>
                      <a:endParaRPr lang="en-GB" b="1" dirty="0"/>
                    </a:p>
                  </a:txBody>
                  <a:tcPr/>
                </a:tc>
                <a:tc>
                  <a:txBody>
                    <a:bodyPr/>
                    <a:lstStyle/>
                    <a:p>
                      <a:r>
                        <a:rPr lang="en-GB" dirty="0" smtClean="0"/>
                        <a:t>36.5</a:t>
                      </a:r>
                      <a:endParaRPr lang="en-GB" dirty="0"/>
                    </a:p>
                  </a:txBody>
                  <a:tcPr/>
                </a:tc>
                <a:tc>
                  <a:txBody>
                    <a:bodyPr/>
                    <a:lstStyle/>
                    <a:p>
                      <a:r>
                        <a:rPr lang="en-GB" dirty="0" smtClean="0"/>
                        <a:t>46.5</a:t>
                      </a:r>
                      <a:endParaRPr lang="en-GB" dirty="0"/>
                    </a:p>
                  </a:txBody>
                  <a:tcPr/>
                </a:tc>
                <a:tc>
                  <a:txBody>
                    <a:bodyPr/>
                    <a:lstStyle/>
                    <a:p>
                      <a:r>
                        <a:rPr lang="en-GB" dirty="0" smtClean="0"/>
                        <a:t>42.5</a:t>
                      </a:r>
                      <a:endParaRPr lang="en-GB" dirty="0"/>
                    </a:p>
                  </a:txBody>
                  <a:tcPr/>
                </a:tc>
                <a:tc>
                  <a:txBody>
                    <a:bodyPr/>
                    <a:lstStyle/>
                    <a:p>
                      <a:r>
                        <a:rPr lang="en-GB" dirty="0" smtClean="0"/>
                        <a:t>41.83</a:t>
                      </a:r>
                      <a:endParaRPr lang="en-GB" dirty="0"/>
                    </a:p>
                  </a:txBody>
                  <a:tcPr/>
                </a:tc>
              </a:tr>
            </a:tbl>
          </a:graphicData>
        </a:graphic>
      </p:graphicFrame>
    </p:spTree>
    <p:extLst>
      <p:ext uri="{BB962C8B-B14F-4D97-AF65-F5344CB8AC3E}">
        <p14:creationId xmlns:p14="http://schemas.microsoft.com/office/powerpoint/2010/main" val="401910758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Three-way ANOVA Designs</a:t>
            </a:r>
            <a:endParaRPr lang="en-GB" dirty="0">
              <a:solidFill>
                <a:schemeClr val="tx1"/>
              </a:solidFill>
            </a:endParaRPr>
          </a:p>
        </p:txBody>
      </p:sp>
      <p:sp>
        <p:nvSpPr>
          <p:cNvPr id="3" name="Content Placeholder 2"/>
          <p:cNvSpPr>
            <a:spLocks noGrp="1"/>
          </p:cNvSpPr>
          <p:nvPr>
            <p:ph idx="1"/>
          </p:nvPr>
        </p:nvSpPr>
        <p:spPr>
          <a:xfrm>
            <a:off x="611560" y="1412776"/>
            <a:ext cx="8280920" cy="4114800"/>
          </a:xfrm>
        </p:spPr>
        <p:txBody>
          <a:bodyPr/>
          <a:lstStyle/>
          <a:p>
            <a:r>
              <a:rPr lang="en-GB" sz="3000" dirty="0" smtClean="0"/>
              <a:t>Interpretation of Exp. with </a:t>
            </a:r>
            <a:r>
              <a:rPr lang="en-GB" sz="3000" dirty="0"/>
              <a:t>3 IVs:</a:t>
            </a:r>
          </a:p>
          <a:p>
            <a:pPr lvl="1"/>
            <a:r>
              <a:rPr lang="en-GB" dirty="0"/>
              <a:t>Main effect of IV </a:t>
            </a:r>
            <a:r>
              <a:rPr lang="en-GB" dirty="0" smtClean="0"/>
              <a:t>1</a:t>
            </a:r>
            <a:endParaRPr lang="en-GB" dirty="0"/>
          </a:p>
          <a:p>
            <a:pPr lvl="1"/>
            <a:r>
              <a:rPr lang="en-GB" dirty="0"/>
              <a:t>Main effect of IV 2</a:t>
            </a:r>
          </a:p>
          <a:p>
            <a:pPr lvl="1"/>
            <a:r>
              <a:rPr lang="en-GB" dirty="0"/>
              <a:t>Main effect of IV 3</a:t>
            </a:r>
          </a:p>
          <a:p>
            <a:pPr lvl="1"/>
            <a:r>
              <a:rPr lang="en-GB" dirty="0"/>
              <a:t>Interaction between IV1 &amp; IV2</a:t>
            </a:r>
          </a:p>
          <a:p>
            <a:pPr lvl="1"/>
            <a:r>
              <a:rPr lang="en-GB" dirty="0"/>
              <a:t>Interaction between IV1 &amp; IV3</a:t>
            </a:r>
          </a:p>
          <a:p>
            <a:pPr lvl="1"/>
            <a:r>
              <a:rPr lang="en-GB" dirty="0"/>
              <a:t>Interaction between IV2 &amp; IV3</a:t>
            </a:r>
          </a:p>
          <a:p>
            <a:pPr lvl="1"/>
            <a:r>
              <a:rPr lang="en-GB" dirty="0"/>
              <a:t>3 way interaction between IV1 &amp; IV2 &amp; IV3</a:t>
            </a:r>
          </a:p>
          <a:p>
            <a:pPr marL="0" indent="0">
              <a:buNone/>
            </a:pPr>
            <a:endParaRPr lang="en-GB" sz="1400" dirty="0"/>
          </a:p>
          <a:p>
            <a:endParaRPr lang="en-GB" dirty="0"/>
          </a:p>
        </p:txBody>
      </p:sp>
    </p:spTree>
    <p:extLst>
      <p:ext uri="{BB962C8B-B14F-4D97-AF65-F5344CB8AC3E}">
        <p14:creationId xmlns:p14="http://schemas.microsoft.com/office/powerpoint/2010/main" val="323625212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936104"/>
          </a:xfrm>
        </p:spPr>
        <p:txBody>
          <a:bodyPr/>
          <a:lstStyle/>
          <a:p>
            <a:pPr algn="ctr"/>
            <a:r>
              <a:rPr lang="en-GB" dirty="0" smtClean="0">
                <a:solidFill>
                  <a:schemeClr val="tx1"/>
                </a:solidFill>
              </a:rPr>
              <a:t>Graphing three-way ANOVAs</a:t>
            </a:r>
            <a:endParaRPr lang="en-GB" dirty="0">
              <a:solidFill>
                <a:schemeClr val="tx1"/>
              </a:solidFill>
            </a:endParaRPr>
          </a:p>
        </p:txBody>
      </p:sp>
      <p:sp>
        <p:nvSpPr>
          <p:cNvPr id="3" name="Content Placeholder 2"/>
          <p:cNvSpPr>
            <a:spLocks noGrp="1"/>
          </p:cNvSpPr>
          <p:nvPr>
            <p:ph idx="1"/>
          </p:nvPr>
        </p:nvSpPr>
        <p:spPr>
          <a:xfrm>
            <a:off x="827584" y="1484784"/>
            <a:ext cx="7920880" cy="4680520"/>
          </a:xfrm>
        </p:spPr>
        <p:txBody>
          <a:bodyPr>
            <a:normAutofit lnSpcReduction="10000"/>
          </a:bodyPr>
          <a:lstStyle/>
          <a:p>
            <a:pPr>
              <a:lnSpc>
                <a:spcPct val="150000"/>
              </a:lnSpc>
            </a:pPr>
            <a:r>
              <a:rPr lang="en-GB" dirty="0" smtClean="0"/>
              <a:t>Best to use two graphs side by side</a:t>
            </a:r>
          </a:p>
          <a:p>
            <a:pPr>
              <a:lnSpc>
                <a:spcPct val="150000"/>
              </a:lnSpc>
            </a:pPr>
            <a:r>
              <a:rPr lang="en-GB" dirty="0" smtClean="0"/>
              <a:t>You will need to decide which factor is to be placed along the horizontal axis and which factor is to be displayed by separate lines.</a:t>
            </a:r>
          </a:p>
          <a:p>
            <a:pPr lvl="1">
              <a:lnSpc>
                <a:spcPct val="150000"/>
              </a:lnSpc>
            </a:pPr>
            <a:r>
              <a:rPr lang="en-GB" dirty="0" smtClean="0"/>
              <a:t>The remaining third factor will be represented by the different graphs.</a:t>
            </a:r>
          </a:p>
          <a:p>
            <a:pPr>
              <a:lnSpc>
                <a:spcPct val="150000"/>
              </a:lnSpc>
            </a:pPr>
            <a:r>
              <a:rPr lang="en-GB" dirty="0" smtClean="0"/>
              <a:t>The decision could result in 1 of 6 different ways to present the means </a:t>
            </a:r>
            <a:endParaRPr lang="en-GB" dirty="0"/>
          </a:p>
        </p:txBody>
      </p:sp>
    </p:spTree>
    <p:extLst>
      <p:ext uri="{BB962C8B-B14F-4D97-AF65-F5344CB8AC3E}">
        <p14:creationId xmlns:p14="http://schemas.microsoft.com/office/powerpoint/2010/main" val="14860168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8072" y="44624"/>
            <a:ext cx="7772400" cy="926976"/>
          </a:xfrm>
        </p:spPr>
        <p:txBody>
          <a:bodyPr>
            <a:normAutofit fontScale="90000"/>
          </a:bodyPr>
          <a:lstStyle/>
          <a:p>
            <a:pPr>
              <a:lnSpc>
                <a:spcPct val="150000"/>
              </a:lnSpc>
            </a:pPr>
            <a:r>
              <a:rPr lang="en-GB" sz="4000" dirty="0" smtClean="0">
                <a:solidFill>
                  <a:schemeClr val="tx1"/>
                </a:solidFill>
              </a:rPr>
              <a:t>Three-way ANOVA Interaction</a:t>
            </a:r>
            <a:endParaRPr lang="en-GB" sz="4000" dirty="0">
              <a:solidFill>
                <a:schemeClr val="tx1"/>
              </a:solidFill>
            </a:endParaRPr>
          </a:p>
        </p:txBody>
      </p:sp>
      <p:sp>
        <p:nvSpPr>
          <p:cNvPr id="3" name="Content Placeholder 2"/>
          <p:cNvSpPr>
            <a:spLocks noGrp="1"/>
          </p:cNvSpPr>
          <p:nvPr>
            <p:ph idx="1"/>
          </p:nvPr>
        </p:nvSpPr>
        <p:spPr>
          <a:xfrm>
            <a:off x="395536" y="1268760"/>
            <a:ext cx="8604448" cy="4680520"/>
          </a:xfrm>
        </p:spPr>
        <p:txBody>
          <a:bodyPr>
            <a:normAutofit fontScale="77500" lnSpcReduction="20000"/>
          </a:bodyPr>
          <a:lstStyle/>
          <a:p>
            <a:pPr>
              <a:lnSpc>
                <a:spcPct val="160000"/>
              </a:lnSpc>
            </a:pPr>
            <a:r>
              <a:rPr lang="en-GB" sz="2800" dirty="0"/>
              <a:t>Each of your graphs basically depicts whether there is a two-way </a:t>
            </a:r>
            <a:r>
              <a:rPr lang="en-GB" sz="2800" dirty="0" smtClean="0"/>
              <a:t>interaction or not.</a:t>
            </a:r>
            <a:endParaRPr lang="en-GB" sz="2800" dirty="0"/>
          </a:p>
          <a:p>
            <a:pPr>
              <a:lnSpc>
                <a:spcPct val="160000"/>
              </a:lnSpc>
            </a:pPr>
            <a:r>
              <a:rPr lang="en-GB" sz="2800" dirty="0"/>
              <a:t>With the three-way interaction being defined as the difference between the two-simple interaction effects.</a:t>
            </a:r>
          </a:p>
          <a:p>
            <a:pPr>
              <a:lnSpc>
                <a:spcPct val="160000"/>
              </a:lnSpc>
            </a:pPr>
            <a:r>
              <a:rPr lang="en-GB" sz="3000" dirty="0" smtClean="0"/>
              <a:t>If there is a significant three-way interaction then it doesn’t matter which of the 3 variables is chosen to represent the different graphs, as there will be significant differences in the simple interaction effects in each case.</a:t>
            </a:r>
            <a:endParaRPr lang="en-GB" sz="3000" dirty="0"/>
          </a:p>
        </p:txBody>
      </p:sp>
    </p:spTree>
    <p:extLst>
      <p:ext uri="{BB962C8B-B14F-4D97-AF65-F5344CB8AC3E}">
        <p14:creationId xmlns:p14="http://schemas.microsoft.com/office/powerpoint/2010/main" val="275131591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8072" y="105544"/>
            <a:ext cx="7772400" cy="731168"/>
          </a:xfrm>
        </p:spPr>
        <p:txBody>
          <a:bodyPr>
            <a:normAutofit fontScale="90000"/>
          </a:bodyPr>
          <a:lstStyle/>
          <a:p>
            <a:r>
              <a:rPr lang="en-GB" dirty="0" smtClean="0">
                <a:solidFill>
                  <a:schemeClr val="tx1"/>
                </a:solidFill>
              </a:rPr>
              <a:t>Three-way ANOVA Interaction</a:t>
            </a:r>
            <a:endParaRPr lang="en-GB" dirty="0">
              <a:solidFill>
                <a:schemeClr val="tx1"/>
              </a:solidFill>
            </a:endParaRPr>
          </a:p>
        </p:txBody>
      </p:sp>
      <p:sp>
        <p:nvSpPr>
          <p:cNvPr id="3" name="Content Placeholder 2"/>
          <p:cNvSpPr>
            <a:spLocks noGrp="1"/>
          </p:cNvSpPr>
          <p:nvPr>
            <p:ph idx="1"/>
          </p:nvPr>
        </p:nvSpPr>
        <p:spPr>
          <a:xfrm>
            <a:off x="611560" y="1114400"/>
            <a:ext cx="8352928" cy="4258816"/>
          </a:xfrm>
        </p:spPr>
        <p:txBody>
          <a:bodyPr/>
          <a:lstStyle/>
          <a:p>
            <a:r>
              <a:rPr lang="en-GB" dirty="0" smtClean="0"/>
              <a:t>A three-way interaction can be defined in terms of simple effects in a similar way to the definition of a two-way interaction.</a:t>
            </a:r>
          </a:p>
          <a:p>
            <a:pPr lvl="1"/>
            <a:r>
              <a:rPr lang="en-GB" dirty="0" smtClean="0"/>
              <a:t>Remember a two-way interaction is the difference in the simple main effects of one of the variables as you change levels of the other variable.</a:t>
            </a:r>
          </a:p>
          <a:p>
            <a:pPr marL="0" indent="0">
              <a:buNone/>
            </a:pPr>
            <a:endParaRPr lang="en-GB" dirty="0"/>
          </a:p>
        </p:txBody>
      </p:sp>
    </p:spTree>
    <p:extLst>
      <p:ext uri="{BB962C8B-B14F-4D97-AF65-F5344CB8AC3E}">
        <p14:creationId xmlns:p14="http://schemas.microsoft.com/office/powerpoint/2010/main" val="58979418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8278688" cy="792088"/>
          </a:xfrm>
        </p:spPr>
        <p:txBody>
          <a:bodyPr/>
          <a:lstStyle/>
          <a:p>
            <a:pPr algn="ctr"/>
            <a:r>
              <a:rPr lang="en-GB" sz="3600" dirty="0" smtClean="0">
                <a:solidFill>
                  <a:schemeClr val="tx1"/>
                </a:solidFill>
              </a:rPr>
              <a:t>Three-way ANOVA</a:t>
            </a:r>
            <a:endParaRPr lang="en-GB" sz="3600" dirty="0">
              <a:solidFill>
                <a:schemeClr val="tx1"/>
              </a:solidFill>
            </a:endParaRPr>
          </a:p>
        </p:txBody>
      </p:sp>
      <p:sp>
        <p:nvSpPr>
          <p:cNvPr id="3" name="Content Placeholder 2"/>
          <p:cNvSpPr>
            <a:spLocks noGrp="1"/>
          </p:cNvSpPr>
          <p:nvPr>
            <p:ph idx="1"/>
          </p:nvPr>
        </p:nvSpPr>
        <p:spPr>
          <a:xfrm>
            <a:off x="611560" y="908720"/>
            <a:ext cx="8424936" cy="4536504"/>
          </a:xfrm>
        </p:spPr>
        <p:txBody>
          <a:bodyPr>
            <a:normAutofit fontScale="92500" lnSpcReduction="20000"/>
          </a:bodyPr>
          <a:lstStyle/>
          <a:p>
            <a:pPr>
              <a:lnSpc>
                <a:spcPct val="150000"/>
              </a:lnSpc>
            </a:pPr>
            <a:r>
              <a:rPr lang="en-GB" sz="2800" dirty="0" smtClean="0"/>
              <a:t>First check whether the three-way interaction is significant</a:t>
            </a:r>
          </a:p>
          <a:p>
            <a:pPr lvl="1">
              <a:lnSpc>
                <a:spcPct val="150000"/>
              </a:lnSpc>
            </a:pPr>
            <a:r>
              <a:rPr lang="en-GB" dirty="0" smtClean="0"/>
              <a:t>If so then focus follow-up tests on the various simple effects or interaction contrasts, followed by appropriate mean comparisons.</a:t>
            </a:r>
          </a:p>
          <a:p>
            <a:pPr>
              <a:lnSpc>
                <a:spcPct val="150000"/>
              </a:lnSpc>
            </a:pPr>
            <a:r>
              <a:rPr lang="en-GB" sz="2800" dirty="0" smtClean="0"/>
              <a:t>If the three-way interaction is not significant then check whether any of the two-way interactions are significant.</a:t>
            </a:r>
          </a:p>
          <a:p>
            <a:pPr lvl="1">
              <a:lnSpc>
                <a:spcPct val="150000"/>
              </a:lnSpc>
            </a:pPr>
            <a:r>
              <a:rPr lang="en-GB" dirty="0" smtClean="0"/>
              <a:t>Follow-up with relevant simple effects</a:t>
            </a:r>
          </a:p>
        </p:txBody>
      </p:sp>
    </p:spTree>
    <p:extLst>
      <p:ext uri="{BB962C8B-B14F-4D97-AF65-F5344CB8AC3E}">
        <p14:creationId xmlns:p14="http://schemas.microsoft.com/office/powerpoint/2010/main" val="331815306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772400" cy="1143000"/>
          </a:xfrm>
        </p:spPr>
        <p:txBody>
          <a:bodyPr>
            <a:noAutofit/>
          </a:bodyPr>
          <a:lstStyle/>
          <a:p>
            <a:pPr algn="ctr"/>
            <a:r>
              <a:rPr lang="en-GB" sz="2400" dirty="0" smtClean="0">
                <a:solidFill>
                  <a:schemeClr val="tx1"/>
                </a:solidFill>
              </a:rPr>
              <a:t>Two-way Interactions in Three-way ANOVAs</a:t>
            </a:r>
            <a:endParaRPr lang="en-GB" sz="2400" dirty="0">
              <a:solidFill>
                <a:schemeClr val="tx1"/>
              </a:solidFill>
            </a:endParaRPr>
          </a:p>
        </p:txBody>
      </p:sp>
      <p:sp>
        <p:nvSpPr>
          <p:cNvPr id="3" name="Content Placeholder 2"/>
          <p:cNvSpPr>
            <a:spLocks noGrp="1"/>
          </p:cNvSpPr>
          <p:nvPr>
            <p:ph idx="1"/>
          </p:nvPr>
        </p:nvSpPr>
        <p:spPr>
          <a:xfrm>
            <a:off x="685800" y="1484784"/>
            <a:ext cx="8350696" cy="4114800"/>
          </a:xfrm>
        </p:spPr>
        <p:txBody>
          <a:bodyPr/>
          <a:lstStyle/>
          <a:p>
            <a:r>
              <a:rPr lang="en-GB" dirty="0" smtClean="0"/>
              <a:t>If your three-way interaction is not significant but one or more of your two-way interactions are significant then you must remember to ‘collapse’ (i.e., average) your scores across the variable that is not involved in the two-way interaction.  </a:t>
            </a:r>
            <a:endParaRPr lang="en-GB" dirty="0"/>
          </a:p>
        </p:txBody>
      </p:sp>
    </p:spTree>
    <p:extLst>
      <p:ext uri="{BB962C8B-B14F-4D97-AF65-F5344CB8AC3E}">
        <p14:creationId xmlns:p14="http://schemas.microsoft.com/office/powerpoint/2010/main" val="37585338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864096"/>
          </a:xfrm>
        </p:spPr>
        <p:txBody>
          <a:bodyPr/>
          <a:lstStyle/>
          <a:p>
            <a:pPr algn="ctr"/>
            <a:r>
              <a:rPr lang="en-GB" dirty="0" smtClean="0">
                <a:solidFill>
                  <a:schemeClr val="tx1"/>
                </a:solidFill>
              </a:rPr>
              <a:t>Three-way ANOVA</a:t>
            </a:r>
            <a:endParaRPr lang="en-GB" dirty="0">
              <a:solidFill>
                <a:schemeClr val="tx1"/>
              </a:solidFill>
            </a:endParaRPr>
          </a:p>
        </p:txBody>
      </p:sp>
      <p:sp>
        <p:nvSpPr>
          <p:cNvPr id="3" name="Content Placeholder 2"/>
          <p:cNvSpPr>
            <a:spLocks noGrp="1"/>
          </p:cNvSpPr>
          <p:nvPr>
            <p:ph idx="1"/>
          </p:nvPr>
        </p:nvSpPr>
        <p:spPr>
          <a:xfrm>
            <a:off x="539552" y="1114400"/>
            <a:ext cx="8496944" cy="4114800"/>
          </a:xfrm>
        </p:spPr>
        <p:txBody>
          <a:bodyPr/>
          <a:lstStyle/>
          <a:p>
            <a:r>
              <a:rPr lang="en-GB" dirty="0" smtClean="0"/>
              <a:t>If none of the interactions are significant, you can then focus on the main effects.</a:t>
            </a:r>
          </a:p>
          <a:p>
            <a:pPr marL="0" indent="0">
              <a:buNone/>
            </a:pPr>
            <a:endParaRPr lang="en-GB" sz="1800" dirty="0"/>
          </a:p>
          <a:p>
            <a:r>
              <a:rPr lang="en-GB" dirty="0" smtClean="0"/>
              <a:t>Regardless of whether you are looking at interaction effects or main effects then you always need to keep in mind whether any of the factors (IVs) have more than 2 levels.</a:t>
            </a:r>
            <a:endParaRPr lang="en-GB" dirty="0"/>
          </a:p>
        </p:txBody>
      </p:sp>
    </p:spTree>
    <p:extLst>
      <p:ext uri="{BB962C8B-B14F-4D97-AF65-F5344CB8AC3E}">
        <p14:creationId xmlns:p14="http://schemas.microsoft.com/office/powerpoint/2010/main" val="342602125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648072"/>
          </a:xfrm>
        </p:spPr>
        <p:txBody>
          <a:bodyPr/>
          <a:lstStyle/>
          <a:p>
            <a:pPr algn="ctr"/>
            <a:r>
              <a:rPr lang="en-GB" sz="3600" dirty="0" smtClean="0">
                <a:solidFill>
                  <a:schemeClr val="tx1"/>
                </a:solidFill>
              </a:rPr>
              <a:t>Complex ANOVA Designs</a:t>
            </a:r>
            <a:endParaRPr lang="en-GB" sz="3600" dirty="0">
              <a:solidFill>
                <a:schemeClr val="tx1"/>
              </a:solidFill>
            </a:endParaRPr>
          </a:p>
        </p:txBody>
      </p:sp>
      <p:sp>
        <p:nvSpPr>
          <p:cNvPr id="3" name="Content Placeholder 2"/>
          <p:cNvSpPr>
            <a:spLocks noGrp="1"/>
          </p:cNvSpPr>
          <p:nvPr>
            <p:ph idx="1"/>
          </p:nvPr>
        </p:nvSpPr>
        <p:spPr>
          <a:xfrm>
            <a:off x="467544" y="980728"/>
            <a:ext cx="8568952" cy="4968552"/>
          </a:xfrm>
        </p:spPr>
        <p:txBody>
          <a:bodyPr>
            <a:normAutofit fontScale="85000" lnSpcReduction="10000"/>
          </a:bodyPr>
          <a:lstStyle/>
          <a:p>
            <a:pPr>
              <a:lnSpc>
                <a:spcPct val="150000"/>
              </a:lnSpc>
            </a:pPr>
            <a:r>
              <a:rPr lang="en-GB" sz="2800" dirty="0" smtClean="0"/>
              <a:t>Interpreting </a:t>
            </a:r>
            <a:r>
              <a:rPr lang="en-GB" sz="2800" dirty="0"/>
              <a:t>interactions needs a great deal of thought: especially when there’s more than 2 IVs, or your IVs have more than 2 levels.</a:t>
            </a:r>
          </a:p>
          <a:p>
            <a:pPr>
              <a:lnSpc>
                <a:spcPct val="150000"/>
              </a:lnSpc>
            </a:pPr>
            <a:r>
              <a:rPr lang="en-GB" sz="2600" dirty="0" smtClean="0"/>
              <a:t>Consider </a:t>
            </a:r>
            <a:r>
              <a:rPr lang="en-GB" sz="2600" dirty="0"/>
              <a:t>whether you need </a:t>
            </a:r>
            <a:r>
              <a:rPr lang="en-GB" sz="2600" dirty="0" smtClean="0"/>
              <a:t>to: </a:t>
            </a:r>
          </a:p>
          <a:p>
            <a:pPr lvl="1">
              <a:lnSpc>
                <a:spcPct val="150000"/>
              </a:lnSpc>
            </a:pPr>
            <a:r>
              <a:rPr lang="en-GB" sz="2400" dirty="0"/>
              <a:t>S</a:t>
            </a:r>
            <a:r>
              <a:rPr lang="en-GB" sz="2400" dirty="0" smtClean="0"/>
              <a:t>plit </a:t>
            </a:r>
            <a:r>
              <a:rPr lang="en-GB" sz="2400" dirty="0"/>
              <a:t>the </a:t>
            </a:r>
            <a:r>
              <a:rPr lang="en-GB" sz="2400" dirty="0" smtClean="0"/>
              <a:t>file to examine variables separately </a:t>
            </a:r>
          </a:p>
          <a:p>
            <a:pPr lvl="1">
              <a:lnSpc>
                <a:spcPct val="150000"/>
              </a:lnSpc>
            </a:pPr>
            <a:r>
              <a:rPr lang="en-GB" sz="2400" dirty="0" smtClean="0"/>
              <a:t>Run </a:t>
            </a:r>
            <a:r>
              <a:rPr lang="en-GB" sz="2400" dirty="0"/>
              <a:t>separate </a:t>
            </a:r>
            <a:r>
              <a:rPr lang="en-GB" sz="2400" dirty="0" smtClean="0"/>
              <a:t>ANOVAs (either one-way or two-way)</a:t>
            </a:r>
          </a:p>
          <a:p>
            <a:pPr lvl="1">
              <a:lnSpc>
                <a:spcPct val="150000"/>
              </a:lnSpc>
            </a:pPr>
            <a:r>
              <a:rPr lang="en-GB" sz="2400" dirty="0" smtClean="0"/>
              <a:t>Consider how </a:t>
            </a:r>
            <a:r>
              <a:rPr lang="en-GB" sz="2400" dirty="0"/>
              <a:t>many levels </a:t>
            </a:r>
            <a:r>
              <a:rPr lang="en-GB" sz="2400" dirty="0" smtClean="0"/>
              <a:t>there are for each IV</a:t>
            </a:r>
          </a:p>
          <a:p>
            <a:pPr lvl="1">
              <a:lnSpc>
                <a:spcPct val="150000"/>
              </a:lnSpc>
            </a:pPr>
            <a:r>
              <a:rPr lang="en-GB" sz="2400" dirty="0" smtClean="0"/>
              <a:t>Work </a:t>
            </a:r>
            <a:r>
              <a:rPr lang="en-GB" sz="2400" dirty="0"/>
              <a:t>out which means need to be compared with each other</a:t>
            </a:r>
            <a:r>
              <a:rPr lang="en-GB" sz="2400" dirty="0" smtClean="0"/>
              <a:t>.</a:t>
            </a:r>
          </a:p>
          <a:p>
            <a:pPr lvl="1">
              <a:lnSpc>
                <a:spcPct val="150000"/>
              </a:lnSpc>
            </a:pPr>
            <a:r>
              <a:rPr lang="en-GB" sz="2400" dirty="0" smtClean="0"/>
              <a:t>Think about whether you are comparing within- or between-subjects variables/conditions.</a:t>
            </a:r>
            <a:endParaRPr lang="en-GB" sz="2400" dirty="0"/>
          </a:p>
        </p:txBody>
      </p:sp>
    </p:spTree>
    <p:extLst>
      <p:ext uri="{BB962C8B-B14F-4D97-AF65-F5344CB8AC3E}">
        <p14:creationId xmlns:p14="http://schemas.microsoft.com/office/powerpoint/2010/main" val="6504312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116632"/>
            <a:ext cx="7772400" cy="792088"/>
          </a:xfrm>
        </p:spPr>
        <p:txBody>
          <a:bodyPr/>
          <a:lstStyle/>
          <a:p>
            <a:pPr algn="ctr"/>
            <a:r>
              <a:rPr lang="en-GB" sz="4000" dirty="0" smtClean="0">
                <a:solidFill>
                  <a:schemeClr val="tx1"/>
                </a:solidFill>
              </a:rPr>
              <a:t>Non-Parametric Equivalents </a:t>
            </a:r>
            <a:endParaRPr lang="en-GB" sz="4000" dirty="0">
              <a:solidFill>
                <a:schemeClr val="tx1"/>
              </a:solidFill>
            </a:endParaRPr>
          </a:p>
        </p:txBody>
      </p:sp>
      <p:sp>
        <p:nvSpPr>
          <p:cNvPr id="3" name="Content Placeholder 2"/>
          <p:cNvSpPr>
            <a:spLocks noGrp="1"/>
          </p:cNvSpPr>
          <p:nvPr>
            <p:ph idx="1"/>
          </p:nvPr>
        </p:nvSpPr>
        <p:spPr>
          <a:xfrm>
            <a:off x="539552" y="836712"/>
            <a:ext cx="8352928" cy="5472608"/>
          </a:xfrm>
        </p:spPr>
        <p:txBody>
          <a:bodyPr>
            <a:normAutofit fontScale="85000" lnSpcReduction="10000"/>
          </a:bodyPr>
          <a:lstStyle/>
          <a:p>
            <a:pPr>
              <a:lnSpc>
                <a:spcPct val="150000"/>
              </a:lnSpc>
            </a:pPr>
            <a:r>
              <a:rPr lang="en-GB" sz="3000" dirty="0" smtClean="0"/>
              <a:t>If your data does not meet all the assumptions required for carrying out an ANOVA and you cannot transform your data, then you can use non-parametric alternatives:</a:t>
            </a:r>
          </a:p>
          <a:p>
            <a:pPr>
              <a:lnSpc>
                <a:spcPct val="150000"/>
              </a:lnSpc>
            </a:pPr>
            <a:r>
              <a:rPr lang="en-GB" sz="3000" dirty="0" smtClean="0"/>
              <a:t>The </a:t>
            </a:r>
            <a:r>
              <a:rPr lang="en-GB" sz="3000" dirty="0" err="1" smtClean="0"/>
              <a:t>Kruskal</a:t>
            </a:r>
            <a:r>
              <a:rPr lang="en-GB" sz="3000" dirty="0" smtClean="0"/>
              <a:t>-Wallis test: The nonparametric equivalent of the one-way between ANOVA.</a:t>
            </a:r>
          </a:p>
          <a:p>
            <a:pPr lvl="1">
              <a:lnSpc>
                <a:spcPct val="150000"/>
              </a:lnSpc>
            </a:pPr>
            <a:r>
              <a:rPr lang="en-GB" sz="2600" dirty="0" smtClean="0"/>
              <a:t>Data are ranked and the result tells us how likely the differences between ranks for each condition were to occur if the null hypothesis is true. </a:t>
            </a:r>
          </a:p>
          <a:p>
            <a:pPr>
              <a:lnSpc>
                <a:spcPct val="150000"/>
              </a:lnSpc>
            </a:pPr>
            <a:endParaRPr lang="en-GB" sz="3000" dirty="0"/>
          </a:p>
        </p:txBody>
      </p:sp>
    </p:spTree>
    <p:extLst>
      <p:ext uri="{BB962C8B-B14F-4D97-AF65-F5344CB8AC3E}">
        <p14:creationId xmlns:p14="http://schemas.microsoft.com/office/powerpoint/2010/main" val="37320306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048" y="44624"/>
            <a:ext cx="7772400" cy="998984"/>
          </a:xfrm>
        </p:spPr>
        <p:txBody>
          <a:bodyPr/>
          <a:lstStyle/>
          <a:p>
            <a:pPr algn="ctr"/>
            <a:r>
              <a:rPr lang="en-GB" dirty="0" smtClean="0">
                <a:solidFill>
                  <a:schemeClr val="tx1"/>
                </a:solidFill>
              </a:rPr>
              <a:t>Non-Parametric Equivalents</a:t>
            </a:r>
            <a:endParaRPr lang="en-GB" dirty="0">
              <a:solidFill>
                <a:schemeClr val="tx1"/>
              </a:solidFill>
            </a:endParaRPr>
          </a:p>
        </p:txBody>
      </p:sp>
      <p:sp>
        <p:nvSpPr>
          <p:cNvPr id="3" name="Content Placeholder 2"/>
          <p:cNvSpPr>
            <a:spLocks noGrp="1"/>
          </p:cNvSpPr>
          <p:nvPr>
            <p:ph idx="1"/>
          </p:nvPr>
        </p:nvSpPr>
        <p:spPr>
          <a:xfrm>
            <a:off x="489148" y="1556792"/>
            <a:ext cx="8458200" cy="4330824"/>
          </a:xfrm>
        </p:spPr>
        <p:txBody>
          <a:bodyPr/>
          <a:lstStyle/>
          <a:p>
            <a:r>
              <a:rPr lang="en-GB" dirty="0" smtClean="0"/>
              <a:t>The Friedman Test: Nonparametric equivalent of the one-way within ANOVA.</a:t>
            </a:r>
          </a:p>
          <a:p>
            <a:r>
              <a:rPr lang="en-GB" dirty="0" smtClean="0"/>
              <a:t>Ranks the scores for each participant.</a:t>
            </a:r>
          </a:p>
          <a:p>
            <a:r>
              <a:rPr lang="en-GB" dirty="0" smtClean="0"/>
              <a:t>Provides a sum of ranks for each condition.</a:t>
            </a:r>
          </a:p>
          <a:p>
            <a:r>
              <a:rPr lang="en-GB" dirty="0" smtClean="0"/>
              <a:t>Gives the calculation of </a:t>
            </a:r>
            <a:r>
              <a:rPr lang="el-GR" dirty="0" smtClean="0"/>
              <a:t>χ</a:t>
            </a:r>
            <a:r>
              <a:rPr lang="en-GB" dirty="0" smtClean="0"/>
              <a:t>², the </a:t>
            </a:r>
            <a:r>
              <a:rPr lang="en-GB" dirty="0" err="1" smtClean="0"/>
              <a:t>df</a:t>
            </a:r>
            <a:r>
              <a:rPr lang="en-GB" dirty="0" smtClean="0"/>
              <a:t>, the </a:t>
            </a:r>
            <a:r>
              <a:rPr lang="en-GB" i="1" dirty="0" smtClean="0"/>
              <a:t>p, </a:t>
            </a:r>
            <a:r>
              <a:rPr lang="en-GB" dirty="0" smtClean="0"/>
              <a:t>and a histogram for each condition showing the rank frequencies and means of ranks in each condition. </a:t>
            </a:r>
          </a:p>
        </p:txBody>
      </p:sp>
    </p:spTree>
    <p:extLst>
      <p:ext uri="{BB962C8B-B14F-4D97-AF65-F5344CB8AC3E}">
        <p14:creationId xmlns:p14="http://schemas.microsoft.com/office/powerpoint/2010/main" val="270847322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936104"/>
          </a:xfrm>
        </p:spPr>
        <p:txBody>
          <a:bodyPr/>
          <a:lstStyle/>
          <a:p>
            <a:pPr algn="ctr"/>
            <a:r>
              <a:rPr lang="en-GB" dirty="0" smtClean="0">
                <a:solidFill>
                  <a:schemeClr val="tx1"/>
                </a:solidFill>
              </a:rPr>
              <a:t>ANOVA Summary</a:t>
            </a:r>
            <a:endParaRPr lang="en-GB" dirty="0">
              <a:solidFill>
                <a:schemeClr val="tx1"/>
              </a:solidFill>
            </a:endParaRPr>
          </a:p>
        </p:txBody>
      </p:sp>
      <p:sp>
        <p:nvSpPr>
          <p:cNvPr id="3" name="Content Placeholder 2"/>
          <p:cNvSpPr>
            <a:spLocks noGrp="1"/>
          </p:cNvSpPr>
          <p:nvPr>
            <p:ph idx="1"/>
          </p:nvPr>
        </p:nvSpPr>
        <p:spPr>
          <a:xfrm>
            <a:off x="685800" y="1700808"/>
            <a:ext cx="8350696" cy="4968552"/>
          </a:xfrm>
        </p:spPr>
        <p:txBody>
          <a:bodyPr/>
          <a:lstStyle/>
          <a:p>
            <a:pPr>
              <a:defRPr/>
            </a:pPr>
            <a:r>
              <a:rPr lang="en-GB" sz="2600" dirty="0"/>
              <a:t>Research designs often </a:t>
            </a:r>
            <a:r>
              <a:rPr lang="en-GB" sz="2600" dirty="0" smtClean="0"/>
              <a:t>assess </a:t>
            </a:r>
            <a:r>
              <a:rPr lang="en-GB" sz="2600" dirty="0">
                <a:solidFill>
                  <a:srgbClr val="9966FF"/>
                </a:solidFill>
              </a:rPr>
              <a:t>differences</a:t>
            </a:r>
            <a:r>
              <a:rPr lang="en-GB" sz="2600" dirty="0"/>
              <a:t> in scores (DV)</a:t>
            </a:r>
          </a:p>
          <a:p>
            <a:pPr lvl="1">
              <a:defRPr/>
            </a:pPr>
            <a:r>
              <a:rPr lang="en-GB" dirty="0"/>
              <a:t>Differences based on variable (IV) </a:t>
            </a:r>
            <a:r>
              <a:rPr lang="en-GB" dirty="0">
                <a:solidFill>
                  <a:srgbClr val="9966FF"/>
                </a:solidFill>
              </a:rPr>
              <a:t>effects</a:t>
            </a:r>
          </a:p>
          <a:p>
            <a:pPr marL="0" indent="0">
              <a:buNone/>
              <a:defRPr/>
            </a:pPr>
            <a:endParaRPr lang="en-GB" sz="1200" dirty="0"/>
          </a:p>
          <a:p>
            <a:pPr>
              <a:defRPr/>
            </a:pPr>
            <a:r>
              <a:rPr lang="en-GB" sz="3000" dirty="0"/>
              <a:t>Simple </a:t>
            </a:r>
            <a:r>
              <a:rPr lang="en-GB" sz="3000" dirty="0" smtClean="0"/>
              <a:t>comparison </a:t>
            </a:r>
            <a:r>
              <a:rPr lang="en-GB" sz="3000" dirty="0"/>
              <a:t>between </a:t>
            </a:r>
            <a:r>
              <a:rPr lang="en-GB" sz="3000" dirty="0" smtClean="0"/>
              <a:t>2 conditions </a:t>
            </a:r>
            <a:r>
              <a:rPr lang="en-GB" sz="3000" dirty="0"/>
              <a:t>of any variable (e.g. t-test)</a:t>
            </a:r>
          </a:p>
          <a:p>
            <a:pPr>
              <a:defRPr/>
            </a:pPr>
            <a:r>
              <a:rPr lang="en-GB" sz="3000" dirty="0"/>
              <a:t>ANOVA allows more complex designs in this type of </a:t>
            </a:r>
            <a:r>
              <a:rPr lang="en-GB" sz="3000" dirty="0" smtClean="0"/>
              <a:t>analysis: </a:t>
            </a:r>
            <a:endParaRPr lang="en-GB" sz="3000" dirty="0"/>
          </a:p>
          <a:p>
            <a:pPr lvl="1">
              <a:defRPr/>
            </a:pPr>
            <a:r>
              <a:rPr lang="en-GB" sz="2400" dirty="0"/>
              <a:t>More conditions of IV</a:t>
            </a:r>
          </a:p>
          <a:p>
            <a:pPr lvl="1">
              <a:defRPr/>
            </a:pPr>
            <a:r>
              <a:rPr lang="en-GB" sz="2400" dirty="0"/>
              <a:t>More IVs</a:t>
            </a:r>
          </a:p>
          <a:p>
            <a:endParaRPr lang="en-GB" dirty="0"/>
          </a:p>
        </p:txBody>
      </p:sp>
    </p:spTree>
    <p:extLst>
      <p:ext uri="{BB962C8B-B14F-4D97-AF65-F5344CB8AC3E}">
        <p14:creationId xmlns:p14="http://schemas.microsoft.com/office/powerpoint/2010/main" val="110261616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792088"/>
          </a:xfrm>
        </p:spPr>
        <p:txBody>
          <a:bodyPr/>
          <a:lstStyle/>
          <a:p>
            <a:pPr algn="ctr"/>
            <a:r>
              <a:rPr lang="en-GB" dirty="0" smtClean="0">
                <a:solidFill>
                  <a:schemeClr val="tx1"/>
                </a:solidFill>
              </a:rPr>
              <a:t>ANOVA Summary</a:t>
            </a:r>
            <a:endParaRPr lang="en-GB" dirty="0">
              <a:solidFill>
                <a:schemeClr val="tx1"/>
              </a:solidFill>
            </a:endParaRPr>
          </a:p>
        </p:txBody>
      </p:sp>
      <p:sp>
        <p:nvSpPr>
          <p:cNvPr id="3" name="Content Placeholder 2"/>
          <p:cNvSpPr>
            <a:spLocks noGrp="1"/>
          </p:cNvSpPr>
          <p:nvPr>
            <p:ph idx="1"/>
          </p:nvPr>
        </p:nvSpPr>
        <p:spPr>
          <a:xfrm>
            <a:off x="685800" y="1412776"/>
            <a:ext cx="8280920" cy="4608512"/>
          </a:xfrm>
        </p:spPr>
        <p:txBody>
          <a:bodyPr/>
          <a:lstStyle/>
          <a:p>
            <a:pPr>
              <a:defRPr/>
            </a:pPr>
            <a:r>
              <a:rPr lang="en-GB" dirty="0"/>
              <a:t>ANOVA allows us to study designs which combine variables or increase conditions</a:t>
            </a:r>
          </a:p>
          <a:p>
            <a:pPr marL="0" indent="0">
              <a:buNone/>
              <a:defRPr/>
            </a:pPr>
            <a:endParaRPr lang="en-GB" sz="1200" dirty="0"/>
          </a:p>
          <a:p>
            <a:pPr>
              <a:defRPr/>
            </a:pPr>
            <a:r>
              <a:rPr lang="en-GB" dirty="0"/>
              <a:t>Reflecting greater potential states of a </a:t>
            </a:r>
            <a:r>
              <a:rPr lang="en-GB" dirty="0" smtClean="0"/>
              <a:t>variable: Multiple </a:t>
            </a:r>
            <a:r>
              <a:rPr lang="en-GB" dirty="0"/>
              <a:t>levels/conditions present</a:t>
            </a:r>
          </a:p>
          <a:p>
            <a:pPr marL="457200" lvl="1" indent="0">
              <a:buNone/>
              <a:defRPr/>
            </a:pPr>
            <a:endParaRPr lang="en-GB" sz="1200" dirty="0"/>
          </a:p>
          <a:p>
            <a:pPr>
              <a:defRPr/>
            </a:pPr>
            <a:r>
              <a:rPr lang="en-GB" dirty="0"/>
              <a:t>Reflecting potential for effects of:</a:t>
            </a:r>
          </a:p>
          <a:p>
            <a:pPr lvl="1">
              <a:defRPr/>
            </a:pPr>
            <a:r>
              <a:rPr lang="en-GB" dirty="0"/>
              <a:t>Multiple factors</a:t>
            </a:r>
          </a:p>
          <a:p>
            <a:pPr lvl="1">
              <a:defRPr/>
            </a:pPr>
            <a:r>
              <a:rPr lang="en-GB" dirty="0"/>
              <a:t>Variables of a different nature (ecological/controlled)</a:t>
            </a:r>
          </a:p>
          <a:p>
            <a:endParaRPr lang="en-GB" dirty="0"/>
          </a:p>
        </p:txBody>
      </p:sp>
    </p:spTree>
    <p:extLst>
      <p:ext uri="{BB962C8B-B14F-4D97-AF65-F5344CB8AC3E}">
        <p14:creationId xmlns:p14="http://schemas.microsoft.com/office/powerpoint/2010/main" val="232891316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936104"/>
          </a:xfrm>
        </p:spPr>
        <p:txBody>
          <a:bodyPr/>
          <a:lstStyle/>
          <a:p>
            <a:pPr algn="ctr"/>
            <a:r>
              <a:rPr lang="en-GB" dirty="0" smtClean="0">
                <a:solidFill>
                  <a:schemeClr val="tx1"/>
                </a:solidFill>
              </a:rPr>
              <a:t>ANOVA Summary:</a:t>
            </a:r>
            <a:endParaRPr lang="en-GB" dirty="0">
              <a:solidFill>
                <a:schemeClr val="tx1"/>
              </a:solidFill>
            </a:endParaRPr>
          </a:p>
        </p:txBody>
      </p:sp>
      <p:sp>
        <p:nvSpPr>
          <p:cNvPr id="3" name="Content Placeholder 2"/>
          <p:cNvSpPr>
            <a:spLocks noGrp="1"/>
          </p:cNvSpPr>
          <p:nvPr>
            <p:ph idx="1"/>
          </p:nvPr>
        </p:nvSpPr>
        <p:spPr>
          <a:xfrm>
            <a:off x="685800" y="1628800"/>
            <a:ext cx="8278688" cy="4114800"/>
          </a:xfrm>
        </p:spPr>
        <p:txBody>
          <a:bodyPr/>
          <a:lstStyle/>
          <a:p>
            <a:r>
              <a:rPr lang="en-GB" dirty="0" smtClean="0"/>
              <a:t>With </a:t>
            </a:r>
            <a:r>
              <a:rPr lang="en-GB" dirty="0"/>
              <a:t>ANOVA outputs, although the main values you will need for your write-up are the F, </a:t>
            </a:r>
            <a:r>
              <a:rPr lang="en-GB" dirty="0" err="1"/>
              <a:t>df</a:t>
            </a:r>
            <a:r>
              <a:rPr lang="en-GB" dirty="0"/>
              <a:t>, &amp; sig values you need to check other tables from the output (depending on the type of ANOVA) in order to ensure there have been no violations and to ensure you read the values you need from the correct rows.</a:t>
            </a:r>
          </a:p>
        </p:txBody>
      </p:sp>
    </p:spTree>
    <p:extLst>
      <p:ext uri="{BB962C8B-B14F-4D97-AF65-F5344CB8AC3E}">
        <p14:creationId xmlns:p14="http://schemas.microsoft.com/office/powerpoint/2010/main" val="317811983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792088"/>
          </a:xfrm>
        </p:spPr>
        <p:txBody>
          <a:bodyPr/>
          <a:lstStyle/>
          <a:p>
            <a:pPr algn="ctr"/>
            <a:r>
              <a:rPr lang="en-GB" sz="4000" dirty="0" smtClean="0">
                <a:solidFill>
                  <a:schemeClr val="tx1"/>
                </a:solidFill>
              </a:rPr>
              <a:t>Quick ANOVA Quiz</a:t>
            </a:r>
            <a:endParaRPr lang="en-GB" sz="4000" dirty="0">
              <a:solidFill>
                <a:schemeClr val="tx1"/>
              </a:solidFill>
            </a:endParaRPr>
          </a:p>
        </p:txBody>
      </p:sp>
      <p:pic>
        <p:nvPicPr>
          <p:cNvPr id="6" name="Picture 3"/>
          <p:cNvPicPr>
            <a:picLocks noGrp="1" noChangeAspect="1" noChangeArrowheads="1"/>
          </p:cNvPicPr>
          <p:nvPr>
            <p:ph idx="1"/>
          </p:nvPr>
        </p:nvPicPr>
        <p:blipFill rotWithShape="1">
          <a:blip r:embed="rId2"/>
          <a:srcRect l="23968" t="22847" r="15049" b="46455"/>
          <a:stretch/>
        </p:blipFill>
        <p:spPr>
          <a:xfrm>
            <a:off x="251520" y="726030"/>
            <a:ext cx="8568952" cy="3495058"/>
          </a:xfrm>
          <a:noFill/>
        </p:spPr>
      </p:pic>
      <p:sp>
        <p:nvSpPr>
          <p:cNvPr id="7" name="TextBox 6"/>
          <p:cNvSpPr txBox="1"/>
          <p:nvPr/>
        </p:nvSpPr>
        <p:spPr>
          <a:xfrm>
            <a:off x="251520" y="4149080"/>
            <a:ext cx="8640960" cy="1446550"/>
          </a:xfrm>
          <a:prstGeom prst="rect">
            <a:avLst/>
          </a:prstGeom>
          <a:noFill/>
        </p:spPr>
        <p:txBody>
          <a:bodyPr wrap="square" rtlCol="0">
            <a:spAutoFit/>
          </a:bodyPr>
          <a:lstStyle/>
          <a:p>
            <a:r>
              <a:rPr lang="en-GB" sz="2200" dirty="0" smtClean="0"/>
              <a:t>1.) What is the most appropriate conclusion?</a:t>
            </a:r>
          </a:p>
          <a:p>
            <a:r>
              <a:rPr lang="en-GB" sz="2200" dirty="0"/>
              <a:t>	</a:t>
            </a:r>
            <a:r>
              <a:rPr lang="en-GB" sz="2200" dirty="0" smtClean="0"/>
              <a:t>a.) There is a statistically significant main effect?</a:t>
            </a:r>
          </a:p>
          <a:p>
            <a:r>
              <a:rPr lang="en-GB" sz="2200" dirty="0"/>
              <a:t>	</a:t>
            </a:r>
            <a:r>
              <a:rPr lang="en-GB" sz="2200" dirty="0" smtClean="0"/>
              <a:t>b.) No conclusion can be drawn?</a:t>
            </a:r>
          </a:p>
          <a:p>
            <a:r>
              <a:rPr lang="en-GB" sz="2200" dirty="0"/>
              <a:t>	</a:t>
            </a:r>
            <a:r>
              <a:rPr lang="en-GB" sz="2200" dirty="0" smtClean="0"/>
              <a:t>c.) There is no statistically significant main effect?</a:t>
            </a:r>
            <a:endParaRPr lang="en-GB" sz="2200" dirty="0"/>
          </a:p>
        </p:txBody>
      </p:sp>
    </p:spTree>
    <p:extLst>
      <p:ext uri="{BB962C8B-B14F-4D97-AF65-F5344CB8AC3E}">
        <p14:creationId xmlns:p14="http://schemas.microsoft.com/office/powerpoint/2010/main" val="303389871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875184"/>
          </a:xfrm>
        </p:spPr>
        <p:txBody>
          <a:bodyPr/>
          <a:lstStyle/>
          <a:p>
            <a:pPr algn="ctr"/>
            <a:r>
              <a:rPr lang="en-GB" sz="4000" dirty="0" smtClean="0">
                <a:solidFill>
                  <a:schemeClr val="tx1"/>
                </a:solidFill>
              </a:rPr>
              <a:t>Quick ANOVA Quiz</a:t>
            </a:r>
            <a:endParaRPr lang="en-GB" sz="4000" dirty="0">
              <a:solidFill>
                <a:schemeClr val="tx1"/>
              </a:solidFill>
            </a:endParaRPr>
          </a:p>
        </p:txBody>
      </p:sp>
      <p:pic>
        <p:nvPicPr>
          <p:cNvPr id="6" name="Content Placeholder 5" descr="RDA Lec 2 - Two-way between ANOVA Output.spv [Document2] - IBM SPSS Statistics Viewer"/>
          <p:cNvPicPr>
            <a:picLocks noGrp="1" noChangeAspect="1"/>
          </p:cNvPicPr>
          <p:nvPr>
            <p:ph idx="1"/>
          </p:nvPr>
        </p:nvPicPr>
        <p:blipFill rotWithShape="1">
          <a:blip r:embed="rId2">
            <a:extLst>
              <a:ext uri="{28A0092B-C50C-407E-A947-70E740481C1C}">
                <a14:useLocalDpi xmlns:a14="http://schemas.microsoft.com/office/drawing/2010/main" val="0"/>
              </a:ext>
            </a:extLst>
          </a:blip>
          <a:srcRect l="16310" t="18892" r="64790" b="58248"/>
          <a:stretch/>
        </p:blipFill>
        <p:spPr>
          <a:xfrm>
            <a:off x="1835696" y="764704"/>
            <a:ext cx="4903616" cy="3096344"/>
          </a:xfrm>
        </p:spPr>
      </p:pic>
      <p:sp>
        <p:nvSpPr>
          <p:cNvPr id="7" name="TextBox 6"/>
          <p:cNvSpPr txBox="1"/>
          <p:nvPr/>
        </p:nvSpPr>
        <p:spPr>
          <a:xfrm>
            <a:off x="107504" y="3717032"/>
            <a:ext cx="9036496" cy="1384995"/>
          </a:xfrm>
          <a:prstGeom prst="rect">
            <a:avLst/>
          </a:prstGeom>
          <a:noFill/>
        </p:spPr>
        <p:txBody>
          <a:bodyPr wrap="square" rtlCol="0">
            <a:spAutoFit/>
          </a:bodyPr>
          <a:lstStyle/>
          <a:p>
            <a:r>
              <a:rPr lang="en-GB" sz="2000" dirty="0" smtClean="0"/>
              <a:t>2</a:t>
            </a:r>
            <a:r>
              <a:rPr lang="en-GB" sz="2100" dirty="0" smtClean="0"/>
              <a:t>.) What can you conclude from this?</a:t>
            </a:r>
          </a:p>
          <a:p>
            <a:r>
              <a:rPr lang="en-GB" sz="2100" dirty="0" smtClean="0"/>
              <a:t>   a.) the variances of the groups are significantly different from each other?</a:t>
            </a:r>
          </a:p>
          <a:p>
            <a:r>
              <a:rPr lang="en-GB" sz="2100" dirty="0" smtClean="0"/>
              <a:t>   b.) the variances of the groups are similar?</a:t>
            </a:r>
          </a:p>
          <a:p>
            <a:r>
              <a:rPr lang="en-GB" sz="2100" dirty="0" smtClean="0"/>
              <a:t>   c.) None of the above?</a:t>
            </a:r>
          </a:p>
        </p:txBody>
      </p:sp>
    </p:spTree>
    <p:extLst>
      <p:ext uri="{BB962C8B-B14F-4D97-AF65-F5344CB8AC3E}">
        <p14:creationId xmlns:p14="http://schemas.microsoft.com/office/powerpoint/2010/main" val="332400791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731168"/>
          </a:xfrm>
        </p:spPr>
        <p:txBody>
          <a:bodyPr/>
          <a:lstStyle/>
          <a:p>
            <a:pPr algn="ctr"/>
            <a:r>
              <a:rPr lang="en-GB" sz="4000" dirty="0" smtClean="0">
                <a:solidFill>
                  <a:schemeClr val="tx1"/>
                </a:solidFill>
              </a:rPr>
              <a:t>Quick ANOVA Quiz</a:t>
            </a:r>
            <a:endParaRPr lang="en-GB" sz="4000" dirty="0">
              <a:solidFill>
                <a:schemeClr val="tx1"/>
              </a:solidFill>
            </a:endParaRPr>
          </a:p>
        </p:txBody>
      </p:sp>
      <p:sp>
        <p:nvSpPr>
          <p:cNvPr id="3" name="Content Placeholder 2"/>
          <p:cNvSpPr>
            <a:spLocks noGrp="1"/>
          </p:cNvSpPr>
          <p:nvPr>
            <p:ph idx="1"/>
          </p:nvPr>
        </p:nvSpPr>
        <p:spPr>
          <a:xfrm>
            <a:off x="107504" y="692696"/>
            <a:ext cx="8856984" cy="5400600"/>
          </a:xfrm>
        </p:spPr>
        <p:txBody>
          <a:bodyPr>
            <a:normAutofit fontScale="92500"/>
          </a:bodyPr>
          <a:lstStyle/>
          <a:p>
            <a:pPr marL="0" indent="0">
              <a:buNone/>
            </a:pPr>
            <a:r>
              <a:rPr lang="en-GB" sz="2600" dirty="0" smtClean="0"/>
              <a:t>3</a:t>
            </a:r>
            <a:r>
              <a:rPr lang="en-GB" sz="2600" dirty="0" smtClean="0"/>
              <a:t>.) The F-Ratio is a result of:</a:t>
            </a:r>
          </a:p>
          <a:p>
            <a:pPr marL="0" indent="0">
              <a:buNone/>
            </a:pPr>
            <a:r>
              <a:rPr lang="en-GB" sz="2600" dirty="0" smtClean="0"/>
              <a:t>   a.) Between-groups variance </a:t>
            </a:r>
            <a:r>
              <a:rPr lang="en-GB" sz="2600" b="1" dirty="0" smtClean="0"/>
              <a:t>/</a:t>
            </a:r>
            <a:r>
              <a:rPr lang="en-GB" sz="2600" dirty="0" smtClean="0"/>
              <a:t> within-groups variance?</a:t>
            </a:r>
          </a:p>
          <a:p>
            <a:pPr marL="0" indent="0">
              <a:buNone/>
            </a:pPr>
            <a:r>
              <a:rPr lang="en-GB" sz="2600" dirty="0" smtClean="0"/>
              <a:t>   b.) </a:t>
            </a:r>
            <a:r>
              <a:rPr lang="en-GB" sz="2600" dirty="0"/>
              <a:t>Between-groups </a:t>
            </a:r>
            <a:r>
              <a:rPr lang="en-GB" sz="2600" dirty="0" smtClean="0"/>
              <a:t>variance </a:t>
            </a:r>
            <a:r>
              <a:rPr lang="en-GB" sz="2600" b="1" dirty="0" smtClean="0"/>
              <a:t>x</a:t>
            </a:r>
            <a:r>
              <a:rPr lang="en-GB" sz="2600" dirty="0" smtClean="0"/>
              <a:t> </a:t>
            </a:r>
            <a:r>
              <a:rPr lang="en-GB" sz="2600" dirty="0"/>
              <a:t>within-groups variance</a:t>
            </a:r>
            <a:r>
              <a:rPr lang="en-GB" sz="2600" dirty="0" smtClean="0"/>
              <a:t>?</a:t>
            </a:r>
          </a:p>
          <a:p>
            <a:pPr marL="0" indent="0">
              <a:buNone/>
            </a:pPr>
            <a:r>
              <a:rPr lang="en-GB" sz="2600" dirty="0" smtClean="0"/>
              <a:t>   c.) </a:t>
            </a:r>
            <a:r>
              <a:rPr lang="en-GB" sz="2600" dirty="0"/>
              <a:t>Between-groups </a:t>
            </a:r>
            <a:r>
              <a:rPr lang="en-GB" sz="2600" dirty="0" smtClean="0"/>
              <a:t>variance </a:t>
            </a:r>
            <a:r>
              <a:rPr lang="en-GB" sz="2600" b="1" dirty="0" smtClean="0"/>
              <a:t>+</a:t>
            </a:r>
            <a:r>
              <a:rPr lang="en-GB" sz="2600" dirty="0" smtClean="0"/>
              <a:t> </a:t>
            </a:r>
            <a:r>
              <a:rPr lang="en-GB" sz="2600" dirty="0"/>
              <a:t>within-groups </a:t>
            </a:r>
            <a:r>
              <a:rPr lang="en-GB" sz="2600" dirty="0" smtClean="0"/>
              <a:t>variance</a:t>
            </a:r>
            <a:r>
              <a:rPr lang="en-GB" sz="2600" dirty="0" smtClean="0"/>
              <a:t>?</a:t>
            </a:r>
          </a:p>
          <a:p>
            <a:pPr marL="0" indent="0">
              <a:buNone/>
            </a:pPr>
            <a:endParaRPr lang="en-GB" sz="2600" dirty="0"/>
          </a:p>
          <a:p>
            <a:pPr marL="0" indent="0">
              <a:buNone/>
            </a:pPr>
            <a:endParaRPr lang="en-GB" sz="2600" dirty="0" smtClean="0"/>
          </a:p>
          <a:p>
            <a:pPr marL="0" indent="0">
              <a:buNone/>
            </a:pPr>
            <a:endParaRPr lang="en-GB" sz="1200" dirty="0"/>
          </a:p>
          <a:p>
            <a:pPr marL="0" indent="0">
              <a:buNone/>
            </a:pPr>
            <a:r>
              <a:rPr lang="en-GB" sz="2600" dirty="0" smtClean="0"/>
              <a:t>4.) </a:t>
            </a:r>
            <a:r>
              <a:rPr lang="en-GB" sz="2600" dirty="0" err="1" smtClean="0"/>
              <a:t>Dr.</a:t>
            </a:r>
            <a:r>
              <a:rPr lang="en-GB" sz="2600" dirty="0" smtClean="0"/>
              <a:t> Jones examines the differences between scores of 3 groups of Ps. If the groups show homogeneity of variance, this means the variances for the groups are:</a:t>
            </a:r>
          </a:p>
          <a:p>
            <a:pPr marL="0" indent="0">
              <a:buNone/>
            </a:pPr>
            <a:r>
              <a:rPr lang="en-GB" sz="2600" dirty="0"/>
              <a:t> </a:t>
            </a:r>
            <a:r>
              <a:rPr lang="en-GB" sz="2600" dirty="0" smtClean="0"/>
              <a:t>  a.) Dissimilar?</a:t>
            </a:r>
          </a:p>
          <a:p>
            <a:pPr marL="0" indent="0">
              <a:buNone/>
            </a:pPr>
            <a:r>
              <a:rPr lang="en-GB" sz="2600" dirty="0"/>
              <a:t> </a:t>
            </a:r>
            <a:r>
              <a:rPr lang="en-GB" sz="2600" dirty="0" smtClean="0"/>
              <a:t>  b.) Similar?</a:t>
            </a:r>
          </a:p>
          <a:p>
            <a:pPr marL="0" indent="0">
              <a:buNone/>
            </a:pPr>
            <a:r>
              <a:rPr lang="en-GB" sz="2600" dirty="0" smtClean="0"/>
              <a:t>   c.) None of the above?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1094969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648072"/>
          </a:xfrm>
        </p:spPr>
        <p:txBody>
          <a:bodyPr/>
          <a:lstStyle/>
          <a:p>
            <a:pPr algn="ctr"/>
            <a:r>
              <a:rPr lang="en-GB" sz="3600" dirty="0" smtClean="0">
                <a:solidFill>
                  <a:schemeClr val="tx1"/>
                </a:solidFill>
              </a:rPr>
              <a:t>Quick ANOVA Quiz </a:t>
            </a:r>
            <a:endParaRPr lang="en-GB" sz="3600" dirty="0">
              <a:solidFill>
                <a:schemeClr val="tx1"/>
              </a:solidFill>
            </a:endParaRPr>
          </a:p>
        </p:txBody>
      </p:sp>
      <p:sp>
        <p:nvSpPr>
          <p:cNvPr id="3" name="Content Placeholder 2"/>
          <p:cNvSpPr>
            <a:spLocks noGrp="1"/>
          </p:cNvSpPr>
          <p:nvPr>
            <p:ph idx="1"/>
          </p:nvPr>
        </p:nvSpPr>
        <p:spPr>
          <a:xfrm>
            <a:off x="196926" y="908720"/>
            <a:ext cx="8280920" cy="5760640"/>
          </a:xfrm>
        </p:spPr>
        <p:txBody>
          <a:bodyPr>
            <a:normAutofit/>
          </a:bodyPr>
          <a:lstStyle/>
          <a:p>
            <a:pPr marL="0" indent="0">
              <a:buNone/>
            </a:pPr>
            <a:r>
              <a:rPr lang="en-GB" sz="2400" dirty="0" smtClean="0"/>
              <a:t>5.) Differences </a:t>
            </a:r>
            <a:r>
              <a:rPr lang="en-GB" sz="2400" b="1" dirty="0" smtClean="0">
                <a:solidFill>
                  <a:srgbClr val="9966FF"/>
                </a:solidFill>
              </a:rPr>
              <a:t>between</a:t>
            </a:r>
            <a:r>
              <a:rPr lang="en-GB" sz="2400" dirty="0" smtClean="0"/>
              <a:t> groups, which result from our experimental manipulation are called:</a:t>
            </a:r>
          </a:p>
          <a:p>
            <a:pPr marL="0" indent="0">
              <a:buNone/>
            </a:pPr>
            <a:r>
              <a:rPr lang="en-GB" sz="2400" dirty="0"/>
              <a:t>	</a:t>
            </a:r>
            <a:r>
              <a:rPr lang="en-GB" sz="2400" dirty="0" smtClean="0"/>
              <a:t>a.) Individual differences</a:t>
            </a:r>
          </a:p>
          <a:p>
            <a:pPr marL="0" indent="0">
              <a:buNone/>
            </a:pPr>
            <a:r>
              <a:rPr lang="en-GB" sz="2400" dirty="0"/>
              <a:t>	</a:t>
            </a:r>
            <a:r>
              <a:rPr lang="en-GB" sz="2400" dirty="0" smtClean="0"/>
              <a:t>b.) Treatment effects</a:t>
            </a:r>
          </a:p>
          <a:p>
            <a:pPr marL="0" indent="0">
              <a:buNone/>
            </a:pPr>
            <a:r>
              <a:rPr lang="en-GB" sz="2400" dirty="0"/>
              <a:t>	</a:t>
            </a:r>
            <a:r>
              <a:rPr lang="en-GB" sz="2400" dirty="0" smtClean="0"/>
              <a:t>c.) Experiment error</a:t>
            </a:r>
          </a:p>
          <a:p>
            <a:pPr marL="0" indent="0">
              <a:buNone/>
            </a:pPr>
            <a:r>
              <a:rPr lang="en-GB" sz="2400" dirty="0"/>
              <a:t>	</a:t>
            </a:r>
            <a:r>
              <a:rPr lang="en-GB" sz="2400" dirty="0" smtClean="0"/>
              <a:t>d.) Within-participant effects </a:t>
            </a:r>
          </a:p>
          <a:p>
            <a:pPr marL="0" indent="0">
              <a:buNone/>
            </a:pPr>
            <a:endParaRPr lang="en-GB" sz="1200" dirty="0"/>
          </a:p>
          <a:p>
            <a:pPr marL="0" indent="0">
              <a:buNone/>
            </a:pPr>
            <a:r>
              <a:rPr lang="en-GB" sz="2400" dirty="0" smtClean="0"/>
              <a:t>6.) Individual differences </a:t>
            </a:r>
            <a:r>
              <a:rPr lang="en-GB" sz="2400" b="1" dirty="0" smtClean="0">
                <a:solidFill>
                  <a:srgbClr val="9966FF"/>
                </a:solidFill>
              </a:rPr>
              <a:t>within</a:t>
            </a:r>
            <a:r>
              <a:rPr lang="en-GB" sz="2400" dirty="0" smtClean="0"/>
              <a:t> each group of Ps are called</a:t>
            </a:r>
          </a:p>
          <a:p>
            <a:pPr marL="0" indent="0">
              <a:buNone/>
            </a:pPr>
            <a:r>
              <a:rPr lang="en-GB" sz="2400" dirty="0"/>
              <a:t>	</a:t>
            </a:r>
            <a:r>
              <a:rPr lang="en-GB" sz="2400" dirty="0" smtClean="0"/>
              <a:t>a.) Treatment effects</a:t>
            </a:r>
          </a:p>
          <a:p>
            <a:pPr marL="0" indent="0">
              <a:buNone/>
            </a:pPr>
            <a:r>
              <a:rPr lang="en-GB" sz="2400" dirty="0"/>
              <a:t>	</a:t>
            </a:r>
            <a:r>
              <a:rPr lang="en-GB" sz="2400" dirty="0" smtClean="0"/>
              <a:t>b.) Between-participant error</a:t>
            </a:r>
          </a:p>
          <a:p>
            <a:pPr marL="0" indent="0">
              <a:buNone/>
            </a:pPr>
            <a:r>
              <a:rPr lang="en-GB" sz="2400" dirty="0"/>
              <a:t>	</a:t>
            </a:r>
            <a:r>
              <a:rPr lang="en-GB" sz="2400" dirty="0" smtClean="0"/>
              <a:t>c.) Within-groups variance</a:t>
            </a:r>
          </a:p>
          <a:p>
            <a:pPr marL="0" indent="0">
              <a:buNone/>
            </a:pPr>
            <a:r>
              <a:rPr lang="en-GB" sz="2400" dirty="0"/>
              <a:t>	</a:t>
            </a:r>
            <a:r>
              <a:rPr lang="en-GB" sz="2400" dirty="0" smtClean="0"/>
              <a:t>d.) Individual biases</a:t>
            </a:r>
            <a:endParaRPr lang="en-GB" sz="2400" dirty="0"/>
          </a:p>
        </p:txBody>
      </p:sp>
    </p:spTree>
    <p:extLst>
      <p:ext uri="{BB962C8B-B14F-4D97-AF65-F5344CB8AC3E}">
        <p14:creationId xmlns:p14="http://schemas.microsoft.com/office/powerpoint/2010/main" val="277971705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6632"/>
            <a:ext cx="7772400" cy="803176"/>
          </a:xfrm>
        </p:spPr>
        <p:txBody>
          <a:bodyPr/>
          <a:lstStyle/>
          <a:p>
            <a:pPr algn="ctr"/>
            <a:r>
              <a:rPr lang="en-GB" sz="3600" dirty="0" smtClean="0">
                <a:solidFill>
                  <a:schemeClr val="tx1"/>
                </a:solidFill>
              </a:rPr>
              <a:t>Quick ANOVA Quiz</a:t>
            </a:r>
            <a:endParaRPr lang="en-GB" sz="3600" dirty="0">
              <a:solidFill>
                <a:schemeClr val="tx1"/>
              </a:solidFill>
            </a:endParaRPr>
          </a:p>
        </p:txBody>
      </p:sp>
      <p:sp>
        <p:nvSpPr>
          <p:cNvPr id="3" name="Content Placeholder 2"/>
          <p:cNvSpPr>
            <a:spLocks noGrp="1"/>
          </p:cNvSpPr>
          <p:nvPr>
            <p:ph idx="1"/>
          </p:nvPr>
        </p:nvSpPr>
        <p:spPr>
          <a:xfrm>
            <a:off x="971600" y="908720"/>
            <a:ext cx="8064896" cy="5115272"/>
          </a:xfrm>
        </p:spPr>
        <p:txBody>
          <a:bodyPr/>
          <a:lstStyle/>
          <a:p>
            <a:pPr marL="0" indent="0">
              <a:buNone/>
            </a:pPr>
            <a:r>
              <a:rPr lang="en-GB" sz="2600" dirty="0" smtClean="0"/>
              <a:t>7.) </a:t>
            </a:r>
            <a:r>
              <a:rPr lang="en-GB" sz="2600" dirty="0" err="1" smtClean="0"/>
              <a:t>Dr.</a:t>
            </a:r>
            <a:r>
              <a:rPr lang="en-GB" sz="2600" dirty="0" smtClean="0"/>
              <a:t> Smith is thinking whether he should use a within or between design for one of his studies. As usual, there are advantages and disadvantages to both. He has 4 conditions. If in a within design he uses 10 participants, how many would he need for a between design?</a:t>
            </a:r>
          </a:p>
          <a:p>
            <a:pPr marL="457200" lvl="1" indent="0">
              <a:buNone/>
            </a:pPr>
            <a:r>
              <a:rPr lang="en-GB" sz="2600" dirty="0" smtClean="0"/>
              <a:t>A.) 20</a:t>
            </a:r>
          </a:p>
          <a:p>
            <a:pPr marL="457200" lvl="1" indent="0">
              <a:buNone/>
            </a:pPr>
            <a:r>
              <a:rPr lang="en-GB" sz="2600" dirty="0" smtClean="0"/>
              <a:t>B.) 40</a:t>
            </a:r>
          </a:p>
          <a:p>
            <a:pPr marL="457200" lvl="1" indent="0">
              <a:buNone/>
            </a:pPr>
            <a:r>
              <a:rPr lang="en-GB" sz="2600" dirty="0" smtClean="0"/>
              <a:t>C.) 10</a:t>
            </a:r>
          </a:p>
          <a:p>
            <a:pPr marL="457200" lvl="1" indent="0">
              <a:buNone/>
            </a:pPr>
            <a:r>
              <a:rPr lang="en-GB" sz="2600" dirty="0" smtClean="0"/>
              <a:t>D.) 100</a:t>
            </a:r>
            <a:endParaRPr lang="en-GB" sz="2600" dirty="0"/>
          </a:p>
        </p:txBody>
      </p:sp>
    </p:spTree>
    <p:extLst>
      <p:ext uri="{BB962C8B-B14F-4D97-AF65-F5344CB8AC3E}">
        <p14:creationId xmlns:p14="http://schemas.microsoft.com/office/powerpoint/2010/main" val="264298464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332656"/>
            <a:ext cx="7992888" cy="1296144"/>
          </a:xfrm>
        </p:spPr>
        <p:txBody>
          <a:bodyPr/>
          <a:lstStyle/>
          <a:p>
            <a:pPr marL="0" indent="0">
              <a:buNone/>
            </a:pPr>
            <a:r>
              <a:rPr lang="en-GB" sz="2400" dirty="0" smtClean="0"/>
              <a:t>8.) Look at the following output. Assume the data has not violated the </a:t>
            </a:r>
            <a:r>
              <a:rPr lang="en-GB" sz="2400" dirty="0" err="1" smtClean="0"/>
              <a:t>sphericity</a:t>
            </a:r>
            <a:r>
              <a:rPr lang="en-GB" sz="2400" dirty="0" smtClean="0"/>
              <a:t> assumption. What is the appropriate statement?</a:t>
            </a:r>
          </a:p>
          <a:p>
            <a:pPr marL="0" indent="0">
              <a:buNone/>
            </a:pPr>
            <a:endParaRPr lang="en-GB" sz="2400" dirty="0"/>
          </a:p>
          <a:p>
            <a:pPr marL="0" indent="0">
              <a:buNone/>
            </a:pPr>
            <a:endParaRPr lang="en-GB" sz="2400" dirty="0"/>
          </a:p>
        </p:txBody>
      </p:sp>
      <p:pic>
        <p:nvPicPr>
          <p:cNvPr id="4" name="Picture 3" descr="*Output2 [Document4] - IBM SPSS Statistics Viewer"/>
          <p:cNvPicPr>
            <a:picLocks noChangeAspect="1"/>
          </p:cNvPicPr>
          <p:nvPr/>
        </p:nvPicPr>
        <p:blipFill rotWithShape="1">
          <a:blip r:embed="rId2">
            <a:extLst>
              <a:ext uri="{28A0092B-C50C-407E-A947-70E740481C1C}">
                <a14:useLocalDpi xmlns:a14="http://schemas.microsoft.com/office/drawing/2010/main" val="0"/>
              </a:ext>
            </a:extLst>
          </a:blip>
          <a:srcRect l="16430" t="42490" r="34879" b="29677"/>
          <a:stretch/>
        </p:blipFill>
        <p:spPr>
          <a:xfrm>
            <a:off x="480226" y="1484784"/>
            <a:ext cx="8451902" cy="2522655"/>
          </a:xfrm>
          <a:prstGeom prst="rect">
            <a:avLst/>
          </a:prstGeom>
        </p:spPr>
      </p:pic>
      <p:sp>
        <p:nvSpPr>
          <p:cNvPr id="6" name="TextBox 5"/>
          <p:cNvSpPr txBox="1"/>
          <p:nvPr/>
        </p:nvSpPr>
        <p:spPr>
          <a:xfrm>
            <a:off x="899592" y="4172887"/>
            <a:ext cx="6264696" cy="1200329"/>
          </a:xfrm>
          <a:prstGeom prst="rect">
            <a:avLst/>
          </a:prstGeom>
          <a:noFill/>
        </p:spPr>
        <p:txBody>
          <a:bodyPr wrap="square" rtlCol="0">
            <a:spAutoFit/>
          </a:bodyPr>
          <a:lstStyle/>
          <a:p>
            <a:r>
              <a:rPr lang="en-GB" sz="2400" dirty="0" smtClean="0"/>
              <a:t>a.) F (1, 6) = 27.18; p &gt; 0.05</a:t>
            </a:r>
          </a:p>
          <a:p>
            <a:r>
              <a:rPr lang="en-GB" sz="2400" dirty="0" smtClean="0"/>
              <a:t>b.) F (2, 22) = 27.18; p &lt; 0.05</a:t>
            </a:r>
          </a:p>
          <a:p>
            <a:r>
              <a:rPr lang="en-GB" sz="2400" dirty="0" smtClean="0"/>
              <a:t>c.) F (2, 22) = 55.53; p = 0.71</a:t>
            </a:r>
            <a:endParaRPr lang="en-GB" sz="2400" dirty="0"/>
          </a:p>
        </p:txBody>
      </p:sp>
    </p:spTree>
    <p:extLst>
      <p:ext uri="{BB962C8B-B14F-4D97-AF65-F5344CB8AC3E}">
        <p14:creationId xmlns:p14="http://schemas.microsoft.com/office/powerpoint/2010/main" val="402944170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lgn="ctr">
              <a:buNone/>
            </a:pPr>
            <a:r>
              <a:rPr lang="en-GB" sz="7200" dirty="0" smtClean="0"/>
              <a:t>READ YOUR RESEARCH METHODS BOOKS</a:t>
            </a:r>
            <a:endParaRPr lang="en-GB" sz="7200" dirty="0"/>
          </a:p>
        </p:txBody>
      </p:sp>
      <p:sp>
        <p:nvSpPr>
          <p:cNvPr id="3" name="Title 2"/>
          <p:cNvSpPr>
            <a:spLocks noGrp="1"/>
          </p:cNvSpPr>
          <p:nvPr>
            <p:ph type="title"/>
          </p:nvPr>
        </p:nvSpPr>
        <p:spPr/>
        <p:txBody>
          <a:bodyPr/>
          <a:lstStyle/>
          <a:p>
            <a:pPr algn="ctr"/>
            <a:r>
              <a:rPr lang="en-GB" dirty="0" smtClean="0">
                <a:solidFill>
                  <a:schemeClr val="tx1"/>
                </a:solidFill>
              </a:rPr>
              <a:t>Final reminder…..</a:t>
            </a:r>
            <a:endParaRPr lang="en-GB" dirty="0">
              <a:solidFill>
                <a:schemeClr val="tx1"/>
              </a:solidFill>
            </a:endParaRPr>
          </a:p>
        </p:txBody>
      </p:sp>
    </p:spTree>
    <p:extLst>
      <p:ext uri="{BB962C8B-B14F-4D97-AF65-F5344CB8AC3E}">
        <p14:creationId xmlns:p14="http://schemas.microsoft.com/office/powerpoint/2010/main" val="230477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2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302</TotalTime>
  <Words>3033</Words>
  <Application>Microsoft Office PowerPoint</Application>
  <PresentationFormat>On-screen Show (4:3)</PresentationFormat>
  <Paragraphs>325</Paragraphs>
  <Slides>57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Calibri</vt:lpstr>
      <vt:lpstr>Lucida Sans Unicode</vt:lpstr>
      <vt:lpstr>Times</vt:lpstr>
      <vt:lpstr>Verdana</vt:lpstr>
      <vt:lpstr>Wingdings 2</vt:lpstr>
      <vt:lpstr>Wingdings 3</vt:lpstr>
      <vt:lpstr>Concourse</vt:lpstr>
      <vt:lpstr>Research Design and Analysis       ANOVA III   Dr. Paul Hutchings Miss Katie Sullivan</vt:lpstr>
      <vt:lpstr>ESSENTIAL READING</vt:lpstr>
      <vt:lpstr>Lecture Outline</vt:lpstr>
      <vt:lpstr>Planned and Unplanned Comparisons</vt:lpstr>
      <vt:lpstr>Planned and Unplanned Comparisons</vt:lpstr>
      <vt:lpstr>What can we do…?</vt:lpstr>
      <vt:lpstr>Why does this matter?</vt:lpstr>
      <vt:lpstr>Type 1 Error</vt:lpstr>
      <vt:lpstr>For example…</vt:lpstr>
      <vt:lpstr>Type 1 error with unplanned comparisons</vt:lpstr>
      <vt:lpstr>Type 1 error with unplanned comparisons</vt:lpstr>
      <vt:lpstr>Type 1 error with unplanned comparisons</vt:lpstr>
      <vt:lpstr>Planned Comparisons</vt:lpstr>
      <vt:lpstr>Planned comparisons</vt:lpstr>
      <vt:lpstr>Planned Comparisons</vt:lpstr>
      <vt:lpstr>Planned Comparisons</vt:lpstr>
      <vt:lpstr>Planned Comparisons</vt:lpstr>
      <vt:lpstr>Linear Contrasts </vt:lpstr>
      <vt:lpstr>Linear Contrasts</vt:lpstr>
      <vt:lpstr>Linear Contrasts</vt:lpstr>
      <vt:lpstr>Linear Contrasts</vt:lpstr>
      <vt:lpstr>Planned Comparisons</vt:lpstr>
      <vt:lpstr>Post-hoc Comparisons</vt:lpstr>
      <vt:lpstr>SPSS Output: Post-hoc comparisons</vt:lpstr>
      <vt:lpstr>Reporting post-hoc analyses</vt:lpstr>
      <vt:lpstr>Comparing significant main effects for within-subject factors</vt:lpstr>
      <vt:lpstr>Interaction effects in ANOVA</vt:lpstr>
      <vt:lpstr>Interaction effects in ANOVA</vt:lpstr>
      <vt:lpstr>Interaction effects in ANOVA</vt:lpstr>
      <vt:lpstr>Interaction effects in ANOVA</vt:lpstr>
      <vt:lpstr>Interaction effects in ANOVA</vt:lpstr>
      <vt:lpstr>Interaction effects in ANOVA</vt:lpstr>
      <vt:lpstr>Interaction effects in ANOVA</vt:lpstr>
      <vt:lpstr>Interaction effects in ANOVA</vt:lpstr>
      <vt:lpstr>Note on follow-up tests</vt:lpstr>
      <vt:lpstr>Three-way ANOVA</vt:lpstr>
      <vt:lpstr>Table of three-way ANOVA</vt:lpstr>
      <vt:lpstr>Three-way ANOVA Designs</vt:lpstr>
      <vt:lpstr>Graphing three-way ANOVAs</vt:lpstr>
      <vt:lpstr>Three-way ANOVA Interaction</vt:lpstr>
      <vt:lpstr>Three-way ANOVA Interaction</vt:lpstr>
      <vt:lpstr>Three-way ANOVA</vt:lpstr>
      <vt:lpstr>Two-way Interactions in Three-way ANOVAs</vt:lpstr>
      <vt:lpstr>Three-way ANOVA</vt:lpstr>
      <vt:lpstr>Complex ANOVA Designs</vt:lpstr>
      <vt:lpstr>Non-Parametric Equivalents </vt:lpstr>
      <vt:lpstr>Non-Parametric Equivalents</vt:lpstr>
      <vt:lpstr>ANOVA Summary</vt:lpstr>
      <vt:lpstr>ANOVA Summary</vt:lpstr>
      <vt:lpstr>ANOVA Summary:</vt:lpstr>
      <vt:lpstr>Quick ANOVA Quiz</vt:lpstr>
      <vt:lpstr>Quick ANOVA Quiz</vt:lpstr>
      <vt:lpstr>Quick ANOVA Quiz</vt:lpstr>
      <vt:lpstr>Quick ANOVA Quiz </vt:lpstr>
      <vt:lpstr>Quick ANOVA Quiz</vt:lpstr>
      <vt:lpstr>PowerPoint Presentation</vt:lpstr>
      <vt:lpstr>Final reminder…..</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46</cp:revision>
  <dcterms:created xsi:type="dcterms:W3CDTF">2015-01-23T19:04:55Z</dcterms:created>
  <dcterms:modified xsi:type="dcterms:W3CDTF">2017-11-03T10:47:41Z</dcterms:modified>
</cp:coreProperties>
</file>