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9"/>
  </p:notesMasterIdLst>
  <p:sldIdLst>
    <p:sldId id="256" r:id="rId2"/>
    <p:sldId id="257" r:id="rId3"/>
    <p:sldId id="258" r:id="rId4"/>
    <p:sldId id="259" r:id="rId5"/>
    <p:sldId id="262" r:id="rId6"/>
    <p:sldId id="264" r:id="rId7"/>
    <p:sldId id="265" r:id="rId8"/>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ACE4B8-C6B5-0FA4-F0A3-400996B9955E}" v="160" dt="2026-02-11T19:54:44.656"/>
    <p1510:client id="{A104AC8D-C95E-0ED6-1A68-19CDBC8DF622}" v="130" dt="2026-02-11T17:28:02.505"/>
    <p1510:client id="{E170CB6F-DA2E-61D3-911A-A4912EECD1D6}" v="1092" dt="2026-02-13T08:14:38.3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6" d="100"/>
          <a:sy n="46" d="100"/>
        </p:scale>
        <p:origin x="-75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gget Saddiq (2441030)" userId="S::2441030@student.uwtsd.ac.uk::76b8296f-25bb-4343-90c0-e70751421b5f" providerId="AD" clId="Web-{C75ACBB7-B683-2C8C-DF8A-FFD0876B9E39}"/>
    <pc:docChg chg="modSld">
      <pc:chgData name="Nigget Saddiq (2441030)" userId="S::2441030@student.uwtsd.ac.uk::76b8296f-25bb-4343-90c0-e70751421b5f" providerId="AD" clId="Web-{C75ACBB7-B683-2C8C-DF8A-FFD0876B9E39}" dt="2026-02-09T10:03:02.438" v="47"/>
      <pc:docMkLst>
        <pc:docMk/>
      </pc:docMkLst>
      <pc:sldChg chg="modSp">
        <pc:chgData name="Nigget Saddiq (2441030)" userId="S::2441030@student.uwtsd.ac.uk::76b8296f-25bb-4343-90c0-e70751421b5f" providerId="AD" clId="Web-{C75ACBB7-B683-2C8C-DF8A-FFD0876B9E39}" dt="2026-02-09T09:50:10.778" v="46" actId="20577"/>
        <pc:sldMkLst>
          <pc:docMk/>
          <pc:sldMk cId="0" sldId="258"/>
        </pc:sldMkLst>
        <pc:spChg chg="mod">
          <ac:chgData name="Nigget Saddiq (2441030)" userId="S::2441030@student.uwtsd.ac.uk::76b8296f-25bb-4343-90c0-e70751421b5f" providerId="AD" clId="Web-{C75ACBB7-B683-2C8C-DF8A-FFD0876B9E39}" dt="2026-02-09T09:50:10.778" v="46" actId="20577"/>
          <ac:spMkLst>
            <pc:docMk/>
            <pc:sldMk cId="0" sldId="258"/>
            <ac:spMk id="4" creationId="{00000000-0000-0000-0000-000000000000}"/>
          </ac:spMkLst>
        </pc:spChg>
      </pc:sldChg>
      <pc:sldChg chg="addSp delSp">
        <pc:chgData name="Nigget Saddiq (2441030)" userId="S::2441030@student.uwtsd.ac.uk::76b8296f-25bb-4343-90c0-e70751421b5f" providerId="AD" clId="Web-{C75ACBB7-B683-2C8C-DF8A-FFD0876B9E39}" dt="2026-02-09T10:03:02.438" v="47"/>
        <pc:sldMkLst>
          <pc:docMk/>
          <pc:sldMk cId="0" sldId="262"/>
        </pc:sldMkLst>
        <pc:graphicFrameChg chg="add">
          <ac:chgData name="Nigget Saddiq (2441030)" userId="S::2441030@student.uwtsd.ac.uk::76b8296f-25bb-4343-90c0-e70751421b5f" providerId="AD" clId="Web-{C75ACBB7-B683-2C8C-DF8A-FFD0876B9E39}" dt="2026-02-09T10:03:02.438" v="47"/>
          <ac:graphicFrameMkLst>
            <pc:docMk/>
            <pc:sldMk cId="0" sldId="262"/>
            <ac:graphicFrameMk id="7171" creationId="{6BB64DAC-73B4-5999-3FA0-D3250C569E36}"/>
          </ac:graphicFrameMkLst>
        </pc:graphicFrameChg>
      </pc:sldChg>
    </pc:docChg>
  </pc:docChgLst>
  <pc:docChgLst>
    <pc:chgData name="Nigget Saddiq (2441030)" userId="S::2441030@student.uwtsd.ac.uk::76b8296f-25bb-4343-90c0-e70751421b5f" providerId="AD" clId="Web-{A104AC8D-C95E-0ED6-1A68-19CDBC8DF622}"/>
    <pc:docChg chg="modSld">
      <pc:chgData name="Nigget Saddiq (2441030)" userId="S::2441030@student.uwtsd.ac.uk::76b8296f-25bb-4343-90c0-e70751421b5f" providerId="AD" clId="Web-{A104AC8D-C95E-0ED6-1A68-19CDBC8DF622}" dt="2026-02-11T17:28:02.505" v="90" actId="20577"/>
      <pc:docMkLst>
        <pc:docMk/>
      </pc:docMkLst>
      <pc:sldChg chg="addSp delSp modSp">
        <pc:chgData name="Nigget Saddiq (2441030)" userId="S::2441030@student.uwtsd.ac.uk::76b8296f-25bb-4343-90c0-e70751421b5f" providerId="AD" clId="Web-{A104AC8D-C95E-0ED6-1A68-19CDBC8DF622}" dt="2026-02-11T17:28:02.505" v="90" actId="20577"/>
        <pc:sldMkLst>
          <pc:docMk/>
          <pc:sldMk cId="0" sldId="256"/>
        </pc:sldMkLst>
        <pc:spChg chg="mod">
          <ac:chgData name="Nigget Saddiq (2441030)" userId="S::2441030@student.uwtsd.ac.uk::76b8296f-25bb-4343-90c0-e70751421b5f" providerId="AD" clId="Web-{A104AC8D-C95E-0ED6-1A68-19CDBC8DF622}" dt="2026-02-11T17:28:02.505" v="90" actId="20577"/>
          <ac:spMkLst>
            <pc:docMk/>
            <pc:sldMk cId="0" sldId="256"/>
            <ac:spMk id="4" creationId="{00000000-0000-0000-0000-000000000000}"/>
          </ac:spMkLst>
        </pc:spChg>
        <pc:spChg chg="add mod">
          <ac:chgData name="Nigget Saddiq (2441030)" userId="S::2441030@student.uwtsd.ac.uk::76b8296f-25bb-4343-90c0-e70751421b5f" providerId="AD" clId="Web-{A104AC8D-C95E-0ED6-1A68-19CDBC8DF622}" dt="2026-02-11T17:13:58.958" v="9" actId="14100"/>
          <ac:spMkLst>
            <pc:docMk/>
            <pc:sldMk cId="0" sldId="256"/>
            <ac:spMk id="8" creationId="{E54A06DE-868C-BD6E-43F2-8C9AE2E4B912}"/>
          </ac:spMkLst>
        </pc:spChg>
        <pc:spChg chg="add mod">
          <ac:chgData name="Nigget Saddiq (2441030)" userId="S::2441030@student.uwtsd.ac.uk::76b8296f-25bb-4343-90c0-e70751421b5f" providerId="AD" clId="Web-{A104AC8D-C95E-0ED6-1A68-19CDBC8DF622}" dt="2026-02-11T17:15:14.194" v="17" actId="1076"/>
          <ac:spMkLst>
            <pc:docMk/>
            <pc:sldMk cId="0" sldId="256"/>
            <ac:spMk id="11" creationId="{6F679A87-C7FC-87E4-5838-50E62D4E4488}"/>
          </ac:spMkLst>
        </pc:spChg>
        <pc:picChg chg="add mod">
          <ac:chgData name="Nigget Saddiq (2441030)" userId="S::2441030@student.uwtsd.ac.uk::76b8296f-25bb-4343-90c0-e70751421b5f" providerId="AD" clId="Web-{A104AC8D-C95E-0ED6-1A68-19CDBC8DF622}" dt="2026-02-11T17:13:58.926" v="8" actId="14100"/>
          <ac:picMkLst>
            <pc:docMk/>
            <pc:sldMk cId="0" sldId="256"/>
            <ac:picMk id="7" creationId="{278786BA-577A-832C-9892-341BD06F554D}"/>
          </ac:picMkLst>
        </pc:picChg>
        <pc:picChg chg="add mod">
          <ac:chgData name="Nigget Saddiq (2441030)" userId="S::2441030@student.uwtsd.ac.uk::76b8296f-25bb-4343-90c0-e70751421b5f" providerId="AD" clId="Web-{A104AC8D-C95E-0ED6-1A68-19CDBC8DF622}" dt="2026-02-11T17:15:14.194" v="16" actId="1076"/>
          <ac:picMkLst>
            <pc:docMk/>
            <pc:sldMk cId="0" sldId="256"/>
            <ac:picMk id="10" creationId="{3DC2D69A-8EFA-89BC-6E9A-9E294EC0F9A4}"/>
          </ac:picMkLst>
        </pc:picChg>
      </pc:sldChg>
      <pc:sldChg chg="addSp delSp modSp">
        <pc:chgData name="Nigget Saddiq (2441030)" userId="S::2441030@student.uwtsd.ac.uk::76b8296f-25bb-4343-90c0-e70751421b5f" providerId="AD" clId="Web-{A104AC8D-C95E-0ED6-1A68-19CDBC8DF622}" dt="2026-02-11T17:19:19.309" v="36" actId="1076"/>
        <pc:sldMkLst>
          <pc:docMk/>
          <pc:sldMk cId="0" sldId="257"/>
        </pc:sldMkLst>
        <pc:spChg chg="add mod">
          <ac:chgData name="Nigget Saddiq (2441030)" userId="S::2441030@student.uwtsd.ac.uk::76b8296f-25bb-4343-90c0-e70751421b5f" providerId="AD" clId="Web-{A104AC8D-C95E-0ED6-1A68-19CDBC8DF622}" dt="2026-02-11T17:19:19.309" v="36" actId="1076"/>
          <ac:spMkLst>
            <pc:docMk/>
            <pc:sldMk cId="0" sldId="257"/>
            <ac:spMk id="8" creationId="{E85171EF-AB65-011B-96B4-515E5D449C97}"/>
          </ac:spMkLst>
        </pc:spChg>
        <pc:picChg chg="add mod">
          <ac:chgData name="Nigget Saddiq (2441030)" userId="S::2441030@student.uwtsd.ac.uk::76b8296f-25bb-4343-90c0-e70751421b5f" providerId="AD" clId="Web-{A104AC8D-C95E-0ED6-1A68-19CDBC8DF622}" dt="2026-02-11T17:19:12.637" v="35" actId="1076"/>
          <ac:picMkLst>
            <pc:docMk/>
            <pc:sldMk cId="0" sldId="257"/>
            <ac:picMk id="6" creationId="{DB1A2EAD-0FD2-548E-A14C-7CE97CDC060D}"/>
          </ac:picMkLst>
        </pc:picChg>
      </pc:sldChg>
      <pc:sldChg chg="addSp delSp modSp">
        <pc:chgData name="Nigget Saddiq (2441030)" userId="S::2441030@student.uwtsd.ac.uk::76b8296f-25bb-4343-90c0-e70751421b5f" providerId="AD" clId="Web-{A104AC8D-C95E-0ED6-1A68-19CDBC8DF622}" dt="2026-02-11T17:23:30.292" v="45" actId="1076"/>
        <pc:sldMkLst>
          <pc:docMk/>
          <pc:sldMk cId="0" sldId="258"/>
        </pc:sldMkLst>
        <pc:spChg chg="mod">
          <ac:chgData name="Nigget Saddiq (2441030)" userId="S::2441030@student.uwtsd.ac.uk::76b8296f-25bb-4343-90c0-e70751421b5f" providerId="AD" clId="Web-{A104AC8D-C95E-0ED6-1A68-19CDBC8DF622}" dt="2026-02-11T17:21:53.377" v="38" actId="20577"/>
          <ac:spMkLst>
            <pc:docMk/>
            <pc:sldMk cId="0" sldId="258"/>
            <ac:spMk id="4" creationId="{00000000-0000-0000-0000-000000000000}"/>
          </ac:spMkLst>
        </pc:spChg>
        <pc:spChg chg="add mod">
          <ac:chgData name="Nigget Saddiq (2441030)" userId="S::2441030@student.uwtsd.ac.uk::76b8296f-25bb-4343-90c0-e70751421b5f" providerId="AD" clId="Web-{A104AC8D-C95E-0ED6-1A68-19CDBC8DF622}" dt="2026-02-11T17:23:30.292" v="45" actId="1076"/>
          <ac:spMkLst>
            <pc:docMk/>
            <pc:sldMk cId="0" sldId="258"/>
            <ac:spMk id="8" creationId="{923730D8-2373-F7D0-ABA3-8EEF353B29AF}"/>
          </ac:spMkLst>
        </pc:spChg>
        <pc:picChg chg="add mod">
          <ac:chgData name="Nigget Saddiq (2441030)" userId="S::2441030@student.uwtsd.ac.uk::76b8296f-25bb-4343-90c0-e70751421b5f" providerId="AD" clId="Web-{A104AC8D-C95E-0ED6-1A68-19CDBC8DF622}" dt="2026-02-11T17:23:11.588" v="44" actId="1076"/>
          <ac:picMkLst>
            <pc:docMk/>
            <pc:sldMk cId="0" sldId="258"/>
            <ac:picMk id="6" creationId="{41B8397A-A306-D93E-7BFA-4E1AD74C0322}"/>
          </ac:picMkLst>
        </pc:picChg>
      </pc:sldChg>
      <pc:sldChg chg="addSp delSp modSp">
        <pc:chgData name="Nigget Saddiq (2441030)" userId="S::2441030@student.uwtsd.ac.uk::76b8296f-25bb-4343-90c0-e70751421b5f" providerId="AD" clId="Web-{A104AC8D-C95E-0ED6-1A68-19CDBC8DF622}" dt="2026-02-11T17:25:21.079" v="57" actId="20577"/>
        <pc:sldMkLst>
          <pc:docMk/>
          <pc:sldMk cId="0" sldId="259"/>
        </pc:sldMkLst>
        <pc:spChg chg="mod">
          <ac:chgData name="Nigget Saddiq (2441030)" userId="S::2441030@student.uwtsd.ac.uk::76b8296f-25bb-4343-90c0-e70751421b5f" providerId="AD" clId="Web-{A104AC8D-C95E-0ED6-1A68-19CDBC8DF622}" dt="2026-02-11T17:25:21.079" v="57" actId="20577"/>
          <ac:spMkLst>
            <pc:docMk/>
            <pc:sldMk cId="0" sldId="259"/>
            <ac:spMk id="5" creationId="{00000000-0000-0000-0000-000000000000}"/>
          </ac:spMkLst>
        </pc:spChg>
        <pc:spChg chg="add mod">
          <ac:chgData name="Nigget Saddiq (2441030)" userId="S::2441030@student.uwtsd.ac.uk::76b8296f-25bb-4343-90c0-e70751421b5f" providerId="AD" clId="Web-{A104AC8D-C95E-0ED6-1A68-19CDBC8DF622}" dt="2026-02-11T17:25:15.423" v="56" actId="14100"/>
          <ac:spMkLst>
            <pc:docMk/>
            <pc:sldMk cId="0" sldId="259"/>
            <ac:spMk id="10" creationId="{7AF58217-9FEC-D037-8C4F-C9CC4EB157E4}"/>
          </ac:spMkLst>
        </pc:spChg>
        <pc:picChg chg="add mod">
          <ac:chgData name="Nigget Saddiq (2441030)" userId="S::2441030@student.uwtsd.ac.uk::76b8296f-25bb-4343-90c0-e70751421b5f" providerId="AD" clId="Web-{A104AC8D-C95E-0ED6-1A68-19CDBC8DF622}" dt="2026-02-11T17:25:04.829" v="54" actId="14100"/>
          <ac:picMkLst>
            <pc:docMk/>
            <pc:sldMk cId="0" sldId="259"/>
            <ac:picMk id="3" creationId="{9B2476AB-1E1F-09A4-65D4-249C00E2D215}"/>
          </ac:picMkLst>
        </pc:picChg>
      </pc:sldChg>
      <pc:sldChg chg="delSp modSp">
        <pc:chgData name="Nigget Saddiq (2441030)" userId="S::2441030@student.uwtsd.ac.uk::76b8296f-25bb-4343-90c0-e70751421b5f" providerId="AD" clId="Web-{A104AC8D-C95E-0ED6-1A68-19CDBC8DF622}" dt="2026-02-11T17:25:58.752" v="59" actId="1076"/>
        <pc:sldMkLst>
          <pc:docMk/>
          <pc:sldMk cId="0" sldId="262"/>
        </pc:sldMkLst>
        <pc:picChg chg="mod">
          <ac:chgData name="Nigget Saddiq (2441030)" userId="S::2441030@student.uwtsd.ac.uk::76b8296f-25bb-4343-90c0-e70751421b5f" providerId="AD" clId="Web-{A104AC8D-C95E-0ED6-1A68-19CDBC8DF622}" dt="2026-02-11T17:25:58.752" v="59" actId="1076"/>
          <ac:picMkLst>
            <pc:docMk/>
            <pc:sldMk cId="0" sldId="262"/>
            <ac:picMk id="7169" creationId="{00000000-0000-0000-0000-000000000000}"/>
          </ac:picMkLst>
        </pc:picChg>
      </pc:sldChg>
    </pc:docChg>
  </pc:docChgLst>
  <pc:docChgLst>
    <pc:chgData name="Nigget Saddiq (2441030)" userId="S::2441030@student.uwtsd.ac.uk::76b8296f-25bb-4343-90c0-e70751421b5f" providerId="AD" clId="Web-{2EACE4B8-C6B5-0FA4-F0A3-400996B9955E}"/>
    <pc:docChg chg="modSld">
      <pc:chgData name="Nigget Saddiq (2441030)" userId="S::2441030@student.uwtsd.ac.uk::76b8296f-25bb-4343-90c0-e70751421b5f" providerId="AD" clId="Web-{2EACE4B8-C6B5-0FA4-F0A3-400996B9955E}" dt="2026-02-11T19:54:43.531" v="77" actId="20577"/>
      <pc:docMkLst>
        <pc:docMk/>
      </pc:docMkLst>
      <pc:sldChg chg="modSp">
        <pc:chgData name="Nigget Saddiq (2441030)" userId="S::2441030@student.uwtsd.ac.uk::76b8296f-25bb-4343-90c0-e70751421b5f" providerId="AD" clId="Web-{2EACE4B8-C6B5-0FA4-F0A3-400996B9955E}" dt="2026-02-11T19:52:33.886" v="41" actId="20577"/>
        <pc:sldMkLst>
          <pc:docMk/>
          <pc:sldMk cId="0" sldId="256"/>
        </pc:sldMkLst>
        <pc:spChg chg="mod">
          <ac:chgData name="Nigget Saddiq (2441030)" userId="S::2441030@student.uwtsd.ac.uk::76b8296f-25bb-4343-90c0-e70751421b5f" providerId="AD" clId="Web-{2EACE4B8-C6B5-0FA4-F0A3-400996B9955E}" dt="2026-02-11T19:52:33.886" v="41" actId="20577"/>
          <ac:spMkLst>
            <pc:docMk/>
            <pc:sldMk cId="0" sldId="256"/>
            <ac:spMk id="4" creationId="{00000000-0000-0000-0000-000000000000}"/>
          </ac:spMkLst>
        </pc:spChg>
      </pc:sldChg>
      <pc:sldChg chg="modSp">
        <pc:chgData name="Nigget Saddiq (2441030)" userId="S::2441030@student.uwtsd.ac.uk::76b8296f-25bb-4343-90c0-e70751421b5f" providerId="AD" clId="Web-{2EACE4B8-C6B5-0FA4-F0A3-400996B9955E}" dt="2026-02-11T19:53:37.875" v="52" actId="20577"/>
        <pc:sldMkLst>
          <pc:docMk/>
          <pc:sldMk cId="0" sldId="258"/>
        </pc:sldMkLst>
        <pc:spChg chg="mod">
          <ac:chgData name="Nigget Saddiq (2441030)" userId="S::2441030@student.uwtsd.ac.uk::76b8296f-25bb-4343-90c0-e70751421b5f" providerId="AD" clId="Web-{2EACE4B8-C6B5-0FA4-F0A3-400996B9955E}" dt="2026-02-11T19:53:37.875" v="52" actId="20577"/>
          <ac:spMkLst>
            <pc:docMk/>
            <pc:sldMk cId="0" sldId="258"/>
            <ac:spMk id="4" creationId="{00000000-0000-0000-0000-000000000000}"/>
          </ac:spMkLst>
        </pc:spChg>
      </pc:sldChg>
      <pc:sldChg chg="modSp">
        <pc:chgData name="Nigget Saddiq (2441030)" userId="S::2441030@student.uwtsd.ac.uk::76b8296f-25bb-4343-90c0-e70751421b5f" providerId="AD" clId="Web-{2EACE4B8-C6B5-0FA4-F0A3-400996B9955E}" dt="2026-02-11T19:54:07.937" v="65" actId="20577"/>
        <pc:sldMkLst>
          <pc:docMk/>
          <pc:sldMk cId="0" sldId="259"/>
        </pc:sldMkLst>
        <pc:spChg chg="mod">
          <ac:chgData name="Nigget Saddiq (2441030)" userId="S::2441030@student.uwtsd.ac.uk::76b8296f-25bb-4343-90c0-e70751421b5f" providerId="AD" clId="Web-{2EACE4B8-C6B5-0FA4-F0A3-400996B9955E}" dt="2026-02-11T19:54:07.937" v="65" actId="20577"/>
          <ac:spMkLst>
            <pc:docMk/>
            <pc:sldMk cId="0" sldId="259"/>
            <ac:spMk id="5" creationId="{00000000-0000-0000-0000-000000000000}"/>
          </ac:spMkLst>
        </pc:spChg>
      </pc:sldChg>
      <pc:sldChg chg="modSp">
        <pc:chgData name="Nigget Saddiq (2441030)" userId="S::2441030@student.uwtsd.ac.uk::76b8296f-25bb-4343-90c0-e70751421b5f" providerId="AD" clId="Web-{2EACE4B8-C6B5-0FA4-F0A3-400996B9955E}" dt="2026-02-11T19:54:43.531" v="77" actId="20577"/>
        <pc:sldMkLst>
          <pc:docMk/>
          <pc:sldMk cId="0" sldId="262"/>
        </pc:sldMkLst>
        <pc:spChg chg="mod">
          <ac:chgData name="Nigget Saddiq (2441030)" userId="S::2441030@student.uwtsd.ac.uk::76b8296f-25bb-4343-90c0-e70751421b5f" providerId="AD" clId="Web-{2EACE4B8-C6B5-0FA4-F0A3-400996B9955E}" dt="2026-02-11T19:54:43.531" v="77" actId="20577"/>
          <ac:spMkLst>
            <pc:docMk/>
            <pc:sldMk cId="0" sldId="262"/>
            <ac:spMk id="4" creationId="{00000000-0000-0000-0000-000000000000}"/>
          </ac:spMkLst>
        </pc:spChg>
      </pc:sldChg>
    </pc:docChg>
  </pc:docChgLst>
  <pc:docChgLst>
    <pc:chgData name="Nigget Saddiq (2441030)" userId="S::2441030@student.uwtsd.ac.uk::76b8296f-25bb-4343-90c0-e70751421b5f" providerId="AD" clId="Web-{E170CB6F-DA2E-61D3-911A-A4912EECD1D6}"/>
    <pc:docChg chg="modSld">
      <pc:chgData name="Nigget Saddiq (2441030)" userId="S::2441030@student.uwtsd.ac.uk::76b8296f-25bb-4343-90c0-e70751421b5f" providerId="AD" clId="Web-{E170CB6F-DA2E-61D3-911A-A4912EECD1D6}" dt="2026-02-13T08:14:38.322" v="587" actId="20577"/>
      <pc:docMkLst>
        <pc:docMk/>
      </pc:docMkLst>
      <pc:sldChg chg="modSp">
        <pc:chgData name="Nigget Saddiq (2441030)" userId="S::2441030@student.uwtsd.ac.uk::76b8296f-25bb-4343-90c0-e70751421b5f" providerId="AD" clId="Web-{E170CB6F-DA2E-61D3-911A-A4912EECD1D6}" dt="2026-02-13T08:06:56.874" v="358" actId="20577"/>
        <pc:sldMkLst>
          <pc:docMk/>
          <pc:sldMk cId="0" sldId="256"/>
        </pc:sldMkLst>
        <pc:spChg chg="mod">
          <ac:chgData name="Nigget Saddiq (2441030)" userId="S::2441030@student.uwtsd.ac.uk::76b8296f-25bb-4343-90c0-e70751421b5f" providerId="AD" clId="Web-{E170CB6F-DA2E-61D3-911A-A4912EECD1D6}" dt="2026-02-13T08:06:56.874" v="358" actId="20577"/>
          <ac:spMkLst>
            <pc:docMk/>
            <pc:sldMk cId="0" sldId="256"/>
            <ac:spMk id="4" creationId="{00000000-0000-0000-0000-000000000000}"/>
          </ac:spMkLst>
        </pc:spChg>
      </pc:sldChg>
      <pc:sldChg chg="addSp delSp modSp">
        <pc:chgData name="Nigget Saddiq (2441030)" userId="S::2441030@student.uwtsd.ac.uk::76b8296f-25bb-4343-90c0-e70751421b5f" providerId="AD" clId="Web-{E170CB6F-DA2E-61D3-911A-A4912EECD1D6}" dt="2026-02-13T08:07:13.546" v="359" actId="20577"/>
        <pc:sldMkLst>
          <pc:docMk/>
          <pc:sldMk cId="0" sldId="257"/>
        </pc:sldMkLst>
        <pc:spChg chg="add del mod">
          <ac:chgData name="Nigget Saddiq (2441030)" userId="S::2441030@student.uwtsd.ac.uk::76b8296f-25bb-4343-90c0-e70751421b5f" providerId="AD" clId="Web-{E170CB6F-DA2E-61D3-911A-A4912EECD1D6}" dt="2026-02-13T07:58:38.803" v="44"/>
          <ac:spMkLst>
            <pc:docMk/>
            <pc:sldMk cId="0" sldId="257"/>
            <ac:spMk id="3" creationId="{BD81D2DA-250C-2889-6DFB-A5670CC74134}"/>
          </ac:spMkLst>
        </pc:spChg>
        <pc:spChg chg="del mod">
          <ac:chgData name="Nigget Saddiq (2441030)" userId="S::2441030@student.uwtsd.ac.uk::76b8296f-25bb-4343-90c0-e70751421b5f" providerId="AD" clId="Web-{E170CB6F-DA2E-61D3-911A-A4912EECD1D6}" dt="2026-02-13T07:58:18.662" v="41"/>
          <ac:spMkLst>
            <pc:docMk/>
            <pc:sldMk cId="0" sldId="257"/>
            <ac:spMk id="5" creationId="{00000000-0000-0000-0000-000000000000}"/>
          </ac:spMkLst>
        </pc:spChg>
        <pc:spChg chg="add mod">
          <ac:chgData name="Nigget Saddiq (2441030)" userId="S::2441030@student.uwtsd.ac.uk::76b8296f-25bb-4343-90c0-e70751421b5f" providerId="AD" clId="Web-{E170CB6F-DA2E-61D3-911A-A4912EECD1D6}" dt="2026-02-13T08:07:13.546" v="359" actId="20577"/>
          <ac:spMkLst>
            <pc:docMk/>
            <pc:sldMk cId="0" sldId="257"/>
            <ac:spMk id="9" creationId="{1CA53B0A-D78A-82CC-1A94-16CDC1242953}"/>
          </ac:spMkLst>
        </pc:spChg>
      </pc:sldChg>
      <pc:sldChg chg="modSp">
        <pc:chgData name="Nigget Saddiq (2441030)" userId="S::2441030@student.uwtsd.ac.uk::76b8296f-25bb-4343-90c0-e70751421b5f" providerId="AD" clId="Web-{E170CB6F-DA2E-61D3-911A-A4912EECD1D6}" dt="2026-02-13T08:14:38.322" v="587" actId="20577"/>
        <pc:sldMkLst>
          <pc:docMk/>
          <pc:sldMk cId="0" sldId="258"/>
        </pc:sldMkLst>
        <pc:spChg chg="mod">
          <ac:chgData name="Nigget Saddiq (2441030)" userId="S::2441030@student.uwtsd.ac.uk::76b8296f-25bb-4343-90c0-e70751421b5f" providerId="AD" clId="Web-{E170CB6F-DA2E-61D3-911A-A4912EECD1D6}" dt="2026-02-13T08:14:38.322" v="587" actId="20577"/>
          <ac:spMkLst>
            <pc:docMk/>
            <pc:sldMk cId="0" sldId="258"/>
            <ac:spMk id="4" creationId="{00000000-0000-0000-0000-000000000000}"/>
          </ac:spMkLst>
        </pc:spChg>
      </pc:sldChg>
      <pc:sldChg chg="modSp">
        <pc:chgData name="Nigget Saddiq (2441030)" userId="S::2441030@student.uwtsd.ac.uk::76b8296f-25bb-4343-90c0-e70751421b5f" providerId="AD" clId="Web-{E170CB6F-DA2E-61D3-911A-A4912EECD1D6}" dt="2026-02-13T08:14:05.508" v="580" actId="20577"/>
        <pc:sldMkLst>
          <pc:docMk/>
          <pc:sldMk cId="0" sldId="264"/>
        </pc:sldMkLst>
        <pc:spChg chg="mod">
          <ac:chgData name="Nigget Saddiq (2441030)" userId="S::2441030@student.uwtsd.ac.uk::76b8296f-25bb-4343-90c0-e70751421b5f" providerId="AD" clId="Web-{E170CB6F-DA2E-61D3-911A-A4912EECD1D6}" dt="2026-02-13T08:14:05.508" v="580" actId="20577"/>
          <ac:spMkLst>
            <pc:docMk/>
            <pc:sldMk cId="0" sldId="264"/>
            <ac:spMk id="6"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475CD2-12C3-4FBE-B541-7FFECD4D7F4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C1DE90EB-C543-4BB7-AF31-7A7A9CF6F5B8}">
      <dgm:prSet/>
      <dgm:spPr/>
      <dgm:t>
        <a:bodyPr/>
        <a:lstStyle/>
        <a:p>
          <a:r>
            <a:rPr lang="en-GB"/>
            <a:t>The application of “</a:t>
          </a:r>
          <a:r>
            <a:rPr lang="en-GB" b="1" i="1"/>
            <a:t>DISC Model of Behavior</a:t>
          </a:r>
          <a:r>
            <a:rPr lang="en-GB"/>
            <a:t>” mainly focuses on key factors like Dominance, Stability, Influence, and Conscientious that evaluate behaviour of people (Utami</a:t>
          </a:r>
          <a:r>
            <a:rPr lang="en-GB" i="1"/>
            <a:t> et al</a:t>
          </a:r>
          <a:r>
            <a:rPr lang="en-GB"/>
            <a:t>., 2022).</a:t>
          </a:r>
          <a:endParaRPr lang="en-US"/>
        </a:p>
      </dgm:t>
    </dgm:pt>
    <dgm:pt modelId="{40AB6BFA-B9AC-4486-98D1-0FC99626B234}" type="parTrans" cxnId="{410255A5-2A32-45BF-88D1-64F6AE3BFC2E}">
      <dgm:prSet/>
      <dgm:spPr/>
      <dgm:t>
        <a:bodyPr/>
        <a:lstStyle/>
        <a:p>
          <a:endParaRPr lang="en-US"/>
        </a:p>
      </dgm:t>
    </dgm:pt>
    <dgm:pt modelId="{CEE972BD-9DD0-4DE6-8775-20F653C38271}" type="sibTrans" cxnId="{410255A5-2A32-45BF-88D1-64F6AE3BFC2E}">
      <dgm:prSet/>
      <dgm:spPr/>
      <dgm:t>
        <a:bodyPr/>
        <a:lstStyle/>
        <a:p>
          <a:endParaRPr lang="en-US"/>
        </a:p>
      </dgm:t>
    </dgm:pt>
    <dgm:pt modelId="{92F6BBF2-FB69-4C8F-B77A-310C1C52AC9E}">
      <dgm:prSet/>
      <dgm:spPr/>
      <dgm:t>
        <a:bodyPr/>
        <a:lstStyle/>
        <a:p>
          <a:r>
            <a:rPr lang="en-GB"/>
            <a:t>Focusing on the key aspects of this theory helps in the development of team working capability based on the improvement of skills like collaboration and active listening. </a:t>
          </a:r>
          <a:endParaRPr lang="en-US"/>
        </a:p>
      </dgm:t>
    </dgm:pt>
    <dgm:pt modelId="{7E75A206-F871-4410-8355-D10D55EB3609}" type="parTrans" cxnId="{318F1058-4FEB-4E2B-8E1F-064C8FB72002}">
      <dgm:prSet/>
      <dgm:spPr/>
      <dgm:t>
        <a:bodyPr/>
        <a:lstStyle/>
        <a:p>
          <a:endParaRPr lang="en-US"/>
        </a:p>
      </dgm:t>
    </dgm:pt>
    <dgm:pt modelId="{9E116B79-F317-4E70-9B76-7AF7457E9FC1}" type="sibTrans" cxnId="{318F1058-4FEB-4E2B-8E1F-064C8FB72002}">
      <dgm:prSet/>
      <dgm:spPr/>
      <dgm:t>
        <a:bodyPr/>
        <a:lstStyle/>
        <a:p>
          <a:endParaRPr lang="en-US"/>
        </a:p>
      </dgm:t>
    </dgm:pt>
    <dgm:pt modelId="{6134F235-A7D1-4D11-8BD4-725CBE55DA76}">
      <dgm:prSet/>
      <dgm:spPr/>
      <dgm:t>
        <a:bodyPr/>
        <a:lstStyle/>
        <a:p>
          <a:r>
            <a:rPr lang="en-GB"/>
            <a:t>The development of key personality traits like Influence, and Conscientious helps in improving active listening skills that helps in the development of relationships with patients. </a:t>
          </a:r>
          <a:endParaRPr lang="en-US"/>
        </a:p>
      </dgm:t>
    </dgm:pt>
    <dgm:pt modelId="{3E041557-3E47-40D4-A548-C75F1DF85BE6}" type="parTrans" cxnId="{86A2EE7F-3947-4D1A-9F4B-0F05803126C7}">
      <dgm:prSet/>
      <dgm:spPr/>
      <dgm:t>
        <a:bodyPr/>
        <a:lstStyle/>
        <a:p>
          <a:endParaRPr lang="en-US"/>
        </a:p>
      </dgm:t>
    </dgm:pt>
    <dgm:pt modelId="{68C86EB1-C7E9-4A92-80A6-F00EAFEC6D8D}" type="sibTrans" cxnId="{86A2EE7F-3947-4D1A-9F4B-0F05803126C7}">
      <dgm:prSet/>
      <dgm:spPr/>
      <dgm:t>
        <a:bodyPr/>
        <a:lstStyle/>
        <a:p>
          <a:endParaRPr lang="en-US"/>
        </a:p>
      </dgm:t>
    </dgm:pt>
    <dgm:pt modelId="{7E5FF7F8-3AE1-4D9F-844F-9A9F19C08689}" type="pres">
      <dgm:prSet presAssocID="{76475CD2-12C3-4FBE-B541-7FFECD4D7F40}" presName="outerComposite" presStyleCnt="0">
        <dgm:presLayoutVars>
          <dgm:chMax val="5"/>
          <dgm:dir/>
          <dgm:resizeHandles val="exact"/>
        </dgm:presLayoutVars>
      </dgm:prSet>
      <dgm:spPr/>
    </dgm:pt>
    <dgm:pt modelId="{CF668B70-C9BF-4477-B838-0389FB3C895A}" type="pres">
      <dgm:prSet presAssocID="{76475CD2-12C3-4FBE-B541-7FFECD4D7F40}" presName="dummyMaxCanvas" presStyleCnt="0">
        <dgm:presLayoutVars/>
      </dgm:prSet>
      <dgm:spPr/>
    </dgm:pt>
    <dgm:pt modelId="{C3742C7A-2474-4EC8-A065-C8312E47E58B}" type="pres">
      <dgm:prSet presAssocID="{76475CD2-12C3-4FBE-B541-7FFECD4D7F40}" presName="ThreeNodes_1" presStyleLbl="node1" presStyleIdx="0" presStyleCnt="3">
        <dgm:presLayoutVars>
          <dgm:bulletEnabled val="1"/>
        </dgm:presLayoutVars>
      </dgm:prSet>
      <dgm:spPr/>
    </dgm:pt>
    <dgm:pt modelId="{27C4C726-0837-4A4C-904F-50843E690422}" type="pres">
      <dgm:prSet presAssocID="{76475CD2-12C3-4FBE-B541-7FFECD4D7F40}" presName="ThreeNodes_2" presStyleLbl="node1" presStyleIdx="1" presStyleCnt="3">
        <dgm:presLayoutVars>
          <dgm:bulletEnabled val="1"/>
        </dgm:presLayoutVars>
      </dgm:prSet>
      <dgm:spPr/>
    </dgm:pt>
    <dgm:pt modelId="{5C1283CA-02A0-44DC-AFC8-A50B248A631F}" type="pres">
      <dgm:prSet presAssocID="{76475CD2-12C3-4FBE-B541-7FFECD4D7F40}" presName="ThreeNodes_3" presStyleLbl="node1" presStyleIdx="2" presStyleCnt="3">
        <dgm:presLayoutVars>
          <dgm:bulletEnabled val="1"/>
        </dgm:presLayoutVars>
      </dgm:prSet>
      <dgm:spPr/>
    </dgm:pt>
    <dgm:pt modelId="{FCE74F77-6CB5-4521-96AE-870320B268BD}" type="pres">
      <dgm:prSet presAssocID="{76475CD2-12C3-4FBE-B541-7FFECD4D7F40}" presName="ThreeConn_1-2" presStyleLbl="fgAccFollowNode1" presStyleIdx="0" presStyleCnt="2">
        <dgm:presLayoutVars>
          <dgm:bulletEnabled val="1"/>
        </dgm:presLayoutVars>
      </dgm:prSet>
      <dgm:spPr/>
    </dgm:pt>
    <dgm:pt modelId="{7D2301F1-08E0-4F6B-960E-D1A25036F098}" type="pres">
      <dgm:prSet presAssocID="{76475CD2-12C3-4FBE-B541-7FFECD4D7F40}" presName="ThreeConn_2-3" presStyleLbl="fgAccFollowNode1" presStyleIdx="1" presStyleCnt="2">
        <dgm:presLayoutVars>
          <dgm:bulletEnabled val="1"/>
        </dgm:presLayoutVars>
      </dgm:prSet>
      <dgm:spPr/>
    </dgm:pt>
    <dgm:pt modelId="{3229514B-94E2-446B-BC46-F002925247B8}" type="pres">
      <dgm:prSet presAssocID="{76475CD2-12C3-4FBE-B541-7FFECD4D7F40}" presName="ThreeNodes_1_text" presStyleLbl="node1" presStyleIdx="2" presStyleCnt="3">
        <dgm:presLayoutVars>
          <dgm:bulletEnabled val="1"/>
        </dgm:presLayoutVars>
      </dgm:prSet>
      <dgm:spPr/>
    </dgm:pt>
    <dgm:pt modelId="{FA54E7C5-2085-4B20-937C-C4A30E0A92D6}" type="pres">
      <dgm:prSet presAssocID="{76475CD2-12C3-4FBE-B541-7FFECD4D7F40}" presName="ThreeNodes_2_text" presStyleLbl="node1" presStyleIdx="2" presStyleCnt="3">
        <dgm:presLayoutVars>
          <dgm:bulletEnabled val="1"/>
        </dgm:presLayoutVars>
      </dgm:prSet>
      <dgm:spPr/>
    </dgm:pt>
    <dgm:pt modelId="{92855B73-67EE-4FAB-9B58-8B75D3677C7E}" type="pres">
      <dgm:prSet presAssocID="{76475CD2-12C3-4FBE-B541-7FFECD4D7F40}" presName="ThreeNodes_3_text" presStyleLbl="node1" presStyleIdx="2" presStyleCnt="3">
        <dgm:presLayoutVars>
          <dgm:bulletEnabled val="1"/>
        </dgm:presLayoutVars>
      </dgm:prSet>
      <dgm:spPr/>
    </dgm:pt>
  </dgm:ptLst>
  <dgm:cxnLst>
    <dgm:cxn modelId="{9E7B5320-B4DC-46A5-88B4-AB8A849FF2D7}" type="presOf" srcId="{76475CD2-12C3-4FBE-B541-7FFECD4D7F40}" destId="{7E5FF7F8-3AE1-4D9F-844F-9A9F19C08689}" srcOrd="0" destOrd="0" presId="urn:microsoft.com/office/officeart/2005/8/layout/vProcess5"/>
    <dgm:cxn modelId="{A741D827-72BE-412E-801F-7AC9DC1C7E4C}" type="presOf" srcId="{6134F235-A7D1-4D11-8BD4-725CBE55DA76}" destId="{92855B73-67EE-4FAB-9B58-8B75D3677C7E}" srcOrd="1" destOrd="0" presId="urn:microsoft.com/office/officeart/2005/8/layout/vProcess5"/>
    <dgm:cxn modelId="{750DC93D-3B65-4BC6-9597-E3F6B82EB93E}" type="presOf" srcId="{CEE972BD-9DD0-4DE6-8775-20F653C38271}" destId="{FCE74F77-6CB5-4521-96AE-870320B268BD}" srcOrd="0" destOrd="0" presId="urn:microsoft.com/office/officeart/2005/8/layout/vProcess5"/>
    <dgm:cxn modelId="{3157D866-53D5-4592-85B4-9126F8952C09}" type="presOf" srcId="{6134F235-A7D1-4D11-8BD4-725CBE55DA76}" destId="{5C1283CA-02A0-44DC-AFC8-A50B248A631F}" srcOrd="0" destOrd="0" presId="urn:microsoft.com/office/officeart/2005/8/layout/vProcess5"/>
    <dgm:cxn modelId="{318F1058-4FEB-4E2B-8E1F-064C8FB72002}" srcId="{76475CD2-12C3-4FBE-B541-7FFECD4D7F40}" destId="{92F6BBF2-FB69-4C8F-B77A-310C1C52AC9E}" srcOrd="1" destOrd="0" parTransId="{7E75A206-F871-4410-8355-D10D55EB3609}" sibTransId="{9E116B79-F317-4E70-9B76-7AF7457E9FC1}"/>
    <dgm:cxn modelId="{86A2EE7F-3947-4D1A-9F4B-0F05803126C7}" srcId="{76475CD2-12C3-4FBE-B541-7FFECD4D7F40}" destId="{6134F235-A7D1-4D11-8BD4-725CBE55DA76}" srcOrd="2" destOrd="0" parTransId="{3E041557-3E47-40D4-A548-C75F1DF85BE6}" sibTransId="{68C86EB1-C7E9-4A92-80A6-F00EAFEC6D8D}"/>
    <dgm:cxn modelId="{86172B84-2E7B-48ED-89A6-E3A151EDF88B}" type="presOf" srcId="{9E116B79-F317-4E70-9B76-7AF7457E9FC1}" destId="{7D2301F1-08E0-4F6B-960E-D1A25036F098}" srcOrd="0" destOrd="0" presId="urn:microsoft.com/office/officeart/2005/8/layout/vProcess5"/>
    <dgm:cxn modelId="{410255A5-2A32-45BF-88D1-64F6AE3BFC2E}" srcId="{76475CD2-12C3-4FBE-B541-7FFECD4D7F40}" destId="{C1DE90EB-C543-4BB7-AF31-7A7A9CF6F5B8}" srcOrd="0" destOrd="0" parTransId="{40AB6BFA-B9AC-4486-98D1-0FC99626B234}" sibTransId="{CEE972BD-9DD0-4DE6-8775-20F653C38271}"/>
    <dgm:cxn modelId="{B7BF0ECC-85E6-4FF9-89C5-93BAD2CCF55C}" type="presOf" srcId="{92F6BBF2-FB69-4C8F-B77A-310C1C52AC9E}" destId="{27C4C726-0837-4A4C-904F-50843E690422}" srcOrd="0" destOrd="0" presId="urn:microsoft.com/office/officeart/2005/8/layout/vProcess5"/>
    <dgm:cxn modelId="{318277E3-A1EB-46AE-9160-3858DF100BD0}" type="presOf" srcId="{C1DE90EB-C543-4BB7-AF31-7A7A9CF6F5B8}" destId="{3229514B-94E2-446B-BC46-F002925247B8}" srcOrd="1" destOrd="0" presId="urn:microsoft.com/office/officeart/2005/8/layout/vProcess5"/>
    <dgm:cxn modelId="{FEEE1BF6-3224-4B43-9E6D-60F49BFC6134}" type="presOf" srcId="{C1DE90EB-C543-4BB7-AF31-7A7A9CF6F5B8}" destId="{C3742C7A-2474-4EC8-A065-C8312E47E58B}" srcOrd="0" destOrd="0" presId="urn:microsoft.com/office/officeart/2005/8/layout/vProcess5"/>
    <dgm:cxn modelId="{6F0AF0FE-D7B5-4527-A8E7-7A7A4D478718}" type="presOf" srcId="{92F6BBF2-FB69-4C8F-B77A-310C1C52AC9E}" destId="{FA54E7C5-2085-4B20-937C-C4A30E0A92D6}" srcOrd="1" destOrd="0" presId="urn:microsoft.com/office/officeart/2005/8/layout/vProcess5"/>
    <dgm:cxn modelId="{D5859E31-22CB-43A6-A75D-E460F60C1A1A}" type="presParOf" srcId="{7E5FF7F8-3AE1-4D9F-844F-9A9F19C08689}" destId="{CF668B70-C9BF-4477-B838-0389FB3C895A}" srcOrd="0" destOrd="0" presId="urn:microsoft.com/office/officeart/2005/8/layout/vProcess5"/>
    <dgm:cxn modelId="{290E4DB7-FCBB-476B-A9CB-73B60F2B782E}" type="presParOf" srcId="{7E5FF7F8-3AE1-4D9F-844F-9A9F19C08689}" destId="{C3742C7A-2474-4EC8-A065-C8312E47E58B}" srcOrd="1" destOrd="0" presId="urn:microsoft.com/office/officeart/2005/8/layout/vProcess5"/>
    <dgm:cxn modelId="{224C3EBD-EAAE-4B21-93F9-7F01BF7923A8}" type="presParOf" srcId="{7E5FF7F8-3AE1-4D9F-844F-9A9F19C08689}" destId="{27C4C726-0837-4A4C-904F-50843E690422}" srcOrd="2" destOrd="0" presId="urn:microsoft.com/office/officeart/2005/8/layout/vProcess5"/>
    <dgm:cxn modelId="{078C9C56-5458-4EF5-960E-0F1A2A4F6605}" type="presParOf" srcId="{7E5FF7F8-3AE1-4D9F-844F-9A9F19C08689}" destId="{5C1283CA-02A0-44DC-AFC8-A50B248A631F}" srcOrd="3" destOrd="0" presId="urn:microsoft.com/office/officeart/2005/8/layout/vProcess5"/>
    <dgm:cxn modelId="{754BD761-10A1-4C93-BA25-446AB2084B73}" type="presParOf" srcId="{7E5FF7F8-3AE1-4D9F-844F-9A9F19C08689}" destId="{FCE74F77-6CB5-4521-96AE-870320B268BD}" srcOrd="4" destOrd="0" presId="urn:microsoft.com/office/officeart/2005/8/layout/vProcess5"/>
    <dgm:cxn modelId="{F3D896B2-BD4C-467E-B887-16E85D4988B7}" type="presParOf" srcId="{7E5FF7F8-3AE1-4D9F-844F-9A9F19C08689}" destId="{7D2301F1-08E0-4F6B-960E-D1A25036F098}" srcOrd="5" destOrd="0" presId="urn:microsoft.com/office/officeart/2005/8/layout/vProcess5"/>
    <dgm:cxn modelId="{FF920E7E-AA16-4E92-A5BD-A23B4F46776E}" type="presParOf" srcId="{7E5FF7F8-3AE1-4D9F-844F-9A9F19C08689}" destId="{3229514B-94E2-446B-BC46-F002925247B8}" srcOrd="6" destOrd="0" presId="urn:microsoft.com/office/officeart/2005/8/layout/vProcess5"/>
    <dgm:cxn modelId="{26B0E41F-C900-4E5A-BD75-448AD9E2FB72}" type="presParOf" srcId="{7E5FF7F8-3AE1-4D9F-844F-9A9F19C08689}" destId="{FA54E7C5-2085-4B20-937C-C4A30E0A92D6}" srcOrd="7" destOrd="0" presId="urn:microsoft.com/office/officeart/2005/8/layout/vProcess5"/>
    <dgm:cxn modelId="{4849B468-80D6-49BF-8CC3-B5EFA57F0C71}" type="presParOf" srcId="{7E5FF7F8-3AE1-4D9F-844F-9A9F19C08689}" destId="{92855B73-67EE-4FAB-9B58-8B75D3677C7E}" srcOrd="8"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742C7A-2474-4EC8-A065-C8312E47E58B}">
      <dsp:nvSpPr>
        <dsp:cNvPr id="0" name=""/>
        <dsp:cNvSpPr/>
      </dsp:nvSpPr>
      <dsp:spPr>
        <a:xfrm>
          <a:off x="0" y="0"/>
          <a:ext cx="8622566" cy="116339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application of “</a:t>
          </a:r>
          <a:r>
            <a:rPr lang="en-GB" sz="2100" b="1" i="1" kern="1200"/>
            <a:t>DISC Model of Behavior</a:t>
          </a:r>
          <a:r>
            <a:rPr lang="en-GB" sz="2100" kern="1200"/>
            <a:t>” mainly focuses on key factors like Dominance, Stability, Influence, and Conscientious that evaluate behaviour of people (Utami</a:t>
          </a:r>
          <a:r>
            <a:rPr lang="en-GB" sz="2100" i="1" kern="1200"/>
            <a:t> et al</a:t>
          </a:r>
          <a:r>
            <a:rPr lang="en-GB" sz="2100" kern="1200"/>
            <a:t>., 2022).</a:t>
          </a:r>
          <a:endParaRPr lang="en-US" sz="2100" kern="1200"/>
        </a:p>
      </dsp:txBody>
      <dsp:txXfrm>
        <a:off x="34075" y="34075"/>
        <a:ext cx="7367171" cy="1095245"/>
      </dsp:txXfrm>
    </dsp:sp>
    <dsp:sp modelId="{27C4C726-0837-4A4C-904F-50843E690422}">
      <dsp:nvSpPr>
        <dsp:cNvPr id="0" name=""/>
        <dsp:cNvSpPr/>
      </dsp:nvSpPr>
      <dsp:spPr>
        <a:xfrm>
          <a:off x="760814" y="1357294"/>
          <a:ext cx="8622566" cy="116339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Focusing on the key aspects of this theory helps in the development of team working capability based on the improvement of skills like collaboration and active listening. </a:t>
          </a:r>
          <a:endParaRPr lang="en-US" sz="2100" kern="1200"/>
        </a:p>
      </dsp:txBody>
      <dsp:txXfrm>
        <a:off x="794889" y="1391369"/>
        <a:ext cx="7037394" cy="1095245"/>
      </dsp:txXfrm>
    </dsp:sp>
    <dsp:sp modelId="{5C1283CA-02A0-44DC-AFC8-A50B248A631F}">
      <dsp:nvSpPr>
        <dsp:cNvPr id="0" name=""/>
        <dsp:cNvSpPr/>
      </dsp:nvSpPr>
      <dsp:spPr>
        <a:xfrm>
          <a:off x="1521629" y="2714589"/>
          <a:ext cx="8622566" cy="116339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development of key personality traits like Influence, and Conscientious helps in improving active listening skills that helps in the development of relationships with patients. </a:t>
          </a:r>
          <a:endParaRPr lang="en-US" sz="2100" kern="1200"/>
        </a:p>
      </dsp:txBody>
      <dsp:txXfrm>
        <a:off x="1555704" y="2748664"/>
        <a:ext cx="7037394" cy="1095245"/>
      </dsp:txXfrm>
    </dsp:sp>
    <dsp:sp modelId="{FCE74F77-6CB5-4521-96AE-870320B268BD}">
      <dsp:nvSpPr>
        <dsp:cNvPr id="0" name=""/>
        <dsp:cNvSpPr/>
      </dsp:nvSpPr>
      <dsp:spPr>
        <a:xfrm>
          <a:off x="7866359" y="882241"/>
          <a:ext cx="756207" cy="756207"/>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036506" y="882241"/>
        <a:ext cx="415913" cy="569046"/>
      </dsp:txXfrm>
    </dsp:sp>
    <dsp:sp modelId="{7D2301F1-08E0-4F6B-960E-D1A25036F098}">
      <dsp:nvSpPr>
        <dsp:cNvPr id="0" name=""/>
        <dsp:cNvSpPr/>
      </dsp:nvSpPr>
      <dsp:spPr>
        <a:xfrm>
          <a:off x="8627174" y="2231780"/>
          <a:ext cx="756207" cy="756207"/>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797321" y="2231780"/>
        <a:ext cx="415913" cy="56904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E579E31-4EE1-4DF7-BB4B-FF76669240E9}" type="datetimeFigureOut">
              <a:rPr lang="en-US" smtClean="0"/>
              <a:t>2/12/2026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82AD407-B427-4D8C-BF38-D14B9C3DC84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 have understood the importance of team working skill in the health and social care settings that helps me to handle critical situations with the help of my colleagues and supervisors. I have recognised the importance of this skill as it helps in the reduction of errors in the professional field. The presence of the team working skill also helps in managing stress that helps in the maintenance of motivation level (</a:t>
            </a:r>
            <a:r>
              <a:rPr lang="en-GB" sz="1200" kern="1200" dirty="0" err="1">
                <a:solidFill>
                  <a:schemeClr val="tx1"/>
                </a:solidFill>
                <a:latin typeface="+mn-lt"/>
                <a:ea typeface="+mn-ea"/>
                <a:cs typeface="+mn-cs"/>
              </a:rPr>
              <a:t>Dimala</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Saraswati</a:t>
            </a:r>
            <a:r>
              <a:rPr lang="en-GB" sz="1200" kern="1200" dirty="0">
                <a:solidFill>
                  <a:schemeClr val="tx1"/>
                </a:solidFill>
                <a:latin typeface="+mn-lt"/>
                <a:ea typeface="+mn-ea"/>
                <a:cs typeface="+mn-cs"/>
              </a:rPr>
              <a:t>, 2023). The presence of this skill can help me to maintain my productivity level and get support from my team members in the workplace that has a positive impact on the productivity level.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82AD407-B427-4D8C-BF38-D14B9C3DC84A}"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development of the team working ability supports the improvement of the ability to handle patient satisfaction level in the healthcare sectors that is important for managing medication of patients. The real world example based on the patient care of an elderly patient suffering from stroke has helped me to understand that lack of this skill can lead to medication error, delayed recovery of the patient, and unsafe discharge management. The presence of this skill helps in managing hygiene, dietary plan and medication princess of this patient that is necessary for his fast recovery procedure.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82AD407-B427-4D8C-BF38-D14B9C3DC84A}"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analysis of the real health and social care settings helps me to understand the importance of the team working skill that influences the behaviour of employees. The enhancement of this skill helps in the evaluation of the behaviour of people by measuring stick to convention (</a:t>
            </a:r>
            <a:r>
              <a:rPr lang="en-GB" sz="1200" kern="1200" dirty="0" err="1">
                <a:solidFill>
                  <a:schemeClr val="tx1"/>
                </a:solidFill>
                <a:latin typeface="+mn-lt"/>
                <a:ea typeface="+mn-ea"/>
                <a:cs typeface="+mn-cs"/>
              </a:rPr>
              <a:t>Utami</a:t>
            </a:r>
            <a:r>
              <a:rPr lang="en-GB" sz="1200" i="1" kern="1200" dirty="0">
                <a:solidFill>
                  <a:schemeClr val="tx1"/>
                </a:solidFill>
                <a:latin typeface="+mn-lt"/>
                <a:ea typeface="+mn-ea"/>
                <a:cs typeface="+mn-cs"/>
              </a:rPr>
              <a:t> et al</a:t>
            </a:r>
            <a:r>
              <a:rPr lang="en-GB" sz="1200" kern="1200" dirty="0">
                <a:solidFill>
                  <a:schemeClr val="tx1"/>
                </a:solidFill>
                <a:latin typeface="+mn-lt"/>
                <a:ea typeface="+mn-ea"/>
                <a:cs typeface="+mn-cs"/>
              </a:rPr>
              <a:t>., 2022). I have understood that enhancement of this skill can assist recognising feelings of patients that support in the medication process and ensure patients’ satisfaction level in the healthcare settings. The improvement of this skill can help me to manage my behaviour and attitude that is necessary for managing success in the professional field.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82AD407-B427-4D8C-BF38-D14B9C3DC84A}" type="slidenum">
              <a:rPr lang="en-US" smtClean="0"/>
              <a:t>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2.svg"/><Relationship Id="rId7" Type="http://schemas.openxmlformats.org/officeDocument/2006/relationships/hyperlink" Target="https://policystudies.blogs.bristol.ac.uk/2017/03/14/crisis-in-care-homes-how-can-we-improve-standards-in-the-context-of-austerity/"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hyperlink" Target="https://aspiringprofessionalshub.com/tag/personal-development/"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hyperlink" Target="https://quoimedia.com/il-est-temps-que-les-professionnels-de-la-sante-apprennent-a-travailler-en-equipe/"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hyperlink" Target="https://scienceforwork.com/blog/virtual-teams-trust/" TargetMode="External"/><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9.svg"/></Relationships>
</file>

<file path=ppt/slides/_rels/slide4.xml.rels><?xml version="1.0" encoding="UTF-8" standalone="yes"?>
<Relationships xmlns="http://schemas.openxmlformats.org/package/2006/relationships"><Relationship Id="rId8" Type="http://schemas.openxmlformats.org/officeDocument/2006/relationships/hyperlink" Target="https://wtcs.pressbooks.pub/nursingfundamentals/chapter/2-3-communicating-with-patients/" TargetMode="External"/><Relationship Id="rId3" Type="http://schemas.openxmlformats.org/officeDocument/2006/relationships/image" Target="../media/image1.png"/><Relationship Id="rId7"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3.png"/><Relationship Id="rId7" Type="http://schemas.openxmlformats.org/officeDocument/2006/relationships/diagramLayout" Target="../diagrams/layout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Data" Target="../diagrams/data1.xml"/><Relationship Id="rId5" Type="http://schemas.openxmlformats.org/officeDocument/2006/relationships/image" Target="../media/image12.png"/><Relationship Id="rId10" Type="http://schemas.microsoft.com/office/2007/relationships/diagramDrawing" Target="../diagrams/drawing1.xml"/><Relationship Id="rId4" Type="http://schemas.openxmlformats.org/officeDocument/2006/relationships/image" Target="../media/image4.svg"/><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B785F"/>
        </a:solidFill>
        <a:effectLst/>
      </p:bgPr>
    </p:bg>
    <p:spTree>
      <p:nvGrpSpPr>
        <p:cNvPr id="1" name=""/>
        <p:cNvGrpSpPr/>
        <p:nvPr/>
      </p:nvGrpSpPr>
      <p:grpSpPr>
        <a:xfrm>
          <a:off x="0" y="0"/>
          <a:ext cx="0" cy="0"/>
          <a:chOff x="0" y="0"/>
          <a:chExt cx="0" cy="0"/>
        </a:xfrm>
      </p:grpSpPr>
      <p:sp>
        <p:nvSpPr>
          <p:cNvPr id="2" name="Freeform 2"/>
          <p:cNvSpPr/>
          <p:nvPr/>
        </p:nvSpPr>
        <p:spPr>
          <a:xfrm rot="-10800000" flipV="1">
            <a:off x="-64" y="0"/>
            <a:ext cx="17495226" cy="9929846"/>
          </a:xfrm>
          <a:custGeom>
            <a:avLst/>
            <a:gdLst/>
            <a:ahLst/>
            <a:cxnLst/>
            <a:rect l="l" t="t" r="r" b="b"/>
            <a:pathLst>
              <a:path w="18566732" h="11514494">
                <a:moveTo>
                  <a:pt x="0" y="11514494"/>
                </a:moveTo>
                <a:lnTo>
                  <a:pt x="18566732" y="11514494"/>
                </a:lnTo>
                <a:lnTo>
                  <a:pt x="18566732" y="0"/>
                </a:lnTo>
                <a:lnTo>
                  <a:pt x="0" y="0"/>
                </a:lnTo>
                <a:lnTo>
                  <a:pt x="0" y="11514494"/>
                </a:lnTo>
                <a:close/>
              </a:path>
            </a:pathLst>
          </a:custGeom>
          <a:blipFill>
            <a:blip r:embed="rId2">
              <a:alphaModFix amt="56000"/>
              <a:extLst>
                <a:ext uri="{96DAC541-7B7A-43D3-8B79-37D633B846F1}">
                  <asvg:svgBlip xmlns:asvg="http://schemas.microsoft.com/office/drawing/2016/SVG/main" r:embed="rId3"/>
                </a:ext>
              </a:extLst>
            </a:blip>
            <a:stretch>
              <a:fillRect/>
            </a:stretch>
          </a:blipFill>
        </p:spPr>
      </p:sp>
      <p:sp>
        <p:nvSpPr>
          <p:cNvPr id="4" name="TextBox 4"/>
          <p:cNvSpPr txBox="1"/>
          <p:nvPr/>
        </p:nvSpPr>
        <p:spPr>
          <a:xfrm>
            <a:off x="357126" y="5143500"/>
            <a:ext cx="8384251" cy="2954655"/>
          </a:xfrm>
          <a:prstGeom prst="rect">
            <a:avLst/>
          </a:prstGeom>
        </p:spPr>
        <p:txBody>
          <a:bodyPr lIns="0" tIns="0" rIns="0" bIns="0" rtlCol="0" anchor="t">
            <a:spAutoFit/>
          </a:bodyPr>
          <a:lstStyle/>
          <a:p>
            <a:r>
              <a:rPr lang="en-GB" sz="3200" b="1" dirty="0">
                <a:solidFill>
                  <a:schemeClr val="bg1"/>
                </a:solidFill>
                <a:latin typeface="Times New Roman"/>
                <a:cs typeface="Times New Roman"/>
              </a:rPr>
              <a:t>MODULE: Professional Development With Health and Social Care </a:t>
            </a:r>
            <a:endParaRPr lang="en-US" sz="3200">
              <a:solidFill>
                <a:schemeClr val="bg1"/>
              </a:solidFill>
              <a:latin typeface="Times New Roman"/>
              <a:cs typeface="Times New Roman"/>
            </a:endParaRPr>
          </a:p>
          <a:p>
            <a:r>
              <a:rPr lang="en-GB" sz="3200" b="1" dirty="0">
                <a:solidFill>
                  <a:schemeClr val="bg1"/>
                </a:solidFill>
                <a:latin typeface="Times New Roman"/>
                <a:cs typeface="Times New Roman"/>
              </a:rPr>
              <a:t>MODULE CODE: LCHS4009</a:t>
            </a:r>
            <a:endParaRPr lang="en-US" sz="3200">
              <a:solidFill>
                <a:schemeClr val="bg1"/>
              </a:solidFill>
              <a:latin typeface="Times New Roman"/>
              <a:cs typeface="Times New Roman"/>
            </a:endParaRPr>
          </a:p>
          <a:p>
            <a:r>
              <a:rPr lang="en-GB" sz="3200" b="1" dirty="0">
                <a:solidFill>
                  <a:schemeClr val="bg1"/>
                </a:solidFill>
                <a:latin typeface="Times New Roman"/>
                <a:cs typeface="Times New Roman"/>
              </a:rPr>
              <a:t>STUDENT NAME: Nigget saddiq</a:t>
            </a:r>
          </a:p>
          <a:p>
            <a:r>
              <a:rPr lang="en-GB" sz="3200" b="1" dirty="0">
                <a:solidFill>
                  <a:schemeClr val="bg1"/>
                </a:solidFill>
                <a:latin typeface="Times New Roman"/>
                <a:cs typeface="Times New Roman"/>
              </a:rPr>
              <a:t>STUDENT ID: 2441030</a:t>
            </a:r>
          </a:p>
          <a:p>
            <a:r>
              <a:rPr lang="en-GB" sz="3200" b="1" dirty="0">
                <a:solidFill>
                  <a:schemeClr val="bg1"/>
                </a:solidFill>
                <a:latin typeface="Times New Roman"/>
                <a:cs typeface="Times New Roman"/>
              </a:rPr>
              <a:t>LECTURERS NAME: Bernice Ejiogu</a:t>
            </a:r>
            <a:endParaRPr lang="en-GB" sz="3200" b="1" dirty="0">
              <a:solidFill>
                <a:schemeClr val="bg1"/>
              </a:solidFill>
              <a:latin typeface="Times New Roman" pitchFamily="18" charset="0"/>
              <a:cs typeface="Times New Roman" pitchFamily="18" charset="0"/>
            </a:endParaRPr>
          </a:p>
        </p:txBody>
      </p:sp>
      <p:sp>
        <p:nvSpPr>
          <p:cNvPr id="6" name="Freeform 6"/>
          <p:cNvSpPr/>
          <p:nvPr/>
        </p:nvSpPr>
        <p:spPr>
          <a:xfrm>
            <a:off x="15743420" y="2488588"/>
            <a:ext cx="1515880" cy="862673"/>
          </a:xfrm>
          <a:custGeom>
            <a:avLst/>
            <a:gdLst/>
            <a:ahLst/>
            <a:cxnLst/>
            <a:rect l="l" t="t" r="r" b="b"/>
            <a:pathLst>
              <a:path w="1515880" h="862673">
                <a:moveTo>
                  <a:pt x="0" y="0"/>
                </a:moveTo>
                <a:lnTo>
                  <a:pt x="1515880" y="0"/>
                </a:lnTo>
                <a:lnTo>
                  <a:pt x="1515880" y="862673"/>
                </a:lnTo>
                <a:lnTo>
                  <a:pt x="0" y="86267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pic>
        <p:nvPicPr>
          <p:cNvPr id="7" name="Picture 6" descr="A close-up of hands holding each other&#10;&#10;AI-generated content may be incorrect.">
            <a:extLst>
              <a:ext uri="{FF2B5EF4-FFF2-40B4-BE49-F238E27FC236}">
                <a16:creationId xmlns:a16="http://schemas.microsoft.com/office/drawing/2014/main" id="{278786BA-577A-832C-9892-341BD06F554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1503025" y="5340350"/>
            <a:ext cx="6457950" cy="4305300"/>
          </a:xfrm>
          <a:prstGeom prst="rect">
            <a:avLst/>
          </a:prstGeom>
        </p:spPr>
      </p:pic>
      <p:sp>
        <p:nvSpPr>
          <p:cNvPr id="8" name="TextBox 7">
            <a:extLst>
              <a:ext uri="{FF2B5EF4-FFF2-40B4-BE49-F238E27FC236}">
                <a16:creationId xmlns:a16="http://schemas.microsoft.com/office/drawing/2014/main" id="{E54A06DE-868C-BD6E-43F2-8C9AE2E4B912}"/>
              </a:ext>
            </a:extLst>
          </p:cNvPr>
          <p:cNvSpPr txBox="1"/>
          <p:nvPr/>
        </p:nvSpPr>
        <p:spPr>
          <a:xfrm>
            <a:off x="11503025" y="9725025"/>
            <a:ext cx="6457950" cy="238125"/>
          </a:xfrm>
          <a:prstGeom prst="rect">
            <a:avLst/>
          </a:prstGeom>
        </p:spPr>
        <p:txBody>
          <a:bodyPr>
            <a:normAutofit fontScale="62500" lnSpcReduction="20000"/>
          </a:bodyPr>
          <a:lstStyle/>
          <a:p>
            <a:r>
              <a:rPr lang="en-US"/>
              <a:t>ThePhoto by PhotoAuthor is licensed under CCYYSA.</a:t>
            </a:r>
          </a:p>
        </p:txBody>
      </p:sp>
      <p:pic>
        <p:nvPicPr>
          <p:cNvPr id="10" name="Picture 9" descr="A person in a suit with his arms up&#10;&#10;AI-generated content may be incorrect.">
            <a:extLst>
              <a:ext uri="{FF2B5EF4-FFF2-40B4-BE49-F238E27FC236}">
                <a16:creationId xmlns:a16="http://schemas.microsoft.com/office/drawing/2014/main" id="{3DC2D69A-8EFA-89BC-6E9A-9E294EC0F9A4}"/>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074034" y="831850"/>
            <a:ext cx="4156056" cy="3194050"/>
          </a:xfrm>
          <a:prstGeom prst="rect">
            <a:avLst/>
          </a:prstGeom>
        </p:spPr>
      </p:pic>
      <p:sp>
        <p:nvSpPr>
          <p:cNvPr id="11" name="TextBox 10">
            <a:extLst>
              <a:ext uri="{FF2B5EF4-FFF2-40B4-BE49-F238E27FC236}">
                <a16:creationId xmlns:a16="http://schemas.microsoft.com/office/drawing/2014/main" id="{6F679A87-C7FC-87E4-5838-50E62D4E4488}"/>
              </a:ext>
            </a:extLst>
          </p:cNvPr>
          <p:cNvSpPr txBox="1"/>
          <p:nvPr/>
        </p:nvSpPr>
        <p:spPr>
          <a:xfrm>
            <a:off x="8074025" y="4232275"/>
            <a:ext cx="2759075" cy="111125"/>
          </a:xfrm>
          <a:prstGeom prst="rect">
            <a:avLst/>
          </a:prstGeom>
        </p:spPr>
        <p:txBody>
          <a:bodyPr>
            <a:normAutofit fontScale="25000" lnSpcReduction="20000"/>
          </a:bodyPr>
          <a:lstStyle/>
          <a:p>
            <a:r>
              <a:rPr lang="en-US"/>
              <a:t>ThePhoto by PhotoAuthor is licensed under CCYYSA.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B785F"/>
        </a:solidFill>
        <a:effectLst/>
      </p:bgPr>
    </p:bg>
    <p:spTree>
      <p:nvGrpSpPr>
        <p:cNvPr id="1" name=""/>
        <p:cNvGrpSpPr/>
        <p:nvPr/>
      </p:nvGrpSpPr>
      <p:grpSpPr>
        <a:xfrm>
          <a:off x="0" y="0"/>
          <a:ext cx="0" cy="0"/>
          <a:chOff x="0" y="0"/>
          <a:chExt cx="0" cy="0"/>
        </a:xfrm>
      </p:grpSpPr>
      <p:sp>
        <p:nvSpPr>
          <p:cNvPr id="2" name="Freeform 2"/>
          <p:cNvSpPr/>
          <p:nvPr/>
        </p:nvSpPr>
        <p:spPr>
          <a:xfrm rot="-10800000" flipV="1">
            <a:off x="-64" y="127462"/>
            <a:ext cx="17855926" cy="9730946"/>
          </a:xfrm>
          <a:custGeom>
            <a:avLst/>
            <a:gdLst/>
            <a:ahLst/>
            <a:cxnLst/>
            <a:rect l="l" t="t" r="r" b="b"/>
            <a:pathLst>
              <a:path w="18566732" h="11514494">
                <a:moveTo>
                  <a:pt x="0" y="11514494"/>
                </a:moveTo>
                <a:lnTo>
                  <a:pt x="18566732" y="11514494"/>
                </a:lnTo>
                <a:lnTo>
                  <a:pt x="18566732" y="0"/>
                </a:lnTo>
                <a:lnTo>
                  <a:pt x="0" y="0"/>
                </a:lnTo>
                <a:lnTo>
                  <a:pt x="0" y="11514494"/>
                </a:lnTo>
                <a:close/>
              </a:path>
            </a:pathLst>
          </a:custGeom>
          <a:blipFill>
            <a:blip r:embed="rId2">
              <a:alphaModFix amt="56000"/>
              <a:extLst>
                <a:ext uri="{96DAC541-7B7A-43D3-8B79-37D633B846F1}">
                  <asvg:svgBlip xmlns:asvg="http://schemas.microsoft.com/office/drawing/2016/SVG/main" r:embed="rId3"/>
                </a:ext>
              </a:extLst>
            </a:blip>
            <a:stretch>
              <a:fillRect/>
            </a:stretch>
          </a:blipFill>
        </p:spPr>
      </p:sp>
      <p:sp>
        <p:nvSpPr>
          <p:cNvPr id="4" name="TextBox 4"/>
          <p:cNvSpPr txBox="1"/>
          <p:nvPr/>
        </p:nvSpPr>
        <p:spPr>
          <a:xfrm>
            <a:off x="9929818" y="2571732"/>
            <a:ext cx="6430796" cy="1207122"/>
          </a:xfrm>
          <a:prstGeom prst="rect">
            <a:avLst/>
          </a:prstGeom>
        </p:spPr>
        <p:txBody>
          <a:bodyPr lIns="0" tIns="0" rIns="0" bIns="0" rtlCol="0" anchor="t">
            <a:spAutoFit/>
          </a:bodyPr>
          <a:lstStyle/>
          <a:p>
            <a:pPr marL="0" lvl="0" indent="0" algn="l">
              <a:lnSpc>
                <a:spcPts val="9361"/>
              </a:lnSpc>
            </a:pPr>
            <a:r>
              <a:rPr lang="en-US" sz="8284" b="1" spc="-513" dirty="0">
                <a:solidFill>
                  <a:srgbClr val="FFFFFF"/>
                </a:solidFill>
                <a:latin typeface="Times New Roman" pitchFamily="18" charset="0"/>
                <a:ea typeface="Inter Bold"/>
                <a:cs typeface="Times New Roman" pitchFamily="18" charset="0"/>
                <a:sym typeface="Inter Bold"/>
              </a:rPr>
              <a:t>Introduction</a:t>
            </a:r>
          </a:p>
        </p:txBody>
      </p:sp>
      <p:sp>
        <p:nvSpPr>
          <p:cNvPr id="7" name="Freeform 7"/>
          <p:cNvSpPr/>
          <p:nvPr/>
        </p:nvSpPr>
        <p:spPr>
          <a:xfrm>
            <a:off x="14730101" y="1028700"/>
            <a:ext cx="2276570" cy="1295575"/>
          </a:xfrm>
          <a:custGeom>
            <a:avLst/>
            <a:gdLst/>
            <a:ahLst/>
            <a:cxnLst/>
            <a:rect l="l" t="t" r="r" b="b"/>
            <a:pathLst>
              <a:path w="2276570" h="1295575">
                <a:moveTo>
                  <a:pt x="0" y="0"/>
                </a:moveTo>
                <a:lnTo>
                  <a:pt x="2276570" y="0"/>
                </a:lnTo>
                <a:lnTo>
                  <a:pt x="2276570" y="1295575"/>
                </a:lnTo>
                <a:lnTo>
                  <a:pt x="0" y="12955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pic>
        <p:nvPicPr>
          <p:cNvPr id="6" name="Picture 5" descr="A group of people in a circle with their hands on top of each other&#10;&#10;AI-generated content may be incorrect.">
            <a:extLst>
              <a:ext uri="{FF2B5EF4-FFF2-40B4-BE49-F238E27FC236}">
                <a16:creationId xmlns:a16="http://schemas.microsoft.com/office/drawing/2014/main" id="{DB1A2EAD-0FD2-548E-A14C-7CE97CDC060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50875" y="2586037"/>
            <a:ext cx="7286625" cy="4860925"/>
          </a:xfrm>
          <a:prstGeom prst="rect">
            <a:avLst/>
          </a:prstGeom>
        </p:spPr>
      </p:pic>
      <p:sp>
        <p:nvSpPr>
          <p:cNvPr id="8" name="TextBox 7">
            <a:extLst>
              <a:ext uri="{FF2B5EF4-FFF2-40B4-BE49-F238E27FC236}">
                <a16:creationId xmlns:a16="http://schemas.microsoft.com/office/drawing/2014/main" id="{E85171EF-AB65-011B-96B4-515E5D449C97}"/>
              </a:ext>
            </a:extLst>
          </p:cNvPr>
          <p:cNvSpPr txBox="1"/>
          <p:nvPr/>
        </p:nvSpPr>
        <p:spPr>
          <a:xfrm>
            <a:off x="920750" y="7700963"/>
            <a:ext cx="9525000" cy="317500"/>
          </a:xfrm>
          <a:prstGeom prst="rect">
            <a:avLst/>
          </a:prstGeom>
        </p:spPr>
        <p:txBody>
          <a:bodyPr>
            <a:normAutofit fontScale="92500" lnSpcReduction="20000"/>
          </a:bodyPr>
          <a:lstStyle/>
          <a:p>
            <a:r>
              <a:rPr lang="en-US"/>
              <a:t>ThePhoto by PhotoAuthor is licensed under CCYYSA.</a:t>
            </a:r>
          </a:p>
        </p:txBody>
      </p:sp>
      <p:sp>
        <p:nvSpPr>
          <p:cNvPr id="9" name="TextBox 8">
            <a:extLst>
              <a:ext uri="{FF2B5EF4-FFF2-40B4-BE49-F238E27FC236}">
                <a16:creationId xmlns:a16="http://schemas.microsoft.com/office/drawing/2014/main" id="{1CA53B0A-D78A-82CC-1A94-16CDC1242953}"/>
              </a:ext>
            </a:extLst>
          </p:cNvPr>
          <p:cNvSpPr txBox="1"/>
          <p:nvPr/>
        </p:nvSpPr>
        <p:spPr>
          <a:xfrm>
            <a:off x="8930807" y="4256087"/>
            <a:ext cx="8114580"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bg1"/>
                </a:solidFill>
                <a:latin typeface="Times New Roman"/>
                <a:ea typeface="Calibri"/>
                <a:cs typeface="Calibri"/>
              </a:rPr>
              <a:t>Team Building skills play an important role in Health and Social care settings because they help improve collaboration between professionals. When staff work well together, they can communicate more effectively, share responsibilities and provide better support to patients. This leads to higher quality care and better patient outcomes.</a:t>
            </a:r>
          </a:p>
          <a:p>
            <a:endParaRPr lang="en-US" sz="2800" dirty="0">
              <a:solidFill>
                <a:schemeClr val="bg1"/>
              </a:solidFill>
              <a:latin typeface="Times New Roman"/>
              <a:ea typeface="Calibri"/>
              <a:cs typeface="Calibri"/>
            </a:endParaRPr>
          </a:p>
          <a:p>
            <a:r>
              <a:rPr lang="en-US" sz="2800" dirty="0">
                <a:solidFill>
                  <a:schemeClr val="bg1"/>
                </a:solidFill>
                <a:latin typeface="Times New Roman"/>
                <a:ea typeface="Calibri"/>
                <a:cs typeface="Calibri"/>
              </a:rPr>
              <a:t>I understand that developing team skills also helps improve my own professional skills. These skills are important for my future career because working in a team is a big part of Health and Social care..</a:t>
            </a:r>
          </a:p>
          <a:p>
            <a:endParaRPr lang="en-US" dirty="0">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B785F"/>
        </a:solidFill>
        <a:effectLst/>
      </p:bgPr>
    </p:bg>
    <p:spTree>
      <p:nvGrpSpPr>
        <p:cNvPr id="1" name=""/>
        <p:cNvGrpSpPr/>
        <p:nvPr/>
      </p:nvGrpSpPr>
      <p:grpSpPr>
        <a:xfrm>
          <a:off x="0" y="0"/>
          <a:ext cx="0" cy="0"/>
          <a:chOff x="0" y="0"/>
          <a:chExt cx="0" cy="0"/>
        </a:xfrm>
      </p:grpSpPr>
      <p:sp>
        <p:nvSpPr>
          <p:cNvPr id="2" name="Freeform 2"/>
          <p:cNvSpPr/>
          <p:nvPr/>
        </p:nvSpPr>
        <p:spPr>
          <a:xfrm>
            <a:off x="125780" y="0"/>
            <a:ext cx="17519342" cy="10287000"/>
          </a:xfrm>
          <a:custGeom>
            <a:avLst/>
            <a:gdLst/>
            <a:ahLst/>
            <a:cxnLst/>
            <a:rect l="l" t="t" r="r" b="b"/>
            <a:pathLst>
              <a:path w="18786602" h="12534926">
                <a:moveTo>
                  <a:pt x="0" y="0"/>
                </a:moveTo>
                <a:lnTo>
                  <a:pt x="18786602" y="0"/>
                </a:lnTo>
                <a:lnTo>
                  <a:pt x="18786602" y="12534926"/>
                </a:lnTo>
                <a:lnTo>
                  <a:pt x="0" y="12534926"/>
                </a:lnTo>
                <a:lnTo>
                  <a:pt x="0" y="0"/>
                </a:lnTo>
                <a:close/>
              </a:path>
            </a:pathLst>
          </a:custGeom>
          <a:blipFill>
            <a:blip r:embed="rId3">
              <a:alphaModFix amt="56000"/>
              <a:extLst>
                <a:ext uri="{96DAC541-7B7A-43D3-8B79-37D633B846F1}">
                  <asvg:svgBlip xmlns:asvg="http://schemas.microsoft.com/office/drawing/2016/SVG/main" r:embed="rId4"/>
                </a:ext>
              </a:extLst>
            </a:blip>
            <a:stretch>
              <a:fillRect/>
            </a:stretch>
          </a:blipFill>
          <a:ln cap="sq">
            <a:noFill/>
            <a:prstDash val="solid"/>
            <a:miter/>
          </a:ln>
        </p:spPr>
      </p:sp>
      <p:sp>
        <p:nvSpPr>
          <p:cNvPr id="4" name="TextBox 4"/>
          <p:cNvSpPr txBox="1"/>
          <p:nvPr/>
        </p:nvSpPr>
        <p:spPr>
          <a:xfrm>
            <a:off x="1000068" y="428592"/>
            <a:ext cx="9501136" cy="3693319"/>
          </a:xfrm>
          <a:prstGeom prst="rect">
            <a:avLst/>
          </a:prstGeom>
        </p:spPr>
        <p:txBody>
          <a:bodyPr lIns="0" tIns="0" rIns="0" bIns="0" rtlCol="0" anchor="t">
            <a:spAutoFit/>
          </a:bodyPr>
          <a:lstStyle/>
          <a:p>
            <a:r>
              <a:rPr lang="en-GB" sz="8000" b="1" dirty="0">
                <a:solidFill>
                  <a:schemeClr val="bg1"/>
                </a:solidFill>
                <a:latin typeface="Times New Roman"/>
                <a:cs typeface="Times New Roman"/>
              </a:rPr>
              <a:t>Importance of Skill Development of </a:t>
            </a:r>
            <a:r>
              <a:rPr lang="en-GB" sz="8000" b="1">
                <a:solidFill>
                  <a:schemeClr val="bg1"/>
                </a:solidFill>
                <a:latin typeface="Times New Roman"/>
                <a:cs typeface="Times New Roman"/>
              </a:rPr>
              <a:t>Working in a Team</a:t>
            </a:r>
            <a:endParaRPr lang="en-US" sz="8000" b="1">
              <a:solidFill>
                <a:schemeClr val="bg1"/>
              </a:solidFill>
              <a:latin typeface="Times New Roman"/>
              <a:cs typeface="Times New Roman"/>
            </a:endParaRPr>
          </a:p>
        </p:txBody>
      </p:sp>
      <p:sp>
        <p:nvSpPr>
          <p:cNvPr id="5" name="TextBox 5"/>
          <p:cNvSpPr txBox="1"/>
          <p:nvPr/>
        </p:nvSpPr>
        <p:spPr>
          <a:xfrm>
            <a:off x="1028700" y="4970094"/>
            <a:ext cx="9115432" cy="3877985"/>
          </a:xfrm>
          <a:prstGeom prst="rect">
            <a:avLst/>
          </a:prstGeom>
        </p:spPr>
        <p:txBody>
          <a:bodyPr wrap="square" lIns="0" tIns="0" rIns="0" bIns="0" rtlCol="0" anchor="t">
            <a:spAutoFit/>
          </a:bodyPr>
          <a:lstStyle/>
          <a:p>
            <a:pPr lvl="0" algn="just">
              <a:buFont typeface="Arial" pitchFamily="34" charset="0"/>
              <a:buChar char="•"/>
            </a:pPr>
            <a:r>
              <a:rPr lang="en-GB" sz="2800" dirty="0">
                <a:solidFill>
                  <a:schemeClr val="bg1"/>
                </a:solidFill>
                <a:latin typeface="Times New Roman" pitchFamily="18" charset="0"/>
                <a:cs typeface="Times New Roman" pitchFamily="18" charset="0"/>
              </a:rPr>
              <a:t>Development of team working skill fosters innovation and enhances the job satisfaction level that improves the productivity level (Morales-</a:t>
            </a:r>
            <a:r>
              <a:rPr lang="en-GB" sz="2800" dirty="0" err="1">
                <a:solidFill>
                  <a:schemeClr val="bg1"/>
                </a:solidFill>
                <a:latin typeface="Times New Roman" pitchFamily="18" charset="0"/>
                <a:cs typeface="Times New Roman" pitchFamily="18" charset="0"/>
              </a:rPr>
              <a:t>Huamán</a:t>
            </a:r>
            <a:r>
              <a:rPr lang="en-GB" sz="2800" dirty="0">
                <a:solidFill>
                  <a:schemeClr val="bg1"/>
                </a:solidFill>
                <a:latin typeface="Times New Roman" pitchFamily="18" charset="0"/>
                <a:cs typeface="Times New Roman" pitchFamily="18" charset="0"/>
              </a:rPr>
              <a:t> </a:t>
            </a:r>
            <a:r>
              <a:rPr lang="en-GB" sz="2800" i="1" dirty="0">
                <a:solidFill>
                  <a:schemeClr val="bg1"/>
                </a:solidFill>
                <a:latin typeface="Times New Roman" pitchFamily="18" charset="0"/>
                <a:cs typeface="Times New Roman" pitchFamily="18" charset="0"/>
              </a:rPr>
              <a:t>et al</a:t>
            </a:r>
            <a:r>
              <a:rPr lang="en-GB" sz="2800" dirty="0">
                <a:solidFill>
                  <a:schemeClr val="bg1"/>
                </a:solidFill>
                <a:latin typeface="Times New Roman" pitchFamily="18" charset="0"/>
                <a:cs typeface="Times New Roman" pitchFamily="18" charset="0"/>
              </a:rPr>
              <a:t>., 2023).</a:t>
            </a:r>
            <a:endParaRPr lang="en-US" sz="2800" dirty="0">
              <a:solidFill>
                <a:schemeClr val="bg1"/>
              </a:solidFill>
              <a:latin typeface="Times New Roman" pitchFamily="18" charset="0"/>
              <a:cs typeface="Times New Roman" pitchFamily="18" charset="0"/>
            </a:endParaRPr>
          </a:p>
          <a:p>
            <a:pPr lvl="0" algn="just">
              <a:buFont typeface="Arial" pitchFamily="34" charset="0"/>
              <a:buChar char="•"/>
            </a:pPr>
            <a:r>
              <a:rPr lang="en-GB" sz="2800" dirty="0">
                <a:solidFill>
                  <a:schemeClr val="bg1"/>
                </a:solidFill>
                <a:latin typeface="Times New Roman" pitchFamily="18" charset="0"/>
                <a:cs typeface="Times New Roman" pitchFamily="18" charset="0"/>
              </a:rPr>
              <a:t>Enhancement of skills like working in a team helps in the reduction of the medical errors that helps in the enhancement of the patient outcomes. </a:t>
            </a:r>
            <a:endParaRPr lang="en-US" sz="2800" dirty="0">
              <a:solidFill>
                <a:schemeClr val="bg1"/>
              </a:solidFill>
              <a:latin typeface="Times New Roman" pitchFamily="18" charset="0"/>
              <a:cs typeface="Times New Roman" pitchFamily="18" charset="0"/>
            </a:endParaRPr>
          </a:p>
          <a:p>
            <a:pPr algn="just">
              <a:buFont typeface="Arial" pitchFamily="34" charset="0"/>
              <a:buChar char="•"/>
            </a:pPr>
            <a:r>
              <a:rPr lang="en-GB" sz="2800" dirty="0">
                <a:solidFill>
                  <a:schemeClr val="bg1"/>
                </a:solidFill>
                <a:latin typeface="Times New Roman" pitchFamily="18" charset="0"/>
                <a:cs typeface="Times New Roman" pitchFamily="18" charset="0"/>
              </a:rPr>
              <a:t>I have recognised that improvement of this skill helps me to gain support from my colleagues that helps me to handle critical situations in my professional career. </a:t>
            </a:r>
            <a:endParaRPr lang="en-US" sz="2560" b="1" spc="-158" dirty="0">
              <a:solidFill>
                <a:schemeClr val="bg1"/>
              </a:solidFill>
              <a:latin typeface="Times New Roman" pitchFamily="18" charset="0"/>
              <a:ea typeface="Inter Medium"/>
              <a:cs typeface="Times New Roman" pitchFamily="18" charset="0"/>
              <a:sym typeface="Inter Medium"/>
            </a:endParaRPr>
          </a:p>
        </p:txBody>
      </p:sp>
      <p:sp>
        <p:nvSpPr>
          <p:cNvPr id="7" name="Freeform 7"/>
          <p:cNvSpPr/>
          <p:nvPr/>
        </p:nvSpPr>
        <p:spPr>
          <a:xfrm>
            <a:off x="285688" y="9424327"/>
            <a:ext cx="1515880" cy="862673"/>
          </a:xfrm>
          <a:custGeom>
            <a:avLst/>
            <a:gdLst/>
            <a:ahLst/>
            <a:cxnLst/>
            <a:rect l="l" t="t" r="r" b="b"/>
            <a:pathLst>
              <a:path w="1515880" h="862673">
                <a:moveTo>
                  <a:pt x="0" y="0"/>
                </a:moveTo>
                <a:lnTo>
                  <a:pt x="1515880" y="0"/>
                </a:lnTo>
                <a:lnTo>
                  <a:pt x="1515880" y="862674"/>
                </a:lnTo>
                <a:lnTo>
                  <a:pt x="0" y="86267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pic>
        <p:nvPicPr>
          <p:cNvPr id="6" name="Picture 5" descr="A handshake with text and words&#10;&#10;AI-generated content may be incorrect.">
            <a:extLst>
              <a:ext uri="{FF2B5EF4-FFF2-40B4-BE49-F238E27FC236}">
                <a16:creationId xmlns:a16="http://schemas.microsoft.com/office/drawing/2014/main" id="{41B8397A-A306-D93E-7BFA-4E1AD74C0322}"/>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1334750" y="2270125"/>
            <a:ext cx="5715000" cy="5715000"/>
          </a:xfrm>
          <a:prstGeom prst="rect">
            <a:avLst/>
          </a:prstGeom>
        </p:spPr>
      </p:pic>
      <p:sp>
        <p:nvSpPr>
          <p:cNvPr id="8" name="TextBox 7">
            <a:extLst>
              <a:ext uri="{FF2B5EF4-FFF2-40B4-BE49-F238E27FC236}">
                <a16:creationId xmlns:a16="http://schemas.microsoft.com/office/drawing/2014/main" id="{923730D8-2373-F7D0-ABA3-8EEF353B29AF}"/>
              </a:ext>
            </a:extLst>
          </p:cNvPr>
          <p:cNvSpPr txBox="1"/>
          <p:nvPr/>
        </p:nvSpPr>
        <p:spPr>
          <a:xfrm>
            <a:off x="11334750" y="8159750"/>
            <a:ext cx="5715000" cy="317500"/>
          </a:xfrm>
          <a:prstGeom prst="rect">
            <a:avLst/>
          </a:prstGeom>
        </p:spPr>
        <p:txBody>
          <a:bodyPr>
            <a:normAutofit fontScale="92500" lnSpcReduction="20000"/>
          </a:bodyPr>
          <a:lstStyle/>
          <a:p>
            <a:r>
              <a:rPr lang="en-US"/>
              <a:t>ThePhoto by PhotoAuthor is licensed under CCYYSA.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B785F"/>
        </a:solidFill>
        <a:effectLst/>
      </p:bgPr>
    </p:bg>
    <p:spTree>
      <p:nvGrpSpPr>
        <p:cNvPr id="1" name=""/>
        <p:cNvGrpSpPr/>
        <p:nvPr/>
      </p:nvGrpSpPr>
      <p:grpSpPr>
        <a:xfrm>
          <a:off x="0" y="0"/>
          <a:ext cx="0" cy="0"/>
          <a:chOff x="0" y="0"/>
          <a:chExt cx="0" cy="0"/>
        </a:xfrm>
      </p:grpSpPr>
      <p:sp>
        <p:nvSpPr>
          <p:cNvPr id="2" name="Freeform 2"/>
          <p:cNvSpPr/>
          <p:nvPr/>
        </p:nvSpPr>
        <p:spPr>
          <a:xfrm flipH="1">
            <a:off x="78458" y="71438"/>
            <a:ext cx="17638102" cy="9644094"/>
          </a:xfrm>
          <a:custGeom>
            <a:avLst/>
            <a:gdLst/>
            <a:ahLst/>
            <a:cxnLst/>
            <a:rect l="l" t="t" r="r" b="b"/>
            <a:pathLst>
              <a:path w="18566732" h="11514494">
                <a:moveTo>
                  <a:pt x="18566732" y="0"/>
                </a:moveTo>
                <a:lnTo>
                  <a:pt x="0" y="0"/>
                </a:lnTo>
                <a:lnTo>
                  <a:pt x="0" y="11514494"/>
                </a:lnTo>
                <a:lnTo>
                  <a:pt x="18566732" y="11514494"/>
                </a:lnTo>
                <a:lnTo>
                  <a:pt x="18566732" y="0"/>
                </a:lnTo>
                <a:close/>
              </a:path>
            </a:pathLst>
          </a:custGeom>
          <a:blipFill>
            <a:blip r:embed="rId3">
              <a:alphaModFix amt="56000"/>
              <a:extLst>
                <a:ext uri="{96DAC541-7B7A-43D3-8B79-37D633B846F1}">
                  <asvg:svgBlip xmlns:asvg="http://schemas.microsoft.com/office/drawing/2016/SVG/main" r:embed="rId4"/>
                </a:ext>
              </a:extLst>
            </a:blip>
            <a:stretch>
              <a:fillRect/>
            </a:stretch>
          </a:blipFill>
        </p:spPr>
      </p:sp>
      <p:sp>
        <p:nvSpPr>
          <p:cNvPr id="5" name="TextBox 5"/>
          <p:cNvSpPr txBox="1"/>
          <p:nvPr/>
        </p:nvSpPr>
        <p:spPr>
          <a:xfrm>
            <a:off x="703922" y="211451"/>
            <a:ext cx="11511912" cy="4431983"/>
          </a:xfrm>
          <a:prstGeom prst="rect">
            <a:avLst/>
          </a:prstGeom>
        </p:spPr>
        <p:txBody>
          <a:bodyPr lIns="0" tIns="0" rIns="0" bIns="0" rtlCol="0" anchor="t">
            <a:spAutoFit/>
          </a:bodyPr>
          <a:lstStyle/>
          <a:p>
            <a:r>
              <a:rPr lang="en-GB" sz="7200" b="1" dirty="0">
                <a:solidFill>
                  <a:schemeClr val="bg1"/>
                </a:solidFill>
                <a:latin typeface="Times New Roman"/>
                <a:cs typeface="Times New Roman"/>
              </a:rPr>
              <a:t>Practical example of Importance of Working in Team in the </a:t>
            </a:r>
            <a:r>
              <a:rPr lang="en-GB" sz="7200" b="1" dirty="0" err="1">
                <a:solidFill>
                  <a:schemeClr val="bg1"/>
                </a:solidFill>
                <a:latin typeface="Times New Roman"/>
                <a:cs typeface="Times New Roman"/>
              </a:rPr>
              <a:t>ealth</a:t>
            </a:r>
            <a:r>
              <a:rPr lang="en-GB" sz="7200" b="1" dirty="0">
                <a:solidFill>
                  <a:schemeClr val="bg1"/>
                </a:solidFill>
                <a:latin typeface="Times New Roman"/>
                <a:cs typeface="Times New Roman"/>
              </a:rPr>
              <a:t> and Social Care Settings</a:t>
            </a:r>
            <a:endParaRPr lang="en-US" sz="7200" b="1" dirty="0">
              <a:solidFill>
                <a:schemeClr val="bg1"/>
              </a:solidFill>
              <a:latin typeface="Times New Roman"/>
              <a:cs typeface="Times New Roman"/>
            </a:endParaRPr>
          </a:p>
        </p:txBody>
      </p:sp>
      <p:sp>
        <p:nvSpPr>
          <p:cNvPr id="6" name="TextBox 6"/>
          <p:cNvSpPr txBox="1"/>
          <p:nvPr/>
        </p:nvSpPr>
        <p:spPr>
          <a:xfrm>
            <a:off x="11225396" y="8406068"/>
            <a:ext cx="3439433" cy="852232"/>
          </a:xfrm>
          <a:prstGeom prst="rect">
            <a:avLst/>
          </a:prstGeom>
        </p:spPr>
        <p:txBody>
          <a:bodyPr lIns="0" tIns="0" rIns="0" bIns="0" rtlCol="0" anchor="t">
            <a:spAutoFit/>
          </a:bodyPr>
          <a:lstStyle/>
          <a:p>
            <a:pPr marL="631459" lvl="1" indent="-315730" algn="l">
              <a:lnSpc>
                <a:spcPts val="3304"/>
              </a:lnSpc>
              <a:buFont typeface="Arial"/>
              <a:buChar char="•"/>
            </a:pPr>
            <a:r>
              <a:rPr lang="en-US" sz="2924" b="1" spc="-181" dirty="0">
                <a:solidFill>
                  <a:srgbClr val="FFFFFF"/>
                </a:solidFill>
                <a:latin typeface="Times New Roman" pitchFamily="18" charset="0"/>
                <a:ea typeface="Inter Medium"/>
                <a:cs typeface="Times New Roman" pitchFamily="18" charset="0"/>
                <a:sym typeface="Inter Medium"/>
              </a:rPr>
              <a:t>Visionary</a:t>
            </a:r>
          </a:p>
          <a:p>
            <a:pPr marL="631459" lvl="1" indent="-315730" algn="l">
              <a:lnSpc>
                <a:spcPts val="3304"/>
              </a:lnSpc>
              <a:buFont typeface="Arial"/>
              <a:buChar char="•"/>
            </a:pPr>
            <a:r>
              <a:rPr lang="en-US" sz="2924" b="1" spc="-181" dirty="0">
                <a:solidFill>
                  <a:srgbClr val="FFFFFF"/>
                </a:solidFill>
                <a:latin typeface="Times New Roman" pitchFamily="18" charset="0"/>
                <a:ea typeface="Inter Medium"/>
                <a:cs typeface="Times New Roman" pitchFamily="18" charset="0"/>
                <a:sym typeface="Inter Medium"/>
              </a:rPr>
              <a:t>Communicative</a:t>
            </a:r>
          </a:p>
        </p:txBody>
      </p:sp>
      <p:sp>
        <p:nvSpPr>
          <p:cNvPr id="7" name="TextBox 7"/>
          <p:cNvSpPr txBox="1"/>
          <p:nvPr/>
        </p:nvSpPr>
        <p:spPr>
          <a:xfrm>
            <a:off x="14848567" y="8406068"/>
            <a:ext cx="3439433" cy="852232"/>
          </a:xfrm>
          <a:prstGeom prst="rect">
            <a:avLst/>
          </a:prstGeom>
        </p:spPr>
        <p:txBody>
          <a:bodyPr lIns="0" tIns="0" rIns="0" bIns="0" rtlCol="0" anchor="t">
            <a:spAutoFit/>
          </a:bodyPr>
          <a:lstStyle/>
          <a:p>
            <a:pPr marL="631459" lvl="1" indent="-315730" algn="l">
              <a:lnSpc>
                <a:spcPts val="3304"/>
              </a:lnSpc>
              <a:buFont typeface="Arial"/>
              <a:buChar char="•"/>
            </a:pPr>
            <a:r>
              <a:rPr lang="en-US" sz="2924" b="1" spc="-181" dirty="0">
                <a:solidFill>
                  <a:srgbClr val="FFFFFF"/>
                </a:solidFill>
                <a:latin typeface="Times New Roman" pitchFamily="18" charset="0"/>
                <a:ea typeface="Inter Medium"/>
                <a:cs typeface="Times New Roman" pitchFamily="18" charset="0"/>
                <a:sym typeface="Inter Medium"/>
              </a:rPr>
              <a:t>Empathetic</a:t>
            </a:r>
          </a:p>
          <a:p>
            <a:pPr marL="631459" lvl="1" indent="-315730" algn="l">
              <a:lnSpc>
                <a:spcPts val="3304"/>
              </a:lnSpc>
              <a:buFont typeface="Arial"/>
              <a:buChar char="•"/>
            </a:pPr>
            <a:r>
              <a:rPr lang="en-US" sz="2924" b="1" spc="-181" dirty="0">
                <a:solidFill>
                  <a:srgbClr val="FFFFFF"/>
                </a:solidFill>
                <a:latin typeface="Times New Roman" pitchFamily="18" charset="0"/>
                <a:ea typeface="Inter Medium"/>
                <a:cs typeface="Times New Roman" pitchFamily="18" charset="0"/>
                <a:sym typeface="Inter Medium"/>
              </a:rPr>
              <a:t>Decisive</a:t>
            </a:r>
          </a:p>
        </p:txBody>
      </p:sp>
      <p:sp>
        <p:nvSpPr>
          <p:cNvPr id="8" name="TextBox 8"/>
          <p:cNvSpPr txBox="1"/>
          <p:nvPr/>
        </p:nvSpPr>
        <p:spPr>
          <a:xfrm>
            <a:off x="1071506" y="5072062"/>
            <a:ext cx="9644130" cy="4431983"/>
          </a:xfrm>
          <a:prstGeom prst="rect">
            <a:avLst/>
          </a:prstGeom>
        </p:spPr>
        <p:txBody>
          <a:bodyPr wrap="square" lIns="0" tIns="0" rIns="0" bIns="0" rtlCol="0" anchor="t">
            <a:spAutoFit/>
          </a:bodyPr>
          <a:lstStyle/>
          <a:p>
            <a:pPr lvl="0" algn="just">
              <a:buFont typeface="Arial" pitchFamily="34" charset="0"/>
              <a:buChar char="•"/>
            </a:pPr>
            <a:r>
              <a:rPr lang="en-GB" sz="3200" dirty="0">
                <a:solidFill>
                  <a:schemeClr val="bg1"/>
                </a:solidFill>
                <a:latin typeface="Times New Roman" pitchFamily="18" charset="0"/>
                <a:cs typeface="Times New Roman" pitchFamily="18" charset="0"/>
              </a:rPr>
              <a:t>I have understood the importance of team working skill while an elderly patient admitted in the hospital after a stroke as his medication and well-being depends not on one person. </a:t>
            </a:r>
            <a:endParaRPr lang="en-US" sz="3200" dirty="0">
              <a:solidFill>
                <a:schemeClr val="bg1"/>
              </a:solidFill>
              <a:latin typeface="Times New Roman" pitchFamily="18" charset="0"/>
              <a:cs typeface="Times New Roman" pitchFamily="18" charset="0"/>
            </a:endParaRPr>
          </a:p>
          <a:p>
            <a:pPr lvl="0" algn="just">
              <a:buFont typeface="Arial" pitchFamily="34" charset="0"/>
              <a:buChar char="•"/>
            </a:pPr>
            <a:r>
              <a:rPr lang="en-GB" sz="3200" dirty="0">
                <a:solidFill>
                  <a:schemeClr val="bg1"/>
                </a:solidFill>
                <a:latin typeface="Times New Roman" pitchFamily="18" charset="0"/>
                <a:cs typeface="Times New Roman" pitchFamily="18" charset="0"/>
              </a:rPr>
              <a:t>Doctor, Nurse, Healthcare assistant, and Physiotherapist are involved in the care setting of this patient.</a:t>
            </a:r>
            <a:endParaRPr lang="en-US" sz="3200" dirty="0">
              <a:solidFill>
                <a:schemeClr val="bg1"/>
              </a:solidFill>
              <a:latin typeface="Times New Roman" pitchFamily="18" charset="0"/>
              <a:cs typeface="Times New Roman" pitchFamily="18" charset="0"/>
            </a:endParaRPr>
          </a:p>
          <a:p>
            <a:pPr lvl="0" algn="just">
              <a:buFont typeface="Arial" pitchFamily="34" charset="0"/>
              <a:buChar char="•"/>
            </a:pPr>
            <a:r>
              <a:rPr lang="en-GB" sz="3200" dirty="0">
                <a:solidFill>
                  <a:schemeClr val="bg1"/>
                </a:solidFill>
                <a:latin typeface="Times New Roman" pitchFamily="18" charset="0"/>
                <a:cs typeface="Times New Roman" pitchFamily="18" charset="0"/>
              </a:rPr>
              <a:t>Combined effort of all the team members has helped in ensuring the well-being and effective patient care of this elderly patient. </a:t>
            </a:r>
            <a:endParaRPr lang="en-US" sz="3200" dirty="0">
              <a:solidFill>
                <a:schemeClr val="bg1"/>
              </a:solidFill>
              <a:latin typeface="Times New Roman" pitchFamily="18" charset="0"/>
              <a:cs typeface="Times New Roman" pitchFamily="18" charset="0"/>
            </a:endParaRPr>
          </a:p>
        </p:txBody>
      </p:sp>
      <p:sp>
        <p:nvSpPr>
          <p:cNvPr id="9" name="Freeform 9"/>
          <p:cNvSpPr/>
          <p:nvPr/>
        </p:nvSpPr>
        <p:spPr>
          <a:xfrm>
            <a:off x="14638339" y="6542930"/>
            <a:ext cx="1515880" cy="862673"/>
          </a:xfrm>
          <a:custGeom>
            <a:avLst/>
            <a:gdLst/>
            <a:ahLst/>
            <a:cxnLst/>
            <a:rect l="l" t="t" r="r" b="b"/>
            <a:pathLst>
              <a:path w="1515880" h="862673">
                <a:moveTo>
                  <a:pt x="0" y="0"/>
                </a:moveTo>
                <a:lnTo>
                  <a:pt x="1515879" y="0"/>
                </a:lnTo>
                <a:lnTo>
                  <a:pt x="1515879" y="862673"/>
                </a:lnTo>
                <a:lnTo>
                  <a:pt x="0" y="8626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pic>
        <p:nvPicPr>
          <p:cNvPr id="3" name="Picture 2" descr="A nurse standing next to an old person&#10;&#10;AI-generated content may be incorrect.">
            <a:extLst>
              <a:ext uri="{FF2B5EF4-FFF2-40B4-BE49-F238E27FC236}">
                <a16:creationId xmlns:a16="http://schemas.microsoft.com/office/drawing/2014/main" id="{9B2476AB-1E1F-09A4-65D4-249C00E2D21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2061825" y="2779712"/>
            <a:ext cx="6245225" cy="4187825"/>
          </a:xfrm>
          <a:prstGeom prst="rect">
            <a:avLst/>
          </a:prstGeom>
        </p:spPr>
      </p:pic>
      <p:sp>
        <p:nvSpPr>
          <p:cNvPr id="10" name="TextBox 9">
            <a:extLst>
              <a:ext uri="{FF2B5EF4-FFF2-40B4-BE49-F238E27FC236}">
                <a16:creationId xmlns:a16="http://schemas.microsoft.com/office/drawing/2014/main" id="{7AF58217-9FEC-D037-8C4F-C9CC4EB157E4}"/>
              </a:ext>
            </a:extLst>
          </p:cNvPr>
          <p:cNvSpPr txBox="1"/>
          <p:nvPr/>
        </p:nvSpPr>
        <p:spPr>
          <a:xfrm>
            <a:off x="12093575" y="7253288"/>
            <a:ext cx="7054850" cy="79375"/>
          </a:xfrm>
          <a:prstGeom prst="rect">
            <a:avLst/>
          </a:prstGeom>
        </p:spPr>
        <p:txBody>
          <a:bodyPr>
            <a:normAutofit fontScale="25000" lnSpcReduction="20000"/>
          </a:bodyPr>
          <a:lstStyle/>
          <a:p>
            <a:r>
              <a:rPr lang="en-US"/>
              <a:t>ThePhoto by PhotoAuthor is licensed under CCYYSA.</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B785F"/>
        </a:solidFill>
        <a:effectLst/>
      </p:bgPr>
    </p:bg>
    <p:spTree>
      <p:nvGrpSpPr>
        <p:cNvPr id="1" name=""/>
        <p:cNvGrpSpPr/>
        <p:nvPr/>
      </p:nvGrpSpPr>
      <p:grpSpPr>
        <a:xfrm>
          <a:off x="0" y="0"/>
          <a:ext cx="0" cy="0"/>
          <a:chOff x="0" y="0"/>
          <a:chExt cx="0" cy="0"/>
        </a:xfrm>
      </p:grpSpPr>
      <p:sp>
        <p:nvSpPr>
          <p:cNvPr id="4" name="TextBox 4"/>
          <p:cNvSpPr txBox="1"/>
          <p:nvPr/>
        </p:nvSpPr>
        <p:spPr>
          <a:xfrm>
            <a:off x="1714448" y="0"/>
            <a:ext cx="7366828" cy="5539978"/>
          </a:xfrm>
          <a:prstGeom prst="rect">
            <a:avLst/>
          </a:prstGeom>
        </p:spPr>
        <p:txBody>
          <a:bodyPr lIns="0" tIns="0" rIns="0" bIns="0" rtlCol="0" anchor="t">
            <a:spAutoFit/>
          </a:bodyPr>
          <a:lstStyle/>
          <a:p>
            <a:pPr lvl="0"/>
            <a:r>
              <a:rPr lang="en-GB" sz="7200" dirty="0">
                <a:solidFill>
                  <a:schemeClr val="bg1"/>
                </a:solidFill>
                <a:latin typeface="Times New Roman"/>
                <a:cs typeface="Times New Roman"/>
              </a:rPr>
              <a:t>Application of Working in Team Skill in a real Health and Social Care Settings</a:t>
            </a:r>
            <a:endParaRPr lang="en-US" sz="7200" b="1" spc="-656" dirty="0">
              <a:solidFill>
                <a:schemeClr val="bg1"/>
              </a:solidFill>
              <a:latin typeface="Times New Roman"/>
              <a:ea typeface="Inter Bold"/>
              <a:cs typeface="Times New Roman"/>
              <a:sym typeface="Inter Bold"/>
            </a:endParaRPr>
          </a:p>
        </p:txBody>
      </p:sp>
      <p:sp>
        <p:nvSpPr>
          <p:cNvPr id="7" name="Freeform 7"/>
          <p:cNvSpPr/>
          <p:nvPr/>
        </p:nvSpPr>
        <p:spPr>
          <a:xfrm>
            <a:off x="0" y="9424327"/>
            <a:ext cx="1515880" cy="862673"/>
          </a:xfrm>
          <a:custGeom>
            <a:avLst/>
            <a:gdLst/>
            <a:ahLst/>
            <a:cxnLst/>
            <a:rect l="l" t="t" r="r" b="b"/>
            <a:pathLst>
              <a:path w="1515880" h="862673">
                <a:moveTo>
                  <a:pt x="0" y="0"/>
                </a:moveTo>
                <a:lnTo>
                  <a:pt x="1515880" y="0"/>
                </a:lnTo>
                <a:lnTo>
                  <a:pt x="1515880" y="862673"/>
                </a:lnTo>
                <a:lnTo>
                  <a:pt x="0" y="86267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pic>
        <p:nvPicPr>
          <p:cNvPr id="7169" name="Picture 1"/>
          <p:cNvPicPr>
            <a:picLocks noChangeAspect="1" noChangeArrowheads="1"/>
          </p:cNvPicPr>
          <p:nvPr/>
        </p:nvPicPr>
        <p:blipFill>
          <a:blip r:embed="rId5"/>
          <a:srcRect/>
          <a:stretch>
            <a:fillRect/>
          </a:stretch>
        </p:blipFill>
        <p:spPr bwMode="auto">
          <a:xfrm>
            <a:off x="13311215" y="635001"/>
            <a:ext cx="4276735" cy="4248128"/>
          </a:xfrm>
          <a:prstGeom prst="rect">
            <a:avLst/>
          </a:prstGeom>
          <a:noFill/>
          <a:ln w="9525">
            <a:noFill/>
            <a:miter lim="800000"/>
            <a:headEnd/>
            <a:tailEnd/>
          </a:ln>
          <a:effectLst/>
        </p:spPr>
      </p:pic>
      <p:graphicFrame>
        <p:nvGraphicFramePr>
          <p:cNvPr id="7171" name="TextBox 5">
            <a:extLst>
              <a:ext uri="{FF2B5EF4-FFF2-40B4-BE49-F238E27FC236}">
                <a16:creationId xmlns:a16="http://schemas.microsoft.com/office/drawing/2014/main" id="{6BB64DAC-73B4-5999-3FA0-D3250C569E36}"/>
              </a:ext>
            </a:extLst>
          </p:cNvPr>
          <p:cNvGraphicFramePr/>
          <p:nvPr/>
        </p:nvGraphicFramePr>
        <p:xfrm>
          <a:off x="1571572" y="6072194"/>
          <a:ext cx="10144196" cy="387798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B785F"/>
        </a:solidFill>
        <a:effectLst/>
      </p:bgPr>
    </p:bg>
    <p:spTree>
      <p:nvGrpSpPr>
        <p:cNvPr id="1" name=""/>
        <p:cNvGrpSpPr/>
        <p:nvPr/>
      </p:nvGrpSpPr>
      <p:grpSpPr>
        <a:xfrm>
          <a:off x="0" y="0"/>
          <a:ext cx="0" cy="0"/>
          <a:chOff x="0" y="0"/>
          <a:chExt cx="0" cy="0"/>
        </a:xfrm>
      </p:grpSpPr>
      <p:sp>
        <p:nvSpPr>
          <p:cNvPr id="2" name="Freeform 2"/>
          <p:cNvSpPr/>
          <p:nvPr/>
        </p:nvSpPr>
        <p:spPr>
          <a:xfrm rot="-10800000">
            <a:off x="0" y="857220"/>
            <a:ext cx="18288000" cy="9072590"/>
          </a:xfrm>
          <a:custGeom>
            <a:avLst/>
            <a:gdLst/>
            <a:ahLst/>
            <a:cxnLst/>
            <a:rect l="l" t="t" r="r" b="b"/>
            <a:pathLst>
              <a:path w="19110716" h="11851856">
                <a:moveTo>
                  <a:pt x="0" y="0"/>
                </a:moveTo>
                <a:lnTo>
                  <a:pt x="19110716" y="0"/>
                </a:lnTo>
                <a:lnTo>
                  <a:pt x="19110716" y="11851856"/>
                </a:lnTo>
                <a:lnTo>
                  <a:pt x="0" y="11851856"/>
                </a:lnTo>
                <a:lnTo>
                  <a:pt x="0" y="0"/>
                </a:lnTo>
                <a:close/>
              </a:path>
            </a:pathLst>
          </a:custGeom>
          <a:blipFill>
            <a:blip r:embed="rId2">
              <a:alphaModFix amt="56000"/>
              <a:extLst>
                <a:ext uri="{96DAC541-7B7A-43D3-8B79-37D633B846F1}">
                  <asvg:svgBlip xmlns:asvg="http://schemas.microsoft.com/office/drawing/2016/SVG/main" r:embed="rId3"/>
                </a:ext>
              </a:extLst>
            </a:blip>
            <a:stretch>
              <a:fillRect/>
            </a:stretch>
          </a:blipFill>
          <a:ln cap="sq">
            <a:noFill/>
            <a:prstDash val="solid"/>
            <a:miter/>
          </a:ln>
        </p:spPr>
      </p:sp>
      <p:sp>
        <p:nvSpPr>
          <p:cNvPr id="5" name="TextBox 5"/>
          <p:cNvSpPr txBox="1"/>
          <p:nvPr/>
        </p:nvSpPr>
        <p:spPr>
          <a:xfrm>
            <a:off x="929570" y="3642885"/>
            <a:ext cx="7366828" cy="1471557"/>
          </a:xfrm>
          <a:prstGeom prst="rect">
            <a:avLst/>
          </a:prstGeom>
        </p:spPr>
        <p:txBody>
          <a:bodyPr lIns="0" tIns="0" rIns="0" bIns="0" rtlCol="0" anchor="t">
            <a:spAutoFit/>
          </a:bodyPr>
          <a:lstStyle/>
          <a:p>
            <a:pPr lvl="0">
              <a:lnSpc>
                <a:spcPts val="11973"/>
              </a:lnSpc>
            </a:pPr>
            <a:r>
              <a:rPr lang="en-GB" sz="9600" dirty="0">
                <a:solidFill>
                  <a:schemeClr val="bg1"/>
                </a:solidFill>
                <a:latin typeface="Times New Roman" pitchFamily="18" charset="0"/>
                <a:cs typeface="Times New Roman" pitchFamily="18" charset="0"/>
              </a:rPr>
              <a:t>Conclusion</a:t>
            </a:r>
            <a:endParaRPr lang="en-US" sz="10595" b="1" spc="-656" dirty="0">
              <a:solidFill>
                <a:schemeClr val="bg1"/>
              </a:solidFill>
              <a:latin typeface="Times New Roman" pitchFamily="18" charset="0"/>
              <a:ea typeface="Inter Bold"/>
              <a:cs typeface="Times New Roman" pitchFamily="18" charset="0"/>
              <a:sym typeface="Inter Bold"/>
            </a:endParaRPr>
          </a:p>
        </p:txBody>
      </p:sp>
      <p:sp>
        <p:nvSpPr>
          <p:cNvPr id="6" name="TextBox 6"/>
          <p:cNvSpPr txBox="1"/>
          <p:nvPr/>
        </p:nvSpPr>
        <p:spPr>
          <a:xfrm>
            <a:off x="7048501" y="2071680"/>
            <a:ext cx="9413935" cy="5924699"/>
          </a:xfrm>
          <a:prstGeom prst="rect">
            <a:avLst/>
          </a:prstGeom>
        </p:spPr>
        <p:txBody>
          <a:bodyPr wrap="square" lIns="0" tIns="0" rIns="0" bIns="0" rtlCol="0" anchor="t">
            <a:spAutoFit/>
          </a:bodyPr>
          <a:lstStyle/>
          <a:p>
            <a:pPr>
              <a:lnSpc>
                <a:spcPts val="3270"/>
              </a:lnSpc>
            </a:pPr>
            <a:r>
              <a:rPr lang="en-GB" sz="3200" dirty="0">
                <a:solidFill>
                  <a:schemeClr val="bg1"/>
                </a:solidFill>
                <a:latin typeface="Times New Roman"/>
                <a:cs typeface="Times New Roman"/>
              </a:rPr>
              <a:t>Team working skills help me manage difficult situations more effectively in a professional </a:t>
            </a:r>
            <a:r>
              <a:rPr lang="en-GB" sz="3200" dirty="0" err="1">
                <a:solidFill>
                  <a:schemeClr val="bg1"/>
                </a:solidFill>
                <a:latin typeface="Times New Roman"/>
                <a:cs typeface="Times New Roman"/>
              </a:rPr>
              <a:t>enviroment</a:t>
            </a:r>
            <a:r>
              <a:rPr lang="en-GB" sz="3200" dirty="0">
                <a:solidFill>
                  <a:schemeClr val="bg1"/>
                </a:solidFill>
                <a:latin typeface="Times New Roman"/>
                <a:cs typeface="Times New Roman"/>
              </a:rPr>
              <a:t>. When I work well with my team, communication improves and tasks like medication procedures are carried out more safely and efficiently. This also helps to improve patient satisfaction.</a:t>
            </a:r>
            <a:endParaRPr lang="en-US">
              <a:solidFill>
                <a:schemeClr val="bg1"/>
              </a:solidFill>
            </a:endParaRPr>
          </a:p>
          <a:p>
            <a:pPr>
              <a:lnSpc>
                <a:spcPts val="3270"/>
              </a:lnSpc>
            </a:pPr>
            <a:endParaRPr lang="en-GB" sz="3200" dirty="0">
              <a:solidFill>
                <a:schemeClr val="bg1"/>
              </a:solidFill>
              <a:latin typeface="Times New Roman"/>
              <a:cs typeface="Times New Roman"/>
            </a:endParaRPr>
          </a:p>
          <a:p>
            <a:pPr>
              <a:lnSpc>
                <a:spcPts val="3270"/>
              </a:lnSpc>
            </a:pPr>
            <a:endParaRPr lang="en-GB" sz="3200" dirty="0">
              <a:solidFill>
                <a:schemeClr val="bg1"/>
              </a:solidFill>
              <a:latin typeface="Times New Roman"/>
              <a:cs typeface="Times New Roman"/>
            </a:endParaRPr>
          </a:p>
          <a:p>
            <a:pPr>
              <a:lnSpc>
                <a:spcPts val="3270"/>
              </a:lnSpc>
            </a:pPr>
            <a:r>
              <a:rPr lang="en-GB" sz="3200" dirty="0">
                <a:solidFill>
                  <a:schemeClr val="bg1"/>
                </a:solidFill>
                <a:latin typeface="Times New Roman"/>
                <a:cs typeface="Times New Roman"/>
              </a:rPr>
              <a:t>In conclusion, developing my team working skills will allow me to gain support from colleagues and supervisors. This makes it easier to handle challenges and provide better care I workplace.</a:t>
            </a:r>
            <a:endParaRPr lang="en-GB">
              <a:solidFill>
                <a:schemeClr val="bg1"/>
              </a:solidFill>
              <a:ea typeface="Calibri"/>
              <a:cs typeface="Calibri"/>
            </a:endParaRPr>
          </a:p>
          <a:p>
            <a:pPr algn="just">
              <a:lnSpc>
                <a:spcPts val="3270"/>
              </a:lnSpc>
            </a:pPr>
            <a:endParaRPr lang="en-GB" sz="3200" dirty="0">
              <a:solidFill>
                <a:schemeClr val="bg1"/>
              </a:solidFill>
              <a:latin typeface="Times New Roman" pitchFamily="18" charset="0"/>
              <a:ea typeface="Inter Medium"/>
              <a:cs typeface="Times New Roman" pitchFamily="18" charset="0"/>
            </a:endParaRPr>
          </a:p>
          <a:p>
            <a:pPr algn="just">
              <a:lnSpc>
                <a:spcPts val="3270"/>
              </a:lnSpc>
            </a:pPr>
            <a:endParaRPr lang="en-GB" sz="3200" dirty="0">
              <a:solidFill>
                <a:schemeClr val="bg1"/>
              </a:solidFill>
              <a:latin typeface="Times New Roman" pitchFamily="18" charset="0"/>
              <a:ea typeface="Inter Medium"/>
              <a:cs typeface="Times New Roman" pitchFamily="18" charset="0"/>
            </a:endParaRPr>
          </a:p>
        </p:txBody>
      </p:sp>
      <p:sp>
        <p:nvSpPr>
          <p:cNvPr id="8" name="Freeform 8"/>
          <p:cNvSpPr/>
          <p:nvPr/>
        </p:nvSpPr>
        <p:spPr>
          <a:xfrm>
            <a:off x="929570" y="1369412"/>
            <a:ext cx="1515880" cy="862673"/>
          </a:xfrm>
          <a:custGeom>
            <a:avLst/>
            <a:gdLst/>
            <a:ahLst/>
            <a:cxnLst/>
            <a:rect l="l" t="t" r="r" b="b"/>
            <a:pathLst>
              <a:path w="1515880" h="862673">
                <a:moveTo>
                  <a:pt x="0" y="0"/>
                </a:moveTo>
                <a:lnTo>
                  <a:pt x="1515879" y="0"/>
                </a:lnTo>
                <a:lnTo>
                  <a:pt x="1515879" y="862673"/>
                </a:lnTo>
                <a:lnTo>
                  <a:pt x="0" y="86267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B785F"/>
        </a:solidFill>
        <a:effectLst/>
      </p:bgPr>
    </p:bg>
    <p:spTree>
      <p:nvGrpSpPr>
        <p:cNvPr id="1" name=""/>
        <p:cNvGrpSpPr/>
        <p:nvPr/>
      </p:nvGrpSpPr>
      <p:grpSpPr>
        <a:xfrm>
          <a:off x="0" y="0"/>
          <a:ext cx="0" cy="0"/>
          <a:chOff x="0" y="0"/>
          <a:chExt cx="0" cy="0"/>
        </a:xfrm>
      </p:grpSpPr>
      <p:sp>
        <p:nvSpPr>
          <p:cNvPr id="2" name="Freeform 2"/>
          <p:cNvSpPr/>
          <p:nvPr/>
        </p:nvSpPr>
        <p:spPr>
          <a:xfrm rot="-10800000" flipV="1">
            <a:off x="0" y="714344"/>
            <a:ext cx="18288000" cy="9572656"/>
          </a:xfrm>
          <a:custGeom>
            <a:avLst/>
            <a:gdLst/>
            <a:ahLst/>
            <a:cxnLst/>
            <a:rect l="l" t="t" r="r" b="b"/>
            <a:pathLst>
              <a:path w="18566732" h="11514494">
                <a:moveTo>
                  <a:pt x="0" y="11514494"/>
                </a:moveTo>
                <a:lnTo>
                  <a:pt x="18566732" y="11514494"/>
                </a:lnTo>
                <a:lnTo>
                  <a:pt x="18566732" y="0"/>
                </a:lnTo>
                <a:lnTo>
                  <a:pt x="0" y="0"/>
                </a:lnTo>
                <a:lnTo>
                  <a:pt x="0" y="11514494"/>
                </a:lnTo>
                <a:close/>
              </a:path>
            </a:pathLst>
          </a:custGeom>
          <a:blipFill>
            <a:blip r:embed="rId2">
              <a:alphaModFix amt="56000"/>
              <a:extLst>
                <a:ext uri="{96DAC541-7B7A-43D3-8B79-37D633B846F1}">
                  <asvg:svgBlip xmlns:asvg="http://schemas.microsoft.com/office/drawing/2016/SVG/main" r:embed="rId3"/>
                </a:ext>
              </a:extLst>
            </a:blip>
            <a:stretch>
              <a:fillRect/>
            </a:stretch>
          </a:blipFill>
        </p:spPr>
      </p:sp>
      <p:sp>
        <p:nvSpPr>
          <p:cNvPr id="4" name="TextBox 4"/>
          <p:cNvSpPr txBox="1"/>
          <p:nvPr/>
        </p:nvSpPr>
        <p:spPr>
          <a:xfrm>
            <a:off x="2928894" y="0"/>
            <a:ext cx="9960739" cy="1477328"/>
          </a:xfrm>
          <a:prstGeom prst="rect">
            <a:avLst/>
          </a:prstGeom>
        </p:spPr>
        <p:txBody>
          <a:bodyPr lIns="0" tIns="0" rIns="0" bIns="0" rtlCol="0" anchor="t">
            <a:spAutoFit/>
          </a:bodyPr>
          <a:lstStyle/>
          <a:p>
            <a:pPr algn="ctr"/>
            <a:r>
              <a:rPr lang="en-GB" sz="9600" b="1" dirty="0">
                <a:solidFill>
                  <a:schemeClr val="bg1"/>
                </a:solidFill>
                <a:latin typeface="Times New Roman" pitchFamily="18" charset="0"/>
                <a:cs typeface="Times New Roman" pitchFamily="18" charset="0"/>
              </a:rPr>
              <a:t>References</a:t>
            </a:r>
            <a:endParaRPr lang="en-US" sz="9600" b="1" dirty="0">
              <a:solidFill>
                <a:schemeClr val="bg1"/>
              </a:solidFill>
              <a:latin typeface="Times New Roman" pitchFamily="18" charset="0"/>
              <a:cs typeface="Times New Roman" pitchFamily="18" charset="0"/>
            </a:endParaRPr>
          </a:p>
        </p:txBody>
      </p:sp>
      <p:sp>
        <p:nvSpPr>
          <p:cNvPr id="9" name="Freeform 9"/>
          <p:cNvSpPr/>
          <p:nvPr/>
        </p:nvSpPr>
        <p:spPr>
          <a:xfrm>
            <a:off x="16430676" y="357154"/>
            <a:ext cx="1515880" cy="862673"/>
          </a:xfrm>
          <a:custGeom>
            <a:avLst/>
            <a:gdLst/>
            <a:ahLst/>
            <a:cxnLst/>
            <a:rect l="l" t="t" r="r" b="b"/>
            <a:pathLst>
              <a:path w="1515880" h="862673">
                <a:moveTo>
                  <a:pt x="0" y="0"/>
                </a:moveTo>
                <a:lnTo>
                  <a:pt x="1515880" y="0"/>
                </a:lnTo>
                <a:lnTo>
                  <a:pt x="1515880" y="862673"/>
                </a:lnTo>
                <a:lnTo>
                  <a:pt x="0" y="86267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121" name="Rectangle 1"/>
          <p:cNvSpPr>
            <a:spLocks noChangeArrowheads="1"/>
          </p:cNvSpPr>
          <p:nvPr/>
        </p:nvSpPr>
        <p:spPr bwMode="auto">
          <a:xfrm>
            <a:off x="285688" y="2714608"/>
            <a:ext cx="17502246" cy="333193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200000"/>
              </a:lnSpc>
              <a:spcBef>
                <a:spcPct val="0"/>
              </a:spcBef>
              <a:spcAft>
                <a:spcPct val="0"/>
              </a:spcAft>
              <a:buClrTx/>
              <a:buSzTx/>
              <a:buFont typeface="Arial" pitchFamily="34" charset="0"/>
              <a:buChar char="•"/>
              <a:tabLst/>
            </a:pPr>
            <a:r>
              <a:rPr kumimoji="0" lang="en-GB" b="0" i="0" u="none" strike="noStrike" cap="none" normalizeH="0" baseline="0" dirty="0" err="1">
                <a:ln>
                  <a:noFill/>
                </a:ln>
                <a:solidFill>
                  <a:schemeClr val="bg1"/>
                </a:solidFill>
                <a:effectLst/>
                <a:latin typeface="Times New Roman" pitchFamily="18" charset="0"/>
                <a:ea typeface="Times New Roman" pitchFamily="18" charset="0"/>
                <a:cs typeface="Times New Roman" pitchFamily="18" charset="0"/>
              </a:rPr>
              <a:t>Dimala</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C.P. and </a:t>
            </a:r>
            <a:r>
              <a:rPr kumimoji="0" lang="en-GB" b="0" i="0" u="none" strike="noStrike" cap="none" normalizeH="0" baseline="0" dirty="0" err="1">
                <a:ln>
                  <a:noFill/>
                </a:ln>
                <a:solidFill>
                  <a:schemeClr val="bg1"/>
                </a:solidFill>
                <a:effectLst/>
                <a:latin typeface="Times New Roman" pitchFamily="18" charset="0"/>
                <a:ea typeface="Times New Roman" pitchFamily="18" charset="0"/>
                <a:cs typeface="Times New Roman" pitchFamily="18" charset="0"/>
              </a:rPr>
              <a:t>Saraswati</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R., (2023). The Roles of Motivation to Learn and Coping Behaviours in Managing Stress in Working College Students. </a:t>
            </a:r>
            <a:r>
              <a:rPr kumimoji="0" lang="en-GB" b="0" i="1"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Journal of Educational Science and Technology</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9(2), pp.95-102.</a:t>
            </a:r>
            <a:endParaRPr kumimoji="0" lang="en-US" b="0" i="0" u="none" strike="noStrike" cap="none" normalizeH="0" baseline="0" dirty="0">
              <a:ln>
                <a:noFill/>
              </a:ln>
              <a:solidFill>
                <a:schemeClr val="bg1"/>
              </a:solidFill>
              <a:effectLst/>
              <a:latin typeface="Times New Roman" pitchFamily="18" charset="0"/>
              <a:cs typeface="Times New Roman" pitchFamily="18" charset="0"/>
            </a:endParaRPr>
          </a:p>
          <a:p>
            <a:pPr marL="0" marR="0" lvl="0" indent="0" algn="just" defTabSz="914400" rtl="0" eaLnBrk="0" fontAlgn="base" latinLnBrk="0" hangingPunct="0">
              <a:lnSpc>
                <a:spcPct val="200000"/>
              </a:lnSpc>
              <a:spcBef>
                <a:spcPct val="0"/>
              </a:spcBef>
              <a:spcAft>
                <a:spcPct val="0"/>
              </a:spcAft>
              <a:buClrTx/>
              <a:buSzTx/>
              <a:buFont typeface="Arial" pitchFamily="34" charset="0"/>
              <a:buChar char="•"/>
              <a:tabLst/>
            </a:pP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Morales-</a:t>
            </a:r>
            <a:r>
              <a:rPr kumimoji="0" lang="en-GB" b="0" i="0" u="none" strike="noStrike" cap="none" normalizeH="0" baseline="0" dirty="0" err="1">
                <a:ln>
                  <a:noFill/>
                </a:ln>
                <a:solidFill>
                  <a:schemeClr val="bg1"/>
                </a:solidFill>
                <a:effectLst/>
                <a:latin typeface="Times New Roman" pitchFamily="18" charset="0"/>
                <a:ea typeface="Times New Roman" pitchFamily="18" charset="0"/>
                <a:cs typeface="Times New Roman" pitchFamily="18" charset="0"/>
              </a:rPr>
              <a:t>Huamán</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H.I., Medina-</a:t>
            </a:r>
            <a:r>
              <a:rPr kumimoji="0" lang="en-GB" b="0" i="0" u="none" strike="noStrike" cap="none" normalizeH="0" baseline="0" dirty="0" err="1">
                <a:ln>
                  <a:noFill/>
                </a:ln>
                <a:solidFill>
                  <a:schemeClr val="bg1"/>
                </a:solidFill>
                <a:effectLst/>
                <a:latin typeface="Times New Roman" pitchFamily="18" charset="0"/>
                <a:ea typeface="Times New Roman" pitchFamily="18" charset="0"/>
                <a:cs typeface="Times New Roman" pitchFamily="18" charset="0"/>
              </a:rPr>
              <a:t>Valderrama</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C.J., Valencia-Arias, A., Vasquez-Coronado, M.H., Valencia, J. and Delgado-</a:t>
            </a:r>
            <a:r>
              <a:rPr kumimoji="0" lang="en-GB" b="0" i="0" u="none" strike="noStrike" cap="none" normalizeH="0" baseline="0" dirty="0" err="1">
                <a:ln>
                  <a:noFill/>
                </a:ln>
                <a:solidFill>
                  <a:schemeClr val="bg1"/>
                </a:solidFill>
                <a:effectLst/>
                <a:latin typeface="Times New Roman" pitchFamily="18" charset="0"/>
                <a:ea typeface="Times New Roman" pitchFamily="18" charset="0"/>
                <a:cs typeface="Times New Roman" pitchFamily="18" charset="0"/>
              </a:rPr>
              <a:t>Caramutti</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J., (2023). Organizational culture and teamwork: A </a:t>
            </a:r>
            <a:r>
              <a:rPr kumimoji="0" lang="en-GB" b="0" i="0" u="none" strike="noStrike" cap="none" normalizeH="0" baseline="0" dirty="0" err="1">
                <a:ln>
                  <a:noFill/>
                </a:ln>
                <a:solidFill>
                  <a:schemeClr val="bg1"/>
                </a:solidFill>
                <a:effectLst/>
                <a:latin typeface="Times New Roman" pitchFamily="18" charset="0"/>
                <a:ea typeface="Times New Roman" pitchFamily="18" charset="0"/>
                <a:cs typeface="Times New Roman" pitchFamily="18" charset="0"/>
              </a:rPr>
              <a:t>bibliometric</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perspective on public and private organizations. </a:t>
            </a:r>
            <a:r>
              <a:rPr kumimoji="0" lang="en-GB" b="0" i="1"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Sustainability</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15(18), p.13966.</a:t>
            </a:r>
            <a:endParaRPr kumimoji="0" lang="en-US" b="0" i="0" u="none" strike="noStrike" cap="none" normalizeH="0" baseline="0" dirty="0">
              <a:ln>
                <a:noFill/>
              </a:ln>
              <a:solidFill>
                <a:schemeClr val="bg1"/>
              </a:solidFill>
              <a:effectLst/>
              <a:latin typeface="Times New Roman" pitchFamily="18" charset="0"/>
              <a:cs typeface="Times New Roman" pitchFamily="18" charset="0"/>
            </a:endParaRPr>
          </a:p>
          <a:p>
            <a:pPr marL="0" marR="0" lvl="0" indent="0" algn="just" defTabSz="914400" rtl="0" eaLnBrk="0" fontAlgn="base" latinLnBrk="0" hangingPunct="0">
              <a:lnSpc>
                <a:spcPct val="200000"/>
              </a:lnSpc>
              <a:spcBef>
                <a:spcPct val="0"/>
              </a:spcBef>
              <a:spcAft>
                <a:spcPct val="0"/>
              </a:spcAft>
              <a:buClrTx/>
              <a:buSzTx/>
              <a:buFont typeface="Arial" pitchFamily="34" charset="0"/>
              <a:buChar char="•"/>
              <a:tabLst/>
            </a:pPr>
            <a:r>
              <a:rPr kumimoji="0" lang="en-GB" b="0" i="0" u="none" strike="noStrike" cap="none" normalizeH="0" baseline="0" dirty="0" err="1">
                <a:ln>
                  <a:noFill/>
                </a:ln>
                <a:solidFill>
                  <a:schemeClr val="bg1"/>
                </a:solidFill>
                <a:effectLst/>
                <a:latin typeface="Times New Roman" pitchFamily="18" charset="0"/>
                <a:ea typeface="Times New Roman" pitchFamily="18" charset="0"/>
                <a:cs typeface="Times New Roman" pitchFamily="18" charset="0"/>
              </a:rPr>
              <a:t>Utami</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E., </a:t>
            </a:r>
            <a:r>
              <a:rPr kumimoji="0" lang="en-GB" b="0" i="0" u="none" strike="noStrike" cap="none" normalizeH="0" baseline="0" dirty="0" err="1">
                <a:ln>
                  <a:noFill/>
                </a:ln>
                <a:solidFill>
                  <a:schemeClr val="bg1"/>
                </a:solidFill>
                <a:effectLst/>
                <a:latin typeface="Times New Roman" pitchFamily="18" charset="0"/>
                <a:ea typeface="Times New Roman" pitchFamily="18" charset="0"/>
                <a:cs typeface="Times New Roman" pitchFamily="18" charset="0"/>
              </a:rPr>
              <a:t>Hartanto</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A.D., </a:t>
            </a:r>
            <a:r>
              <a:rPr kumimoji="0" lang="en-GB" b="0" i="0" u="none" strike="noStrike" cap="none" normalizeH="0" baseline="0" dirty="0" err="1">
                <a:ln>
                  <a:noFill/>
                </a:ln>
                <a:solidFill>
                  <a:schemeClr val="bg1"/>
                </a:solidFill>
                <a:effectLst/>
                <a:latin typeface="Times New Roman" pitchFamily="18" charset="0"/>
                <a:ea typeface="Times New Roman" pitchFamily="18" charset="0"/>
                <a:cs typeface="Times New Roman" pitchFamily="18" charset="0"/>
              </a:rPr>
              <a:t>Adi</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S., </a:t>
            </a:r>
            <a:r>
              <a:rPr kumimoji="0" lang="en-GB" b="0" i="0" u="none" strike="noStrike" cap="none" normalizeH="0" baseline="0" dirty="0" err="1">
                <a:ln>
                  <a:noFill/>
                </a:ln>
                <a:solidFill>
                  <a:schemeClr val="bg1"/>
                </a:solidFill>
                <a:effectLst/>
                <a:latin typeface="Times New Roman" pitchFamily="18" charset="0"/>
                <a:ea typeface="Times New Roman" pitchFamily="18" charset="0"/>
                <a:cs typeface="Times New Roman" pitchFamily="18" charset="0"/>
              </a:rPr>
              <a:t>Oyong</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I. and </a:t>
            </a:r>
            <a:r>
              <a:rPr kumimoji="0" lang="en-GB" b="0" i="0" u="none" strike="noStrike" cap="none" normalizeH="0" baseline="0" dirty="0" err="1">
                <a:ln>
                  <a:noFill/>
                </a:ln>
                <a:solidFill>
                  <a:schemeClr val="bg1"/>
                </a:solidFill>
                <a:effectLst/>
                <a:latin typeface="Times New Roman" pitchFamily="18" charset="0"/>
                <a:ea typeface="Times New Roman" pitchFamily="18" charset="0"/>
                <a:cs typeface="Times New Roman" pitchFamily="18" charset="0"/>
              </a:rPr>
              <a:t>Raharjo</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S., (2022). Profiling analysis of DISC personality traits based on Twitter posts in </a:t>
            </a:r>
            <a:r>
              <a:rPr kumimoji="0" lang="en-GB" b="0" i="0" u="none" strike="noStrike" cap="none" normalizeH="0" baseline="0" dirty="0" err="1">
                <a:ln>
                  <a:noFill/>
                </a:ln>
                <a:solidFill>
                  <a:schemeClr val="bg1"/>
                </a:solidFill>
                <a:effectLst/>
                <a:latin typeface="Times New Roman" pitchFamily="18" charset="0"/>
                <a:ea typeface="Times New Roman" pitchFamily="18" charset="0"/>
                <a:cs typeface="Times New Roman" pitchFamily="18" charset="0"/>
              </a:rPr>
              <a:t>Bahasa</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Indonesia. </a:t>
            </a:r>
            <a:r>
              <a:rPr kumimoji="0" lang="en-GB" b="0" i="1"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Journal of King Saud University-Computer and Information Sciences</a:t>
            </a:r>
            <a:r>
              <a:rPr kumimoji="0" lang="en-GB"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34(2), pp.264-269.</a:t>
            </a:r>
            <a:endParaRPr kumimoji="0" lang="en-GB" b="0" i="0" u="none" strike="noStrike" cap="none" normalizeH="0" baseline="0" dirty="0">
              <a:ln>
                <a:noFill/>
              </a:ln>
              <a:solidFill>
                <a:schemeClr val="bg1"/>
              </a:solidFill>
              <a:effectLst/>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898</Words>
  <Application>Microsoft Office PowerPoint</Application>
  <PresentationFormat>Custom</PresentationFormat>
  <Paragraphs>33</Paragraphs>
  <Slides>7</Slides>
  <Notes>3</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Orange Illustrative Effective Leadership and Team Building Presenattion</dc:title>
  <cp:lastModifiedBy>User</cp:lastModifiedBy>
  <cp:revision>206</cp:revision>
  <dcterms:created xsi:type="dcterms:W3CDTF">2006-08-16T00:00:00Z</dcterms:created>
  <dcterms:modified xsi:type="dcterms:W3CDTF">2026-02-13T08:14:39Z</dcterms:modified>
  <dc:identifier>DAHAVotgp5I</dc:identifier>
</cp:coreProperties>
</file>