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80" y="7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BC43F0-1E4A-45DA-AD64-EC76C1DE0523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ECED5-3042-4710-9B2E-77C8A5577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364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ECED5-3042-4710-9B2E-77C8A55775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58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62EE-3E6F-B036-69E5-C60285C69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70931-CCFA-414F-C7E9-92E53E5074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D686B-A55C-79C4-B985-9ADBCACBA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BA929-4076-2318-BEA2-81F360B2E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2E4DE-805A-5C8C-A294-B8A02C42A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140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5C6D0-E239-D506-0509-A2FFB5032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EB64F-479C-4B20-7171-36B7C8367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7851D-B76D-4189-6B1B-C2376DEEA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8018F-8AD4-5A0F-4BEF-0977AB423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079F4-9D6D-657E-1CC2-158CA8775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86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A3618-B4C2-D74D-9A03-2E426488B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984259-4D14-DC11-D4DA-078F54174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5037B-72C5-3B51-C047-6F43F4E9C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662B7-AFC0-6389-4DB1-824F61F0B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516B3-00A1-1999-DBBB-4D8574203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323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2E634-2C59-4D12-E956-9DBA507B8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861ED-9DA9-1333-C6F5-6ECC04052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32501B-FF35-AFD8-616D-91DD059D7E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EF43AC-FEA4-6E7E-855B-4E0EF486A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886B94-3434-59E1-0F9B-9DD85B46A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B38947-6694-DDC2-C321-891A3167E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7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3DBA8-EF04-BE39-0778-46CB1A2F9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C9AD1-742F-FEC2-6E55-A6BEC45514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66D321-64BB-DB77-1307-BB25DC7791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5D7B2E-CE80-996C-F485-ABA658B4FA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DD206-3866-6F5D-CFCC-5E7437542C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00C742-9BA7-F10F-DB4F-A967F49B9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778952-3771-3083-1000-D3264569B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4C875A-E2FB-5884-AD10-C445D74A6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42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DE6D3-BDFB-26C1-CE57-EDE1B8108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77E754-8EEF-E5DF-10BC-8066E9E81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E87D5C-51A7-50D3-2BA5-E9E3D1B9A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55539F-D91A-E852-B109-5E08EC188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391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688383-8A81-566A-9AA1-B5C17F117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158A82-D66A-CC02-BE9D-F28172076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ED6F0-7FE7-8643-B01D-6F8274816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57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7242B-9CE0-D5B5-17C1-4B0351524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9B588-F1BB-D052-71BF-74FF3A175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3D1CD-CA6F-F9AB-7E54-486BBAF75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66966-C0C6-F9F4-BAEC-AEB1A004E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C462F5-8B23-EF29-0075-A0B1EE218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A97327-2724-A20A-C2F8-857CA8799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262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B01DC-5ECB-DA98-D981-C755DA750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BE87B5-F63C-1AB2-6D80-459885E6D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261F9A-A31F-903D-0129-1DE6D49459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FB79A-6FE2-17AF-D2B7-0EE8C6DA6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5EA2BF-7064-5DF2-4BAF-E659A8870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12EFA-C054-5E59-428F-FA5A19D05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2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FA1C4-3BB4-C28C-4045-3DCFB8836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232273-8AAE-AF31-2347-BC43BEC2F2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6190D-79AC-2151-F680-20997EBA1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69AB5-BB7B-F471-FE5F-43763A5A6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139F4-34DF-C66B-B3C2-78A95404A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96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C60338-BCFC-2A85-BE22-6E02D21BBD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2C0CC7-FF76-EE05-2212-854F422D90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B4424-497A-1431-7150-904730CD8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43A8F-2E6B-5A4E-0CA9-05B37D2E3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4338F-097C-3C74-DE1E-572919BA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84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0A893A-E3DA-7EAE-B33A-8A635CBF9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9F81B-E3DD-9E6B-795C-C863A0F5C1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A36A06-22CE-5D76-79F2-FCFE5805EC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B0BBDE-00A9-4602-AEA5-C75895F442ED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4385E-3AB4-1B94-3C25-C12BB0B96B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471F2-E7E1-D491-F262-999AC25D2A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655B2-964C-7B1C-E8C7-CF6100679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5319" y="1575586"/>
            <a:ext cx="9144000" cy="4661218"/>
          </a:xfrm>
        </p:spPr>
        <p:txBody>
          <a:bodyPr>
            <a:normAutofit fontScale="90000"/>
          </a:bodyPr>
          <a:lstStyle/>
          <a:p>
            <a:r>
              <a:rPr lang="en-GB" dirty="0"/>
              <a:t>How is my degree classification calculated?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(a distillation of the Academic Quality Handbook)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Version 5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445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240F-EE47-9E27-1776-E94062789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“counts” towards my degree?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7A81F-A050-EDBA-0A0B-7C34B4A61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5 and Level 6 modules count</a:t>
            </a:r>
          </a:p>
          <a:p>
            <a:r>
              <a:rPr lang="en-GB" dirty="0"/>
              <a:t>Level 4 modules do not count – in the sense that the marks don’t go towards the classification. </a:t>
            </a:r>
          </a:p>
          <a:p>
            <a:r>
              <a:rPr lang="en-GB" dirty="0"/>
              <a:t>However, Level 4 is the underpinning to Levels 5 and 6</a:t>
            </a:r>
          </a:p>
          <a:p>
            <a:pPr marL="0" indent="0">
              <a:buNone/>
            </a:pPr>
            <a:r>
              <a:rPr lang="en-GB" dirty="0"/>
              <a:t>   in a general sense</a:t>
            </a:r>
          </a:p>
        </p:txBody>
      </p:sp>
    </p:spTree>
    <p:extLst>
      <p:ext uri="{BB962C8B-B14F-4D97-AF65-F5344CB8AC3E}">
        <p14:creationId xmlns:p14="http://schemas.microsoft.com/office/powerpoint/2010/main" val="47379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D10C-7055-192F-73F3-A8415FE55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D477-2F73-F593-882A-309722C7A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120 credits = 6 modules x 20 credits</a:t>
            </a:r>
          </a:p>
          <a:p>
            <a:r>
              <a:rPr lang="en-GB" dirty="0"/>
              <a:t>Pass </a:t>
            </a:r>
            <a:r>
              <a:rPr lang="en-GB" u="sng" dirty="0"/>
              <a:t>all</a:t>
            </a:r>
            <a:r>
              <a:rPr lang="en-GB" dirty="0"/>
              <a:t> modules at 40% or above </a:t>
            </a:r>
          </a:p>
          <a:p>
            <a:r>
              <a:rPr lang="en-GB" dirty="0"/>
              <a:t>Best 100 credits count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882785-7B5F-097A-37F7-FD4910E75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783617"/>
              </p:ext>
            </p:extLst>
          </p:nvPr>
        </p:nvGraphicFramePr>
        <p:xfrm>
          <a:off x="2626288" y="3429000"/>
          <a:ext cx="3469713" cy="384048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156571">
                  <a:extLst>
                    <a:ext uri="{9D8B030D-6E8A-4147-A177-3AD203B41FA5}">
                      <a16:colId xmlns:a16="http://schemas.microsoft.com/office/drawing/2014/main" val="1583831534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1129102006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3886809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Module 1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48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61%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88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269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62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54%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2499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820708"/>
                  </a:ext>
                </a:extLst>
              </a:tr>
            </a:tbl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80034C3B-25CB-F440-19DC-918BB28214C6}"/>
              </a:ext>
            </a:extLst>
          </p:cNvPr>
          <p:cNvSpPr/>
          <p:nvPr/>
        </p:nvSpPr>
        <p:spPr>
          <a:xfrm>
            <a:off x="6263640" y="3429000"/>
            <a:ext cx="457200" cy="18135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92AB9-5729-30ED-79F1-C45F61B2B143}"/>
              </a:ext>
            </a:extLst>
          </p:cNvPr>
          <p:cNvSpPr txBox="1"/>
          <p:nvPr/>
        </p:nvSpPr>
        <p:spPr>
          <a:xfrm>
            <a:off x="6813478" y="3886200"/>
            <a:ext cx="35116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Average of best</a:t>
            </a:r>
          </a:p>
          <a:p>
            <a:r>
              <a:rPr lang="en-GB" b="1" dirty="0"/>
              <a:t>100 credits.</a:t>
            </a:r>
          </a:p>
          <a:p>
            <a:r>
              <a:rPr lang="en-GB" b="1" dirty="0"/>
              <a:t>Level 5 average = 62.4%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6C6C7B-527B-FC8C-B9C2-705EADDA75C2}"/>
              </a:ext>
            </a:extLst>
          </p:cNvPr>
          <p:cNvCxnSpPr/>
          <p:nvPr/>
        </p:nvCxnSpPr>
        <p:spPr>
          <a:xfrm>
            <a:off x="2362200" y="5471160"/>
            <a:ext cx="4023360" cy="0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83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D10C-7055-192F-73F3-A8415FE55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D477-2F73-F593-882A-309722C7A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120 credits = (4 modules x 20 credits) + 40 credit project</a:t>
            </a:r>
          </a:p>
          <a:p>
            <a:r>
              <a:rPr lang="en-GB" dirty="0"/>
              <a:t>Pass </a:t>
            </a:r>
            <a:r>
              <a:rPr lang="en-GB" u="sng" dirty="0"/>
              <a:t>all</a:t>
            </a:r>
            <a:r>
              <a:rPr lang="en-GB" dirty="0"/>
              <a:t> modules at 40% or above </a:t>
            </a:r>
          </a:p>
          <a:p>
            <a:r>
              <a:rPr lang="en-GB" dirty="0"/>
              <a:t>Best 100 credits count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882785-7B5F-097A-37F7-FD4910E75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525426"/>
              </p:ext>
            </p:extLst>
          </p:nvPr>
        </p:nvGraphicFramePr>
        <p:xfrm>
          <a:off x="2626288" y="3429000"/>
          <a:ext cx="3469713" cy="185420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156571">
                  <a:extLst>
                    <a:ext uri="{9D8B030D-6E8A-4147-A177-3AD203B41FA5}">
                      <a16:colId xmlns:a16="http://schemas.microsoft.com/office/drawing/2014/main" val="1583831534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1129102006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3886809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Project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40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70%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48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78%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88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269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62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820708"/>
                  </a:ext>
                </a:extLst>
              </a:tr>
            </a:tbl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80034C3B-25CB-F440-19DC-918BB28214C6}"/>
              </a:ext>
            </a:extLst>
          </p:cNvPr>
          <p:cNvSpPr/>
          <p:nvPr/>
        </p:nvSpPr>
        <p:spPr>
          <a:xfrm>
            <a:off x="6263640" y="3429000"/>
            <a:ext cx="457200" cy="18135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92AB9-5729-30ED-79F1-C45F61B2B143}"/>
              </a:ext>
            </a:extLst>
          </p:cNvPr>
          <p:cNvSpPr txBox="1"/>
          <p:nvPr/>
        </p:nvSpPr>
        <p:spPr>
          <a:xfrm>
            <a:off x="6813478" y="3886200"/>
            <a:ext cx="35116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Average of best</a:t>
            </a:r>
          </a:p>
          <a:p>
            <a:r>
              <a:rPr lang="en-GB" b="1" dirty="0"/>
              <a:t>100 credits.</a:t>
            </a:r>
          </a:p>
          <a:p>
            <a:r>
              <a:rPr lang="en-GB" b="1" dirty="0"/>
              <a:t>Level 6 average = 70.4%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6C6C7B-527B-FC8C-B9C2-705EADDA75C2}"/>
              </a:ext>
            </a:extLst>
          </p:cNvPr>
          <p:cNvCxnSpPr/>
          <p:nvPr/>
        </p:nvCxnSpPr>
        <p:spPr>
          <a:xfrm>
            <a:off x="2339340" y="5113020"/>
            <a:ext cx="4023360" cy="0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38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C361E-EE58-2608-DD5C-FBAFB8C65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Calculation for Degree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79E4C-3807-E340-5D74-0911953D2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196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Calculation 1</a:t>
            </a:r>
          </a:p>
          <a:p>
            <a:pPr marL="0" indent="0">
              <a:buNone/>
            </a:pPr>
            <a:r>
              <a:rPr lang="en-GB" sz="2400" dirty="0"/>
              <a:t>Average of Best 100 L5 (1/3 weighting) and Best 100 L6 (2/3 weighting)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(62.4% * 0.333333) + (70.4% * 0.666666)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= 67.7%</a:t>
            </a:r>
          </a:p>
          <a:p>
            <a:pPr marL="0" indent="0">
              <a:buNone/>
            </a:pPr>
            <a:r>
              <a:rPr lang="en-GB" dirty="0"/>
              <a:t>Calculation 2</a:t>
            </a:r>
          </a:p>
          <a:p>
            <a:pPr marL="0" indent="0">
              <a:buNone/>
            </a:pPr>
            <a:r>
              <a:rPr lang="en-GB" sz="2800" dirty="0"/>
              <a:t>Average of Best 100 L6 only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= 70.4%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FB2FC2-ABDD-8705-0778-9A342D50EDB0}"/>
              </a:ext>
            </a:extLst>
          </p:cNvPr>
          <p:cNvSpPr txBox="1">
            <a:spLocks/>
          </p:cNvSpPr>
          <p:nvPr/>
        </p:nvSpPr>
        <p:spPr>
          <a:xfrm>
            <a:off x="838200" y="1326197"/>
            <a:ext cx="5554980" cy="99885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Scenario: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Level 5 – 62.4% 	         Level 6 – 70.4%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635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D7864-108A-17C8-BB2C-7A085EDF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mark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4F72-222C-4F95-21A0-601C9B9DC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Classification mark = the highest mark </a:t>
            </a:r>
          </a:p>
          <a:p>
            <a:pPr marL="0" indent="0">
              <a:buNone/>
            </a:pPr>
            <a:r>
              <a:rPr lang="en-GB" dirty="0"/>
              <a:t>– either Calculation 1 or Calculation 2</a:t>
            </a:r>
          </a:p>
          <a:p>
            <a:endParaRPr lang="en-GB" dirty="0"/>
          </a:p>
          <a:p>
            <a:r>
              <a:rPr lang="en-GB" dirty="0"/>
              <a:t>Calculation 1 = 67.7%</a:t>
            </a:r>
          </a:p>
          <a:p>
            <a:r>
              <a:rPr lang="en-GB" b="1" dirty="0">
                <a:solidFill>
                  <a:srgbClr val="00B050"/>
                </a:solidFill>
              </a:rPr>
              <a:t>Calculation 2 = 70.4%      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FD1D7CB-C47C-F942-FAA1-AAC4719CF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368134"/>
              </p:ext>
            </p:extLst>
          </p:nvPr>
        </p:nvGraphicFramePr>
        <p:xfrm>
          <a:off x="5646420" y="3162828"/>
          <a:ext cx="5501640" cy="3217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820">
                  <a:extLst>
                    <a:ext uri="{9D8B030D-6E8A-4147-A177-3AD203B41FA5}">
                      <a16:colId xmlns:a16="http://schemas.microsoft.com/office/drawing/2014/main" val="3956533248"/>
                    </a:ext>
                  </a:extLst>
                </a:gridCol>
                <a:gridCol w="2750820">
                  <a:extLst>
                    <a:ext uri="{9D8B030D-6E8A-4147-A177-3AD203B41FA5}">
                      <a16:colId xmlns:a16="http://schemas.microsoft.com/office/drawing/2014/main" val="2850070392"/>
                    </a:ext>
                  </a:extLst>
                </a:gridCol>
              </a:tblGrid>
              <a:tr h="602827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70%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3157645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60% +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1" dirty="0">
                          <a:solidFill>
                            <a:schemeClr val="tx1"/>
                          </a:solidFill>
                        </a:rPr>
                        <a:t>(59.45% with rounding)</a:t>
                      </a:r>
                      <a:endParaRPr lang="en-GB" sz="18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1233474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2:2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50% +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1" dirty="0">
                          <a:solidFill>
                            <a:schemeClr val="tx1"/>
                          </a:solidFill>
                        </a:rPr>
                        <a:t>(49.45% with rounding)</a:t>
                      </a:r>
                      <a:endParaRPr lang="en-GB" sz="2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6568718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40% +</a:t>
                      </a:r>
                    </a:p>
                    <a:p>
                      <a:r>
                        <a:rPr lang="en-GB" sz="1800" i="1" dirty="0">
                          <a:solidFill>
                            <a:schemeClr val="tx1"/>
                          </a:solidFill>
                        </a:rPr>
                        <a:t>(39.45 with rounding)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2895388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Fail/resit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Below 39.45%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034033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A2CEEB4-6964-7BCB-BDC2-402906F038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8556752"/>
              </p:ext>
            </p:extLst>
          </p:nvPr>
        </p:nvGraphicFramePr>
        <p:xfrm>
          <a:off x="5646420" y="3110653"/>
          <a:ext cx="5501640" cy="67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820">
                  <a:extLst>
                    <a:ext uri="{9D8B030D-6E8A-4147-A177-3AD203B41FA5}">
                      <a16:colId xmlns:a16="http://schemas.microsoft.com/office/drawing/2014/main" val="1220377851"/>
                    </a:ext>
                  </a:extLst>
                </a:gridCol>
                <a:gridCol w="2750820">
                  <a:extLst>
                    <a:ext uri="{9D8B030D-6E8A-4147-A177-3AD203B41FA5}">
                      <a16:colId xmlns:a16="http://schemas.microsoft.com/office/drawing/2014/main" val="4130012643"/>
                    </a:ext>
                  </a:extLst>
                </a:gridCol>
              </a:tblGrid>
              <a:tr h="636694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70% + </a:t>
                      </a:r>
                    </a:p>
                    <a:p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GB" sz="1800" b="1" i="1" dirty="0">
                          <a:solidFill>
                            <a:schemeClr val="tx1"/>
                          </a:solidFill>
                        </a:rPr>
                        <a:t>69.45% with rounding)</a:t>
                      </a:r>
                      <a:endParaRPr lang="en-GB" sz="20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874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801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87932-E57A-F23A-27C4-9FF552032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Scenarios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529432-D992-79C8-43E7-98DD96FB57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730709"/>
              </p:ext>
            </p:extLst>
          </p:nvPr>
        </p:nvGraphicFramePr>
        <p:xfrm>
          <a:off x="656573" y="1875729"/>
          <a:ext cx="105156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98347640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26965097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76249876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7898252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49580447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8603832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Level 5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Best 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Level 6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Best 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Calculation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Calculation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Classification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80774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63.33%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6714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953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0662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57%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2290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68.3%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 but could be borderline…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9889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B2AD-C3C1-46D6-929D-7A1E56142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Borderline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C7817-A27A-0E98-1D6F-CB270A47B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are still considered for the upper degree classification if the classification mark (overall average) is within 2% of a boundary.</a:t>
            </a:r>
          </a:p>
          <a:p>
            <a:r>
              <a:rPr lang="en-GB" dirty="0" err="1"/>
              <a:t>ie</a:t>
            </a:r>
            <a:r>
              <a:rPr lang="en-GB" dirty="0"/>
              <a:t> 68-69%, 58-59%, 48-49%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u="sng" dirty="0"/>
              <a:t>In practice</a:t>
            </a:r>
            <a:r>
              <a:rPr lang="en-GB" dirty="0"/>
              <a:t>, this is a rounded average, so 67.45%, 57.45%, 47.45% would also be considered</a:t>
            </a:r>
          </a:p>
          <a:p>
            <a:endParaRPr lang="en-GB" dirty="0"/>
          </a:p>
          <a:p>
            <a:r>
              <a:rPr lang="en-GB" dirty="0"/>
              <a:t>In these scenarios, </a:t>
            </a:r>
            <a:r>
              <a:rPr lang="en-GB" b="1" dirty="0"/>
              <a:t>preponderance</a:t>
            </a:r>
            <a:r>
              <a:rPr lang="en-GB" dirty="0"/>
              <a:t> is considered.</a:t>
            </a:r>
          </a:p>
        </p:txBody>
      </p:sp>
    </p:spTree>
    <p:extLst>
      <p:ext uri="{BB962C8B-B14F-4D97-AF65-F5344CB8AC3E}">
        <p14:creationId xmlns:p14="http://schemas.microsoft.com/office/powerpoint/2010/main" val="4254746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6A4F-06FB-75FC-831B-3D41F6E9E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Preponderance – “the exit velocity principle” – what is it?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3EC8-3EB4-2ED0-C4A6-9960CB61A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>
                <a:solidFill>
                  <a:schemeClr val="accent6"/>
                </a:solidFill>
              </a:rPr>
              <a:t>How many credits are in the upper classification </a:t>
            </a:r>
            <a:r>
              <a:rPr lang="en-GB" b="1" u="sng">
                <a:solidFill>
                  <a:schemeClr val="accent6"/>
                </a:solidFill>
              </a:rPr>
              <a:t>at Level 6</a:t>
            </a:r>
            <a:r>
              <a:rPr lang="en-GB" b="1">
                <a:solidFill>
                  <a:schemeClr val="accent6"/>
                </a:solidFill>
              </a:rPr>
              <a:t>? </a:t>
            </a:r>
          </a:p>
          <a:p>
            <a:pPr marL="0" indent="0">
              <a:buNone/>
            </a:pPr>
            <a:r>
              <a:rPr lang="en-GB" b="1">
                <a:solidFill>
                  <a:schemeClr val="accent6"/>
                </a:solidFill>
              </a:rPr>
              <a:t>   If 60 credits or more, the higher classification will be awarded</a:t>
            </a:r>
            <a:r>
              <a:rPr lang="en-GB"/>
              <a:t>.</a:t>
            </a:r>
          </a:p>
          <a:p>
            <a:endParaRPr lang="en-GB" sz="600"/>
          </a:p>
          <a:p>
            <a:pPr marL="0" indent="0">
              <a:buNone/>
            </a:pPr>
            <a:r>
              <a:rPr lang="en-GB"/>
              <a:t>Scenario 1: Classification mark: </a:t>
            </a:r>
            <a:r>
              <a:rPr lang="en-GB" b="1"/>
              <a:t>68.3% (borderline) </a:t>
            </a:r>
          </a:p>
          <a:p>
            <a:pPr marL="0" indent="0">
              <a:buNone/>
            </a:pPr>
            <a:endParaRPr lang="en-GB" sz="1200" b="1"/>
          </a:p>
          <a:p>
            <a:pPr marL="0" indent="0">
              <a:buNone/>
            </a:pPr>
            <a:r>
              <a:rPr lang="en-GB" b="1"/>
              <a:t>Student 1 profile for Level 6: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/>
              <a:t>60 credits or more are in the upper classification (70%+) </a:t>
            </a:r>
          </a:p>
          <a:p>
            <a:r>
              <a:rPr lang="en-GB" b="1"/>
              <a:t>In this case – 68.3% classification mark = 1st</a:t>
            </a:r>
            <a:endParaRPr lang="en-GB" b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32A6DD-F4CE-EEB5-E5E0-BDDAE916C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713808"/>
              </p:ext>
            </p:extLst>
          </p:nvPr>
        </p:nvGraphicFramePr>
        <p:xfrm>
          <a:off x="2032000" y="4267507"/>
          <a:ext cx="81280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155421670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3855201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1870858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96867091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4560933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Project (40cr)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Module 1 (20cr)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Module 2 (20cr)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Module 3 (20cr)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</a:rPr>
                        <a:t>Module 4 (20cr)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37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tx1"/>
                          </a:solidFill>
                        </a:rPr>
                        <a:t>65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tx1"/>
                          </a:solidFill>
                        </a:rPr>
                        <a:t>72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tx1"/>
                          </a:solidFill>
                        </a:rPr>
                        <a:t>62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tx1"/>
                          </a:solidFill>
                        </a:rPr>
                        <a:t>70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tx1"/>
                          </a:solidFill>
                        </a:rPr>
                        <a:t>71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721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818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6A4F-06FB-75FC-831B-3D41F6E9E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Preponderance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3EC8-3EB4-2ED0-C4A6-9960CB61A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sz="600" dirty="0"/>
          </a:p>
          <a:p>
            <a:pPr marL="0" indent="0">
              <a:buNone/>
            </a:pPr>
            <a:r>
              <a:rPr lang="en-GB" b="1" dirty="0"/>
              <a:t>Scenario 2: </a:t>
            </a:r>
            <a:r>
              <a:rPr lang="en-GB" dirty="0"/>
              <a:t>Classification mark: </a:t>
            </a:r>
            <a:r>
              <a:rPr lang="en-GB" b="1" dirty="0"/>
              <a:t>68.3% (borderline)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Student 2 profile for Level 6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Only 40 credits are in the upper classification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In this case – 68.3% classification mark = 2:1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AE9EE0-AF71-DF69-AA37-D36D35552C8D}"/>
              </a:ext>
            </a:extLst>
          </p:cNvPr>
          <p:cNvGraphicFramePr>
            <a:graphicFrameLocks noGrp="1"/>
          </p:cNvGraphicFramePr>
          <p:nvPr/>
        </p:nvGraphicFramePr>
        <p:xfrm>
          <a:off x="1704340" y="3790526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06470258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2729300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97624077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75849903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3601418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20348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78910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32A6DD-F4CE-EEB5-E5E0-BDDAE916C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435691"/>
              </p:ext>
            </p:extLst>
          </p:nvPr>
        </p:nvGraphicFramePr>
        <p:xfrm>
          <a:off x="1307995" y="3655589"/>
          <a:ext cx="81280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155421670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3855201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1870858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96867091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456093306"/>
                    </a:ext>
                  </a:extLst>
                </a:gridCol>
              </a:tblGrid>
              <a:tr h="43214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Project (40cr)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 (20cr)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 (20cr)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 (20cr)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 (20cr)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37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721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614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B71E1-E390-1E9B-BAB2-84577189E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363"/>
            <a:ext cx="10515600" cy="986680"/>
          </a:xfrm>
        </p:spPr>
        <p:txBody>
          <a:bodyPr/>
          <a:lstStyle/>
          <a:p>
            <a:r>
              <a:rPr lang="en-GB" dirty="0"/>
              <a:t>Condonement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E6DB9-F87B-1A5B-F44A-09DF8235D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8096"/>
            <a:ext cx="10515600" cy="5236078"/>
          </a:xfrm>
        </p:spPr>
        <p:txBody>
          <a:bodyPr/>
          <a:lstStyle/>
          <a:p>
            <a:r>
              <a:rPr lang="en-GB" dirty="0"/>
              <a:t>Earlier, </a:t>
            </a:r>
            <a:r>
              <a:rPr lang="en-GB"/>
              <a:t>it was </a:t>
            </a:r>
            <a:r>
              <a:rPr lang="en-GB" dirty="0"/>
              <a:t>stated that you had to pass all modules at 40%</a:t>
            </a:r>
          </a:p>
          <a:p>
            <a:endParaRPr lang="en-GB" dirty="0"/>
          </a:p>
          <a:p>
            <a:r>
              <a:rPr lang="en-GB" dirty="0"/>
              <a:t>Not quite true!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r>
              <a:rPr lang="en-GB" dirty="0"/>
              <a:t> If one module (</a:t>
            </a:r>
            <a:r>
              <a:rPr lang="en-GB" dirty="0" err="1"/>
              <a:t>ie</a:t>
            </a:r>
            <a:r>
              <a:rPr lang="en-GB" dirty="0"/>
              <a:t> 20 credits) is 30-39% it could potentially be </a:t>
            </a:r>
            <a:r>
              <a:rPr lang="en-GB" b="1" dirty="0"/>
              <a:t>condoned</a:t>
            </a:r>
            <a:endParaRPr lang="en-GB" dirty="0"/>
          </a:p>
          <a:p>
            <a:r>
              <a:rPr lang="en-GB" dirty="0"/>
              <a:t>The regulations are tighter on this programme due to BCS accreditation. Only ONE condonement for the whole of the programme is allowed. (Other programmes allow one per level)</a:t>
            </a:r>
          </a:p>
          <a:p>
            <a:r>
              <a:rPr lang="en-GB" dirty="0"/>
              <a:t>We try not to use the condonement if possible, to “keep it for later” and issue resits instead. Staff discretion is sometimes used.</a:t>
            </a:r>
          </a:p>
          <a:p>
            <a:r>
              <a:rPr lang="en-GB" dirty="0"/>
              <a:t>Note: Students cannot request or opt for condonement.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056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769</Words>
  <Application>Microsoft Office PowerPoint</Application>
  <PresentationFormat>Widescreen</PresentationFormat>
  <Paragraphs>184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Wingdings</vt:lpstr>
      <vt:lpstr>Office Theme</vt:lpstr>
      <vt:lpstr>How is my degree classification calculated?  (a distillation of the Academic Quality Handbook)  Version 5 </vt:lpstr>
      <vt:lpstr>What “counts” towards my degree?</vt:lpstr>
      <vt:lpstr>Level 5</vt:lpstr>
      <vt:lpstr>Level 6</vt:lpstr>
      <vt:lpstr>Calculation for Degree Classification</vt:lpstr>
      <vt:lpstr>Classification mark</vt:lpstr>
      <vt:lpstr>Some Scenarios</vt:lpstr>
      <vt:lpstr>Borderline cases</vt:lpstr>
      <vt:lpstr>Preponderance – “the exit velocity principle” – what is it?</vt:lpstr>
      <vt:lpstr>Preponderance</vt:lpstr>
      <vt:lpstr>Condonement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Gaynor Thomas</dc:creator>
  <cp:lastModifiedBy>Gaynor Thomas</cp:lastModifiedBy>
  <cp:revision>93</cp:revision>
  <dcterms:created xsi:type="dcterms:W3CDTF">2024-09-12T14:02:34Z</dcterms:created>
  <dcterms:modified xsi:type="dcterms:W3CDTF">2026-09-11T15:32:16Z</dcterms:modified>
</cp:coreProperties>
</file>