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jpeg" ContentType="image/jpeg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s/slide2.xml" ContentType="application/vnd.openxmlformats-officedocument.presentationml.slide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docprops/core.xml" ContentType="application/vnd.openxmlformats-package.core-propertie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notesslides/notesslide2.xml" ContentType="application/vnd.openxmlformats-officedocument.presentationml.notesSlide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app.xml" ContentType="application/vnd.openxmlformats-officedocument.extended-properties+xml"/>
  <Override PartName="/ppt/notesslides/notesslide3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4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"/>
  </p:notesMasterIdLst>
  <p:sldIdLst>
    <p:sldId id="261" r:id="rId3"/>
    <p:sldId id="258" r:id="rId4"/>
    <p:sldId id="259" r:id="rId5"/>
    <p:sldId id="260" r:id="rId6"/>
  </p:sldIdLst>
  <p:sldSz cx="5148263" cy="9144000" type="custom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1">
          <p15:clr>
            <a:srgbClr val="A4A3A4"/>
          </p15:clr>
        </p15:guide>
        <p15:guide id="2" pos="1622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588" autoAdjust="0"/>
    <p:restoredTop sz="76157" autoAdjust="0"/>
  </p:normalViewPr>
  <p:slideViewPr>
    <p:cSldViewPr>
      <p:cViewPr varScale="1">
        <p:scale>
          <a:sx n="43" d="100"/>
          <a:sy n="43" d="100"/>
        </p:scale>
        <p:origin x="2904" y="30"/>
      </p:cViewPr>
      <p:guideLst>
        <p:guide orient="horz" pos="2881"/>
        <p:guide pos="1622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10" Type="http://schemas.openxmlformats.org/officeDocument/2006/relationships/theme" Target="theme/theme1.xml"/><Relationship Id="rId2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6" Type="http://schemas.openxmlformats.org/officeDocument/2006/relationships/slide" Target="slides/slide4.xml"/><Relationship Id="rId7" Type="http://schemas.openxmlformats.org/officeDocument/2006/relationships/tableStyles" Target="tableStyles.xml"/><Relationship Id="rId8" Type="http://schemas.openxmlformats.org/officeDocument/2006/relationships/presProps" Target="presProps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 noEditPoints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 noEditPoints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696B8D-9E14-4E12-BAC4-DF3C3A78837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 noEditPoints="1"/>
          </p:cNvSpPr>
          <p:nvPr>
            <p:ph type="sldImg" idx="2"/>
          </p:nvPr>
        </p:nvSpPr>
        <p:spPr>
          <a:xfrm>
            <a:off x="2463800" y="685800"/>
            <a:ext cx="19304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 noEditPoints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67441B-FE92-40C6-9D64-6C4EE8D00A85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 sldNum="0"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slide" Target="../slides/slide3.xml"/><Relationship Id="rId2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slide" Target="../slides/slide4.xml"/><Relationship Id="rId2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2463701" y="685800"/>
            <a:ext cx="1930598" cy="34290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2F44868A-1B81-4361-B889-B9833F232F9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2463800" y="685800"/>
            <a:ext cx="1930400" cy="3429000"/>
          </a:xfrm>
        </p:spPr>
        <p:txBody>
          <a:bodyPr/>
          <a:lstStyle/>
          <a:p/>
        </p:txBody>
      </p:sp>
      <p:sp>
        <p:nvSpPr>
          <p:cNvPr id="3" name="Notes Placeholder 2"/>
          <p:cNvSpPr>
            <a:spLocks noGrp="1" noEditPoint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10"/>
          </p:nvPr>
        </p:nvSpPr>
        <p:spPr/>
        <p:txBody>
          <a:bodyPr/>
          <a:lstStyle/>
          <a:p>
            <a:fld id="{1D67441B-FE92-40C6-9D64-6C4EE8D00A8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/>
        <p:txBody>
          <a:bodyPr/>
          <a:lstStyle/>
          <a:p/>
        </p:txBody>
      </p:sp>
      <p:sp>
        <p:nvSpPr>
          <p:cNvPr id="3" name="Notes Placeholder 2"/>
          <p:cNvSpPr>
            <a:spLocks noGrp="1" noEditPoint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10"/>
          </p:nvPr>
        </p:nvSpPr>
        <p:spPr/>
        <p:txBody>
          <a:bodyPr/>
          <a:lstStyle/>
          <a:p>
            <a:fld id="{1D67441B-FE92-40C6-9D64-6C4EE8D00A8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2463701" y="685800"/>
            <a:ext cx="1930598" cy="34290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3E22DD5F-788F-4FED-99AA-28AF24955D1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ctrTitle"/>
          </p:nvPr>
        </p:nvSpPr>
        <p:spPr>
          <a:xfrm>
            <a:off x="386120" y="2840568"/>
            <a:ext cx="4376024" cy="196003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 noEditPoints="1"/>
          </p:cNvSpPr>
          <p:nvPr>
            <p:ph type="subTitle" idx="1"/>
          </p:nvPr>
        </p:nvSpPr>
        <p:spPr>
          <a:xfrm>
            <a:off x="772240" y="5181601"/>
            <a:ext cx="3603784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406677" y="5875867"/>
            <a:ext cx="4376024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406677" y="3875620"/>
            <a:ext cx="4376024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 noEditPoints="1"/>
          </p:cNvSpPr>
          <p:nvPr>
            <p:ph sz="half" idx="1"/>
          </p:nvPr>
        </p:nvSpPr>
        <p:spPr>
          <a:xfrm>
            <a:off x="257413" y="2133601"/>
            <a:ext cx="2273816" cy="603461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 noEditPoints="1"/>
          </p:cNvSpPr>
          <p:nvPr>
            <p:ph sz="half" idx="2"/>
          </p:nvPr>
        </p:nvSpPr>
        <p:spPr>
          <a:xfrm>
            <a:off x="2617034" y="2133601"/>
            <a:ext cx="2273816" cy="603461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257414" y="2046818"/>
            <a:ext cx="2274710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 noEditPoints="1"/>
          </p:cNvSpPr>
          <p:nvPr>
            <p:ph sz="half" idx="2"/>
          </p:nvPr>
        </p:nvSpPr>
        <p:spPr>
          <a:xfrm>
            <a:off x="257414" y="2899834"/>
            <a:ext cx="2274710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 noEditPoints="1"/>
          </p:cNvSpPr>
          <p:nvPr>
            <p:ph type="body" sz="quarter" idx="3"/>
          </p:nvPr>
        </p:nvSpPr>
        <p:spPr>
          <a:xfrm>
            <a:off x="2615247" y="2046818"/>
            <a:ext cx="2275604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 noEditPoints="1"/>
          </p:cNvSpPr>
          <p:nvPr>
            <p:ph sz="quarter" idx="4"/>
          </p:nvPr>
        </p:nvSpPr>
        <p:spPr>
          <a:xfrm>
            <a:off x="2615247" y="2899834"/>
            <a:ext cx="2275604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8" name="Footer Placeholder 7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4" name="Footer Placeholder 3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3" name="Footer Placeholder 2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257415" y="364067"/>
            <a:ext cx="1693743" cy="154940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>
          <a:xfrm>
            <a:off x="2012828" y="364068"/>
            <a:ext cx="287802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 noEditPoints="1"/>
          </p:cNvSpPr>
          <p:nvPr>
            <p:ph type="body" sz="half" idx="2"/>
          </p:nvPr>
        </p:nvSpPr>
        <p:spPr>
          <a:xfrm>
            <a:off x="257415" y="1913470"/>
            <a:ext cx="1693743" cy="625475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1009095" y="6400803"/>
            <a:ext cx="3088958" cy="7556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EditPoints="1"/>
          </p:cNvSpPr>
          <p:nvPr>
            <p:ph type="pic" idx="1"/>
          </p:nvPr>
        </p:nvSpPr>
        <p:spPr>
          <a:xfrm>
            <a:off x="1009095" y="817034"/>
            <a:ext cx="3088958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/>
          </a:p>
        </p:txBody>
      </p:sp>
      <p:sp>
        <p:nvSpPr>
          <p:cNvPr id="4" name="Text Placeholder 3"/>
          <p:cNvSpPr>
            <a:spLocks noGrp="1" noEditPoints="1"/>
          </p:cNvSpPr>
          <p:nvPr>
            <p:ph type="body" sz="half" idx="2"/>
          </p:nvPr>
        </p:nvSpPr>
        <p:spPr>
          <a:xfrm>
            <a:off x="1009095" y="7156453"/>
            <a:ext cx="3088958" cy="10731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 noEditPoints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 noEditPoints="1"/>
          </p:cNvSpPr>
          <p:nvPr>
            <p:ph type="title" orient="vert"/>
          </p:nvPr>
        </p:nvSpPr>
        <p:spPr>
          <a:xfrm>
            <a:off x="3732491" y="366185"/>
            <a:ext cx="1158359" cy="780203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 noEditPoints="1"/>
          </p:cNvSpPr>
          <p:nvPr>
            <p:ph type="body" orient="vert" idx="1"/>
          </p:nvPr>
        </p:nvSpPr>
        <p:spPr>
          <a:xfrm>
            <a:off x="257413" y="366185"/>
            <a:ext cx="3389273" cy="780203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 noEditPoints="1"/>
          </p:cNvSpPr>
          <p:nvPr>
            <p:ph type="title"/>
          </p:nvPr>
        </p:nvSpPr>
        <p:spPr>
          <a:xfrm>
            <a:off x="257413" y="366184"/>
            <a:ext cx="4633437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257413" y="2133601"/>
            <a:ext cx="4633437" cy="60346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2"/>
          </p:nvPr>
        </p:nvSpPr>
        <p:spPr>
          <a:xfrm>
            <a:off x="257413" y="8475136"/>
            <a:ext cx="1201261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3"/>
          </p:nvPr>
        </p:nvSpPr>
        <p:spPr>
          <a:xfrm>
            <a:off x="1758990" y="8475136"/>
            <a:ext cx="1630283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4"/>
          </p:nvPr>
        </p:nvSpPr>
        <p:spPr>
          <a:xfrm>
            <a:off x="3689589" y="8475136"/>
            <a:ext cx="1201261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sldNum="0" hdr="0" ft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slideLayout" Target="../slideLayouts/slideLayout7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10" Type="http://schemas.openxmlformats.org/officeDocument/2006/relationships/image" Target="../media/image10.jpeg"/><Relationship Id="rId11" Type="http://schemas.openxmlformats.org/officeDocument/2006/relationships/image" Target="../media/image11.jpeg"/><Relationship Id="rId12" Type="http://schemas.openxmlformats.org/officeDocument/2006/relationships/image" Target="../media/image12.jpeg"/><Relationship Id="rId13" Type="http://schemas.openxmlformats.org/officeDocument/2006/relationships/image" Target="../media/image13.jpeg"/><Relationship Id="rId14" Type="http://schemas.openxmlformats.org/officeDocument/2006/relationships/image" Target="../media/image14.jpeg"/><Relationship Id="rId15" Type="http://schemas.openxmlformats.org/officeDocument/2006/relationships/image" Target="../media/image15.jpeg"/><Relationship Id="rId16" Type="http://schemas.openxmlformats.org/officeDocument/2006/relationships/image" Target="../media/image16.jpg"/><Relationship Id="rId17" Type="http://schemas.openxmlformats.org/officeDocument/2006/relationships/image" Target="../media/image17.jpg"/><Relationship Id="rId18" Type="http://schemas.openxmlformats.org/officeDocument/2006/relationships/image" Target="../media/image18.jpg"/><Relationship Id="rId19" Type="http://schemas.openxmlformats.org/officeDocument/2006/relationships/image" Target="../media/image19.jpeg"/><Relationship Id="rId2" Type="http://schemas.openxmlformats.org/officeDocument/2006/relationships/image" Target="../media/image2.jpg"/><Relationship Id="rId20" Type="http://schemas.openxmlformats.org/officeDocument/2006/relationships/image" Target="../media/image20.jpeg"/><Relationship Id="rId21" Type="http://schemas.openxmlformats.org/officeDocument/2006/relationships/image" Target="../media/image21.jpeg"/><Relationship Id="rId22" Type="http://schemas.openxmlformats.org/officeDocument/2006/relationships/image" Target="../media/image22.jpeg"/><Relationship Id="rId23" Type="http://schemas.openxmlformats.org/officeDocument/2006/relationships/image" Target="../media/image23.jpeg"/><Relationship Id="rId24" Type="http://schemas.openxmlformats.org/officeDocument/2006/relationships/image" Target="../media/image24.jpeg"/><Relationship Id="rId25" Type="http://schemas.openxmlformats.org/officeDocument/2006/relationships/image" Target="../media/image25.jpeg"/><Relationship Id="rId26" Type="http://schemas.openxmlformats.org/officeDocument/2006/relationships/image" Target="../media/image26.jpeg"/><Relationship Id="rId27" Type="http://schemas.openxmlformats.org/officeDocument/2006/relationships/image" Target="../media/image27.png"/><Relationship Id="rId28" Type="http://schemas.openxmlformats.org/officeDocument/2006/relationships/image" Target="../media/image28.jpeg"/><Relationship Id="rId29" Type="http://schemas.openxmlformats.org/officeDocument/2006/relationships/slideLayout" Target="../slideLayouts/slideLayout1.xml"/><Relationship Id="rId3" Type="http://schemas.openxmlformats.org/officeDocument/2006/relationships/image" Target="../media/image3.jpeg"/><Relationship Id="rId30" Type="http://schemas.openxmlformats.org/officeDocument/2006/relationships/notesSlide" Target="../notesSlides/notesSlide2.xml"/><Relationship Id="rId4" Type="http://schemas.openxmlformats.org/officeDocument/2006/relationships/image" Target="../media/image4.jpeg"/><Relationship Id="rId5" Type="http://schemas.openxmlformats.org/officeDocument/2006/relationships/image" Target="../media/image5.jpeg"/><Relationship Id="rId6" Type="http://schemas.openxmlformats.org/officeDocument/2006/relationships/image" Target="../media/image6.jpg"/><Relationship Id="rId7" Type="http://schemas.openxmlformats.org/officeDocument/2006/relationships/image" Target="../media/image7.jpeg"/><Relationship Id="rId8" Type="http://schemas.openxmlformats.org/officeDocument/2006/relationships/image" Target="../media/image8.jpg"/><Relationship Id="rId9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6.jpg"/><Relationship Id="rId10" Type="http://schemas.openxmlformats.org/officeDocument/2006/relationships/image" Target="../media/image31.jpg"/><Relationship Id="rId11" Type="http://schemas.openxmlformats.org/officeDocument/2006/relationships/image" Target="../media/image32.jpg"/><Relationship Id="rId12" Type="http://schemas.openxmlformats.org/officeDocument/2006/relationships/image" Target="../media/image33.jpeg"/><Relationship Id="rId13" Type="http://schemas.openxmlformats.org/officeDocument/2006/relationships/image" Target="../media/image34.jpeg"/><Relationship Id="rId14" Type="http://schemas.openxmlformats.org/officeDocument/2006/relationships/slideLayout" Target="../slideLayouts/slideLayout7.xml"/><Relationship Id="rId15" Type="http://schemas.openxmlformats.org/officeDocument/2006/relationships/notesSlide" Target="../notesSlides/notesSlide3.xml"/><Relationship Id="rId2" Type="http://schemas.openxmlformats.org/officeDocument/2006/relationships/image" Target="../media/image5.jpeg"/><Relationship Id="rId3" Type="http://schemas.openxmlformats.org/officeDocument/2006/relationships/image" Target="../media/image6.jpg"/><Relationship Id="rId4" Type="http://schemas.openxmlformats.org/officeDocument/2006/relationships/image" Target="../media/image7.jpeg"/><Relationship Id="rId5" Type="http://schemas.openxmlformats.org/officeDocument/2006/relationships/image" Target="../media/image10.jpeg"/><Relationship Id="rId6" Type="http://schemas.openxmlformats.org/officeDocument/2006/relationships/image" Target="../media/image12.jpeg"/><Relationship Id="rId7" Type="http://schemas.openxmlformats.org/officeDocument/2006/relationships/image" Target="../media/image15.jpeg"/><Relationship Id="rId8" Type="http://schemas.openxmlformats.org/officeDocument/2006/relationships/image" Target="../media/image29.jpeg"/><Relationship Id="rId9" Type="http://schemas.openxmlformats.org/officeDocument/2006/relationships/image" Target="../media/image30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 rot="21600000">
            <a:off x="669131" y="2286000"/>
            <a:ext cx="4191000" cy="823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>
                <a:ln w="12700">
                  <a:noFill/>
                </a:ln>
              </a:rPr>
              <a:t>Student Name  : Mohammad Abu Sayed</a:t>
            </a:r>
          </a:p>
          <a:p>
            <a:r>
              <a:rPr lang="en-GB" sz="1200" b="1">
                <a:ln w="12700">
                  <a:noFill/>
                </a:ln>
              </a:rPr>
              <a:t>Student ID         : 2130687</a:t>
            </a:r>
          </a:p>
          <a:p>
            <a:r>
              <a:rPr lang="en-GB" sz="1200" b="1">
                <a:ln w="12700">
                  <a:noFill/>
                </a:ln>
              </a:rPr>
              <a:t>Module              : Food and Beverage Operations (BMIH4002)</a:t>
            </a:r>
          </a:p>
          <a:p>
            <a:r>
              <a:rPr lang="en-GB" sz="1200" b="1">
                <a:ln w="12700">
                  <a:noFill/>
                </a:ln>
              </a:rPr>
              <a:t>Lecturer Name : Steve Jones, Charlotte J.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0" y="12124"/>
            <a:ext cx="5148263" cy="151187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 rot="16200000">
            <a:off x="-1997869" y="1997868"/>
            <a:ext cx="9144000" cy="514826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716087" y="241077"/>
            <a:ext cx="19305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solidFill>
                  <a:schemeClr val="bg1"/>
                </a:solidFill>
                <a:latin typeface="Algerian" pitchFamily="82" charset="0"/>
              </a:rPr>
              <a:t>Hotel Trinity</a:t>
            </a:r>
          </a:p>
          <a:p>
            <a:pPr algn="ctr"/>
            <a:r>
              <a:rPr lang="en-GB" b="1" dirty="0">
                <a:solidFill>
                  <a:schemeClr val="bg1"/>
                </a:solidFill>
                <a:latin typeface="Algerian" pitchFamily="82" charset="0"/>
              </a:rPr>
              <a:t> </a:t>
            </a:r>
            <a:r>
              <a:rPr lang="en-GB" b="1" dirty="0" err="1">
                <a:solidFill>
                  <a:schemeClr val="bg1"/>
                </a:solidFill>
                <a:latin typeface="Algerian" pitchFamily="82" charset="0"/>
              </a:rPr>
              <a:t>Westcliff</a:t>
            </a:r>
            <a:r>
              <a:rPr lang="en-GB" b="1" dirty="0">
                <a:solidFill>
                  <a:schemeClr val="bg1"/>
                </a:solidFill>
                <a:latin typeface="Algerian" pitchFamily="82" charset="0"/>
              </a:rPr>
              <a:t> </a:t>
            </a:r>
            <a:r>
              <a:rPr lang="en-GB" b="1" dirty="0" smtClean="0">
                <a:solidFill>
                  <a:schemeClr val="bg1"/>
                </a:solidFill>
                <a:latin typeface="Algerian" pitchFamily="82" charset="0"/>
              </a:rPr>
              <a:t>Beach, London</a:t>
            </a:r>
            <a:endParaRPr lang="en-GB" b="1" dirty="0">
              <a:solidFill>
                <a:schemeClr val="bg1"/>
              </a:solidFill>
              <a:latin typeface="Algerian" pitchFamily="82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34484" y="1188466"/>
            <a:ext cx="938386" cy="36933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solidFill>
                  <a:schemeClr val="bg1"/>
                </a:solidFill>
              </a:rPr>
              <a:t>Stuffing</a:t>
            </a: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57412" y="1865173"/>
            <a:ext cx="1329969" cy="3433858"/>
          </a:xfrm>
          <a:prstGeom prst="round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587381" y="2406538"/>
            <a:ext cx="244542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>
                <a:solidFill>
                  <a:schemeClr val="bg2">
                    <a:lumMod val="75000"/>
                  </a:schemeClr>
                </a:solidFill>
              </a:rPr>
              <a:t>Price: 3.58</a:t>
            </a:r>
          </a:p>
          <a:p>
            <a:r>
              <a:rPr lang="en-US" sz="2000" dirty="0" smtClean="0">
                <a:solidFill>
                  <a:schemeClr val="bg1"/>
                </a:solidFill>
              </a:rPr>
              <a:t>Calories: 750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Food hygiene: Stuffed Meat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Time availability: 12pm – 9pm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115457" y="5384047"/>
            <a:ext cx="244542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b="1" dirty="0" smtClean="0">
                <a:solidFill>
                  <a:schemeClr val="bg2">
                    <a:lumMod val="75000"/>
                  </a:schemeClr>
                </a:solidFill>
              </a:rPr>
              <a:t>Price: 15.30</a:t>
            </a:r>
          </a:p>
          <a:p>
            <a:pPr algn="r"/>
            <a:r>
              <a:rPr lang="en-US" sz="2000" dirty="0" smtClean="0">
                <a:solidFill>
                  <a:schemeClr val="bg1"/>
                </a:solidFill>
              </a:rPr>
              <a:t>Calories: 1200</a:t>
            </a:r>
          </a:p>
          <a:p>
            <a:pPr algn="r"/>
            <a:r>
              <a:rPr lang="en-US" dirty="0" smtClean="0">
                <a:solidFill>
                  <a:schemeClr val="bg1"/>
                </a:solidFill>
              </a:rPr>
              <a:t>Food hygiene: Storage, Preparation</a:t>
            </a:r>
          </a:p>
          <a:p>
            <a:pPr algn="r"/>
            <a:r>
              <a:rPr lang="en-US" dirty="0" smtClean="0">
                <a:solidFill>
                  <a:schemeClr val="bg1"/>
                </a:solidFill>
              </a:rPr>
              <a:t>Time availability: 12pm – 9pm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732490" y="4030634"/>
            <a:ext cx="938386" cy="92333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solidFill>
                  <a:schemeClr val="bg1"/>
                </a:solidFill>
              </a:rPr>
              <a:t>Roasted Turkey</a:t>
            </a: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575182" y="4707341"/>
            <a:ext cx="1315668" cy="3404257"/>
          </a:xfrm>
          <a:prstGeom prst="round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0" y="9144000"/>
            <a:ext cx="514826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References: 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386120" y="7549509"/>
            <a:ext cx="2102207" cy="769441"/>
          </a:xfrm>
          <a:prstGeom prst="rect">
            <a:avLst/>
          </a:prstGeom>
          <a:ln w="19050">
            <a:solidFill>
              <a:schemeClr val="bg2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1100" b="1" dirty="0">
                <a:solidFill>
                  <a:schemeClr val="bg1"/>
                </a:solidFill>
                <a:latin typeface="+mj-lt"/>
                <a:cs typeface="MV Boli" pitchFamily="2" charset="0"/>
              </a:rPr>
              <a:t>Telephone: </a:t>
            </a:r>
            <a:r>
              <a:rPr lang="en-GB" sz="1100" b="1" dirty="0">
                <a:solidFill>
                  <a:schemeClr val="bg1"/>
                </a:solidFill>
                <a:cs typeface="MV Boli" pitchFamily="2" charset="0"/>
              </a:rPr>
              <a:t>+44209853563</a:t>
            </a:r>
            <a:endParaRPr lang="en-US" sz="1100" b="1" dirty="0">
              <a:solidFill>
                <a:schemeClr val="bg1"/>
              </a:solidFill>
              <a:latin typeface="+mj-lt"/>
              <a:cs typeface="MV Boli" pitchFamily="2" charset="0"/>
            </a:endParaRPr>
          </a:p>
          <a:p>
            <a:r>
              <a:rPr lang="en-GB" sz="1100" b="1" dirty="0" smtClean="0">
                <a:solidFill>
                  <a:schemeClr val="bg1"/>
                </a:solidFill>
                <a:latin typeface="+mj-lt"/>
                <a:cs typeface="MV Boli" pitchFamily="2" charset="0"/>
              </a:rPr>
              <a:t>Order </a:t>
            </a:r>
            <a:r>
              <a:rPr lang="en-GB" sz="1100" b="1" dirty="0">
                <a:solidFill>
                  <a:schemeClr val="bg1"/>
                </a:solidFill>
                <a:latin typeface="+mj-lt"/>
                <a:cs typeface="MV Boli" pitchFamily="2" charset="0"/>
              </a:rPr>
              <a:t>@ </a:t>
            </a:r>
            <a:r>
              <a:rPr lang="en-GB" sz="1100" b="1" dirty="0" err="1">
                <a:solidFill>
                  <a:schemeClr val="bg1"/>
                </a:solidFill>
                <a:latin typeface="+mj-lt"/>
                <a:cs typeface="MV Boli" pitchFamily="2" charset="0"/>
              </a:rPr>
              <a:t>UberEats|JustEat</a:t>
            </a:r>
            <a:r>
              <a:rPr lang="en-GB" sz="1100" b="1" dirty="0">
                <a:solidFill>
                  <a:schemeClr val="bg1"/>
                </a:solidFill>
                <a:latin typeface="+mj-lt"/>
                <a:cs typeface="MV Boli" pitchFamily="2" charset="0"/>
              </a:rPr>
              <a:t> </a:t>
            </a:r>
            <a:r>
              <a:rPr lang="en-US" sz="1100" b="1" dirty="0">
                <a:solidFill>
                  <a:schemeClr val="bg1"/>
                </a:solidFill>
                <a:latin typeface="+mj-lt"/>
                <a:cs typeface="MV Boli" pitchFamily="2" charset="0"/>
              </a:rPr>
              <a:t>/</a:t>
            </a:r>
            <a:r>
              <a:rPr lang="en-GB" sz="1100" b="1" dirty="0">
                <a:solidFill>
                  <a:schemeClr val="bg1"/>
                </a:solidFill>
                <a:latin typeface="+mj-lt"/>
                <a:cs typeface="MV Boli" pitchFamily="2" charset="0"/>
              </a:rPr>
              <a:t>Contactless Delivery   </a:t>
            </a:r>
            <a:r>
              <a:rPr lang="en-GB" sz="1100" b="1" dirty="0" smtClean="0">
                <a:solidFill>
                  <a:schemeClr val="bg1"/>
                </a:solidFill>
                <a:latin typeface="+mj-lt"/>
                <a:cs typeface="MV Boli" pitchFamily="2" charset="0"/>
              </a:rPr>
              <a:t>Available</a:t>
            </a:r>
            <a:endParaRPr lang="en-US" sz="1100" b="1" dirty="0" smtClean="0">
              <a:solidFill>
                <a:schemeClr val="bg1"/>
              </a:solidFill>
              <a:latin typeface="+mj-lt"/>
              <a:cs typeface="MV Boli" pitchFamily="2" charset="0"/>
            </a:endParaRPr>
          </a:p>
          <a:p>
            <a:r>
              <a:rPr lang="en-GB" sz="1100" b="1" dirty="0" smtClean="0">
                <a:solidFill>
                  <a:schemeClr val="bg1"/>
                </a:solidFill>
                <a:latin typeface="+mj-lt"/>
                <a:cs typeface="MV Boli" pitchFamily="2" charset="0"/>
              </a:rPr>
              <a:t>Pay with </a:t>
            </a:r>
            <a:endParaRPr lang="en-GB" sz="1100" dirty="0">
              <a:latin typeface="+mj-lt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4"/>
          <a:srcRect l="1382" t="22931" r="1791"/>
          <a:stretch/>
        </p:blipFill>
        <p:spPr>
          <a:xfrm>
            <a:off x="729338" y="8226216"/>
            <a:ext cx="643532" cy="319230"/>
          </a:xfrm>
          <a:prstGeom prst="rect">
            <a:avLst/>
          </a:prstGeom>
        </p:spPr>
      </p:pic>
      <p:pic>
        <p:nvPicPr>
          <p:cNvPr id="15" name="Picture 14"/>
          <p:cNvPicPr/>
          <p:nvPr/>
        </p:nvPicPr>
        <p:blipFill>
          <a:blip r:embed="rId5"/>
          <a:srcRect/>
          <a:stretch>
            <a:fillRect/>
          </a:stretch>
        </p:blipFill>
        <p:spPr>
          <a:xfrm>
            <a:off x="257651" y="928370"/>
            <a:ext cx="273574" cy="314099"/>
          </a:xfrm>
          <a:prstGeom prst="ellipse">
            <a:avLst/>
          </a:prstGeom>
        </p:spPr>
      </p:pic>
      <p:grpSp>
        <p:nvGrpSpPr>
          <p:cNvPr id="16" name="Group 15"/>
          <p:cNvGrpSpPr/>
          <p:nvPr/>
        </p:nvGrpSpPr>
        <p:grpSpPr>
          <a:xfrm>
            <a:off x="266382" y="975994"/>
            <a:ext cx="1600200" cy="2928889"/>
            <a:chOff x="266382" y="975994"/>
            <a:chExt cx="1600200" cy="2928889"/>
          </a:xfrm>
        </p:grpSpPr>
        <p:pic>
          <p:nvPicPr>
            <p:cNvPr id="17" name="Picture 16"/>
            <p:cNvPicPr/>
            <p:nvPr/>
          </p:nvPicPr>
          <p:blipFill>
            <a:blip r:embed="rId6"/>
            <a:srcRect/>
            <a:stretch>
              <a:fillRect/>
            </a:stretch>
          </p:blipFill>
          <p:spPr>
            <a:xfrm>
              <a:off x="295116" y="1219200"/>
              <a:ext cx="1288415" cy="914400"/>
            </a:xfrm>
            <a:prstGeom prst="roundRect">
              <a:avLst/>
            </a:prstGeom>
          </p:spPr>
        </p:pic>
        <p:sp>
          <p:nvSpPr>
            <p:cNvPr id="18" name="TextBox 10"/>
            <p:cNvSpPr txBox="1"/>
            <p:nvPr/>
          </p:nvSpPr>
          <p:spPr>
            <a:xfrm>
              <a:off x="545580" y="975994"/>
              <a:ext cx="1037951" cy="243205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</p:spPr>
          <p:txBody>
            <a:bodyPr wrap="square" rtlCol="0">
              <a:no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1200" b="1" kern="1200" dirty="0" smtClean="0">
                  <a:solidFill>
                    <a:srgbClr val="FFFFFF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Brie Cheese</a:t>
              </a:r>
              <a:endParaRPr lang="en-GB" sz="11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</p:txBody>
        </p:sp>
        <p:sp>
          <p:nvSpPr>
            <p:cNvPr id="19" name="TextBox 8"/>
            <p:cNvSpPr txBox="1"/>
            <p:nvPr/>
          </p:nvSpPr>
          <p:spPr>
            <a:xfrm>
              <a:off x="266382" y="2104390"/>
              <a:ext cx="1600200" cy="18004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50" b="1" kern="1200" dirty="0">
                  <a:solidFill>
                    <a:srgbClr val="C4BD97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Price: </a:t>
              </a:r>
              <a:r>
                <a:rPr lang="en-US" sz="1050" b="1" dirty="0" smtClean="0">
                  <a:solidFill>
                    <a:srgbClr val="C4BD97"/>
                  </a:solidFill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7.50</a:t>
              </a:r>
              <a:endParaRPr lang="en-GB" sz="1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50" kern="1200" dirty="0">
                  <a:solidFill>
                    <a:srgbClr val="FFFFFF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Calories: </a:t>
              </a:r>
              <a:r>
                <a:rPr lang="en-US" sz="1050" dirty="0" smtClean="0">
                  <a:solidFill>
                    <a:srgbClr val="FFFFFF"/>
                  </a:solidFill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500</a:t>
              </a:r>
              <a:endParaRPr lang="en-GB" sz="1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Food hygiene: Storage, Natural</a:t>
              </a:r>
              <a:endParaRPr lang="en-GB" sz="1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Time availability: 12pm – 9pm</a:t>
              </a:r>
              <a:endParaRPr lang="en-GB" sz="1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  <a:p>
              <a:r>
                <a:rPr lang="en-US" sz="1000" kern="1200" dirty="0">
                  <a:solidFill>
                    <a:schemeClr val="bg1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Description: </a:t>
              </a:r>
              <a:r>
                <a:rPr lang="en-US" sz="1000" dirty="0">
                  <a:solidFill>
                    <a:schemeClr val="bg1"/>
                  </a:solidFill>
                </a:rPr>
                <a:t>Baked brie is creamy, gooey, a little funky and tastes great with apples, pomegranates and spread on tiny toasts</a:t>
              </a:r>
              <a:endParaRPr lang="en-GB" sz="1000" dirty="0">
                <a:solidFill>
                  <a:schemeClr val="bg1"/>
                </a:solidFill>
              </a:endParaRPr>
            </a:p>
          </p:txBody>
        </p:sp>
      </p:grpSp>
      <p:sp>
        <p:nvSpPr>
          <p:cNvPr id="20" name="TextBox 10"/>
          <p:cNvSpPr txBox="1"/>
          <p:nvPr/>
        </p:nvSpPr>
        <p:spPr>
          <a:xfrm>
            <a:off x="2167529" y="963816"/>
            <a:ext cx="1037951" cy="24320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algn="ctr"/>
            <a:r>
              <a:rPr lang="en-US" sz="1000" b="1" dirty="0" smtClean="0">
                <a:solidFill>
                  <a:schemeClr val="bg1"/>
                </a:solidFill>
              </a:rPr>
              <a:t>Coffee Pudding</a:t>
            </a:r>
            <a:endParaRPr lang="en-GB" sz="1000" b="1" dirty="0">
              <a:solidFill>
                <a:schemeClr val="bg1"/>
              </a:solidFill>
            </a:endParaRPr>
          </a:p>
        </p:txBody>
      </p:sp>
      <p:sp>
        <p:nvSpPr>
          <p:cNvPr id="21" name="TextBox 8"/>
          <p:cNvSpPr txBox="1"/>
          <p:nvPr/>
        </p:nvSpPr>
        <p:spPr>
          <a:xfrm>
            <a:off x="1812131" y="2162651"/>
            <a:ext cx="1698149" cy="1561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solidFill>
                  <a:schemeClr val="bg2">
                    <a:lumMod val="75000"/>
                  </a:schemeClr>
                </a:solidFill>
              </a:rPr>
              <a:t>Price: </a:t>
            </a:r>
            <a:r>
              <a:rPr lang="en-US" sz="1100" b="1" dirty="0" smtClean="0">
                <a:solidFill>
                  <a:schemeClr val="bg2">
                    <a:lumMod val="75000"/>
                  </a:schemeClr>
                </a:solidFill>
              </a:rPr>
              <a:t>8.50</a:t>
            </a:r>
            <a:endParaRPr lang="en-US" sz="1100" b="1" dirty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r>
              <a:rPr lang="en-US" sz="1100" dirty="0">
                <a:solidFill>
                  <a:schemeClr val="bg1"/>
                </a:solidFill>
              </a:rPr>
              <a:t>Calories: </a:t>
            </a:r>
            <a:r>
              <a:rPr lang="en-US" sz="1100" dirty="0" smtClean="0">
                <a:solidFill>
                  <a:schemeClr val="bg1"/>
                </a:solidFill>
              </a:rPr>
              <a:t>150</a:t>
            </a:r>
            <a:endParaRPr lang="en-US" sz="1100" dirty="0">
              <a:solidFill>
                <a:schemeClr val="bg1"/>
              </a:solidFill>
            </a:endParaRPr>
          </a:p>
          <a:p>
            <a:pPr algn="ctr"/>
            <a:r>
              <a:rPr lang="en-US" sz="1050" dirty="0">
                <a:solidFill>
                  <a:schemeClr val="bg1"/>
                </a:solidFill>
              </a:rPr>
              <a:t>Food hygiene: Storage, Preparation</a:t>
            </a:r>
          </a:p>
          <a:p>
            <a:pPr algn="ctr"/>
            <a:r>
              <a:rPr lang="en-US" sz="1050" dirty="0">
                <a:solidFill>
                  <a:schemeClr val="bg1"/>
                </a:solidFill>
              </a:rPr>
              <a:t>Time availability: 12pm – </a:t>
            </a:r>
            <a:r>
              <a:rPr lang="en-US" sz="1050" dirty="0" smtClean="0">
                <a:solidFill>
                  <a:schemeClr val="bg1"/>
                </a:solidFill>
              </a:rPr>
              <a:t>9pm</a:t>
            </a:r>
          </a:p>
          <a:p>
            <a:pPr algn="ctr"/>
            <a:r>
              <a:rPr lang="en-US" sz="1050" dirty="0" smtClean="0">
                <a:solidFill>
                  <a:schemeClr val="bg1"/>
                </a:solidFill>
              </a:rPr>
              <a:t>Description: </a:t>
            </a:r>
            <a:r>
              <a:rPr lang="en-US" sz="1050" dirty="0">
                <a:solidFill>
                  <a:schemeClr val="bg1"/>
                </a:solidFill>
              </a:rPr>
              <a:t>This British export consists of a warm, richly moist date </a:t>
            </a:r>
            <a:r>
              <a:rPr lang="en-US" sz="1050" dirty="0" smtClean="0">
                <a:solidFill>
                  <a:schemeClr val="bg1"/>
                </a:solidFill>
              </a:rPr>
              <a:t>cake.</a:t>
            </a:r>
            <a:endParaRPr lang="en-GB" sz="1050" dirty="0">
              <a:solidFill>
                <a:schemeClr val="bg1"/>
              </a:solidFill>
            </a:endParaRPr>
          </a:p>
        </p:txBody>
      </p:sp>
      <p:sp>
        <p:nvSpPr>
          <p:cNvPr id="23" name="TextBox 10"/>
          <p:cNvSpPr txBox="1"/>
          <p:nvPr/>
        </p:nvSpPr>
        <p:spPr>
          <a:xfrm>
            <a:off x="3793331" y="928370"/>
            <a:ext cx="1037951" cy="24320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1200" b="1" kern="1200" dirty="0" smtClean="0">
                <a:solidFill>
                  <a:srgbClr val="FFFFFF"/>
                </a:solidFill>
                <a:effectLst/>
                <a:latin typeface="Calibri" pitchFamily="34" charset="0" panose="020F0502020204030204"/>
                <a:ea typeface="Times New Roman" pitchFamily="18" charset="0" panose="02020603050405020304"/>
                <a:cs typeface="Vrinda"/>
              </a:rPr>
              <a:t>Gingerbread</a:t>
            </a:r>
            <a:endParaRPr lang="en-GB" sz="1100" dirty="0">
              <a:effectLst/>
              <a:latin typeface="Times New Roman" pitchFamily="18" charset="0" panose="02020603050405020304"/>
              <a:ea typeface="Times New Roman" pitchFamily="18" charset="0" panose="02020603050405020304"/>
            </a:endParaRPr>
          </a:p>
        </p:txBody>
      </p:sp>
      <p:sp>
        <p:nvSpPr>
          <p:cNvPr id="24" name="TextBox 8"/>
          <p:cNvSpPr txBox="1"/>
          <p:nvPr/>
        </p:nvSpPr>
        <p:spPr>
          <a:xfrm>
            <a:off x="3238182" y="2056766"/>
            <a:ext cx="1698149" cy="1561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b="1" dirty="0">
                <a:solidFill>
                  <a:schemeClr val="bg2">
                    <a:lumMod val="75000"/>
                  </a:schemeClr>
                </a:solidFill>
              </a:rPr>
              <a:t>Price: </a:t>
            </a:r>
            <a:r>
              <a:rPr lang="en-US" sz="1100" b="1" dirty="0" smtClean="0">
                <a:solidFill>
                  <a:schemeClr val="bg2">
                    <a:lumMod val="75000"/>
                  </a:schemeClr>
                </a:solidFill>
              </a:rPr>
              <a:t>3.40</a:t>
            </a:r>
            <a:endParaRPr lang="en-US" sz="1100" b="1" dirty="0">
              <a:solidFill>
                <a:schemeClr val="bg2">
                  <a:lumMod val="75000"/>
                </a:schemeClr>
              </a:solidFill>
            </a:endParaRPr>
          </a:p>
          <a:p>
            <a:pPr algn="r"/>
            <a:r>
              <a:rPr lang="en-US" sz="1100" dirty="0">
                <a:solidFill>
                  <a:schemeClr val="bg1"/>
                </a:solidFill>
              </a:rPr>
              <a:t>Calories: </a:t>
            </a:r>
            <a:r>
              <a:rPr lang="en-US" sz="1100" dirty="0" smtClean="0">
                <a:solidFill>
                  <a:schemeClr val="bg1"/>
                </a:solidFill>
              </a:rPr>
              <a:t>250</a:t>
            </a:r>
            <a:endParaRPr lang="en-US" sz="1100" dirty="0">
              <a:solidFill>
                <a:schemeClr val="bg1"/>
              </a:solidFill>
            </a:endParaRPr>
          </a:p>
          <a:p>
            <a:pPr algn="r"/>
            <a:r>
              <a:rPr lang="en-US" sz="1050" dirty="0">
                <a:solidFill>
                  <a:schemeClr val="bg1"/>
                </a:solidFill>
              </a:rPr>
              <a:t>Food hygiene: </a:t>
            </a:r>
            <a:r>
              <a:rPr lang="en-US" sz="1050" dirty="0" smtClean="0">
                <a:solidFill>
                  <a:schemeClr val="bg1"/>
                </a:solidFill>
              </a:rPr>
              <a:t>Preparation</a:t>
            </a:r>
            <a:endParaRPr lang="en-US" sz="1050" dirty="0">
              <a:solidFill>
                <a:schemeClr val="bg1"/>
              </a:solidFill>
            </a:endParaRPr>
          </a:p>
          <a:p>
            <a:pPr algn="r"/>
            <a:r>
              <a:rPr lang="en-US" sz="1050" dirty="0">
                <a:solidFill>
                  <a:schemeClr val="bg1"/>
                </a:solidFill>
              </a:rPr>
              <a:t>Time availability: 12pm – </a:t>
            </a:r>
            <a:r>
              <a:rPr lang="en-US" sz="1050" dirty="0" smtClean="0">
                <a:solidFill>
                  <a:schemeClr val="bg1"/>
                </a:solidFill>
              </a:rPr>
              <a:t>9pm</a:t>
            </a:r>
          </a:p>
          <a:p>
            <a:pPr algn="r"/>
            <a:r>
              <a:rPr lang="en-US" sz="1050" dirty="0" smtClean="0">
                <a:solidFill>
                  <a:schemeClr val="bg1"/>
                </a:solidFill>
              </a:rPr>
              <a:t>Description: </a:t>
            </a:r>
            <a:r>
              <a:rPr lang="en-US" sz="1050" dirty="0">
                <a:solidFill>
                  <a:schemeClr val="bg1"/>
                </a:solidFill>
              </a:rPr>
              <a:t>The slightly sweet, spice-studded flavor of </a:t>
            </a:r>
            <a:r>
              <a:rPr lang="en-US" sz="1050" dirty="0" smtClean="0">
                <a:solidFill>
                  <a:schemeClr val="bg1"/>
                </a:solidFill>
              </a:rPr>
              <a:t>gingerbread</a:t>
            </a:r>
            <a:r>
              <a:rPr lang="en-US" sz="1050" dirty="0">
                <a:solidFill>
                  <a:schemeClr val="bg1"/>
                </a:solidFill>
              </a:rPr>
              <a:t> tastes like the holiday season</a:t>
            </a:r>
            <a:endParaRPr lang="en-GB" sz="1050" dirty="0">
              <a:solidFill>
                <a:schemeClr val="bg1"/>
              </a:solidFill>
            </a:endParaRPr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1986280" y="1207021"/>
            <a:ext cx="1279278" cy="942976"/>
          </a:xfrm>
          <a:prstGeom prst="roundRect">
            <a:avLst/>
          </a:prstGeom>
        </p:spPr>
      </p:pic>
      <p:pic>
        <p:nvPicPr>
          <p:cNvPr id="27" name="Picture 26"/>
          <p:cNvPicPr/>
          <p:nvPr/>
        </p:nvPicPr>
        <p:blipFill>
          <a:blip r:embed="rId5"/>
          <a:srcRect/>
          <a:stretch>
            <a:fillRect/>
          </a:stretch>
        </p:blipFill>
        <p:spPr>
          <a:xfrm>
            <a:off x="203200" y="3810000"/>
            <a:ext cx="273574" cy="314099"/>
          </a:xfrm>
          <a:prstGeom prst="ellipse">
            <a:avLst/>
          </a:prstGeom>
        </p:spPr>
      </p:pic>
      <p:grpSp>
        <p:nvGrpSpPr>
          <p:cNvPr id="28" name="Group 27"/>
          <p:cNvGrpSpPr/>
          <p:nvPr/>
        </p:nvGrpSpPr>
        <p:grpSpPr>
          <a:xfrm>
            <a:off x="211931" y="3857624"/>
            <a:ext cx="1600200" cy="2836556"/>
            <a:chOff x="266382" y="975994"/>
            <a:chExt cx="1600200" cy="2836556"/>
          </a:xfrm>
        </p:grpSpPr>
        <p:sp>
          <p:nvSpPr>
            <p:cNvPr id="30" name="TextBox 10"/>
            <p:cNvSpPr txBox="1"/>
            <p:nvPr/>
          </p:nvSpPr>
          <p:spPr>
            <a:xfrm>
              <a:off x="545580" y="975994"/>
              <a:ext cx="1037951" cy="243205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</p:spPr>
          <p:txBody>
            <a:bodyPr wrap="square" rtlCol="0">
              <a:no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800" b="1" dirty="0" smtClean="0">
                  <a:solidFill>
                    <a:schemeClr val="bg1"/>
                  </a:solidFill>
                  <a:latin typeface="Times New Roman" pitchFamily="18" charset="0" panose="02020603050405020304"/>
                  <a:ea typeface="Times New Roman" pitchFamily="18" charset="0" panose="02020603050405020304"/>
                </a:rPr>
                <a:t>Roast Beef</a:t>
              </a:r>
              <a:endParaRPr lang="en-GB" sz="800" b="1" dirty="0">
                <a:solidFill>
                  <a:schemeClr val="bg1"/>
                </a:solidFill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</p:txBody>
        </p:sp>
        <p:sp>
          <p:nvSpPr>
            <p:cNvPr id="31" name="TextBox 8"/>
            <p:cNvSpPr txBox="1"/>
            <p:nvPr/>
          </p:nvSpPr>
          <p:spPr>
            <a:xfrm>
              <a:off x="266382" y="2104390"/>
              <a:ext cx="1600200" cy="17081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50" b="1" dirty="0">
                  <a:solidFill>
                    <a:schemeClr val="bg2">
                      <a:lumMod val="75000"/>
                    </a:schemeClr>
                  </a:solidFill>
                </a:rPr>
                <a:t>Price: </a:t>
              </a:r>
              <a:r>
                <a:rPr lang="en-US" sz="1050" b="1" dirty="0" smtClean="0">
                  <a:solidFill>
                    <a:schemeClr val="bg2">
                      <a:lumMod val="75000"/>
                    </a:schemeClr>
                  </a:solidFill>
                </a:rPr>
                <a:t>12.20</a:t>
              </a:r>
              <a:endParaRPr lang="en-US" sz="1050" b="1" dirty="0">
                <a:solidFill>
                  <a:schemeClr val="bg2">
                    <a:lumMod val="75000"/>
                  </a:schemeClr>
                </a:solidFill>
              </a:endParaRPr>
            </a:p>
            <a:p>
              <a:r>
                <a:rPr lang="en-US" sz="1050" dirty="0">
                  <a:solidFill>
                    <a:schemeClr val="bg1"/>
                  </a:solidFill>
                </a:rPr>
                <a:t>Calories: </a:t>
              </a:r>
              <a:r>
                <a:rPr lang="en-US" sz="1050" dirty="0" smtClean="0">
                  <a:solidFill>
                    <a:schemeClr val="bg1"/>
                  </a:solidFill>
                </a:rPr>
                <a:t>700.20</a:t>
              </a:r>
              <a:endParaRPr lang="en-US" sz="1050" dirty="0">
                <a:solidFill>
                  <a:schemeClr val="bg1"/>
                </a:solidFill>
              </a:endParaRPr>
            </a:p>
            <a:p>
              <a:r>
                <a:rPr lang="en-US" sz="1050" dirty="0">
                  <a:solidFill>
                    <a:schemeClr val="bg1"/>
                  </a:solidFill>
                </a:rPr>
                <a:t>Food hygiene: Storage, Preparation</a:t>
              </a:r>
            </a:p>
            <a:p>
              <a:r>
                <a:rPr lang="en-US" sz="1050" dirty="0">
                  <a:solidFill>
                    <a:schemeClr val="bg1"/>
                  </a:solidFill>
                </a:rPr>
                <a:t>Time availability: 12pm – 9pm</a:t>
              </a:r>
              <a:endParaRPr lang="en-GB" sz="1050" dirty="0">
                <a:solidFill>
                  <a:schemeClr val="bg1"/>
                </a:solidFill>
              </a:endParaRPr>
            </a:p>
            <a:p>
              <a:r>
                <a:rPr lang="en-US" sz="1050" dirty="0" err="1" smtClean="0">
                  <a:solidFill>
                    <a:schemeClr val="bg1"/>
                  </a:solidFill>
                </a:rPr>
                <a:t>Desription</a:t>
              </a:r>
              <a:r>
                <a:rPr lang="en-US" sz="1050" dirty="0" smtClean="0">
                  <a:solidFill>
                    <a:schemeClr val="bg1"/>
                  </a:solidFill>
                </a:rPr>
                <a:t>: Best </a:t>
              </a:r>
              <a:r>
                <a:rPr lang="en-US" sz="1050" dirty="0">
                  <a:solidFill>
                    <a:schemeClr val="bg1"/>
                  </a:solidFill>
                </a:rPr>
                <a:t>title character carves a many-limbed "roast </a:t>
              </a:r>
              <a:r>
                <a:rPr lang="en-US" sz="1050" dirty="0" smtClean="0">
                  <a:solidFill>
                    <a:schemeClr val="bg1"/>
                  </a:solidFill>
                </a:rPr>
                <a:t>beast“ as anyone’s imagination</a:t>
              </a:r>
              <a:endParaRPr lang="en-GB" sz="1050" dirty="0">
                <a:solidFill>
                  <a:schemeClr val="bg1"/>
                </a:solidFill>
              </a:endParaRPr>
            </a:p>
          </p:txBody>
        </p:sp>
      </p:grpSp>
      <p:sp>
        <p:nvSpPr>
          <p:cNvPr id="32" name="TextBox 10"/>
          <p:cNvSpPr txBox="1"/>
          <p:nvPr/>
        </p:nvSpPr>
        <p:spPr>
          <a:xfrm>
            <a:off x="2113078" y="3845446"/>
            <a:ext cx="1037951" cy="24320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algn="ctr"/>
            <a:r>
              <a:rPr lang="en-US" sz="1000" b="1" dirty="0" smtClean="0">
                <a:solidFill>
                  <a:schemeClr val="bg1"/>
                </a:solidFill>
              </a:rPr>
              <a:t>Chocolate Bark</a:t>
            </a:r>
            <a:endParaRPr lang="en-GB" sz="1000" b="1" dirty="0">
              <a:solidFill>
                <a:schemeClr val="bg1"/>
              </a:solidFill>
            </a:endParaRPr>
          </a:p>
        </p:txBody>
      </p:sp>
      <p:sp>
        <p:nvSpPr>
          <p:cNvPr id="33" name="TextBox 8"/>
          <p:cNvSpPr txBox="1"/>
          <p:nvPr/>
        </p:nvSpPr>
        <p:spPr>
          <a:xfrm>
            <a:off x="1757680" y="5044281"/>
            <a:ext cx="1698149" cy="1561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solidFill>
                  <a:schemeClr val="bg2">
                    <a:lumMod val="75000"/>
                  </a:schemeClr>
                </a:solidFill>
              </a:rPr>
              <a:t>Price: </a:t>
            </a:r>
            <a:r>
              <a:rPr lang="en-US" sz="1100" b="1" dirty="0" smtClean="0">
                <a:solidFill>
                  <a:schemeClr val="bg2">
                    <a:lumMod val="75000"/>
                  </a:schemeClr>
                </a:solidFill>
              </a:rPr>
              <a:t>7.30</a:t>
            </a:r>
            <a:endParaRPr lang="en-US" sz="1100" b="1" dirty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r>
              <a:rPr lang="en-US" sz="1100" dirty="0">
                <a:solidFill>
                  <a:schemeClr val="bg1"/>
                </a:solidFill>
              </a:rPr>
              <a:t>Calories: </a:t>
            </a:r>
            <a:r>
              <a:rPr lang="en-US" sz="1100" dirty="0" smtClean="0">
                <a:solidFill>
                  <a:schemeClr val="bg1"/>
                </a:solidFill>
              </a:rPr>
              <a:t>310.10</a:t>
            </a:r>
            <a:endParaRPr lang="en-US" sz="1100" dirty="0">
              <a:solidFill>
                <a:schemeClr val="bg1"/>
              </a:solidFill>
            </a:endParaRPr>
          </a:p>
          <a:p>
            <a:pPr algn="ctr"/>
            <a:r>
              <a:rPr lang="en-US" sz="1050" dirty="0">
                <a:solidFill>
                  <a:schemeClr val="bg1"/>
                </a:solidFill>
              </a:rPr>
              <a:t>Food hygiene: Storage, Preparation</a:t>
            </a:r>
          </a:p>
          <a:p>
            <a:pPr algn="ctr"/>
            <a:r>
              <a:rPr lang="en-US" sz="1050" dirty="0">
                <a:solidFill>
                  <a:schemeClr val="bg1"/>
                </a:solidFill>
              </a:rPr>
              <a:t>Time availability: 12pm – </a:t>
            </a:r>
            <a:r>
              <a:rPr lang="en-US" sz="1050" dirty="0" smtClean="0">
                <a:solidFill>
                  <a:schemeClr val="bg1"/>
                </a:solidFill>
              </a:rPr>
              <a:t>9pm</a:t>
            </a:r>
          </a:p>
          <a:p>
            <a:pPr algn="ctr"/>
            <a:r>
              <a:rPr lang="en-US" sz="1050" dirty="0" err="1" smtClean="0">
                <a:solidFill>
                  <a:schemeClr val="bg1"/>
                </a:solidFill>
              </a:rPr>
              <a:t>Desription</a:t>
            </a:r>
            <a:r>
              <a:rPr lang="en-US" sz="1050" dirty="0" smtClean="0">
                <a:solidFill>
                  <a:schemeClr val="bg1"/>
                </a:solidFill>
              </a:rPr>
              <a:t>: Sweet bar of chocolate with peanuts make magic inside mouth</a:t>
            </a:r>
            <a:endParaRPr lang="en-GB" sz="1050" dirty="0">
              <a:solidFill>
                <a:schemeClr val="bg1"/>
              </a:solidFill>
            </a:endParaRPr>
          </a:p>
        </p:txBody>
      </p:sp>
      <p:sp>
        <p:nvSpPr>
          <p:cNvPr id="35" name="TextBox 10"/>
          <p:cNvSpPr txBox="1"/>
          <p:nvPr/>
        </p:nvSpPr>
        <p:spPr>
          <a:xfrm>
            <a:off x="3738880" y="3810000"/>
            <a:ext cx="1037951" cy="24320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1000" b="1" kern="1200" dirty="0" smtClean="0">
                <a:solidFill>
                  <a:srgbClr val="FFFFFF"/>
                </a:solidFill>
                <a:effectLst/>
                <a:latin typeface="Calibri" pitchFamily="34" charset="0" panose="020F0502020204030204"/>
                <a:ea typeface="Times New Roman" pitchFamily="18" charset="0" panose="02020603050405020304"/>
                <a:cs typeface="Vrinda"/>
              </a:rPr>
              <a:t>Sweet potatoes</a:t>
            </a:r>
            <a:endParaRPr lang="en-GB" sz="900" dirty="0">
              <a:effectLst/>
              <a:latin typeface="Times New Roman" pitchFamily="18" charset="0" panose="02020603050405020304"/>
              <a:ea typeface="Times New Roman" pitchFamily="18" charset="0" panose="02020603050405020304"/>
            </a:endParaRPr>
          </a:p>
        </p:txBody>
      </p:sp>
      <p:sp>
        <p:nvSpPr>
          <p:cNvPr id="36" name="TextBox 8"/>
          <p:cNvSpPr txBox="1"/>
          <p:nvPr/>
        </p:nvSpPr>
        <p:spPr>
          <a:xfrm>
            <a:off x="3183731" y="4938396"/>
            <a:ext cx="1698149" cy="14003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b="1" dirty="0">
                <a:solidFill>
                  <a:schemeClr val="bg2">
                    <a:lumMod val="75000"/>
                  </a:schemeClr>
                </a:solidFill>
              </a:rPr>
              <a:t>Price: </a:t>
            </a:r>
            <a:r>
              <a:rPr lang="en-US" sz="1100" b="1" dirty="0" smtClean="0">
                <a:solidFill>
                  <a:schemeClr val="bg2">
                    <a:lumMod val="75000"/>
                  </a:schemeClr>
                </a:solidFill>
              </a:rPr>
              <a:t>9.20</a:t>
            </a:r>
            <a:endParaRPr lang="en-US" sz="1100" b="1" dirty="0">
              <a:solidFill>
                <a:schemeClr val="bg2">
                  <a:lumMod val="75000"/>
                </a:schemeClr>
              </a:solidFill>
            </a:endParaRPr>
          </a:p>
          <a:p>
            <a:pPr algn="r"/>
            <a:r>
              <a:rPr lang="en-US" sz="1100" dirty="0">
                <a:solidFill>
                  <a:schemeClr val="bg1"/>
                </a:solidFill>
              </a:rPr>
              <a:t>Calories: </a:t>
            </a:r>
            <a:r>
              <a:rPr lang="en-US" sz="1100" dirty="0" smtClean="0">
                <a:solidFill>
                  <a:schemeClr val="bg1"/>
                </a:solidFill>
              </a:rPr>
              <a:t>600.20</a:t>
            </a:r>
            <a:endParaRPr lang="en-US" sz="1100" dirty="0">
              <a:solidFill>
                <a:schemeClr val="bg1"/>
              </a:solidFill>
            </a:endParaRPr>
          </a:p>
          <a:p>
            <a:pPr algn="r"/>
            <a:r>
              <a:rPr lang="en-US" sz="1050" dirty="0">
                <a:solidFill>
                  <a:schemeClr val="bg1"/>
                </a:solidFill>
              </a:rPr>
              <a:t>Food hygiene: </a:t>
            </a:r>
            <a:r>
              <a:rPr lang="en-US" sz="1050" dirty="0" smtClean="0">
                <a:solidFill>
                  <a:schemeClr val="bg1"/>
                </a:solidFill>
              </a:rPr>
              <a:t>Hygiene</a:t>
            </a:r>
          </a:p>
          <a:p>
            <a:pPr algn="r"/>
            <a:r>
              <a:rPr lang="en-US" sz="1050" dirty="0" smtClean="0">
                <a:solidFill>
                  <a:schemeClr val="bg1"/>
                </a:solidFill>
              </a:rPr>
              <a:t>Time </a:t>
            </a:r>
            <a:r>
              <a:rPr lang="en-US" sz="1050" dirty="0">
                <a:solidFill>
                  <a:schemeClr val="bg1"/>
                </a:solidFill>
              </a:rPr>
              <a:t>availability: 12pm – </a:t>
            </a:r>
            <a:r>
              <a:rPr lang="en-US" sz="1050" dirty="0" smtClean="0">
                <a:solidFill>
                  <a:schemeClr val="bg1"/>
                </a:solidFill>
              </a:rPr>
              <a:t>9pm</a:t>
            </a:r>
          </a:p>
          <a:p>
            <a:pPr algn="r"/>
            <a:r>
              <a:rPr lang="en-US" sz="1050" dirty="0" smtClean="0">
                <a:solidFill>
                  <a:schemeClr val="bg1"/>
                </a:solidFill>
              </a:rPr>
              <a:t>Description: Potatoes with best mashing and sweet flavoring</a:t>
            </a:r>
            <a:endParaRPr lang="en-GB" sz="1050" dirty="0">
              <a:solidFill>
                <a:schemeClr val="bg1"/>
              </a:solidFill>
            </a:endParaRPr>
          </a:p>
        </p:txBody>
      </p:sp>
      <p:pic>
        <p:nvPicPr>
          <p:cNvPr id="37" name="Picture 36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1931829" y="4088651"/>
            <a:ext cx="1279278" cy="942976"/>
          </a:xfrm>
          <a:prstGeom prst="roundRect">
            <a:avLst/>
          </a:prstGeom>
        </p:spPr>
      </p:pic>
      <p:pic>
        <p:nvPicPr>
          <p:cNvPr id="45" name="Picture 4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1931830" y="4100831"/>
            <a:ext cx="1273650" cy="930796"/>
          </a:xfrm>
          <a:prstGeom prst="roundRect">
            <a:avLst/>
          </a:prstGeom>
        </p:spPr>
      </p:pic>
      <p:sp>
        <p:nvSpPr>
          <p:cNvPr id="49" name="Rectangle 48"/>
          <p:cNvSpPr/>
          <p:nvPr/>
        </p:nvSpPr>
        <p:spPr>
          <a:xfrm>
            <a:off x="1431131" y="276531"/>
            <a:ext cx="257175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800" b="1" dirty="0">
                <a:solidFill>
                  <a:schemeClr val="bg1"/>
                </a:solidFill>
                <a:latin typeface="Algerian" pitchFamily="82" charset="0"/>
                <a:cs typeface="Times New Roman" pitchFamily="18" charset="0" panose="02020603050405020304"/>
              </a:rPr>
              <a:t>Hotel Trinity </a:t>
            </a:r>
            <a:br>
              <a:rPr lang="en-US" sz="800" b="1" dirty="0">
                <a:solidFill>
                  <a:schemeClr val="bg1"/>
                </a:solidFill>
                <a:latin typeface="Algerian" pitchFamily="82" charset="0"/>
                <a:cs typeface="Times New Roman" pitchFamily="18" charset="0" panose="02020603050405020304"/>
              </a:rPr>
            </a:br>
            <a:r>
              <a:rPr lang="en-GB" sz="800" b="1" dirty="0" err="1">
                <a:solidFill>
                  <a:schemeClr val="bg1"/>
                </a:solidFill>
                <a:latin typeface="Algerian" pitchFamily="82" charset="0"/>
              </a:rPr>
              <a:t>Westcliff</a:t>
            </a:r>
            <a:r>
              <a:rPr lang="en-GB" sz="800" b="1" dirty="0">
                <a:solidFill>
                  <a:schemeClr val="bg1"/>
                </a:solidFill>
                <a:latin typeface="Algerian" pitchFamily="82" charset="0"/>
              </a:rPr>
              <a:t> Beach, London</a:t>
            </a:r>
            <a:endParaRPr lang="en-GB" sz="8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>
            <a:off x="295115" y="1236732"/>
            <a:ext cx="1294673" cy="896868"/>
          </a:xfrm>
          <a:prstGeom prst="roundRect">
            <a:avLst/>
          </a:prstGeom>
        </p:spPr>
      </p:pic>
      <p:pic>
        <p:nvPicPr>
          <p:cNvPr id="51" name="Picture 50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>
            <a:off x="1995429" y="1212443"/>
            <a:ext cx="1270129" cy="937554"/>
          </a:xfrm>
          <a:prstGeom prst="roundRect">
            <a:avLst/>
          </a:prstGeom>
        </p:spPr>
      </p:pic>
      <p:pic>
        <p:nvPicPr>
          <p:cNvPr id="52" name="Picture 5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>
            <a:off x="3599408" y="1143000"/>
            <a:ext cx="1336923" cy="929246"/>
          </a:xfrm>
          <a:prstGeom prst="roundRect">
            <a:avLst/>
          </a:prstGeom>
        </p:spPr>
      </p:pic>
      <p:pic>
        <p:nvPicPr>
          <p:cNvPr id="53" name="Picture 52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>
          <a:xfrm>
            <a:off x="223417" y="4114800"/>
            <a:ext cx="1366371" cy="905713"/>
          </a:xfrm>
          <a:prstGeom prst="roundRect">
            <a:avLst/>
          </a:prstGeom>
        </p:spPr>
      </p:pic>
      <p:sp>
        <p:nvSpPr>
          <p:cNvPr id="54" name="Rectangle 53"/>
          <p:cNvSpPr/>
          <p:nvPr/>
        </p:nvSpPr>
        <p:spPr>
          <a:xfrm>
            <a:off x="1287463" y="4110335"/>
            <a:ext cx="257175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/>
          </a:p>
        </p:txBody>
      </p:sp>
      <p:pic>
        <p:nvPicPr>
          <p:cNvPr id="55" name="Picture 54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>
          <a:xfrm>
            <a:off x="1960916" y="4053207"/>
            <a:ext cx="1299015" cy="967306"/>
          </a:xfrm>
          <a:prstGeom prst="roundRect">
            <a:avLst/>
          </a:prstGeom>
        </p:spPr>
      </p:pic>
      <p:pic>
        <p:nvPicPr>
          <p:cNvPr id="56" name="Picture 55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>
          <a:xfrm flipH="1">
            <a:off x="3554838" y="4038600"/>
            <a:ext cx="1305293" cy="947419"/>
          </a:xfrm>
          <a:prstGeom prst="roundRect">
            <a:avLst/>
          </a:prstGeom>
        </p:spPr>
      </p:pic>
      <p:sp>
        <p:nvSpPr>
          <p:cNvPr id="57" name="TextBox 56"/>
          <p:cNvSpPr txBox="1"/>
          <p:nvPr/>
        </p:nvSpPr>
        <p:spPr>
          <a:xfrm>
            <a:off x="517209" y="7581037"/>
            <a:ext cx="2080755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solidFill>
                  <a:schemeClr val="bg1"/>
                </a:solidFill>
                <a:latin typeface="MV Boli" pitchFamily="2" charset="0"/>
                <a:cs typeface="MV Boli" pitchFamily="2" charset="0"/>
              </a:rPr>
              <a:t>Time availability: 12pm-9pm</a:t>
            </a:r>
            <a:endParaRPr lang="en-US" sz="1100" b="1" dirty="0">
              <a:solidFill>
                <a:schemeClr val="bg1"/>
              </a:solidFill>
              <a:latin typeface="MV Boli" pitchFamily="2" charset="0"/>
              <a:cs typeface="MV Boli" pitchFamily="2" charset="0"/>
            </a:endParaRPr>
          </a:p>
          <a:p>
            <a:pPr algn="ctr"/>
            <a:endParaRPr lang="en-GB" sz="1000" b="1" dirty="0" smtClean="0">
              <a:solidFill>
                <a:schemeClr val="bg1"/>
              </a:solidFill>
              <a:latin typeface="MV Boli" pitchFamily="2" charset="0"/>
              <a:cs typeface="MV Boli" pitchFamily="2" charset="0"/>
            </a:endParaRPr>
          </a:p>
          <a:p>
            <a:pPr algn="ctr"/>
            <a:r>
              <a:rPr lang="en-GB" sz="1000" b="1" dirty="0" smtClean="0">
                <a:solidFill>
                  <a:schemeClr val="bg1"/>
                </a:solidFill>
                <a:latin typeface="MV Boli" pitchFamily="2" charset="0"/>
                <a:cs typeface="MV Boli" pitchFamily="2" charset="0"/>
              </a:rPr>
              <a:t>Telephone</a:t>
            </a:r>
            <a:r>
              <a:rPr lang="en-GB" sz="1000" b="1" dirty="0">
                <a:solidFill>
                  <a:schemeClr val="bg1"/>
                </a:solidFill>
                <a:latin typeface="MV Boli" pitchFamily="2" charset="0"/>
                <a:cs typeface="MV Boli" pitchFamily="2" charset="0"/>
              </a:rPr>
              <a:t>: +</a:t>
            </a:r>
            <a:r>
              <a:rPr lang="en-GB" sz="1000" b="1" dirty="0" smtClean="0">
                <a:solidFill>
                  <a:schemeClr val="bg1"/>
                </a:solidFill>
                <a:latin typeface="MV Boli" pitchFamily="2" charset="0"/>
                <a:cs typeface="MV Boli" pitchFamily="2" charset="0"/>
              </a:rPr>
              <a:t>44209854231</a:t>
            </a:r>
          </a:p>
          <a:p>
            <a:pPr algn="ctr"/>
            <a:endParaRPr lang="en-US" sz="1000" b="1" dirty="0">
              <a:solidFill>
                <a:schemeClr val="bg1"/>
              </a:solidFill>
              <a:latin typeface="MV Boli" pitchFamily="2" charset="0"/>
              <a:cs typeface="MV Boli" pitchFamily="2" charset="0"/>
            </a:endParaRPr>
          </a:p>
          <a:p>
            <a:pPr algn="ctr"/>
            <a:r>
              <a:rPr lang="en-GB" sz="1000" b="1" dirty="0">
                <a:solidFill>
                  <a:schemeClr val="bg1"/>
                </a:solidFill>
                <a:latin typeface="MV Boli" pitchFamily="2" charset="0"/>
                <a:cs typeface="MV Boli" pitchFamily="2" charset="0"/>
              </a:rPr>
              <a:t>  </a:t>
            </a:r>
            <a:endParaRPr lang="en-GB" sz="1000" dirty="0"/>
          </a:p>
        </p:txBody>
      </p:sp>
      <p:pic>
        <p:nvPicPr>
          <p:cNvPr id="58" name="Picture 57"/>
          <p:cNvPicPr>
            <a:picLocks noChangeAspect="1"/>
          </p:cNvPicPr>
          <p:nvPr/>
        </p:nvPicPr>
        <p:blipFill>
          <a:blip r:embed="rId15"/>
          <a:srcRect/>
          <a:stretch>
            <a:fillRect/>
          </a:stretch>
        </p:blipFill>
        <p:spPr>
          <a:xfrm>
            <a:off x="3558865" y="7906434"/>
            <a:ext cx="832445" cy="171114"/>
          </a:xfrm>
          <a:prstGeom prst="rect">
            <a:avLst/>
          </a:prstGeom>
        </p:spPr>
      </p:pic>
      <p:sp>
        <p:nvSpPr>
          <p:cNvPr id="59" name="TextBox 58"/>
          <p:cNvSpPr txBox="1"/>
          <p:nvPr/>
        </p:nvSpPr>
        <p:spPr>
          <a:xfrm>
            <a:off x="2705717" y="7583269"/>
            <a:ext cx="20020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>
                <a:solidFill>
                  <a:schemeClr val="bg1"/>
                </a:solidFill>
                <a:latin typeface="MV Boli" pitchFamily="2" charset="0"/>
                <a:cs typeface="MV Boli" pitchFamily="2" charset="0"/>
              </a:rPr>
              <a:t>Order @ </a:t>
            </a:r>
            <a:r>
              <a:rPr lang="en-GB" sz="900" b="1" dirty="0" err="1">
                <a:solidFill>
                  <a:schemeClr val="bg1"/>
                </a:solidFill>
                <a:latin typeface="MV Boli" pitchFamily="2" charset="0"/>
                <a:cs typeface="MV Boli" pitchFamily="2" charset="0"/>
              </a:rPr>
              <a:t>UberEats|JustEat</a:t>
            </a:r>
            <a:r>
              <a:rPr lang="en-US" sz="900" b="1" dirty="0">
                <a:solidFill>
                  <a:schemeClr val="bg1"/>
                </a:solidFill>
                <a:latin typeface="MV Boli" pitchFamily="2" charset="0"/>
                <a:cs typeface="MV Boli" pitchFamily="2" charset="0"/>
              </a:rPr>
              <a:t> /</a:t>
            </a:r>
            <a:r>
              <a:rPr lang="en-GB" sz="900" b="1" dirty="0">
                <a:solidFill>
                  <a:schemeClr val="bg1"/>
                </a:solidFill>
                <a:latin typeface="MV Boli" pitchFamily="2" charset="0"/>
                <a:cs typeface="MV Boli" pitchFamily="2" charset="0"/>
              </a:rPr>
              <a:t>Contactless Delivery   Available</a:t>
            </a:r>
            <a:endParaRPr lang="en-US" sz="900" b="1" dirty="0">
              <a:solidFill>
                <a:schemeClr val="bg1"/>
              </a:solidFill>
              <a:latin typeface="MV Boli" pitchFamily="2" charset="0"/>
              <a:cs typeface="MV Boli" pitchFamily="2" charset="0"/>
            </a:endParaRPr>
          </a:p>
          <a:p>
            <a:r>
              <a:rPr lang="en-GB" sz="900" b="1" dirty="0">
                <a:solidFill>
                  <a:schemeClr val="bg1"/>
                </a:solidFill>
                <a:latin typeface="MV Boli" pitchFamily="2" charset="0"/>
                <a:cs typeface="MV Boli" pitchFamily="2" charset="0"/>
              </a:rPr>
              <a:t>    Pay with </a:t>
            </a:r>
            <a:r>
              <a:rPr lang="en-GB" sz="900" b="1" dirty="0" smtClean="0">
                <a:solidFill>
                  <a:schemeClr val="bg1"/>
                </a:solidFill>
                <a:latin typeface="MV Boli" pitchFamily="2" charset="0"/>
                <a:cs typeface="MV Boli" pitchFamily="2" charset="0"/>
              </a:rPr>
              <a:t> </a:t>
            </a:r>
            <a:endParaRPr lang="en-US" sz="900" b="1" dirty="0">
              <a:solidFill>
                <a:schemeClr val="bg1"/>
              </a:solidFill>
              <a:latin typeface="MV Boli" pitchFamily="2" charset="0"/>
              <a:cs typeface="MV Boli" pitchFamily="2" charset="0"/>
            </a:endParaRPr>
          </a:p>
          <a:p>
            <a:endParaRPr lang="en-GB" sz="900" dirty="0"/>
          </a:p>
        </p:txBody>
      </p:sp>
      <p:sp>
        <p:nvSpPr>
          <p:cNvPr id="60" name="Rectangle 59"/>
          <p:cNvSpPr/>
          <p:nvPr/>
        </p:nvSpPr>
        <p:spPr>
          <a:xfrm>
            <a:off x="516731" y="8577590"/>
            <a:ext cx="3990109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100" dirty="0">
                <a:solidFill>
                  <a:schemeClr val="bg1"/>
                </a:solidFill>
                <a:latin typeface="Algerian" pitchFamily="82" charset="0"/>
                <a:cs typeface="MV Boli" pitchFamily="2" charset="0"/>
              </a:rPr>
              <a:t>We are available for takeaway only</a:t>
            </a:r>
            <a:endParaRPr lang="en-US" sz="1100" dirty="0">
              <a:solidFill>
                <a:schemeClr val="bg1"/>
              </a:solidFill>
              <a:latin typeface="Algerian" pitchFamily="82" charset="0"/>
              <a:cs typeface="MV Boli" pitchFamily="2" charset="0"/>
            </a:endParaRPr>
          </a:p>
        </p:txBody>
      </p:sp>
      <p:pic>
        <p:nvPicPr>
          <p:cNvPr id="46" name="Picture 45"/>
          <p:cNvPicPr>
            <a:picLocks noChangeAspect="1"/>
          </p:cNvPicPr>
          <p:nvPr/>
        </p:nvPicPr>
        <p:blipFill>
          <a:blip r:embed="rId16"/>
          <a:srcRect l="5733" t="4167" r="6158" b="4027"/>
          <a:stretch/>
        </p:blipFill>
        <p:spPr>
          <a:xfrm>
            <a:off x="-16669" y="0"/>
            <a:ext cx="5164932" cy="9144000"/>
          </a:xfrm>
          <a:prstGeom prst="rect">
            <a:avLst/>
          </a:prstGeom>
        </p:spPr>
      </p:pic>
      <p:pic>
        <p:nvPicPr>
          <p:cNvPr id="47" name="Picture 46"/>
          <p:cNvPicPr>
            <a:picLocks noChangeAspect="1"/>
          </p:cNvPicPr>
          <p:nvPr/>
        </p:nvPicPr>
        <p:blipFill>
          <a:blip r:embed="rId16"/>
          <a:srcRect l="5733" t="4167" r="6158" b="4027"/>
          <a:stretch/>
        </p:blipFill>
        <p:spPr>
          <a:xfrm>
            <a:off x="-16669" y="0"/>
            <a:ext cx="5164932" cy="9144000"/>
          </a:xfrm>
          <a:prstGeom prst="rect">
            <a:avLst/>
          </a:prstGeom>
        </p:spPr>
      </p:pic>
      <p:grpSp>
        <p:nvGrpSpPr>
          <p:cNvPr id="50" name="Group 49"/>
          <p:cNvGrpSpPr/>
          <p:nvPr/>
        </p:nvGrpSpPr>
        <p:grpSpPr>
          <a:xfrm>
            <a:off x="266382" y="975994"/>
            <a:ext cx="1600200" cy="2621112"/>
            <a:chOff x="266382" y="975994"/>
            <a:chExt cx="1600200" cy="2621112"/>
          </a:xfrm>
        </p:grpSpPr>
        <p:pic>
          <p:nvPicPr>
            <p:cNvPr id="61" name="Picture 60"/>
            <p:cNvPicPr/>
            <p:nvPr/>
          </p:nvPicPr>
          <p:blipFill>
            <a:blip r:embed="rId6"/>
            <a:srcRect/>
            <a:stretch>
              <a:fillRect/>
            </a:stretch>
          </p:blipFill>
          <p:spPr>
            <a:xfrm>
              <a:off x="295116" y="1219200"/>
              <a:ext cx="1288415" cy="914400"/>
            </a:xfrm>
            <a:prstGeom prst="roundRect">
              <a:avLst/>
            </a:prstGeom>
          </p:spPr>
        </p:pic>
        <p:sp>
          <p:nvSpPr>
            <p:cNvPr id="62" name="TextBox 10"/>
            <p:cNvSpPr txBox="1"/>
            <p:nvPr/>
          </p:nvSpPr>
          <p:spPr>
            <a:xfrm>
              <a:off x="440531" y="975994"/>
              <a:ext cx="1037951" cy="243205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</p:spPr>
          <p:txBody>
            <a:bodyPr wrap="square" rtlCol="0">
              <a:no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1000" b="1" kern="1200" dirty="0" smtClean="0">
                  <a:solidFill>
                    <a:srgbClr val="FFFFFF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Cherry Bourbon</a:t>
              </a:r>
              <a:endParaRPr lang="en-GB" sz="1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</p:txBody>
        </p:sp>
        <p:sp>
          <p:nvSpPr>
            <p:cNvPr id="63" name="TextBox 8"/>
            <p:cNvSpPr txBox="1"/>
            <p:nvPr/>
          </p:nvSpPr>
          <p:spPr>
            <a:xfrm>
              <a:off x="266382" y="2104390"/>
              <a:ext cx="1600200" cy="14927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50" b="1" kern="1200" dirty="0">
                  <a:solidFill>
                    <a:srgbClr val="C4BD97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Price: </a:t>
              </a:r>
              <a:r>
                <a:rPr lang="en-US" sz="1050" b="1" dirty="0" smtClean="0">
                  <a:solidFill>
                    <a:srgbClr val="C4BD97"/>
                  </a:solidFill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7.20</a:t>
              </a:r>
              <a:endParaRPr lang="en-GB" sz="1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50" kern="1200" dirty="0">
                  <a:solidFill>
                    <a:srgbClr val="FFFFFF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Calories: </a:t>
              </a:r>
              <a:r>
                <a:rPr lang="en-US" sz="1050" dirty="0">
                  <a:solidFill>
                    <a:srgbClr val="FFFFFF"/>
                  </a:solidFill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5</a:t>
              </a:r>
              <a:r>
                <a:rPr lang="en-US" sz="1050" kern="1200" dirty="0" smtClean="0">
                  <a:solidFill>
                    <a:srgbClr val="FFFFFF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30</a:t>
              </a:r>
              <a:endParaRPr lang="en-GB" sz="1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Food hygiene: Storage, Natural</a:t>
              </a:r>
              <a:endParaRPr lang="en-GB" sz="1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Time availability: 12pm – 9pm</a:t>
              </a:r>
              <a:endParaRPr lang="en-GB" sz="1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Description</a:t>
              </a:r>
              <a:r>
                <a:rPr lang="en-US" sz="1000" kern="1200" dirty="0" smtClean="0">
                  <a:solidFill>
                    <a:srgbClr val="FFFFFF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: Tart cherries and bourbon with a sligh</a:t>
              </a:r>
              <a:r>
                <a:rPr lang="en-US" sz="1000" dirty="0" smtClean="0">
                  <a:solidFill>
                    <a:srgbClr val="FFFFFF"/>
                  </a:solidFill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t sour and oaky tartness.</a:t>
              </a:r>
              <a:endParaRPr lang="en-GB" sz="1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</p:txBody>
        </p:sp>
      </p:grpSp>
      <p:sp>
        <p:nvSpPr>
          <p:cNvPr id="64" name="TextBox 10"/>
          <p:cNvSpPr txBox="1"/>
          <p:nvPr/>
        </p:nvSpPr>
        <p:spPr>
          <a:xfrm>
            <a:off x="2167529" y="914400"/>
            <a:ext cx="1037951" cy="24320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algn="ctr"/>
            <a:r>
              <a:rPr lang="en-US" sz="700" b="1" dirty="0" smtClean="0">
                <a:solidFill>
                  <a:schemeClr val="bg1"/>
                </a:solidFill>
              </a:rPr>
              <a:t>Garlic Mashed Potatoes</a:t>
            </a:r>
            <a:endParaRPr lang="en-GB" sz="700" b="1" dirty="0">
              <a:solidFill>
                <a:schemeClr val="bg1"/>
              </a:solidFill>
            </a:endParaRPr>
          </a:p>
        </p:txBody>
      </p:sp>
      <p:sp>
        <p:nvSpPr>
          <p:cNvPr id="65" name="TextBox 8"/>
          <p:cNvSpPr txBox="1"/>
          <p:nvPr/>
        </p:nvSpPr>
        <p:spPr>
          <a:xfrm>
            <a:off x="1812131" y="2162651"/>
            <a:ext cx="1698149" cy="17074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solidFill>
                  <a:schemeClr val="bg2">
                    <a:lumMod val="75000"/>
                  </a:schemeClr>
                </a:solidFill>
              </a:rPr>
              <a:t>Price: 6</a:t>
            </a:r>
            <a:r>
              <a:rPr lang="en-US" sz="1100" b="1" dirty="0" smtClean="0">
                <a:solidFill>
                  <a:schemeClr val="bg2">
                    <a:lumMod val="75000"/>
                  </a:schemeClr>
                </a:solidFill>
              </a:rPr>
              <a:t>.30</a:t>
            </a:r>
            <a:endParaRPr lang="en-US" sz="1100" b="1" dirty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r>
              <a:rPr lang="en-US" sz="1100" dirty="0">
                <a:solidFill>
                  <a:schemeClr val="bg1"/>
                </a:solidFill>
              </a:rPr>
              <a:t>Calories: </a:t>
            </a:r>
            <a:r>
              <a:rPr lang="en-US" sz="1100" dirty="0" smtClean="0">
                <a:solidFill>
                  <a:schemeClr val="bg1"/>
                </a:solidFill>
              </a:rPr>
              <a:t>400</a:t>
            </a:r>
          </a:p>
          <a:p>
            <a:pPr algn="ctr"/>
            <a:r>
              <a:rPr lang="en-US" sz="1050" dirty="0" smtClean="0">
                <a:solidFill>
                  <a:schemeClr val="bg1"/>
                </a:solidFill>
              </a:rPr>
              <a:t>Food hygiene: Storage, Preparation</a:t>
            </a:r>
          </a:p>
          <a:p>
            <a:pPr algn="ctr"/>
            <a:r>
              <a:rPr lang="en-US" sz="1050" dirty="0" smtClean="0">
                <a:solidFill>
                  <a:schemeClr val="bg1"/>
                </a:solidFill>
              </a:rPr>
              <a:t>Time </a:t>
            </a:r>
            <a:r>
              <a:rPr lang="en-US" sz="1050" dirty="0">
                <a:solidFill>
                  <a:schemeClr val="bg1"/>
                </a:solidFill>
              </a:rPr>
              <a:t>availability: 12pm – </a:t>
            </a:r>
            <a:r>
              <a:rPr lang="en-US" sz="1050" dirty="0" smtClean="0">
                <a:solidFill>
                  <a:schemeClr val="bg1"/>
                </a:solidFill>
              </a:rPr>
              <a:t>9pm</a:t>
            </a:r>
          </a:p>
          <a:p>
            <a:pPr algn="ctr"/>
            <a:r>
              <a:rPr lang="en-US" sz="1050" dirty="0" smtClean="0">
                <a:solidFill>
                  <a:schemeClr val="bg1"/>
                </a:solidFill>
              </a:rPr>
              <a:t>Description: Roasted garlic mashed potatoes with extra savoury flavour from </a:t>
            </a:r>
            <a:r>
              <a:rPr lang="en-US" sz="1050" dirty="0" err="1" smtClean="0">
                <a:solidFill>
                  <a:schemeClr val="bg1"/>
                </a:solidFill>
              </a:rPr>
              <a:t>melty</a:t>
            </a:r>
            <a:r>
              <a:rPr lang="en-US" sz="1050" dirty="0" smtClean="0">
                <a:solidFill>
                  <a:schemeClr val="bg1"/>
                </a:solidFill>
              </a:rPr>
              <a:t> roasted garlic.</a:t>
            </a:r>
            <a:endParaRPr lang="en-GB" sz="1050" dirty="0">
              <a:solidFill>
                <a:schemeClr val="bg1"/>
              </a:solidFill>
            </a:endParaRPr>
          </a:p>
        </p:txBody>
      </p:sp>
      <p:pic>
        <p:nvPicPr>
          <p:cNvPr id="66" name="Picture 65"/>
          <p:cNvPicPr/>
          <p:nvPr/>
        </p:nvPicPr>
        <p:blipFill>
          <a:blip r:embed="rId6"/>
          <a:srcRect/>
          <a:stretch>
            <a:fillRect/>
          </a:stretch>
        </p:blipFill>
        <p:spPr>
          <a:xfrm>
            <a:off x="3542867" y="1171576"/>
            <a:ext cx="1288415" cy="914400"/>
          </a:xfrm>
          <a:prstGeom prst="roundRect">
            <a:avLst/>
          </a:prstGeom>
        </p:spPr>
      </p:pic>
      <p:sp>
        <p:nvSpPr>
          <p:cNvPr id="67" name="TextBox 10"/>
          <p:cNvSpPr txBox="1"/>
          <p:nvPr/>
        </p:nvSpPr>
        <p:spPr>
          <a:xfrm>
            <a:off x="3599408" y="928370"/>
            <a:ext cx="1231875" cy="24320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800" b="1" kern="1200" dirty="0" smtClean="0">
                <a:solidFill>
                  <a:srgbClr val="FFFFFF"/>
                </a:solidFill>
                <a:effectLst/>
                <a:latin typeface="Calibri" pitchFamily="34" charset="0" panose="020F0502020204030204"/>
                <a:ea typeface="Times New Roman" pitchFamily="18" charset="0" panose="02020603050405020304"/>
                <a:cs typeface="Vrinda"/>
              </a:rPr>
              <a:t>Chicken and </a:t>
            </a:r>
            <a:r>
              <a:rPr lang="en-US" sz="800" b="1" dirty="0" err="1">
                <a:solidFill>
                  <a:srgbClr val="FFFFFF"/>
                </a:solidFill>
                <a:latin typeface="Calibri" pitchFamily="34" charset="0" panose="020F0502020204030204"/>
                <a:ea typeface="Times New Roman" pitchFamily="18" charset="0" panose="02020603050405020304"/>
                <a:cs typeface="Vrinda"/>
              </a:rPr>
              <a:t>M</a:t>
            </a:r>
            <a:r>
              <a:rPr lang="en-US" sz="800" b="1" kern="1200" dirty="0" err="1" smtClean="0">
                <a:solidFill>
                  <a:srgbClr val="FFFFFF"/>
                </a:solidFill>
                <a:effectLst/>
                <a:latin typeface="Calibri" pitchFamily="34" charset="0" panose="020F0502020204030204"/>
                <a:ea typeface="Times New Roman" pitchFamily="18" charset="0" panose="02020603050405020304"/>
                <a:cs typeface="Vrinda"/>
              </a:rPr>
              <a:t>ashroom</a:t>
            </a:r>
            <a:endParaRPr lang="en-GB" sz="800" dirty="0">
              <a:effectLst/>
              <a:latin typeface="Times New Roman" pitchFamily="18" charset="0" panose="02020603050405020304"/>
              <a:ea typeface="Times New Roman" pitchFamily="18" charset="0" panose="02020603050405020304"/>
            </a:endParaRPr>
          </a:p>
        </p:txBody>
      </p:sp>
      <p:sp>
        <p:nvSpPr>
          <p:cNvPr id="68" name="TextBox 8"/>
          <p:cNvSpPr txBox="1"/>
          <p:nvPr/>
        </p:nvSpPr>
        <p:spPr>
          <a:xfrm>
            <a:off x="3238182" y="2056766"/>
            <a:ext cx="1698149" cy="1561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b="1" dirty="0" smtClean="0">
                <a:solidFill>
                  <a:schemeClr val="bg2">
                    <a:lumMod val="75000"/>
                  </a:schemeClr>
                </a:solidFill>
              </a:rPr>
              <a:t>Price:10.50</a:t>
            </a:r>
            <a:endParaRPr lang="en-US" sz="1100" b="1" dirty="0">
              <a:solidFill>
                <a:schemeClr val="bg2">
                  <a:lumMod val="75000"/>
                </a:schemeClr>
              </a:solidFill>
            </a:endParaRPr>
          </a:p>
          <a:p>
            <a:pPr algn="r"/>
            <a:r>
              <a:rPr lang="en-US" sz="1100" dirty="0">
                <a:solidFill>
                  <a:schemeClr val="bg1"/>
                </a:solidFill>
              </a:rPr>
              <a:t>Calories: </a:t>
            </a:r>
            <a:r>
              <a:rPr lang="en-US" sz="1100" dirty="0" smtClean="0">
                <a:solidFill>
                  <a:schemeClr val="bg1"/>
                </a:solidFill>
              </a:rPr>
              <a:t>1050</a:t>
            </a:r>
            <a:endParaRPr lang="en-US" sz="1100" dirty="0">
              <a:solidFill>
                <a:schemeClr val="bg1"/>
              </a:solidFill>
            </a:endParaRPr>
          </a:p>
          <a:p>
            <a:pPr algn="r"/>
            <a:r>
              <a:rPr lang="en-US" sz="1050" dirty="0">
                <a:solidFill>
                  <a:schemeClr val="bg1"/>
                </a:solidFill>
              </a:rPr>
              <a:t>Food hygiene: </a:t>
            </a:r>
            <a:r>
              <a:rPr lang="en-US" sz="1050" dirty="0" smtClean="0">
                <a:solidFill>
                  <a:schemeClr val="bg1"/>
                </a:solidFill>
              </a:rPr>
              <a:t>Hand made</a:t>
            </a:r>
            <a:endParaRPr lang="en-US" sz="1050" dirty="0">
              <a:solidFill>
                <a:schemeClr val="bg1"/>
              </a:solidFill>
            </a:endParaRPr>
          </a:p>
          <a:p>
            <a:pPr algn="r"/>
            <a:r>
              <a:rPr lang="en-US" sz="1050" dirty="0">
                <a:solidFill>
                  <a:schemeClr val="bg1"/>
                </a:solidFill>
              </a:rPr>
              <a:t>Time availability: 12pm – </a:t>
            </a:r>
            <a:r>
              <a:rPr lang="en-US" sz="1050" dirty="0" smtClean="0">
                <a:solidFill>
                  <a:schemeClr val="bg1"/>
                </a:solidFill>
              </a:rPr>
              <a:t>9pm</a:t>
            </a:r>
          </a:p>
          <a:p>
            <a:pPr algn="r"/>
            <a:r>
              <a:rPr lang="en-US" sz="1050" dirty="0" smtClean="0">
                <a:solidFill>
                  <a:schemeClr val="bg1"/>
                </a:solidFill>
              </a:rPr>
              <a:t>Description Creamy white version with extra cheesy and sauce called </a:t>
            </a:r>
            <a:r>
              <a:rPr lang="en-US" sz="1050" dirty="0" err="1" smtClean="0">
                <a:solidFill>
                  <a:schemeClr val="bg1"/>
                </a:solidFill>
              </a:rPr>
              <a:t>mornay</a:t>
            </a:r>
            <a:r>
              <a:rPr lang="en-US" sz="1050" dirty="0" smtClean="0">
                <a:solidFill>
                  <a:schemeClr val="bg1"/>
                </a:solidFill>
              </a:rPr>
              <a:t> and chopped chicken</a:t>
            </a:r>
            <a:endParaRPr lang="en-GB" sz="1050" dirty="0">
              <a:solidFill>
                <a:schemeClr val="bg1"/>
              </a:solidFill>
            </a:endParaRPr>
          </a:p>
        </p:txBody>
      </p:sp>
      <p:pic>
        <p:nvPicPr>
          <p:cNvPr id="69" name="Picture 68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1986280" y="1207021"/>
            <a:ext cx="1279278" cy="942976"/>
          </a:xfrm>
          <a:prstGeom prst="roundRect">
            <a:avLst/>
          </a:prstGeom>
        </p:spPr>
      </p:pic>
      <p:pic>
        <p:nvPicPr>
          <p:cNvPr id="70" name="Picture 69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542868" y="1190799"/>
            <a:ext cx="1288414" cy="895177"/>
          </a:xfrm>
          <a:prstGeom prst="roundRect">
            <a:avLst/>
          </a:prstGeom>
        </p:spPr>
      </p:pic>
      <p:sp>
        <p:nvSpPr>
          <p:cNvPr id="76" name="TextBox 10"/>
          <p:cNvSpPr txBox="1"/>
          <p:nvPr/>
        </p:nvSpPr>
        <p:spPr>
          <a:xfrm>
            <a:off x="2113078" y="3845446"/>
            <a:ext cx="1037951" cy="24320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algn="ctr"/>
            <a:r>
              <a:rPr lang="en-US" sz="700" b="1" dirty="0" smtClean="0">
                <a:solidFill>
                  <a:schemeClr val="bg1"/>
                </a:solidFill>
              </a:rPr>
              <a:t>Parmesan Brussels salad</a:t>
            </a:r>
            <a:endParaRPr lang="en-GB" sz="700" b="1" dirty="0">
              <a:solidFill>
                <a:schemeClr val="bg1"/>
              </a:solidFill>
            </a:endParaRPr>
          </a:p>
        </p:txBody>
      </p:sp>
      <p:sp>
        <p:nvSpPr>
          <p:cNvPr id="77" name="TextBox 8"/>
          <p:cNvSpPr txBox="1"/>
          <p:nvPr/>
        </p:nvSpPr>
        <p:spPr>
          <a:xfrm>
            <a:off x="1757680" y="5044281"/>
            <a:ext cx="1698149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solidFill>
                  <a:schemeClr val="bg2">
                    <a:lumMod val="75000"/>
                  </a:schemeClr>
                </a:solidFill>
              </a:rPr>
              <a:t>Price: </a:t>
            </a:r>
            <a:r>
              <a:rPr lang="en-US" sz="1100" b="1" dirty="0" smtClean="0">
                <a:solidFill>
                  <a:schemeClr val="bg2">
                    <a:lumMod val="75000"/>
                  </a:schemeClr>
                </a:solidFill>
              </a:rPr>
              <a:t>4.20</a:t>
            </a:r>
            <a:endParaRPr lang="en-US" sz="1100" b="1" dirty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r>
              <a:rPr lang="en-US" sz="1100" dirty="0">
                <a:solidFill>
                  <a:schemeClr val="bg1"/>
                </a:solidFill>
              </a:rPr>
              <a:t>Calories: 1</a:t>
            </a:r>
            <a:r>
              <a:rPr lang="en-US" sz="1100" dirty="0" smtClean="0">
                <a:solidFill>
                  <a:schemeClr val="bg1"/>
                </a:solidFill>
              </a:rPr>
              <a:t>00</a:t>
            </a:r>
            <a:endParaRPr lang="en-US" sz="1100" dirty="0">
              <a:solidFill>
                <a:schemeClr val="bg1"/>
              </a:solidFill>
            </a:endParaRPr>
          </a:p>
          <a:p>
            <a:pPr algn="ctr"/>
            <a:r>
              <a:rPr lang="en-US" sz="1050" dirty="0">
                <a:solidFill>
                  <a:schemeClr val="bg1"/>
                </a:solidFill>
              </a:rPr>
              <a:t>Food hygiene: Storage, Preparation</a:t>
            </a:r>
          </a:p>
          <a:p>
            <a:pPr algn="ctr"/>
            <a:r>
              <a:rPr lang="en-US" sz="1050" dirty="0">
                <a:solidFill>
                  <a:schemeClr val="bg1"/>
                </a:solidFill>
              </a:rPr>
              <a:t>Time availability: 12pm – </a:t>
            </a:r>
            <a:r>
              <a:rPr lang="en-US" sz="1050" dirty="0" smtClean="0">
                <a:solidFill>
                  <a:schemeClr val="bg1"/>
                </a:solidFill>
              </a:rPr>
              <a:t>9pm</a:t>
            </a:r>
          </a:p>
          <a:p>
            <a:pPr algn="ctr"/>
            <a:r>
              <a:rPr lang="en-US" sz="1050" dirty="0" smtClean="0">
                <a:solidFill>
                  <a:schemeClr val="bg1"/>
                </a:solidFill>
              </a:rPr>
              <a:t>Description: Tossed with a combo of toasted </a:t>
            </a:r>
            <a:r>
              <a:rPr lang="en-US" sz="1050" dirty="0" err="1" smtClean="0">
                <a:solidFill>
                  <a:schemeClr val="bg1"/>
                </a:solidFill>
              </a:rPr>
              <a:t>aomonds</a:t>
            </a:r>
            <a:r>
              <a:rPr lang="en-US" sz="1050" dirty="0" smtClean="0">
                <a:solidFill>
                  <a:schemeClr val="bg1"/>
                </a:solidFill>
              </a:rPr>
              <a:t>, shaved parmesan and </a:t>
            </a:r>
            <a:r>
              <a:rPr lang="en-US" sz="1050" dirty="0" err="1" smtClean="0">
                <a:solidFill>
                  <a:schemeClr val="bg1"/>
                </a:solidFill>
              </a:rPr>
              <a:t>brussels</a:t>
            </a:r>
            <a:r>
              <a:rPr lang="en-US" sz="1050" dirty="0">
                <a:solidFill>
                  <a:schemeClr val="bg1"/>
                </a:solidFill>
              </a:rPr>
              <a:t>.</a:t>
            </a:r>
            <a:endParaRPr lang="en-GB" sz="1050" dirty="0">
              <a:solidFill>
                <a:schemeClr val="bg1"/>
              </a:solidFill>
            </a:endParaRPr>
          </a:p>
        </p:txBody>
      </p:sp>
      <p:pic>
        <p:nvPicPr>
          <p:cNvPr id="78" name="Picture 77"/>
          <p:cNvPicPr/>
          <p:nvPr/>
        </p:nvPicPr>
        <p:blipFill>
          <a:blip r:embed="rId6"/>
          <a:srcRect/>
          <a:stretch>
            <a:fillRect/>
          </a:stretch>
        </p:blipFill>
        <p:spPr>
          <a:xfrm>
            <a:off x="3488416" y="4053206"/>
            <a:ext cx="1288415" cy="914400"/>
          </a:xfrm>
          <a:prstGeom prst="roundRect">
            <a:avLst/>
          </a:prstGeom>
        </p:spPr>
      </p:pic>
      <p:sp>
        <p:nvSpPr>
          <p:cNvPr id="79" name="TextBox 10"/>
          <p:cNvSpPr txBox="1"/>
          <p:nvPr/>
        </p:nvSpPr>
        <p:spPr>
          <a:xfrm>
            <a:off x="3738880" y="3810000"/>
            <a:ext cx="1037951" cy="24320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900" b="1" kern="1200" dirty="0" smtClean="0">
                <a:solidFill>
                  <a:srgbClr val="FFFFFF"/>
                </a:solidFill>
                <a:effectLst/>
                <a:latin typeface="Calibri" pitchFamily="34" charset="0" panose="020F0502020204030204"/>
                <a:ea typeface="Times New Roman" pitchFamily="18" charset="0" panose="02020603050405020304"/>
                <a:cs typeface="Vrinda"/>
              </a:rPr>
              <a:t>Strawberry Juice</a:t>
            </a:r>
            <a:endParaRPr lang="en-GB" sz="800" dirty="0">
              <a:effectLst/>
              <a:latin typeface="Times New Roman" pitchFamily="18" charset="0" panose="02020603050405020304"/>
              <a:ea typeface="Times New Roman" pitchFamily="18" charset="0" panose="02020603050405020304"/>
            </a:endParaRPr>
          </a:p>
        </p:txBody>
      </p:sp>
      <p:sp>
        <p:nvSpPr>
          <p:cNvPr id="80" name="TextBox 8"/>
          <p:cNvSpPr txBox="1"/>
          <p:nvPr/>
        </p:nvSpPr>
        <p:spPr>
          <a:xfrm>
            <a:off x="3183731" y="4938396"/>
            <a:ext cx="1698149" cy="14003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b="1" dirty="0">
                <a:solidFill>
                  <a:schemeClr val="bg2">
                    <a:lumMod val="75000"/>
                  </a:schemeClr>
                </a:solidFill>
              </a:rPr>
              <a:t>Price: </a:t>
            </a:r>
            <a:r>
              <a:rPr lang="en-US" sz="1100" b="1" dirty="0" smtClean="0">
                <a:solidFill>
                  <a:schemeClr val="bg2">
                    <a:lumMod val="75000"/>
                  </a:schemeClr>
                </a:solidFill>
              </a:rPr>
              <a:t>3.75</a:t>
            </a:r>
            <a:endParaRPr lang="en-US" sz="1100" b="1" dirty="0">
              <a:solidFill>
                <a:schemeClr val="bg2">
                  <a:lumMod val="75000"/>
                </a:schemeClr>
              </a:solidFill>
            </a:endParaRPr>
          </a:p>
          <a:p>
            <a:pPr algn="r"/>
            <a:r>
              <a:rPr lang="en-US" sz="1100" dirty="0">
                <a:solidFill>
                  <a:schemeClr val="bg1"/>
                </a:solidFill>
              </a:rPr>
              <a:t>Calories: 2</a:t>
            </a:r>
            <a:r>
              <a:rPr lang="en-US" sz="1100" dirty="0" smtClean="0">
                <a:solidFill>
                  <a:schemeClr val="bg1"/>
                </a:solidFill>
              </a:rPr>
              <a:t>01.20</a:t>
            </a:r>
            <a:endParaRPr lang="en-US" sz="1100" dirty="0">
              <a:solidFill>
                <a:schemeClr val="bg1"/>
              </a:solidFill>
            </a:endParaRPr>
          </a:p>
          <a:p>
            <a:pPr algn="r"/>
            <a:r>
              <a:rPr lang="en-US" sz="1050" dirty="0">
                <a:solidFill>
                  <a:schemeClr val="bg1"/>
                </a:solidFill>
              </a:rPr>
              <a:t>Food hygiene: </a:t>
            </a:r>
            <a:r>
              <a:rPr lang="en-US" sz="1050" dirty="0" smtClean="0">
                <a:solidFill>
                  <a:schemeClr val="bg1"/>
                </a:solidFill>
              </a:rPr>
              <a:t>Preparation and hygiene</a:t>
            </a:r>
          </a:p>
          <a:p>
            <a:pPr algn="r"/>
            <a:r>
              <a:rPr lang="en-US" sz="1050" dirty="0" smtClean="0">
                <a:solidFill>
                  <a:schemeClr val="bg1"/>
                </a:solidFill>
              </a:rPr>
              <a:t>Time </a:t>
            </a:r>
            <a:r>
              <a:rPr lang="en-US" sz="1050" dirty="0">
                <a:solidFill>
                  <a:schemeClr val="bg1"/>
                </a:solidFill>
              </a:rPr>
              <a:t>availability: 12pm – </a:t>
            </a:r>
            <a:r>
              <a:rPr lang="en-US" sz="1050" dirty="0" smtClean="0">
                <a:solidFill>
                  <a:schemeClr val="bg1"/>
                </a:solidFill>
              </a:rPr>
              <a:t>9pm</a:t>
            </a:r>
          </a:p>
          <a:p>
            <a:pPr algn="r"/>
            <a:r>
              <a:rPr lang="en-US" sz="1050" dirty="0" smtClean="0">
                <a:solidFill>
                  <a:schemeClr val="bg1"/>
                </a:solidFill>
              </a:rPr>
              <a:t>Description: Made out of fresh strawberries</a:t>
            </a:r>
            <a:endParaRPr lang="en-GB" sz="1050" dirty="0">
              <a:solidFill>
                <a:schemeClr val="bg1"/>
              </a:solidFill>
            </a:endParaRPr>
          </a:p>
        </p:txBody>
      </p:sp>
      <p:pic>
        <p:nvPicPr>
          <p:cNvPr id="81" name="Picture 80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1931829" y="4088651"/>
            <a:ext cx="1279278" cy="942976"/>
          </a:xfrm>
          <a:prstGeom prst="roundRect">
            <a:avLst/>
          </a:prstGeom>
        </p:spPr>
      </p:pic>
      <p:pic>
        <p:nvPicPr>
          <p:cNvPr id="82" name="Picture 8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488417" y="4072429"/>
            <a:ext cx="1288414" cy="895177"/>
          </a:xfrm>
          <a:prstGeom prst="roundRect">
            <a:avLst/>
          </a:prstGeom>
        </p:spPr>
      </p:pic>
      <p:grpSp>
        <p:nvGrpSpPr>
          <p:cNvPr id="83" name="Group 82"/>
          <p:cNvGrpSpPr/>
          <p:nvPr/>
        </p:nvGrpSpPr>
        <p:grpSpPr>
          <a:xfrm>
            <a:off x="311827" y="6781800"/>
            <a:ext cx="4491470" cy="1800493"/>
            <a:chOff x="402837" y="1154840"/>
            <a:chExt cx="4491470" cy="1800493"/>
          </a:xfrm>
        </p:grpSpPr>
        <p:sp>
          <p:nvSpPr>
            <p:cNvPr id="84" name="TextBox 10"/>
            <p:cNvSpPr txBox="1"/>
            <p:nvPr/>
          </p:nvSpPr>
          <p:spPr>
            <a:xfrm>
              <a:off x="402837" y="1199168"/>
              <a:ext cx="1037951" cy="243205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</p:spPr>
          <p:txBody>
            <a:bodyPr wrap="square" rtlCol="0">
              <a:no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1000" dirty="0" smtClean="0">
                  <a:solidFill>
                    <a:schemeClr val="bg1"/>
                  </a:solidFill>
                  <a:effectLst/>
                  <a:latin typeface="Times New Roman" pitchFamily="18" charset="0" panose="02020603050405020304"/>
                  <a:ea typeface="Times New Roman" pitchFamily="18" charset="0" panose="02020603050405020304"/>
                </a:rPr>
                <a:t>Crockpot Green</a:t>
              </a:r>
              <a:endParaRPr lang="en-GB" sz="1000" dirty="0">
                <a:solidFill>
                  <a:schemeClr val="bg1"/>
                </a:solidFill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</p:txBody>
        </p:sp>
        <p:sp>
          <p:nvSpPr>
            <p:cNvPr id="85" name="TextBox 8"/>
            <p:cNvSpPr txBox="1"/>
            <p:nvPr/>
          </p:nvSpPr>
          <p:spPr>
            <a:xfrm>
              <a:off x="1467690" y="1200211"/>
              <a:ext cx="1273651" cy="16466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50" b="1" kern="1200" dirty="0">
                  <a:solidFill>
                    <a:srgbClr val="C4BD97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Price: </a:t>
              </a:r>
              <a:r>
                <a:rPr lang="en-US" sz="1050" b="1" dirty="0" smtClean="0">
                  <a:solidFill>
                    <a:srgbClr val="C4BD97"/>
                  </a:solidFill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11.20</a:t>
              </a:r>
              <a:endParaRPr lang="en-GB" sz="1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50" kern="1200" dirty="0">
                  <a:solidFill>
                    <a:srgbClr val="FFFFFF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Calories: </a:t>
              </a:r>
              <a:r>
                <a:rPr lang="en-US" sz="1050" kern="1200" dirty="0" smtClean="0">
                  <a:solidFill>
                    <a:srgbClr val="FFFFFF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1200</a:t>
              </a:r>
              <a:endParaRPr lang="en-GB" sz="1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Food hygiene: Storage, Natural</a:t>
              </a:r>
              <a:endParaRPr lang="en-GB" sz="1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Time availability: 12pm – 9pm</a:t>
              </a:r>
              <a:endParaRPr lang="en-GB" sz="1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00" kern="1200" dirty="0" smtClean="0">
                  <a:solidFill>
                    <a:srgbClr val="FFFFFF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Description: Green bean casserole in oven baked and mixed cooking</a:t>
              </a:r>
              <a:endParaRPr lang="en-GB" sz="1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</p:txBody>
        </p:sp>
        <p:sp>
          <p:nvSpPr>
            <p:cNvPr id="86" name="TextBox 10"/>
            <p:cNvSpPr txBox="1"/>
            <p:nvPr/>
          </p:nvSpPr>
          <p:spPr>
            <a:xfrm>
              <a:off x="2819107" y="1183268"/>
              <a:ext cx="871311" cy="243205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</p:spPr>
          <p:txBody>
            <a:bodyPr wrap="square" rtlCol="0">
              <a:no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1100" dirty="0" smtClean="0">
                  <a:solidFill>
                    <a:schemeClr val="bg1"/>
                  </a:solidFill>
                  <a:effectLst/>
                  <a:latin typeface="Times New Roman" pitchFamily="18" charset="0" panose="02020603050405020304"/>
                  <a:ea typeface="Times New Roman" pitchFamily="18" charset="0" panose="02020603050405020304"/>
                </a:rPr>
                <a:t>Beef</a:t>
              </a:r>
              <a:endParaRPr lang="en-GB" sz="1100" dirty="0">
                <a:solidFill>
                  <a:schemeClr val="bg1"/>
                </a:solidFill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</p:txBody>
        </p:sp>
        <p:sp>
          <p:nvSpPr>
            <p:cNvPr id="87" name="TextBox 8"/>
            <p:cNvSpPr txBox="1"/>
            <p:nvPr/>
          </p:nvSpPr>
          <p:spPr>
            <a:xfrm>
              <a:off x="3731941" y="1154840"/>
              <a:ext cx="1162366" cy="18004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50" b="1" kern="1200" dirty="0">
                  <a:solidFill>
                    <a:srgbClr val="C4BD97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Price: </a:t>
              </a:r>
              <a:r>
                <a:rPr lang="en-US" sz="1050" b="1" dirty="0" smtClean="0">
                  <a:solidFill>
                    <a:srgbClr val="C4BD97"/>
                  </a:solidFill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15</a:t>
              </a:r>
              <a:endParaRPr lang="en-GB" sz="1000" b="1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50" kern="1200" dirty="0">
                  <a:solidFill>
                    <a:srgbClr val="FFFFFF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Calories: </a:t>
              </a:r>
              <a:r>
                <a:rPr lang="en-US" sz="1050" kern="1200" dirty="0" smtClean="0">
                  <a:solidFill>
                    <a:srgbClr val="FFFFFF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1</a:t>
              </a:r>
              <a:r>
                <a:rPr lang="en-US" sz="1050" dirty="0" smtClean="0">
                  <a:solidFill>
                    <a:srgbClr val="FFFFFF"/>
                  </a:solidFill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230</a:t>
              </a:r>
              <a:endParaRPr lang="en-GB" sz="1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Food hygiene: Storage, Natural</a:t>
              </a:r>
              <a:endParaRPr lang="en-GB" sz="1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Time availability: 12pm – 9pm</a:t>
              </a:r>
              <a:endParaRPr lang="en-GB" sz="1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  <a:p>
              <a:pPr algn="just"/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Description</a:t>
              </a:r>
              <a:r>
                <a:rPr lang="en-US" sz="1000" kern="1200" dirty="0" smtClean="0">
                  <a:solidFill>
                    <a:schemeClr val="bg1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: A holiday showstopper that makes the mouth to be watery</a:t>
              </a:r>
              <a:endParaRPr lang="en-GB" sz="1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</p:txBody>
        </p:sp>
      </p:grpSp>
      <p:pic>
        <p:nvPicPr>
          <p:cNvPr id="89" name="Picture 8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1931830" y="4100831"/>
            <a:ext cx="1273650" cy="930796"/>
          </a:xfrm>
          <a:prstGeom prst="roundRect">
            <a:avLst/>
          </a:prstGeom>
        </p:spPr>
      </p:pic>
      <p:pic>
        <p:nvPicPr>
          <p:cNvPr id="90" name="Picture 89"/>
          <p:cNvPicPr>
            <a:picLocks noChangeAspect="1"/>
          </p:cNvPicPr>
          <p:nvPr/>
        </p:nvPicPr>
        <p:blipFill>
          <a:blip r:embed="rId17"/>
          <a:srcRect/>
          <a:stretch>
            <a:fillRect/>
          </a:stretch>
        </p:blipFill>
        <p:spPr>
          <a:xfrm>
            <a:off x="3488417" y="4038600"/>
            <a:ext cx="1288413" cy="929005"/>
          </a:xfrm>
          <a:prstGeom prst="roundRect">
            <a:avLst/>
          </a:prstGeom>
        </p:spPr>
      </p:pic>
      <p:pic>
        <p:nvPicPr>
          <p:cNvPr id="91" name="Picture 90"/>
          <p:cNvPicPr>
            <a:picLocks noChangeAspect="1"/>
          </p:cNvPicPr>
          <p:nvPr/>
        </p:nvPicPr>
        <p:blipFill>
          <a:blip r:embed="rId18"/>
          <a:srcRect/>
          <a:stretch>
            <a:fillRect/>
          </a:stretch>
        </p:blipFill>
        <p:spPr>
          <a:xfrm>
            <a:off x="211931" y="7086600"/>
            <a:ext cx="1212375" cy="1236465"/>
          </a:xfrm>
          <a:prstGeom prst="roundRect">
            <a:avLst/>
          </a:prstGeom>
        </p:spPr>
      </p:pic>
      <p:pic>
        <p:nvPicPr>
          <p:cNvPr id="92" name="Picture 91"/>
          <p:cNvPicPr>
            <a:picLocks noChangeAspect="1"/>
          </p:cNvPicPr>
          <p:nvPr/>
        </p:nvPicPr>
        <p:blipFill>
          <a:blip r:embed="rId19"/>
          <a:srcRect/>
          <a:stretch>
            <a:fillRect/>
          </a:stretch>
        </p:blipFill>
        <p:spPr>
          <a:xfrm>
            <a:off x="2652985" y="7060852"/>
            <a:ext cx="1064146" cy="1244948"/>
          </a:xfrm>
          <a:prstGeom prst="roundRect">
            <a:avLst/>
          </a:prstGeom>
        </p:spPr>
      </p:pic>
      <p:sp>
        <p:nvSpPr>
          <p:cNvPr id="93" name="Rectangle 92"/>
          <p:cNvSpPr/>
          <p:nvPr/>
        </p:nvSpPr>
        <p:spPr>
          <a:xfrm>
            <a:off x="1431131" y="276531"/>
            <a:ext cx="2571750" cy="45613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800" b="1" dirty="0">
                <a:solidFill>
                  <a:schemeClr val="bg1"/>
                </a:solidFill>
                <a:latin typeface="Algerian" pitchFamily="82" charset="0"/>
                <a:cs typeface="Times New Roman" pitchFamily="18" charset="0" panose="02020603050405020304"/>
              </a:rPr>
              <a:t>Hotel Trinity </a:t>
            </a:r>
            <a:br>
              <a:rPr lang="en-US" sz="800" b="1" dirty="0">
                <a:solidFill>
                  <a:schemeClr val="bg1"/>
                </a:solidFill>
                <a:latin typeface="Algerian" pitchFamily="82" charset="0"/>
                <a:cs typeface="Times New Roman" pitchFamily="18" charset="0" panose="02020603050405020304"/>
              </a:rPr>
            </a:br>
            <a:r>
              <a:rPr lang="en-GB" sz="800" b="1" dirty="0" err="1">
                <a:solidFill>
                  <a:schemeClr val="bg1"/>
                </a:solidFill>
                <a:latin typeface="Algerian" pitchFamily="82" charset="0"/>
              </a:rPr>
              <a:t>Westcliff</a:t>
            </a:r>
            <a:r>
              <a:rPr lang="en-GB" sz="800" b="1" dirty="0">
                <a:solidFill>
                  <a:schemeClr val="bg1"/>
                </a:solidFill>
                <a:latin typeface="Algerian" pitchFamily="82" charset="0"/>
              </a:rPr>
              <a:t> Beach, London</a:t>
            </a:r>
            <a:br>
              <a:rPr lang="en-US" sz="800" b="1" dirty="0">
                <a:solidFill>
                  <a:schemeClr val="bg1"/>
                </a:solidFill>
                <a:latin typeface="Arial Narrow" pitchFamily="34" charset="0"/>
                <a:cs typeface="Times New Roman" pitchFamily="18" charset="0" panose="02020603050405020304"/>
              </a:rPr>
            </a:br>
            <a:endParaRPr lang="en-GB" sz="800" b="1" dirty="0">
              <a:solidFill>
                <a:schemeClr val="bg1"/>
              </a:solidFill>
              <a:latin typeface="Arial Narrow" pitchFamily="34" charset="0"/>
            </a:endParaRPr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20"/>
          <a:srcRect/>
          <a:stretch>
            <a:fillRect/>
          </a:stretch>
        </p:blipFill>
        <p:spPr>
          <a:xfrm flipH="1">
            <a:off x="1935320" y="4099559"/>
            <a:ext cx="1302859" cy="932067"/>
          </a:xfrm>
          <a:prstGeom prst="round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21"/>
          <a:srcRect/>
          <a:stretch>
            <a:fillRect/>
          </a:stretch>
        </p:blipFill>
        <p:spPr>
          <a:xfrm>
            <a:off x="3488531" y="4039854"/>
            <a:ext cx="1299286" cy="927752"/>
          </a:xfrm>
          <a:prstGeom prst="round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>
          <a:blip r:embed="rId22"/>
          <a:srcRect/>
          <a:stretch>
            <a:fillRect/>
          </a:stretch>
        </p:blipFill>
        <p:spPr>
          <a:xfrm>
            <a:off x="296815" y="1234338"/>
            <a:ext cx="1292973" cy="870052"/>
          </a:xfrm>
          <a:prstGeom prst="roundRect">
            <a:avLst/>
          </a:prstGeom>
        </p:spPr>
      </p:pic>
      <p:pic>
        <p:nvPicPr>
          <p:cNvPr id="38" name="Picture 37"/>
          <p:cNvPicPr>
            <a:picLocks noChangeAspect="1"/>
          </p:cNvPicPr>
          <p:nvPr/>
        </p:nvPicPr>
        <p:blipFill>
          <a:blip r:embed="rId23"/>
          <a:srcRect/>
          <a:stretch>
            <a:fillRect/>
          </a:stretch>
        </p:blipFill>
        <p:spPr>
          <a:xfrm>
            <a:off x="1973378" y="1190799"/>
            <a:ext cx="1292179" cy="971852"/>
          </a:xfrm>
          <a:prstGeom prst="roundRect">
            <a:avLst/>
          </a:prstGeom>
        </p:spPr>
      </p:pic>
      <p:pic>
        <p:nvPicPr>
          <p:cNvPr id="39" name="Picture 38"/>
          <p:cNvPicPr>
            <a:picLocks noChangeAspect="1"/>
          </p:cNvPicPr>
          <p:nvPr/>
        </p:nvPicPr>
        <p:blipFill>
          <a:blip r:embed="rId24"/>
          <a:srcRect/>
          <a:stretch>
            <a:fillRect/>
          </a:stretch>
        </p:blipFill>
        <p:spPr>
          <a:xfrm>
            <a:off x="3554406" y="1143000"/>
            <a:ext cx="1276875" cy="961390"/>
          </a:xfrm>
          <a:prstGeom prst="roundRect">
            <a:avLst/>
          </a:prstGeom>
        </p:spPr>
      </p:pic>
      <p:pic>
        <p:nvPicPr>
          <p:cNvPr id="40" name="Picture 39"/>
          <p:cNvPicPr>
            <a:picLocks noChangeAspect="1"/>
          </p:cNvPicPr>
          <p:nvPr/>
        </p:nvPicPr>
        <p:blipFill>
          <a:blip r:embed="rId25"/>
          <a:srcRect/>
          <a:stretch>
            <a:fillRect/>
          </a:stretch>
        </p:blipFill>
        <p:spPr>
          <a:xfrm>
            <a:off x="211931" y="7053433"/>
            <a:ext cx="1219200" cy="1269632"/>
          </a:xfrm>
          <a:prstGeom prst="roundRect">
            <a:avLst/>
          </a:prstGeom>
        </p:spPr>
      </p:pic>
      <p:pic>
        <p:nvPicPr>
          <p:cNvPr id="41" name="Picture 40"/>
          <p:cNvPicPr>
            <a:picLocks noChangeAspect="1"/>
          </p:cNvPicPr>
          <p:nvPr/>
        </p:nvPicPr>
        <p:blipFill>
          <a:blip r:embed="rId26"/>
          <a:srcRect/>
          <a:stretch>
            <a:fillRect/>
          </a:stretch>
        </p:blipFill>
        <p:spPr>
          <a:xfrm>
            <a:off x="2645519" y="7053433"/>
            <a:ext cx="1071612" cy="1252367"/>
          </a:xfrm>
          <a:prstGeom prst="roundRect">
            <a:avLst/>
          </a:prstGeom>
        </p:spPr>
      </p:pic>
      <p:sp>
        <p:nvSpPr>
          <p:cNvPr id="94" name="TextBox 10"/>
          <p:cNvSpPr txBox="1"/>
          <p:nvPr/>
        </p:nvSpPr>
        <p:spPr>
          <a:xfrm>
            <a:off x="469380" y="3868599"/>
            <a:ext cx="1037951" cy="24320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algn="ctr"/>
            <a:r>
              <a:rPr lang="en-US" sz="1000" b="1" dirty="0" smtClean="0">
                <a:solidFill>
                  <a:schemeClr val="bg1"/>
                </a:solidFill>
              </a:rPr>
              <a:t>Chocolate Bark</a:t>
            </a:r>
            <a:endParaRPr lang="en-GB" sz="1000" b="1" dirty="0">
              <a:solidFill>
                <a:schemeClr val="bg1"/>
              </a:solidFill>
            </a:endParaRPr>
          </a:p>
        </p:txBody>
      </p:sp>
      <p:sp>
        <p:nvSpPr>
          <p:cNvPr id="95" name="TextBox 8"/>
          <p:cNvSpPr txBox="1"/>
          <p:nvPr/>
        </p:nvSpPr>
        <p:spPr>
          <a:xfrm>
            <a:off x="113982" y="5067434"/>
            <a:ext cx="1698149" cy="1561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solidFill>
                  <a:schemeClr val="bg2">
                    <a:lumMod val="75000"/>
                  </a:schemeClr>
                </a:solidFill>
              </a:rPr>
              <a:t>Price: </a:t>
            </a:r>
            <a:r>
              <a:rPr lang="en-US" sz="1100" b="1" dirty="0" smtClean="0">
                <a:solidFill>
                  <a:schemeClr val="bg2">
                    <a:lumMod val="75000"/>
                  </a:schemeClr>
                </a:solidFill>
              </a:rPr>
              <a:t>7.30</a:t>
            </a:r>
            <a:endParaRPr lang="en-US" sz="1100" b="1" dirty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r>
              <a:rPr lang="en-US" sz="1100" dirty="0">
                <a:solidFill>
                  <a:schemeClr val="bg1"/>
                </a:solidFill>
              </a:rPr>
              <a:t>Calories: </a:t>
            </a:r>
            <a:r>
              <a:rPr lang="en-US" sz="1100" dirty="0" smtClean="0">
                <a:solidFill>
                  <a:schemeClr val="bg1"/>
                </a:solidFill>
              </a:rPr>
              <a:t>310.10</a:t>
            </a:r>
            <a:endParaRPr lang="en-US" sz="1100" dirty="0">
              <a:solidFill>
                <a:schemeClr val="bg1"/>
              </a:solidFill>
            </a:endParaRPr>
          </a:p>
          <a:p>
            <a:pPr algn="ctr"/>
            <a:r>
              <a:rPr lang="en-US" sz="1050" dirty="0">
                <a:solidFill>
                  <a:schemeClr val="bg1"/>
                </a:solidFill>
              </a:rPr>
              <a:t>Food hygiene: Storage, Preparation</a:t>
            </a:r>
          </a:p>
          <a:p>
            <a:pPr algn="ctr"/>
            <a:r>
              <a:rPr lang="en-US" sz="1050" dirty="0">
                <a:solidFill>
                  <a:schemeClr val="bg1"/>
                </a:solidFill>
              </a:rPr>
              <a:t>Time availability: 12pm – </a:t>
            </a:r>
            <a:r>
              <a:rPr lang="en-US" sz="1050" dirty="0" smtClean="0">
                <a:solidFill>
                  <a:schemeClr val="bg1"/>
                </a:solidFill>
              </a:rPr>
              <a:t>9pm</a:t>
            </a:r>
          </a:p>
          <a:p>
            <a:pPr algn="ctr"/>
            <a:r>
              <a:rPr lang="en-US" sz="1050" dirty="0" smtClean="0">
                <a:solidFill>
                  <a:schemeClr val="bg1"/>
                </a:solidFill>
              </a:rPr>
              <a:t>Description: Sweet bar of chocolate with peanuts make magic inside mouth</a:t>
            </a:r>
            <a:endParaRPr lang="en-GB" sz="1050" dirty="0">
              <a:solidFill>
                <a:schemeClr val="bg1"/>
              </a:solidFill>
            </a:endParaRPr>
          </a:p>
        </p:txBody>
      </p:sp>
      <p:pic>
        <p:nvPicPr>
          <p:cNvPr id="96" name="Picture 95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>
          <a:xfrm>
            <a:off x="317218" y="4076360"/>
            <a:ext cx="1299015" cy="967306"/>
          </a:xfrm>
          <a:prstGeom prst="round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27"/>
          <a:srcRect/>
          <a:stretch>
            <a:fillRect/>
          </a:stretch>
        </p:blipFill>
        <p:spPr>
          <a:xfrm>
            <a:off x="3102960" y="3810000"/>
            <a:ext cx="233171" cy="312497"/>
          </a:xfrm>
          <a:prstGeom prst="rect">
            <a:avLst/>
          </a:prstGeom>
        </p:spPr>
      </p:pic>
      <p:pic>
        <p:nvPicPr>
          <p:cNvPr id="88" name="Picture 87"/>
          <p:cNvPicPr>
            <a:picLocks noChangeAspect="1"/>
          </p:cNvPicPr>
          <p:nvPr/>
        </p:nvPicPr>
        <p:blipFill>
          <a:blip r:embed="rId27"/>
          <a:srcRect/>
          <a:stretch>
            <a:fillRect/>
          </a:stretch>
        </p:blipFill>
        <p:spPr>
          <a:xfrm>
            <a:off x="178530" y="6781800"/>
            <a:ext cx="233171" cy="312497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28"/>
          <a:srcRect/>
          <a:stretch>
            <a:fillRect/>
          </a:stretch>
        </p:blipFill>
        <p:spPr>
          <a:xfrm>
            <a:off x="3488416" y="4038600"/>
            <a:ext cx="1295197" cy="952840"/>
          </a:xfrm>
          <a:prstGeom prst="roundRect">
            <a:avLst/>
          </a:prstGeom>
        </p:spPr>
      </p:pic>
      <p:pic>
        <p:nvPicPr>
          <p:cNvPr id="97" name="Picture 96"/>
          <p:cNvPicPr>
            <a:picLocks noChangeAspect="1"/>
          </p:cNvPicPr>
          <p:nvPr/>
        </p:nvPicPr>
        <p:blipFill>
          <a:blip r:embed="rId27"/>
          <a:srcRect/>
          <a:stretch>
            <a:fillRect/>
          </a:stretch>
        </p:blipFill>
        <p:spPr>
          <a:xfrm>
            <a:off x="2013505" y="884225"/>
            <a:ext cx="233171" cy="312497"/>
          </a:xfrm>
          <a:prstGeom prst="rect">
            <a:avLst/>
          </a:prstGeom>
        </p:spPr>
      </p:pic>
      <p:sp>
        <p:nvSpPr>
          <p:cNvPr id="98" name="Rectangle 97"/>
          <p:cNvSpPr/>
          <p:nvPr/>
        </p:nvSpPr>
        <p:spPr>
          <a:xfrm>
            <a:off x="440531" y="191869"/>
            <a:ext cx="137569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Berlin Sans FB" pitchFamily="34" charset="0"/>
              </a:rPr>
              <a:t>30% off </a:t>
            </a:r>
          </a:p>
          <a:p>
            <a:pPr algn="ctr"/>
            <a:r>
              <a:rPr lang="en-US" sz="12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Berlin Sans FB" pitchFamily="34" charset="0"/>
              </a:rPr>
              <a:t>for Christmas</a:t>
            </a:r>
            <a:endParaRPr lang="en-US" sz="24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  <a:latin typeface="Berlin Sans FB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" name="Picture 89"/>
          <p:cNvPicPr>
            <a:picLocks noChangeAspect="1"/>
          </p:cNvPicPr>
          <p:nvPr/>
        </p:nvPicPr>
        <p:blipFill>
          <a:blip r:embed="rId1"/>
          <a:srcRect l="5733" t="4167" r="6158" b="4027"/>
          <a:stretch/>
        </p:blipFill>
        <p:spPr>
          <a:xfrm>
            <a:off x="-16669" y="-152400"/>
            <a:ext cx="5164932" cy="9144000"/>
          </a:xfrm>
          <a:prstGeom prst="rect">
            <a:avLst/>
          </a:prstGeom>
        </p:spPr>
      </p:pic>
      <p:sp>
        <p:nvSpPr>
          <p:cNvPr id="91" name="TextBox 90"/>
          <p:cNvSpPr txBox="1"/>
          <p:nvPr/>
        </p:nvSpPr>
        <p:spPr>
          <a:xfrm>
            <a:off x="434484" y="1188466"/>
            <a:ext cx="938386" cy="36933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solidFill>
                  <a:schemeClr val="bg1"/>
                </a:solidFill>
              </a:rPr>
              <a:t>Stuffing</a:t>
            </a: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92" name="Picture 91"/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257651" y="928370"/>
            <a:ext cx="273574" cy="314099"/>
          </a:xfrm>
          <a:prstGeom prst="ellipse">
            <a:avLst/>
          </a:prstGeom>
        </p:spPr>
      </p:pic>
      <p:grpSp>
        <p:nvGrpSpPr>
          <p:cNvPr id="93" name="Group 92"/>
          <p:cNvGrpSpPr/>
          <p:nvPr/>
        </p:nvGrpSpPr>
        <p:grpSpPr>
          <a:xfrm>
            <a:off x="266382" y="975994"/>
            <a:ext cx="1600200" cy="2775001"/>
            <a:chOff x="266382" y="975994"/>
            <a:chExt cx="1600200" cy="2775001"/>
          </a:xfrm>
        </p:grpSpPr>
        <p:pic>
          <p:nvPicPr>
            <p:cNvPr id="94" name="Picture 93"/>
            <p:cNvPicPr/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295116" y="1219200"/>
              <a:ext cx="1288415" cy="914400"/>
            </a:xfrm>
            <a:prstGeom prst="roundRect">
              <a:avLst/>
            </a:prstGeom>
          </p:spPr>
        </p:pic>
        <p:sp>
          <p:nvSpPr>
            <p:cNvPr id="95" name="TextBox 10"/>
            <p:cNvSpPr txBox="1"/>
            <p:nvPr/>
          </p:nvSpPr>
          <p:spPr>
            <a:xfrm>
              <a:off x="545580" y="975994"/>
              <a:ext cx="1037951" cy="243205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</p:spPr>
          <p:txBody>
            <a:bodyPr wrap="square" rtlCol="0">
              <a:no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1200" b="1" kern="1200" dirty="0" smtClean="0">
                  <a:solidFill>
                    <a:srgbClr val="FFFFFF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Broccoli</a:t>
              </a:r>
              <a:endParaRPr lang="en-GB" sz="11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</p:txBody>
        </p:sp>
        <p:sp>
          <p:nvSpPr>
            <p:cNvPr id="96" name="TextBox 8"/>
            <p:cNvSpPr txBox="1"/>
            <p:nvPr/>
          </p:nvSpPr>
          <p:spPr>
            <a:xfrm>
              <a:off x="266382" y="2104390"/>
              <a:ext cx="1600200" cy="16466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50" b="1" kern="1200" dirty="0">
                  <a:solidFill>
                    <a:srgbClr val="C4BD97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Price: </a:t>
              </a:r>
              <a:r>
                <a:rPr lang="en-US" sz="1050" b="1" dirty="0" smtClean="0">
                  <a:solidFill>
                    <a:srgbClr val="C4BD97"/>
                  </a:solidFill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5.50</a:t>
              </a:r>
              <a:endParaRPr lang="en-GB" sz="1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50" kern="1200" dirty="0" smtClean="0">
                  <a:solidFill>
                    <a:srgbClr val="FFFFFF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Calories: </a:t>
              </a:r>
              <a:r>
                <a:rPr lang="en-US" sz="1050" dirty="0">
                  <a:solidFill>
                    <a:srgbClr val="FFFFFF"/>
                  </a:solidFill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3</a:t>
              </a:r>
              <a:r>
                <a:rPr lang="en-US" sz="1050" dirty="0" smtClean="0">
                  <a:solidFill>
                    <a:srgbClr val="FFFFFF"/>
                  </a:solidFill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00</a:t>
              </a:r>
              <a:endParaRPr lang="en-GB" sz="1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Food hygiene: Storage, Natural</a:t>
              </a:r>
              <a:endParaRPr lang="en-GB" sz="1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Time availability: 12pm – 9pm</a:t>
              </a:r>
              <a:endParaRPr lang="en-GB" sz="1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  <a:p>
              <a:r>
                <a:rPr lang="en-US" sz="1000" kern="1200" dirty="0">
                  <a:solidFill>
                    <a:schemeClr val="bg1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Description</a:t>
              </a:r>
              <a:r>
                <a:rPr lang="en-US" sz="1000" kern="1200" dirty="0" smtClean="0">
                  <a:solidFill>
                    <a:schemeClr val="bg1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: Tenderize broccoli and cauliflower made on microwave with moderate hit</a:t>
              </a:r>
              <a:endParaRPr lang="en-GB" sz="1000" dirty="0">
                <a:solidFill>
                  <a:schemeClr val="bg1"/>
                </a:solidFill>
              </a:endParaRPr>
            </a:p>
          </p:txBody>
        </p:sp>
      </p:grpSp>
      <p:sp>
        <p:nvSpPr>
          <p:cNvPr id="97" name="TextBox 10"/>
          <p:cNvSpPr txBox="1"/>
          <p:nvPr/>
        </p:nvSpPr>
        <p:spPr>
          <a:xfrm>
            <a:off x="2167529" y="963816"/>
            <a:ext cx="1037951" cy="24320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algn="ctr"/>
            <a:r>
              <a:rPr lang="en-US" sz="1000" b="1" dirty="0" smtClean="0">
                <a:solidFill>
                  <a:schemeClr val="bg1"/>
                </a:solidFill>
              </a:rPr>
              <a:t>Coffee Pudding</a:t>
            </a:r>
            <a:endParaRPr lang="en-GB" sz="1000" b="1" dirty="0">
              <a:solidFill>
                <a:schemeClr val="bg1"/>
              </a:solidFill>
            </a:endParaRPr>
          </a:p>
        </p:txBody>
      </p:sp>
      <p:sp>
        <p:nvSpPr>
          <p:cNvPr id="98" name="TextBox 8"/>
          <p:cNvSpPr txBox="1"/>
          <p:nvPr/>
        </p:nvSpPr>
        <p:spPr>
          <a:xfrm>
            <a:off x="1812131" y="2162651"/>
            <a:ext cx="1698149" cy="1561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solidFill>
                  <a:schemeClr val="bg2">
                    <a:lumMod val="75000"/>
                  </a:schemeClr>
                </a:solidFill>
              </a:rPr>
              <a:t>Price: </a:t>
            </a:r>
            <a:r>
              <a:rPr lang="en-US" sz="1100" b="1" dirty="0" smtClean="0">
                <a:solidFill>
                  <a:schemeClr val="bg2">
                    <a:lumMod val="75000"/>
                  </a:schemeClr>
                </a:solidFill>
              </a:rPr>
              <a:t>8.50</a:t>
            </a:r>
            <a:endParaRPr lang="en-US" sz="1100" b="1" dirty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r>
              <a:rPr lang="en-US" sz="1100" dirty="0">
                <a:solidFill>
                  <a:schemeClr val="bg1"/>
                </a:solidFill>
              </a:rPr>
              <a:t>Calories: </a:t>
            </a:r>
            <a:r>
              <a:rPr lang="en-US" sz="1100" dirty="0" smtClean="0">
                <a:solidFill>
                  <a:schemeClr val="bg1"/>
                </a:solidFill>
              </a:rPr>
              <a:t>150</a:t>
            </a:r>
            <a:endParaRPr lang="en-US" sz="1100" dirty="0">
              <a:solidFill>
                <a:schemeClr val="bg1"/>
              </a:solidFill>
            </a:endParaRPr>
          </a:p>
          <a:p>
            <a:pPr algn="ctr"/>
            <a:r>
              <a:rPr lang="en-US" sz="1050" dirty="0">
                <a:solidFill>
                  <a:schemeClr val="bg1"/>
                </a:solidFill>
              </a:rPr>
              <a:t>Food hygiene: Storage, Preparation</a:t>
            </a:r>
          </a:p>
          <a:p>
            <a:pPr algn="ctr"/>
            <a:r>
              <a:rPr lang="en-US" sz="1050" dirty="0">
                <a:solidFill>
                  <a:schemeClr val="bg1"/>
                </a:solidFill>
              </a:rPr>
              <a:t>Time availability: 12pm – </a:t>
            </a:r>
            <a:r>
              <a:rPr lang="en-US" sz="1050" dirty="0" smtClean="0">
                <a:solidFill>
                  <a:schemeClr val="bg1"/>
                </a:solidFill>
              </a:rPr>
              <a:t>9pm</a:t>
            </a:r>
          </a:p>
          <a:p>
            <a:pPr algn="ctr"/>
            <a:r>
              <a:rPr lang="en-US" sz="1050" dirty="0" smtClean="0">
                <a:solidFill>
                  <a:schemeClr val="bg1"/>
                </a:solidFill>
              </a:rPr>
              <a:t>Description: </a:t>
            </a:r>
            <a:r>
              <a:rPr lang="en-US" sz="1050" dirty="0">
                <a:solidFill>
                  <a:schemeClr val="bg1"/>
                </a:solidFill>
              </a:rPr>
              <a:t>This British export consists of a warm, richly moist date </a:t>
            </a:r>
            <a:r>
              <a:rPr lang="en-US" sz="1050" dirty="0" smtClean="0">
                <a:solidFill>
                  <a:schemeClr val="bg1"/>
                </a:solidFill>
              </a:rPr>
              <a:t>cake.</a:t>
            </a:r>
            <a:endParaRPr lang="en-GB" sz="1050" dirty="0">
              <a:solidFill>
                <a:schemeClr val="bg1"/>
              </a:solidFill>
            </a:endParaRPr>
          </a:p>
        </p:txBody>
      </p:sp>
      <p:pic>
        <p:nvPicPr>
          <p:cNvPr id="101" name="Picture 100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986280" y="1207021"/>
            <a:ext cx="1279278" cy="942976"/>
          </a:xfrm>
          <a:prstGeom prst="roundRect">
            <a:avLst/>
          </a:prstGeom>
        </p:spPr>
      </p:pic>
      <p:pic>
        <p:nvPicPr>
          <p:cNvPr id="102" name="Picture 101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995429" y="1212443"/>
            <a:ext cx="1270129" cy="937554"/>
          </a:xfrm>
          <a:prstGeom prst="roundRect">
            <a:avLst/>
          </a:prstGeom>
        </p:spPr>
      </p:pic>
      <p:grpSp>
        <p:nvGrpSpPr>
          <p:cNvPr id="104" name="Group 103"/>
          <p:cNvGrpSpPr/>
          <p:nvPr/>
        </p:nvGrpSpPr>
        <p:grpSpPr>
          <a:xfrm>
            <a:off x="211931" y="3857624"/>
            <a:ext cx="1600200" cy="2513391"/>
            <a:chOff x="266382" y="975994"/>
            <a:chExt cx="1600200" cy="2513391"/>
          </a:xfrm>
        </p:grpSpPr>
        <p:sp>
          <p:nvSpPr>
            <p:cNvPr id="105" name="TextBox 10"/>
            <p:cNvSpPr txBox="1"/>
            <p:nvPr/>
          </p:nvSpPr>
          <p:spPr>
            <a:xfrm>
              <a:off x="545580" y="975994"/>
              <a:ext cx="1037951" cy="243205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</p:spPr>
          <p:txBody>
            <a:bodyPr wrap="square" rtlCol="0">
              <a:no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800" b="1" dirty="0" err="1" smtClean="0">
                  <a:solidFill>
                    <a:schemeClr val="bg1"/>
                  </a:solidFill>
                  <a:latin typeface="Times New Roman" pitchFamily="18" charset="0" panose="02020603050405020304"/>
                  <a:ea typeface="Times New Roman" pitchFamily="18" charset="0" panose="02020603050405020304"/>
                </a:rPr>
                <a:t>Coca-cola</a:t>
              </a:r>
              <a:endParaRPr lang="en-GB" sz="800" b="1" dirty="0">
                <a:solidFill>
                  <a:schemeClr val="bg1"/>
                </a:solidFill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</p:txBody>
        </p:sp>
        <p:sp>
          <p:nvSpPr>
            <p:cNvPr id="106" name="TextBox 8"/>
            <p:cNvSpPr txBox="1"/>
            <p:nvPr/>
          </p:nvSpPr>
          <p:spPr>
            <a:xfrm>
              <a:off x="266382" y="2104390"/>
              <a:ext cx="1600200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50" b="1" dirty="0">
                  <a:solidFill>
                    <a:schemeClr val="bg2">
                      <a:lumMod val="75000"/>
                    </a:schemeClr>
                  </a:solidFill>
                </a:rPr>
                <a:t>Price: </a:t>
              </a:r>
              <a:r>
                <a:rPr lang="en-US" sz="1050" b="1" dirty="0" smtClean="0">
                  <a:solidFill>
                    <a:schemeClr val="bg2">
                      <a:lumMod val="75000"/>
                    </a:schemeClr>
                  </a:solidFill>
                </a:rPr>
                <a:t>2.30</a:t>
              </a:r>
              <a:endParaRPr lang="en-US" sz="1050" b="1" dirty="0">
                <a:solidFill>
                  <a:schemeClr val="bg2">
                    <a:lumMod val="75000"/>
                  </a:schemeClr>
                </a:solidFill>
              </a:endParaRPr>
            </a:p>
            <a:p>
              <a:r>
                <a:rPr lang="en-US" sz="1050" dirty="0">
                  <a:solidFill>
                    <a:schemeClr val="bg1"/>
                  </a:solidFill>
                </a:rPr>
                <a:t>Calories: </a:t>
              </a:r>
              <a:r>
                <a:rPr lang="en-US" sz="1050" dirty="0" smtClean="0">
                  <a:solidFill>
                    <a:schemeClr val="bg1"/>
                  </a:solidFill>
                </a:rPr>
                <a:t>120</a:t>
              </a:r>
              <a:endParaRPr lang="en-US" sz="1050" dirty="0">
                <a:solidFill>
                  <a:schemeClr val="bg1"/>
                </a:solidFill>
              </a:endParaRPr>
            </a:p>
            <a:p>
              <a:r>
                <a:rPr lang="en-US" sz="1050" dirty="0">
                  <a:solidFill>
                    <a:schemeClr val="bg1"/>
                  </a:solidFill>
                </a:rPr>
                <a:t>Food hygiene: Storage, Preparation</a:t>
              </a:r>
            </a:p>
            <a:p>
              <a:r>
                <a:rPr lang="en-US" sz="1050" dirty="0">
                  <a:solidFill>
                    <a:schemeClr val="bg1"/>
                  </a:solidFill>
                </a:rPr>
                <a:t>Time availability: 12pm – 9pm</a:t>
              </a:r>
              <a:endParaRPr lang="en-GB" sz="1050" dirty="0">
                <a:solidFill>
                  <a:schemeClr val="bg1"/>
                </a:solidFill>
              </a:endParaRPr>
            </a:p>
            <a:p>
              <a:r>
                <a:rPr lang="en-US" sz="1050" dirty="0" smtClean="0">
                  <a:solidFill>
                    <a:schemeClr val="bg1"/>
                  </a:solidFill>
                </a:rPr>
                <a:t>Description: Cold and sweet beverage.</a:t>
              </a:r>
              <a:endParaRPr lang="en-GB" sz="1050" dirty="0">
                <a:solidFill>
                  <a:schemeClr val="bg1"/>
                </a:solidFill>
              </a:endParaRPr>
            </a:p>
          </p:txBody>
        </p:sp>
      </p:grpSp>
      <p:sp>
        <p:nvSpPr>
          <p:cNvPr id="111" name="Rectangle 110"/>
          <p:cNvSpPr/>
          <p:nvPr/>
        </p:nvSpPr>
        <p:spPr>
          <a:xfrm>
            <a:off x="1287463" y="4110335"/>
            <a:ext cx="257175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/>
          </a:p>
        </p:txBody>
      </p:sp>
      <p:pic>
        <p:nvPicPr>
          <p:cNvPr id="114" name="Picture 113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223417" y="4114800"/>
            <a:ext cx="1366371" cy="905713"/>
          </a:xfrm>
          <a:prstGeom prst="roundRect">
            <a:avLst/>
          </a:prstGeom>
        </p:spPr>
      </p:pic>
      <p:sp>
        <p:nvSpPr>
          <p:cNvPr id="115" name="Rectangle 114"/>
          <p:cNvSpPr/>
          <p:nvPr/>
        </p:nvSpPr>
        <p:spPr>
          <a:xfrm>
            <a:off x="519129" y="6983105"/>
            <a:ext cx="4112402" cy="600164"/>
          </a:xfrm>
          <a:prstGeom prst="rect">
            <a:avLst/>
          </a:prstGeom>
          <a:ln w="19050">
            <a:solidFill>
              <a:schemeClr val="bg2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1100" b="1" dirty="0">
                <a:solidFill>
                  <a:schemeClr val="bg1"/>
                </a:solidFill>
                <a:latin typeface="+mj-lt"/>
                <a:cs typeface="MV Boli" pitchFamily="2" charset="0"/>
              </a:rPr>
              <a:t>Telephone: </a:t>
            </a:r>
            <a:r>
              <a:rPr lang="en-GB" sz="1100" b="1" dirty="0">
                <a:solidFill>
                  <a:schemeClr val="bg1"/>
                </a:solidFill>
                <a:cs typeface="MV Boli" pitchFamily="2" charset="0"/>
              </a:rPr>
              <a:t>+</a:t>
            </a:r>
            <a:r>
              <a:rPr lang="en-GB" sz="1100" b="1" dirty="0" smtClean="0">
                <a:solidFill>
                  <a:schemeClr val="bg1"/>
                </a:solidFill>
                <a:cs typeface="MV Boli" pitchFamily="2" charset="0"/>
              </a:rPr>
              <a:t>442359543</a:t>
            </a:r>
            <a:endParaRPr lang="en-US" sz="1100" b="1" dirty="0">
              <a:solidFill>
                <a:schemeClr val="bg1"/>
              </a:solidFill>
              <a:latin typeface="+mj-lt"/>
              <a:cs typeface="MV Boli" pitchFamily="2" charset="0"/>
            </a:endParaRPr>
          </a:p>
          <a:p>
            <a:pPr algn="ctr"/>
            <a:r>
              <a:rPr lang="en-GB" sz="1100" b="1" dirty="0" smtClean="0">
                <a:solidFill>
                  <a:schemeClr val="bg1"/>
                </a:solidFill>
                <a:latin typeface="+mj-lt"/>
                <a:cs typeface="MV Boli" pitchFamily="2" charset="0"/>
              </a:rPr>
              <a:t>Order </a:t>
            </a:r>
            <a:r>
              <a:rPr lang="en-GB" sz="1100" b="1" dirty="0">
                <a:solidFill>
                  <a:schemeClr val="bg1"/>
                </a:solidFill>
                <a:latin typeface="+mj-lt"/>
                <a:cs typeface="MV Boli" pitchFamily="2" charset="0"/>
              </a:rPr>
              <a:t>@ </a:t>
            </a:r>
            <a:r>
              <a:rPr lang="en-GB" sz="1100" b="1" dirty="0" err="1">
                <a:solidFill>
                  <a:schemeClr val="bg1"/>
                </a:solidFill>
                <a:latin typeface="+mj-lt"/>
                <a:cs typeface="MV Boli" pitchFamily="2" charset="0"/>
              </a:rPr>
              <a:t>UberEats|JustEat</a:t>
            </a:r>
            <a:r>
              <a:rPr lang="en-GB" sz="1100" b="1" dirty="0">
                <a:solidFill>
                  <a:schemeClr val="bg1"/>
                </a:solidFill>
                <a:latin typeface="+mj-lt"/>
                <a:cs typeface="MV Boli" pitchFamily="2" charset="0"/>
              </a:rPr>
              <a:t> </a:t>
            </a:r>
            <a:r>
              <a:rPr lang="en-US" sz="1100" b="1" dirty="0">
                <a:solidFill>
                  <a:schemeClr val="bg1"/>
                </a:solidFill>
                <a:latin typeface="+mj-lt"/>
                <a:cs typeface="MV Boli" pitchFamily="2" charset="0"/>
              </a:rPr>
              <a:t>/</a:t>
            </a:r>
            <a:r>
              <a:rPr lang="en-GB" sz="1100" b="1" dirty="0">
                <a:solidFill>
                  <a:schemeClr val="bg1"/>
                </a:solidFill>
                <a:latin typeface="+mj-lt"/>
                <a:cs typeface="MV Boli" pitchFamily="2" charset="0"/>
              </a:rPr>
              <a:t>Contactless Delivery   </a:t>
            </a:r>
            <a:r>
              <a:rPr lang="en-GB" sz="1100" b="1" dirty="0" smtClean="0">
                <a:solidFill>
                  <a:schemeClr val="bg1"/>
                </a:solidFill>
                <a:latin typeface="+mj-lt"/>
                <a:cs typeface="MV Boli" pitchFamily="2" charset="0"/>
              </a:rPr>
              <a:t>Available</a:t>
            </a:r>
            <a:endParaRPr lang="en-US" sz="1100" b="1" dirty="0" smtClean="0">
              <a:solidFill>
                <a:schemeClr val="bg1"/>
              </a:solidFill>
              <a:latin typeface="+mj-lt"/>
              <a:cs typeface="MV Boli" pitchFamily="2" charset="0"/>
            </a:endParaRPr>
          </a:p>
          <a:p>
            <a:pPr algn="ctr"/>
            <a:r>
              <a:rPr lang="en-GB" sz="1100" b="1" dirty="0" smtClean="0">
                <a:solidFill>
                  <a:schemeClr val="bg1"/>
                </a:solidFill>
                <a:latin typeface="+mj-lt"/>
                <a:cs typeface="MV Boli" pitchFamily="2" charset="0"/>
              </a:rPr>
              <a:t>Pay with </a:t>
            </a:r>
            <a:endParaRPr lang="en-GB" sz="1100" dirty="0">
              <a:latin typeface="+mj-lt"/>
            </a:endParaRPr>
          </a:p>
        </p:txBody>
      </p:sp>
      <p:pic>
        <p:nvPicPr>
          <p:cNvPr id="118" name="Picture 11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2884686" y="7372686"/>
            <a:ext cx="832445" cy="171114"/>
          </a:xfrm>
          <a:prstGeom prst="rect">
            <a:avLst/>
          </a:prstGeom>
        </p:spPr>
      </p:pic>
      <p:sp>
        <p:nvSpPr>
          <p:cNvPr id="120" name="Rectangle 119"/>
          <p:cNvSpPr/>
          <p:nvPr/>
        </p:nvSpPr>
        <p:spPr>
          <a:xfrm>
            <a:off x="516731" y="8577590"/>
            <a:ext cx="3990109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100" dirty="0">
                <a:solidFill>
                  <a:schemeClr val="bg1"/>
                </a:solidFill>
                <a:latin typeface="Algerian" pitchFamily="82" charset="0"/>
                <a:cs typeface="MV Boli" pitchFamily="2" charset="0"/>
              </a:rPr>
              <a:t>We are available for takeaway only</a:t>
            </a:r>
            <a:endParaRPr lang="en-US" sz="1100" dirty="0">
              <a:solidFill>
                <a:schemeClr val="bg1"/>
              </a:solidFill>
              <a:latin typeface="Algerian" pitchFamily="82" charset="0"/>
              <a:cs typeface="MV Boli" pitchFamily="2" charset="0"/>
            </a:endParaRPr>
          </a:p>
        </p:txBody>
      </p:sp>
      <p:pic>
        <p:nvPicPr>
          <p:cNvPr id="121" name="Picture 120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283029" y="1219200"/>
            <a:ext cx="1300502" cy="885190"/>
          </a:xfrm>
          <a:prstGeom prst="roundRect">
            <a:avLst/>
          </a:prstGeom>
        </p:spPr>
      </p:pic>
      <p:pic>
        <p:nvPicPr>
          <p:cNvPr id="122" name="Picture 121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>
            <a:off x="208750" y="4114801"/>
            <a:ext cx="1449059" cy="905712"/>
          </a:xfrm>
          <a:prstGeom prst="roundRect">
            <a:avLst/>
          </a:prstGeom>
        </p:spPr>
      </p:pic>
      <p:sp>
        <p:nvSpPr>
          <p:cNvPr id="129" name="Rectangle 128"/>
          <p:cNvSpPr/>
          <p:nvPr/>
        </p:nvSpPr>
        <p:spPr>
          <a:xfrm>
            <a:off x="1431131" y="276531"/>
            <a:ext cx="257175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800" b="1" dirty="0">
                <a:solidFill>
                  <a:schemeClr val="bg1"/>
                </a:solidFill>
                <a:latin typeface="Algerian" pitchFamily="82" charset="0"/>
                <a:cs typeface="Times New Roman" pitchFamily="18" charset="0" panose="02020603050405020304"/>
              </a:rPr>
              <a:t>Hotel Trinity </a:t>
            </a:r>
            <a:br>
              <a:rPr lang="en-US" sz="800" b="1" dirty="0">
                <a:solidFill>
                  <a:schemeClr val="bg1"/>
                </a:solidFill>
                <a:latin typeface="Algerian" pitchFamily="82" charset="0"/>
                <a:cs typeface="Times New Roman" pitchFamily="18" charset="0" panose="02020603050405020304"/>
              </a:rPr>
            </a:br>
            <a:r>
              <a:rPr lang="en-GB" sz="800" b="1" dirty="0" err="1">
                <a:solidFill>
                  <a:schemeClr val="bg1"/>
                </a:solidFill>
                <a:latin typeface="Algerian" pitchFamily="82" charset="0"/>
              </a:rPr>
              <a:t>Westcliff</a:t>
            </a:r>
            <a:r>
              <a:rPr lang="en-GB" sz="800" b="1" dirty="0">
                <a:solidFill>
                  <a:schemeClr val="bg1"/>
                </a:solidFill>
                <a:latin typeface="Algerian" pitchFamily="82" charset="0"/>
              </a:rPr>
              <a:t> Beach, London</a:t>
            </a:r>
            <a:endParaRPr lang="en-GB" sz="8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>
            <a:off x="211932" y="4092891"/>
            <a:ext cx="1445878" cy="927622"/>
          </a:xfrm>
          <a:prstGeom prst="roundRect">
            <a:avLst/>
          </a:prstGeom>
        </p:spPr>
      </p:pic>
      <p:sp>
        <p:nvSpPr>
          <p:cNvPr id="37" name="TextBox 10"/>
          <p:cNvSpPr txBox="1"/>
          <p:nvPr/>
        </p:nvSpPr>
        <p:spPr>
          <a:xfrm>
            <a:off x="3780658" y="797144"/>
            <a:ext cx="871311" cy="24320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GB" sz="600" dirty="0" smtClean="0">
                <a:solidFill>
                  <a:schemeClr val="bg1"/>
                </a:solidFill>
                <a:effectLst/>
                <a:latin typeface="Times New Roman" pitchFamily="18" charset="0" panose="02020603050405020304"/>
                <a:ea typeface="Times New Roman" pitchFamily="18" charset="0" panose="02020603050405020304"/>
              </a:rPr>
              <a:t>Drinks (Alcoholic)</a:t>
            </a:r>
            <a:endParaRPr lang="en-GB" sz="600" dirty="0">
              <a:solidFill>
                <a:schemeClr val="bg1"/>
              </a:solidFill>
              <a:effectLst/>
              <a:latin typeface="Times New Roman" pitchFamily="18" charset="0" panose="02020603050405020304"/>
              <a:ea typeface="Times New Roman" pitchFamily="18" charset="0" panose="02020603050405020304"/>
            </a:endParaRPr>
          </a:p>
        </p:txBody>
      </p:sp>
      <p:sp>
        <p:nvSpPr>
          <p:cNvPr id="38" name="TextBox 8"/>
          <p:cNvSpPr txBox="1"/>
          <p:nvPr/>
        </p:nvSpPr>
        <p:spPr>
          <a:xfrm>
            <a:off x="3553856" y="2154213"/>
            <a:ext cx="1458675" cy="18081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1050" b="1" kern="1200" dirty="0" smtClean="0">
                <a:solidFill>
                  <a:srgbClr val="C4BD97"/>
                </a:solidFill>
                <a:effectLst/>
                <a:latin typeface="Calibri" pitchFamily="34" charset="0" panose="020F0502020204030204"/>
                <a:ea typeface="Times New Roman" pitchFamily="18" charset="0" panose="02020603050405020304"/>
                <a:cs typeface="Vrinda"/>
              </a:rPr>
              <a:t>Name: Red wine</a:t>
            </a:r>
          </a:p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1050" b="1" kern="1200" dirty="0" smtClean="0">
                <a:solidFill>
                  <a:srgbClr val="C4BD97"/>
                </a:solidFill>
                <a:effectLst/>
                <a:latin typeface="Calibri" pitchFamily="34" charset="0" panose="020F0502020204030204"/>
                <a:ea typeface="Times New Roman" pitchFamily="18" charset="0" panose="02020603050405020304"/>
                <a:cs typeface="Vrinda"/>
              </a:rPr>
              <a:t>Price</a:t>
            </a:r>
            <a:r>
              <a:rPr lang="en-US" sz="1050" b="1" kern="1200" dirty="0">
                <a:solidFill>
                  <a:srgbClr val="C4BD97"/>
                </a:solidFill>
                <a:effectLst/>
                <a:latin typeface="Calibri" pitchFamily="34" charset="0" panose="020F0502020204030204"/>
                <a:ea typeface="Times New Roman" pitchFamily="18" charset="0" panose="02020603050405020304"/>
                <a:cs typeface="Vrinda"/>
              </a:rPr>
              <a:t>: </a:t>
            </a:r>
            <a:r>
              <a:rPr lang="en-US" sz="1050" b="1" dirty="0">
                <a:solidFill>
                  <a:srgbClr val="C4BD97"/>
                </a:solidFill>
                <a:latin typeface="Calibri" pitchFamily="34" charset="0" panose="020F0502020204030204"/>
                <a:ea typeface="Times New Roman" pitchFamily="18" charset="0" panose="02020603050405020304"/>
                <a:cs typeface="Vrinda"/>
              </a:rPr>
              <a:t>8</a:t>
            </a:r>
            <a:endParaRPr lang="en-GB" sz="1000" b="1" dirty="0">
              <a:effectLst/>
              <a:latin typeface="Times New Roman" pitchFamily="18" charset="0" panose="02020603050405020304"/>
              <a:ea typeface="Times New Roman" pitchFamily="18" charset="0" panose="02020603050405020304"/>
            </a:endParaRPr>
          </a:p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1050" kern="1200" dirty="0">
                <a:solidFill>
                  <a:srgbClr val="FFFFFF"/>
                </a:solidFill>
                <a:effectLst/>
                <a:latin typeface="Calibri" pitchFamily="34" charset="0" panose="020F0502020204030204"/>
                <a:ea typeface="Times New Roman" pitchFamily="18" charset="0" panose="02020603050405020304"/>
                <a:cs typeface="Vrinda"/>
              </a:rPr>
              <a:t>Calories: </a:t>
            </a:r>
            <a:r>
              <a:rPr lang="en-US" sz="1050" dirty="0" smtClean="0">
                <a:solidFill>
                  <a:srgbClr val="FFFFFF"/>
                </a:solidFill>
                <a:latin typeface="Calibri" pitchFamily="34" charset="0" panose="020F0502020204030204"/>
                <a:ea typeface="Times New Roman" pitchFamily="18" charset="0" panose="02020603050405020304"/>
                <a:cs typeface="Vrinda"/>
              </a:rPr>
              <a:t>200</a:t>
            </a:r>
            <a:endParaRPr lang="en-GB" sz="1000" dirty="0">
              <a:effectLst/>
              <a:latin typeface="Times New Roman" pitchFamily="18" charset="0" panose="02020603050405020304"/>
              <a:ea typeface="Times New Roman" pitchFamily="18" charset="0" panose="02020603050405020304"/>
            </a:endParaRPr>
          </a:p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1000" kern="1200" dirty="0">
                <a:solidFill>
                  <a:srgbClr val="FFFFFF"/>
                </a:solidFill>
                <a:effectLst/>
                <a:latin typeface="Calibri" pitchFamily="34" charset="0" panose="020F0502020204030204"/>
                <a:ea typeface="Times New Roman" pitchFamily="18" charset="0" panose="02020603050405020304"/>
                <a:cs typeface="Vrinda"/>
              </a:rPr>
              <a:t>Food hygiene: Storage, Natural</a:t>
            </a:r>
            <a:endParaRPr lang="en-GB" sz="1000" dirty="0">
              <a:effectLst/>
              <a:latin typeface="Times New Roman" pitchFamily="18" charset="0" panose="02020603050405020304"/>
              <a:ea typeface="Times New Roman" pitchFamily="18" charset="0" panose="02020603050405020304"/>
            </a:endParaRPr>
          </a:p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1000" kern="1200" dirty="0">
                <a:solidFill>
                  <a:srgbClr val="FFFFFF"/>
                </a:solidFill>
                <a:effectLst/>
                <a:latin typeface="Calibri" pitchFamily="34" charset="0" panose="020F0502020204030204"/>
                <a:ea typeface="Times New Roman" pitchFamily="18" charset="0" panose="02020603050405020304"/>
                <a:cs typeface="Vrinda"/>
              </a:rPr>
              <a:t>Time availability: 12pm – 9pm</a:t>
            </a:r>
            <a:endParaRPr lang="en-GB" sz="1000" dirty="0">
              <a:effectLst/>
              <a:latin typeface="Times New Roman" pitchFamily="18" charset="0" panose="02020603050405020304"/>
              <a:ea typeface="Times New Roman" pitchFamily="18" charset="0" panose="02020603050405020304"/>
            </a:endParaRPr>
          </a:p>
          <a:p>
            <a:pPr algn="just"/>
            <a:r>
              <a:rPr lang="en-US" sz="1000" kern="1200" dirty="0">
                <a:solidFill>
                  <a:srgbClr val="FFFFFF"/>
                </a:solidFill>
                <a:effectLst/>
                <a:latin typeface="Calibri" pitchFamily="34" charset="0" panose="020F0502020204030204"/>
                <a:ea typeface="Times New Roman" pitchFamily="18" charset="0" panose="02020603050405020304"/>
                <a:cs typeface="Vrinda"/>
              </a:rPr>
              <a:t>Description</a:t>
            </a:r>
            <a:r>
              <a:rPr lang="en-US" sz="1000" kern="1200" dirty="0" smtClean="0">
                <a:solidFill>
                  <a:schemeClr val="bg1"/>
                </a:solidFill>
                <a:effectLst/>
                <a:latin typeface="Calibri" pitchFamily="34" charset="0" panose="020F0502020204030204"/>
                <a:ea typeface="Times New Roman" pitchFamily="18" charset="0" panose="02020603050405020304"/>
                <a:cs typeface="Vrinda"/>
              </a:rPr>
              <a:t>: Alcoholic and served right between the starter and appetite</a:t>
            </a:r>
            <a:endParaRPr lang="en-GB" sz="1000" dirty="0">
              <a:effectLst/>
              <a:latin typeface="Times New Roman" pitchFamily="18" charset="0" panose="02020603050405020304"/>
              <a:ea typeface="Times New Roman" pitchFamily="18" charset="0" panose="02020603050405020304"/>
            </a:endParaRPr>
          </a:p>
        </p:txBody>
      </p:sp>
      <p:pic>
        <p:nvPicPr>
          <p:cNvPr id="39" name="Picture 38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>
            <a:off x="3599408" y="1109910"/>
            <a:ext cx="1193255" cy="1040647"/>
          </a:xfrm>
          <a:prstGeom prst="roundRect">
            <a:avLst/>
          </a:prstGeom>
        </p:spPr>
      </p:pic>
      <p:grpSp>
        <p:nvGrpSpPr>
          <p:cNvPr id="40" name="Group 39"/>
          <p:cNvGrpSpPr/>
          <p:nvPr/>
        </p:nvGrpSpPr>
        <p:grpSpPr>
          <a:xfrm>
            <a:off x="1812131" y="3886200"/>
            <a:ext cx="1600200" cy="2743200"/>
            <a:chOff x="312421" y="1029967"/>
            <a:chExt cx="1600200" cy="2743200"/>
          </a:xfrm>
        </p:grpSpPr>
        <p:sp>
          <p:nvSpPr>
            <p:cNvPr id="41" name="TextBox 10"/>
            <p:cNvSpPr txBox="1"/>
            <p:nvPr/>
          </p:nvSpPr>
          <p:spPr>
            <a:xfrm>
              <a:off x="569870" y="1029967"/>
              <a:ext cx="1037951" cy="243205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</p:spPr>
          <p:txBody>
            <a:bodyPr wrap="square" rtlCol="0">
              <a:no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GB" sz="1100" dirty="0" smtClean="0">
                  <a:solidFill>
                    <a:schemeClr val="bg1"/>
                  </a:solidFill>
                  <a:effectLst/>
                  <a:latin typeface="Times New Roman" pitchFamily="18" charset="0" panose="02020603050405020304"/>
                  <a:ea typeface="Times New Roman" pitchFamily="18" charset="0" panose="02020603050405020304"/>
                </a:rPr>
                <a:t>Drinks</a:t>
              </a:r>
              <a:endParaRPr lang="en-GB" sz="1100" dirty="0">
                <a:solidFill>
                  <a:schemeClr val="bg1"/>
                </a:solidFill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</p:txBody>
        </p:sp>
        <p:sp>
          <p:nvSpPr>
            <p:cNvPr id="42" name="TextBox 8"/>
            <p:cNvSpPr txBox="1"/>
            <p:nvPr/>
          </p:nvSpPr>
          <p:spPr>
            <a:xfrm>
              <a:off x="312421" y="2272756"/>
              <a:ext cx="1600200" cy="15004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050" b="1" dirty="0" smtClean="0">
                  <a:solidFill>
                    <a:srgbClr val="C4BD97"/>
                  </a:solidFill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Name: </a:t>
              </a:r>
              <a:r>
                <a:rPr lang="en-US" sz="1050" b="1" dirty="0" smtClean="0">
                  <a:solidFill>
                    <a:schemeClr val="bg2">
                      <a:lumMod val="75000"/>
                    </a:schemeClr>
                  </a:solidFill>
                  <a:ea typeface="Times New Roman" pitchFamily="18" charset="0" panose="02020603050405020304"/>
                  <a:cs typeface="Vrinda"/>
                </a:rPr>
                <a:t>Champaign</a:t>
              </a:r>
              <a:endParaRPr lang="en-US" sz="1050" b="1" kern="1200" dirty="0" smtClean="0">
                <a:solidFill>
                  <a:schemeClr val="bg2">
                    <a:lumMod val="75000"/>
                  </a:schemeClr>
                </a:solidFill>
                <a:effectLst/>
                <a:latin typeface="Calibri" pitchFamily="34" charset="0" panose="020F0502020204030204"/>
                <a:ea typeface="Times New Roman" pitchFamily="18" charset="0" panose="02020603050405020304"/>
                <a:cs typeface="Vrinda"/>
              </a:endParaRPr>
            </a:p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1050" b="1" kern="1200" dirty="0" smtClean="0">
                  <a:solidFill>
                    <a:srgbClr val="C4BD97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Price</a:t>
              </a:r>
              <a:r>
                <a:rPr lang="en-US" sz="1050" b="1" kern="1200" dirty="0">
                  <a:solidFill>
                    <a:srgbClr val="C4BD97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: </a:t>
              </a:r>
              <a:r>
                <a:rPr lang="en-US" sz="1050" b="1" dirty="0">
                  <a:solidFill>
                    <a:srgbClr val="C4BD97"/>
                  </a:solidFill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6</a:t>
              </a:r>
              <a:r>
                <a:rPr lang="en-US" sz="1050" b="1" dirty="0" smtClean="0">
                  <a:solidFill>
                    <a:srgbClr val="C4BD97"/>
                  </a:solidFill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.50</a:t>
              </a:r>
              <a:endParaRPr lang="en-GB" sz="1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1050" kern="1200" dirty="0" smtClean="0">
                  <a:solidFill>
                    <a:srgbClr val="FFFFFF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Calories: </a:t>
              </a:r>
              <a:r>
                <a:rPr lang="en-US" sz="1050" dirty="0">
                  <a:solidFill>
                    <a:srgbClr val="FFFFFF"/>
                  </a:solidFill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1</a:t>
              </a:r>
              <a:r>
                <a:rPr lang="en-US" sz="1050" dirty="0" smtClean="0">
                  <a:solidFill>
                    <a:srgbClr val="FFFFFF"/>
                  </a:solidFill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00</a:t>
              </a:r>
              <a:endParaRPr lang="en-GB" sz="1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Food hygiene: Storage, Natural</a:t>
              </a:r>
              <a:endParaRPr lang="en-GB" sz="1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Time availability: 12pm – 9pm</a:t>
              </a:r>
              <a:endParaRPr lang="en-GB" sz="1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endParaRPr>
            </a:p>
            <a:p>
              <a:pPr algn="ctr"/>
              <a:r>
                <a:rPr lang="en-US" sz="1000" kern="1200" dirty="0" smtClean="0">
                  <a:solidFill>
                    <a:schemeClr val="bg1"/>
                  </a:solidFill>
                  <a:effectLst/>
                  <a:latin typeface="Calibri" pitchFamily="34" charset="0" panose="020F0502020204030204"/>
                  <a:ea typeface="Times New Roman" pitchFamily="18" charset="0" panose="02020603050405020304"/>
                  <a:cs typeface="Vrinda"/>
                </a:rPr>
                <a:t>Description: Alcoholic served after the appetite</a:t>
              </a:r>
              <a:endParaRPr lang="en-GB" sz="1000" dirty="0">
                <a:solidFill>
                  <a:schemeClr val="bg1"/>
                </a:solidFill>
              </a:endParaRPr>
            </a:p>
          </p:txBody>
        </p:sp>
      </p:grpSp>
      <p:sp>
        <p:nvSpPr>
          <p:cNvPr id="43" name="TextBox 10"/>
          <p:cNvSpPr txBox="1"/>
          <p:nvPr/>
        </p:nvSpPr>
        <p:spPr>
          <a:xfrm>
            <a:off x="3793331" y="3962400"/>
            <a:ext cx="1037951" cy="24320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1200" b="1" kern="1200" dirty="0" smtClean="0">
                <a:solidFill>
                  <a:srgbClr val="FFFFFF"/>
                </a:solidFill>
                <a:effectLst/>
                <a:latin typeface="Calibri" pitchFamily="34" charset="0" panose="020F0502020204030204"/>
                <a:ea typeface="Times New Roman" pitchFamily="18" charset="0" panose="02020603050405020304"/>
                <a:cs typeface="Vrinda"/>
              </a:rPr>
              <a:t>Desert</a:t>
            </a:r>
            <a:endParaRPr lang="en-GB" sz="1100" dirty="0">
              <a:effectLst/>
              <a:latin typeface="Times New Roman" pitchFamily="18" charset="0" panose="02020603050405020304"/>
              <a:ea typeface="Times New Roman" pitchFamily="18" charset="0" panose="02020603050405020304"/>
            </a:endParaRPr>
          </a:p>
        </p:txBody>
      </p:sp>
      <p:sp>
        <p:nvSpPr>
          <p:cNvPr id="44" name="TextBox 8"/>
          <p:cNvSpPr txBox="1"/>
          <p:nvPr/>
        </p:nvSpPr>
        <p:spPr>
          <a:xfrm>
            <a:off x="3238182" y="5271462"/>
            <a:ext cx="1698149" cy="17389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b="1" dirty="0" smtClean="0">
                <a:solidFill>
                  <a:schemeClr val="bg2">
                    <a:lumMod val="75000"/>
                  </a:schemeClr>
                </a:solidFill>
              </a:rPr>
              <a:t>Name: Sticky toffee pudding </a:t>
            </a:r>
          </a:p>
          <a:p>
            <a:pPr algn="r"/>
            <a:r>
              <a:rPr lang="en-US" sz="1100" b="1" dirty="0" smtClean="0">
                <a:solidFill>
                  <a:schemeClr val="bg2">
                    <a:lumMod val="75000"/>
                  </a:schemeClr>
                </a:solidFill>
              </a:rPr>
              <a:t>Price</a:t>
            </a:r>
            <a:r>
              <a:rPr lang="en-US" sz="1100" b="1" dirty="0">
                <a:solidFill>
                  <a:schemeClr val="bg2">
                    <a:lumMod val="75000"/>
                  </a:schemeClr>
                </a:solidFill>
              </a:rPr>
              <a:t>: 7</a:t>
            </a:r>
            <a:r>
              <a:rPr lang="en-US" sz="1100" b="1" dirty="0" smtClean="0">
                <a:solidFill>
                  <a:schemeClr val="bg2">
                    <a:lumMod val="75000"/>
                  </a:schemeClr>
                </a:solidFill>
              </a:rPr>
              <a:t>.40</a:t>
            </a:r>
            <a:endParaRPr lang="en-US" sz="1100" b="1" dirty="0">
              <a:solidFill>
                <a:schemeClr val="bg2">
                  <a:lumMod val="75000"/>
                </a:schemeClr>
              </a:solidFill>
            </a:endParaRPr>
          </a:p>
          <a:p>
            <a:pPr algn="r"/>
            <a:r>
              <a:rPr lang="en-US" sz="1100" dirty="0">
                <a:solidFill>
                  <a:schemeClr val="bg1"/>
                </a:solidFill>
              </a:rPr>
              <a:t>Calories: 4</a:t>
            </a:r>
            <a:r>
              <a:rPr lang="en-US" sz="1100" dirty="0" smtClean="0">
                <a:solidFill>
                  <a:schemeClr val="bg1"/>
                </a:solidFill>
              </a:rPr>
              <a:t>50</a:t>
            </a:r>
            <a:endParaRPr lang="en-US" sz="1100" dirty="0">
              <a:solidFill>
                <a:schemeClr val="bg1"/>
              </a:solidFill>
            </a:endParaRPr>
          </a:p>
          <a:p>
            <a:pPr algn="r"/>
            <a:r>
              <a:rPr lang="en-US" sz="1050" dirty="0">
                <a:solidFill>
                  <a:schemeClr val="bg1"/>
                </a:solidFill>
              </a:rPr>
              <a:t>Food hygiene: </a:t>
            </a:r>
            <a:r>
              <a:rPr lang="en-US" sz="1050" dirty="0" smtClean="0">
                <a:solidFill>
                  <a:schemeClr val="bg1"/>
                </a:solidFill>
              </a:rPr>
              <a:t>Preparation</a:t>
            </a:r>
            <a:endParaRPr lang="en-US" sz="1050" dirty="0">
              <a:solidFill>
                <a:schemeClr val="bg1"/>
              </a:solidFill>
            </a:endParaRPr>
          </a:p>
          <a:p>
            <a:pPr algn="r"/>
            <a:r>
              <a:rPr lang="en-US" sz="1050" dirty="0">
                <a:solidFill>
                  <a:schemeClr val="bg1"/>
                </a:solidFill>
              </a:rPr>
              <a:t>Time availability: 12pm – </a:t>
            </a:r>
            <a:r>
              <a:rPr lang="en-US" sz="1050" dirty="0" smtClean="0">
                <a:solidFill>
                  <a:schemeClr val="bg1"/>
                </a:solidFill>
              </a:rPr>
              <a:t>9pm</a:t>
            </a:r>
          </a:p>
          <a:p>
            <a:pPr algn="r"/>
            <a:r>
              <a:rPr lang="en-US" sz="1050" dirty="0" smtClean="0">
                <a:solidFill>
                  <a:schemeClr val="bg1"/>
                </a:solidFill>
              </a:rPr>
              <a:t>Description: Soft and sweet brown sugar sponge cakes with warm toffee pudding</a:t>
            </a:r>
            <a:endParaRPr lang="en-GB" sz="1050" dirty="0">
              <a:solidFill>
                <a:schemeClr val="bg1"/>
              </a:solidFill>
            </a:endParaRPr>
          </a:p>
        </p:txBody>
      </p:sp>
      <p:pic>
        <p:nvPicPr>
          <p:cNvPr id="45" name="Picture 44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>
          <a:xfrm>
            <a:off x="3596039" y="4177029"/>
            <a:ext cx="1340292" cy="1045801"/>
          </a:xfrm>
          <a:prstGeom prst="roundRect">
            <a:avLst/>
          </a:prstGeom>
        </p:spPr>
      </p:pic>
      <p:sp>
        <p:nvSpPr>
          <p:cNvPr id="46" name="Rectangle 45"/>
          <p:cNvSpPr/>
          <p:nvPr/>
        </p:nvSpPr>
        <p:spPr>
          <a:xfrm>
            <a:off x="489333" y="152400"/>
            <a:ext cx="137569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Berlin Sans FB" pitchFamily="34" charset="0"/>
              </a:rPr>
              <a:t>30% off </a:t>
            </a:r>
          </a:p>
          <a:p>
            <a:pPr algn="ctr"/>
            <a:r>
              <a:rPr lang="en-US" sz="12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Berlin Sans FB" pitchFamily="34" charset="0"/>
              </a:rPr>
              <a:t>for Christmas</a:t>
            </a:r>
            <a:endParaRPr lang="en-US" sz="24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  <a:latin typeface="Berlin Sans FB" pitchFamily="34" charset="0"/>
            </a:endParaRPr>
          </a:p>
        </p:txBody>
      </p:sp>
      <p:pic>
        <p:nvPicPr>
          <p:cNvPr id="47" name="Picture 46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>
          <a:xfrm>
            <a:off x="1956369" y="4114800"/>
            <a:ext cx="1303562" cy="990600"/>
          </a:xfrm>
          <a:prstGeom prst="round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381000"/>
            <a:ext cx="5148263" cy="1738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References: </a:t>
            </a:r>
          </a:p>
          <a:p>
            <a:r>
              <a:rPr lang="en-US" sz="1200" dirty="0"/>
              <a:t>Brown, A.E. and </a:t>
            </a:r>
            <a:r>
              <a:rPr lang="en-US" sz="1200" dirty="0" err="1"/>
              <a:t>Sharpley</a:t>
            </a:r>
            <a:r>
              <a:rPr lang="en-US" sz="1200" dirty="0"/>
              <a:t>, R. (2019). UNDERSTANDING FESTIVAL-GOERS AND THEIR EXPERIENCE AT UK MUSIC FESTIVALS. </a:t>
            </a:r>
            <a:r>
              <a:rPr lang="en-US" sz="1200" i="1" dirty="0"/>
              <a:t>Event Management</a:t>
            </a:r>
            <a:r>
              <a:rPr lang="en-US" sz="1200" dirty="0"/>
              <a:t>, 23(4). doi:10.3727/152599519x15506259855733</a:t>
            </a:r>
            <a:r>
              <a:rPr lang="en-US" sz="1200" dirty="0" smtClean="0"/>
              <a:t>.</a:t>
            </a:r>
            <a:endParaRPr lang="en-GB" sz="1200" dirty="0" smtClean="0"/>
          </a:p>
          <a:p>
            <a:r>
              <a:rPr lang="en-GB" sz="1200" dirty="0" smtClean="0"/>
              <a:t>Graham</a:t>
            </a:r>
            <a:r>
              <a:rPr lang="en-GB" sz="1200" dirty="0"/>
              <a:t>, P.L., </a:t>
            </a:r>
            <a:r>
              <a:rPr lang="en-GB" sz="1200" dirty="0" err="1"/>
              <a:t>Crilley</a:t>
            </a:r>
            <a:r>
              <a:rPr lang="en-GB" sz="1200" dirty="0"/>
              <a:t>, E., </a:t>
            </a:r>
            <a:r>
              <a:rPr lang="en-GB" sz="1200" dirty="0" err="1"/>
              <a:t>Stretesky</a:t>
            </a:r>
            <a:r>
              <a:rPr lang="en-GB" sz="1200" dirty="0"/>
              <a:t>, P.B., Long, M.A., Palmer, K.J., </a:t>
            </a:r>
            <a:r>
              <a:rPr lang="en-GB" sz="1200" dirty="0" err="1"/>
              <a:t>Steinbock</a:t>
            </a:r>
            <a:r>
              <a:rPr lang="en-GB" sz="1200" dirty="0"/>
              <a:t>, E. and </a:t>
            </a:r>
            <a:r>
              <a:rPr lang="en-GB" sz="1200" dirty="0" err="1"/>
              <a:t>Defeyter</a:t>
            </a:r>
            <a:r>
              <a:rPr lang="en-GB" sz="1200" dirty="0"/>
              <a:t>, M.A. (2016). School Holiday Food Provision in the UK: A Qualitative Investigation of Needs, Benefits, and Potential for Development. </a:t>
            </a:r>
            <a:r>
              <a:rPr lang="en-GB" sz="1200" i="1" dirty="0"/>
              <a:t>Frontiers in Public Health</a:t>
            </a:r>
            <a:r>
              <a:rPr lang="en-GB" sz="1200" dirty="0"/>
              <a:t>, 4. doi:10.3389/fpubh.2016.00172.</a:t>
            </a:r>
          </a:p>
          <a:p>
            <a:endParaRPr lang="en-GB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865</Words>
  <PresentationFormat>Custom</PresentationFormat>
  <Paragraphs>163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2" baseType="lpstr">
      <vt:lpstr>Algerian</vt:lpstr>
      <vt:lpstr>Arial</vt:lpstr>
      <vt:lpstr>Arial Narrow</vt:lpstr>
      <vt:lpstr>Berlin Sans FB</vt:lpstr>
      <vt:lpstr>Calibri</vt:lpstr>
      <vt:lpstr>MV Boli</vt:lpstr>
      <vt:lpstr>Times New Roman</vt:lpstr>
      <vt:lpstr>Vrinda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>Mohammad Abu sayed</cp:lastModifiedBy>
  <dcterms:created xsi:type="dcterms:W3CDTF">2006-08-16T00:00:00Z</dcterms:created>
  <dcterms:modified xsi:type="dcterms:W3CDTF">2022-11-18T16:55:19Z</dcterms:modified>
</cp:coreProperties>
</file>