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6" r:id="rId4"/>
    <p:sldId id="278" r:id="rId5"/>
    <p:sldId id="279" r:id="rId6"/>
    <p:sldId id="267" r:id="rId7"/>
    <p:sldId id="258" r:id="rId8"/>
    <p:sldId id="259" r:id="rId9"/>
    <p:sldId id="261" r:id="rId10"/>
    <p:sldId id="266" r:id="rId11"/>
    <p:sldId id="268" r:id="rId12"/>
    <p:sldId id="269" r:id="rId13"/>
    <p:sldId id="272" r:id="rId14"/>
    <p:sldId id="273" r:id="rId15"/>
    <p:sldId id="274" r:id="rId16"/>
    <p:sldId id="275" r:id="rId17"/>
    <p:sldId id="270" r:id="rId18"/>
    <p:sldId id="271" r:id="rId19"/>
    <p:sldId id="280" r:id="rId20"/>
    <p:sldId id="262" r:id="rId21"/>
    <p:sldId id="282" r:id="rId22"/>
    <p:sldId id="283" r:id="rId23"/>
    <p:sldId id="263" r:id="rId24"/>
    <p:sldId id="264" r:id="rId25"/>
    <p:sldId id="265" r:id="rId26"/>
    <p:sldId id="26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90" d="100"/>
          <a:sy n="90" d="100"/>
        </p:scale>
        <p:origin x="66"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FD3286-861C-47AB-AA88-0610D873EDCF}"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4616295C-7BCC-4519-A2F1-20F2E4786666}">
      <dgm:prSet phldrT="[Text]"/>
      <dgm:spPr/>
      <dgm:t>
        <a:bodyPr/>
        <a:lstStyle/>
        <a:p>
          <a:r>
            <a:rPr lang="en-US" dirty="0" smtClean="0"/>
            <a:t>Step 1 Getting started, what population, what are you trying to achieve, who needs to be involved, what resources are required?</a:t>
          </a:r>
          <a:endParaRPr lang="en-US" dirty="0"/>
        </a:p>
      </dgm:t>
    </dgm:pt>
    <dgm:pt modelId="{EB761D3D-69B5-4952-9AE4-6689635EBD4E}" type="parTrans" cxnId="{18B751E1-FE66-4A58-AA63-63B4D9DEA4A6}">
      <dgm:prSet/>
      <dgm:spPr/>
      <dgm:t>
        <a:bodyPr/>
        <a:lstStyle/>
        <a:p>
          <a:endParaRPr lang="en-US"/>
        </a:p>
      </dgm:t>
    </dgm:pt>
    <dgm:pt modelId="{101B1573-E1E2-4BA7-9683-B3C51FE458BF}" type="sibTrans" cxnId="{18B751E1-FE66-4A58-AA63-63B4D9DEA4A6}">
      <dgm:prSet/>
      <dgm:spPr/>
      <dgm:t>
        <a:bodyPr/>
        <a:lstStyle/>
        <a:p>
          <a:endParaRPr lang="en-US"/>
        </a:p>
      </dgm:t>
    </dgm:pt>
    <dgm:pt modelId="{BCE5C834-2ED4-4E79-9B18-43C7B84992F8}">
      <dgm:prSet phldrT="[Text]"/>
      <dgm:spPr/>
      <dgm:t>
        <a:bodyPr/>
        <a:lstStyle/>
        <a:p>
          <a:r>
            <a:rPr lang="en-US" dirty="0" smtClean="0"/>
            <a:t>Identifying well-being priorities</a:t>
          </a:r>
        </a:p>
        <a:p>
          <a:r>
            <a:rPr lang="en-US" dirty="0" smtClean="0"/>
            <a:t>Population profiling, gathering data, perceptions of needs, identifying and assessing, well-being levels and contributory factors</a:t>
          </a:r>
          <a:endParaRPr lang="en-US" dirty="0"/>
        </a:p>
      </dgm:t>
    </dgm:pt>
    <dgm:pt modelId="{E420FC49-8337-4F2A-B707-C11428A850F4}" type="parTrans" cxnId="{E0BC6300-C3D0-4ED4-B6D2-E177E0E8D0C2}">
      <dgm:prSet/>
      <dgm:spPr/>
      <dgm:t>
        <a:bodyPr/>
        <a:lstStyle/>
        <a:p>
          <a:endParaRPr lang="en-US"/>
        </a:p>
      </dgm:t>
    </dgm:pt>
    <dgm:pt modelId="{CBBBA189-9EBC-4C73-B72E-C1253A2C3DEF}" type="sibTrans" cxnId="{E0BC6300-C3D0-4ED4-B6D2-E177E0E8D0C2}">
      <dgm:prSet/>
      <dgm:spPr/>
      <dgm:t>
        <a:bodyPr/>
        <a:lstStyle/>
        <a:p>
          <a:endParaRPr lang="en-US"/>
        </a:p>
      </dgm:t>
    </dgm:pt>
    <dgm:pt modelId="{8946C373-154A-4975-BFC6-82FBE061724E}">
      <dgm:prSet phldrT="[Text]"/>
      <dgm:spPr/>
      <dgm:t>
        <a:bodyPr/>
        <a:lstStyle/>
        <a:p>
          <a:r>
            <a:rPr lang="en-US" dirty="0" smtClean="0"/>
            <a:t>Step 3, Assessing well-being Choosing well-being conditions, what has the biggest well-being impact? Determine effective interventions..</a:t>
          </a:r>
          <a:endParaRPr lang="en-US" dirty="0"/>
        </a:p>
      </dgm:t>
    </dgm:pt>
    <dgm:pt modelId="{C5B569A3-6800-43A6-B783-FF8FF8FEB13F}" type="parTrans" cxnId="{6B43A908-67D7-4483-B55F-044EA63E37A5}">
      <dgm:prSet/>
      <dgm:spPr/>
      <dgm:t>
        <a:bodyPr/>
        <a:lstStyle/>
        <a:p>
          <a:endParaRPr lang="en-US"/>
        </a:p>
      </dgm:t>
    </dgm:pt>
    <dgm:pt modelId="{0C6E1368-EA77-4A6C-B544-FB53EFA3C4B7}" type="sibTrans" cxnId="{6B43A908-67D7-4483-B55F-044EA63E37A5}">
      <dgm:prSet/>
      <dgm:spPr/>
      <dgm:t>
        <a:bodyPr/>
        <a:lstStyle/>
        <a:p>
          <a:endParaRPr lang="en-US"/>
        </a:p>
      </dgm:t>
    </dgm:pt>
    <dgm:pt modelId="{D3D4CB69-3620-405A-A0CC-CCE67ED99AD4}">
      <dgm:prSet phldrT="[Text]"/>
      <dgm:spPr/>
      <dgm:t>
        <a:bodyPr/>
        <a:lstStyle/>
        <a:p>
          <a:r>
            <a:rPr lang="en-US" dirty="0" smtClean="0"/>
            <a:t>Step 4, Planning the change, clarifying what you want to do, action planning, monitoring and evaluation</a:t>
          </a:r>
          <a:endParaRPr lang="en-US" dirty="0"/>
        </a:p>
      </dgm:t>
    </dgm:pt>
    <dgm:pt modelId="{AD5E6DDA-DE2E-4A30-B9A3-C17BFE822ACA}" type="parTrans" cxnId="{3275C3BB-72F7-404C-B4B5-B69B7E9C4284}">
      <dgm:prSet/>
      <dgm:spPr/>
      <dgm:t>
        <a:bodyPr/>
        <a:lstStyle/>
        <a:p>
          <a:endParaRPr lang="en-US"/>
        </a:p>
      </dgm:t>
    </dgm:pt>
    <dgm:pt modelId="{58F1569E-1E1F-407B-8C15-98C00839487C}" type="sibTrans" cxnId="{3275C3BB-72F7-404C-B4B5-B69B7E9C4284}">
      <dgm:prSet/>
      <dgm:spPr/>
      <dgm:t>
        <a:bodyPr/>
        <a:lstStyle/>
        <a:p>
          <a:endParaRPr lang="en-US"/>
        </a:p>
      </dgm:t>
    </dgm:pt>
    <dgm:pt modelId="{37FE176E-96C3-44A4-940B-07808228BF8A}">
      <dgm:prSet phldrT="[Text]"/>
      <dgm:spPr/>
      <dgm:t>
        <a:bodyPr/>
        <a:lstStyle/>
        <a:p>
          <a:r>
            <a:rPr lang="en-US" dirty="0" smtClean="0"/>
            <a:t>Step 5, Moving on/ review, Learning from the project, Measuring impact, choosing the next well-being priority</a:t>
          </a:r>
          <a:endParaRPr lang="en-US" dirty="0"/>
        </a:p>
      </dgm:t>
    </dgm:pt>
    <dgm:pt modelId="{FA131E6E-D339-4A4A-81DF-DDD9B23E8EA9}" type="parTrans" cxnId="{1467AC52-0C40-48C9-AFE2-9CA1C137A8C7}">
      <dgm:prSet/>
      <dgm:spPr/>
      <dgm:t>
        <a:bodyPr/>
        <a:lstStyle/>
        <a:p>
          <a:endParaRPr lang="en-US"/>
        </a:p>
      </dgm:t>
    </dgm:pt>
    <dgm:pt modelId="{E689F519-1F66-405F-924E-A7A812025DC0}" type="sibTrans" cxnId="{1467AC52-0C40-48C9-AFE2-9CA1C137A8C7}">
      <dgm:prSet/>
      <dgm:spPr/>
      <dgm:t>
        <a:bodyPr/>
        <a:lstStyle/>
        <a:p>
          <a:endParaRPr lang="en-US"/>
        </a:p>
      </dgm:t>
    </dgm:pt>
    <dgm:pt modelId="{75331D8E-73D5-430B-8B1E-1C160121C875}" type="pres">
      <dgm:prSet presAssocID="{F0FD3286-861C-47AB-AA88-0610D873EDCF}" presName="cycle" presStyleCnt="0">
        <dgm:presLayoutVars>
          <dgm:dir/>
          <dgm:resizeHandles val="exact"/>
        </dgm:presLayoutVars>
      </dgm:prSet>
      <dgm:spPr/>
    </dgm:pt>
    <dgm:pt modelId="{1CC03DD9-B640-447D-8CFD-ED4508217DBB}" type="pres">
      <dgm:prSet presAssocID="{4616295C-7BCC-4519-A2F1-20F2E4786666}" presName="node" presStyleLbl="node1" presStyleIdx="0" presStyleCnt="5">
        <dgm:presLayoutVars>
          <dgm:bulletEnabled val="1"/>
        </dgm:presLayoutVars>
      </dgm:prSet>
      <dgm:spPr/>
      <dgm:t>
        <a:bodyPr/>
        <a:lstStyle/>
        <a:p>
          <a:endParaRPr lang="en-US"/>
        </a:p>
      </dgm:t>
    </dgm:pt>
    <dgm:pt modelId="{C8B64F7B-C1E7-409F-9F7D-31F88B3E3184}" type="pres">
      <dgm:prSet presAssocID="{4616295C-7BCC-4519-A2F1-20F2E4786666}" presName="spNode" presStyleCnt="0"/>
      <dgm:spPr/>
    </dgm:pt>
    <dgm:pt modelId="{9366143E-29D7-4C6C-BBED-FD5F0996D4EF}" type="pres">
      <dgm:prSet presAssocID="{101B1573-E1E2-4BA7-9683-B3C51FE458BF}" presName="sibTrans" presStyleLbl="sibTrans1D1" presStyleIdx="0" presStyleCnt="5"/>
      <dgm:spPr/>
    </dgm:pt>
    <dgm:pt modelId="{368BDFD1-2B50-494E-B1DA-F47F9E946ACD}" type="pres">
      <dgm:prSet presAssocID="{BCE5C834-2ED4-4E79-9B18-43C7B84992F8}" presName="node" presStyleLbl="node1" presStyleIdx="1" presStyleCnt="5">
        <dgm:presLayoutVars>
          <dgm:bulletEnabled val="1"/>
        </dgm:presLayoutVars>
      </dgm:prSet>
      <dgm:spPr/>
      <dgm:t>
        <a:bodyPr/>
        <a:lstStyle/>
        <a:p>
          <a:endParaRPr lang="en-US"/>
        </a:p>
      </dgm:t>
    </dgm:pt>
    <dgm:pt modelId="{DD112CA9-D9FA-49E6-AC64-181B8FA18C43}" type="pres">
      <dgm:prSet presAssocID="{BCE5C834-2ED4-4E79-9B18-43C7B84992F8}" presName="spNode" presStyleCnt="0"/>
      <dgm:spPr/>
    </dgm:pt>
    <dgm:pt modelId="{217F4F1B-284E-45C3-8A31-9F7739337472}" type="pres">
      <dgm:prSet presAssocID="{CBBBA189-9EBC-4C73-B72E-C1253A2C3DEF}" presName="sibTrans" presStyleLbl="sibTrans1D1" presStyleIdx="1" presStyleCnt="5"/>
      <dgm:spPr/>
    </dgm:pt>
    <dgm:pt modelId="{135FA0B6-6A75-40A9-9533-66A0C5BBA210}" type="pres">
      <dgm:prSet presAssocID="{8946C373-154A-4975-BFC6-82FBE061724E}" presName="node" presStyleLbl="node1" presStyleIdx="2" presStyleCnt="5">
        <dgm:presLayoutVars>
          <dgm:bulletEnabled val="1"/>
        </dgm:presLayoutVars>
      </dgm:prSet>
      <dgm:spPr/>
    </dgm:pt>
    <dgm:pt modelId="{BA06217C-CCD4-4629-930F-47433A16B343}" type="pres">
      <dgm:prSet presAssocID="{8946C373-154A-4975-BFC6-82FBE061724E}" presName="spNode" presStyleCnt="0"/>
      <dgm:spPr/>
    </dgm:pt>
    <dgm:pt modelId="{FA74428E-3F5A-403E-85EE-424A44FD1321}" type="pres">
      <dgm:prSet presAssocID="{0C6E1368-EA77-4A6C-B544-FB53EFA3C4B7}" presName="sibTrans" presStyleLbl="sibTrans1D1" presStyleIdx="2" presStyleCnt="5"/>
      <dgm:spPr/>
    </dgm:pt>
    <dgm:pt modelId="{080BB576-8E17-47C6-B19E-132D12428E0E}" type="pres">
      <dgm:prSet presAssocID="{D3D4CB69-3620-405A-A0CC-CCE67ED99AD4}" presName="node" presStyleLbl="node1" presStyleIdx="3" presStyleCnt="5">
        <dgm:presLayoutVars>
          <dgm:bulletEnabled val="1"/>
        </dgm:presLayoutVars>
      </dgm:prSet>
      <dgm:spPr/>
    </dgm:pt>
    <dgm:pt modelId="{23FDBB63-99EB-4C2C-8B70-FA44C571AE1B}" type="pres">
      <dgm:prSet presAssocID="{D3D4CB69-3620-405A-A0CC-CCE67ED99AD4}" presName="spNode" presStyleCnt="0"/>
      <dgm:spPr/>
    </dgm:pt>
    <dgm:pt modelId="{18405D68-C958-48A8-A890-EF6FA3E0CF95}" type="pres">
      <dgm:prSet presAssocID="{58F1569E-1E1F-407B-8C15-98C00839487C}" presName="sibTrans" presStyleLbl="sibTrans1D1" presStyleIdx="3" presStyleCnt="5"/>
      <dgm:spPr/>
    </dgm:pt>
    <dgm:pt modelId="{442C51B0-4F51-4AC4-AC02-C5E57DE142C5}" type="pres">
      <dgm:prSet presAssocID="{37FE176E-96C3-44A4-940B-07808228BF8A}" presName="node" presStyleLbl="node1" presStyleIdx="4" presStyleCnt="5">
        <dgm:presLayoutVars>
          <dgm:bulletEnabled val="1"/>
        </dgm:presLayoutVars>
      </dgm:prSet>
      <dgm:spPr/>
      <dgm:t>
        <a:bodyPr/>
        <a:lstStyle/>
        <a:p>
          <a:endParaRPr lang="en-US"/>
        </a:p>
      </dgm:t>
    </dgm:pt>
    <dgm:pt modelId="{B9476554-D9A3-455B-ADE3-CB94E7110A80}" type="pres">
      <dgm:prSet presAssocID="{37FE176E-96C3-44A4-940B-07808228BF8A}" presName="spNode" presStyleCnt="0"/>
      <dgm:spPr/>
    </dgm:pt>
    <dgm:pt modelId="{07969779-AAE0-45DA-B248-AE997785585B}" type="pres">
      <dgm:prSet presAssocID="{E689F519-1F66-405F-924E-A7A812025DC0}" presName="sibTrans" presStyleLbl="sibTrans1D1" presStyleIdx="4" presStyleCnt="5"/>
      <dgm:spPr/>
    </dgm:pt>
  </dgm:ptLst>
  <dgm:cxnLst>
    <dgm:cxn modelId="{238D77D4-DFEF-458E-9005-CDC2A5E3DF9B}" type="presOf" srcId="{101B1573-E1E2-4BA7-9683-B3C51FE458BF}" destId="{9366143E-29D7-4C6C-BBED-FD5F0996D4EF}" srcOrd="0" destOrd="0" presId="urn:microsoft.com/office/officeart/2005/8/layout/cycle6"/>
    <dgm:cxn modelId="{18B751E1-FE66-4A58-AA63-63B4D9DEA4A6}" srcId="{F0FD3286-861C-47AB-AA88-0610D873EDCF}" destId="{4616295C-7BCC-4519-A2F1-20F2E4786666}" srcOrd="0" destOrd="0" parTransId="{EB761D3D-69B5-4952-9AE4-6689635EBD4E}" sibTransId="{101B1573-E1E2-4BA7-9683-B3C51FE458BF}"/>
    <dgm:cxn modelId="{5089E375-3B4C-47CE-94EB-6D3739D73DC5}" type="presOf" srcId="{58F1569E-1E1F-407B-8C15-98C00839487C}" destId="{18405D68-C958-48A8-A890-EF6FA3E0CF95}" srcOrd="0" destOrd="0" presId="urn:microsoft.com/office/officeart/2005/8/layout/cycle6"/>
    <dgm:cxn modelId="{65A74ACF-B874-4B60-A948-FCB1299141BE}" type="presOf" srcId="{CBBBA189-9EBC-4C73-B72E-C1253A2C3DEF}" destId="{217F4F1B-284E-45C3-8A31-9F7739337472}" srcOrd="0" destOrd="0" presId="urn:microsoft.com/office/officeart/2005/8/layout/cycle6"/>
    <dgm:cxn modelId="{E0BC6300-C3D0-4ED4-B6D2-E177E0E8D0C2}" srcId="{F0FD3286-861C-47AB-AA88-0610D873EDCF}" destId="{BCE5C834-2ED4-4E79-9B18-43C7B84992F8}" srcOrd="1" destOrd="0" parTransId="{E420FC49-8337-4F2A-B707-C11428A850F4}" sibTransId="{CBBBA189-9EBC-4C73-B72E-C1253A2C3DEF}"/>
    <dgm:cxn modelId="{DD0149F7-8F84-40AD-9ECC-760AA60DC643}" type="presOf" srcId="{BCE5C834-2ED4-4E79-9B18-43C7B84992F8}" destId="{368BDFD1-2B50-494E-B1DA-F47F9E946ACD}" srcOrd="0" destOrd="0" presId="urn:microsoft.com/office/officeart/2005/8/layout/cycle6"/>
    <dgm:cxn modelId="{1412622E-203C-4842-BD4D-AB33CE5B5498}" type="presOf" srcId="{F0FD3286-861C-47AB-AA88-0610D873EDCF}" destId="{75331D8E-73D5-430B-8B1E-1C160121C875}" srcOrd="0" destOrd="0" presId="urn:microsoft.com/office/officeart/2005/8/layout/cycle6"/>
    <dgm:cxn modelId="{65C295DE-4D1A-45A3-A3C8-B92374D3612E}" type="presOf" srcId="{E689F519-1F66-405F-924E-A7A812025DC0}" destId="{07969779-AAE0-45DA-B248-AE997785585B}" srcOrd="0" destOrd="0" presId="urn:microsoft.com/office/officeart/2005/8/layout/cycle6"/>
    <dgm:cxn modelId="{2D4EE6BB-1756-4A60-B550-54D971DA2FD4}" type="presOf" srcId="{0C6E1368-EA77-4A6C-B544-FB53EFA3C4B7}" destId="{FA74428E-3F5A-403E-85EE-424A44FD1321}" srcOrd="0" destOrd="0" presId="urn:microsoft.com/office/officeart/2005/8/layout/cycle6"/>
    <dgm:cxn modelId="{6B43A908-67D7-4483-B55F-044EA63E37A5}" srcId="{F0FD3286-861C-47AB-AA88-0610D873EDCF}" destId="{8946C373-154A-4975-BFC6-82FBE061724E}" srcOrd="2" destOrd="0" parTransId="{C5B569A3-6800-43A6-B783-FF8FF8FEB13F}" sibTransId="{0C6E1368-EA77-4A6C-B544-FB53EFA3C4B7}"/>
    <dgm:cxn modelId="{09B2B386-697C-4959-8D48-5656414490AA}" type="presOf" srcId="{D3D4CB69-3620-405A-A0CC-CCE67ED99AD4}" destId="{080BB576-8E17-47C6-B19E-132D12428E0E}" srcOrd="0" destOrd="0" presId="urn:microsoft.com/office/officeart/2005/8/layout/cycle6"/>
    <dgm:cxn modelId="{A4BF00C1-1AE2-4467-BA7D-AE298CE4AB27}" type="presOf" srcId="{8946C373-154A-4975-BFC6-82FBE061724E}" destId="{135FA0B6-6A75-40A9-9533-66A0C5BBA210}" srcOrd="0" destOrd="0" presId="urn:microsoft.com/office/officeart/2005/8/layout/cycle6"/>
    <dgm:cxn modelId="{1467AC52-0C40-48C9-AFE2-9CA1C137A8C7}" srcId="{F0FD3286-861C-47AB-AA88-0610D873EDCF}" destId="{37FE176E-96C3-44A4-940B-07808228BF8A}" srcOrd="4" destOrd="0" parTransId="{FA131E6E-D339-4A4A-81DF-DDD9B23E8EA9}" sibTransId="{E689F519-1F66-405F-924E-A7A812025DC0}"/>
    <dgm:cxn modelId="{3275C3BB-72F7-404C-B4B5-B69B7E9C4284}" srcId="{F0FD3286-861C-47AB-AA88-0610D873EDCF}" destId="{D3D4CB69-3620-405A-A0CC-CCE67ED99AD4}" srcOrd="3" destOrd="0" parTransId="{AD5E6DDA-DE2E-4A30-B9A3-C17BFE822ACA}" sibTransId="{58F1569E-1E1F-407B-8C15-98C00839487C}"/>
    <dgm:cxn modelId="{15B51EE9-6AB9-4030-BA69-A81B13DBD37C}" type="presOf" srcId="{4616295C-7BCC-4519-A2F1-20F2E4786666}" destId="{1CC03DD9-B640-447D-8CFD-ED4508217DBB}" srcOrd="0" destOrd="0" presId="urn:microsoft.com/office/officeart/2005/8/layout/cycle6"/>
    <dgm:cxn modelId="{FEC511F5-5841-4FFB-B2CC-23821F60AA26}" type="presOf" srcId="{37FE176E-96C3-44A4-940B-07808228BF8A}" destId="{442C51B0-4F51-4AC4-AC02-C5E57DE142C5}" srcOrd="0" destOrd="0" presId="urn:microsoft.com/office/officeart/2005/8/layout/cycle6"/>
    <dgm:cxn modelId="{ACCCF54B-782A-47F6-B55B-1040904DEEB3}" type="presParOf" srcId="{75331D8E-73D5-430B-8B1E-1C160121C875}" destId="{1CC03DD9-B640-447D-8CFD-ED4508217DBB}" srcOrd="0" destOrd="0" presId="urn:microsoft.com/office/officeart/2005/8/layout/cycle6"/>
    <dgm:cxn modelId="{0A8E074C-888B-4846-8CFC-DE94D54A74A7}" type="presParOf" srcId="{75331D8E-73D5-430B-8B1E-1C160121C875}" destId="{C8B64F7B-C1E7-409F-9F7D-31F88B3E3184}" srcOrd="1" destOrd="0" presId="urn:microsoft.com/office/officeart/2005/8/layout/cycle6"/>
    <dgm:cxn modelId="{ED0D5805-8841-443D-AC8C-BD4068D05733}" type="presParOf" srcId="{75331D8E-73D5-430B-8B1E-1C160121C875}" destId="{9366143E-29D7-4C6C-BBED-FD5F0996D4EF}" srcOrd="2" destOrd="0" presId="urn:microsoft.com/office/officeart/2005/8/layout/cycle6"/>
    <dgm:cxn modelId="{89F4DBAA-C951-4F34-949E-9DF4FB798A74}" type="presParOf" srcId="{75331D8E-73D5-430B-8B1E-1C160121C875}" destId="{368BDFD1-2B50-494E-B1DA-F47F9E946ACD}" srcOrd="3" destOrd="0" presId="urn:microsoft.com/office/officeart/2005/8/layout/cycle6"/>
    <dgm:cxn modelId="{7C8AF911-3576-4244-857F-C17179119528}" type="presParOf" srcId="{75331D8E-73D5-430B-8B1E-1C160121C875}" destId="{DD112CA9-D9FA-49E6-AC64-181B8FA18C43}" srcOrd="4" destOrd="0" presId="urn:microsoft.com/office/officeart/2005/8/layout/cycle6"/>
    <dgm:cxn modelId="{7DD7E4EE-FA69-4497-B515-6E532A4FD190}" type="presParOf" srcId="{75331D8E-73D5-430B-8B1E-1C160121C875}" destId="{217F4F1B-284E-45C3-8A31-9F7739337472}" srcOrd="5" destOrd="0" presId="urn:microsoft.com/office/officeart/2005/8/layout/cycle6"/>
    <dgm:cxn modelId="{D771B4C5-B10B-4B5B-806D-8657163C4496}" type="presParOf" srcId="{75331D8E-73D5-430B-8B1E-1C160121C875}" destId="{135FA0B6-6A75-40A9-9533-66A0C5BBA210}" srcOrd="6" destOrd="0" presId="urn:microsoft.com/office/officeart/2005/8/layout/cycle6"/>
    <dgm:cxn modelId="{47C09B5D-DE6A-4326-BB19-A7B302BF54DC}" type="presParOf" srcId="{75331D8E-73D5-430B-8B1E-1C160121C875}" destId="{BA06217C-CCD4-4629-930F-47433A16B343}" srcOrd="7" destOrd="0" presId="urn:microsoft.com/office/officeart/2005/8/layout/cycle6"/>
    <dgm:cxn modelId="{160E3120-D3AC-4318-88AB-31F5F8C9A99A}" type="presParOf" srcId="{75331D8E-73D5-430B-8B1E-1C160121C875}" destId="{FA74428E-3F5A-403E-85EE-424A44FD1321}" srcOrd="8" destOrd="0" presId="urn:microsoft.com/office/officeart/2005/8/layout/cycle6"/>
    <dgm:cxn modelId="{812B8588-2224-47ED-886D-8FA58784C777}" type="presParOf" srcId="{75331D8E-73D5-430B-8B1E-1C160121C875}" destId="{080BB576-8E17-47C6-B19E-132D12428E0E}" srcOrd="9" destOrd="0" presId="urn:microsoft.com/office/officeart/2005/8/layout/cycle6"/>
    <dgm:cxn modelId="{3ED532E9-2D60-4EB9-B4C3-8292310630C9}" type="presParOf" srcId="{75331D8E-73D5-430B-8B1E-1C160121C875}" destId="{23FDBB63-99EB-4C2C-8B70-FA44C571AE1B}" srcOrd="10" destOrd="0" presId="urn:microsoft.com/office/officeart/2005/8/layout/cycle6"/>
    <dgm:cxn modelId="{4701214E-753B-43A9-8085-E17F76390897}" type="presParOf" srcId="{75331D8E-73D5-430B-8B1E-1C160121C875}" destId="{18405D68-C958-48A8-A890-EF6FA3E0CF95}" srcOrd="11" destOrd="0" presId="urn:microsoft.com/office/officeart/2005/8/layout/cycle6"/>
    <dgm:cxn modelId="{D3145CC3-F0B8-48CF-9205-92D2493D5CA0}" type="presParOf" srcId="{75331D8E-73D5-430B-8B1E-1C160121C875}" destId="{442C51B0-4F51-4AC4-AC02-C5E57DE142C5}" srcOrd="12" destOrd="0" presId="urn:microsoft.com/office/officeart/2005/8/layout/cycle6"/>
    <dgm:cxn modelId="{18D8B620-B447-44BD-9307-27B23360960E}" type="presParOf" srcId="{75331D8E-73D5-430B-8B1E-1C160121C875}" destId="{B9476554-D9A3-455B-ADE3-CB94E7110A80}" srcOrd="13" destOrd="0" presId="urn:microsoft.com/office/officeart/2005/8/layout/cycle6"/>
    <dgm:cxn modelId="{0CED1420-EDE9-47BC-B6A9-DAE213079AC7}" type="presParOf" srcId="{75331D8E-73D5-430B-8B1E-1C160121C875}" destId="{07969779-AAE0-45DA-B248-AE997785585B}"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A45A5B-212E-4FBD-A2B1-2614FC07E666}" type="doc">
      <dgm:prSet loTypeId="urn:microsoft.com/office/officeart/2005/8/layout/pyramid1" loCatId="pyramid" qsTypeId="urn:microsoft.com/office/officeart/2005/8/quickstyle/simple1" qsCatId="simple" csTypeId="urn:microsoft.com/office/officeart/2005/8/colors/accent1_2" csCatId="accent1" phldr="1"/>
      <dgm:spPr/>
    </dgm:pt>
    <dgm:pt modelId="{4E239555-E6B5-405B-AA5B-383B11E1B6CE}">
      <dgm:prSet phldrT="[Text]"/>
      <dgm:spPr/>
      <dgm:t>
        <a:bodyPr/>
        <a:lstStyle/>
        <a:p>
          <a:r>
            <a:rPr lang="en-US" dirty="0" smtClean="0"/>
            <a:t>Well-being policy, Educational services, Health Services, Social Services</a:t>
          </a:r>
          <a:endParaRPr lang="en-US" dirty="0"/>
        </a:p>
      </dgm:t>
    </dgm:pt>
    <dgm:pt modelId="{25EAE759-0A33-4B30-9798-E5CC51C2D19D}" type="parTrans" cxnId="{D0264C6E-43F3-421C-AB52-319562C3A5FB}">
      <dgm:prSet/>
      <dgm:spPr/>
      <dgm:t>
        <a:bodyPr/>
        <a:lstStyle/>
        <a:p>
          <a:endParaRPr lang="en-US"/>
        </a:p>
      </dgm:t>
    </dgm:pt>
    <dgm:pt modelId="{8DA6D98C-B05F-477C-8C26-E8523D72E394}" type="sibTrans" cxnId="{D0264C6E-43F3-421C-AB52-319562C3A5FB}">
      <dgm:prSet/>
      <dgm:spPr/>
      <dgm:t>
        <a:bodyPr/>
        <a:lstStyle/>
        <a:p>
          <a:endParaRPr lang="en-US"/>
        </a:p>
      </dgm:t>
    </dgm:pt>
    <dgm:pt modelId="{E8F64F62-F87E-4B3C-861F-F732488B169A}">
      <dgm:prSet phldrT="[Text]"/>
      <dgm:spPr/>
      <dgm:t>
        <a:bodyPr/>
        <a:lstStyle/>
        <a:p>
          <a:r>
            <a:rPr lang="en-US" dirty="0" smtClean="0"/>
            <a:t>Physical environment, Socioeconomic environment, Disease and disability</a:t>
          </a:r>
          <a:endParaRPr lang="en-US" dirty="0"/>
        </a:p>
      </dgm:t>
    </dgm:pt>
    <dgm:pt modelId="{ABD60D69-3017-4E4B-A28C-6408F176485E}" type="parTrans" cxnId="{7310D67C-BBFB-4AEC-A79B-8B06E59CCB5D}">
      <dgm:prSet/>
      <dgm:spPr/>
      <dgm:t>
        <a:bodyPr/>
        <a:lstStyle/>
        <a:p>
          <a:endParaRPr lang="en-US"/>
        </a:p>
      </dgm:t>
    </dgm:pt>
    <dgm:pt modelId="{FE78091E-ED94-4D5D-805E-3EED54FA3AE8}" type="sibTrans" cxnId="{7310D67C-BBFB-4AEC-A79B-8B06E59CCB5D}">
      <dgm:prSet/>
      <dgm:spPr/>
      <dgm:t>
        <a:bodyPr/>
        <a:lstStyle/>
        <a:p>
          <a:endParaRPr lang="en-US"/>
        </a:p>
      </dgm:t>
    </dgm:pt>
    <dgm:pt modelId="{5D00E74F-A329-497A-946D-9C92F1677DDC}">
      <dgm:prSet phldrT="[Text]"/>
      <dgm:spPr/>
      <dgm:t>
        <a:bodyPr/>
        <a:lstStyle/>
        <a:p>
          <a:r>
            <a:rPr lang="en-US" dirty="0" smtClean="0"/>
            <a:t>Community composition, organisation and structure, Community capacity</a:t>
          </a:r>
          <a:endParaRPr lang="en-US" dirty="0"/>
        </a:p>
      </dgm:t>
    </dgm:pt>
    <dgm:pt modelId="{F735E636-7F17-46B8-98FE-C85394B8E247}" type="parTrans" cxnId="{EAB97649-3304-4C26-8302-B5660DE22653}">
      <dgm:prSet/>
      <dgm:spPr/>
      <dgm:t>
        <a:bodyPr/>
        <a:lstStyle/>
        <a:p>
          <a:endParaRPr lang="en-US"/>
        </a:p>
      </dgm:t>
    </dgm:pt>
    <dgm:pt modelId="{F7809AEF-B099-4AFD-A158-F3EE06807BCA}" type="sibTrans" cxnId="{EAB97649-3304-4C26-8302-B5660DE22653}">
      <dgm:prSet/>
      <dgm:spPr/>
      <dgm:t>
        <a:bodyPr/>
        <a:lstStyle/>
        <a:p>
          <a:endParaRPr lang="en-US"/>
        </a:p>
      </dgm:t>
    </dgm:pt>
    <dgm:pt modelId="{781D1227-B2D4-48E3-93F5-9A49F0236A98}" type="pres">
      <dgm:prSet presAssocID="{73A45A5B-212E-4FBD-A2B1-2614FC07E666}" presName="Name0" presStyleCnt="0">
        <dgm:presLayoutVars>
          <dgm:dir/>
          <dgm:animLvl val="lvl"/>
          <dgm:resizeHandles val="exact"/>
        </dgm:presLayoutVars>
      </dgm:prSet>
      <dgm:spPr/>
    </dgm:pt>
    <dgm:pt modelId="{8F20B6FB-DAEC-4105-B2E1-4E5344480F24}" type="pres">
      <dgm:prSet presAssocID="{4E239555-E6B5-405B-AA5B-383B11E1B6CE}" presName="Name8" presStyleCnt="0"/>
      <dgm:spPr/>
    </dgm:pt>
    <dgm:pt modelId="{83135F1A-42CE-4F97-86BB-35DE29566228}" type="pres">
      <dgm:prSet presAssocID="{4E239555-E6B5-405B-AA5B-383B11E1B6CE}" presName="level" presStyleLbl="node1" presStyleIdx="0" presStyleCnt="3">
        <dgm:presLayoutVars>
          <dgm:chMax val="1"/>
          <dgm:bulletEnabled val="1"/>
        </dgm:presLayoutVars>
      </dgm:prSet>
      <dgm:spPr/>
    </dgm:pt>
    <dgm:pt modelId="{B3174D78-E6FF-4BD2-8CB8-06897E312751}" type="pres">
      <dgm:prSet presAssocID="{4E239555-E6B5-405B-AA5B-383B11E1B6CE}" presName="levelTx" presStyleLbl="revTx" presStyleIdx="0" presStyleCnt="0">
        <dgm:presLayoutVars>
          <dgm:chMax val="1"/>
          <dgm:bulletEnabled val="1"/>
        </dgm:presLayoutVars>
      </dgm:prSet>
      <dgm:spPr/>
    </dgm:pt>
    <dgm:pt modelId="{712B727E-AD4C-4F3E-9B39-B292EF7A4186}" type="pres">
      <dgm:prSet presAssocID="{E8F64F62-F87E-4B3C-861F-F732488B169A}" presName="Name8" presStyleCnt="0"/>
      <dgm:spPr/>
    </dgm:pt>
    <dgm:pt modelId="{8925CE7A-9093-4FED-9479-6F794F19DF09}" type="pres">
      <dgm:prSet presAssocID="{E8F64F62-F87E-4B3C-861F-F732488B169A}" presName="level" presStyleLbl="node1" presStyleIdx="1" presStyleCnt="3">
        <dgm:presLayoutVars>
          <dgm:chMax val="1"/>
          <dgm:bulletEnabled val="1"/>
        </dgm:presLayoutVars>
      </dgm:prSet>
      <dgm:spPr/>
      <dgm:t>
        <a:bodyPr/>
        <a:lstStyle/>
        <a:p>
          <a:endParaRPr lang="en-US"/>
        </a:p>
      </dgm:t>
    </dgm:pt>
    <dgm:pt modelId="{B75FB2A8-1808-4C6E-8F3D-487EAEF94767}" type="pres">
      <dgm:prSet presAssocID="{E8F64F62-F87E-4B3C-861F-F732488B169A}" presName="levelTx" presStyleLbl="revTx" presStyleIdx="0" presStyleCnt="0">
        <dgm:presLayoutVars>
          <dgm:chMax val="1"/>
          <dgm:bulletEnabled val="1"/>
        </dgm:presLayoutVars>
      </dgm:prSet>
      <dgm:spPr/>
      <dgm:t>
        <a:bodyPr/>
        <a:lstStyle/>
        <a:p>
          <a:endParaRPr lang="en-US"/>
        </a:p>
      </dgm:t>
    </dgm:pt>
    <dgm:pt modelId="{989BD413-4817-4931-9024-AD1549A10E5A}" type="pres">
      <dgm:prSet presAssocID="{5D00E74F-A329-497A-946D-9C92F1677DDC}" presName="Name8" presStyleCnt="0"/>
      <dgm:spPr/>
    </dgm:pt>
    <dgm:pt modelId="{830E3A2F-8DA7-418B-B042-BDFD6ABECC01}" type="pres">
      <dgm:prSet presAssocID="{5D00E74F-A329-497A-946D-9C92F1677DDC}" presName="level" presStyleLbl="node1" presStyleIdx="2" presStyleCnt="3">
        <dgm:presLayoutVars>
          <dgm:chMax val="1"/>
          <dgm:bulletEnabled val="1"/>
        </dgm:presLayoutVars>
      </dgm:prSet>
      <dgm:spPr/>
    </dgm:pt>
    <dgm:pt modelId="{32FBA0DD-D3C6-47BE-8A6B-AF5D26318C6D}" type="pres">
      <dgm:prSet presAssocID="{5D00E74F-A329-497A-946D-9C92F1677DDC}" presName="levelTx" presStyleLbl="revTx" presStyleIdx="0" presStyleCnt="0">
        <dgm:presLayoutVars>
          <dgm:chMax val="1"/>
          <dgm:bulletEnabled val="1"/>
        </dgm:presLayoutVars>
      </dgm:prSet>
      <dgm:spPr/>
    </dgm:pt>
  </dgm:ptLst>
  <dgm:cxnLst>
    <dgm:cxn modelId="{C96A6B11-B31B-4773-9E53-A1BF76DF0FB7}" type="presOf" srcId="{E8F64F62-F87E-4B3C-861F-F732488B169A}" destId="{B75FB2A8-1808-4C6E-8F3D-487EAEF94767}" srcOrd="1" destOrd="0" presId="urn:microsoft.com/office/officeart/2005/8/layout/pyramid1"/>
    <dgm:cxn modelId="{3553675F-C564-411C-8BB1-BA88B0609B61}" type="presOf" srcId="{E8F64F62-F87E-4B3C-861F-F732488B169A}" destId="{8925CE7A-9093-4FED-9479-6F794F19DF09}" srcOrd="0" destOrd="0" presId="urn:microsoft.com/office/officeart/2005/8/layout/pyramid1"/>
    <dgm:cxn modelId="{7310D67C-BBFB-4AEC-A79B-8B06E59CCB5D}" srcId="{73A45A5B-212E-4FBD-A2B1-2614FC07E666}" destId="{E8F64F62-F87E-4B3C-861F-F732488B169A}" srcOrd="1" destOrd="0" parTransId="{ABD60D69-3017-4E4B-A28C-6408F176485E}" sibTransId="{FE78091E-ED94-4D5D-805E-3EED54FA3AE8}"/>
    <dgm:cxn modelId="{EAB97649-3304-4C26-8302-B5660DE22653}" srcId="{73A45A5B-212E-4FBD-A2B1-2614FC07E666}" destId="{5D00E74F-A329-497A-946D-9C92F1677DDC}" srcOrd="2" destOrd="0" parTransId="{F735E636-7F17-46B8-98FE-C85394B8E247}" sibTransId="{F7809AEF-B099-4AFD-A158-F3EE06807BCA}"/>
    <dgm:cxn modelId="{116B556F-2719-4CCA-8A51-1CCD1E0CD4A6}" type="presOf" srcId="{5D00E74F-A329-497A-946D-9C92F1677DDC}" destId="{32FBA0DD-D3C6-47BE-8A6B-AF5D26318C6D}" srcOrd="1" destOrd="0" presId="urn:microsoft.com/office/officeart/2005/8/layout/pyramid1"/>
    <dgm:cxn modelId="{D0264C6E-43F3-421C-AB52-319562C3A5FB}" srcId="{73A45A5B-212E-4FBD-A2B1-2614FC07E666}" destId="{4E239555-E6B5-405B-AA5B-383B11E1B6CE}" srcOrd="0" destOrd="0" parTransId="{25EAE759-0A33-4B30-9798-E5CC51C2D19D}" sibTransId="{8DA6D98C-B05F-477C-8C26-E8523D72E394}"/>
    <dgm:cxn modelId="{B69D84DA-12BE-4EBA-9E70-AC3869B4A1F9}" type="presOf" srcId="{5D00E74F-A329-497A-946D-9C92F1677DDC}" destId="{830E3A2F-8DA7-418B-B042-BDFD6ABECC01}" srcOrd="0" destOrd="0" presId="urn:microsoft.com/office/officeart/2005/8/layout/pyramid1"/>
    <dgm:cxn modelId="{E05321B9-4734-4B50-92C4-B448B13C5848}" type="presOf" srcId="{73A45A5B-212E-4FBD-A2B1-2614FC07E666}" destId="{781D1227-B2D4-48E3-93F5-9A49F0236A98}" srcOrd="0" destOrd="0" presId="urn:microsoft.com/office/officeart/2005/8/layout/pyramid1"/>
    <dgm:cxn modelId="{7FB88F49-D1DF-4B2E-803C-4247B7CD1575}" type="presOf" srcId="{4E239555-E6B5-405B-AA5B-383B11E1B6CE}" destId="{B3174D78-E6FF-4BD2-8CB8-06897E312751}" srcOrd="1" destOrd="0" presId="urn:microsoft.com/office/officeart/2005/8/layout/pyramid1"/>
    <dgm:cxn modelId="{B12C7485-3A86-4F78-AEDE-FBABB59C17A3}" type="presOf" srcId="{4E239555-E6B5-405B-AA5B-383B11E1B6CE}" destId="{83135F1A-42CE-4F97-86BB-35DE29566228}" srcOrd="0" destOrd="0" presId="urn:microsoft.com/office/officeart/2005/8/layout/pyramid1"/>
    <dgm:cxn modelId="{6E29906A-291E-4E10-ABDB-D30466845561}" type="presParOf" srcId="{781D1227-B2D4-48E3-93F5-9A49F0236A98}" destId="{8F20B6FB-DAEC-4105-B2E1-4E5344480F24}" srcOrd="0" destOrd="0" presId="urn:microsoft.com/office/officeart/2005/8/layout/pyramid1"/>
    <dgm:cxn modelId="{5106CD65-DBF2-4F59-8962-71A63A97D479}" type="presParOf" srcId="{8F20B6FB-DAEC-4105-B2E1-4E5344480F24}" destId="{83135F1A-42CE-4F97-86BB-35DE29566228}" srcOrd="0" destOrd="0" presId="urn:microsoft.com/office/officeart/2005/8/layout/pyramid1"/>
    <dgm:cxn modelId="{D6C49C9A-E948-466F-8419-BF6EF4EB9A13}" type="presParOf" srcId="{8F20B6FB-DAEC-4105-B2E1-4E5344480F24}" destId="{B3174D78-E6FF-4BD2-8CB8-06897E312751}" srcOrd="1" destOrd="0" presId="urn:microsoft.com/office/officeart/2005/8/layout/pyramid1"/>
    <dgm:cxn modelId="{DB14B9A7-6F52-4CC3-BB44-41EBA826A664}" type="presParOf" srcId="{781D1227-B2D4-48E3-93F5-9A49F0236A98}" destId="{712B727E-AD4C-4F3E-9B39-B292EF7A4186}" srcOrd="1" destOrd="0" presId="urn:microsoft.com/office/officeart/2005/8/layout/pyramid1"/>
    <dgm:cxn modelId="{EC70081B-8C62-42AA-91BE-8E9AE6FD678A}" type="presParOf" srcId="{712B727E-AD4C-4F3E-9B39-B292EF7A4186}" destId="{8925CE7A-9093-4FED-9479-6F794F19DF09}" srcOrd="0" destOrd="0" presId="urn:microsoft.com/office/officeart/2005/8/layout/pyramid1"/>
    <dgm:cxn modelId="{676D1CB5-DEFD-4E1E-B7B8-24C0754CD6D2}" type="presParOf" srcId="{712B727E-AD4C-4F3E-9B39-B292EF7A4186}" destId="{B75FB2A8-1808-4C6E-8F3D-487EAEF94767}" srcOrd="1" destOrd="0" presId="urn:microsoft.com/office/officeart/2005/8/layout/pyramid1"/>
    <dgm:cxn modelId="{FF39B20D-90E4-44D8-BE94-370C68E03BF5}" type="presParOf" srcId="{781D1227-B2D4-48E3-93F5-9A49F0236A98}" destId="{989BD413-4817-4931-9024-AD1549A10E5A}" srcOrd="2" destOrd="0" presId="urn:microsoft.com/office/officeart/2005/8/layout/pyramid1"/>
    <dgm:cxn modelId="{E7C48C92-107B-40D1-9B2D-0AEB7382B61C}" type="presParOf" srcId="{989BD413-4817-4931-9024-AD1549A10E5A}" destId="{830E3A2F-8DA7-418B-B042-BDFD6ABECC01}" srcOrd="0" destOrd="0" presId="urn:microsoft.com/office/officeart/2005/8/layout/pyramid1"/>
    <dgm:cxn modelId="{3010451D-49F8-4358-9703-15ABA4F096D4}" type="presParOf" srcId="{989BD413-4817-4931-9024-AD1549A10E5A}" destId="{32FBA0DD-D3C6-47BE-8A6B-AF5D26318C6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6B0F47-9DC1-422A-B82A-F1DB648E816C}"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B0CCFBA3-715B-40D7-A294-C8DB376F441D}">
      <dgm:prSet phldrT="[Text]"/>
      <dgm:spPr/>
      <dgm:t>
        <a:bodyPr/>
        <a:lstStyle/>
        <a:p>
          <a:r>
            <a:rPr lang="en-US" dirty="0" smtClean="0"/>
            <a:t>Assets</a:t>
          </a:r>
          <a:endParaRPr lang="en-US" dirty="0"/>
        </a:p>
      </dgm:t>
    </dgm:pt>
    <dgm:pt modelId="{80491724-2E54-4F5A-BDD3-9033BBCE3C77}" type="parTrans" cxnId="{4E9FE391-DE1A-4106-B4F9-65B41D5BE218}">
      <dgm:prSet/>
      <dgm:spPr/>
      <dgm:t>
        <a:bodyPr/>
        <a:lstStyle/>
        <a:p>
          <a:endParaRPr lang="en-US"/>
        </a:p>
      </dgm:t>
    </dgm:pt>
    <dgm:pt modelId="{A88CDFF7-5239-4742-8311-783C57F1D4C9}" type="sibTrans" cxnId="{4E9FE391-DE1A-4106-B4F9-65B41D5BE218}">
      <dgm:prSet/>
      <dgm:spPr/>
      <dgm:t>
        <a:bodyPr/>
        <a:lstStyle/>
        <a:p>
          <a:endParaRPr lang="en-US"/>
        </a:p>
      </dgm:t>
    </dgm:pt>
    <dgm:pt modelId="{7D1E669A-02EB-42C6-BE05-B72234B3E01F}">
      <dgm:prSet phldrT="[Text]"/>
      <dgm:spPr/>
      <dgm:t>
        <a:bodyPr/>
        <a:lstStyle/>
        <a:p>
          <a:r>
            <a:rPr lang="en-US" dirty="0" smtClean="0"/>
            <a:t>Practical skills, capacity and knowledge of local people</a:t>
          </a:r>
          <a:endParaRPr lang="en-US" dirty="0"/>
        </a:p>
      </dgm:t>
    </dgm:pt>
    <dgm:pt modelId="{BDA1CA92-3455-461F-B769-0314582F0613}" type="parTrans" cxnId="{211F107C-FD0F-487A-8156-FFD03D18BD8F}">
      <dgm:prSet/>
      <dgm:spPr/>
      <dgm:t>
        <a:bodyPr/>
        <a:lstStyle/>
        <a:p>
          <a:endParaRPr lang="en-US"/>
        </a:p>
      </dgm:t>
    </dgm:pt>
    <dgm:pt modelId="{5B3FEEA2-926B-44FD-8931-C1431C026F6F}" type="sibTrans" cxnId="{211F107C-FD0F-487A-8156-FFD03D18BD8F}">
      <dgm:prSet/>
      <dgm:spPr/>
      <dgm:t>
        <a:bodyPr/>
        <a:lstStyle/>
        <a:p>
          <a:endParaRPr lang="en-US"/>
        </a:p>
      </dgm:t>
    </dgm:pt>
    <dgm:pt modelId="{C0C5C789-D0ED-45AD-852B-F4AD6C883DB0}">
      <dgm:prSet phldrT="[Text]"/>
      <dgm:spPr/>
      <dgm:t>
        <a:bodyPr/>
        <a:lstStyle/>
        <a:p>
          <a:r>
            <a:rPr lang="en-US" dirty="0" smtClean="0"/>
            <a:t>Physical and economic resources of a place that enhance well-being</a:t>
          </a:r>
          <a:endParaRPr lang="en-US" dirty="0"/>
        </a:p>
      </dgm:t>
    </dgm:pt>
    <dgm:pt modelId="{B5606A8E-B129-450A-AAD8-EDF34BE47AE3}" type="parTrans" cxnId="{4C2FDDFD-A884-4A80-90CE-93AC36E46B81}">
      <dgm:prSet/>
      <dgm:spPr/>
      <dgm:t>
        <a:bodyPr/>
        <a:lstStyle/>
        <a:p>
          <a:endParaRPr lang="en-US"/>
        </a:p>
      </dgm:t>
    </dgm:pt>
    <dgm:pt modelId="{B8302CFE-A83C-4551-BFA9-E820C5349FBE}" type="sibTrans" cxnId="{4C2FDDFD-A884-4A80-90CE-93AC36E46B81}">
      <dgm:prSet/>
      <dgm:spPr/>
      <dgm:t>
        <a:bodyPr/>
        <a:lstStyle/>
        <a:p>
          <a:endParaRPr lang="en-US"/>
        </a:p>
      </dgm:t>
    </dgm:pt>
    <dgm:pt modelId="{2D98DDC9-3EDC-4768-B9C3-8B62BBE98FCB}">
      <dgm:prSet/>
      <dgm:spPr/>
      <dgm:t>
        <a:bodyPr/>
        <a:lstStyle/>
        <a:p>
          <a:r>
            <a:rPr lang="en-US" dirty="0" smtClean="0"/>
            <a:t>Passions and interests of local people the provide the energy to change</a:t>
          </a:r>
          <a:endParaRPr lang="en-US" dirty="0"/>
        </a:p>
      </dgm:t>
    </dgm:pt>
    <dgm:pt modelId="{D96A7757-8516-4E22-A2FC-4CBDC6247A18}" type="parTrans" cxnId="{CACE29D5-CD96-4763-9016-E6D189693676}">
      <dgm:prSet/>
      <dgm:spPr/>
      <dgm:t>
        <a:bodyPr/>
        <a:lstStyle/>
        <a:p>
          <a:endParaRPr lang="en-US"/>
        </a:p>
      </dgm:t>
    </dgm:pt>
    <dgm:pt modelId="{533B4093-A04A-43A0-AE47-ECC2EACD1241}" type="sibTrans" cxnId="{CACE29D5-CD96-4763-9016-E6D189693676}">
      <dgm:prSet/>
      <dgm:spPr/>
      <dgm:t>
        <a:bodyPr/>
        <a:lstStyle/>
        <a:p>
          <a:endParaRPr lang="en-US"/>
        </a:p>
      </dgm:t>
    </dgm:pt>
    <dgm:pt modelId="{D757C8F5-EE04-4B74-B6C8-0F7207506FB1}">
      <dgm:prSet/>
      <dgm:spPr/>
      <dgm:t>
        <a:bodyPr/>
        <a:lstStyle/>
        <a:p>
          <a:r>
            <a:rPr lang="en-US" dirty="0" smtClean="0"/>
            <a:t>Networks and connections between local people</a:t>
          </a:r>
          <a:endParaRPr lang="en-US" dirty="0"/>
        </a:p>
      </dgm:t>
    </dgm:pt>
    <dgm:pt modelId="{37CED7CD-BAFE-40D0-8429-183A7F562046}" type="parTrans" cxnId="{43D68319-9E51-4106-9DF4-AFABDE7E79D9}">
      <dgm:prSet/>
      <dgm:spPr/>
      <dgm:t>
        <a:bodyPr/>
        <a:lstStyle/>
        <a:p>
          <a:endParaRPr lang="en-US"/>
        </a:p>
      </dgm:t>
    </dgm:pt>
    <dgm:pt modelId="{A335AE2E-E62E-4BD4-9BCD-64ABB7C399FB}" type="sibTrans" cxnId="{43D68319-9E51-4106-9DF4-AFABDE7E79D9}">
      <dgm:prSet/>
      <dgm:spPr/>
      <dgm:t>
        <a:bodyPr/>
        <a:lstStyle/>
        <a:p>
          <a:endParaRPr lang="en-US"/>
        </a:p>
      </dgm:t>
    </dgm:pt>
    <dgm:pt modelId="{A7553DB7-2F83-4568-B2DD-DA9D7EA74A07}">
      <dgm:prSet/>
      <dgm:spPr/>
      <dgm:t>
        <a:bodyPr/>
        <a:lstStyle/>
        <a:p>
          <a:r>
            <a:rPr lang="en-US" dirty="0" smtClean="0"/>
            <a:t>Effectiveness of local groups</a:t>
          </a:r>
          <a:endParaRPr lang="en-US" dirty="0"/>
        </a:p>
      </dgm:t>
    </dgm:pt>
    <dgm:pt modelId="{D21C3323-C251-4B91-954D-054D14BA6D28}" type="parTrans" cxnId="{D8D6A937-AF38-41EA-A42D-A632E9AF4197}">
      <dgm:prSet/>
      <dgm:spPr/>
      <dgm:t>
        <a:bodyPr/>
        <a:lstStyle/>
        <a:p>
          <a:endParaRPr lang="en-US"/>
        </a:p>
      </dgm:t>
    </dgm:pt>
    <dgm:pt modelId="{44C21C16-4E7D-44DA-8623-E47F04CC90EF}" type="sibTrans" cxnId="{D8D6A937-AF38-41EA-A42D-A632E9AF4197}">
      <dgm:prSet/>
      <dgm:spPr/>
      <dgm:t>
        <a:bodyPr/>
        <a:lstStyle/>
        <a:p>
          <a:endParaRPr lang="en-US"/>
        </a:p>
      </dgm:t>
    </dgm:pt>
    <dgm:pt modelId="{10C291B7-6B99-496C-BAB7-0E00F75334A9}">
      <dgm:prSet/>
      <dgm:spPr/>
      <dgm:t>
        <a:bodyPr/>
        <a:lstStyle/>
        <a:p>
          <a:r>
            <a:rPr lang="en-US" dirty="0" smtClean="0"/>
            <a:t>Resources of organisations available to support the community</a:t>
          </a:r>
          <a:endParaRPr lang="en-US" dirty="0"/>
        </a:p>
      </dgm:t>
    </dgm:pt>
    <dgm:pt modelId="{DB9CEC51-793D-46E8-AC33-8993FF483EC4}" type="parTrans" cxnId="{245D1CCD-B71C-428C-B3F3-C1574E41862D}">
      <dgm:prSet/>
      <dgm:spPr/>
      <dgm:t>
        <a:bodyPr/>
        <a:lstStyle/>
        <a:p>
          <a:endParaRPr lang="en-US"/>
        </a:p>
      </dgm:t>
    </dgm:pt>
    <dgm:pt modelId="{048C96F9-A7DB-428B-84FC-F870025922F3}" type="sibTrans" cxnId="{245D1CCD-B71C-428C-B3F3-C1574E41862D}">
      <dgm:prSet/>
      <dgm:spPr/>
      <dgm:t>
        <a:bodyPr/>
        <a:lstStyle/>
        <a:p>
          <a:endParaRPr lang="en-US"/>
        </a:p>
      </dgm:t>
    </dgm:pt>
    <dgm:pt modelId="{6223B54E-739A-4DDA-9EB6-6802578F5EF5}" type="pres">
      <dgm:prSet presAssocID="{866B0F47-9DC1-422A-B82A-F1DB648E816C}" presName="Name0" presStyleCnt="0">
        <dgm:presLayoutVars>
          <dgm:chMax val="1"/>
          <dgm:chPref val="1"/>
          <dgm:dir/>
          <dgm:animOne val="branch"/>
          <dgm:animLvl val="lvl"/>
        </dgm:presLayoutVars>
      </dgm:prSet>
      <dgm:spPr/>
    </dgm:pt>
    <dgm:pt modelId="{3468A55F-CCB3-43A0-9FBA-E05937AAB896}" type="pres">
      <dgm:prSet presAssocID="{B0CCFBA3-715B-40D7-A294-C8DB376F441D}" presName="singleCycle" presStyleCnt="0"/>
      <dgm:spPr/>
    </dgm:pt>
    <dgm:pt modelId="{BE2A71BE-FEEC-4521-8F88-3DA2111FA083}" type="pres">
      <dgm:prSet presAssocID="{B0CCFBA3-715B-40D7-A294-C8DB376F441D}" presName="singleCenter" presStyleLbl="node1" presStyleIdx="0" presStyleCnt="7">
        <dgm:presLayoutVars>
          <dgm:chMax val="7"/>
          <dgm:chPref val="7"/>
        </dgm:presLayoutVars>
      </dgm:prSet>
      <dgm:spPr/>
    </dgm:pt>
    <dgm:pt modelId="{A165B5EE-3236-4FB1-99F3-F1CC981CCCDB}" type="pres">
      <dgm:prSet presAssocID="{BDA1CA92-3455-461F-B769-0314582F0613}" presName="Name56" presStyleLbl="parChTrans1D2" presStyleIdx="0" presStyleCnt="6"/>
      <dgm:spPr/>
    </dgm:pt>
    <dgm:pt modelId="{C4CAA858-9003-4F5C-AAF3-30BF92AE12C2}" type="pres">
      <dgm:prSet presAssocID="{7D1E669A-02EB-42C6-BE05-B72234B3E01F}" presName="text0" presStyleLbl="node1" presStyleIdx="1" presStyleCnt="7">
        <dgm:presLayoutVars>
          <dgm:bulletEnabled val="1"/>
        </dgm:presLayoutVars>
      </dgm:prSet>
      <dgm:spPr/>
      <dgm:t>
        <a:bodyPr/>
        <a:lstStyle/>
        <a:p>
          <a:endParaRPr lang="en-US"/>
        </a:p>
      </dgm:t>
    </dgm:pt>
    <dgm:pt modelId="{E5BB4E13-E4E5-4CC0-897B-50A98B1478BC}" type="pres">
      <dgm:prSet presAssocID="{D96A7757-8516-4E22-A2FC-4CBDC6247A18}" presName="Name56" presStyleLbl="parChTrans1D2" presStyleIdx="1" presStyleCnt="6"/>
      <dgm:spPr/>
    </dgm:pt>
    <dgm:pt modelId="{2C717F71-4E55-444F-BCFB-53765ABDA2DD}" type="pres">
      <dgm:prSet presAssocID="{2D98DDC9-3EDC-4768-B9C3-8B62BBE98FCB}" presName="text0" presStyleLbl="node1" presStyleIdx="2" presStyleCnt="7">
        <dgm:presLayoutVars>
          <dgm:bulletEnabled val="1"/>
        </dgm:presLayoutVars>
      </dgm:prSet>
      <dgm:spPr/>
    </dgm:pt>
    <dgm:pt modelId="{7F88E027-AAB7-4166-8A68-F328CC52A1E4}" type="pres">
      <dgm:prSet presAssocID="{37CED7CD-BAFE-40D0-8429-183A7F562046}" presName="Name56" presStyleLbl="parChTrans1D2" presStyleIdx="2" presStyleCnt="6"/>
      <dgm:spPr/>
    </dgm:pt>
    <dgm:pt modelId="{2546124A-D25F-4CD6-B6C5-605942760D77}" type="pres">
      <dgm:prSet presAssocID="{D757C8F5-EE04-4B74-B6C8-0F7207506FB1}" presName="text0" presStyleLbl="node1" presStyleIdx="3" presStyleCnt="7">
        <dgm:presLayoutVars>
          <dgm:bulletEnabled val="1"/>
        </dgm:presLayoutVars>
      </dgm:prSet>
      <dgm:spPr/>
    </dgm:pt>
    <dgm:pt modelId="{891E0B49-5F23-4C4D-814E-02FAFFA566FB}" type="pres">
      <dgm:prSet presAssocID="{D21C3323-C251-4B91-954D-054D14BA6D28}" presName="Name56" presStyleLbl="parChTrans1D2" presStyleIdx="3" presStyleCnt="6"/>
      <dgm:spPr/>
    </dgm:pt>
    <dgm:pt modelId="{3B0322E2-C5D1-4453-BB90-8D95AA32008A}" type="pres">
      <dgm:prSet presAssocID="{A7553DB7-2F83-4568-B2DD-DA9D7EA74A07}" presName="text0" presStyleLbl="node1" presStyleIdx="4" presStyleCnt="7">
        <dgm:presLayoutVars>
          <dgm:bulletEnabled val="1"/>
        </dgm:presLayoutVars>
      </dgm:prSet>
      <dgm:spPr/>
      <dgm:t>
        <a:bodyPr/>
        <a:lstStyle/>
        <a:p>
          <a:endParaRPr lang="en-US"/>
        </a:p>
      </dgm:t>
    </dgm:pt>
    <dgm:pt modelId="{57E98565-8C28-44CE-BE72-86CB3587D370}" type="pres">
      <dgm:prSet presAssocID="{DB9CEC51-793D-46E8-AC33-8993FF483EC4}" presName="Name56" presStyleLbl="parChTrans1D2" presStyleIdx="4" presStyleCnt="6"/>
      <dgm:spPr/>
    </dgm:pt>
    <dgm:pt modelId="{6E520CFE-51EE-47BE-AA9A-EC18A50D838A}" type="pres">
      <dgm:prSet presAssocID="{10C291B7-6B99-496C-BAB7-0E00F75334A9}" presName="text0" presStyleLbl="node1" presStyleIdx="5" presStyleCnt="7">
        <dgm:presLayoutVars>
          <dgm:bulletEnabled val="1"/>
        </dgm:presLayoutVars>
      </dgm:prSet>
      <dgm:spPr/>
    </dgm:pt>
    <dgm:pt modelId="{66AD2139-55D4-4C61-AEF3-EFCB3D7E18FD}" type="pres">
      <dgm:prSet presAssocID="{B5606A8E-B129-450A-AAD8-EDF34BE47AE3}" presName="Name56" presStyleLbl="parChTrans1D2" presStyleIdx="5" presStyleCnt="6"/>
      <dgm:spPr/>
    </dgm:pt>
    <dgm:pt modelId="{27A64A9A-CD44-4452-AC7C-05C9D0A582BA}" type="pres">
      <dgm:prSet presAssocID="{C0C5C789-D0ED-45AD-852B-F4AD6C883DB0}" presName="text0" presStyleLbl="node1" presStyleIdx="6" presStyleCnt="7">
        <dgm:presLayoutVars>
          <dgm:bulletEnabled val="1"/>
        </dgm:presLayoutVars>
      </dgm:prSet>
      <dgm:spPr/>
      <dgm:t>
        <a:bodyPr/>
        <a:lstStyle/>
        <a:p>
          <a:endParaRPr lang="en-US"/>
        </a:p>
      </dgm:t>
    </dgm:pt>
  </dgm:ptLst>
  <dgm:cxnLst>
    <dgm:cxn modelId="{871A4BA4-E398-4573-A148-2BE2DA8A2AE7}" type="presOf" srcId="{866B0F47-9DC1-422A-B82A-F1DB648E816C}" destId="{6223B54E-739A-4DDA-9EB6-6802578F5EF5}" srcOrd="0" destOrd="0" presId="urn:microsoft.com/office/officeart/2008/layout/RadialCluster"/>
    <dgm:cxn modelId="{747E78EB-E417-4A16-942A-A5F2C5CC9F48}" type="presOf" srcId="{C0C5C789-D0ED-45AD-852B-F4AD6C883DB0}" destId="{27A64A9A-CD44-4452-AC7C-05C9D0A582BA}" srcOrd="0" destOrd="0" presId="urn:microsoft.com/office/officeart/2008/layout/RadialCluster"/>
    <dgm:cxn modelId="{CACE29D5-CD96-4763-9016-E6D189693676}" srcId="{B0CCFBA3-715B-40D7-A294-C8DB376F441D}" destId="{2D98DDC9-3EDC-4768-B9C3-8B62BBE98FCB}" srcOrd="1" destOrd="0" parTransId="{D96A7757-8516-4E22-A2FC-4CBDC6247A18}" sibTransId="{533B4093-A04A-43A0-AE47-ECC2EACD1241}"/>
    <dgm:cxn modelId="{DE2F4240-9332-499A-B68C-C6A8A746E488}" type="presOf" srcId="{7D1E669A-02EB-42C6-BE05-B72234B3E01F}" destId="{C4CAA858-9003-4F5C-AAF3-30BF92AE12C2}" srcOrd="0" destOrd="0" presId="urn:microsoft.com/office/officeart/2008/layout/RadialCluster"/>
    <dgm:cxn modelId="{4E9FE391-DE1A-4106-B4F9-65B41D5BE218}" srcId="{866B0F47-9DC1-422A-B82A-F1DB648E816C}" destId="{B0CCFBA3-715B-40D7-A294-C8DB376F441D}" srcOrd="0" destOrd="0" parTransId="{80491724-2E54-4F5A-BDD3-9033BBCE3C77}" sibTransId="{A88CDFF7-5239-4742-8311-783C57F1D4C9}"/>
    <dgm:cxn modelId="{61CFC156-7277-4298-AC7B-1AB7582DD631}" type="presOf" srcId="{10C291B7-6B99-496C-BAB7-0E00F75334A9}" destId="{6E520CFE-51EE-47BE-AA9A-EC18A50D838A}" srcOrd="0" destOrd="0" presId="urn:microsoft.com/office/officeart/2008/layout/RadialCluster"/>
    <dgm:cxn modelId="{211F107C-FD0F-487A-8156-FFD03D18BD8F}" srcId="{B0CCFBA3-715B-40D7-A294-C8DB376F441D}" destId="{7D1E669A-02EB-42C6-BE05-B72234B3E01F}" srcOrd="0" destOrd="0" parTransId="{BDA1CA92-3455-461F-B769-0314582F0613}" sibTransId="{5B3FEEA2-926B-44FD-8931-C1431C026F6F}"/>
    <dgm:cxn modelId="{4350CEA6-839F-4315-BEC0-9FE8A5300E1F}" type="presOf" srcId="{D21C3323-C251-4B91-954D-054D14BA6D28}" destId="{891E0B49-5F23-4C4D-814E-02FAFFA566FB}" srcOrd="0" destOrd="0" presId="urn:microsoft.com/office/officeart/2008/layout/RadialCluster"/>
    <dgm:cxn modelId="{E07EDCBB-0683-4B62-B2CD-40DAAAE8B2AB}" type="presOf" srcId="{B5606A8E-B129-450A-AAD8-EDF34BE47AE3}" destId="{66AD2139-55D4-4C61-AEF3-EFCB3D7E18FD}" srcOrd="0" destOrd="0" presId="urn:microsoft.com/office/officeart/2008/layout/RadialCluster"/>
    <dgm:cxn modelId="{58423531-A48E-419F-A0C2-09E0BAC87BE8}" type="presOf" srcId="{DB9CEC51-793D-46E8-AC33-8993FF483EC4}" destId="{57E98565-8C28-44CE-BE72-86CB3587D370}" srcOrd="0" destOrd="0" presId="urn:microsoft.com/office/officeart/2008/layout/RadialCluster"/>
    <dgm:cxn modelId="{F6415440-7979-4E38-B8FB-59EB7C78BC22}" type="presOf" srcId="{37CED7CD-BAFE-40D0-8429-183A7F562046}" destId="{7F88E027-AAB7-4166-8A68-F328CC52A1E4}" srcOrd="0" destOrd="0" presId="urn:microsoft.com/office/officeart/2008/layout/RadialCluster"/>
    <dgm:cxn modelId="{F55211FF-2128-4801-8F7A-2B342C357C95}" type="presOf" srcId="{D96A7757-8516-4E22-A2FC-4CBDC6247A18}" destId="{E5BB4E13-E4E5-4CC0-897B-50A98B1478BC}" srcOrd="0" destOrd="0" presId="urn:microsoft.com/office/officeart/2008/layout/RadialCluster"/>
    <dgm:cxn modelId="{4C2FDDFD-A884-4A80-90CE-93AC36E46B81}" srcId="{B0CCFBA3-715B-40D7-A294-C8DB376F441D}" destId="{C0C5C789-D0ED-45AD-852B-F4AD6C883DB0}" srcOrd="5" destOrd="0" parTransId="{B5606A8E-B129-450A-AAD8-EDF34BE47AE3}" sibTransId="{B8302CFE-A83C-4551-BFA9-E820C5349FBE}"/>
    <dgm:cxn modelId="{69931AB5-637C-4F78-8AF6-C192C78C853E}" type="presOf" srcId="{2D98DDC9-3EDC-4768-B9C3-8B62BBE98FCB}" destId="{2C717F71-4E55-444F-BCFB-53765ABDA2DD}" srcOrd="0" destOrd="0" presId="urn:microsoft.com/office/officeart/2008/layout/RadialCluster"/>
    <dgm:cxn modelId="{05B1F27E-C08E-4B82-86C8-7D230B62A7B8}" type="presOf" srcId="{B0CCFBA3-715B-40D7-A294-C8DB376F441D}" destId="{BE2A71BE-FEEC-4521-8F88-3DA2111FA083}" srcOrd="0" destOrd="0" presId="urn:microsoft.com/office/officeart/2008/layout/RadialCluster"/>
    <dgm:cxn modelId="{E8EA3593-E570-454D-81E8-62225FB03BC0}" type="presOf" srcId="{BDA1CA92-3455-461F-B769-0314582F0613}" destId="{A165B5EE-3236-4FB1-99F3-F1CC981CCCDB}" srcOrd="0" destOrd="0" presId="urn:microsoft.com/office/officeart/2008/layout/RadialCluster"/>
    <dgm:cxn modelId="{3BE523BF-1F9F-45F0-B849-5706F3DF409A}" type="presOf" srcId="{A7553DB7-2F83-4568-B2DD-DA9D7EA74A07}" destId="{3B0322E2-C5D1-4453-BB90-8D95AA32008A}" srcOrd="0" destOrd="0" presId="urn:microsoft.com/office/officeart/2008/layout/RadialCluster"/>
    <dgm:cxn modelId="{43D68319-9E51-4106-9DF4-AFABDE7E79D9}" srcId="{B0CCFBA3-715B-40D7-A294-C8DB376F441D}" destId="{D757C8F5-EE04-4B74-B6C8-0F7207506FB1}" srcOrd="2" destOrd="0" parTransId="{37CED7CD-BAFE-40D0-8429-183A7F562046}" sibTransId="{A335AE2E-E62E-4BD4-9BCD-64ABB7C399FB}"/>
    <dgm:cxn modelId="{245D1CCD-B71C-428C-B3F3-C1574E41862D}" srcId="{B0CCFBA3-715B-40D7-A294-C8DB376F441D}" destId="{10C291B7-6B99-496C-BAB7-0E00F75334A9}" srcOrd="4" destOrd="0" parTransId="{DB9CEC51-793D-46E8-AC33-8993FF483EC4}" sibTransId="{048C96F9-A7DB-428B-84FC-F870025922F3}"/>
    <dgm:cxn modelId="{D8D6A937-AF38-41EA-A42D-A632E9AF4197}" srcId="{B0CCFBA3-715B-40D7-A294-C8DB376F441D}" destId="{A7553DB7-2F83-4568-B2DD-DA9D7EA74A07}" srcOrd="3" destOrd="0" parTransId="{D21C3323-C251-4B91-954D-054D14BA6D28}" sibTransId="{44C21C16-4E7D-44DA-8623-E47F04CC90EF}"/>
    <dgm:cxn modelId="{41C3ED71-ADC4-4C73-9EB5-C0E1AB7EA0FE}" type="presOf" srcId="{D757C8F5-EE04-4B74-B6C8-0F7207506FB1}" destId="{2546124A-D25F-4CD6-B6C5-605942760D77}" srcOrd="0" destOrd="0" presId="urn:microsoft.com/office/officeart/2008/layout/RadialCluster"/>
    <dgm:cxn modelId="{202DEBE2-74A7-4FAF-B0B5-74598024EC6C}" type="presParOf" srcId="{6223B54E-739A-4DDA-9EB6-6802578F5EF5}" destId="{3468A55F-CCB3-43A0-9FBA-E05937AAB896}" srcOrd="0" destOrd="0" presId="urn:microsoft.com/office/officeart/2008/layout/RadialCluster"/>
    <dgm:cxn modelId="{FBBE46C8-F8A7-40E0-83E1-D675F7CAE0EA}" type="presParOf" srcId="{3468A55F-CCB3-43A0-9FBA-E05937AAB896}" destId="{BE2A71BE-FEEC-4521-8F88-3DA2111FA083}" srcOrd="0" destOrd="0" presId="urn:microsoft.com/office/officeart/2008/layout/RadialCluster"/>
    <dgm:cxn modelId="{F58BF225-41C7-45FA-B500-13FD4634025E}" type="presParOf" srcId="{3468A55F-CCB3-43A0-9FBA-E05937AAB896}" destId="{A165B5EE-3236-4FB1-99F3-F1CC981CCCDB}" srcOrd="1" destOrd="0" presId="urn:microsoft.com/office/officeart/2008/layout/RadialCluster"/>
    <dgm:cxn modelId="{C1D3FD1F-0EF3-4BFE-8EFA-FA50461750D8}" type="presParOf" srcId="{3468A55F-CCB3-43A0-9FBA-E05937AAB896}" destId="{C4CAA858-9003-4F5C-AAF3-30BF92AE12C2}" srcOrd="2" destOrd="0" presId="urn:microsoft.com/office/officeart/2008/layout/RadialCluster"/>
    <dgm:cxn modelId="{63346CDF-221B-4DD5-9509-2D3C9150CF27}" type="presParOf" srcId="{3468A55F-CCB3-43A0-9FBA-E05937AAB896}" destId="{E5BB4E13-E4E5-4CC0-897B-50A98B1478BC}" srcOrd="3" destOrd="0" presId="urn:microsoft.com/office/officeart/2008/layout/RadialCluster"/>
    <dgm:cxn modelId="{59811B14-85A0-4C39-ACAD-C1DA85CC19FB}" type="presParOf" srcId="{3468A55F-CCB3-43A0-9FBA-E05937AAB896}" destId="{2C717F71-4E55-444F-BCFB-53765ABDA2DD}" srcOrd="4" destOrd="0" presId="urn:microsoft.com/office/officeart/2008/layout/RadialCluster"/>
    <dgm:cxn modelId="{E1653FE6-2021-499D-92E8-60F17A726904}" type="presParOf" srcId="{3468A55F-CCB3-43A0-9FBA-E05937AAB896}" destId="{7F88E027-AAB7-4166-8A68-F328CC52A1E4}" srcOrd="5" destOrd="0" presId="urn:microsoft.com/office/officeart/2008/layout/RadialCluster"/>
    <dgm:cxn modelId="{5F39A22F-DE36-48C7-BC8B-FBC838CE85BA}" type="presParOf" srcId="{3468A55F-CCB3-43A0-9FBA-E05937AAB896}" destId="{2546124A-D25F-4CD6-B6C5-605942760D77}" srcOrd="6" destOrd="0" presId="urn:microsoft.com/office/officeart/2008/layout/RadialCluster"/>
    <dgm:cxn modelId="{70F327F7-1DE5-4FBF-9593-DAC2BEE51E0C}" type="presParOf" srcId="{3468A55F-CCB3-43A0-9FBA-E05937AAB896}" destId="{891E0B49-5F23-4C4D-814E-02FAFFA566FB}" srcOrd="7" destOrd="0" presId="urn:microsoft.com/office/officeart/2008/layout/RadialCluster"/>
    <dgm:cxn modelId="{30CB98C9-2E7F-4198-92A9-6EE84684A02E}" type="presParOf" srcId="{3468A55F-CCB3-43A0-9FBA-E05937AAB896}" destId="{3B0322E2-C5D1-4453-BB90-8D95AA32008A}" srcOrd="8" destOrd="0" presId="urn:microsoft.com/office/officeart/2008/layout/RadialCluster"/>
    <dgm:cxn modelId="{E41EFD78-0C2E-4348-AEAD-2859C375239A}" type="presParOf" srcId="{3468A55F-CCB3-43A0-9FBA-E05937AAB896}" destId="{57E98565-8C28-44CE-BE72-86CB3587D370}" srcOrd="9" destOrd="0" presId="urn:microsoft.com/office/officeart/2008/layout/RadialCluster"/>
    <dgm:cxn modelId="{87C8D2A0-0B2F-4593-B93F-D1015D9CD9B3}" type="presParOf" srcId="{3468A55F-CCB3-43A0-9FBA-E05937AAB896}" destId="{6E520CFE-51EE-47BE-AA9A-EC18A50D838A}" srcOrd="10" destOrd="0" presId="urn:microsoft.com/office/officeart/2008/layout/RadialCluster"/>
    <dgm:cxn modelId="{7E3920F5-9255-4325-91AF-85D875B3508B}" type="presParOf" srcId="{3468A55F-CCB3-43A0-9FBA-E05937AAB896}" destId="{66AD2139-55D4-4C61-AEF3-EFCB3D7E18FD}" srcOrd="11" destOrd="0" presId="urn:microsoft.com/office/officeart/2008/layout/RadialCluster"/>
    <dgm:cxn modelId="{649EBB80-D8B3-402D-93F8-0BF6A80C0742}" type="presParOf" srcId="{3468A55F-CCB3-43A0-9FBA-E05937AAB896}" destId="{27A64A9A-CD44-4452-AC7C-05C9D0A582BA}"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C03DD9-B640-447D-8CFD-ED4508217DBB}">
      <dsp:nvSpPr>
        <dsp:cNvPr id="0" name=""/>
        <dsp:cNvSpPr/>
      </dsp:nvSpPr>
      <dsp:spPr>
        <a:xfrm>
          <a:off x="3177476" y="3620"/>
          <a:ext cx="2055349" cy="13359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Step 1 Getting started, what population, what are you trying to achieve, who needs to be involved, what resources are required?</a:t>
          </a:r>
          <a:endParaRPr lang="en-US" sz="1100" kern="1200" dirty="0"/>
        </a:p>
      </dsp:txBody>
      <dsp:txXfrm>
        <a:off x="3242693" y="68837"/>
        <a:ext cx="1924915" cy="1205543"/>
      </dsp:txXfrm>
    </dsp:sp>
    <dsp:sp modelId="{9366143E-29D7-4C6C-BBED-FD5F0996D4EF}">
      <dsp:nvSpPr>
        <dsp:cNvPr id="0" name=""/>
        <dsp:cNvSpPr/>
      </dsp:nvSpPr>
      <dsp:spPr>
        <a:xfrm>
          <a:off x="1537533" y="671609"/>
          <a:ext cx="5335236" cy="5335236"/>
        </a:xfrm>
        <a:custGeom>
          <a:avLst/>
          <a:gdLst/>
          <a:ahLst/>
          <a:cxnLst/>
          <a:rect l="0" t="0" r="0" b="0"/>
          <a:pathLst>
            <a:path>
              <a:moveTo>
                <a:pt x="3709393" y="211830"/>
              </a:moveTo>
              <a:arcTo wR="2667618" hR="2667618" stAng="17579235" swAng="196009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68BDFD1-2B50-494E-B1DA-F47F9E946ACD}">
      <dsp:nvSpPr>
        <dsp:cNvPr id="0" name=""/>
        <dsp:cNvSpPr/>
      </dsp:nvSpPr>
      <dsp:spPr>
        <a:xfrm>
          <a:off x="5714532" y="1846899"/>
          <a:ext cx="2055349" cy="13359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Identifying well-being priorities</a:t>
          </a:r>
        </a:p>
        <a:p>
          <a:pPr lvl="0" algn="ctr" defTabSz="488950">
            <a:lnSpc>
              <a:spcPct val="90000"/>
            </a:lnSpc>
            <a:spcBef>
              <a:spcPct val="0"/>
            </a:spcBef>
            <a:spcAft>
              <a:spcPct val="35000"/>
            </a:spcAft>
          </a:pPr>
          <a:r>
            <a:rPr lang="en-US" sz="1100" kern="1200" dirty="0" smtClean="0"/>
            <a:t>Population profiling, gathering data, perceptions of needs, identifying and assessing, well-being levels and contributory factors</a:t>
          </a:r>
          <a:endParaRPr lang="en-US" sz="1100" kern="1200" dirty="0"/>
        </a:p>
      </dsp:txBody>
      <dsp:txXfrm>
        <a:off x="5779749" y="1912116"/>
        <a:ext cx="1924915" cy="1205543"/>
      </dsp:txXfrm>
    </dsp:sp>
    <dsp:sp modelId="{217F4F1B-284E-45C3-8A31-9F7739337472}">
      <dsp:nvSpPr>
        <dsp:cNvPr id="0" name=""/>
        <dsp:cNvSpPr/>
      </dsp:nvSpPr>
      <dsp:spPr>
        <a:xfrm>
          <a:off x="1537533" y="671609"/>
          <a:ext cx="5335236" cy="5335236"/>
        </a:xfrm>
        <a:custGeom>
          <a:avLst/>
          <a:gdLst/>
          <a:ahLst/>
          <a:cxnLst/>
          <a:rect l="0" t="0" r="0" b="0"/>
          <a:pathLst>
            <a:path>
              <a:moveTo>
                <a:pt x="5331596" y="2528311"/>
              </a:moveTo>
              <a:arcTo wR="2667618" hR="2667618" stAng="21420394" swAng="219519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35FA0B6-6A75-40A9-9533-66A0C5BBA210}">
      <dsp:nvSpPr>
        <dsp:cNvPr id="0" name=""/>
        <dsp:cNvSpPr/>
      </dsp:nvSpPr>
      <dsp:spPr>
        <a:xfrm>
          <a:off x="4745463" y="4829387"/>
          <a:ext cx="2055349" cy="13359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Step 3, Assessing well-being Choosing well-being conditions, what has the biggest well-being impact? Determine effective interventions..</a:t>
          </a:r>
          <a:endParaRPr lang="en-US" sz="1100" kern="1200" dirty="0"/>
        </a:p>
      </dsp:txBody>
      <dsp:txXfrm>
        <a:off x="4810680" y="4894604"/>
        <a:ext cx="1924915" cy="1205543"/>
      </dsp:txXfrm>
    </dsp:sp>
    <dsp:sp modelId="{FA74428E-3F5A-403E-85EE-424A44FD1321}">
      <dsp:nvSpPr>
        <dsp:cNvPr id="0" name=""/>
        <dsp:cNvSpPr/>
      </dsp:nvSpPr>
      <dsp:spPr>
        <a:xfrm>
          <a:off x="1537533" y="671609"/>
          <a:ext cx="5335236" cy="5335236"/>
        </a:xfrm>
        <a:custGeom>
          <a:avLst/>
          <a:gdLst/>
          <a:ahLst/>
          <a:cxnLst/>
          <a:rect l="0" t="0" r="0" b="0"/>
          <a:pathLst>
            <a:path>
              <a:moveTo>
                <a:pt x="3197343" y="5282112"/>
              </a:moveTo>
              <a:arcTo wR="2667618" hR="2667618" stAng="4712778" swAng="137444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80BB576-8E17-47C6-B19E-132D12428E0E}">
      <dsp:nvSpPr>
        <dsp:cNvPr id="0" name=""/>
        <dsp:cNvSpPr/>
      </dsp:nvSpPr>
      <dsp:spPr>
        <a:xfrm>
          <a:off x="1609489" y="4829387"/>
          <a:ext cx="2055349" cy="13359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Step 4, Planning the change, clarifying what you want to do, action planning, monitoring and evaluation</a:t>
          </a:r>
          <a:endParaRPr lang="en-US" sz="1100" kern="1200" dirty="0"/>
        </a:p>
      </dsp:txBody>
      <dsp:txXfrm>
        <a:off x="1674706" y="4894604"/>
        <a:ext cx="1924915" cy="1205543"/>
      </dsp:txXfrm>
    </dsp:sp>
    <dsp:sp modelId="{18405D68-C958-48A8-A890-EF6FA3E0CF95}">
      <dsp:nvSpPr>
        <dsp:cNvPr id="0" name=""/>
        <dsp:cNvSpPr/>
      </dsp:nvSpPr>
      <dsp:spPr>
        <a:xfrm>
          <a:off x="1537533" y="671609"/>
          <a:ext cx="5335236" cy="5335236"/>
        </a:xfrm>
        <a:custGeom>
          <a:avLst/>
          <a:gdLst/>
          <a:ahLst/>
          <a:cxnLst/>
          <a:rect l="0" t="0" r="0" b="0"/>
          <a:pathLst>
            <a:path>
              <a:moveTo>
                <a:pt x="445525" y="4143589"/>
              </a:moveTo>
              <a:arcTo wR="2667618" hR="2667618" stAng="8784412" swAng="219519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42C51B0-4F51-4AC4-AC02-C5E57DE142C5}">
      <dsp:nvSpPr>
        <dsp:cNvPr id="0" name=""/>
        <dsp:cNvSpPr/>
      </dsp:nvSpPr>
      <dsp:spPr>
        <a:xfrm>
          <a:off x="640420" y="1846899"/>
          <a:ext cx="2055349" cy="13359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kern="1200" dirty="0" smtClean="0"/>
            <a:t>Step 5, Moving on/ review, Learning from the project, Measuring impact, choosing the next well-being priority</a:t>
          </a:r>
          <a:endParaRPr lang="en-US" sz="1100" kern="1200" dirty="0"/>
        </a:p>
      </dsp:txBody>
      <dsp:txXfrm>
        <a:off x="705637" y="1912116"/>
        <a:ext cx="1924915" cy="1205543"/>
      </dsp:txXfrm>
    </dsp:sp>
    <dsp:sp modelId="{07969779-AAE0-45DA-B248-AE997785585B}">
      <dsp:nvSpPr>
        <dsp:cNvPr id="0" name=""/>
        <dsp:cNvSpPr/>
      </dsp:nvSpPr>
      <dsp:spPr>
        <a:xfrm>
          <a:off x="1537533" y="671609"/>
          <a:ext cx="5335236" cy="5335236"/>
        </a:xfrm>
        <a:custGeom>
          <a:avLst/>
          <a:gdLst/>
          <a:ahLst/>
          <a:cxnLst/>
          <a:rect l="0" t="0" r="0" b="0"/>
          <a:pathLst>
            <a:path>
              <a:moveTo>
                <a:pt x="465071" y="1162634"/>
              </a:moveTo>
              <a:arcTo wR="2667618" hR="2667618" stAng="12860671" swAng="196009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35F1A-42CE-4F97-86BB-35DE29566228}">
      <dsp:nvSpPr>
        <dsp:cNvPr id="0" name=""/>
        <dsp:cNvSpPr/>
      </dsp:nvSpPr>
      <dsp:spPr>
        <a:xfrm>
          <a:off x="3505200" y="0"/>
          <a:ext cx="35052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Well-being policy, Educational services, Health Services, Social Services</a:t>
          </a:r>
          <a:endParaRPr lang="en-US" sz="2400" kern="1200" dirty="0"/>
        </a:p>
      </dsp:txBody>
      <dsp:txXfrm>
        <a:off x="3505200" y="0"/>
        <a:ext cx="3505200" cy="1450446"/>
      </dsp:txXfrm>
    </dsp:sp>
    <dsp:sp modelId="{8925CE7A-9093-4FED-9479-6F794F19DF09}">
      <dsp:nvSpPr>
        <dsp:cNvPr id="0" name=""/>
        <dsp:cNvSpPr/>
      </dsp:nvSpPr>
      <dsp:spPr>
        <a:xfrm>
          <a:off x="1752599" y="1450446"/>
          <a:ext cx="70104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Physical environment, Socioeconomic environment, Disease and disability</a:t>
          </a:r>
          <a:endParaRPr lang="en-US" sz="2400" kern="1200" dirty="0"/>
        </a:p>
      </dsp:txBody>
      <dsp:txXfrm>
        <a:off x="2979419" y="1450446"/>
        <a:ext cx="4556760" cy="1450446"/>
      </dsp:txXfrm>
    </dsp:sp>
    <dsp:sp modelId="{830E3A2F-8DA7-418B-B042-BDFD6ABECC01}">
      <dsp:nvSpPr>
        <dsp:cNvPr id="0" name=""/>
        <dsp:cNvSpPr/>
      </dsp:nvSpPr>
      <dsp:spPr>
        <a:xfrm>
          <a:off x="0" y="2900892"/>
          <a:ext cx="105156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Community composition, organisation and structure, Community capacity</a:t>
          </a:r>
          <a:endParaRPr lang="en-US" sz="2400" kern="1200" dirty="0"/>
        </a:p>
      </dsp:txBody>
      <dsp:txXfrm>
        <a:off x="1840229" y="2900892"/>
        <a:ext cx="6835140" cy="14504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2A71BE-FEEC-4521-8F88-3DA2111FA083}">
      <dsp:nvSpPr>
        <dsp:cNvPr id="0" name=""/>
        <dsp:cNvSpPr/>
      </dsp:nvSpPr>
      <dsp:spPr>
        <a:xfrm>
          <a:off x="2818999" y="2223435"/>
          <a:ext cx="1905802" cy="19058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r>
            <a:rPr lang="en-US" sz="3600" kern="1200" dirty="0" smtClean="0"/>
            <a:t>Assets</a:t>
          </a:r>
          <a:endParaRPr lang="en-US" sz="3600" kern="1200" dirty="0"/>
        </a:p>
      </dsp:txBody>
      <dsp:txXfrm>
        <a:off x="2912033" y="2316469"/>
        <a:ext cx="1719734" cy="1719734"/>
      </dsp:txXfrm>
    </dsp:sp>
    <dsp:sp modelId="{A165B5EE-3236-4FB1-99F3-F1CC981CCCDB}">
      <dsp:nvSpPr>
        <dsp:cNvPr id="0" name=""/>
        <dsp:cNvSpPr/>
      </dsp:nvSpPr>
      <dsp:spPr>
        <a:xfrm rot="16200000">
          <a:off x="3298899" y="1750434"/>
          <a:ext cx="946002" cy="0"/>
        </a:xfrm>
        <a:custGeom>
          <a:avLst/>
          <a:gdLst/>
          <a:ahLst/>
          <a:cxnLst/>
          <a:rect l="0" t="0" r="0" b="0"/>
          <a:pathLst>
            <a:path>
              <a:moveTo>
                <a:pt x="0" y="0"/>
              </a:moveTo>
              <a:lnTo>
                <a:pt x="94600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CAA858-9003-4F5C-AAF3-30BF92AE12C2}">
      <dsp:nvSpPr>
        <dsp:cNvPr id="0" name=""/>
        <dsp:cNvSpPr/>
      </dsp:nvSpPr>
      <dsp:spPr>
        <a:xfrm>
          <a:off x="3133456" y="545"/>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666750">
            <a:lnSpc>
              <a:spcPct val="90000"/>
            </a:lnSpc>
            <a:spcBef>
              <a:spcPct val="0"/>
            </a:spcBef>
            <a:spcAft>
              <a:spcPct val="35000"/>
            </a:spcAft>
          </a:pPr>
          <a:r>
            <a:rPr lang="en-US" sz="1500" kern="1200" dirty="0" smtClean="0"/>
            <a:t>Practical skills, capacity and knowledge of local people</a:t>
          </a:r>
          <a:endParaRPr lang="en-US" sz="1500" kern="1200" dirty="0"/>
        </a:p>
      </dsp:txBody>
      <dsp:txXfrm>
        <a:off x="3195788" y="62877"/>
        <a:ext cx="1152223" cy="1152223"/>
      </dsp:txXfrm>
    </dsp:sp>
    <dsp:sp modelId="{E5BB4E13-E4E5-4CC0-897B-50A98B1478BC}">
      <dsp:nvSpPr>
        <dsp:cNvPr id="0" name=""/>
        <dsp:cNvSpPr/>
      </dsp:nvSpPr>
      <dsp:spPr>
        <a:xfrm rot="19800000">
          <a:off x="4677922" y="2451224"/>
          <a:ext cx="699820" cy="0"/>
        </a:xfrm>
        <a:custGeom>
          <a:avLst/>
          <a:gdLst/>
          <a:ahLst/>
          <a:cxnLst/>
          <a:rect l="0" t="0" r="0" b="0"/>
          <a:pathLst>
            <a:path>
              <a:moveTo>
                <a:pt x="0" y="0"/>
              </a:moveTo>
              <a:lnTo>
                <a:pt x="69982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717F71-4E55-444F-BCFB-53765ABDA2DD}">
      <dsp:nvSpPr>
        <dsp:cNvPr id="0" name=""/>
        <dsp:cNvSpPr/>
      </dsp:nvSpPr>
      <dsp:spPr>
        <a:xfrm>
          <a:off x="5330864" y="1269219"/>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533400">
            <a:lnSpc>
              <a:spcPct val="90000"/>
            </a:lnSpc>
            <a:spcBef>
              <a:spcPct val="0"/>
            </a:spcBef>
            <a:spcAft>
              <a:spcPct val="35000"/>
            </a:spcAft>
          </a:pPr>
          <a:r>
            <a:rPr lang="en-US" sz="1200" kern="1200" dirty="0" smtClean="0"/>
            <a:t>Passions and interests of local people the provide the energy to change</a:t>
          </a:r>
          <a:endParaRPr lang="en-US" sz="1200" kern="1200" dirty="0"/>
        </a:p>
      </dsp:txBody>
      <dsp:txXfrm>
        <a:off x="5393196" y="1331551"/>
        <a:ext cx="1152223" cy="1152223"/>
      </dsp:txXfrm>
    </dsp:sp>
    <dsp:sp modelId="{7F88E027-AAB7-4166-8A68-F328CC52A1E4}">
      <dsp:nvSpPr>
        <dsp:cNvPr id="0" name=""/>
        <dsp:cNvSpPr/>
      </dsp:nvSpPr>
      <dsp:spPr>
        <a:xfrm rot="1800000">
          <a:off x="4677922" y="3901449"/>
          <a:ext cx="699820" cy="0"/>
        </a:xfrm>
        <a:custGeom>
          <a:avLst/>
          <a:gdLst/>
          <a:ahLst/>
          <a:cxnLst/>
          <a:rect l="0" t="0" r="0" b="0"/>
          <a:pathLst>
            <a:path>
              <a:moveTo>
                <a:pt x="0" y="0"/>
              </a:moveTo>
              <a:lnTo>
                <a:pt x="69982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46124A-D25F-4CD6-B6C5-605942760D77}">
      <dsp:nvSpPr>
        <dsp:cNvPr id="0" name=""/>
        <dsp:cNvSpPr/>
      </dsp:nvSpPr>
      <dsp:spPr>
        <a:xfrm>
          <a:off x="5330864" y="3806566"/>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666750">
            <a:lnSpc>
              <a:spcPct val="90000"/>
            </a:lnSpc>
            <a:spcBef>
              <a:spcPct val="0"/>
            </a:spcBef>
            <a:spcAft>
              <a:spcPct val="35000"/>
            </a:spcAft>
          </a:pPr>
          <a:r>
            <a:rPr lang="en-US" sz="1500" kern="1200" dirty="0" smtClean="0"/>
            <a:t>Networks and connections between local people</a:t>
          </a:r>
          <a:endParaRPr lang="en-US" sz="1500" kern="1200" dirty="0"/>
        </a:p>
      </dsp:txBody>
      <dsp:txXfrm>
        <a:off x="5393196" y="3868898"/>
        <a:ext cx="1152223" cy="1152223"/>
      </dsp:txXfrm>
    </dsp:sp>
    <dsp:sp modelId="{891E0B49-5F23-4C4D-814E-02FAFFA566FB}">
      <dsp:nvSpPr>
        <dsp:cNvPr id="0" name=""/>
        <dsp:cNvSpPr/>
      </dsp:nvSpPr>
      <dsp:spPr>
        <a:xfrm rot="5400000">
          <a:off x="3298899" y="4602239"/>
          <a:ext cx="946002" cy="0"/>
        </a:xfrm>
        <a:custGeom>
          <a:avLst/>
          <a:gdLst/>
          <a:ahLst/>
          <a:cxnLst/>
          <a:rect l="0" t="0" r="0" b="0"/>
          <a:pathLst>
            <a:path>
              <a:moveTo>
                <a:pt x="0" y="0"/>
              </a:moveTo>
              <a:lnTo>
                <a:pt x="94600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0322E2-C5D1-4453-BB90-8D95AA32008A}">
      <dsp:nvSpPr>
        <dsp:cNvPr id="0" name=""/>
        <dsp:cNvSpPr/>
      </dsp:nvSpPr>
      <dsp:spPr>
        <a:xfrm>
          <a:off x="3133456" y="5075240"/>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US" sz="1600" kern="1200" dirty="0" smtClean="0"/>
            <a:t>Effectiveness of local groups</a:t>
          </a:r>
          <a:endParaRPr lang="en-US" sz="1600" kern="1200" dirty="0"/>
        </a:p>
      </dsp:txBody>
      <dsp:txXfrm>
        <a:off x="3195788" y="5137572"/>
        <a:ext cx="1152223" cy="1152223"/>
      </dsp:txXfrm>
    </dsp:sp>
    <dsp:sp modelId="{57E98565-8C28-44CE-BE72-86CB3587D370}">
      <dsp:nvSpPr>
        <dsp:cNvPr id="0" name=""/>
        <dsp:cNvSpPr/>
      </dsp:nvSpPr>
      <dsp:spPr>
        <a:xfrm rot="9000000">
          <a:off x="2166057" y="3901449"/>
          <a:ext cx="699820" cy="0"/>
        </a:xfrm>
        <a:custGeom>
          <a:avLst/>
          <a:gdLst/>
          <a:ahLst/>
          <a:cxnLst/>
          <a:rect l="0" t="0" r="0" b="0"/>
          <a:pathLst>
            <a:path>
              <a:moveTo>
                <a:pt x="0" y="0"/>
              </a:moveTo>
              <a:lnTo>
                <a:pt x="69982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E520CFE-51EE-47BE-AA9A-EC18A50D838A}">
      <dsp:nvSpPr>
        <dsp:cNvPr id="0" name=""/>
        <dsp:cNvSpPr/>
      </dsp:nvSpPr>
      <dsp:spPr>
        <a:xfrm>
          <a:off x="936049" y="3806566"/>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666750">
            <a:lnSpc>
              <a:spcPct val="90000"/>
            </a:lnSpc>
            <a:spcBef>
              <a:spcPct val="0"/>
            </a:spcBef>
            <a:spcAft>
              <a:spcPct val="35000"/>
            </a:spcAft>
          </a:pPr>
          <a:r>
            <a:rPr lang="en-US" sz="1500" kern="1200" dirty="0" smtClean="0"/>
            <a:t>Resources of organisations available to support the community</a:t>
          </a:r>
          <a:endParaRPr lang="en-US" sz="1500" kern="1200" dirty="0"/>
        </a:p>
      </dsp:txBody>
      <dsp:txXfrm>
        <a:off x="998381" y="3868898"/>
        <a:ext cx="1152223" cy="1152223"/>
      </dsp:txXfrm>
    </dsp:sp>
    <dsp:sp modelId="{66AD2139-55D4-4C61-AEF3-EFCB3D7E18FD}">
      <dsp:nvSpPr>
        <dsp:cNvPr id="0" name=""/>
        <dsp:cNvSpPr/>
      </dsp:nvSpPr>
      <dsp:spPr>
        <a:xfrm rot="12600000">
          <a:off x="2166057" y="2451224"/>
          <a:ext cx="699820" cy="0"/>
        </a:xfrm>
        <a:custGeom>
          <a:avLst/>
          <a:gdLst/>
          <a:ahLst/>
          <a:cxnLst/>
          <a:rect l="0" t="0" r="0" b="0"/>
          <a:pathLst>
            <a:path>
              <a:moveTo>
                <a:pt x="0" y="0"/>
              </a:moveTo>
              <a:lnTo>
                <a:pt x="69982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A64A9A-CD44-4452-AC7C-05C9D0A582BA}">
      <dsp:nvSpPr>
        <dsp:cNvPr id="0" name=""/>
        <dsp:cNvSpPr/>
      </dsp:nvSpPr>
      <dsp:spPr>
        <a:xfrm>
          <a:off x="936049" y="1269219"/>
          <a:ext cx="1276887" cy="12768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533400">
            <a:lnSpc>
              <a:spcPct val="90000"/>
            </a:lnSpc>
            <a:spcBef>
              <a:spcPct val="0"/>
            </a:spcBef>
            <a:spcAft>
              <a:spcPct val="35000"/>
            </a:spcAft>
          </a:pPr>
          <a:r>
            <a:rPr lang="en-US" sz="1200" kern="1200" dirty="0" smtClean="0"/>
            <a:t>Physical and economic resources of a place that enhance well-being</a:t>
          </a:r>
          <a:endParaRPr lang="en-US" sz="1200" kern="1200" dirty="0"/>
        </a:p>
      </dsp:txBody>
      <dsp:txXfrm>
        <a:off x="998381" y="1331551"/>
        <a:ext cx="1152223" cy="1152223"/>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38118B2-F6D2-461D-A49F-35BF3A6CC458}"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498080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118B2-F6D2-461D-A49F-35BF3A6CC458}"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279192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38118B2-F6D2-461D-A49F-35BF3A6CC458}"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3884298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38118B2-F6D2-461D-A49F-35BF3A6CC458}"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2348086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38118B2-F6D2-461D-A49F-35BF3A6CC458}" type="datetimeFigureOut">
              <a:rPr lang="en-GB" smtClean="0"/>
              <a:t>16/02/2021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741900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38118B2-F6D2-461D-A49F-35BF3A6CC458}" type="datetimeFigureOut">
              <a:rPr lang="en-GB" smtClean="0"/>
              <a:t>16/02/2021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337120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8118B2-F6D2-461D-A49F-35BF3A6CC458}" type="datetimeFigureOut">
              <a:rPr lang="en-GB" smtClean="0"/>
              <a:t>16/02/2021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2818202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38118B2-F6D2-461D-A49F-35BF3A6CC458}"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1465780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38118B2-F6D2-461D-A49F-35BF3A6CC458}" type="datetimeFigureOut">
              <a:rPr lang="en-GB" smtClean="0"/>
              <a:t>16/02/2021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1181803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118B2-F6D2-461D-A49F-35BF3A6CC458}"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790082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8118B2-F6D2-461D-A49F-35BF3A6CC458}" type="datetimeFigureOut">
              <a:rPr lang="en-GB" smtClean="0"/>
              <a:t>16/02/2021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1E1AC-2AB3-46AB-995D-0D430E77B65F}" type="slidenum">
              <a:rPr lang="en-GB" smtClean="0"/>
              <a:t>‹#›</a:t>
            </a:fld>
            <a:endParaRPr lang="en-GB"/>
          </a:p>
        </p:txBody>
      </p:sp>
    </p:spTree>
    <p:extLst>
      <p:ext uri="{BB962C8B-B14F-4D97-AF65-F5344CB8AC3E}">
        <p14:creationId xmlns:p14="http://schemas.microsoft.com/office/powerpoint/2010/main" val="2967602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118B2-F6D2-461D-A49F-35BF3A6CC458}" type="datetimeFigureOut">
              <a:rPr lang="en-GB" smtClean="0"/>
              <a:t>16/02/2021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01E1AC-2AB3-46AB-995D-0D430E77B65F}" type="slidenum">
              <a:rPr lang="en-GB" smtClean="0"/>
              <a:t>‹#›</a:t>
            </a:fld>
            <a:endParaRPr lang="en-GB"/>
          </a:p>
        </p:txBody>
      </p:sp>
    </p:spTree>
    <p:extLst>
      <p:ext uri="{BB962C8B-B14F-4D97-AF65-F5344CB8AC3E}">
        <p14:creationId xmlns:p14="http://schemas.microsoft.com/office/powerpoint/2010/main" val="676644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ed.com/talks/nicola_sturgeon_why_governments_should_prioritize_well_being?utm_campaign=tedspread&amp;utm_medium=referral&amp;utm_source=tedcomshar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unicef.org.uk/publications/report-card-13-fairness-for-childre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lifespanresearch.org/" TargetMode="External"/><Relationship Id="rId2" Type="http://schemas.openxmlformats.org/officeDocument/2006/relationships/hyperlink" Target="https://www.ted.com/talks/robert_waldinger_what_makes_a_good_life_lessons_from_the_longest_study_on_happiness?utm_campaign=tedspread&amp;utm_medium=referral&amp;utm_source=tedcomshar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mind.org.uk/information-support/tips-for-everyday-living/wellbeing/wellbeing/" TargetMode="External"/><Relationship Id="rId2" Type="http://schemas.openxmlformats.org/officeDocument/2006/relationships/hyperlink" Target="https://whatworkswellbeing.org/about-wellbeing/what-is-wellbeing/" TargetMode="External"/><Relationship Id="rId1" Type="http://schemas.openxmlformats.org/officeDocument/2006/relationships/slideLayout" Target="../slideLayouts/slideLayout2.xml"/><Relationship Id="rId4" Type="http://schemas.openxmlformats.org/officeDocument/2006/relationships/hyperlink" Target="https://www.habitsforwellbeing.com/perma-a-well-being-theory-by-martin-seligman/"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www.amazon.co.uk/dp/0871544237" TargetMode="External"/><Relationship Id="rId13" Type="http://schemas.openxmlformats.org/officeDocument/2006/relationships/hyperlink" Target="http://www.amazon.co.uk/dp/0198567529" TargetMode="External"/><Relationship Id="rId3" Type="http://schemas.openxmlformats.org/officeDocument/2006/relationships/hyperlink" Target="http://www.amazon.co.uk/dp/1405146613" TargetMode="External"/><Relationship Id="rId7" Type="http://schemas.openxmlformats.org/officeDocument/2006/relationships/hyperlink" Target="http://www.amazon.co.uk/dp/0099244020" TargetMode="External"/><Relationship Id="rId12" Type="http://schemas.openxmlformats.org/officeDocument/2006/relationships/hyperlink" Target="http://www.amazon.co.uk/dp/0691150699" TargetMode="External"/><Relationship Id="rId2" Type="http://schemas.openxmlformats.org/officeDocument/2006/relationships/hyperlink" Target="http://www.amazon.co.uk/dp/019513043X/" TargetMode="External"/><Relationship Id="rId16" Type="http://schemas.openxmlformats.org/officeDocument/2006/relationships/hyperlink" Target="http://www.amazon.co.uk/World-Book-Happiness-Leo-Bormans/dp/9814346322" TargetMode="External"/><Relationship Id="rId1" Type="http://schemas.openxmlformats.org/officeDocument/2006/relationships/slideLayout" Target="../slideLayouts/slideLayout2.xml"/><Relationship Id="rId6" Type="http://schemas.openxmlformats.org/officeDocument/2006/relationships/hyperlink" Target="http://www.amazon.co.uk/dp/0099478897" TargetMode="External"/><Relationship Id="rId11" Type="http://schemas.openxmlformats.org/officeDocument/2006/relationships/hyperlink" Target="http://www.amazon.co.uk/dp/1843545586" TargetMode="External"/><Relationship Id="rId5" Type="http://schemas.openxmlformats.org/officeDocument/2006/relationships/hyperlink" Target="http://www.amazon.co.uk/dp/0747528306" TargetMode="External"/><Relationship Id="rId15" Type="http://schemas.openxmlformats.org/officeDocument/2006/relationships/hyperlink" Target="http://www.amazon.co.uk/dp/0241954290" TargetMode="External"/><Relationship Id="rId10" Type="http://schemas.openxmlformats.org/officeDocument/2006/relationships/hyperlink" Target="http://www.amazon.co.uk/dp/0749952466/" TargetMode="External"/><Relationship Id="rId4" Type="http://schemas.openxmlformats.org/officeDocument/2006/relationships/hyperlink" Target="http://www.amazon.co.uk/dp/1849010986" TargetMode="External"/><Relationship Id="rId9" Type="http://schemas.openxmlformats.org/officeDocument/2006/relationships/hyperlink" Target="http://www.amazon.co.uk/dp/0241952794/" TargetMode="External"/><Relationship Id="rId14" Type="http://schemas.openxmlformats.org/officeDocument/2006/relationships/hyperlink" Target="http://www.amazon.co.uk/Flourish-Understanding-Happiness-Well-Being-Achieve/dp/1857885694"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YiMjTzCnbNQ" TargetMode="External"/><Relationship Id="rId2" Type="http://schemas.openxmlformats.org/officeDocument/2006/relationships/hyperlink" Target="https://www.npr.org/sections/health-shots/2015/03/02/387007941/take-the-ace-quiz-and-learn-what-it-does-and-doesnt-mean"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youtu.be/-1c2X5T7frw" TargetMode="External"/><Relationship Id="rId2" Type="http://schemas.openxmlformats.org/officeDocument/2006/relationships/hyperlink" Target="https://youtu.be/d-SSwYTe8TY"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277593/What_works_to_improve_wellbeing.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2" Type="http://schemas.openxmlformats.org/officeDocument/2006/relationships/hyperlink" Target="http://www.shu.ac.uk/_assets/pdf/hccj-538.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Inequality and Well-being</a:t>
            </a:r>
            <a:endParaRPr lang="en-GB" dirty="0"/>
          </a:p>
        </p:txBody>
      </p:sp>
      <p:sp>
        <p:nvSpPr>
          <p:cNvPr id="3" name="Subtitle 2"/>
          <p:cNvSpPr>
            <a:spLocks noGrp="1"/>
          </p:cNvSpPr>
          <p:nvPr>
            <p:ph type="subTitle" idx="1"/>
          </p:nvPr>
        </p:nvSpPr>
        <p:spPr/>
        <p:txBody>
          <a:bodyPr/>
          <a:lstStyle/>
          <a:p>
            <a:r>
              <a:rPr lang="en-GB" dirty="0" smtClean="0"/>
              <a:t>Research and Data</a:t>
            </a:r>
            <a:endParaRPr lang="en-GB" dirty="0"/>
          </a:p>
        </p:txBody>
      </p:sp>
    </p:spTree>
    <p:extLst>
      <p:ext uri="{BB962C8B-B14F-4D97-AF65-F5344CB8AC3E}">
        <p14:creationId xmlns:p14="http://schemas.microsoft.com/office/powerpoint/2010/main" val="1567443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Bigger (Macro) Picture </a:t>
            </a:r>
            <a:endParaRPr lang="en-GB" dirty="0"/>
          </a:p>
        </p:txBody>
      </p:sp>
      <p:sp>
        <p:nvSpPr>
          <p:cNvPr id="3" name="Content Placeholder 2"/>
          <p:cNvSpPr>
            <a:spLocks noGrp="1"/>
          </p:cNvSpPr>
          <p:nvPr>
            <p:ph idx="1"/>
          </p:nvPr>
        </p:nvSpPr>
        <p:spPr/>
        <p:txBody>
          <a:bodyPr/>
          <a:lstStyle/>
          <a:p>
            <a:r>
              <a:rPr lang="en-GB" dirty="0" smtClean="0"/>
              <a:t>What kind of society do we want?  A view from Scotland:</a:t>
            </a:r>
          </a:p>
          <a:p>
            <a:endParaRPr lang="en-GB" dirty="0"/>
          </a:p>
          <a:p>
            <a:r>
              <a:rPr lang="en-GB" dirty="0" smtClean="0">
                <a:hlinkClick r:id="rId2"/>
              </a:rPr>
              <a:t>https://www.ted.com/talks/nicola_sturgeon_why_governments_should_prioritize_well_being?utm_campaign=tedspread&amp;utm_medium=referral&amp;utm_source=tedcomshare</a:t>
            </a:r>
            <a:r>
              <a:rPr lang="en-GB" dirty="0" smtClean="0"/>
              <a:t> </a:t>
            </a:r>
            <a:endParaRPr lang="en-GB" dirty="0"/>
          </a:p>
        </p:txBody>
      </p:sp>
    </p:spTree>
    <p:extLst>
      <p:ext uri="{BB962C8B-B14F-4D97-AF65-F5344CB8AC3E}">
        <p14:creationId xmlns:p14="http://schemas.microsoft.com/office/powerpoint/2010/main" val="3583314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Well-being in the UK</a:t>
            </a:r>
            <a:endParaRPr lang="en-GB" dirty="0"/>
          </a:p>
        </p:txBody>
      </p:sp>
      <p:sp>
        <p:nvSpPr>
          <p:cNvPr id="3" name="Content Placeholder 2"/>
          <p:cNvSpPr>
            <a:spLocks noGrp="1"/>
          </p:cNvSpPr>
          <p:nvPr>
            <p:ph idx="1"/>
          </p:nvPr>
        </p:nvSpPr>
        <p:spPr/>
        <p:txBody>
          <a:bodyPr>
            <a:normAutofit/>
          </a:bodyPr>
          <a:lstStyle/>
          <a:p>
            <a:r>
              <a:rPr lang="en-GB" dirty="0" smtClean="0"/>
              <a:t>There can be no dispute that the UK’s position in the league table of child well-being in the EU is lamentable and that there is a need for more effective investment in services to support children, young people, their families and communities (Hallam Centre for Community Justice, 2006, p. 1).</a:t>
            </a:r>
          </a:p>
          <a:p>
            <a:pPr marL="0" indent="0">
              <a:buNone/>
            </a:pPr>
            <a:endParaRPr lang="en-GB" dirty="0"/>
          </a:p>
        </p:txBody>
      </p:sp>
    </p:spTree>
    <p:extLst>
      <p:ext uri="{BB962C8B-B14F-4D97-AF65-F5344CB8AC3E}">
        <p14:creationId xmlns:p14="http://schemas.microsoft.com/office/powerpoint/2010/main" val="3165093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impact of inequality</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It is </a:t>
            </a:r>
            <a:r>
              <a:rPr lang="en-GB" dirty="0"/>
              <a:t>apparent despite evidence that the United Kingdom consistently spends more as a proportion of gross domestic product on services for children and young people than the average among global developed nations, with the UK spending nearly 4% of Gross Domestic Product on cash payments to families, the highest level within the OECD countries, nearly 4 times as much as Greece, Korea and the United States (OECD, 2017</a:t>
            </a:r>
            <a:r>
              <a:rPr lang="en-GB" dirty="0" smtClean="0"/>
              <a:t>).</a:t>
            </a:r>
          </a:p>
          <a:p>
            <a:endParaRPr lang="en-GB" dirty="0" smtClean="0"/>
          </a:p>
          <a:p>
            <a:endParaRPr lang="en-GB" dirty="0"/>
          </a:p>
          <a:p>
            <a:r>
              <a:rPr lang="en-GB" dirty="0" smtClean="0"/>
              <a:t>‘Inequalities in the ‘adult world’ often impact on the ‘children’s world’. Section 7 documents the strong association between family background and children’s outcomes. This strong and persistent social gradient is linked to overall societal inequality, which affects the extent to which children are left behind’.</a:t>
            </a:r>
            <a:endParaRPr lang="en-GB" dirty="0"/>
          </a:p>
          <a:p>
            <a:r>
              <a:rPr lang="en-GB" dirty="0" smtClean="0"/>
              <a:t>UNICEF – Innocenti Report Card 13  </a:t>
            </a:r>
            <a:r>
              <a:rPr lang="en-GB" dirty="0" smtClean="0">
                <a:hlinkClick r:id="rId2"/>
              </a:rPr>
              <a:t>https://www.unicef.org.uk/publications/report-card-13-fairness-for-children/</a:t>
            </a:r>
            <a:r>
              <a:rPr lang="en-GB" dirty="0" smtClean="0"/>
              <a:t> </a:t>
            </a:r>
            <a:endParaRPr lang="en-GB" dirty="0"/>
          </a:p>
        </p:txBody>
      </p:sp>
    </p:spTree>
    <p:extLst>
      <p:ext uri="{BB962C8B-B14F-4D97-AF65-F5344CB8AC3E}">
        <p14:creationId xmlns:p14="http://schemas.microsoft.com/office/powerpoint/2010/main" val="101882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Are we spending on the wrong things?</a:t>
            </a:r>
            <a:endParaRPr lang="en-GB" dirty="0"/>
          </a:p>
        </p:txBody>
      </p:sp>
      <p:sp>
        <p:nvSpPr>
          <p:cNvPr id="3" name="Content Placeholder 2"/>
          <p:cNvSpPr>
            <a:spLocks noGrp="1"/>
          </p:cNvSpPr>
          <p:nvPr>
            <p:ph idx="1"/>
          </p:nvPr>
        </p:nvSpPr>
        <p:spPr/>
        <p:txBody>
          <a:bodyPr>
            <a:normAutofit lnSpcReduction="10000"/>
          </a:bodyPr>
          <a:lstStyle/>
          <a:p>
            <a:r>
              <a:rPr lang="en-GB" dirty="0" smtClean="0"/>
              <a:t>There is a </a:t>
            </a:r>
            <a:r>
              <a:rPr lang="en-GB" dirty="0"/>
              <a:t>paradox, of </a:t>
            </a:r>
            <a:r>
              <a:rPr lang="en-GB" dirty="0" smtClean="0"/>
              <a:t>the United </a:t>
            </a:r>
            <a:r>
              <a:rPr lang="en-GB" dirty="0"/>
              <a:t>Kingdom public spending </a:t>
            </a:r>
            <a:r>
              <a:rPr lang="en-GB" dirty="0" smtClean="0"/>
              <a:t>being well </a:t>
            </a:r>
            <a:r>
              <a:rPr lang="en-GB" dirty="0"/>
              <a:t>above average levels among comparative nations, with ensuing poor levels of achievement and happiness among young people </a:t>
            </a:r>
            <a:r>
              <a:rPr lang="en-GB" dirty="0" smtClean="0"/>
              <a:t>raising </a:t>
            </a:r>
            <a:r>
              <a:rPr lang="en-GB" dirty="0"/>
              <a:t>questions regarding legitimate public investment processes and the purpose of welfare spending. </a:t>
            </a:r>
            <a:endParaRPr lang="en-GB" dirty="0" smtClean="0"/>
          </a:p>
          <a:p>
            <a:pPr marL="0" indent="0">
              <a:buNone/>
            </a:pPr>
            <a:endParaRPr lang="en-GB" dirty="0"/>
          </a:p>
          <a:p>
            <a:r>
              <a:rPr lang="en-GB" dirty="0" smtClean="0"/>
              <a:t>What makes a good life? </a:t>
            </a:r>
            <a:r>
              <a:rPr lang="en-GB" dirty="0" smtClean="0">
                <a:hlinkClick r:id="rId2"/>
              </a:rPr>
              <a:t>https://www.ted.com/talks/robert_waldinger_what_makes_a_good_life_lessons_from_the_longest_study_on_happiness?utm_campaign=tedspread&amp;utm_medium=referral&amp;utm_source=tedcomshare</a:t>
            </a:r>
            <a:r>
              <a:rPr lang="en-GB" dirty="0" smtClean="0"/>
              <a:t> </a:t>
            </a:r>
          </a:p>
          <a:p>
            <a:r>
              <a:rPr lang="en-GB" dirty="0" err="1" smtClean="0"/>
              <a:t>Waldinger’s</a:t>
            </a:r>
            <a:r>
              <a:rPr lang="en-GB" dirty="0" smtClean="0"/>
              <a:t> website: </a:t>
            </a:r>
            <a:r>
              <a:rPr lang="en-GB" dirty="0" smtClean="0">
                <a:hlinkClick r:id="rId3"/>
              </a:rPr>
              <a:t>https://www.lifespanresearch.org/</a:t>
            </a:r>
            <a:r>
              <a:rPr lang="en-GB" dirty="0" smtClean="0"/>
              <a:t> </a:t>
            </a:r>
            <a:endParaRPr lang="en-GB" dirty="0"/>
          </a:p>
        </p:txBody>
      </p:sp>
    </p:spTree>
    <p:extLst>
      <p:ext uri="{BB962C8B-B14F-4D97-AF65-F5344CB8AC3E}">
        <p14:creationId xmlns:p14="http://schemas.microsoft.com/office/powerpoint/2010/main" val="1794809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Aristotle - </a:t>
            </a:r>
            <a:r>
              <a:rPr lang="en-GB" dirty="0" smtClean="0"/>
              <a:t>Nicomachean Ethics</a:t>
            </a:r>
            <a:br>
              <a:rPr lang="en-GB" dirty="0" smtClean="0"/>
            </a:br>
            <a:endParaRPr lang="en-GB" dirty="0"/>
          </a:p>
        </p:txBody>
      </p:sp>
      <p:sp>
        <p:nvSpPr>
          <p:cNvPr id="3" name="Content Placeholder 2"/>
          <p:cNvSpPr>
            <a:spLocks noGrp="1"/>
          </p:cNvSpPr>
          <p:nvPr>
            <p:ph idx="1"/>
          </p:nvPr>
        </p:nvSpPr>
        <p:spPr>
          <a:xfrm>
            <a:off x="449179" y="1825624"/>
            <a:ext cx="11020926" cy="4831849"/>
          </a:xfrm>
        </p:spPr>
        <p:txBody>
          <a:bodyPr>
            <a:normAutofit fontScale="85000" lnSpcReduction="20000"/>
          </a:bodyPr>
          <a:lstStyle/>
          <a:p>
            <a:endParaRPr lang="en-GB" dirty="0" smtClean="0"/>
          </a:p>
          <a:p>
            <a:r>
              <a:rPr lang="en-GB" sz="4100" dirty="0" smtClean="0"/>
              <a:t>When it comes to saying in what happiness consists, opinions differ, and the account given by the generality of mankind is not at all like that given by the philosophers.  The masses take it to be something plan and tangible, like pleasure, or money or social standing.  Some maintain that it is one of these, some that it is another, and the same man will change his opinion about it more than once.  When je has caught an illness he will say that is health, and when he is hard up he will say that it is money.</a:t>
            </a:r>
          </a:p>
          <a:p>
            <a:pPr lvl="1"/>
            <a:endParaRPr lang="en-GB" sz="2800" dirty="0" smtClean="0"/>
          </a:p>
          <a:p>
            <a:pPr lvl="3"/>
            <a:r>
              <a:rPr lang="en-GB" sz="2800" dirty="0" smtClean="0"/>
              <a:t>Aristotle’s Nicomachean Ethics.</a:t>
            </a:r>
            <a:endParaRPr lang="en-GB" sz="2800" dirty="0"/>
          </a:p>
        </p:txBody>
      </p:sp>
    </p:spTree>
    <p:extLst>
      <p:ext uri="{BB962C8B-B14F-4D97-AF65-F5344CB8AC3E}">
        <p14:creationId xmlns:p14="http://schemas.microsoft.com/office/powerpoint/2010/main" val="3519919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relevant definitions</a:t>
            </a:r>
            <a:endParaRPr lang="en-GB" dirty="0"/>
          </a:p>
        </p:txBody>
      </p:sp>
      <p:sp>
        <p:nvSpPr>
          <p:cNvPr id="3" name="Content Placeholder 2"/>
          <p:cNvSpPr>
            <a:spLocks noGrp="1"/>
          </p:cNvSpPr>
          <p:nvPr>
            <p:ph idx="1"/>
          </p:nvPr>
        </p:nvSpPr>
        <p:spPr/>
        <p:txBody>
          <a:bodyPr>
            <a:normAutofit lnSpcReduction="10000"/>
          </a:bodyPr>
          <a:lstStyle/>
          <a:p>
            <a:r>
              <a:rPr lang="en-GB" dirty="0" smtClean="0"/>
              <a:t>World Health Organisation defined health as a state of complete physical, mental and social wellbeing and not merely the absence of disease or infirmity (WHO, 1948)</a:t>
            </a:r>
          </a:p>
          <a:p>
            <a:pPr marL="0" indent="0">
              <a:buNone/>
            </a:pPr>
            <a:endParaRPr lang="en-GB" dirty="0" smtClean="0"/>
          </a:p>
          <a:p>
            <a:r>
              <a:rPr lang="en-GB" dirty="0" err="1" smtClean="0"/>
              <a:t>Ottowa</a:t>
            </a:r>
            <a:r>
              <a:rPr lang="en-GB" dirty="0" smtClean="0"/>
              <a:t> Charter for Health Promotion in 1986 proposed that health is seen as a resource for everyday life, not an object of living.   It is a positive concept emphasising social and personal resources as well as physical capabilities – the extent to which an individual or group of individuals is able, on the one hand, to realise aspirations and satisfy needs, and on the other hand to change or cope with the environment (WHO, 1986).</a:t>
            </a:r>
            <a:endParaRPr lang="en-GB" dirty="0"/>
          </a:p>
        </p:txBody>
      </p:sp>
    </p:spTree>
    <p:extLst>
      <p:ext uri="{BB962C8B-B14F-4D97-AF65-F5344CB8AC3E}">
        <p14:creationId xmlns:p14="http://schemas.microsoft.com/office/powerpoint/2010/main" val="1581939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a:t>
            </a:r>
            <a:endParaRPr lang="en-GB" dirty="0"/>
          </a:p>
        </p:txBody>
      </p:sp>
      <p:sp>
        <p:nvSpPr>
          <p:cNvPr id="3" name="Content Placeholder 2"/>
          <p:cNvSpPr>
            <a:spLocks noGrp="1"/>
          </p:cNvSpPr>
          <p:nvPr>
            <p:ph idx="1"/>
          </p:nvPr>
        </p:nvSpPr>
        <p:spPr>
          <a:xfrm>
            <a:off x="838200" y="1541416"/>
            <a:ext cx="10515600" cy="4794069"/>
          </a:xfrm>
        </p:spPr>
        <p:txBody>
          <a:bodyPr>
            <a:normAutofit fontScale="92500" lnSpcReduction="10000"/>
          </a:bodyPr>
          <a:lstStyle/>
          <a:p>
            <a:r>
              <a:rPr lang="en-GB" dirty="0" smtClean="0"/>
              <a:t>A term used widely in social policy. It has been argued that this has developed to distinguish between the responsibilities of the health service and wider attempts at health promotion.</a:t>
            </a:r>
          </a:p>
          <a:p>
            <a:endParaRPr lang="en-GB" dirty="0"/>
          </a:p>
          <a:p>
            <a:r>
              <a:rPr lang="en-GB" dirty="0" smtClean="0"/>
              <a:t>Indicates more than just a state of physical health, includes emotional stability, clear thinking, the ability to love, create, embrace change, exercise intuition and experience a continuing sense of spirituality (Harvey and Taylor, 2013).</a:t>
            </a:r>
          </a:p>
          <a:p>
            <a:endParaRPr lang="en-GB" dirty="0"/>
          </a:p>
          <a:p>
            <a:r>
              <a:rPr lang="en-GB" dirty="0" smtClean="0"/>
              <a:t>Wellbeing is a social construct, no uncontested biological, spiritual, social, economic or any other kind of markers for wellbeing.  It is a primary cultural judgement: just like what makes a good life (Ereaut and Whiting, 2008)</a:t>
            </a:r>
            <a:endParaRPr lang="en-GB" dirty="0"/>
          </a:p>
        </p:txBody>
      </p:sp>
    </p:spTree>
    <p:extLst>
      <p:ext uri="{BB962C8B-B14F-4D97-AF65-F5344CB8AC3E}">
        <p14:creationId xmlns:p14="http://schemas.microsoft.com/office/powerpoint/2010/main" val="1288315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ingredients of well-being?</a:t>
            </a:r>
            <a:endParaRPr lang="en-GB" dirty="0"/>
          </a:p>
        </p:txBody>
      </p:sp>
      <p:sp>
        <p:nvSpPr>
          <p:cNvPr id="3" name="Content Placeholder 2"/>
          <p:cNvSpPr>
            <a:spLocks noGrp="1"/>
          </p:cNvSpPr>
          <p:nvPr>
            <p:ph idx="1"/>
          </p:nvPr>
        </p:nvSpPr>
        <p:spPr/>
        <p:txBody>
          <a:bodyPr>
            <a:normAutofit lnSpcReduction="10000"/>
          </a:bodyPr>
          <a:lstStyle/>
          <a:p>
            <a:r>
              <a:rPr lang="en-GB" dirty="0" smtClean="0"/>
              <a:t>Depends on who you ask</a:t>
            </a:r>
          </a:p>
          <a:p>
            <a:pPr lvl="1"/>
            <a:r>
              <a:rPr lang="en-GB" dirty="0" smtClean="0"/>
              <a:t>The priest</a:t>
            </a:r>
          </a:p>
          <a:p>
            <a:pPr lvl="1"/>
            <a:r>
              <a:rPr lang="en-GB" dirty="0" smtClean="0"/>
              <a:t>The philosopher</a:t>
            </a:r>
          </a:p>
          <a:p>
            <a:pPr lvl="1"/>
            <a:r>
              <a:rPr lang="en-GB" dirty="0" smtClean="0"/>
              <a:t>The dispossessed</a:t>
            </a:r>
          </a:p>
          <a:p>
            <a:pPr lvl="1"/>
            <a:r>
              <a:rPr lang="en-GB" dirty="0" smtClean="0"/>
              <a:t>The person in the street</a:t>
            </a:r>
          </a:p>
          <a:p>
            <a:pPr lvl="1"/>
            <a:r>
              <a:rPr lang="en-GB" dirty="0" smtClean="0"/>
              <a:t>The egotist</a:t>
            </a:r>
          </a:p>
          <a:p>
            <a:pPr lvl="1"/>
            <a:r>
              <a:rPr lang="en-GB" dirty="0" smtClean="0"/>
              <a:t>The undemanding person</a:t>
            </a:r>
          </a:p>
          <a:p>
            <a:pPr lvl="1"/>
            <a:r>
              <a:rPr lang="en-GB" dirty="0" smtClean="0"/>
              <a:t>The teacher</a:t>
            </a:r>
          </a:p>
          <a:p>
            <a:pPr lvl="1"/>
            <a:r>
              <a:rPr lang="en-GB" dirty="0" smtClean="0"/>
              <a:t>The public health practitioner</a:t>
            </a:r>
          </a:p>
          <a:p>
            <a:pPr lvl="1"/>
            <a:r>
              <a:rPr lang="en-GB" dirty="0" smtClean="0"/>
              <a:t>The neuropsychologist</a:t>
            </a:r>
          </a:p>
          <a:p>
            <a:pPr lvl="1"/>
            <a:r>
              <a:rPr lang="en-GB" dirty="0" smtClean="0"/>
              <a:t>The health economist</a:t>
            </a:r>
            <a:endParaRPr lang="en-GB" dirty="0"/>
          </a:p>
        </p:txBody>
      </p:sp>
    </p:spTree>
    <p:extLst>
      <p:ext uri="{BB962C8B-B14F-4D97-AF65-F5344CB8AC3E}">
        <p14:creationId xmlns:p14="http://schemas.microsoft.com/office/powerpoint/2010/main" val="3232702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Determinants of National Well-being </a:t>
            </a:r>
            <a:endParaRPr lang="en-GB" dirty="0"/>
          </a:p>
        </p:txBody>
      </p:sp>
      <p:sp>
        <p:nvSpPr>
          <p:cNvPr id="3" name="Content Placeholder 2"/>
          <p:cNvSpPr>
            <a:spLocks noGrp="1"/>
          </p:cNvSpPr>
          <p:nvPr>
            <p:ph idx="1"/>
          </p:nvPr>
        </p:nvSpPr>
        <p:spPr>
          <a:xfrm>
            <a:off x="838200" y="1825625"/>
            <a:ext cx="10515600" cy="4703512"/>
          </a:xfrm>
        </p:spPr>
        <p:txBody>
          <a:bodyPr>
            <a:normAutofit/>
          </a:bodyPr>
          <a:lstStyle/>
          <a:p>
            <a:r>
              <a:rPr lang="en-GB" dirty="0" smtClean="0"/>
              <a:t>External</a:t>
            </a:r>
          </a:p>
          <a:p>
            <a:pPr lvl="1"/>
            <a:r>
              <a:rPr lang="en-GB" dirty="0" smtClean="0"/>
              <a:t>Income</a:t>
            </a:r>
          </a:p>
          <a:p>
            <a:pPr lvl="1"/>
            <a:r>
              <a:rPr lang="en-GB" dirty="0" smtClean="0"/>
              <a:t>Work</a:t>
            </a:r>
          </a:p>
          <a:p>
            <a:pPr lvl="1"/>
            <a:r>
              <a:rPr lang="en-GB" dirty="0" smtClean="0"/>
              <a:t>Community and governance</a:t>
            </a:r>
          </a:p>
          <a:p>
            <a:pPr lvl="1"/>
            <a:r>
              <a:rPr lang="en-GB" dirty="0" smtClean="0"/>
              <a:t>Values and religion</a:t>
            </a:r>
          </a:p>
          <a:p>
            <a:r>
              <a:rPr lang="en-GB" dirty="0" smtClean="0"/>
              <a:t>Personal</a:t>
            </a:r>
          </a:p>
          <a:p>
            <a:pPr lvl="1"/>
            <a:r>
              <a:rPr lang="en-GB" dirty="0" smtClean="0"/>
              <a:t>Mental and physical</a:t>
            </a:r>
          </a:p>
          <a:p>
            <a:pPr lvl="1"/>
            <a:r>
              <a:rPr lang="en-GB" dirty="0" smtClean="0"/>
              <a:t>Family experience</a:t>
            </a:r>
          </a:p>
          <a:p>
            <a:pPr lvl="1"/>
            <a:r>
              <a:rPr lang="en-GB" dirty="0" smtClean="0"/>
              <a:t>Education</a:t>
            </a:r>
          </a:p>
          <a:p>
            <a:pPr lvl="1"/>
            <a:r>
              <a:rPr lang="en-GB" dirty="0" smtClean="0"/>
              <a:t>Gender and age</a:t>
            </a:r>
          </a:p>
          <a:p>
            <a:pPr marL="457200" lvl="1" indent="0">
              <a:buNone/>
            </a:pPr>
            <a:r>
              <a:rPr lang="en-GB" dirty="0"/>
              <a:t>	</a:t>
            </a:r>
            <a:r>
              <a:rPr lang="en-GB" dirty="0" smtClean="0"/>
              <a:t>Layard et al (2012)</a:t>
            </a:r>
            <a:endParaRPr lang="en-GB" dirty="0"/>
          </a:p>
        </p:txBody>
      </p:sp>
    </p:spTree>
    <p:extLst>
      <p:ext uri="{BB962C8B-B14F-4D97-AF65-F5344CB8AC3E}">
        <p14:creationId xmlns:p14="http://schemas.microsoft.com/office/powerpoint/2010/main" val="3531295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Depends who you ask</a:t>
            </a:r>
            <a:endParaRPr lang="en-GB" dirty="0"/>
          </a:p>
        </p:txBody>
      </p:sp>
      <p:sp>
        <p:nvSpPr>
          <p:cNvPr id="5" name="Content Placeholder 4"/>
          <p:cNvSpPr>
            <a:spLocks noGrp="1"/>
          </p:cNvSpPr>
          <p:nvPr>
            <p:ph sz="half" idx="1"/>
          </p:nvPr>
        </p:nvSpPr>
        <p:spPr>
          <a:xfrm>
            <a:off x="838200" y="1825625"/>
            <a:ext cx="3878179" cy="4351338"/>
          </a:xfrm>
        </p:spPr>
        <p:txBody>
          <a:bodyPr/>
          <a:lstStyle/>
          <a:p>
            <a:r>
              <a:rPr lang="en-GB" dirty="0" smtClean="0"/>
              <a:t>Important to identify your own perspective on well-being and happiness.</a:t>
            </a:r>
            <a:endParaRPr lang="en-GB" dirty="0"/>
          </a:p>
        </p:txBody>
      </p:sp>
      <p:pic>
        <p:nvPicPr>
          <p:cNvPr id="7" name="Content Placeholder 6"/>
          <p:cNvPicPr>
            <a:picLocks noGrp="1" noChangeAspect="1"/>
          </p:cNvPicPr>
          <p:nvPr>
            <p:ph sz="half" idx="2"/>
          </p:nvPr>
        </p:nvPicPr>
        <p:blipFill>
          <a:blip r:embed="rId2"/>
          <a:stretch>
            <a:fillRect/>
          </a:stretch>
        </p:blipFill>
        <p:spPr>
          <a:xfrm>
            <a:off x="4989095" y="1958758"/>
            <a:ext cx="6364705" cy="4218205"/>
          </a:xfrm>
          <a:prstGeom prst="rect">
            <a:avLst/>
          </a:prstGeom>
        </p:spPr>
      </p:pic>
    </p:spTree>
    <p:extLst>
      <p:ext uri="{BB962C8B-B14F-4D97-AF65-F5344CB8AC3E}">
        <p14:creationId xmlns:p14="http://schemas.microsoft.com/office/powerpoint/2010/main" val="1121703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works well-being?</a:t>
            </a:r>
            <a:endParaRPr lang="en-GB" dirty="0"/>
          </a:p>
        </p:txBody>
      </p:sp>
      <p:sp>
        <p:nvSpPr>
          <p:cNvPr id="3" name="Content Placeholder 2"/>
          <p:cNvSpPr>
            <a:spLocks noGrp="1"/>
          </p:cNvSpPr>
          <p:nvPr>
            <p:ph sz="half" idx="1"/>
          </p:nvPr>
        </p:nvSpPr>
        <p:spPr>
          <a:xfrm>
            <a:off x="838200" y="1825625"/>
            <a:ext cx="3958389" cy="4351338"/>
          </a:xfrm>
        </p:spPr>
        <p:txBody>
          <a:bodyPr>
            <a:normAutofit fontScale="85000" lnSpcReduction="20000"/>
          </a:bodyPr>
          <a:lstStyle/>
          <a:p>
            <a:r>
              <a:rPr lang="en-GB" sz="4600" dirty="0" smtClean="0"/>
              <a:t>Well-being</a:t>
            </a:r>
            <a:r>
              <a:rPr lang="en-GB" sz="4600" dirty="0"/>
              <a:t>, put simply, is about ‘how we are doing’ as individuals, communities and as a nation and how sustainable this is for the future.</a:t>
            </a:r>
          </a:p>
          <a:p>
            <a:endParaRPr lang="en-GB" dirty="0"/>
          </a:p>
        </p:txBody>
      </p:sp>
      <p:sp>
        <p:nvSpPr>
          <p:cNvPr id="4" name="Content Placeholder 3"/>
          <p:cNvSpPr>
            <a:spLocks noGrp="1"/>
          </p:cNvSpPr>
          <p:nvPr>
            <p:ph sz="half" idx="2"/>
          </p:nvPr>
        </p:nvSpPr>
        <p:spPr>
          <a:xfrm>
            <a:off x="5358063" y="1825625"/>
            <a:ext cx="5995737" cy="4351338"/>
          </a:xfrm>
        </p:spPr>
        <p:txBody>
          <a:bodyPr>
            <a:normAutofit fontScale="85000" lnSpcReduction="20000"/>
          </a:bodyPr>
          <a:lstStyle/>
          <a:p>
            <a:r>
              <a:rPr lang="en-GB" dirty="0" smtClean="0"/>
              <a:t>We define wellbeing as having 10 broad dimensions which have been shown to matter most to people in the UK as identified through a national debate. The dimensions are: the natural environment, personal well-being, our relationships, health, what we do, where we live, personal finance, the economy, education and skills and governance.</a:t>
            </a:r>
          </a:p>
          <a:p>
            <a:r>
              <a:rPr lang="en-GB" dirty="0" smtClean="0"/>
              <a:t>Personal wellbeing is a particularly important dimension which we define as how satisfied we are with our lives, our sense that what we do in life is worthwhile, our day to day emotional experiences (happiness and anxiety) and our wider mental wellbeing</a:t>
            </a:r>
          </a:p>
          <a:p>
            <a:endParaRPr lang="en-GB" dirty="0"/>
          </a:p>
        </p:txBody>
      </p:sp>
    </p:spTree>
    <p:extLst>
      <p:ext uri="{BB962C8B-B14F-4D97-AF65-F5344CB8AC3E}">
        <p14:creationId xmlns:p14="http://schemas.microsoft.com/office/powerpoint/2010/main" val="23868261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Happiness Facts</a:t>
            </a:r>
            <a:endParaRPr lang="en-GB" dirty="0"/>
          </a:p>
        </p:txBody>
      </p:sp>
      <p:sp>
        <p:nvSpPr>
          <p:cNvPr id="6" name="Content Placeholder 5"/>
          <p:cNvSpPr>
            <a:spLocks noGrp="1"/>
          </p:cNvSpPr>
          <p:nvPr>
            <p:ph idx="1"/>
          </p:nvPr>
        </p:nvSpPr>
        <p:spPr>
          <a:xfrm>
            <a:off x="838200" y="1825624"/>
            <a:ext cx="10515600" cy="5032375"/>
          </a:xfrm>
        </p:spPr>
        <p:txBody>
          <a:bodyPr>
            <a:normAutofit fontScale="70000" lnSpcReduction="20000"/>
          </a:bodyPr>
          <a:lstStyle/>
          <a:p>
            <a:pPr fontAlgn="base"/>
            <a:r>
              <a:rPr lang="en-GB" dirty="0"/>
              <a:t>Surveys in Britain and the U.S. show that people are no happier now than in the 1950s - despite massive economic growth.</a:t>
            </a:r>
          </a:p>
          <a:p>
            <a:pPr fontAlgn="base"/>
            <a:r>
              <a:rPr lang="en-GB" dirty="0"/>
              <a:t>Some societies are much happier than others. For example, if Britain was as happy as Denmark, we would have 2.5 million fewer people who were not very happy and 5 million more who were very happy.</a:t>
            </a:r>
          </a:p>
          <a:p>
            <a:pPr fontAlgn="base"/>
            <a:r>
              <a:rPr lang="en-GB" dirty="0"/>
              <a:t>Trust is a major determinant of happiness in a society. Levels of trust vary widely between countries. The percentage of people who say "Most people can be trusted" is only 30 per cent of people in the U.K. and U.S., compared to 60 per cent some 40 years ago. But in Scandinavia the level is still over 60 per cent, and these are the happiest countries too.</a:t>
            </a:r>
          </a:p>
          <a:p>
            <a:pPr fontAlgn="base"/>
            <a:r>
              <a:rPr lang="en-GB" dirty="0"/>
              <a:t>Economic stability has a large effect on the happiness of society, while long-term economic growth has little. Unemployment reduces happiness by as much as bereavement.</a:t>
            </a:r>
          </a:p>
          <a:p>
            <a:pPr fontAlgn="base"/>
            <a:r>
              <a:rPr lang="en-GB" dirty="0"/>
              <a:t>People's happiness can be permanently altered. Surveys show that for many people long periods of unhappiness are followed by long periods of happiness.</a:t>
            </a:r>
          </a:p>
          <a:p>
            <a:pPr fontAlgn="base"/>
            <a:r>
              <a:rPr lang="en-GB" dirty="0"/>
              <a:t>The most important external factors affecting individual happiness are human relationships. In every society, family or other close relationships are the most important, followed by relationships at work and the community. The most important internal factor is mental health. For example, if we take 34 year olds, their mental health at age 26 explains four times more of their present happiness than their income does.</a:t>
            </a:r>
          </a:p>
          <a:p>
            <a:pPr marL="0" indent="0">
              <a:buNone/>
            </a:pPr>
            <a:endParaRPr lang="en-GB" dirty="0"/>
          </a:p>
        </p:txBody>
      </p:sp>
    </p:spTree>
    <p:extLst>
      <p:ext uri="{BB962C8B-B14F-4D97-AF65-F5344CB8AC3E}">
        <p14:creationId xmlns:p14="http://schemas.microsoft.com/office/powerpoint/2010/main" val="4024333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62500" lnSpcReduction="20000"/>
          </a:bodyPr>
          <a:lstStyle/>
          <a:p>
            <a:pPr fontAlgn="base"/>
            <a:r>
              <a:rPr lang="en-GB" dirty="0"/>
              <a:t>The subjective levels of happiness which people report are well correlated with objective measures of brain activity. They are well correlated with friends' reports, with obvious causes (like unemployment) and with subsequent behaviour (like quitting a job or a marriage)</a:t>
            </a:r>
          </a:p>
          <a:p>
            <a:pPr fontAlgn="base"/>
            <a:r>
              <a:rPr lang="en-GB" dirty="0"/>
              <a:t>Doing good is one of the best ways to feel good. People who care more about others are happier than those who care less about others. When people do good, their brain becomes active in the same reward centre as where they experience other rewards.</a:t>
            </a:r>
          </a:p>
          <a:p>
            <a:pPr fontAlgn="base"/>
            <a:r>
              <a:rPr lang="en-GB" dirty="0"/>
              <a:t>Empathy is a part of our nature. If a friend suffers an electric shock, it hurts in exactly the same point of the brain as if you yourself suffer an electric shock.</a:t>
            </a:r>
          </a:p>
          <a:p>
            <a:pPr fontAlgn="base"/>
            <a:r>
              <a:rPr lang="en-GB" dirty="0"/>
              <a:t>Being paid can detract from the pleasure of giving. For example, if people interested in giving blood are divided into two groups, one of which is paid if they give blood and the other is not, more of those who are not paid decide to give blood.</a:t>
            </a:r>
          </a:p>
          <a:p>
            <a:pPr fontAlgn="base"/>
            <a:r>
              <a:rPr lang="en-GB" dirty="0"/>
              <a:t>Studies have shown that giving money away tends to make people happier than spending it on themselves.</a:t>
            </a:r>
          </a:p>
          <a:p>
            <a:pPr fontAlgn="base"/>
            <a:r>
              <a:rPr lang="en-GB" dirty="0"/>
              <a:t>The proportion of </a:t>
            </a:r>
            <a:r>
              <a:rPr lang="en-GB" dirty="0" err="1"/>
              <a:t>U.S.students</a:t>
            </a:r>
            <a:r>
              <a:rPr lang="en-GB" dirty="0"/>
              <a:t> who think that it is essential or very important to develop a meaningful philosophy of life has fallen from 65% in the 1960s to 45% today.</a:t>
            </a:r>
          </a:p>
          <a:p>
            <a:pPr fontAlgn="base"/>
            <a:r>
              <a:rPr lang="en-GB" dirty="0"/>
              <a:t>Surveys of mental health in many countries show no improvement and in some cases worsening. In Britain the proportion of adolescents with emotional or behavioural problems is twice as high as in the 1970s.</a:t>
            </a:r>
          </a:p>
          <a:p>
            <a:endParaRPr lang="en-GB" dirty="0"/>
          </a:p>
        </p:txBody>
      </p:sp>
    </p:spTree>
    <p:extLst>
      <p:ext uri="{BB962C8B-B14F-4D97-AF65-F5344CB8AC3E}">
        <p14:creationId xmlns:p14="http://schemas.microsoft.com/office/powerpoint/2010/main" val="3646080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for Happiness Resources</a:t>
            </a:r>
            <a:endParaRPr lang="en-GB" dirty="0"/>
          </a:p>
        </p:txBody>
      </p:sp>
      <p:sp>
        <p:nvSpPr>
          <p:cNvPr id="3" name="Content Placeholder 2"/>
          <p:cNvSpPr>
            <a:spLocks noGrp="1"/>
          </p:cNvSpPr>
          <p:nvPr>
            <p:ph idx="1"/>
          </p:nvPr>
        </p:nvSpPr>
        <p:spPr>
          <a:xfrm>
            <a:off x="838200" y="1825625"/>
            <a:ext cx="10515600" cy="4735596"/>
          </a:xfrm>
        </p:spPr>
        <p:txBody>
          <a:bodyPr>
            <a:normAutofit fontScale="47500" lnSpcReduction="20000"/>
          </a:bodyPr>
          <a:lstStyle/>
          <a:p>
            <a:pPr fontAlgn="base"/>
            <a:r>
              <a:rPr lang="en-GB" sz="3600" dirty="0"/>
              <a:t>New psychological therapies like cognitive behavioural therapy can transform lives. Within 4 months a half of people suffering from clinical depression or lifelong anxiety will return to normality.</a:t>
            </a:r>
          </a:p>
          <a:p>
            <a:pPr fontAlgn="base"/>
            <a:r>
              <a:rPr lang="en-GB" sz="3600" dirty="0"/>
              <a:t>People who take 8 sessions of mindfulness meditation training will on average be 20 percentage points happier one month later than a control group and have better responses in their immune system. Such training can lead to structural brain changes including increased grey-matter density in the hippocampus, known to be important for learning and memory, and in structures associated with self-awareness, compassion and introspection.</a:t>
            </a:r>
          </a:p>
          <a:p>
            <a:pPr fontAlgn="base"/>
            <a:r>
              <a:rPr lang="en-GB" sz="3600" dirty="0"/>
              <a:t>In an experiment, individuals with a positive outlook were less likely to get flu when exposed to the virus.</a:t>
            </a:r>
          </a:p>
          <a:p>
            <a:pPr fontAlgn="base"/>
            <a:r>
              <a:rPr lang="en-GB" sz="3600" dirty="0"/>
              <a:t>Our happiness influences the people we know and the people they know. Research shows that the happiness of a close contact increases the chance of being happy by 15%. The happiness of a 2nd-degree contact (e.g. friend's spouse) increases it by 10% and the happiness of a 3rd-degree contact (e.g. friend of a friend of a friend) by 6%.</a:t>
            </a:r>
          </a:p>
          <a:p>
            <a:pPr fontAlgn="base"/>
            <a:r>
              <a:rPr lang="en-GB" sz="3600" dirty="0"/>
              <a:t>Most people think that if they become successful, then they'll be happy. But recent discoveries in psychology and neuroscience show that this formula is backward: happiness fuels success, not the other way around. When we're positive, our brains are more motivated, engaged, creative, energetic, resilient, and productive.</a:t>
            </a:r>
          </a:p>
          <a:p>
            <a:pPr fontAlgn="base"/>
            <a:r>
              <a:rPr lang="en-GB" sz="3600" dirty="0"/>
              <a:t>Positive emotions - like joy, interest, pride and gratitude - don't just feel good in the moment - they also affect our long term well-being. Research shows that experiencing positive emotions in a 3-to-1 ratio to negative ones leads to a tipping point beyond which we naturally become more resilient to adversity and better able to achieve things. The evidence linking an upbeat outlook to increased longevity is actually stronger than the evidence linking obesity to reduced longevity.</a:t>
            </a:r>
          </a:p>
          <a:p>
            <a:pPr fontAlgn="base"/>
            <a:r>
              <a:rPr lang="en-GB" sz="3600" dirty="0"/>
              <a:t>Happiness follows a U shape across the lifecycle, on average: we are happier when young and old and least happy in middle age.</a:t>
            </a:r>
          </a:p>
          <a:p>
            <a:pPr marL="0" indent="0">
              <a:buNone/>
            </a:pPr>
            <a:endParaRPr lang="en-GB" dirty="0"/>
          </a:p>
        </p:txBody>
      </p:sp>
    </p:spTree>
    <p:extLst>
      <p:ext uri="{BB962C8B-B14F-4D97-AF65-F5344CB8AC3E}">
        <p14:creationId xmlns:p14="http://schemas.microsoft.com/office/powerpoint/2010/main" val="2504640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47500" lnSpcReduction="20000"/>
          </a:bodyPr>
          <a:lstStyle/>
          <a:p>
            <a:pPr marL="0" indent="0" fontAlgn="base">
              <a:lnSpc>
                <a:spcPct val="120000"/>
              </a:lnSpc>
              <a:spcBef>
                <a:spcPts val="0"/>
              </a:spcBef>
              <a:buNone/>
            </a:pPr>
            <a:r>
              <a:rPr lang="en-GB" dirty="0"/>
              <a:t>For U.S., Gallup Poll and General Social Survey. For U.K., Gallup and </a:t>
            </a:r>
            <a:r>
              <a:rPr lang="en-GB" dirty="0" smtClean="0"/>
              <a:t>Eurobarometer</a:t>
            </a:r>
          </a:p>
          <a:p>
            <a:pPr marL="0" indent="0" fontAlgn="base">
              <a:lnSpc>
                <a:spcPct val="120000"/>
              </a:lnSpc>
              <a:spcBef>
                <a:spcPts val="0"/>
              </a:spcBef>
              <a:buNone/>
            </a:pPr>
            <a:r>
              <a:rPr lang="en-GB" dirty="0" smtClean="0"/>
              <a:t>R</a:t>
            </a:r>
            <a:r>
              <a:rPr lang="en-GB" dirty="0"/>
              <a:t>. Layard, Happiness, 2011, (second ed.) </a:t>
            </a:r>
            <a:r>
              <a:rPr lang="en-GB" dirty="0" smtClean="0"/>
              <a:t>p32</a:t>
            </a:r>
          </a:p>
          <a:p>
            <a:pPr marL="0" indent="0" fontAlgn="base">
              <a:lnSpc>
                <a:spcPct val="120000"/>
              </a:lnSpc>
              <a:spcBef>
                <a:spcPts val="0"/>
              </a:spcBef>
              <a:buNone/>
            </a:pPr>
            <a:r>
              <a:rPr lang="en-GB" dirty="0" smtClean="0"/>
              <a:t>R</a:t>
            </a:r>
            <a:r>
              <a:rPr lang="en-GB" dirty="0"/>
              <a:t>. Layard, Happiness, 2011, (second ed.) p64, 68-9, </a:t>
            </a:r>
            <a:r>
              <a:rPr lang="en-GB" dirty="0" smtClean="0"/>
              <a:t>80-82</a:t>
            </a:r>
          </a:p>
          <a:p>
            <a:pPr marL="0" indent="0" fontAlgn="base">
              <a:lnSpc>
                <a:spcPct val="120000"/>
              </a:lnSpc>
              <a:spcBef>
                <a:spcPts val="0"/>
              </a:spcBef>
              <a:buNone/>
            </a:pPr>
            <a:r>
              <a:rPr lang="en-GB" dirty="0" smtClean="0"/>
              <a:t>R</a:t>
            </a:r>
            <a:r>
              <a:rPr lang="en-GB" dirty="0"/>
              <a:t>. Layard, Happiness, 2011, (second ed.) p64</a:t>
            </a:r>
          </a:p>
          <a:p>
            <a:pPr marL="0" indent="0" fontAlgn="base">
              <a:lnSpc>
                <a:spcPct val="120000"/>
              </a:lnSpc>
              <a:spcBef>
                <a:spcPts val="0"/>
              </a:spcBef>
              <a:buNone/>
            </a:pPr>
            <a:r>
              <a:rPr lang="en-GB" dirty="0" smtClean="0"/>
              <a:t>B</a:t>
            </a:r>
            <a:r>
              <a:rPr lang="en-GB" dirty="0"/>
              <a:t>. Headey et </a:t>
            </a:r>
            <a:r>
              <a:rPr lang="en-GB" dirty="0" err="1"/>
              <a:t>al,PNAS</a:t>
            </a:r>
            <a:r>
              <a:rPr lang="en-GB" dirty="0"/>
              <a:t> Early edition1008612107, 2010</a:t>
            </a:r>
          </a:p>
          <a:p>
            <a:pPr marL="0" indent="0" fontAlgn="base">
              <a:lnSpc>
                <a:spcPct val="120000"/>
              </a:lnSpc>
              <a:spcBef>
                <a:spcPts val="0"/>
              </a:spcBef>
              <a:buNone/>
            </a:pPr>
            <a:r>
              <a:rPr lang="en-GB" dirty="0"/>
              <a:t>R. Layard, Happiness, 2011, (second ed.) p63 UK National Child Development Study</a:t>
            </a:r>
          </a:p>
          <a:p>
            <a:pPr marL="0" indent="0" fontAlgn="base">
              <a:lnSpc>
                <a:spcPct val="120000"/>
              </a:lnSpc>
              <a:spcBef>
                <a:spcPts val="0"/>
              </a:spcBef>
              <a:buNone/>
            </a:pPr>
            <a:r>
              <a:rPr lang="en-GB" dirty="0"/>
              <a:t>R. Davidson, American Psychologist, 5:1196-1214, 2003</a:t>
            </a:r>
          </a:p>
          <a:p>
            <a:pPr marL="0" indent="0" fontAlgn="base">
              <a:lnSpc>
                <a:spcPct val="120000"/>
              </a:lnSpc>
              <a:spcBef>
                <a:spcPts val="0"/>
              </a:spcBef>
              <a:buNone/>
            </a:pPr>
            <a:r>
              <a:rPr lang="en-GB" dirty="0"/>
              <a:t>S. </a:t>
            </a:r>
            <a:r>
              <a:rPr lang="en-GB" dirty="0" err="1"/>
              <a:t>Lyubomirsky</a:t>
            </a:r>
            <a:r>
              <a:rPr lang="en-GB" dirty="0"/>
              <a:t>, The How of Happiness, 2007; J. </a:t>
            </a:r>
            <a:r>
              <a:rPr lang="en-GB" dirty="0" err="1"/>
              <a:t>Rilling</a:t>
            </a:r>
            <a:r>
              <a:rPr lang="en-GB" dirty="0"/>
              <a:t> et al, Neuron, 35:395-405, 2002</a:t>
            </a:r>
          </a:p>
          <a:p>
            <a:pPr marL="0" indent="0" fontAlgn="base">
              <a:lnSpc>
                <a:spcPct val="120000"/>
              </a:lnSpc>
              <a:spcBef>
                <a:spcPts val="0"/>
              </a:spcBef>
              <a:buNone/>
            </a:pPr>
            <a:r>
              <a:rPr lang="en-GB" dirty="0"/>
              <a:t>T. Singer et al, Science, 303:1157-61, 2004</a:t>
            </a:r>
          </a:p>
          <a:p>
            <a:pPr marL="0" indent="0" fontAlgn="base">
              <a:lnSpc>
                <a:spcPct val="120000"/>
              </a:lnSpc>
              <a:spcBef>
                <a:spcPts val="0"/>
              </a:spcBef>
              <a:buNone/>
            </a:pPr>
            <a:r>
              <a:rPr lang="en-GB" dirty="0"/>
              <a:t>C. </a:t>
            </a:r>
            <a:r>
              <a:rPr lang="en-GB" dirty="0" err="1"/>
              <a:t>Mellstron</a:t>
            </a:r>
            <a:r>
              <a:rPr lang="en-GB" dirty="0"/>
              <a:t> and M. </a:t>
            </a:r>
            <a:r>
              <a:rPr lang="en-GB" dirty="0" err="1"/>
              <a:t>Johanneson</a:t>
            </a:r>
            <a:r>
              <a:rPr lang="en-GB" dirty="0"/>
              <a:t>, J. of European Economic Association, 6:845-63, 2008</a:t>
            </a:r>
          </a:p>
          <a:p>
            <a:pPr marL="0" indent="0" fontAlgn="base">
              <a:lnSpc>
                <a:spcPct val="120000"/>
              </a:lnSpc>
              <a:spcBef>
                <a:spcPts val="0"/>
              </a:spcBef>
              <a:buNone/>
            </a:pPr>
            <a:r>
              <a:rPr lang="en-GB" dirty="0"/>
              <a:t>E. Dunn et al, Science, 319:1687-8, 2008</a:t>
            </a:r>
          </a:p>
          <a:p>
            <a:pPr marL="0" indent="0" fontAlgn="base">
              <a:lnSpc>
                <a:spcPct val="120000"/>
              </a:lnSpc>
              <a:spcBef>
                <a:spcPts val="0"/>
              </a:spcBef>
              <a:buNone/>
            </a:pPr>
            <a:r>
              <a:rPr lang="en-GB" dirty="0"/>
              <a:t>R. Easterlin and E. </a:t>
            </a:r>
            <a:r>
              <a:rPr lang="en-GB" dirty="0" err="1"/>
              <a:t>Crimmins</a:t>
            </a:r>
            <a:r>
              <a:rPr lang="en-GB" dirty="0"/>
              <a:t>, Public Opinion Quarterly, 5514:499-533, 1991 and updates</a:t>
            </a:r>
          </a:p>
          <a:p>
            <a:pPr marL="0" indent="0" fontAlgn="base">
              <a:lnSpc>
                <a:spcPct val="120000"/>
              </a:lnSpc>
              <a:spcBef>
                <a:spcPts val="0"/>
              </a:spcBef>
              <a:buNone/>
            </a:pPr>
            <a:r>
              <a:rPr lang="en-GB" dirty="0"/>
              <a:t>R. Layard and J. Dunn, A Good Childhood, 2008, p2-3</a:t>
            </a:r>
          </a:p>
          <a:p>
            <a:pPr marL="0" indent="0" fontAlgn="base">
              <a:lnSpc>
                <a:spcPct val="120000"/>
              </a:lnSpc>
              <a:spcBef>
                <a:spcPts val="0"/>
              </a:spcBef>
              <a:buNone/>
            </a:pPr>
            <a:r>
              <a:rPr lang="en-GB" dirty="0"/>
              <a:t>R. Layard et al, National Institute Economic Review, 202:90-98, 2007</a:t>
            </a:r>
          </a:p>
          <a:p>
            <a:pPr marL="0" indent="0" fontAlgn="base">
              <a:lnSpc>
                <a:spcPct val="120000"/>
              </a:lnSpc>
              <a:spcBef>
                <a:spcPts val="0"/>
              </a:spcBef>
              <a:buNone/>
            </a:pPr>
            <a:r>
              <a:rPr lang="en-GB" dirty="0"/>
              <a:t>R. Davidson et al, Psychosomatic Medicine, 65:564-70, 2003. BK </a:t>
            </a:r>
            <a:r>
              <a:rPr lang="en-GB" dirty="0" err="1"/>
              <a:t>Hölzel</a:t>
            </a:r>
            <a:r>
              <a:rPr lang="en-GB" dirty="0"/>
              <a:t> et al, Psychiatry Research: </a:t>
            </a:r>
            <a:r>
              <a:rPr lang="en-GB" dirty="0" err="1"/>
              <a:t>Neuroimaing</a:t>
            </a:r>
            <a:r>
              <a:rPr lang="en-GB" dirty="0"/>
              <a:t>, 191(1):36-43, 2011</a:t>
            </a:r>
          </a:p>
          <a:p>
            <a:pPr marL="0" indent="0" fontAlgn="base">
              <a:lnSpc>
                <a:spcPct val="120000"/>
              </a:lnSpc>
              <a:spcBef>
                <a:spcPts val="0"/>
              </a:spcBef>
              <a:buNone/>
            </a:pPr>
            <a:r>
              <a:rPr lang="en-GB" dirty="0"/>
              <a:t>M. Seligman, Flourish, 2011, </a:t>
            </a:r>
            <a:r>
              <a:rPr lang="en-GB" dirty="0" err="1"/>
              <a:t>Ch</a:t>
            </a:r>
            <a:r>
              <a:rPr lang="en-GB" dirty="0"/>
              <a:t> 9.</a:t>
            </a:r>
          </a:p>
          <a:p>
            <a:pPr marL="0" indent="0" fontAlgn="base">
              <a:lnSpc>
                <a:spcPct val="120000"/>
              </a:lnSpc>
              <a:spcBef>
                <a:spcPts val="0"/>
              </a:spcBef>
              <a:buNone/>
            </a:pPr>
            <a:r>
              <a:rPr lang="en-GB" dirty="0"/>
              <a:t>J.H. Fowler and N.A. Christakis,BMJ,337:a2338, December 2008</a:t>
            </a:r>
          </a:p>
          <a:p>
            <a:pPr marL="0" indent="0" fontAlgn="base">
              <a:lnSpc>
                <a:spcPct val="120000"/>
              </a:lnSpc>
              <a:spcBef>
                <a:spcPts val="0"/>
              </a:spcBef>
              <a:buNone/>
            </a:pPr>
            <a:r>
              <a:rPr lang="en-GB" dirty="0"/>
              <a:t>S. </a:t>
            </a:r>
            <a:r>
              <a:rPr lang="en-GB" dirty="0" err="1"/>
              <a:t>Lyubomirsky</a:t>
            </a:r>
            <a:r>
              <a:rPr lang="en-GB" dirty="0"/>
              <a:t> et al, Psychological Bulletin,131:803-855, 2005</a:t>
            </a:r>
          </a:p>
          <a:p>
            <a:pPr marL="0" indent="0" fontAlgn="base">
              <a:lnSpc>
                <a:spcPct val="120000"/>
              </a:lnSpc>
              <a:spcBef>
                <a:spcPts val="0"/>
              </a:spcBef>
              <a:buNone/>
            </a:pPr>
            <a:r>
              <a:rPr lang="en-GB" dirty="0"/>
              <a:t>B.L. Fredrickson, Positivity: </a:t>
            </a:r>
            <a:r>
              <a:rPr lang="en-GB" dirty="0" err="1"/>
              <a:t>Groundbreaking</a:t>
            </a:r>
            <a:r>
              <a:rPr lang="en-GB" dirty="0"/>
              <a:t> research reveals how to embrace the hidden strength of positive emotions, overcome negativity, and thrive, 2009. E. Diener and M. </a:t>
            </a:r>
            <a:r>
              <a:rPr lang="en-GB" dirty="0" err="1"/>
              <a:t>Chan,Applied</a:t>
            </a:r>
            <a:r>
              <a:rPr lang="en-GB" dirty="0"/>
              <a:t> Psychology: Health and Well-Being, 3(1):1-43, March 2011</a:t>
            </a:r>
          </a:p>
          <a:p>
            <a:pPr marL="0" indent="0" fontAlgn="base">
              <a:lnSpc>
                <a:spcPct val="120000"/>
              </a:lnSpc>
              <a:spcBef>
                <a:spcPts val="0"/>
              </a:spcBef>
              <a:buNone/>
            </a:pPr>
            <a:r>
              <a:rPr lang="en-GB" dirty="0"/>
              <a:t>A. Oswald and D. </a:t>
            </a:r>
            <a:r>
              <a:rPr lang="en-GB" dirty="0" err="1"/>
              <a:t>Blanchflower</a:t>
            </a:r>
            <a:r>
              <a:rPr lang="en-GB" dirty="0"/>
              <a:t>, Social Science &amp; Medicine, 66(6):1733-1749, 2008</a:t>
            </a:r>
          </a:p>
          <a:p>
            <a:endParaRPr lang="en-GB" dirty="0"/>
          </a:p>
        </p:txBody>
      </p:sp>
    </p:spTree>
    <p:extLst>
      <p:ext uri="{BB962C8B-B14F-4D97-AF65-F5344CB8AC3E}">
        <p14:creationId xmlns:p14="http://schemas.microsoft.com/office/powerpoint/2010/main" val="930543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Resources for well-being</a:t>
            </a:r>
            <a:endParaRPr lang="en-GB" dirty="0"/>
          </a:p>
        </p:txBody>
      </p:sp>
      <p:sp>
        <p:nvSpPr>
          <p:cNvPr id="6" name="Content Placeholder 5"/>
          <p:cNvSpPr>
            <a:spLocks noGrp="1"/>
          </p:cNvSpPr>
          <p:nvPr>
            <p:ph idx="1"/>
          </p:nvPr>
        </p:nvSpPr>
        <p:spPr/>
        <p:txBody>
          <a:bodyPr/>
          <a:lstStyle/>
          <a:p>
            <a:r>
              <a:rPr lang="en-GB" dirty="0" smtClean="0">
                <a:hlinkClick r:id="rId2"/>
              </a:rPr>
              <a:t>https://whatworkswellbeing.org/about-wellbeing/what-is-wellbeing/</a:t>
            </a:r>
            <a:endParaRPr lang="en-GB" dirty="0" smtClean="0"/>
          </a:p>
          <a:p>
            <a:endParaRPr lang="en-GB" dirty="0"/>
          </a:p>
          <a:p>
            <a:r>
              <a:rPr lang="en-GB" dirty="0" smtClean="0">
                <a:hlinkClick r:id="rId3"/>
              </a:rPr>
              <a:t>https://www.mind.org.uk/information-support/tips-for-everyday-living/wellbeing/wellbeing/</a:t>
            </a:r>
            <a:r>
              <a:rPr lang="en-GB" dirty="0" smtClean="0"/>
              <a:t> </a:t>
            </a:r>
          </a:p>
          <a:p>
            <a:endParaRPr lang="en-GB" dirty="0"/>
          </a:p>
          <a:p>
            <a:r>
              <a:rPr lang="en-GB" dirty="0" smtClean="0">
                <a:hlinkClick r:id="rId4"/>
              </a:rPr>
              <a:t>https://www.habitsforwellbeing.com/perma-a-well-being-theory-by-martin-seligman/</a:t>
            </a:r>
            <a:r>
              <a:rPr lang="en-GB" dirty="0" smtClean="0"/>
              <a:t> </a:t>
            </a:r>
            <a:endParaRPr lang="en-GB" dirty="0"/>
          </a:p>
        </p:txBody>
      </p:sp>
    </p:spTree>
    <p:extLst>
      <p:ext uri="{BB962C8B-B14F-4D97-AF65-F5344CB8AC3E}">
        <p14:creationId xmlns:p14="http://schemas.microsoft.com/office/powerpoint/2010/main" val="2536949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Links to Resources</a:t>
            </a:r>
            <a:endParaRPr lang="en-GB" dirty="0"/>
          </a:p>
        </p:txBody>
      </p:sp>
      <p:sp>
        <p:nvSpPr>
          <p:cNvPr id="3" name="Content Placeholder 2"/>
          <p:cNvSpPr>
            <a:spLocks noGrp="1"/>
          </p:cNvSpPr>
          <p:nvPr>
            <p:ph idx="1"/>
          </p:nvPr>
        </p:nvSpPr>
        <p:spPr/>
        <p:txBody>
          <a:bodyPr>
            <a:normAutofit fontScale="47500" lnSpcReduction="20000"/>
          </a:bodyPr>
          <a:lstStyle/>
          <a:p>
            <a:pPr fontAlgn="base"/>
            <a:r>
              <a:rPr lang="en-GB" dirty="0">
                <a:hlinkClick r:id="rId2"/>
              </a:rPr>
              <a:t>Visions of Compassion: Western Scientists and Tibetan Buddhists Examine Human Nature</a:t>
            </a:r>
            <a:r>
              <a:rPr lang="en-GB" dirty="0"/>
              <a:t>. Edited by Richard Davidson and Anne Harrington</a:t>
            </a:r>
          </a:p>
          <a:p>
            <a:pPr fontAlgn="base"/>
            <a:r>
              <a:rPr lang="en-GB" dirty="0">
                <a:hlinkClick r:id="rId3"/>
              </a:rPr>
              <a:t>Happiness: Unlocking the Mysteries of Psychological Wealth</a:t>
            </a:r>
            <a:r>
              <a:rPr lang="en-GB" dirty="0"/>
              <a:t>. Ed Diener and Robert Biswas-Diener</a:t>
            </a:r>
          </a:p>
          <a:p>
            <a:pPr fontAlgn="base"/>
            <a:r>
              <a:rPr lang="en-GB" dirty="0">
                <a:hlinkClick r:id="rId4"/>
              </a:rPr>
              <a:t>The Compassionate Mind</a:t>
            </a:r>
            <a:r>
              <a:rPr lang="en-GB" dirty="0"/>
              <a:t>. Paul Gilbert</a:t>
            </a:r>
          </a:p>
          <a:p>
            <a:pPr fontAlgn="base"/>
            <a:r>
              <a:rPr lang="en-GB" dirty="0">
                <a:hlinkClick r:id="rId5"/>
              </a:rPr>
              <a:t>Emotional Intelligence</a:t>
            </a:r>
            <a:r>
              <a:rPr lang="en-GB" dirty="0"/>
              <a:t>. Daniel Goleman</a:t>
            </a:r>
          </a:p>
          <a:p>
            <a:pPr fontAlgn="base"/>
            <a:r>
              <a:rPr lang="en-GB" dirty="0">
                <a:hlinkClick r:id="rId6"/>
              </a:rPr>
              <a:t>The Happiness Hypothesis</a:t>
            </a:r>
            <a:r>
              <a:rPr lang="en-GB" dirty="0"/>
              <a:t>. Jonathan </a:t>
            </a:r>
            <a:r>
              <a:rPr lang="en-GB" dirty="0" err="1"/>
              <a:t>Haidt</a:t>
            </a:r>
            <a:endParaRPr lang="en-GB" dirty="0"/>
          </a:p>
          <a:p>
            <a:pPr fontAlgn="base"/>
            <a:r>
              <a:rPr lang="en-GB" dirty="0">
                <a:hlinkClick r:id="rId7"/>
              </a:rPr>
              <a:t>Britain on the Couch</a:t>
            </a:r>
            <a:r>
              <a:rPr lang="en-GB" dirty="0"/>
              <a:t>. Oliver James</a:t>
            </a:r>
          </a:p>
          <a:p>
            <a:pPr fontAlgn="base"/>
            <a:r>
              <a:rPr lang="en-GB" dirty="0">
                <a:hlinkClick r:id="rId8"/>
              </a:rPr>
              <a:t>Well-being: the Foundation of Hedonic Psychology</a:t>
            </a:r>
            <a:r>
              <a:rPr lang="en-GB" dirty="0"/>
              <a:t>. Edited by Daniel Kahneman, Ed Diener and Norbert Schwarz</a:t>
            </a:r>
          </a:p>
          <a:p>
            <a:pPr fontAlgn="base"/>
            <a:r>
              <a:rPr lang="en-GB" dirty="0">
                <a:hlinkClick r:id="rId9"/>
              </a:rPr>
              <a:t>Happiness: Lessons from a new Science</a:t>
            </a:r>
            <a:r>
              <a:rPr lang="en-GB" dirty="0"/>
              <a:t>. Richard Layard</a:t>
            </a:r>
          </a:p>
          <a:p>
            <a:pPr fontAlgn="base"/>
            <a:r>
              <a:rPr lang="en-GB" dirty="0">
                <a:hlinkClick r:id="rId10"/>
              </a:rPr>
              <a:t>The How of Happiness</a:t>
            </a:r>
            <a:r>
              <a:rPr lang="en-GB" dirty="0"/>
              <a:t>: A practical guide to getting the life you want. Sonja </a:t>
            </a:r>
            <a:r>
              <a:rPr lang="en-GB" dirty="0" err="1"/>
              <a:t>Lyubomirsky</a:t>
            </a:r>
            <a:endParaRPr lang="en-GB" dirty="0"/>
          </a:p>
          <a:p>
            <a:pPr fontAlgn="base"/>
            <a:r>
              <a:rPr lang="en-GB" dirty="0">
                <a:hlinkClick r:id="rId11"/>
              </a:rPr>
              <a:t>Happiness: A guide to developing life's most important skill</a:t>
            </a:r>
            <a:r>
              <a:rPr lang="en-GB" dirty="0"/>
              <a:t>. </a:t>
            </a:r>
            <a:r>
              <a:rPr lang="en-GB" dirty="0" err="1"/>
              <a:t>Matthieu</a:t>
            </a:r>
            <a:r>
              <a:rPr lang="en-GB" dirty="0"/>
              <a:t> Ricard</a:t>
            </a:r>
          </a:p>
          <a:p>
            <a:pPr fontAlgn="base"/>
            <a:r>
              <a:rPr lang="en-GB" dirty="0">
                <a:hlinkClick r:id="rId12"/>
              </a:rPr>
              <a:t>The Expanding Circle</a:t>
            </a:r>
            <a:r>
              <a:rPr lang="en-GB" dirty="0"/>
              <a:t>. Peter Singer</a:t>
            </a:r>
          </a:p>
          <a:p>
            <a:pPr fontAlgn="base"/>
            <a:r>
              <a:rPr lang="en-GB" dirty="0">
                <a:hlinkClick r:id="rId13"/>
              </a:rPr>
              <a:t>The Science of Wellbeing</a:t>
            </a:r>
            <a:r>
              <a:rPr lang="en-GB" dirty="0"/>
              <a:t>. Edited by Felicia Huppert, Nick </a:t>
            </a:r>
            <a:r>
              <a:rPr lang="en-GB" dirty="0" err="1"/>
              <a:t>Baylis</a:t>
            </a:r>
            <a:r>
              <a:rPr lang="en-GB" dirty="0"/>
              <a:t> and Barry </a:t>
            </a:r>
            <a:r>
              <a:rPr lang="en-GB" dirty="0" err="1"/>
              <a:t>Keverne</a:t>
            </a:r>
            <a:endParaRPr lang="en-GB" dirty="0"/>
          </a:p>
          <a:p>
            <a:pPr fontAlgn="base"/>
            <a:r>
              <a:rPr lang="en-GB" dirty="0">
                <a:hlinkClick r:id="rId14"/>
              </a:rPr>
              <a:t>Flourish: A New Understanding of Happiness and Well-Being - and How To Achieve Them</a:t>
            </a:r>
            <a:r>
              <a:rPr lang="en-GB" dirty="0"/>
              <a:t>. Martin Seligman</a:t>
            </a:r>
          </a:p>
          <a:p>
            <a:pPr fontAlgn="base"/>
            <a:r>
              <a:rPr lang="en-GB" dirty="0">
                <a:hlinkClick r:id="rId15"/>
              </a:rPr>
              <a:t>The Spirit Level: Why more equal societies almost always do better</a:t>
            </a:r>
            <a:r>
              <a:rPr lang="en-GB" dirty="0"/>
              <a:t>. Richard Wilkinson and Kate Pickett</a:t>
            </a:r>
          </a:p>
          <a:p>
            <a:pPr fontAlgn="base"/>
            <a:r>
              <a:rPr lang="en-GB" dirty="0">
                <a:hlinkClick r:id="rId16"/>
              </a:rPr>
              <a:t>World Book of Happiness</a:t>
            </a:r>
            <a:r>
              <a:rPr lang="en-GB" dirty="0"/>
              <a:t>, Leo </a:t>
            </a:r>
            <a:r>
              <a:rPr lang="en-GB" dirty="0" err="1"/>
              <a:t>Bormans</a:t>
            </a:r>
            <a:endParaRPr lang="en-GB" dirty="0"/>
          </a:p>
          <a:p>
            <a:endParaRPr lang="en-GB" dirty="0"/>
          </a:p>
        </p:txBody>
      </p:sp>
    </p:spTree>
    <p:extLst>
      <p:ext uri="{BB962C8B-B14F-4D97-AF65-F5344CB8AC3E}">
        <p14:creationId xmlns:p14="http://schemas.microsoft.com/office/powerpoint/2010/main" val="1978514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Turning our gaze from the macro to the micro picture..</a:t>
            </a:r>
            <a:endParaRPr lang="en-GB" dirty="0"/>
          </a:p>
        </p:txBody>
      </p:sp>
      <p:sp>
        <p:nvSpPr>
          <p:cNvPr id="3" name="Content Placeholder 2"/>
          <p:cNvSpPr>
            <a:spLocks noGrp="1"/>
          </p:cNvSpPr>
          <p:nvPr>
            <p:ph idx="1"/>
          </p:nvPr>
        </p:nvSpPr>
        <p:spPr/>
        <p:txBody>
          <a:bodyPr/>
          <a:lstStyle/>
          <a:p>
            <a:r>
              <a:rPr lang="en-GB" dirty="0"/>
              <a:t>N</a:t>
            </a:r>
            <a:r>
              <a:rPr lang="en-GB" dirty="0" smtClean="0"/>
              <a:t>ow we understand some of the macro aspects of well-being, how can we use this knowledge to shape what we do in our own lives and in our local communities?</a:t>
            </a:r>
          </a:p>
          <a:p>
            <a:endParaRPr lang="en-GB" dirty="0" smtClean="0"/>
          </a:p>
          <a:p>
            <a:r>
              <a:rPr lang="en-GB" dirty="0" smtClean="0"/>
              <a:t>Identify needs or assets in the community</a:t>
            </a:r>
          </a:p>
          <a:p>
            <a:r>
              <a:rPr lang="en-GB" dirty="0" smtClean="0"/>
              <a:t>Identify some priority needs or assets</a:t>
            </a:r>
          </a:p>
          <a:p>
            <a:r>
              <a:rPr lang="en-GB" dirty="0" smtClean="0"/>
              <a:t>Identify activities which support and enhance well-being</a:t>
            </a:r>
          </a:p>
          <a:p>
            <a:r>
              <a:rPr lang="en-GB" dirty="0" smtClean="0"/>
              <a:t>Commit resources to supporting these activities</a:t>
            </a:r>
            <a:endParaRPr lang="en-GB" dirty="0"/>
          </a:p>
        </p:txBody>
      </p:sp>
    </p:spTree>
    <p:extLst>
      <p:ext uri="{BB962C8B-B14F-4D97-AF65-F5344CB8AC3E}">
        <p14:creationId xmlns:p14="http://schemas.microsoft.com/office/powerpoint/2010/main" val="2338805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half" idx="1"/>
            <p:extLst>
              <p:ext uri="{D42A27DB-BD31-4B8C-83A1-F6EECF244321}">
                <p14:modId xmlns:p14="http://schemas.microsoft.com/office/powerpoint/2010/main" val="3247690512"/>
              </p:ext>
            </p:extLst>
          </p:nvPr>
        </p:nvGraphicFramePr>
        <p:xfrm>
          <a:off x="3500846" y="470263"/>
          <a:ext cx="8410303" cy="62571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p:cNvSpPr>
            <a:spLocks noGrp="1"/>
          </p:cNvSpPr>
          <p:nvPr>
            <p:ph sz="half" idx="2"/>
          </p:nvPr>
        </p:nvSpPr>
        <p:spPr>
          <a:xfrm>
            <a:off x="838200" y="1071154"/>
            <a:ext cx="2806337" cy="4980760"/>
          </a:xfrm>
        </p:spPr>
        <p:txBody>
          <a:bodyPr>
            <a:normAutofit/>
          </a:bodyPr>
          <a:lstStyle/>
          <a:p>
            <a:r>
              <a:rPr lang="en-GB" sz="4000" dirty="0" smtClean="0"/>
              <a:t>Well-being needs assessment</a:t>
            </a:r>
          </a:p>
          <a:p>
            <a:endParaRPr lang="en-GB" sz="4000" dirty="0"/>
          </a:p>
        </p:txBody>
      </p:sp>
    </p:spTree>
    <p:extLst>
      <p:ext uri="{BB962C8B-B14F-4D97-AF65-F5344CB8AC3E}">
        <p14:creationId xmlns:p14="http://schemas.microsoft.com/office/powerpoint/2010/main" val="3616443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Adversity and Trauma</a:t>
            </a:r>
            <a:endParaRPr lang="en-GB" dirty="0"/>
          </a:p>
        </p:txBody>
      </p:sp>
      <p:sp>
        <p:nvSpPr>
          <p:cNvPr id="6" name="Content Placeholder 5"/>
          <p:cNvSpPr>
            <a:spLocks noGrp="1"/>
          </p:cNvSpPr>
          <p:nvPr>
            <p:ph idx="1"/>
          </p:nvPr>
        </p:nvSpPr>
        <p:spPr/>
        <p:txBody>
          <a:bodyPr/>
          <a:lstStyle/>
          <a:p>
            <a:r>
              <a:rPr lang="en-GB" dirty="0" smtClean="0"/>
              <a:t>One of the ways of us talking about the inequality in the more developed world is to use the language of adversity, of Adverse Childhood Experiences </a:t>
            </a:r>
          </a:p>
          <a:p>
            <a:r>
              <a:rPr lang="en-GB" dirty="0" smtClean="0">
                <a:hlinkClick r:id="rId2"/>
              </a:rPr>
              <a:t>https://www.npr.org/sections/health-shots/2015/03/02/387007941/take-the-ace-quiz-and-learn-what-it-does-and-doesnt-mean</a:t>
            </a:r>
            <a:r>
              <a:rPr lang="en-GB" dirty="0" smtClean="0"/>
              <a:t> </a:t>
            </a:r>
          </a:p>
          <a:p>
            <a:endParaRPr lang="en-GB" dirty="0" smtClean="0"/>
          </a:p>
          <a:p>
            <a:r>
              <a:rPr lang="en-GB" dirty="0" smtClean="0"/>
              <a:t>See this resource on adversity </a:t>
            </a:r>
            <a:r>
              <a:rPr lang="en-GB" dirty="0" smtClean="0">
                <a:hlinkClick r:id="rId3"/>
              </a:rPr>
              <a:t>https://youtu.be/YiMjTzCnbNQ</a:t>
            </a:r>
            <a:r>
              <a:rPr lang="en-GB" dirty="0" smtClean="0"/>
              <a:t> </a:t>
            </a:r>
            <a:endParaRPr lang="en-GB" dirty="0"/>
          </a:p>
        </p:txBody>
      </p:sp>
    </p:spTree>
    <p:extLst>
      <p:ext uri="{BB962C8B-B14F-4D97-AF65-F5344CB8AC3E}">
        <p14:creationId xmlns:p14="http://schemas.microsoft.com/office/powerpoint/2010/main" val="322484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ACES Kaiser Study</a:t>
            </a:r>
            <a:endParaRPr lang="en-GB" dirty="0"/>
          </a:p>
        </p:txBody>
      </p:sp>
      <p:sp>
        <p:nvSpPr>
          <p:cNvPr id="3" name="Content Placeholder 2"/>
          <p:cNvSpPr>
            <a:spLocks noGrp="1"/>
          </p:cNvSpPr>
          <p:nvPr>
            <p:ph idx="1"/>
          </p:nvPr>
        </p:nvSpPr>
        <p:spPr/>
        <p:txBody>
          <a:bodyPr/>
          <a:lstStyle/>
          <a:p>
            <a:r>
              <a:rPr lang="en-GB" dirty="0" smtClean="0">
                <a:hlinkClick r:id="rId2"/>
              </a:rPr>
              <a:t>https://youtu.be/d-SSwYTe8TY</a:t>
            </a:r>
            <a:r>
              <a:rPr lang="en-GB" dirty="0" smtClean="0"/>
              <a:t> </a:t>
            </a:r>
          </a:p>
          <a:p>
            <a:endParaRPr lang="en-GB" dirty="0"/>
          </a:p>
          <a:p>
            <a:r>
              <a:rPr lang="en-GB" dirty="0" smtClean="0"/>
              <a:t>Protective Factors – that’s the good stuff..</a:t>
            </a:r>
          </a:p>
          <a:p>
            <a:r>
              <a:rPr lang="en-GB" dirty="0" smtClean="0">
                <a:hlinkClick r:id="rId3"/>
              </a:rPr>
              <a:t>https://youtu.be/-1c2X5T7frw</a:t>
            </a:r>
            <a:r>
              <a:rPr lang="en-GB" dirty="0" smtClean="0"/>
              <a:t> </a:t>
            </a:r>
            <a:endParaRPr lang="en-GB" dirty="0"/>
          </a:p>
        </p:txBody>
      </p:sp>
    </p:spTree>
    <p:extLst>
      <p:ext uri="{BB962C8B-B14F-4D97-AF65-F5344CB8AC3E}">
        <p14:creationId xmlns:p14="http://schemas.microsoft.com/office/powerpoint/2010/main" val="14397158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Rapid Participatory Appraisal</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5722925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4990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Assets in the community</a:t>
            </a:r>
            <a:endParaRPr lang="en-GB" dirty="0"/>
          </a:p>
        </p:txBody>
      </p:sp>
      <p:sp>
        <p:nvSpPr>
          <p:cNvPr id="3" name="Content Placeholder 2"/>
          <p:cNvSpPr>
            <a:spLocks noGrp="1"/>
          </p:cNvSpPr>
          <p:nvPr>
            <p:ph idx="1"/>
          </p:nvPr>
        </p:nvSpPr>
        <p:spPr/>
        <p:txBody>
          <a:bodyPr/>
          <a:lstStyle/>
          <a:p>
            <a:r>
              <a:rPr lang="en-GB" dirty="0" smtClean="0"/>
              <a:t>Any factor or resource which enhances the ability of individuals, communities and populations to maintain and sustain health and wellbeing.  These assets can operate at the level of the individual, family or community as protective and promoting factors to buffer against life’s stresses (Morgan and </a:t>
            </a:r>
            <a:r>
              <a:rPr lang="en-GB" dirty="0" err="1" smtClean="0"/>
              <a:t>Ziglio</a:t>
            </a:r>
            <a:r>
              <a:rPr lang="en-GB" dirty="0" smtClean="0"/>
              <a:t>, 2010)</a:t>
            </a:r>
          </a:p>
          <a:p>
            <a:endParaRPr lang="en-GB" dirty="0" smtClean="0"/>
          </a:p>
          <a:p>
            <a:r>
              <a:rPr lang="en-GB" dirty="0" smtClean="0"/>
              <a:t>UK government </a:t>
            </a:r>
            <a:r>
              <a:rPr lang="en-GB" dirty="0"/>
              <a:t>f</a:t>
            </a:r>
            <a:r>
              <a:rPr lang="en-GB" dirty="0" smtClean="0"/>
              <a:t>act </a:t>
            </a:r>
            <a:r>
              <a:rPr lang="en-GB" dirty="0"/>
              <a:t>s</a:t>
            </a:r>
            <a:r>
              <a:rPr lang="en-GB" dirty="0" smtClean="0"/>
              <a:t>heet on What works for well-being:</a:t>
            </a:r>
          </a:p>
          <a:p>
            <a:r>
              <a:rPr lang="en-GB" dirty="0" smtClean="0">
                <a:hlinkClick r:id="rId2"/>
              </a:rPr>
              <a:t>https://assets.publishing.service.gov.uk/government/uploads/system/uploads/attachment_data/file/277593/What_works_to_improve_wellbeing.pdf</a:t>
            </a:r>
            <a:r>
              <a:rPr lang="en-GB" dirty="0" smtClean="0"/>
              <a:t> </a:t>
            </a:r>
            <a:endParaRPr lang="en-GB" dirty="0"/>
          </a:p>
        </p:txBody>
      </p:sp>
    </p:spTree>
    <p:extLst>
      <p:ext uri="{BB962C8B-B14F-4D97-AF65-F5344CB8AC3E}">
        <p14:creationId xmlns:p14="http://schemas.microsoft.com/office/powerpoint/2010/main" val="1471953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half" idx="1"/>
            <p:extLst>
              <p:ext uri="{D42A27DB-BD31-4B8C-83A1-F6EECF244321}">
                <p14:modId xmlns:p14="http://schemas.microsoft.com/office/powerpoint/2010/main" val="4128248912"/>
              </p:ext>
            </p:extLst>
          </p:nvPr>
        </p:nvGraphicFramePr>
        <p:xfrm>
          <a:off x="3962400" y="304800"/>
          <a:ext cx="7543801" cy="6352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p:cNvSpPr>
            <a:spLocks noGrp="1"/>
          </p:cNvSpPr>
          <p:nvPr>
            <p:ph sz="half" idx="2"/>
          </p:nvPr>
        </p:nvSpPr>
        <p:spPr>
          <a:xfrm>
            <a:off x="914400" y="1719597"/>
            <a:ext cx="2855495" cy="4351338"/>
          </a:xfrm>
        </p:spPr>
        <p:txBody>
          <a:bodyPr>
            <a:normAutofit/>
          </a:bodyPr>
          <a:lstStyle/>
          <a:p>
            <a:pPr marL="0" indent="0">
              <a:buNone/>
            </a:pPr>
            <a:r>
              <a:rPr lang="en-GB" sz="3600" dirty="0"/>
              <a:t>Assets identified in a Glass Half Full (</a:t>
            </a:r>
            <a:r>
              <a:rPr lang="en-GB" sz="3600" dirty="0" err="1"/>
              <a:t>IDeA</a:t>
            </a:r>
            <a:r>
              <a:rPr lang="en-GB" sz="3600" dirty="0"/>
              <a:t>, 2010)</a:t>
            </a:r>
          </a:p>
          <a:p>
            <a:endParaRPr lang="en-GB" sz="3600" dirty="0"/>
          </a:p>
        </p:txBody>
      </p:sp>
    </p:spTree>
    <p:extLst>
      <p:ext uri="{BB962C8B-B14F-4D97-AF65-F5344CB8AC3E}">
        <p14:creationId xmlns:p14="http://schemas.microsoft.com/office/powerpoint/2010/main" val="1274198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Ereaut, G. and Whiting, R. (2008) </a:t>
            </a:r>
            <a:r>
              <a:rPr lang="en-GB" i="1" dirty="0"/>
              <a:t>What do we mean by ‘Wellbeing’? And Why Might It Matter? </a:t>
            </a:r>
            <a:r>
              <a:rPr lang="en-GB" dirty="0"/>
              <a:t>Research report no. DCSF-RW073. London: Linguistic Landscapes. </a:t>
            </a:r>
            <a:endParaRPr lang="en-GB" dirty="0" smtClean="0"/>
          </a:p>
          <a:p>
            <a:pPr marL="0" indent="0">
              <a:buNone/>
            </a:pPr>
            <a:r>
              <a:rPr lang="en-GB" dirty="0"/>
              <a:t>Hallam Centre for Community Justice (2006) Response to ‘From Punishment to Problem </a:t>
            </a:r>
            <a:r>
              <a:rPr lang="en-GB" dirty="0" smtClean="0"/>
              <a:t>Solving</a:t>
            </a:r>
            <a:r>
              <a:rPr lang="en-GB" dirty="0"/>
              <a:t>: A New Approach to Children in Trouble’ [Online]. Available at </a:t>
            </a:r>
            <a:r>
              <a:rPr lang="en-GB" u="sng" dirty="0">
                <a:hlinkClick r:id="rId2"/>
              </a:rPr>
              <a:t>http://www.shu.ac.uk/_assets/pdf/hccj-538.pdf</a:t>
            </a:r>
            <a:endParaRPr lang="en-GB" dirty="0" smtClean="0"/>
          </a:p>
          <a:p>
            <a:pPr marL="0" indent="0">
              <a:buNone/>
            </a:pPr>
            <a:r>
              <a:rPr lang="en-GB" dirty="0" smtClean="0"/>
              <a:t>Harvey</a:t>
            </a:r>
            <a:r>
              <a:rPr lang="en-GB" dirty="0"/>
              <a:t>, J. Measures of Health and Wellbeing, in Harvey, J. and Taylor, V. (2013) </a:t>
            </a:r>
            <a:r>
              <a:rPr lang="en-GB" i="1" dirty="0"/>
              <a:t>Measuring Health and Wellbeing. </a:t>
            </a:r>
            <a:r>
              <a:rPr lang="en-GB" dirty="0" smtClean="0"/>
              <a:t>London: </a:t>
            </a:r>
            <a:r>
              <a:rPr lang="en-GB" dirty="0"/>
              <a:t>SAGE</a:t>
            </a:r>
            <a:r>
              <a:rPr lang="en-GB" dirty="0" smtClean="0"/>
              <a:t>.</a:t>
            </a:r>
          </a:p>
          <a:p>
            <a:pPr marL="0" indent="0">
              <a:buNone/>
            </a:pPr>
            <a:r>
              <a:rPr lang="en-GB" dirty="0" err="1" smtClean="0"/>
              <a:t>IDeA</a:t>
            </a:r>
            <a:r>
              <a:rPr lang="en-GB" dirty="0" smtClean="0"/>
              <a:t> (2010) </a:t>
            </a:r>
            <a:r>
              <a:rPr lang="en-GB" i="1" dirty="0" smtClean="0"/>
              <a:t>A Glass Half-Full: How an Asset Approach Can Improve Community Health and Well-being. </a:t>
            </a:r>
            <a:r>
              <a:rPr lang="en-GB" dirty="0" smtClean="0"/>
              <a:t>London: </a:t>
            </a:r>
            <a:r>
              <a:rPr lang="en-GB" dirty="0" err="1" smtClean="0"/>
              <a:t>IDeA</a:t>
            </a:r>
            <a:r>
              <a:rPr lang="en-GB" dirty="0" smtClean="0"/>
              <a:t>.</a:t>
            </a:r>
          </a:p>
          <a:p>
            <a:pPr marL="0" indent="0">
              <a:buNone/>
            </a:pPr>
            <a:r>
              <a:rPr lang="en-GB" dirty="0" smtClean="0"/>
              <a:t>Morgan, A and </a:t>
            </a:r>
            <a:r>
              <a:rPr lang="en-GB" dirty="0" err="1" smtClean="0"/>
              <a:t>Ziglio</a:t>
            </a:r>
            <a:r>
              <a:rPr lang="en-GB" dirty="0" smtClean="0"/>
              <a:t>, E (2010) Revitalising the public health evidence – as asset model, in Morgan, A, Davies, M and </a:t>
            </a:r>
            <a:r>
              <a:rPr lang="en-GB" dirty="0" err="1" smtClean="0"/>
              <a:t>Ziglio</a:t>
            </a:r>
            <a:r>
              <a:rPr lang="en-GB" dirty="0" smtClean="0"/>
              <a:t>, E (eds) </a:t>
            </a:r>
            <a:r>
              <a:rPr lang="en-GB" i="1" dirty="0" smtClean="0"/>
              <a:t>HEALTH Assets in a Global Context: Theory, Methods, Action. </a:t>
            </a:r>
            <a:r>
              <a:rPr lang="en-GB" dirty="0" smtClean="0"/>
              <a:t>New York: Springer. </a:t>
            </a:r>
            <a:endParaRPr lang="en-GB" dirty="0"/>
          </a:p>
          <a:p>
            <a:pPr marL="0" indent="0">
              <a:buNone/>
            </a:pPr>
            <a:endParaRPr lang="en-GB" dirty="0"/>
          </a:p>
        </p:txBody>
      </p:sp>
    </p:spTree>
    <p:extLst>
      <p:ext uri="{BB962C8B-B14F-4D97-AF65-F5344CB8AC3E}">
        <p14:creationId xmlns:p14="http://schemas.microsoft.com/office/powerpoint/2010/main" val="19406017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306</TotalTime>
  <Words>2897</Words>
  <Application>Microsoft Office PowerPoint</Application>
  <PresentationFormat>Widescreen</PresentationFormat>
  <Paragraphs>175</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Inequality and Well-being</vt:lpstr>
      <vt:lpstr>Bigger (Macro) Picture </vt:lpstr>
      <vt:lpstr>Child Well-being in the UK</vt:lpstr>
      <vt:lpstr>The impact of inequality</vt:lpstr>
      <vt:lpstr>Are we spending on the wrong things?</vt:lpstr>
      <vt:lpstr> Aristotle - Nicomachean Ethics </vt:lpstr>
      <vt:lpstr>Some relevant definitions</vt:lpstr>
      <vt:lpstr>Wellbeing</vt:lpstr>
      <vt:lpstr>What are the ingredients of well-being?</vt:lpstr>
      <vt:lpstr>Determinants of National Well-being </vt:lpstr>
      <vt:lpstr>Depends who you ask</vt:lpstr>
      <vt:lpstr>What works well-being?</vt:lpstr>
      <vt:lpstr>Happiness Facts</vt:lpstr>
      <vt:lpstr>PowerPoint Presentation</vt:lpstr>
      <vt:lpstr>Action for Happiness Resources</vt:lpstr>
      <vt:lpstr>PowerPoint Presentation</vt:lpstr>
      <vt:lpstr>Resources for well-being</vt:lpstr>
      <vt:lpstr>Links to Resources</vt:lpstr>
      <vt:lpstr>Turning our gaze from the macro to the micro picture..</vt:lpstr>
      <vt:lpstr>PowerPoint Presentation</vt:lpstr>
      <vt:lpstr>Adversity and Trauma</vt:lpstr>
      <vt:lpstr>ACES Kaiser Study</vt:lpstr>
      <vt:lpstr>Rapid Participatory Appraisal</vt:lpstr>
      <vt:lpstr>Assets in the community</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Darrel Williams</dc:creator>
  <cp:lastModifiedBy>Darrel Williams</cp:lastModifiedBy>
  <cp:revision>20</cp:revision>
  <dcterms:created xsi:type="dcterms:W3CDTF">2021-02-16T15:34:38Z</dcterms:created>
  <dcterms:modified xsi:type="dcterms:W3CDTF">2021-02-16T20:40:40Z</dcterms:modified>
</cp:coreProperties>
</file>