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15"/>
  </p:notesMasterIdLst>
  <p:sldIdLst>
    <p:sldId id="273" r:id="rId2"/>
    <p:sldId id="262" r:id="rId3"/>
    <p:sldId id="263" r:id="rId4"/>
    <p:sldId id="260" r:id="rId5"/>
    <p:sldId id="270" r:id="rId6"/>
    <p:sldId id="264" r:id="rId7"/>
    <p:sldId id="266" r:id="rId8"/>
    <p:sldId id="267" r:id="rId9"/>
    <p:sldId id="269" r:id="rId10"/>
    <p:sldId id="259" r:id="rId11"/>
    <p:sldId id="271" r:id="rId12"/>
    <p:sldId id="261" r:id="rId13"/>
    <p:sldId id="274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roline Lewis (1917865)" initials="CL(" lastIdx="2" clrIdx="0">
    <p:extLst>
      <p:ext uri="{19B8F6BF-5375-455C-9EA6-DF929625EA0E}">
        <p15:presenceInfo xmlns:p15="http://schemas.microsoft.com/office/powerpoint/2012/main" xmlns="" userId="S::1917865@student.uwtsd.ac.uk::8f3dc87d-ef9c-40ab-b57b-2a0a89db391c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4995" autoAdjust="0"/>
    <p:restoredTop sz="94660" autoAdjust="0"/>
  </p:normalViewPr>
  <p:slideViewPr>
    <p:cSldViewPr snapToGrid="0">
      <p:cViewPr varScale="1">
        <p:scale>
          <a:sx n="82" d="100"/>
          <a:sy n="82" d="100"/>
        </p:scale>
        <p:origin x="-96" y="-221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17T11:30:48.965" idx="1">
    <p:pos x="10" y="10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4-17T12:38:40.290" idx="2">
    <p:pos x="10" y="10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43A6F5-58CF-47D9-8020-5A69F8C6E998}" type="datetimeFigureOut">
              <a:rPr lang="en-GB" smtClean="0"/>
              <a:pPr/>
              <a:t>22/05/2020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4DF286-F6EB-48D0-BABA-AD3B8075000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00109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8456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16366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784417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8597871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989764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99013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92670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952253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282063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937539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34255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pPr/>
              <a:t>5/22/2020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091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88" r:id="rId2"/>
    <p:sldLayoutId id="2147483687" r:id="rId3"/>
    <p:sldLayoutId id="2147483686" r:id="rId4"/>
    <p:sldLayoutId id="2147483685" r:id="rId5"/>
    <p:sldLayoutId id="2147483684" r:id="rId6"/>
    <p:sldLayoutId id="2147483683" r:id="rId7"/>
    <p:sldLayoutId id="2147483682" r:id="rId8"/>
    <p:sldLayoutId id="2147483681" r:id="rId9"/>
    <p:sldLayoutId id="2147483680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jtc1info.org/wp-content/uploads/2012/12/iStock_000008506606Large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pin/433541901607275632/" TargetMode="External"/><Relationship Id="rId3" Type="http://schemas.openxmlformats.org/officeDocument/2006/relationships/hyperlink" Target="https://blog.hubspot.com/marketing/teamwork-quotes" TargetMode="External"/><Relationship Id="rId7" Type="http://schemas.openxmlformats.org/officeDocument/2006/relationships/hyperlink" Target="https://www.customerexperienceinsight.com/wp-content/uploads/2013/10/121198598.jpg" TargetMode="External"/><Relationship Id="rId2" Type="http://schemas.openxmlformats.org/officeDocument/2006/relationships/hyperlink" Target="https://2.bp.blogspot.com/-IFwaF2O-Vzg/Vt9UZY4hPjI/AAAAAAAAACM/pB2suxbFzBk/s200/CropperCapture661-300x209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kpalad.wordpress.com/2015/03/25/managing-diverse-teams-2/" TargetMode="External"/><Relationship Id="rId5" Type="http://schemas.openxmlformats.org/officeDocument/2006/relationships/hyperlink" Target="https://lamidiadijatpatricia.wordpress.com/2014/02/28/teamwork-diversity-of-personality-and-ability/" TargetMode="External"/><Relationship Id="rId4" Type="http://schemas.openxmlformats.org/officeDocument/2006/relationships/hyperlink" Target="https://jtc1info.org/join-us/business-people-standing-with-hands-together/" TargetMode="External"/><Relationship Id="rId9" Type="http://schemas.openxmlformats.org/officeDocument/2006/relationships/hyperlink" Target="https://www.scorchsoft.com/solutions/login-portals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="" xmlns:a16="http://schemas.microsoft.com/office/drawing/2014/main" id="{0AF4F2BA-3C03-4E2C-8ABC-0949B61B3C5E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C7F3482F-307E-45CF-8EE1-8EE8B1C1CF9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t="13757" b="228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="" xmlns:a16="http://schemas.microsoft.com/office/drawing/2014/main" id="{4B986F88-1433-4AF7-AF71-41A89DC93F15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46064">
                <a:srgbClr val="000000">
                  <a:alpha val="30000"/>
                </a:srgbClr>
              </a:gs>
              <a:gs pos="68000">
                <a:srgbClr val="000000">
                  <a:alpha val="20000"/>
                </a:srgbClr>
              </a:gs>
              <a:gs pos="0">
                <a:schemeClr val="tx1">
                  <a:alpha val="0"/>
                </a:schemeClr>
              </a:gs>
              <a:gs pos="26000">
                <a:schemeClr val="tx1">
                  <a:alpha val="2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="" xmlns:a16="http://schemas.microsoft.com/office/drawing/2014/main" id="{7DAFBC67-40FE-4B5E-90AC-B3186F375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Effective team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21952104-2461-4384-B364-6B053D5225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BY CAROLINE </a:t>
            </a:r>
            <a:r>
              <a:rPr lang="en-GB" dirty="0" err="1">
                <a:solidFill>
                  <a:srgbClr val="FFFFFF"/>
                </a:solidFill>
              </a:rPr>
              <a:t>lEWIS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="" xmlns:a16="http://schemas.microsoft.com/office/drawing/2014/main" id="{A07787ED-5EDC-4C54-AD87-55B60D0FE39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="" xmlns:a16="http://schemas.microsoft.com/office/drawing/2014/main" id="{A44FFD5D-B985-4624-BBCD-50AD2E1686B4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=""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1000">
                <a:srgbClr val="000000">
                  <a:alpha val="10000"/>
                </a:srgbClr>
              </a:gs>
              <a:gs pos="7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 flipH="1">
            <a:off x="1138687" y="5495026"/>
            <a:ext cx="2441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10</a:t>
            </a:r>
            <a:r>
              <a:rPr lang="en-GB" baseline="30000" dirty="0" smtClean="0">
                <a:solidFill>
                  <a:schemeClr val="bg1"/>
                </a:solidFill>
              </a:rPr>
              <a:t>th</a:t>
            </a:r>
            <a:r>
              <a:rPr lang="en-GB" dirty="0" smtClean="0">
                <a:solidFill>
                  <a:schemeClr val="bg1"/>
                </a:solidFill>
              </a:rPr>
              <a:t> May 2020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88421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xmlns="" id="{D40791F6-715D-481A-9C4A-3645AECFD5A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60129E-1F37-403A-A94D-3C137C1AB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7" y="634946"/>
            <a:ext cx="6432434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/>
              <a:t>Introduction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xmlns="" id="{740F83A4-FAC4-4867-95A5-BBFD280C7B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976240" y="2267421"/>
            <a:ext cx="603504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383641B0-C0B5-4F99-B41D-8041E5D949A5}"/>
              </a:ext>
            </a:extLst>
          </p:cNvPr>
          <p:cNvSpPr txBox="1"/>
          <p:nvPr/>
        </p:nvSpPr>
        <p:spPr>
          <a:xfrm>
            <a:off x="642257" y="2407436"/>
            <a:ext cx="6432434" cy="3461658"/>
          </a:xfrm>
        </p:spPr>
        <p:txBody>
          <a:bodyPr vert="horz" lIns="0" tIns="45720" rIns="0" bIns="45720" rtlCol="0">
            <a:normAutofit fontScale="85000" lnSpcReduction="20000"/>
          </a:bodyPr>
          <a:lstStyle/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17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 is the difference between a group and a team? 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A </a:t>
            </a: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group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 collection of individuals who coordinate their individual efforts ( </a:t>
            </a:r>
            <a:r>
              <a:rPr lang="en-US" sz="22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e.g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 marathon runner)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A </a:t>
            </a:r>
            <a:r>
              <a:rPr lang="en-US" sz="2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team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is a group of people who share a common team purpose and goal (</a:t>
            </a:r>
            <a:r>
              <a:rPr lang="en-US" sz="22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e.g</a:t>
            </a:r>
            <a:r>
              <a:rPr lang="en-US" sz="2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choir, a relay running team, a football team)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2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2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 team is a unit of people with different personalities, strengths, weaknesses and ideas that work together to achieve an end goal.  </a:t>
            </a:r>
          </a:p>
          <a:p>
            <a:pPr defTabSz="914400">
              <a:spcAft>
                <a:spcPts val="600"/>
              </a:spcAft>
              <a:buFont typeface="Calibri" panose="020F0502020204030204" pitchFamily="34" charset="0"/>
            </a:pPr>
            <a:endParaRPr lang="en-US" sz="17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646FC5C-6524-4E21-BF92-5893612DE2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87522" y="894136"/>
            <a:ext cx="3010946" cy="20006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A3AA5170-7E6F-41AA-B313-2E2EDE05B0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5188" y="3428999"/>
            <a:ext cx="2904310" cy="2525487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811CBAFA-D7E0-40A7-BB94-2C05304B407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3B07AB59-3148-43BE-8EE0-11B8B7536CA1}"/>
              </a:ext>
            </a:extLst>
          </p:cNvPr>
          <p:cNvSpPr txBox="1"/>
          <p:nvPr/>
        </p:nvSpPr>
        <p:spPr>
          <a:xfrm>
            <a:off x="11372295" y="958788"/>
            <a:ext cx="43500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G</a:t>
            </a:r>
          </a:p>
          <a:p>
            <a:r>
              <a:rPr lang="en-GB" sz="2800" b="1" dirty="0"/>
              <a:t>R</a:t>
            </a:r>
          </a:p>
          <a:p>
            <a:r>
              <a:rPr lang="en-GB" sz="2800" b="1" dirty="0"/>
              <a:t>O</a:t>
            </a:r>
          </a:p>
          <a:p>
            <a:r>
              <a:rPr lang="en-GB" sz="2800" b="1" dirty="0"/>
              <a:t>U</a:t>
            </a:r>
          </a:p>
          <a:p>
            <a:r>
              <a:rPr lang="en-GB" sz="2800" b="1" dirty="0"/>
              <a:t>P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xmlns="" id="{8BF571CC-5279-442D-B460-A38C997D33D5}"/>
              </a:ext>
            </a:extLst>
          </p:cNvPr>
          <p:cNvSpPr txBox="1"/>
          <p:nvPr/>
        </p:nvSpPr>
        <p:spPr>
          <a:xfrm>
            <a:off x="11372295" y="3932808"/>
            <a:ext cx="30184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T</a:t>
            </a:r>
          </a:p>
          <a:p>
            <a:r>
              <a:rPr lang="en-GB" sz="2800" b="1" dirty="0"/>
              <a:t>E</a:t>
            </a:r>
          </a:p>
          <a:p>
            <a:r>
              <a:rPr lang="en-GB" sz="2800" b="1" dirty="0"/>
              <a:t>A</a:t>
            </a:r>
          </a:p>
          <a:p>
            <a:r>
              <a:rPr lang="en-GB" sz="2800" b="1" dirty="0"/>
              <a:t>M</a:t>
            </a:r>
          </a:p>
        </p:txBody>
      </p:sp>
    </p:spTree>
    <p:extLst>
      <p:ext uri="{BB962C8B-B14F-4D97-AF65-F5344CB8AC3E}">
        <p14:creationId xmlns:p14="http://schemas.microsoft.com/office/powerpoint/2010/main" xmlns="" val="27076483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>
        <p14:flas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93584EE-17B0-4172-A181-847698D08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are teams important ?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sz="2200" dirty="0"/>
              <a:t>Team quotes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844F31E6-2E12-4057-B275-C4A7C2E40D1B}"/>
              </a:ext>
            </a:extLst>
          </p:cNvPr>
          <p:cNvSpPr txBox="1"/>
          <p:nvPr/>
        </p:nvSpPr>
        <p:spPr>
          <a:xfrm>
            <a:off x="1097280" y="2246051"/>
            <a:ext cx="994062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"Great things in business are never done by one person; they're done by a team of people." – Steve Jobs (co-founder of Apple)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"You need to be aware of what others are doing, applaud their efforts, acknowledge their successes, and encourage them in their pursuits. When we all help one another, everybody wins." – Jim Stovall (best seller writer)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3EE5779D-D20D-4B78-97D3-F1935480B558}"/>
              </a:ext>
            </a:extLst>
          </p:cNvPr>
          <p:cNvSpPr txBox="1"/>
          <p:nvPr/>
        </p:nvSpPr>
        <p:spPr>
          <a:xfrm>
            <a:off x="1225118" y="4447713"/>
            <a:ext cx="31338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An effective working team has</a:t>
            </a:r>
            <a:r>
              <a:rPr lang="en-GB" dirty="0"/>
              <a:t>: commons goals, respect and trust in fellow members, good communication, fun and excitement      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033D8C2-B50A-4EC7-8D22-FF8873D032E8}"/>
              </a:ext>
            </a:extLst>
          </p:cNvPr>
          <p:cNvSpPr txBox="1"/>
          <p:nvPr/>
        </p:nvSpPr>
        <p:spPr>
          <a:xfrm>
            <a:off x="6906827" y="4554375"/>
            <a:ext cx="43323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An ineffective team has</a:t>
            </a:r>
            <a:r>
              <a:rPr lang="en-GB" dirty="0"/>
              <a:t>: no clear goals, confusion, no trust in each other, bad communication, lack of commitment and enthusiasm 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xmlns="" id="{035E0948-720C-4BA2-95B2-392010BBFF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93324467"/>
              </p:ext>
            </p:extLst>
          </p:nvPr>
        </p:nvGraphicFramePr>
        <p:xfrm>
          <a:off x="1118586" y="4030462"/>
          <a:ext cx="10377997" cy="417251"/>
        </p:xfrm>
        <a:graphic>
          <a:graphicData uri="http://schemas.openxmlformats.org/drawingml/2006/table">
            <a:tbl>
              <a:tblPr/>
              <a:tblGrid>
                <a:gridCol w="10377997">
                  <a:extLst>
                    <a:ext uri="{9D8B030D-6E8A-4147-A177-3AD203B41FA5}">
                      <a16:colId xmlns:a16="http://schemas.microsoft.com/office/drawing/2014/main" xmlns="" val="3124757091"/>
                    </a:ext>
                  </a:extLst>
                </a:gridCol>
              </a:tblGrid>
              <a:tr h="417251">
                <a:tc>
                  <a:txBody>
                    <a:bodyPr/>
                    <a:lstStyle/>
                    <a:p>
                      <a:r>
                        <a:rPr lang="en-GB" dirty="0"/>
                        <a:t>Qualities of an effective team                                                    Qualities of an ineffective team </a:t>
                      </a: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xmlns="" val="31776720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8008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erson wearing a suit and tie&#10;&#10;Description automatically generated">
            <a:extLst>
              <a:ext uri="{FF2B5EF4-FFF2-40B4-BE49-F238E27FC236}">
                <a16:creationId xmlns:a16="http://schemas.microsoft.com/office/drawing/2014/main" xmlns="" id="{DD682687-943B-4695-9523-5B9AFEC78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1702" y="171854"/>
            <a:ext cx="3920601" cy="548884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F7F271F-75BC-456D-8502-6BA3CF252276}"/>
              </a:ext>
            </a:extLst>
          </p:cNvPr>
          <p:cNvSpPr txBox="1"/>
          <p:nvPr/>
        </p:nvSpPr>
        <p:spPr>
          <a:xfrm>
            <a:off x="188095" y="5660695"/>
            <a:ext cx="43678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Bruce Tuckman (Source: Ohio State University)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963BB0FA-C066-48A1-B2F6-A19C0FA4F8BB}"/>
              </a:ext>
            </a:extLst>
          </p:cNvPr>
          <p:cNvSpPr txBox="1"/>
          <p:nvPr/>
        </p:nvSpPr>
        <p:spPr>
          <a:xfrm>
            <a:off x="5753819" y="508959"/>
            <a:ext cx="568480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"</a:t>
            </a:r>
            <a:r>
              <a:rPr lang="en-GB" sz="2000" dirty="0"/>
              <a:t>Tuckman's stages of group development".1965 </a:t>
            </a:r>
          </a:p>
          <a:p>
            <a:r>
              <a:rPr lang="en-GB" sz="2000" dirty="0"/>
              <a:t>                             included stages.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0343AE36-C503-40E2-9568-3BBE84ADAA5B}"/>
              </a:ext>
            </a:extLst>
          </p:cNvPr>
          <p:cNvSpPr txBox="1"/>
          <p:nvPr/>
        </p:nvSpPr>
        <p:spPr>
          <a:xfrm>
            <a:off x="5486400" y="2419350"/>
            <a:ext cx="5943600" cy="3171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2F766DE8-3535-4B71-8168-201E20D7F59D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67610" y="1470453"/>
            <a:ext cx="7224390" cy="3880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13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F930E07B-0545-4BF2-8C13-BA943C303978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2450" y="1447800"/>
            <a:ext cx="6448425" cy="35909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2EEF9D49-4849-4F8A-9057-BDA0A04E2071}"/>
              </a:ext>
            </a:extLst>
          </p:cNvPr>
          <p:cNvSpPr txBox="1"/>
          <p:nvPr/>
        </p:nvSpPr>
        <p:spPr>
          <a:xfrm flipH="1">
            <a:off x="2976472" y="543464"/>
            <a:ext cx="18669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Forming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DA2EF52-1A8F-4CE8-8E78-8D4BA28BF885}"/>
              </a:ext>
            </a:extLst>
          </p:cNvPr>
          <p:cNvSpPr txBox="1"/>
          <p:nvPr/>
        </p:nvSpPr>
        <p:spPr>
          <a:xfrm>
            <a:off x="8177340" y="560717"/>
            <a:ext cx="3804751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Anxiety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Confusion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Checking each other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Guarded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Polite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Looking for </a:t>
            </a:r>
            <a:r>
              <a:rPr lang="en-GB" sz="2800" dirty="0" smtClean="0"/>
              <a:t>leadership/guidance/structure</a:t>
            </a: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Some are excited </a:t>
            </a:r>
          </a:p>
        </p:txBody>
      </p:sp>
    </p:spTree>
    <p:extLst>
      <p:ext uri="{BB962C8B-B14F-4D97-AF65-F5344CB8AC3E}">
        <p14:creationId xmlns:p14="http://schemas.microsoft.com/office/powerpoint/2010/main" xmlns="" val="2478668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A93ACAAE-8A16-4629-91B2-C946578C1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257" y="1785003"/>
            <a:ext cx="5361743" cy="37264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F336DE50-52C7-4EE1-965E-15F08AE087EB}"/>
              </a:ext>
            </a:extLst>
          </p:cNvPr>
          <p:cNvSpPr txBox="1"/>
          <p:nvPr/>
        </p:nvSpPr>
        <p:spPr>
          <a:xfrm flipH="1">
            <a:off x="2494624" y="941033"/>
            <a:ext cx="204186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Storming</a:t>
            </a:r>
            <a:r>
              <a:rPr lang="en-GB" dirty="0"/>
              <a:t>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F1B78D12-FA4F-48AD-93BD-FFAD657F0C1D}"/>
              </a:ext>
            </a:extLst>
          </p:cNvPr>
          <p:cNvSpPr txBox="1"/>
          <p:nvPr/>
        </p:nvSpPr>
        <p:spPr>
          <a:xfrm>
            <a:off x="8031892" y="319177"/>
            <a:ext cx="3425851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Conflict of ideas and personalities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Chaos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Unproductive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Lack of understanding of the groups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Some can feel stress as not feeling supported by other members of the team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Frustration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045896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>
            <a:hlinkClick r:id="rId2"/>
            <a:extLst>
              <a:ext uri="{FF2B5EF4-FFF2-40B4-BE49-F238E27FC236}">
                <a16:creationId xmlns:a16="http://schemas.microsoft.com/office/drawing/2014/main" xmlns="" id="{03B80230-5461-4D4E-A5D2-5A42B1E66E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4757" y="1634740"/>
            <a:ext cx="3970784" cy="38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67DB7E00-6831-4B0C-BC8F-3A7EB08D28A7}"/>
              </a:ext>
            </a:extLst>
          </p:cNvPr>
          <p:cNvSpPr txBox="1"/>
          <p:nvPr/>
        </p:nvSpPr>
        <p:spPr>
          <a:xfrm>
            <a:off x="2663301" y="629728"/>
            <a:ext cx="1848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Norming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13B3829D-1E33-4F87-A091-6F99C27939D7}"/>
              </a:ext>
            </a:extLst>
          </p:cNvPr>
          <p:cNvSpPr txBox="1"/>
          <p:nvPr/>
        </p:nvSpPr>
        <p:spPr>
          <a:xfrm>
            <a:off x="7200001" y="457200"/>
            <a:ext cx="430530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Group shares ideas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Understanding of the teams role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Team members except the group as a whole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feeling of unity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Little conflict at this stage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Cooperation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Views exchanged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Appreciate colleagues' strengths</a:t>
            </a:r>
          </a:p>
        </p:txBody>
      </p:sp>
    </p:spTree>
    <p:extLst>
      <p:ext uri="{BB962C8B-B14F-4D97-AF65-F5344CB8AC3E}">
        <p14:creationId xmlns:p14="http://schemas.microsoft.com/office/powerpoint/2010/main" xmlns="" val="158644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723AB466-BABF-42BE-952B-58C3569833CE}"/>
              </a:ext>
            </a:extLst>
          </p:cNvPr>
          <p:cNvSpPr txBox="1"/>
          <p:nvPr/>
        </p:nvSpPr>
        <p:spPr>
          <a:xfrm>
            <a:off x="1725283" y="1029810"/>
            <a:ext cx="30065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Performing</a:t>
            </a:r>
            <a:r>
              <a:rPr lang="en-GB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E16E4C18-8CC4-4B3D-8A6C-ADBB5489AEE9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42950" y="1933574"/>
            <a:ext cx="5534026" cy="332422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FC33801D-5EF6-48AE-8E02-A1DCFB4FEFF2}"/>
              </a:ext>
            </a:extLst>
          </p:cNvPr>
          <p:cNvSpPr txBox="1"/>
          <p:nvPr/>
        </p:nvSpPr>
        <p:spPr>
          <a:xfrm>
            <a:off x="8096250" y="1781175"/>
            <a:ext cx="343852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Team now has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Solutions are found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Working well together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Views exchanged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Productivity is being achieved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Team is effective  </a:t>
            </a:r>
          </a:p>
        </p:txBody>
      </p:sp>
    </p:spTree>
    <p:extLst>
      <p:ext uri="{BB962C8B-B14F-4D97-AF65-F5344CB8AC3E}">
        <p14:creationId xmlns:p14="http://schemas.microsoft.com/office/powerpoint/2010/main" xmlns="" val="2021268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1557D5B1-E45C-434F-842B-8CEA62D65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5" y="1385887"/>
            <a:ext cx="4514850" cy="34385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89A0834B-FEF5-49FB-879C-8B07AC7623E3}"/>
              </a:ext>
            </a:extLst>
          </p:cNvPr>
          <p:cNvSpPr txBox="1"/>
          <p:nvPr/>
        </p:nvSpPr>
        <p:spPr>
          <a:xfrm>
            <a:off x="2193445" y="513452"/>
            <a:ext cx="2430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Adjourning</a:t>
            </a:r>
            <a:r>
              <a:rPr lang="en-GB" sz="2000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13BE53B3-9446-4C8A-96E0-BB0EAF384FCA}"/>
              </a:ext>
            </a:extLst>
          </p:cNvPr>
          <p:cNvSpPr txBox="1"/>
          <p:nvPr/>
        </p:nvSpPr>
        <p:spPr>
          <a:xfrm>
            <a:off x="7620000" y="1086928"/>
            <a:ext cx="376237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Team goal is achieved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Time for team celebration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However, it can be a sad time as the team may be broken 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 time where managers thank the team for their efforts  </a:t>
            </a:r>
          </a:p>
        </p:txBody>
      </p:sp>
    </p:spTree>
    <p:extLst>
      <p:ext uri="{BB962C8B-B14F-4D97-AF65-F5344CB8AC3E}">
        <p14:creationId xmlns:p14="http://schemas.microsoft.com/office/powerpoint/2010/main" xmlns="" val="391553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BCD2D517-BC35-4439-AC31-06DF764F25F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9BA8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2DD3F846-0483-40F5-A881-0C1AD2A0CAD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ell phone&#10;&#10;Description automatically generated">
            <a:extLst>
              <a:ext uri="{FF2B5EF4-FFF2-40B4-BE49-F238E27FC236}">
                <a16:creationId xmlns:a16="http://schemas.microsoft.com/office/drawing/2014/main" xmlns="" id="{992F246F-DAA9-4943-8785-AC119F96325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2674"/>
          <a:stretch/>
        </p:blipFill>
        <p:spPr>
          <a:xfrm>
            <a:off x="1258334" y="899448"/>
            <a:ext cx="9675332" cy="460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1342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2F3ACBEB-D0F6-4E0D-B147-66F40C560A17}"/>
              </a:ext>
            </a:extLst>
          </p:cNvPr>
          <p:cNvSpPr txBox="1"/>
          <p:nvPr/>
        </p:nvSpPr>
        <p:spPr>
          <a:xfrm>
            <a:off x="2781300" y="1257300"/>
            <a:ext cx="56292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     =  Together      </a:t>
            </a:r>
          </a:p>
          <a:p>
            <a:r>
              <a:rPr lang="en-GB" sz="3600" dirty="0"/>
              <a:t>E     =  Everyone </a:t>
            </a:r>
          </a:p>
          <a:p>
            <a:r>
              <a:rPr lang="en-GB" sz="3600" dirty="0"/>
              <a:t>A     =  Achieves </a:t>
            </a:r>
          </a:p>
          <a:p>
            <a:r>
              <a:rPr lang="en-GB" sz="3600" dirty="0"/>
              <a:t>M    =  More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ED62F412-3945-4D3B-80CD-9474A1B27AC2}"/>
              </a:ext>
            </a:extLst>
          </p:cNvPr>
          <p:cNvSpPr txBox="1"/>
          <p:nvPr/>
        </p:nvSpPr>
        <p:spPr>
          <a:xfrm>
            <a:off x="2686050" y="3676650"/>
            <a:ext cx="73247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"</a:t>
            </a:r>
            <a:r>
              <a:rPr lang="en-GB" sz="2000" dirty="0"/>
              <a:t>Individually, we are one drop. Together, we are an ocean." – </a:t>
            </a:r>
            <a:r>
              <a:rPr lang="en-GB" sz="2000" dirty="0" err="1"/>
              <a:t>Ryunosuke</a:t>
            </a:r>
            <a:r>
              <a:rPr lang="en-GB" sz="2000" dirty="0"/>
              <a:t> </a:t>
            </a:r>
            <a:r>
              <a:rPr lang="en-GB" sz="2000" dirty="0" err="1"/>
              <a:t>Satoro</a:t>
            </a:r>
            <a:r>
              <a:rPr lang="en-GB" sz="2000" dirty="0"/>
              <a:t> (Japanese poet)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5A18F03-9E22-4985-B47A-B987BAB58605}"/>
              </a:ext>
            </a:extLst>
          </p:cNvPr>
          <p:cNvSpPr txBox="1"/>
          <p:nvPr/>
        </p:nvSpPr>
        <p:spPr>
          <a:xfrm>
            <a:off x="1301330" y="354222"/>
            <a:ext cx="79724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Conclusion: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A45DBDB5-30D5-4210-8BEB-061DEA19596B}"/>
              </a:ext>
            </a:extLst>
          </p:cNvPr>
          <p:cNvSpPr txBox="1"/>
          <p:nvPr/>
        </p:nvSpPr>
        <p:spPr>
          <a:xfrm>
            <a:off x="1438275" y="5057775"/>
            <a:ext cx="93821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Questions? </a:t>
            </a:r>
          </a:p>
        </p:txBody>
      </p:sp>
    </p:spTree>
    <p:extLst>
      <p:ext uri="{BB962C8B-B14F-4D97-AF65-F5344CB8AC3E}">
        <p14:creationId xmlns:p14="http://schemas.microsoft.com/office/powerpoint/2010/main" xmlns="" val="1583109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48F0CA40-E2B2-4169-B33B-5B47A71BEB94}"/>
              </a:ext>
            </a:extLst>
          </p:cNvPr>
          <p:cNvSpPr txBox="1"/>
          <p:nvPr/>
        </p:nvSpPr>
        <p:spPr>
          <a:xfrm>
            <a:off x="981553" y="300076"/>
            <a:ext cx="74433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Reference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0950329C-D1BC-4EEC-83D1-67EFC91C38D3}"/>
              </a:ext>
            </a:extLst>
          </p:cNvPr>
          <p:cNvSpPr txBox="1"/>
          <p:nvPr/>
        </p:nvSpPr>
        <p:spPr>
          <a:xfrm>
            <a:off x="981553" y="274822"/>
            <a:ext cx="9863090" cy="66849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400" dirty="0" smtClean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400" dirty="0"/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 err="1" smtClean="0">
                <a:hlinkClick r:id="rId2"/>
              </a:rPr>
              <a:t>Storming’boxing</a:t>
            </a:r>
            <a:r>
              <a:rPr lang="en-US" sz="1200" dirty="0" smtClean="0">
                <a:hlinkClick r:id="rId2"/>
              </a:rPr>
              <a:t>’ image (online) Available at:  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://2.bp.blogspot.com/-IFwaF2O-Vzg/Vt9UZY4hPjI/AAAAAAAAACM/pB2suxbFzBk/s200/CropperCapture661-300x209.png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20 April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200" i="1" dirty="0" smtClean="0"/>
              <a:t>45 Quotes That Celebrate Teamwork, Hard Work, and Collaboration </a:t>
            </a:r>
            <a:r>
              <a:rPr lang="en-GB" sz="1200" dirty="0" smtClean="0"/>
              <a:t>Available</a:t>
            </a:r>
            <a:r>
              <a:rPr lang="en-GB" sz="1200" i="1" dirty="0" smtClean="0"/>
              <a:t> </a:t>
            </a:r>
            <a:r>
              <a:rPr lang="en-GB" sz="1200" dirty="0" smtClean="0"/>
              <a:t>at: 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://blog.hubspot.com/marketing/teamwork-quotes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19 April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Hands together image (online) Available at: Available at :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4"/>
              </a:rPr>
              <a:t>://jtc1info.org/join-us/business-people-standing-with-hands-together/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19 April 2020) 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 err="1" smtClean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Tuckman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 theory 4 stages  image (online) Available at :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://lamidiadijatpatricia.wordpress.com/2014/02/28/teamwork-diversity-of-personality-and-ability/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19 April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200" dirty="0" err="1" smtClean="0">
                <a:solidFill>
                  <a:schemeClr val="tx1">
                    <a:lumMod val="75000"/>
                    <a:lumOff val="25000"/>
                  </a:schemeClr>
                </a:solidFill>
                <a:hlinkClick r:id="rId6"/>
              </a:rPr>
              <a:t>Tuckman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6"/>
              </a:rPr>
              <a:t> team development 5 stages  image  Available at: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6"/>
              </a:rPr>
              <a:t>      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6"/>
              </a:rPr>
              <a:t>://okpalad.wordpress.com/2015/03/25/managing-diverse-teams-2/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19 Aril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Group of people in office image (online) . Available at: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//www.bing.com/images/search?view=detailV2&amp;ccid=HMNdQISx&amp;id=88BBE313D735EC39367AF2B857D4FB7229D1ADBD&amp;thid=OIP.HMNdQISxeBNrNNPBki2T8wHaE8&amp;mediaurl=https%3a%2f%2fget.pxhere.com%2fphoto%2fcomputer-working-person-group-people-meeting-office-communication-student-professional-business-conversation-men-team-design-women-talking-diversity-plan-teamwork-conference-casual-leader-discussion-employee-workplace-businessmen-analysis-interaction-businesswomen-colleagues-brainstorming-business-people-business-meeting-business-team-business-g (Accessed: 18 April 2020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7"/>
              </a:rPr>
              <a:t>People cheering image (online) Available at: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7"/>
              </a:rPr>
              <a:t>://www.customerexperienceinsight.com/wp-content/uploads/2013/10/121198598.jpg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22 April 2020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)</a:t>
            </a: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8"/>
              </a:rPr>
              <a:t>Bruce </a:t>
            </a:r>
            <a:r>
              <a:rPr lang="en-US" sz="1200" dirty="0" err="1" smtClean="0">
                <a:solidFill>
                  <a:schemeClr val="tx1">
                    <a:lumMod val="75000"/>
                    <a:lumOff val="25000"/>
                  </a:schemeClr>
                </a:solidFill>
                <a:hlinkClick r:id="rId8"/>
              </a:rPr>
              <a:t>Tuckman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8"/>
              </a:rPr>
              <a:t> image (online) Available at: https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  <a:hlinkClick r:id="rId8"/>
              </a:rPr>
              <a:t>://www.pinterest.co.uk/pin/433541901607275632/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(Accessed: 22 April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</a:pPr>
            <a:endParaRPr lang="en-US" sz="1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</a:pPr>
            <a:endParaRPr lang="en-US" sz="1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</a:pP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Image of stick men standing in a group (online )  Available at: http</a:t>
            </a: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://www.tyhaf.net/ (Accessed: 27 April 2020)</a:t>
            </a:r>
          </a:p>
          <a:p>
            <a:pPr marL="285750" indent="-285750" defTabSz="914400">
              <a:lnSpc>
                <a:spcPct val="90000"/>
              </a:lnSpc>
              <a:spcAft>
                <a:spcPts val="600"/>
              </a:spcAft>
              <a:buFont typeface="Calibri" panose="020F0502020204030204" pitchFamily="34" charset="0"/>
              <a:buChar char="•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ED11C471-0F77-44FC-9716-6BA703FAB2CF}"/>
              </a:ext>
            </a:extLst>
          </p:cNvPr>
          <p:cNvSpPr txBox="1"/>
          <p:nvPr/>
        </p:nvSpPr>
        <p:spPr>
          <a:xfrm>
            <a:off x="990180" y="4645299"/>
            <a:ext cx="76448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  <a:hlinkClick r:id="rId9"/>
              </a:rPr>
              <a:t>       Image of stick people in circle (online Available at: https://www.scorchsoft.com/solutions/login-portals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 </a:t>
            </a:r>
            <a:r>
              <a:rPr lang="en-GB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</a:t>
            </a:r>
            <a:r>
              <a:rPr lang="en-GB" sz="1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Accessed 27.04.20)</a:t>
            </a:r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2CD5039-498E-4E35-A894-ABE723CBA2DE}"/>
              </a:ext>
            </a:extLst>
          </p:cNvPr>
          <p:cNvSpPr txBox="1"/>
          <p:nvPr/>
        </p:nvSpPr>
        <p:spPr>
          <a:xfrm>
            <a:off x="981553" y="4890350"/>
            <a:ext cx="9987379" cy="612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1373536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28268" y="1500824"/>
            <a:ext cx="10058400" cy="2700240"/>
          </a:xfrm>
        </p:spPr>
        <p:txBody>
          <a:bodyPr>
            <a:normAutofit/>
          </a:bodyPr>
          <a:lstStyle/>
          <a:p>
            <a:pPr marL="285750" indent="-285750">
              <a:spcAft>
                <a:spcPts val="600"/>
              </a:spcAft>
            </a:pPr>
            <a: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rPr>
              <a:t>        </a:t>
            </a:r>
            <a: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Morgan, P (2017) ‘Team-working’ </a:t>
            </a:r>
            <a:r>
              <a:rPr lang="en-US" sz="1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The Business Student’s guild to study and employability </a:t>
            </a:r>
            <a: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Sage :London </a:t>
            </a:r>
            <a:b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r>
              <a:rPr lang="en-GB" sz="14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Natvig</a:t>
            </a: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, D and  Stark N,L (2016) </a:t>
            </a:r>
            <a:r>
              <a:rPr lang="en-GB" sz="1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A Project Team Analysis Using </a:t>
            </a:r>
            <a:r>
              <a:rPr lang="en-GB" sz="1400" i="1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Tuckman's</a:t>
            </a:r>
            <a:r>
              <a:rPr lang="en-GB" sz="1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 Model of Small-Group Development. Journal of Nursing Education</a:t>
            </a: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, 55(12), pp. 675-681</a:t>
            </a:r>
            <a:b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Staggers, J., Garcia, S. &amp; </a:t>
            </a:r>
            <a:r>
              <a:rPr lang="en-GB" sz="1400" dirty="0" err="1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Nagelhout</a:t>
            </a: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, E., (2008) </a:t>
            </a:r>
            <a:r>
              <a:rPr lang="en-GB" sz="1400" i="1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Teamwork Through Team Building: Face-to-Face to Online. Business Communication Quarterly</a:t>
            </a:r>
            <a:r>
              <a:rPr lang="en-GB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cs typeface="Arial" pitchFamily="34" charset="0"/>
              </a:rPr>
              <a:t>, 71(4), pp.472–487.</a:t>
            </a:r>
            <a:endParaRPr lang="en-GB" sz="1400" dirty="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268083" y="526211"/>
            <a:ext cx="27345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Bibliography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VTI">
  <a:themeElements>
    <a:clrScheme name="AnalogousFromDarkSeedLeftStep">
      <a:dk1>
        <a:srgbClr val="000000"/>
      </a:dk1>
      <a:lt1>
        <a:srgbClr val="FFFFFF"/>
      </a:lt1>
      <a:dk2>
        <a:srgbClr val="412C24"/>
      </a:dk2>
      <a:lt2>
        <a:srgbClr val="E3E2E8"/>
      </a:lt2>
      <a:accent1>
        <a:srgbClr val="9BA842"/>
      </a:accent1>
      <a:accent2>
        <a:srgbClr val="B18E3B"/>
      </a:accent2>
      <a:accent3>
        <a:srgbClr val="C36F4D"/>
      </a:accent3>
      <a:accent4>
        <a:srgbClr val="B13B4A"/>
      </a:accent4>
      <a:accent5>
        <a:srgbClr val="C34D8D"/>
      </a:accent5>
      <a:accent6>
        <a:srgbClr val="B13BAD"/>
      </a:accent6>
      <a:hlink>
        <a:srgbClr val="C5517D"/>
      </a:hlink>
      <a:folHlink>
        <a:srgbClr val="7F7F7F"/>
      </a:folHlink>
    </a:clrScheme>
    <a:fontScheme name="Retrospect">
      <a:majorFont>
        <a:latin typeface="Bookman Old Style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674</Words>
  <Application>Microsoft Office PowerPoint</Application>
  <PresentationFormat>Custom</PresentationFormat>
  <Paragraphs>94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RetrospectVTI</vt:lpstr>
      <vt:lpstr>Effective team working</vt:lpstr>
      <vt:lpstr>Introduction </vt:lpstr>
      <vt:lpstr>Why are teams important ?  Team quotes 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        Morgan, P (2017) ‘Team-working’ The Business Student’s guild to study and employability Sage :London    .Natvig, D and  Stark N,L (2016) A Project Team Analysis Using Tuckman's Model of Small-Group Development. Journal of Nursing Education, 55(12), pp. 675-681    Staggers, J., Garcia, S. &amp; Nagelhout, E., (2008) Teamwork Through Team Building: Face-to-Face to Online. Business Communication Quarterly, 71(4), pp.472–487.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Caroline Lewis (1917865)</dc:creator>
  <cp:lastModifiedBy>Admin</cp:lastModifiedBy>
  <cp:revision>26</cp:revision>
  <dcterms:created xsi:type="dcterms:W3CDTF">2020-04-27T18:05:40Z</dcterms:created>
  <dcterms:modified xsi:type="dcterms:W3CDTF">2020-05-22T15:49:22Z</dcterms:modified>
</cp:coreProperties>
</file>