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49" r:id="rId1"/>
  </p:sldMasterIdLst>
  <p:notesMasterIdLst>
    <p:notesMasterId r:id="rId19"/>
  </p:notesMasterIdLst>
  <p:sldIdLst>
    <p:sldId id="256" r:id="rId2"/>
    <p:sldId id="281" r:id="rId3"/>
    <p:sldId id="261" r:id="rId4"/>
    <p:sldId id="264" r:id="rId5"/>
    <p:sldId id="283" r:id="rId6"/>
    <p:sldId id="263" r:id="rId7"/>
    <p:sldId id="265" r:id="rId8"/>
    <p:sldId id="266" r:id="rId9"/>
    <p:sldId id="267" r:id="rId10"/>
    <p:sldId id="268" r:id="rId11"/>
    <p:sldId id="269" r:id="rId12"/>
    <p:sldId id="270" r:id="rId13"/>
    <p:sldId id="271" r:id="rId14"/>
    <p:sldId id="272" r:id="rId15"/>
    <p:sldId id="273" r:id="rId16"/>
    <p:sldId id="274" r:id="rId17"/>
    <p:sldId id="277" r:id="rId18"/>
  </p:sldIdLst>
  <p:sldSz cx="9144000" cy="6858000" type="screen4x3"/>
  <p:notesSz cx="6858000" cy="9144000"/>
  <p:defaultTextStyle>
    <a:defPPr>
      <a:defRPr lang="en-US"/>
    </a:defPPr>
    <a:lvl1pPr algn="l" rtl="0" eaLnBrk="0" fontAlgn="base" hangingPunct="0">
      <a:spcBef>
        <a:spcPct val="0"/>
      </a:spcBef>
      <a:spcAft>
        <a:spcPct val="0"/>
      </a:spcAft>
      <a:defRPr sz="2400" kern="1200">
        <a:solidFill>
          <a:schemeClr val="tx1"/>
        </a:solidFill>
        <a:latin typeface="Times" charset="0"/>
        <a:ea typeface="+mn-ea"/>
        <a:cs typeface="+mn-cs"/>
      </a:defRPr>
    </a:lvl1pPr>
    <a:lvl2pPr marL="457200" algn="l" rtl="0" eaLnBrk="0" fontAlgn="base" hangingPunct="0">
      <a:spcBef>
        <a:spcPct val="0"/>
      </a:spcBef>
      <a:spcAft>
        <a:spcPct val="0"/>
      </a:spcAft>
      <a:defRPr sz="2400" kern="1200">
        <a:solidFill>
          <a:schemeClr val="tx1"/>
        </a:solidFill>
        <a:latin typeface="Times" charset="0"/>
        <a:ea typeface="+mn-ea"/>
        <a:cs typeface="+mn-cs"/>
      </a:defRPr>
    </a:lvl2pPr>
    <a:lvl3pPr marL="914400" algn="l" rtl="0" eaLnBrk="0" fontAlgn="base" hangingPunct="0">
      <a:spcBef>
        <a:spcPct val="0"/>
      </a:spcBef>
      <a:spcAft>
        <a:spcPct val="0"/>
      </a:spcAft>
      <a:defRPr sz="2400" kern="1200">
        <a:solidFill>
          <a:schemeClr val="tx1"/>
        </a:solidFill>
        <a:latin typeface="Times" charset="0"/>
        <a:ea typeface="+mn-ea"/>
        <a:cs typeface="+mn-cs"/>
      </a:defRPr>
    </a:lvl3pPr>
    <a:lvl4pPr marL="1371600" algn="l" rtl="0" eaLnBrk="0" fontAlgn="base" hangingPunct="0">
      <a:spcBef>
        <a:spcPct val="0"/>
      </a:spcBef>
      <a:spcAft>
        <a:spcPct val="0"/>
      </a:spcAft>
      <a:defRPr sz="2400" kern="1200">
        <a:solidFill>
          <a:schemeClr val="tx1"/>
        </a:solidFill>
        <a:latin typeface="Times" charset="0"/>
        <a:ea typeface="+mn-ea"/>
        <a:cs typeface="+mn-cs"/>
      </a:defRPr>
    </a:lvl4pPr>
    <a:lvl5pPr marL="1828800" algn="l" rtl="0" eaLnBrk="0" fontAlgn="base" hangingPunct="0">
      <a:spcBef>
        <a:spcPct val="0"/>
      </a:spcBef>
      <a:spcAft>
        <a:spcPct val="0"/>
      </a:spcAft>
      <a:defRPr sz="2400" kern="1200">
        <a:solidFill>
          <a:schemeClr val="tx1"/>
        </a:solidFill>
        <a:latin typeface="Times" charset="0"/>
        <a:ea typeface="+mn-ea"/>
        <a:cs typeface="+mn-cs"/>
      </a:defRPr>
    </a:lvl5pPr>
    <a:lvl6pPr marL="2286000" algn="l" defTabSz="914400" rtl="0" eaLnBrk="1" latinLnBrk="0" hangingPunct="1">
      <a:defRPr sz="2400" kern="1200">
        <a:solidFill>
          <a:schemeClr val="tx1"/>
        </a:solidFill>
        <a:latin typeface="Times" charset="0"/>
        <a:ea typeface="+mn-ea"/>
        <a:cs typeface="+mn-cs"/>
      </a:defRPr>
    </a:lvl6pPr>
    <a:lvl7pPr marL="2743200" algn="l" defTabSz="914400" rtl="0" eaLnBrk="1" latinLnBrk="0" hangingPunct="1">
      <a:defRPr sz="2400" kern="1200">
        <a:solidFill>
          <a:schemeClr val="tx1"/>
        </a:solidFill>
        <a:latin typeface="Times" charset="0"/>
        <a:ea typeface="+mn-ea"/>
        <a:cs typeface="+mn-cs"/>
      </a:defRPr>
    </a:lvl7pPr>
    <a:lvl8pPr marL="3200400" algn="l" defTabSz="914400" rtl="0" eaLnBrk="1" latinLnBrk="0" hangingPunct="1">
      <a:defRPr sz="2400" kern="1200">
        <a:solidFill>
          <a:schemeClr val="tx1"/>
        </a:solidFill>
        <a:latin typeface="Times" charset="0"/>
        <a:ea typeface="+mn-ea"/>
        <a:cs typeface="+mn-cs"/>
      </a:defRPr>
    </a:lvl8pPr>
    <a:lvl9pPr marL="3657600" algn="l" defTabSz="914400" rtl="0" eaLnBrk="1" latinLnBrk="0" hangingPunct="1">
      <a:defRPr sz="2400" kern="1200">
        <a:solidFill>
          <a:schemeClr val="tx1"/>
        </a:solidFill>
        <a:latin typeface="Times" charset="0"/>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55433"/>
    <a:srgbClr val="D57ECD"/>
    <a:srgbClr val="5BFF24"/>
    <a:srgbClr val="191919"/>
    <a:srgbClr val="00FF80"/>
    <a:srgbClr val="800040"/>
    <a:srgbClr val="00804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9DF4613-0D3F-7640-5083-E6D04388F138}" v="13" dt="2026-10-09T10:54:46.3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ferSingleView="1">
    <p:restoredLeft sz="35111" autoAdjust="0"/>
    <p:restoredTop sz="55201" autoAdjust="0"/>
  </p:normalViewPr>
  <p:slideViewPr>
    <p:cSldViewPr snapToObjects="1">
      <p:cViewPr varScale="1">
        <p:scale>
          <a:sx n="76" d="100"/>
          <a:sy n="76" d="100"/>
        </p:scale>
        <p:origin x="-834" y="-8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slide" Target="slides/slide12.xml" Id="rId13" /><Relationship Type="http://schemas.openxmlformats.org/officeDocument/2006/relationships/slide" Target="slides/slide17.xml" Id="rId18" /><Relationship Type="http://schemas.openxmlformats.org/officeDocument/2006/relationships/slide" Target="slides/slide2.xml" Id="rId3" /><Relationship Type="http://schemas.openxmlformats.org/officeDocument/2006/relationships/viewProps" Target="viewProps.xml" Id="rId21"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slide" Target="slides/slide16.xml" Id="rId17" /><Relationship Type="http://schemas.microsoft.com/office/2015/10/relationships/revisionInfo" Target="revisionInfo.xml" Id="rId25" /><Relationship Type="http://schemas.openxmlformats.org/officeDocument/2006/relationships/slide" Target="slides/slide1.xml" Id="rId2" /><Relationship Type="http://schemas.openxmlformats.org/officeDocument/2006/relationships/slide" Target="slides/slide15.xml" Id="rId16" /><Relationship Type="http://schemas.openxmlformats.org/officeDocument/2006/relationships/presProps" Target="presProps.xml" Id="rId20"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4.xml" Id="rId5" /><Relationship Type="http://schemas.openxmlformats.org/officeDocument/2006/relationships/slide" Target="slides/slide14.xml" Id="rId15" /><Relationship Type="http://schemas.openxmlformats.org/officeDocument/2006/relationships/tableStyles" Target="tableStyles.xml" Id="rId23" /><Relationship Type="http://schemas.openxmlformats.org/officeDocument/2006/relationships/slide" Target="slides/slide9.xml" Id="rId10" /><Relationship Type="http://schemas.openxmlformats.org/officeDocument/2006/relationships/notesMaster" Target="notesMasters/notesMaster1.xml" Id="rId19"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slide" Target="slides/slide13.xml" Id="rId14" /><Relationship Type="http://schemas.openxmlformats.org/officeDocument/2006/relationships/theme" Target="theme/theme1.xml" Id="rId22"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266" name="Rectangle 2"/>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vl1pPr>
          </a:lstStyle>
          <a:p>
            <a:endParaRPr lang="en-US"/>
          </a:p>
        </p:txBody>
      </p:sp>
      <p:sp>
        <p:nvSpPr>
          <p:cNvPr id="11267" name="Rectangle 3"/>
          <p:cNvSpPr>
            <a:spLocks noGrp="1" noChangeArrowheads="1"/>
          </p:cNvSpPr>
          <p:nvPr>
            <p:ph type="dt" idx="1"/>
          </p:nvPr>
        </p:nvSpPr>
        <p:spPr bwMode="auto">
          <a:xfrm>
            <a:off x="3886200" y="0"/>
            <a:ext cx="2971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vl1pPr>
          </a:lstStyle>
          <a:p>
            <a:endParaRPr lang="en-US"/>
          </a:p>
        </p:txBody>
      </p:sp>
      <p:sp>
        <p:nvSpPr>
          <p:cNvPr id="11268"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p:spPr>
      </p:sp>
      <p:sp>
        <p:nvSpPr>
          <p:cNvPr id="11269" name="Rectangle 5"/>
          <p:cNvSpPr>
            <a:spLocks noGrp="1" noChangeArrowheads="1"/>
          </p:cNvSpPr>
          <p:nvPr>
            <p:ph type="body" sz="quarter" idx="3"/>
          </p:nvPr>
        </p:nvSpPr>
        <p:spPr bwMode="auto">
          <a:xfrm>
            <a:off x="914400" y="4343400"/>
            <a:ext cx="50292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270" name="Rectangle 6"/>
          <p:cNvSpPr>
            <a:spLocks noGrp="1" noChangeArrowheads="1"/>
          </p:cNvSpPr>
          <p:nvPr>
            <p:ph type="ftr" sz="quarter" idx="4"/>
          </p:nvPr>
        </p:nvSpPr>
        <p:spPr bwMode="auto">
          <a:xfrm>
            <a:off x="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vl1pPr>
          </a:lstStyle>
          <a:p>
            <a:endParaRPr lang="en-US"/>
          </a:p>
        </p:txBody>
      </p:sp>
      <p:sp>
        <p:nvSpPr>
          <p:cNvPr id="11271" name="Rectangle 7"/>
          <p:cNvSpPr>
            <a:spLocks noGrp="1" noChangeArrowheads="1"/>
          </p:cNvSpPr>
          <p:nvPr>
            <p:ph type="sldNum" sz="quarter" idx="5"/>
          </p:nvPr>
        </p:nvSpPr>
        <p:spPr bwMode="auto">
          <a:xfrm>
            <a:off x="3886200" y="8686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vl1pPr>
          </a:lstStyle>
          <a:p>
            <a:fld id="{0B9A7366-8F33-4A5F-9170-5C9E0FF6653D}" type="slidenum">
              <a:rPr lang="en-US"/>
              <a:pPr/>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Times" charset="0"/>
        <a:ea typeface="+mn-ea"/>
        <a:cs typeface="+mn-cs"/>
      </a:defRPr>
    </a:lvl1pPr>
    <a:lvl2pPr marL="457200" algn="l" rtl="0" fontAlgn="base">
      <a:spcBef>
        <a:spcPct val="30000"/>
      </a:spcBef>
      <a:spcAft>
        <a:spcPct val="0"/>
      </a:spcAft>
      <a:defRPr sz="1200" kern="1200">
        <a:solidFill>
          <a:schemeClr val="tx1"/>
        </a:solidFill>
        <a:latin typeface="Times" charset="0"/>
        <a:ea typeface="+mn-ea"/>
        <a:cs typeface="+mn-cs"/>
      </a:defRPr>
    </a:lvl2pPr>
    <a:lvl3pPr marL="914400" algn="l" rtl="0" fontAlgn="base">
      <a:spcBef>
        <a:spcPct val="30000"/>
      </a:spcBef>
      <a:spcAft>
        <a:spcPct val="0"/>
      </a:spcAft>
      <a:defRPr sz="1200" kern="1200">
        <a:solidFill>
          <a:schemeClr val="tx1"/>
        </a:solidFill>
        <a:latin typeface="Times" charset="0"/>
        <a:ea typeface="+mn-ea"/>
        <a:cs typeface="+mn-cs"/>
      </a:defRPr>
    </a:lvl3pPr>
    <a:lvl4pPr marL="1371600" algn="l" rtl="0" fontAlgn="base">
      <a:spcBef>
        <a:spcPct val="30000"/>
      </a:spcBef>
      <a:spcAft>
        <a:spcPct val="0"/>
      </a:spcAft>
      <a:defRPr sz="1200" kern="1200">
        <a:solidFill>
          <a:schemeClr val="tx1"/>
        </a:solidFill>
        <a:latin typeface="Times" charset="0"/>
        <a:ea typeface="+mn-ea"/>
        <a:cs typeface="+mn-cs"/>
      </a:defRPr>
    </a:lvl4pPr>
    <a:lvl5pPr marL="1828800" algn="l" rtl="0" fontAlgn="base">
      <a:spcBef>
        <a:spcPct val="30000"/>
      </a:spcBef>
      <a:spcAft>
        <a:spcPct val="0"/>
      </a:spcAft>
      <a:defRPr sz="1200" kern="1200">
        <a:solidFill>
          <a:schemeClr val="tx1"/>
        </a:solidFill>
        <a:latin typeface="Times"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3679855-D48C-49F7-991F-32A020591BA2}" type="slidenum">
              <a:rPr lang="en-US"/>
              <a:pPr/>
              <a:t>1</a:t>
            </a:fld>
            <a:endParaRPr lang="en-US"/>
          </a:p>
        </p:txBody>
      </p:sp>
      <p:sp>
        <p:nvSpPr>
          <p:cNvPr id="12290" name="Rectangle 2"/>
          <p:cNvSpPr>
            <a:spLocks noGrp="1" noRot="1" noChangeAspect="1" noChangeArrowheads="1" noTextEdit="1"/>
          </p:cNvSpPr>
          <p:nvPr>
            <p:ph type="sldImg"/>
          </p:nvPr>
        </p:nvSpPr>
        <p:spPr>
          <a:ln/>
        </p:spPr>
      </p:sp>
      <p:sp>
        <p:nvSpPr>
          <p:cNvPr id="12291" name="Rectangle 3"/>
          <p:cNvSpPr>
            <a:spLocks noGrp="1" noChangeArrowheads="1"/>
          </p:cNvSpPr>
          <p:nvPr>
            <p:ph type="body" idx="1"/>
          </p:nvPr>
        </p:nvSpPr>
        <p:spPr/>
        <p:txBody>
          <a:bodyPr/>
          <a:lstStyle/>
          <a:p>
            <a:endParaRPr lang="en-US"/>
          </a:p>
          <a:p>
            <a:r>
              <a:rPr lang="en-US"/>
              <a:t>Mosston’s spectrum of teaching styles:</a:t>
            </a:r>
          </a:p>
          <a:p>
            <a:pPr lvl="1">
              <a:buFontTx/>
              <a:buChar char="•"/>
            </a:pPr>
            <a:r>
              <a:rPr lang="en-US"/>
              <a:t>Developed in other academic domains and brought into PE by Mosston (deceased)</a:t>
            </a:r>
          </a:p>
          <a:p>
            <a:pPr lvl="1">
              <a:buFontTx/>
              <a:buChar char="•"/>
            </a:pPr>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AA1686A-A5D4-4AE5-B30D-7A51A89BA995}" type="slidenum">
              <a:rPr lang="en-US"/>
              <a:pPr/>
              <a:t>3</a:t>
            </a:fld>
            <a:endParaRPr lang="en-US"/>
          </a:p>
        </p:txBody>
      </p:sp>
      <p:sp>
        <p:nvSpPr>
          <p:cNvPr id="21506" name="Rectangle 2"/>
          <p:cNvSpPr>
            <a:spLocks noGrp="1" noRot="1" noChangeAspect="1" noChangeArrowheads="1" noTextEdit="1"/>
          </p:cNvSpPr>
          <p:nvPr>
            <p:ph type="sldImg"/>
          </p:nvPr>
        </p:nvSpPr>
        <p:spPr>
          <a:ln/>
        </p:spPr>
      </p:sp>
      <p:sp>
        <p:nvSpPr>
          <p:cNvPr id="21507" name="Rectangle 3"/>
          <p:cNvSpPr>
            <a:spLocks noGrp="1" noChangeArrowheads="1"/>
          </p:cNvSpPr>
          <p:nvPr>
            <p:ph type="body" idx="1"/>
          </p:nvPr>
        </p:nvSpPr>
        <p:spPr/>
        <p:txBody>
          <a:bodyPr/>
          <a:lstStyle/>
          <a:p>
            <a:r>
              <a:rPr lang="en-US"/>
              <a:t>Discovery Threshold represents division between two clusters of teaching styles.</a:t>
            </a:r>
          </a:p>
          <a:p>
            <a:endParaRPr lang="en-US"/>
          </a:p>
          <a:p>
            <a:r>
              <a:rPr lang="en-US"/>
              <a:t>A-E cluster:  acquisition of basic skills; replication of models, demonstrations, procedures, etc….LEARNER COGNITIONS primarily are memory/recall, identification, etc. that deal with past and present knowledge.</a:t>
            </a:r>
          </a:p>
          <a:p>
            <a:r>
              <a:rPr lang="en-US"/>
              <a:t>F-K cluster:  teaching options that promote the discovery of single concepts (convergent), divergent (many possible responses)</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1E78552-C412-4288-B289-63A662225F68}" type="slidenum">
              <a:rPr lang="en-US"/>
              <a:pPr/>
              <a:t>4</a:t>
            </a:fld>
            <a:endParaRPr lang="en-US"/>
          </a:p>
        </p:txBody>
      </p:sp>
      <p:sp>
        <p:nvSpPr>
          <p:cNvPr id="55298" name="Rectangle 2"/>
          <p:cNvSpPr>
            <a:spLocks noGrp="1" noRot="1" noChangeAspect="1" noChangeArrowheads="1" noTextEdit="1"/>
          </p:cNvSpPr>
          <p:nvPr>
            <p:ph type="sldImg"/>
          </p:nvPr>
        </p:nvSpPr>
        <p:spPr>
          <a:ln/>
        </p:spPr>
      </p:sp>
      <p:sp>
        <p:nvSpPr>
          <p:cNvPr id="55299" name="Rectangle 3"/>
          <p:cNvSpPr>
            <a:spLocks noGrp="1" noChangeArrowheads="1"/>
          </p:cNvSpPr>
          <p:nvPr>
            <p:ph type="body" idx="1"/>
          </p:nvPr>
        </p:nvSpPr>
        <p:spPr/>
        <p:txBody>
          <a:bodyPr/>
          <a:lstStyle/>
          <a:p>
            <a:pPr marL="228600" indent="-228600"/>
            <a:r>
              <a:rPr lang="en-US" sz="900"/>
              <a:t>Pre-impact Decisions:  answers questions of </a:t>
            </a:r>
          </a:p>
          <a:p>
            <a:pPr marL="228600" indent="-228600">
              <a:buFontTx/>
              <a:buAutoNum type="arabicPeriod"/>
            </a:pPr>
            <a:r>
              <a:rPr lang="en-US" sz="900"/>
              <a:t>What do I want to accomplish?  Objectives (subject matter/behavior)-Teacher-Learner-Outcomes (subject matter/behavior).</a:t>
            </a:r>
          </a:p>
          <a:p>
            <a:pPr marL="228600" indent="-228600"/>
            <a:endParaRPr lang="en-US" sz="900"/>
          </a:p>
          <a:p>
            <a:pPr marL="228600" indent="-228600"/>
            <a:endParaRPr lang="en-US" sz="900"/>
          </a:p>
          <a:p>
            <a:pPr marL="228600" indent="-228600"/>
            <a:r>
              <a:rPr lang="en-US" sz="900"/>
              <a:t>Impact Decisions: nine pre-impact decisions become impact decisions when learners are responsible for making them.</a:t>
            </a:r>
          </a:p>
          <a:p>
            <a:pPr marL="228600" indent="-228600">
              <a:buFontTx/>
              <a:buAutoNum type="arabicPeriod"/>
            </a:pPr>
            <a:r>
              <a:rPr lang="en-US" sz="900"/>
              <a:t>Order of task(s)</a:t>
            </a:r>
          </a:p>
          <a:p>
            <a:pPr marL="228600" indent="-228600">
              <a:buFontTx/>
              <a:buAutoNum type="arabicPeriod"/>
            </a:pPr>
            <a:r>
              <a:rPr lang="en-US" sz="900"/>
              <a:t>Starting time</a:t>
            </a:r>
          </a:p>
          <a:p>
            <a:pPr marL="228600" indent="-228600">
              <a:buFontTx/>
              <a:buAutoNum type="arabicPeriod"/>
            </a:pPr>
            <a:r>
              <a:rPr lang="en-US" sz="900"/>
              <a:t>Pace and rhythm</a:t>
            </a:r>
          </a:p>
          <a:p>
            <a:pPr marL="228600" indent="-228600">
              <a:buFontTx/>
              <a:buAutoNum type="arabicPeriod"/>
            </a:pPr>
            <a:r>
              <a:rPr lang="en-US" sz="900"/>
              <a:t>Stopping time</a:t>
            </a:r>
          </a:p>
          <a:p>
            <a:pPr marL="228600" indent="-228600">
              <a:buFontTx/>
              <a:buAutoNum type="arabicPeriod"/>
            </a:pPr>
            <a:r>
              <a:rPr lang="en-US" sz="900"/>
              <a:t>Interval</a:t>
            </a:r>
          </a:p>
          <a:p>
            <a:pPr marL="228600" indent="-228600">
              <a:buFontTx/>
              <a:buAutoNum type="arabicPeriod"/>
            </a:pPr>
            <a:r>
              <a:rPr lang="en-US" sz="900"/>
              <a:t>Location</a:t>
            </a:r>
          </a:p>
          <a:p>
            <a:pPr marL="228600" indent="-228600">
              <a:buFontTx/>
              <a:buAutoNum type="arabicPeriod"/>
            </a:pPr>
            <a:r>
              <a:rPr lang="en-US" sz="900"/>
              <a:t>Posture</a:t>
            </a:r>
          </a:p>
          <a:p>
            <a:pPr marL="228600" indent="-228600">
              <a:buFontTx/>
              <a:buAutoNum type="arabicPeriod"/>
            </a:pPr>
            <a:r>
              <a:rPr lang="en-US" sz="900"/>
              <a:t>Attire and appearance</a:t>
            </a:r>
          </a:p>
          <a:p>
            <a:pPr marL="228600" indent="-228600">
              <a:buFontTx/>
              <a:buAutoNum type="arabicPeriod"/>
            </a:pPr>
            <a:r>
              <a:rPr lang="en-US" sz="900"/>
              <a:t>Questions for clarification</a:t>
            </a:r>
          </a:p>
          <a:p>
            <a:pPr marL="228600" indent="-228600"/>
            <a:endParaRPr lang="en-US" sz="900"/>
          </a:p>
          <a:p>
            <a:pPr marL="228600" indent="-228600"/>
            <a:r>
              <a:rPr lang="en-US" sz="900"/>
              <a:t>Post-impact:</a:t>
            </a:r>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D129ACF-38B6-41ED-9B4E-0FAC29622680}" type="slidenum">
              <a:rPr lang="en-US"/>
              <a:pPr/>
              <a:t>5</a:t>
            </a:fld>
            <a:endParaRPr lang="en-US"/>
          </a:p>
        </p:txBody>
      </p:sp>
      <p:sp>
        <p:nvSpPr>
          <p:cNvPr id="73730" name="Rectangle 2"/>
          <p:cNvSpPr>
            <a:spLocks noGrp="1" noRot="1" noChangeAspect="1" noChangeArrowheads="1" noTextEdit="1"/>
          </p:cNvSpPr>
          <p:nvPr>
            <p:ph type="sldImg"/>
          </p:nvPr>
        </p:nvSpPr>
        <p:spPr>
          <a:ln/>
        </p:spPr>
      </p:sp>
      <p:sp>
        <p:nvSpPr>
          <p:cNvPr id="73731" name="Rectangle 3"/>
          <p:cNvSpPr>
            <a:spLocks noGrp="1" noChangeArrowheads="1"/>
          </p:cNvSpPr>
          <p:nvPr>
            <p:ph type="body" idx="1"/>
          </p:nvPr>
        </p:nvSpPr>
        <p:spPr/>
        <p:txBody>
          <a:bodyPr/>
          <a:lstStyle/>
          <a:p>
            <a:pPr marL="228600" indent="-228600"/>
            <a:r>
              <a:rPr lang="en-US" sz="900"/>
              <a:t>Pre-impact Decisions:  answers questions of </a:t>
            </a:r>
          </a:p>
          <a:p>
            <a:pPr marL="228600" indent="-228600">
              <a:buFontTx/>
              <a:buAutoNum type="arabicPeriod"/>
            </a:pPr>
            <a:r>
              <a:rPr lang="en-US" sz="900"/>
              <a:t>What do I want to accomplish?  Objectives (subject matter/behavior)-Teacher-Learner-Outcomes (subject matter/behavior).</a:t>
            </a:r>
          </a:p>
          <a:p>
            <a:pPr marL="228600" indent="-228600"/>
            <a:endParaRPr lang="en-US" sz="900"/>
          </a:p>
          <a:p>
            <a:pPr marL="228600" indent="-228600"/>
            <a:endParaRPr lang="en-US" sz="900"/>
          </a:p>
          <a:p>
            <a:pPr marL="228600" indent="-228600"/>
            <a:r>
              <a:rPr lang="en-US" sz="900"/>
              <a:t>Impact Decisions: nine pre-impact decisions become impact decisions when learners are responsible for making them.</a:t>
            </a:r>
          </a:p>
          <a:p>
            <a:pPr marL="228600" indent="-228600">
              <a:buFontTx/>
              <a:buAutoNum type="arabicPeriod"/>
            </a:pPr>
            <a:r>
              <a:rPr lang="en-US" sz="900"/>
              <a:t>Order of task(s)</a:t>
            </a:r>
          </a:p>
          <a:p>
            <a:pPr marL="228600" indent="-228600">
              <a:buFontTx/>
              <a:buAutoNum type="arabicPeriod"/>
            </a:pPr>
            <a:r>
              <a:rPr lang="en-US" sz="900"/>
              <a:t>Starting time</a:t>
            </a:r>
          </a:p>
          <a:p>
            <a:pPr marL="228600" indent="-228600">
              <a:buFontTx/>
              <a:buAutoNum type="arabicPeriod"/>
            </a:pPr>
            <a:r>
              <a:rPr lang="en-US" sz="900"/>
              <a:t>Pace and rhythm</a:t>
            </a:r>
          </a:p>
          <a:p>
            <a:pPr marL="228600" indent="-228600">
              <a:buFontTx/>
              <a:buAutoNum type="arabicPeriod"/>
            </a:pPr>
            <a:r>
              <a:rPr lang="en-US" sz="900"/>
              <a:t>Stopping time</a:t>
            </a:r>
          </a:p>
          <a:p>
            <a:pPr marL="228600" indent="-228600">
              <a:buFontTx/>
              <a:buAutoNum type="arabicPeriod"/>
            </a:pPr>
            <a:r>
              <a:rPr lang="en-US" sz="900"/>
              <a:t>Interval</a:t>
            </a:r>
          </a:p>
          <a:p>
            <a:pPr marL="228600" indent="-228600">
              <a:buFontTx/>
              <a:buAutoNum type="arabicPeriod"/>
            </a:pPr>
            <a:r>
              <a:rPr lang="en-US" sz="900"/>
              <a:t>Location</a:t>
            </a:r>
          </a:p>
          <a:p>
            <a:pPr marL="228600" indent="-228600">
              <a:buFontTx/>
              <a:buAutoNum type="arabicPeriod"/>
            </a:pPr>
            <a:r>
              <a:rPr lang="en-US" sz="900"/>
              <a:t>Posture</a:t>
            </a:r>
          </a:p>
          <a:p>
            <a:pPr marL="228600" indent="-228600">
              <a:buFontTx/>
              <a:buAutoNum type="arabicPeriod"/>
            </a:pPr>
            <a:r>
              <a:rPr lang="en-US" sz="900"/>
              <a:t>Attire and appearance</a:t>
            </a:r>
          </a:p>
          <a:p>
            <a:pPr marL="228600" indent="-228600">
              <a:buFontTx/>
              <a:buAutoNum type="arabicPeriod"/>
            </a:pPr>
            <a:r>
              <a:rPr lang="en-US" sz="900"/>
              <a:t>Questions for clarification</a:t>
            </a:r>
          </a:p>
          <a:p>
            <a:pPr marL="228600" indent="-228600"/>
            <a:endParaRPr lang="en-US" sz="900"/>
          </a:p>
          <a:p>
            <a:pPr marL="228600" indent="-228600"/>
            <a:r>
              <a:rPr lang="en-US" sz="900"/>
              <a:t>Post-impact:</a:t>
            </a:r>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C50EB7B-9808-45F4-99C3-E40508C200F5}" type="slidenum">
              <a:rPr lang="en-US"/>
              <a:pPr/>
              <a:t>6</a:t>
            </a:fld>
            <a:endParaRPr lang="en-US"/>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p:txBody>
          <a:bodyPr/>
          <a:lstStyle/>
          <a:p>
            <a:pPr marL="228600" indent="-228600">
              <a:buFontTx/>
              <a:buAutoNum type="alphaUcPeriod"/>
            </a:pPr>
            <a:r>
              <a:rPr lang="en-US" sz="800"/>
              <a:t>Command: reproduce (in mass) a predicted response/performance on cue (Teacher’s Role:  make all the decisions.  Learner’s Role:  follow these decisions on cue.)</a:t>
            </a:r>
          </a:p>
          <a:p>
            <a:pPr marL="228600" indent="-228600">
              <a:buFontTx/>
              <a:buAutoNum type="alphaUcPeriod"/>
            </a:pPr>
            <a:r>
              <a:rPr lang="en-US" sz="800"/>
              <a:t>Practice: private/individualized practice of a memory/reproductive task with feedback (Teacher’s Role:  all subject matter and logistical decisions and provide private, specific feedback.  Learner’s Role:  perform task while making nine specific decisions…location, order of tasks, starting time per task, pace and rhythm, stopping time per task, interval, initiating questions for clarification, attire and appearance, posture.</a:t>
            </a:r>
          </a:p>
          <a:p>
            <a:pPr marL="228600" indent="-228600">
              <a:buFontTx/>
              <a:buAutoNum type="alphaUcPeriod"/>
            </a:pPr>
            <a:r>
              <a:rPr lang="en-US" sz="800"/>
              <a:t>Reciprocal: peer teaching (Teacher’s Role:  make all pre-impact decisions and provide feedback to the observers/peer teachers.  Learner’s Roles:  (1) DOER - performs the task and make nine impact decisions; (2) Observer - offers immediate and on-going feedback to the doer using a criteria sheet designed by the teacher.</a:t>
            </a:r>
          </a:p>
          <a:p>
            <a:pPr marL="228600" indent="-228600">
              <a:buFontTx/>
              <a:buAutoNum type="alphaUcPeriod"/>
            </a:pPr>
            <a:r>
              <a:rPr lang="en-US" sz="800"/>
              <a:t>Self-Check:  performing task and engaging in self-assessment (Teacher’s Role:  all pre-impact decisions.</a:t>
            </a:r>
          </a:p>
          <a:p>
            <a:pPr marL="228600" indent="-228600">
              <a:buFontTx/>
              <a:buAutoNum type="alphaUcPeriod"/>
            </a:pPr>
            <a:r>
              <a:rPr lang="en-US" sz="800"/>
              <a:t>Inclusion: Learners of varying skill levels participate in the same activity by selecting a level of difficulty at which the can perform. (Teacher Role: all Pre-Impact decisions including all possible levels of the the tasks.  Learner’s Role:  survey the available levels in the task, select an entry point, practice the task, if necessary make an adjustment in the task level, and check performance against the criteria.</a:t>
            </a:r>
          </a:p>
          <a:p>
            <a:pPr marL="228600" indent="-228600">
              <a:buFontTx/>
              <a:buAutoNum type="alphaUcPeriod"/>
            </a:pPr>
            <a:r>
              <a:rPr lang="en-US" sz="800"/>
              <a:t>Guided Discovery: logical and sequential design of questions that lead to the discovery of a predetermined response (Teacher’s Role:  make all pre-impact decisions:  subject matter decisions/determining target concept to be discovered and determining the sequential design of questions for the learner.  Learner’s role:  discover the answers. </a:t>
            </a:r>
          </a:p>
          <a:p>
            <a:pPr marL="228600" indent="-228600">
              <a:buFontTx/>
              <a:buAutoNum type="alphaUcPeriod"/>
            </a:pPr>
            <a:r>
              <a:rPr lang="en-US" sz="800"/>
              <a:t>Convergent Discovery:  same as guided discovery except teacher only poses a single question to the learner forcing the learner to engage in reasoning, questioning, and logic to sequentially make connections about the content to discover the answer.</a:t>
            </a:r>
          </a:p>
          <a:p>
            <a:pPr marL="228600" indent="-228600">
              <a:buFontTx/>
              <a:buAutoNum type="alphaUcPeriod"/>
            </a:pPr>
            <a:r>
              <a:rPr lang="en-US" sz="800"/>
              <a:t>Divergent Discovery:  multiple responses to a single question/situation. (Teacher’s Role:  decide question/situation and determine logistics.  Learner’s Role:  discovery multiple responses)</a:t>
            </a:r>
          </a:p>
          <a:p>
            <a:pPr marL="228600" indent="-228600">
              <a:buFontTx/>
              <a:buAutoNum type="alphaUcPeriod"/>
            </a:pPr>
            <a:r>
              <a:rPr lang="en-US" sz="800"/>
              <a:t>Learner-Designed Individual Program:  independently discover a structure that resolves an issue or problem. (Teacher’s Role:  make general subject matter logistical decisions.  Learner’s Role:  make decisions about how to investigate the general subject matter topic, produce the questions that result in identifying the process and procedures, discover the solutions/movements, and designate performance criteria.</a:t>
            </a:r>
          </a:p>
          <a:p>
            <a:pPr marL="228600" indent="-228600">
              <a:buFontTx/>
              <a:buAutoNum type="alphaUcPeriod"/>
            </a:pPr>
            <a:r>
              <a:rPr lang="en-US" sz="800"/>
              <a:t>Learner-Initiated Style:  learner initiated and is responsible for designing the learning experience from start to finish.  Teacher’s Role: provide support and facilitate according to learner’s requests.</a:t>
            </a:r>
          </a:p>
          <a:p>
            <a:pPr marL="228600" indent="-228600">
              <a:buFontTx/>
              <a:buAutoNum type="alphaUcPeriod"/>
            </a:pPr>
            <a:r>
              <a:rPr lang="en-US" sz="800"/>
              <a:t>Self-Teaching: This style does not exist in the classroom…as it does not have a precise designated set of objectives (a requirement in educational classrooms).  Individual participates in both teacher and learner roles. </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D01FB982-83FA-40C8-8FDD-F50F0A679C85}" type="slidenum">
              <a:rPr lang="en-US"/>
              <a:pPr/>
              <a:t>7</a:t>
            </a:fld>
            <a:endParaRPr lang="en-US"/>
          </a:p>
        </p:txBody>
      </p:sp>
      <p:sp>
        <p:nvSpPr>
          <p:cNvPr id="25602" name="Rectangle 2"/>
          <p:cNvSpPr>
            <a:spLocks noGrp="1" noRot="1" noChangeAspect="1" noChangeArrowheads="1" noTextEdit="1"/>
          </p:cNvSpPr>
          <p:nvPr>
            <p:ph type="sldImg"/>
          </p:nvPr>
        </p:nvSpPr>
        <p:spPr>
          <a:ln/>
        </p:spPr>
      </p:sp>
      <p:sp>
        <p:nvSpPr>
          <p:cNvPr id="25603" name="Rectangle 3"/>
          <p:cNvSpPr>
            <a:spLocks noGrp="1" noChangeArrowheads="1"/>
          </p:cNvSpPr>
          <p:nvPr>
            <p:ph type="body" idx="1"/>
          </p:nvPr>
        </p:nvSpPr>
        <p:spPr/>
        <p:txBody>
          <a:bodyPr/>
          <a:lstStyle/>
          <a:p>
            <a:pPr marL="228600" indent="-228600">
              <a:buFontTx/>
              <a:buAutoNum type="alphaUcPeriod"/>
            </a:pPr>
            <a:r>
              <a:rPr lang="en-US" sz="1000"/>
              <a:t>Command: reproduce (in mass) a predicted response/performance on cue (Teacher’s Role:  make all the decisions.  Learner’s Role:  follow these decisions on cue.)</a:t>
            </a:r>
          </a:p>
          <a:p>
            <a:pPr marL="228600" indent="-228600"/>
            <a:endParaRPr lang="en-US" sz="1000"/>
          </a:p>
          <a:p>
            <a:pPr marL="228600" indent="-228600"/>
            <a:r>
              <a:rPr lang="en-US" sz="1000">
                <a:solidFill>
                  <a:srgbClr val="000000"/>
                </a:solidFill>
                <a:latin typeface="Times New Roman" charset="0"/>
              </a:rPr>
              <a:t>To some, the </a:t>
            </a:r>
            <a:r>
              <a:rPr lang="en-US" sz="1000" b="1" i="1">
                <a:solidFill>
                  <a:srgbClr val="000000"/>
                </a:solidFill>
                <a:latin typeface="Times New Roman" charset="0"/>
              </a:rPr>
              <a:t>command</a:t>
            </a:r>
            <a:r>
              <a:rPr lang="en-US" sz="1000">
                <a:solidFill>
                  <a:srgbClr val="000000"/>
                </a:solidFill>
                <a:latin typeface="Times New Roman" charset="0"/>
              </a:rPr>
              <a:t> style with its ability to elicit a high degree of uniformity, conformity and efficiency in time use, is often adopted if the objective is to teach a specific skill within a relatively short period of time.</a:t>
            </a:r>
          </a:p>
          <a:p>
            <a:pPr marL="228600" indent="-228600"/>
            <a:endParaRPr lang="en-US" sz="1000">
              <a:solidFill>
                <a:srgbClr val="000000"/>
              </a:solidFill>
              <a:latin typeface="Times New Roman" charset="0"/>
            </a:endParaRPr>
          </a:p>
          <a:p>
            <a:pPr marL="228600" indent="-228600"/>
            <a:r>
              <a:rPr lang="en-US" sz="1000">
                <a:solidFill>
                  <a:srgbClr val="000000"/>
                </a:solidFill>
                <a:latin typeface="Times New Roman" charset="0"/>
              </a:rPr>
              <a:t>Frequently used for mass instruction, the command style requires all students to perform the same task at the same pace. The teacher first explains and demonstrates the required task. Then a command signal (e.g., voice, whistle) is given, and the pupils perform each movement or activity en masse accordingly. Examples of this style can be observed in classes of dance, gymnastics, calisthenics, aerobics, track and field, game relays, and sport-skill drills.</a:t>
            </a:r>
          </a:p>
          <a:p>
            <a:pPr marL="228600" indent="-228600"/>
            <a:endParaRPr lang="en-US" sz="1000">
              <a:solidFill>
                <a:srgbClr val="000000"/>
              </a:solidFill>
              <a:latin typeface="Times New Roman" charset="0"/>
            </a:endParaRPr>
          </a:p>
          <a:p>
            <a:pPr marL="228600" indent="-228600"/>
            <a:r>
              <a:rPr lang="en-US" sz="1000">
                <a:solidFill>
                  <a:srgbClr val="000000"/>
                </a:solidFill>
                <a:latin typeface="Times New Roman" charset="0"/>
              </a:rPr>
              <a:t>Some young children may require the teacher to structure their learning experiences by making all the decisions, i.e., what to do, where to go, when to start and stop, how to do it, number of repetitions and for how long, and the quality of performance. But as learners get older, they should be taught and provided with opportunities to participate in the decision-making process. Pupils should be given different amounts of freedom to respond, depending on learning objectives and variances in ability levels.</a:t>
            </a:r>
          </a:p>
          <a:p>
            <a:pPr marL="228600" indent="-228600"/>
            <a:endParaRPr lang="en-US" sz="1000">
              <a:solidFill>
                <a:srgbClr val="000000"/>
              </a:solidFill>
              <a:latin typeface="Times New Roman"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856293E-7B30-4D55-B7F4-A96071375B1B}" type="slidenum">
              <a:rPr lang="en-US"/>
              <a:pPr/>
              <a:t>8</a:t>
            </a:fld>
            <a:endParaRPr lang="en-US"/>
          </a:p>
        </p:txBody>
      </p:sp>
      <p:sp>
        <p:nvSpPr>
          <p:cNvPr id="27650" name="Rectangle 2"/>
          <p:cNvSpPr>
            <a:spLocks noGrp="1" noRot="1" noChangeAspect="1" noChangeArrowheads="1" noTextEdit="1"/>
          </p:cNvSpPr>
          <p:nvPr>
            <p:ph type="sldImg"/>
          </p:nvPr>
        </p:nvSpPr>
        <p:spPr>
          <a:ln/>
        </p:spPr>
      </p:sp>
      <p:sp>
        <p:nvSpPr>
          <p:cNvPr id="27651" name="Rectangle 3"/>
          <p:cNvSpPr>
            <a:spLocks noGrp="1" noChangeArrowheads="1"/>
          </p:cNvSpPr>
          <p:nvPr>
            <p:ph type="body" idx="1"/>
          </p:nvPr>
        </p:nvSpPr>
        <p:spPr/>
        <p:txBody>
          <a:bodyPr/>
          <a:lstStyle/>
          <a:p>
            <a:pPr marL="228600" indent="-228600">
              <a:buFontTx/>
              <a:buAutoNum type="alphaUcPeriod" startAt="2"/>
            </a:pPr>
            <a:r>
              <a:rPr lang="en-US" sz="800">
                <a:latin typeface="Times New Roman" charset="0"/>
              </a:rPr>
              <a:t>Practice: private/individualized practice of a memory/reproductive task with feedback (Teacher’s Role:  all subject matter and logistical decisions and provide private, specific feedback.  Learner’s Role:  perform task while making nine specific decisions…location, order of tasks, starting time per task, pace and rhythm, stopping time per task, interval, initiating questions for clarification, attire and appearance, posture.</a:t>
            </a:r>
          </a:p>
          <a:p>
            <a:pPr marL="228600" indent="-228600">
              <a:buFontTx/>
              <a:buAutoNum type="alphaUcPeriod" startAt="2"/>
            </a:pPr>
            <a:endParaRPr lang="en-US" sz="800">
              <a:latin typeface="Times New Roman" charset="0"/>
            </a:endParaRPr>
          </a:p>
          <a:p>
            <a:pPr marL="228600" indent="-228600"/>
            <a:r>
              <a:rPr lang="en-US" sz="800">
                <a:solidFill>
                  <a:srgbClr val="000000"/>
                </a:solidFill>
                <a:latin typeface="Times New Roman" charset="0"/>
              </a:rPr>
              <a:t>In the</a:t>
            </a:r>
            <a:r>
              <a:rPr lang="en-US" sz="800" b="1" i="1">
                <a:solidFill>
                  <a:srgbClr val="000000"/>
                </a:solidFill>
                <a:latin typeface="Times New Roman" charset="0"/>
              </a:rPr>
              <a:t> practice style</a:t>
            </a:r>
            <a:r>
              <a:rPr lang="en-US" sz="800">
                <a:solidFill>
                  <a:srgbClr val="000000"/>
                </a:solidFill>
                <a:latin typeface="Times New Roman" charset="0"/>
              </a:rPr>
              <a:t>, some of the decisions made by the teacher in the command style are given over to the students. Like the command style, the teacher begins with an explanation and demonstration of the task to be accomplished. However, unlike the command style, the teacher does not give commands for every movement, task, or activity. For example, the learner decides when to start the task, or determines the pace of performing each task. While the learners practise the task(s), the teacher has time to move around, observe individual performances, and offer feedback to them.</a:t>
            </a:r>
          </a:p>
          <a:p>
            <a:pPr marL="228600" indent="-228600"/>
            <a:endParaRPr lang="en-US" sz="800">
              <a:solidFill>
                <a:srgbClr val="000000"/>
              </a:solidFill>
              <a:latin typeface="Times New Roman" charset="0"/>
            </a:endParaRPr>
          </a:p>
          <a:p>
            <a:pPr marL="228600" indent="-228600"/>
            <a:r>
              <a:rPr lang="en-US" sz="800">
                <a:solidFill>
                  <a:srgbClr val="000000"/>
                </a:solidFill>
                <a:latin typeface="Times New Roman" charset="0"/>
              </a:rPr>
              <a:t>The </a:t>
            </a:r>
            <a:r>
              <a:rPr lang="en-US" sz="800" b="1" i="1">
                <a:solidFill>
                  <a:srgbClr val="000000"/>
                </a:solidFill>
                <a:latin typeface="Times New Roman" charset="0"/>
              </a:rPr>
              <a:t>practice style</a:t>
            </a:r>
            <a:r>
              <a:rPr lang="en-US" sz="800">
                <a:solidFill>
                  <a:srgbClr val="000000"/>
                </a:solidFill>
                <a:latin typeface="Times New Roman" charset="0"/>
              </a:rPr>
              <a:t> in operation can be used in two ways. These are the teacher-rotated format and student-rotated format.</a:t>
            </a:r>
          </a:p>
          <a:p>
            <a:pPr marL="228600" indent="-228600"/>
            <a:endParaRPr lang="en-US" sz="800">
              <a:solidFill>
                <a:srgbClr val="000000"/>
              </a:solidFill>
              <a:latin typeface="Times New Roman" charset="0"/>
            </a:endParaRPr>
          </a:p>
          <a:p>
            <a:pPr marL="228600" indent="-228600"/>
            <a:r>
              <a:rPr lang="en-US" sz="800" b="1">
                <a:solidFill>
                  <a:srgbClr val="000000"/>
                </a:solidFill>
                <a:latin typeface="Times New Roman" charset="0"/>
              </a:rPr>
              <a:t>1. Teacher-rotated format</a:t>
            </a:r>
            <a:endParaRPr lang="en-US" sz="800">
              <a:solidFill>
                <a:srgbClr val="000000"/>
              </a:solidFill>
              <a:latin typeface="Times New Roman" charset="0"/>
            </a:endParaRPr>
          </a:p>
          <a:p>
            <a:pPr marL="228600" indent="-228600"/>
            <a:r>
              <a:rPr lang="en-US" sz="800">
                <a:solidFill>
                  <a:srgbClr val="000000"/>
                </a:solidFill>
                <a:latin typeface="Times New Roman" charset="0"/>
              </a:rPr>
              <a:t>a. Teacher prepares a circuit of several tasks to be accomplished in the learning area.</a:t>
            </a:r>
          </a:p>
          <a:p>
            <a:pPr marL="228600" indent="-228600"/>
            <a:r>
              <a:rPr lang="en-US" sz="800">
                <a:solidFill>
                  <a:srgbClr val="000000"/>
                </a:solidFill>
                <a:latin typeface="Times New Roman" charset="0"/>
              </a:rPr>
              <a:t>b. Each activity station comprises a different task with a designated number of students. </a:t>
            </a:r>
          </a:p>
          <a:p>
            <a:pPr marL="228600" indent="-228600"/>
            <a:r>
              <a:rPr lang="en-US" sz="800">
                <a:solidFill>
                  <a:srgbClr val="000000"/>
                </a:solidFill>
                <a:latin typeface="Times New Roman" charset="0"/>
              </a:rPr>
              <a:t>c. Learners are given task sheets to assist them in remembering what to do and how to do the task. </a:t>
            </a:r>
          </a:p>
          <a:p>
            <a:pPr marL="228600" indent="-228600"/>
            <a:r>
              <a:rPr lang="en-US" sz="800">
                <a:solidFill>
                  <a:srgbClr val="000000"/>
                </a:solidFill>
                <a:latin typeface="Times New Roman" charset="0"/>
              </a:rPr>
              <a:t>d. The sheets also serve to enhance time-on-task (TOT) behaviour. </a:t>
            </a:r>
          </a:p>
          <a:p>
            <a:pPr marL="228600" indent="-228600"/>
            <a:r>
              <a:rPr lang="en-US" sz="800">
                <a:solidFill>
                  <a:srgbClr val="000000"/>
                </a:solidFill>
                <a:latin typeface="Times New Roman" charset="0"/>
              </a:rPr>
              <a:t>e. After several minutes, the teacher rotates the students systematically from one station to another.</a:t>
            </a:r>
          </a:p>
          <a:p>
            <a:pPr marL="228600" indent="-228600"/>
            <a:endParaRPr lang="en-US" sz="800">
              <a:solidFill>
                <a:srgbClr val="000000"/>
              </a:solidFill>
              <a:latin typeface="Times New Roman" charset="0"/>
            </a:endParaRPr>
          </a:p>
          <a:p>
            <a:pPr marL="228600" indent="-228600"/>
            <a:r>
              <a:rPr lang="en-US" sz="800" b="1">
                <a:solidFill>
                  <a:srgbClr val="000000"/>
                </a:solidFill>
                <a:latin typeface="Times New Roman" charset="0"/>
              </a:rPr>
              <a:t>2. Student-rotated format</a:t>
            </a:r>
            <a:endParaRPr lang="en-US" sz="800">
              <a:solidFill>
                <a:srgbClr val="000000"/>
              </a:solidFill>
              <a:latin typeface="Times New Roman" charset="0"/>
            </a:endParaRPr>
          </a:p>
          <a:p>
            <a:pPr marL="228600" indent="-228600"/>
            <a:endParaRPr lang="en-US" sz="800">
              <a:solidFill>
                <a:srgbClr val="000000"/>
              </a:solidFill>
              <a:latin typeface="Times New Roman" charset="0"/>
            </a:endParaRPr>
          </a:p>
          <a:p>
            <a:pPr marL="228600" indent="-228600"/>
            <a:r>
              <a:rPr lang="en-US" sz="800">
                <a:solidFill>
                  <a:srgbClr val="000000"/>
                </a:solidFill>
                <a:latin typeface="Times New Roman" charset="0"/>
              </a:rPr>
              <a:t>The second format is similar to the first, except that the students decide on the order of the stations, time spent at each station, and when to move on to another station. Goldberger (1992) suggests that this student-rotated format is more effective for lower-ability children, as they can spend more time on the tasks which they have not mastered yet.</a:t>
            </a:r>
          </a:p>
          <a:p>
            <a:pPr marL="228600" indent="-228600"/>
            <a:endParaRPr lang="en-US" sz="800">
              <a:latin typeface="Times New Roman" charset="0"/>
            </a:endParaRPr>
          </a:p>
          <a:p>
            <a:pPr marL="228600" indent="-228600">
              <a:buFontTx/>
              <a:buAutoNum type="alphaUcPeriod"/>
            </a:pPr>
            <a:endParaRPr lang="en-US" sz="800">
              <a:latin typeface="Times New Roman"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AE243FA-B736-40F3-84F8-CB65392D06EC}" type="slidenum">
              <a:rPr lang="en-US"/>
              <a:pPr/>
              <a:t>9</a:t>
            </a:fld>
            <a:endParaRPr lang="en-US"/>
          </a:p>
        </p:txBody>
      </p:sp>
      <p:sp>
        <p:nvSpPr>
          <p:cNvPr id="29698" name="Rectangle 2"/>
          <p:cNvSpPr>
            <a:spLocks noGrp="1" noRot="1" noChangeAspect="1" noChangeArrowheads="1" noTextEdit="1"/>
          </p:cNvSpPr>
          <p:nvPr>
            <p:ph type="sldImg"/>
          </p:nvPr>
        </p:nvSpPr>
        <p:spPr>
          <a:ln/>
        </p:spPr>
      </p:sp>
      <p:sp>
        <p:nvSpPr>
          <p:cNvPr id="29699" name="Rectangle 3"/>
          <p:cNvSpPr>
            <a:spLocks noGrp="1" noChangeArrowheads="1"/>
          </p:cNvSpPr>
          <p:nvPr>
            <p:ph type="body" idx="1"/>
          </p:nvPr>
        </p:nvSpPr>
        <p:spPr/>
        <p:txBody>
          <a:bodyPr/>
          <a:lstStyle/>
          <a:p>
            <a:pPr marL="228600" indent="-228600"/>
            <a:r>
              <a:rPr lang="en-US" sz="800">
                <a:latin typeface="Times New Roman" charset="0"/>
              </a:rPr>
              <a:t>C.  Reciprocal: peer teaching (Teacher’s Role:  make all pre-impact decisions and provide feedback to the observers/peer teachers.  Learner’s Roles:  (1) DOER - performs the task and make nine impact decisions; (2) Observer - offers immediate and on-going feedback to the doer using a criteria sheet designed by the teacher.</a:t>
            </a:r>
          </a:p>
          <a:p>
            <a:pPr marL="228600" indent="-228600">
              <a:buFontTx/>
              <a:buChar char="•"/>
            </a:pPr>
            <a:endParaRPr lang="en-US" sz="800">
              <a:latin typeface="Times New Roman" charset="0"/>
            </a:endParaRPr>
          </a:p>
          <a:p>
            <a:pPr marL="228600" indent="-228600"/>
            <a:r>
              <a:rPr lang="en-US" sz="800" b="1">
                <a:solidFill>
                  <a:srgbClr val="000000"/>
                </a:solidFill>
                <a:latin typeface="Times New Roman" charset="0"/>
              </a:rPr>
              <a:t>Using the Reciprocal Style</a:t>
            </a:r>
            <a:endParaRPr lang="en-US" sz="800">
              <a:solidFill>
                <a:srgbClr val="000000"/>
              </a:solidFill>
              <a:latin typeface="Times New Roman" charset="0"/>
            </a:endParaRPr>
          </a:p>
          <a:p>
            <a:pPr marL="228600" indent="-228600"/>
            <a:endParaRPr lang="en-US" sz="800">
              <a:solidFill>
                <a:srgbClr val="000000"/>
              </a:solidFill>
              <a:latin typeface="Times New Roman" charset="0"/>
            </a:endParaRPr>
          </a:p>
          <a:p>
            <a:pPr marL="228600" indent="-228600"/>
            <a:r>
              <a:rPr lang="en-US" sz="800">
                <a:solidFill>
                  <a:srgbClr val="000000"/>
                </a:solidFill>
                <a:latin typeface="Times New Roman" charset="0"/>
              </a:rPr>
              <a:t>The</a:t>
            </a:r>
            <a:r>
              <a:rPr lang="en-US" sz="800" b="1" i="1">
                <a:solidFill>
                  <a:srgbClr val="000000"/>
                </a:solidFill>
                <a:latin typeface="Times New Roman" charset="0"/>
              </a:rPr>
              <a:t> reciprocal style</a:t>
            </a:r>
            <a:r>
              <a:rPr lang="en-US" sz="800">
                <a:solidFill>
                  <a:srgbClr val="000000"/>
                </a:solidFill>
                <a:latin typeface="Times New Roman" charset="0"/>
              </a:rPr>
              <a:t> is characterized by its conditions for immediate feedback and the social relationships between peers (Mosston &amp; Ashworth, 1986). The major difference between the command or practice styles and reciprocal teaching is that students assume more responsibility for observing the performance of their peers and providing feedback on each attempt. In this style, the teacher moves among the students, helping to clarify the task for them, and giving additional assistance as necessary.</a:t>
            </a:r>
          </a:p>
          <a:p>
            <a:pPr marL="228600" indent="-228600"/>
            <a:endParaRPr lang="en-US" sz="800">
              <a:solidFill>
                <a:srgbClr val="000000"/>
              </a:solidFill>
              <a:latin typeface="Times New Roman" charset="0"/>
            </a:endParaRPr>
          </a:p>
          <a:p>
            <a:pPr marL="228600" indent="-228600"/>
            <a:r>
              <a:rPr lang="en-US" sz="800">
                <a:solidFill>
                  <a:srgbClr val="000000"/>
                </a:solidFill>
                <a:latin typeface="Times New Roman" charset="0"/>
              </a:rPr>
              <a:t>1. The teacher prepares a task sheet that describes the task(s) to be practiced with evaluative criteria, as well as the amount of time or number of trials to be accomplished.</a:t>
            </a:r>
          </a:p>
          <a:p>
            <a:pPr marL="228600" indent="-228600"/>
            <a:endParaRPr lang="en-US" sz="800">
              <a:solidFill>
                <a:srgbClr val="000000"/>
              </a:solidFill>
              <a:latin typeface="Times New Roman" charset="0"/>
            </a:endParaRPr>
          </a:p>
          <a:p>
            <a:pPr marL="228600" indent="-228600"/>
            <a:r>
              <a:rPr lang="en-US" sz="800">
                <a:solidFill>
                  <a:srgbClr val="000000"/>
                </a:solidFill>
                <a:latin typeface="Times New Roman" charset="0"/>
              </a:rPr>
              <a:t>2. One student is appointed as the performer while his/her partner evaluates the performance using the teacher-designed criteria sheets. Each sheet may include pictures or diagrams as well as descriptions so that the student-observer can determine when the student-performer has done each aspect of the task correctly. </a:t>
            </a:r>
          </a:p>
          <a:p>
            <a:pPr marL="228600" indent="-228600"/>
            <a:endParaRPr lang="en-US" sz="800">
              <a:solidFill>
                <a:srgbClr val="000000"/>
              </a:solidFill>
              <a:latin typeface="Times New Roman" charset="0"/>
            </a:endParaRPr>
          </a:p>
          <a:p>
            <a:pPr marL="228600" indent="-228600"/>
            <a:r>
              <a:rPr lang="en-US" sz="800">
                <a:solidFill>
                  <a:srgbClr val="000000"/>
                </a:solidFill>
                <a:latin typeface="Times New Roman" charset="0"/>
              </a:rPr>
              <a:t>3. After the first learner completes the task, they then switch roles. Thus immediate, one-to-one feedback can be provided during and after the task.</a:t>
            </a:r>
          </a:p>
          <a:p>
            <a:pPr marL="228600" indent="-228600"/>
            <a:endParaRPr lang="en-US" sz="800">
              <a:latin typeface="Times New Roman"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2F845584-4ED2-4CF0-9D93-61104E9A583F}" type="slidenum">
              <a:rPr lang="en-US"/>
              <a:pPr/>
              <a:t>10</a:t>
            </a:fld>
            <a:endParaRPr lang="en-US"/>
          </a:p>
        </p:txBody>
      </p:sp>
      <p:sp>
        <p:nvSpPr>
          <p:cNvPr id="31746" name="Rectangle 2"/>
          <p:cNvSpPr>
            <a:spLocks noGrp="1" noRot="1" noChangeAspect="1" noChangeArrowheads="1" noTextEdit="1"/>
          </p:cNvSpPr>
          <p:nvPr>
            <p:ph type="sldImg"/>
          </p:nvPr>
        </p:nvSpPr>
        <p:spPr>
          <a:ln/>
        </p:spPr>
      </p:sp>
      <p:sp>
        <p:nvSpPr>
          <p:cNvPr id="31747" name="Rectangle 3"/>
          <p:cNvSpPr>
            <a:spLocks noGrp="1" noChangeArrowheads="1"/>
          </p:cNvSpPr>
          <p:nvPr>
            <p:ph type="body" idx="1"/>
          </p:nvPr>
        </p:nvSpPr>
        <p:spPr/>
        <p:txBody>
          <a:bodyPr/>
          <a:lstStyle/>
          <a:p>
            <a:pPr marL="228600" indent="-228600"/>
            <a:r>
              <a:rPr lang="en-US"/>
              <a:t>D.  Self-Check:  performing task and engaging in self-assessment (Teacher’s Role:  all pre-impact decisions.</a:t>
            </a:r>
          </a:p>
          <a:p>
            <a:pPr marL="228600" indent="-228600">
              <a:buFontTx/>
              <a:buChar char="•"/>
            </a:pPr>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8FAC7CC-CAD6-46C0-921D-B7521E0AF8BB}" type="slidenum">
              <a:rPr lang="en-US"/>
              <a:pPr/>
              <a:t>11</a:t>
            </a:fld>
            <a:endParaRPr lang="en-US"/>
          </a:p>
        </p:txBody>
      </p:sp>
      <p:sp>
        <p:nvSpPr>
          <p:cNvPr id="33794" name="Rectangle 2"/>
          <p:cNvSpPr>
            <a:spLocks noGrp="1" noRot="1" noChangeAspect="1" noChangeArrowheads="1" noTextEdit="1"/>
          </p:cNvSpPr>
          <p:nvPr>
            <p:ph type="sldImg"/>
          </p:nvPr>
        </p:nvSpPr>
        <p:spPr>
          <a:ln/>
        </p:spPr>
      </p:sp>
      <p:sp>
        <p:nvSpPr>
          <p:cNvPr id="33795" name="Rectangle 3"/>
          <p:cNvSpPr>
            <a:spLocks noGrp="1" noChangeArrowheads="1"/>
          </p:cNvSpPr>
          <p:nvPr>
            <p:ph type="body" idx="1"/>
          </p:nvPr>
        </p:nvSpPr>
        <p:spPr/>
        <p:txBody>
          <a:bodyPr/>
          <a:lstStyle/>
          <a:p>
            <a:pPr marL="228600" indent="-228600"/>
            <a:r>
              <a:rPr lang="en-US"/>
              <a:t>E.  Inclusion: Learners of varying skill levels participate in the same activity by selecting a level of difficulty at which the can perform. (Teacher Role: all Pre-Impact decisions including all possible levels of the the tasks.  Learner’s Role:  survey the available levels in the task, select an entry point, practice the task, if necessary make an adjustment in the task level, and check performance against the criteria.</a:t>
            </a:r>
          </a:p>
          <a:p>
            <a:pPr marL="228600" indent="-228600">
              <a:buFontTx/>
              <a:buChar char="•"/>
            </a:pPr>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5B142D9E-76E9-4B3A-9308-D4D52F0883E0}" type="slidenum">
              <a:rPr lang="en-US"/>
              <a:pPr/>
              <a:t>12</a:t>
            </a:fld>
            <a:endParaRPr lang="en-US"/>
          </a:p>
        </p:txBody>
      </p:sp>
      <p:sp>
        <p:nvSpPr>
          <p:cNvPr id="35842" name="Rectangle 2"/>
          <p:cNvSpPr>
            <a:spLocks noGrp="1" noRot="1" noChangeAspect="1" noChangeArrowheads="1" noTextEdit="1"/>
          </p:cNvSpPr>
          <p:nvPr>
            <p:ph type="sldImg"/>
          </p:nvPr>
        </p:nvSpPr>
        <p:spPr>
          <a:ln/>
        </p:spPr>
      </p:sp>
      <p:sp>
        <p:nvSpPr>
          <p:cNvPr id="35843" name="Rectangle 3"/>
          <p:cNvSpPr>
            <a:spLocks noGrp="1" noChangeArrowheads="1"/>
          </p:cNvSpPr>
          <p:nvPr>
            <p:ph type="body" idx="1"/>
          </p:nvPr>
        </p:nvSpPr>
        <p:spPr/>
        <p:txBody>
          <a:bodyPr/>
          <a:lstStyle/>
          <a:p>
            <a:pPr marL="228600" indent="-228600"/>
            <a:r>
              <a:rPr lang="en-US"/>
              <a:t>F.  Guided Discovery: logical and sequential design of questions that lead to the discovery of a predetermined response (Teacher’s Role:  make all pre-impact decisions:  subject matter decisions/determining target concept to be discovered and determining the sequential design of questions for the learner.  Learner’s role:  discover the answers. </a:t>
            </a:r>
          </a:p>
          <a:p>
            <a:pPr marL="228600" indent="-228600"/>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188CFD0-F8E4-4BD4-86BD-0467640A6638}" type="slidenum">
              <a:rPr lang="en-US"/>
              <a:pPr/>
              <a:t>13</a:t>
            </a:fld>
            <a:endParaRPr lang="en-US"/>
          </a:p>
        </p:txBody>
      </p:sp>
      <p:sp>
        <p:nvSpPr>
          <p:cNvPr id="41986" name="Rectangle 2"/>
          <p:cNvSpPr>
            <a:spLocks noGrp="1" noRot="1" noChangeAspect="1" noChangeArrowheads="1" noTextEdit="1"/>
          </p:cNvSpPr>
          <p:nvPr>
            <p:ph type="sldImg"/>
          </p:nvPr>
        </p:nvSpPr>
        <p:spPr>
          <a:ln/>
        </p:spPr>
      </p:sp>
      <p:sp>
        <p:nvSpPr>
          <p:cNvPr id="41987" name="Rectangle 3"/>
          <p:cNvSpPr>
            <a:spLocks noGrp="1" noChangeArrowheads="1"/>
          </p:cNvSpPr>
          <p:nvPr>
            <p:ph type="body" idx="1"/>
          </p:nvPr>
        </p:nvSpPr>
        <p:spPr/>
        <p:txBody>
          <a:bodyPr/>
          <a:lstStyle/>
          <a:p>
            <a:pPr marL="228600" indent="-228600"/>
            <a:endParaRPr lang="en-US"/>
          </a:p>
          <a:p>
            <a:pPr marL="228600" indent="-228600"/>
            <a:r>
              <a:rPr lang="en-US"/>
              <a:t>G.  Convergent Discovery:  same as guided discovery except teacher only poses a single question to the learner forcing the learner to engage in reasoning, questioning, and logic to sequentially make connections about the content to discover the answer.</a:t>
            </a:r>
          </a:p>
          <a:p>
            <a:pPr marL="228600" indent="-228600"/>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FF09C31-FFDD-41DC-9831-1C64AB6952A3}" type="slidenum">
              <a:rPr lang="en-US"/>
              <a:pPr/>
              <a:t>14</a:t>
            </a:fld>
            <a:endParaRPr lang="en-US"/>
          </a:p>
        </p:txBody>
      </p:sp>
      <p:sp>
        <p:nvSpPr>
          <p:cNvPr id="50178" name="Rectangle 2"/>
          <p:cNvSpPr>
            <a:spLocks noGrp="1" noRot="1" noChangeAspect="1" noChangeArrowheads="1" noTextEdit="1"/>
          </p:cNvSpPr>
          <p:nvPr>
            <p:ph type="sldImg"/>
          </p:nvPr>
        </p:nvSpPr>
        <p:spPr>
          <a:ln/>
        </p:spPr>
      </p:sp>
      <p:sp>
        <p:nvSpPr>
          <p:cNvPr id="50179" name="Rectangle 3"/>
          <p:cNvSpPr>
            <a:spLocks noGrp="1" noChangeArrowheads="1"/>
          </p:cNvSpPr>
          <p:nvPr>
            <p:ph type="body" idx="1"/>
          </p:nvPr>
        </p:nvSpPr>
        <p:spPr/>
        <p:txBody>
          <a:bodyPr/>
          <a:lstStyle/>
          <a:p>
            <a:pPr marL="228600" indent="-228600"/>
            <a:r>
              <a:rPr lang="en-US"/>
              <a:t>H.  Divergent Discovery:  multiple responses to a single question/situation. (Teacher’s Role:  decide question/situation and determine logistics.  Learner’s Role:  discovery multiple responses)</a:t>
            </a:r>
          </a:p>
          <a:p>
            <a:pPr marL="228600" indent="-228600"/>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343DE4F-5617-4E94-B7FA-4087F4C6BB6E}" type="slidenum">
              <a:rPr lang="en-US"/>
              <a:pPr/>
              <a:t>15</a:t>
            </a:fld>
            <a:endParaRPr lang="en-US"/>
          </a:p>
        </p:txBody>
      </p:sp>
      <p:sp>
        <p:nvSpPr>
          <p:cNvPr id="52226" name="Rectangle 2"/>
          <p:cNvSpPr>
            <a:spLocks noGrp="1" noRot="1" noChangeAspect="1" noChangeArrowheads="1" noTextEdit="1"/>
          </p:cNvSpPr>
          <p:nvPr>
            <p:ph type="sldImg"/>
          </p:nvPr>
        </p:nvSpPr>
        <p:spPr>
          <a:ln/>
        </p:spPr>
      </p:sp>
      <p:sp>
        <p:nvSpPr>
          <p:cNvPr id="52227" name="Rectangle 3"/>
          <p:cNvSpPr>
            <a:spLocks noGrp="1" noChangeArrowheads="1"/>
          </p:cNvSpPr>
          <p:nvPr>
            <p:ph type="body" idx="1"/>
          </p:nvPr>
        </p:nvSpPr>
        <p:spPr/>
        <p:txBody>
          <a:bodyPr/>
          <a:lstStyle/>
          <a:p>
            <a:pPr marL="228600" indent="-228600"/>
            <a:r>
              <a:rPr lang="en-US"/>
              <a:t>Learner-Designed Individual Program:  independently discover a structure that resolves an issue or problem. (Teacher’s Role:  make general subject matter logistical decisions.  Learner’s Role:  make decisions about how to investigate the general subject matter topic, produce the questions that result in identifying the process and procedures, discover the solutions/movements, and designate performance criteria.</a:t>
            </a:r>
          </a:p>
          <a:p>
            <a:pPr marL="228600" indent="-228600">
              <a:buFontTx/>
              <a:buChar char="•"/>
            </a:pPr>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EC48371-3316-4541-9C9D-2F9B66718BDE}" type="slidenum">
              <a:rPr lang="en-US"/>
              <a:pPr/>
              <a:t>16</a:t>
            </a:fld>
            <a:endParaRPr lang="en-US"/>
          </a:p>
        </p:txBody>
      </p:sp>
      <p:sp>
        <p:nvSpPr>
          <p:cNvPr id="54274" name="Rectangle 2"/>
          <p:cNvSpPr>
            <a:spLocks noGrp="1" noRot="1" noChangeAspect="1" noChangeArrowheads="1" noTextEdit="1"/>
          </p:cNvSpPr>
          <p:nvPr>
            <p:ph type="sldImg"/>
          </p:nvPr>
        </p:nvSpPr>
        <p:spPr>
          <a:ln/>
        </p:spPr>
      </p:sp>
      <p:sp>
        <p:nvSpPr>
          <p:cNvPr id="54275" name="Rectangle 3"/>
          <p:cNvSpPr>
            <a:spLocks noGrp="1" noChangeArrowheads="1"/>
          </p:cNvSpPr>
          <p:nvPr>
            <p:ph type="body" idx="1"/>
          </p:nvPr>
        </p:nvSpPr>
        <p:spPr/>
        <p:txBody>
          <a:bodyPr/>
          <a:lstStyle/>
          <a:p>
            <a:pPr marL="228600" indent="-228600"/>
            <a:r>
              <a:rPr lang="en-US"/>
              <a:t>Learner-Initiated Style:  learner initiated and is responsible for designing the learning experience from start to finish.  Teacher’s Role: provide support and facilitate according to learner’s requests.</a:t>
            </a:r>
          </a:p>
          <a:p>
            <a:pPr marL="228600" indent="-228600"/>
            <a:endParaRPr lang="en-US"/>
          </a:p>
          <a:p>
            <a:pPr marL="228600" indent="-228600"/>
            <a:r>
              <a:rPr lang="en-US"/>
              <a:t>Self-Teaching: This style does not exist in the classroom…as it does not have a precise designated set of objectives (a requirement in educational classrooms).  Individual participates in both teacher and learner roles. </a:t>
            </a:r>
          </a:p>
          <a:p>
            <a:pPr marL="228600" indent="-228600"/>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62CF68F9-9EB2-48A1-BE8B-AFD535F67E30}" type="slidenum">
              <a:rPr lang="en-US"/>
              <a:pPr/>
              <a:t>17</a:t>
            </a:fld>
            <a:endParaRPr lang="en-US"/>
          </a:p>
        </p:txBody>
      </p:sp>
      <p:sp>
        <p:nvSpPr>
          <p:cNvPr id="65538" name="Rectangle 2"/>
          <p:cNvSpPr>
            <a:spLocks noGrp="1" noRot="1" noChangeAspect="1" noChangeArrowheads="1" noTextEdit="1"/>
          </p:cNvSpPr>
          <p:nvPr>
            <p:ph type="sldImg"/>
          </p:nvPr>
        </p:nvSpPr>
        <p:spPr>
          <a:ln/>
        </p:spPr>
      </p:sp>
      <p:sp>
        <p:nvSpPr>
          <p:cNvPr id="65539" name="Rectangle 3"/>
          <p:cNvSpPr>
            <a:spLocks noGrp="1" noChangeArrowheads="1"/>
          </p:cNvSpPr>
          <p:nvPr>
            <p:ph type="body" idx="1"/>
          </p:nvPr>
        </p:nvSpPr>
        <p:spPr/>
        <p:txBody>
          <a:bodyPr/>
          <a:lstStyle/>
          <a:p>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098" name="Group 2"/>
          <p:cNvGrpSpPr>
            <a:grpSpLocks/>
          </p:cNvGrpSpPr>
          <p:nvPr/>
        </p:nvGrpSpPr>
        <p:grpSpPr bwMode="auto">
          <a:xfrm>
            <a:off x="285750" y="2197100"/>
            <a:ext cx="8718550" cy="3143250"/>
            <a:chOff x="180" y="1384"/>
            <a:chExt cx="5492" cy="1980"/>
          </a:xfrm>
        </p:grpSpPr>
        <p:sp>
          <p:nvSpPr>
            <p:cNvPr id="4099" name="Oval 3"/>
            <p:cNvSpPr>
              <a:spLocks noChangeArrowheads="1"/>
            </p:cNvSpPr>
            <p:nvPr/>
          </p:nvSpPr>
          <p:spPr bwMode="auto">
            <a:xfrm rot="21600000" flipH="1" flipV="1">
              <a:off x="192" y="2784"/>
              <a:ext cx="576" cy="576"/>
            </a:xfrm>
            <a:prstGeom prst="ellipse">
              <a:avLst/>
            </a:prstGeom>
            <a:gradFill rotWithShape="0">
              <a:gsLst>
                <a:gs pos="0">
                  <a:schemeClr val="bg2"/>
                </a:gs>
                <a:gs pos="100000">
                  <a:schemeClr val="bg2">
                    <a:gamma/>
                    <a:tint val="0"/>
                    <a:invGamma/>
                  </a:schemeClr>
                </a:gs>
              </a:gsLst>
              <a:path path="shape">
                <a:fillToRect l="50000" t="50000" r="50000" b="50000"/>
              </a:path>
            </a:gradFill>
            <a:ln w="9525">
              <a:noFill/>
              <a:round/>
              <a:headEnd/>
              <a:tailEnd/>
            </a:ln>
            <a:effectLst/>
          </p:spPr>
          <p:txBody>
            <a:bodyPr wrap="none" anchor="ctr"/>
            <a:lstStyle/>
            <a:p>
              <a:endParaRPr lang="en-GB"/>
            </a:p>
          </p:txBody>
        </p:sp>
        <p:sp>
          <p:nvSpPr>
            <p:cNvPr id="4100" name="Oval 4"/>
            <p:cNvSpPr>
              <a:spLocks noChangeArrowheads="1"/>
            </p:cNvSpPr>
            <p:nvPr/>
          </p:nvSpPr>
          <p:spPr bwMode="auto">
            <a:xfrm rot="21600000" flipH="1" flipV="1">
              <a:off x="5088" y="1392"/>
              <a:ext cx="576" cy="576"/>
            </a:xfrm>
            <a:prstGeom prst="ellipse">
              <a:avLst/>
            </a:prstGeom>
            <a:gradFill rotWithShape="0">
              <a:gsLst>
                <a:gs pos="0">
                  <a:schemeClr val="bg2"/>
                </a:gs>
                <a:gs pos="100000">
                  <a:schemeClr val="bg2">
                    <a:gamma/>
                    <a:tint val="0"/>
                    <a:invGamma/>
                  </a:schemeClr>
                </a:gs>
              </a:gsLst>
              <a:path path="shape">
                <a:fillToRect l="50000" t="50000" r="50000" b="50000"/>
              </a:path>
            </a:gradFill>
            <a:ln w="9525">
              <a:noFill/>
              <a:round/>
              <a:headEnd/>
              <a:tailEnd/>
            </a:ln>
            <a:effectLst/>
          </p:spPr>
          <p:txBody>
            <a:bodyPr wrap="none" anchor="ctr"/>
            <a:lstStyle/>
            <a:p>
              <a:endParaRPr lang="en-GB"/>
            </a:p>
          </p:txBody>
        </p:sp>
        <p:sp>
          <p:nvSpPr>
            <p:cNvPr id="4101" name="Oval 5"/>
            <p:cNvSpPr>
              <a:spLocks noChangeArrowheads="1"/>
            </p:cNvSpPr>
            <p:nvPr/>
          </p:nvSpPr>
          <p:spPr bwMode="auto">
            <a:xfrm>
              <a:off x="180" y="1384"/>
              <a:ext cx="576" cy="576"/>
            </a:xfrm>
            <a:prstGeom prst="ellipse">
              <a:avLst/>
            </a:prstGeom>
            <a:gradFill rotWithShape="0">
              <a:gsLst>
                <a:gs pos="0">
                  <a:schemeClr val="bg2"/>
                </a:gs>
                <a:gs pos="100000">
                  <a:schemeClr val="bg2">
                    <a:gamma/>
                    <a:tint val="0"/>
                    <a:invGamma/>
                  </a:schemeClr>
                </a:gs>
              </a:gsLst>
              <a:path path="shape">
                <a:fillToRect l="50000" t="50000" r="50000" b="50000"/>
              </a:path>
            </a:gradFill>
            <a:ln w="9525">
              <a:noFill/>
              <a:round/>
              <a:headEnd/>
              <a:tailEnd/>
            </a:ln>
            <a:effectLst/>
          </p:spPr>
          <p:txBody>
            <a:bodyPr wrap="none" anchor="ctr"/>
            <a:lstStyle/>
            <a:p>
              <a:endParaRPr lang="en-GB"/>
            </a:p>
          </p:txBody>
        </p:sp>
        <p:sp>
          <p:nvSpPr>
            <p:cNvPr id="4102" name="Rectangle 6"/>
            <p:cNvSpPr>
              <a:spLocks noChangeArrowheads="1"/>
            </p:cNvSpPr>
            <p:nvPr/>
          </p:nvSpPr>
          <p:spPr bwMode="auto">
            <a:xfrm>
              <a:off x="192" y="1632"/>
              <a:ext cx="288" cy="1440"/>
            </a:xfrm>
            <a:prstGeom prst="rect">
              <a:avLst/>
            </a:prstGeom>
            <a:gradFill rotWithShape="0">
              <a:gsLst>
                <a:gs pos="0">
                  <a:schemeClr val="bg2">
                    <a:gamma/>
                    <a:tint val="0"/>
                    <a:invGamma/>
                  </a:schemeClr>
                </a:gs>
                <a:gs pos="100000">
                  <a:schemeClr val="bg2"/>
                </a:gs>
              </a:gsLst>
              <a:lin ang="0" scaled="1"/>
            </a:gradFill>
            <a:ln w="9525">
              <a:noFill/>
              <a:miter lim="800000"/>
              <a:headEnd/>
              <a:tailEnd/>
            </a:ln>
            <a:effectLst/>
          </p:spPr>
          <p:txBody>
            <a:bodyPr wrap="none" anchor="ctr"/>
            <a:lstStyle/>
            <a:p>
              <a:endParaRPr lang="en-GB"/>
            </a:p>
          </p:txBody>
        </p:sp>
        <p:sp>
          <p:nvSpPr>
            <p:cNvPr id="4103" name="Oval 7"/>
            <p:cNvSpPr>
              <a:spLocks noChangeArrowheads="1"/>
            </p:cNvSpPr>
            <p:nvPr/>
          </p:nvSpPr>
          <p:spPr bwMode="auto">
            <a:xfrm rot="21600000" flipH="1" flipV="1">
              <a:off x="5096" y="2788"/>
              <a:ext cx="576" cy="576"/>
            </a:xfrm>
            <a:prstGeom prst="ellipse">
              <a:avLst/>
            </a:prstGeom>
            <a:gradFill rotWithShape="0">
              <a:gsLst>
                <a:gs pos="0">
                  <a:schemeClr val="bg2"/>
                </a:gs>
                <a:gs pos="100000">
                  <a:schemeClr val="bg2">
                    <a:gamma/>
                    <a:tint val="0"/>
                    <a:invGamma/>
                  </a:schemeClr>
                </a:gs>
              </a:gsLst>
              <a:path path="shape">
                <a:fillToRect l="50000" t="50000" r="50000" b="50000"/>
              </a:path>
            </a:gradFill>
            <a:ln w="9525">
              <a:noFill/>
              <a:round/>
              <a:headEnd/>
              <a:tailEnd/>
            </a:ln>
            <a:effectLst/>
          </p:spPr>
          <p:txBody>
            <a:bodyPr wrap="none" anchor="ctr"/>
            <a:lstStyle/>
            <a:p>
              <a:endParaRPr lang="en-GB"/>
            </a:p>
          </p:txBody>
        </p:sp>
        <p:sp>
          <p:nvSpPr>
            <p:cNvPr id="4104" name="Rectangle 8"/>
            <p:cNvSpPr>
              <a:spLocks noChangeArrowheads="1"/>
            </p:cNvSpPr>
            <p:nvPr/>
          </p:nvSpPr>
          <p:spPr bwMode="auto">
            <a:xfrm rot="21600000" flipH="1" flipV="1">
              <a:off x="5376" y="1680"/>
              <a:ext cx="288" cy="1344"/>
            </a:xfrm>
            <a:prstGeom prst="rect">
              <a:avLst/>
            </a:prstGeom>
            <a:gradFill rotWithShape="0">
              <a:gsLst>
                <a:gs pos="0">
                  <a:schemeClr val="bg2"/>
                </a:gs>
                <a:gs pos="100000">
                  <a:schemeClr val="bg2">
                    <a:gamma/>
                    <a:tint val="0"/>
                    <a:invGamma/>
                  </a:schemeClr>
                </a:gs>
              </a:gsLst>
              <a:lin ang="0" scaled="1"/>
            </a:gradFill>
            <a:ln w="9525">
              <a:noFill/>
              <a:miter lim="800000"/>
              <a:headEnd/>
              <a:tailEnd/>
            </a:ln>
            <a:effectLst/>
          </p:spPr>
          <p:txBody>
            <a:bodyPr wrap="none" anchor="ctr"/>
            <a:lstStyle/>
            <a:p>
              <a:endParaRPr lang="en-GB"/>
            </a:p>
          </p:txBody>
        </p:sp>
      </p:grpSp>
      <p:sp>
        <p:nvSpPr>
          <p:cNvPr id="4105" name="Rectangle 9"/>
          <p:cNvSpPr>
            <a:spLocks noChangeArrowheads="1"/>
          </p:cNvSpPr>
          <p:nvPr/>
        </p:nvSpPr>
        <p:spPr bwMode="auto">
          <a:xfrm>
            <a:off x="762000" y="2209800"/>
            <a:ext cx="7772400" cy="457200"/>
          </a:xfrm>
          <a:prstGeom prst="rect">
            <a:avLst/>
          </a:prstGeom>
          <a:gradFill rotWithShape="0">
            <a:gsLst>
              <a:gs pos="0">
                <a:schemeClr val="bg2">
                  <a:gamma/>
                  <a:tint val="0"/>
                  <a:invGamma/>
                </a:schemeClr>
              </a:gs>
              <a:gs pos="100000">
                <a:schemeClr val="bg2"/>
              </a:gs>
            </a:gsLst>
            <a:lin ang="5400000" scaled="1"/>
          </a:gradFill>
          <a:ln w="9525">
            <a:noFill/>
            <a:miter lim="800000"/>
            <a:headEnd/>
            <a:tailEnd/>
          </a:ln>
          <a:effectLst/>
        </p:spPr>
        <p:txBody>
          <a:bodyPr wrap="none" anchor="ctr"/>
          <a:lstStyle/>
          <a:p>
            <a:endParaRPr lang="en-GB"/>
          </a:p>
        </p:txBody>
      </p:sp>
      <p:sp>
        <p:nvSpPr>
          <p:cNvPr id="4106" name="Rectangle 10"/>
          <p:cNvSpPr>
            <a:spLocks noChangeArrowheads="1"/>
          </p:cNvSpPr>
          <p:nvPr/>
        </p:nvSpPr>
        <p:spPr bwMode="auto">
          <a:xfrm rot="21600000" flipH="1" flipV="1">
            <a:off x="762000" y="4876800"/>
            <a:ext cx="7772400" cy="457200"/>
          </a:xfrm>
          <a:prstGeom prst="rect">
            <a:avLst/>
          </a:prstGeom>
          <a:gradFill rotWithShape="0">
            <a:gsLst>
              <a:gs pos="0">
                <a:schemeClr val="bg2"/>
              </a:gs>
              <a:gs pos="100000">
                <a:schemeClr val="bg2">
                  <a:gamma/>
                  <a:tint val="0"/>
                  <a:invGamma/>
                </a:schemeClr>
              </a:gs>
            </a:gsLst>
            <a:lin ang="5400000" scaled="1"/>
          </a:gradFill>
          <a:ln w="9525">
            <a:noFill/>
            <a:miter lim="800000"/>
            <a:headEnd/>
            <a:tailEnd/>
          </a:ln>
          <a:effectLst/>
        </p:spPr>
        <p:txBody>
          <a:bodyPr wrap="none" anchor="ctr"/>
          <a:lstStyle/>
          <a:p>
            <a:endParaRPr lang="en-GB"/>
          </a:p>
        </p:txBody>
      </p:sp>
      <p:sp>
        <p:nvSpPr>
          <p:cNvPr id="4107" name="AutoShape 11"/>
          <p:cNvSpPr>
            <a:spLocks noChangeArrowheads="1"/>
          </p:cNvSpPr>
          <p:nvPr/>
        </p:nvSpPr>
        <p:spPr bwMode="auto">
          <a:xfrm>
            <a:off x="904875" y="1143000"/>
            <a:ext cx="7391400" cy="4876800"/>
          </a:xfrm>
          <a:prstGeom prst="roundRect">
            <a:avLst>
              <a:gd name="adj" fmla="val 16667"/>
            </a:avLst>
          </a:prstGeom>
          <a:solidFill>
            <a:schemeClr val="accent1"/>
          </a:solidFill>
          <a:ln w="76200">
            <a:solidFill>
              <a:schemeClr val="accent1"/>
            </a:solidFill>
            <a:round/>
            <a:headEnd/>
            <a:tailEnd/>
          </a:ln>
          <a:effectLst/>
        </p:spPr>
        <p:txBody>
          <a:bodyPr wrap="none" anchor="ctr"/>
          <a:lstStyle/>
          <a:p>
            <a:endParaRPr lang="en-GB"/>
          </a:p>
        </p:txBody>
      </p:sp>
      <p:sp>
        <p:nvSpPr>
          <p:cNvPr id="4108" name="Rectangle 12"/>
          <p:cNvSpPr>
            <a:spLocks noChangeArrowheads="1"/>
          </p:cNvSpPr>
          <p:nvPr/>
        </p:nvSpPr>
        <p:spPr bwMode="auto">
          <a:xfrm>
            <a:off x="866775" y="4876800"/>
            <a:ext cx="7473950" cy="304800"/>
          </a:xfrm>
          <a:prstGeom prst="rect">
            <a:avLst/>
          </a:prstGeom>
          <a:gradFill rotWithShape="0">
            <a:gsLst>
              <a:gs pos="0">
                <a:schemeClr val="accent1">
                  <a:gamma/>
                  <a:shade val="46275"/>
                  <a:invGamma/>
                </a:schemeClr>
              </a:gs>
              <a:gs pos="100000">
                <a:schemeClr val="accent1"/>
              </a:gs>
            </a:gsLst>
            <a:lin ang="5400000" scaled="1"/>
          </a:gradFill>
          <a:ln w="9525">
            <a:noFill/>
            <a:miter lim="800000"/>
            <a:headEnd/>
            <a:tailEnd/>
          </a:ln>
          <a:effectLst/>
        </p:spPr>
        <p:txBody>
          <a:bodyPr wrap="none" anchor="ctr"/>
          <a:lstStyle/>
          <a:p>
            <a:endParaRPr lang="en-GB"/>
          </a:p>
        </p:txBody>
      </p:sp>
      <p:sp>
        <p:nvSpPr>
          <p:cNvPr id="4109" name="AutoShape 13" descr="Dark horizontal"/>
          <p:cNvSpPr>
            <a:spLocks noChangeArrowheads="1"/>
          </p:cNvSpPr>
          <p:nvPr/>
        </p:nvSpPr>
        <p:spPr bwMode="auto">
          <a:xfrm>
            <a:off x="676275" y="2590800"/>
            <a:ext cx="7924800" cy="2286000"/>
          </a:xfrm>
          <a:prstGeom prst="roundRect">
            <a:avLst>
              <a:gd name="adj" fmla="val 4069"/>
            </a:avLst>
          </a:prstGeom>
          <a:pattFill prst="dkHorz">
            <a:fgClr>
              <a:schemeClr val="tx2"/>
            </a:fgClr>
            <a:bgClr>
              <a:srgbClr val="EEEEEE"/>
            </a:bgClr>
          </a:pattFill>
          <a:ln w="76200">
            <a:solidFill>
              <a:schemeClr val="accent1"/>
            </a:solidFill>
            <a:round/>
            <a:headEnd/>
            <a:tailEnd/>
          </a:ln>
          <a:effectLst/>
        </p:spPr>
        <p:txBody>
          <a:bodyPr wrap="none" anchor="ctr"/>
          <a:lstStyle/>
          <a:p>
            <a:endParaRPr lang="en-GB"/>
          </a:p>
        </p:txBody>
      </p:sp>
      <p:sp>
        <p:nvSpPr>
          <p:cNvPr id="4110" name="Rectangle 14"/>
          <p:cNvSpPr>
            <a:spLocks noGrp="1" noChangeArrowheads="1"/>
          </p:cNvSpPr>
          <p:nvPr>
            <p:ph type="subTitle" idx="1"/>
          </p:nvPr>
        </p:nvSpPr>
        <p:spPr>
          <a:xfrm>
            <a:off x="1371600" y="3886200"/>
            <a:ext cx="6400800" cy="838200"/>
          </a:xfrm>
        </p:spPr>
        <p:txBody>
          <a:bodyPr/>
          <a:lstStyle>
            <a:lvl1pPr marL="0" indent="0" algn="ctr">
              <a:buFont typeface="Times" charset="0"/>
              <a:buNone/>
              <a:defRPr/>
            </a:lvl1pPr>
          </a:lstStyle>
          <a:p>
            <a:r>
              <a:rPr lang="en-US"/>
              <a:t>Click to edit Master subtitle style</a:t>
            </a:r>
          </a:p>
        </p:txBody>
      </p:sp>
      <p:sp>
        <p:nvSpPr>
          <p:cNvPr id="4111" name="Rectangle 15"/>
          <p:cNvSpPr>
            <a:spLocks noGrp="1" noChangeArrowheads="1"/>
          </p:cNvSpPr>
          <p:nvPr>
            <p:ph type="dt" sz="half" idx="2"/>
          </p:nvPr>
        </p:nvSpPr>
        <p:spPr>
          <a:xfrm>
            <a:off x="1219200" y="5486400"/>
            <a:ext cx="1066800" cy="304800"/>
          </a:xfrm>
        </p:spPr>
        <p:txBody>
          <a:bodyPr/>
          <a:lstStyle>
            <a:lvl1pPr>
              <a:defRPr/>
            </a:lvl1pPr>
          </a:lstStyle>
          <a:p>
            <a:endParaRPr lang="en-US"/>
          </a:p>
        </p:txBody>
      </p:sp>
      <p:sp>
        <p:nvSpPr>
          <p:cNvPr id="4112" name="Rectangle 16"/>
          <p:cNvSpPr>
            <a:spLocks noGrp="1" noChangeArrowheads="1"/>
          </p:cNvSpPr>
          <p:nvPr>
            <p:ph type="ftr" sz="quarter" idx="3"/>
          </p:nvPr>
        </p:nvSpPr>
        <p:spPr>
          <a:xfrm>
            <a:off x="2362200" y="5486400"/>
            <a:ext cx="4724400" cy="304800"/>
          </a:xfrm>
        </p:spPr>
        <p:txBody>
          <a:bodyPr/>
          <a:lstStyle>
            <a:lvl1pPr>
              <a:defRPr/>
            </a:lvl1pPr>
          </a:lstStyle>
          <a:p>
            <a:endParaRPr lang="en-US"/>
          </a:p>
        </p:txBody>
      </p:sp>
      <p:sp>
        <p:nvSpPr>
          <p:cNvPr id="4113" name="Rectangle 17"/>
          <p:cNvSpPr>
            <a:spLocks noGrp="1" noChangeArrowheads="1"/>
          </p:cNvSpPr>
          <p:nvPr>
            <p:ph type="sldNum" sz="quarter" idx="4"/>
          </p:nvPr>
        </p:nvSpPr>
        <p:spPr>
          <a:xfrm>
            <a:off x="7162800" y="5486400"/>
            <a:ext cx="838200" cy="304800"/>
          </a:xfrm>
        </p:spPr>
        <p:txBody>
          <a:bodyPr/>
          <a:lstStyle>
            <a:lvl1pPr>
              <a:defRPr/>
            </a:lvl1pPr>
          </a:lstStyle>
          <a:p>
            <a:fld id="{1807B50E-F4B4-48A2-B315-9E3840939D8F}" type="slidenum">
              <a:rPr lang="en-US"/>
              <a:pPr/>
              <a:t>‹#›</a:t>
            </a:fld>
            <a:endParaRPr lang="en-US"/>
          </a:p>
        </p:txBody>
      </p:sp>
      <p:sp>
        <p:nvSpPr>
          <p:cNvPr id="4114" name="Rectangle 18"/>
          <p:cNvSpPr>
            <a:spLocks noChangeArrowheads="1"/>
          </p:cNvSpPr>
          <p:nvPr/>
        </p:nvSpPr>
        <p:spPr bwMode="auto">
          <a:xfrm>
            <a:off x="869950" y="2286000"/>
            <a:ext cx="7469188" cy="266700"/>
          </a:xfrm>
          <a:prstGeom prst="rect">
            <a:avLst/>
          </a:prstGeom>
          <a:gradFill rotWithShape="0">
            <a:gsLst>
              <a:gs pos="0">
                <a:schemeClr val="accent1"/>
              </a:gs>
              <a:gs pos="100000">
                <a:schemeClr val="accent1">
                  <a:gamma/>
                  <a:shade val="54510"/>
                  <a:invGamma/>
                </a:schemeClr>
              </a:gs>
            </a:gsLst>
            <a:lin ang="5400000" scaled="1"/>
          </a:gradFill>
          <a:ln w="9525">
            <a:noFill/>
            <a:miter lim="800000"/>
            <a:headEnd/>
            <a:tailEnd/>
          </a:ln>
          <a:effectLst/>
        </p:spPr>
        <p:txBody>
          <a:bodyPr wrap="none" anchor="ctr"/>
          <a:lstStyle/>
          <a:p>
            <a:endParaRPr lang="en-GB"/>
          </a:p>
        </p:txBody>
      </p:sp>
      <p:sp>
        <p:nvSpPr>
          <p:cNvPr id="4115" name="Rectangle 19"/>
          <p:cNvSpPr>
            <a:spLocks noGrp="1" noChangeArrowheads="1"/>
          </p:cNvSpPr>
          <p:nvPr>
            <p:ph type="ctrTitle"/>
          </p:nvPr>
        </p:nvSpPr>
        <p:spPr>
          <a:xfrm>
            <a:off x="762000" y="2743200"/>
            <a:ext cx="7772400" cy="1143000"/>
          </a:xfrm>
          <a:effectLst/>
        </p:spPr>
        <p:txBody>
          <a:bodyPr/>
          <a:lstStyle>
            <a:lvl1pPr>
              <a:defRPr>
                <a:solidFill>
                  <a:schemeClr val="tx1"/>
                </a:solidFill>
              </a:defRPr>
            </a:lvl1pPr>
          </a:lstStyle>
          <a:p>
            <a:r>
              <a:rPr lang="en-US"/>
              <a:t>Click to edit Master title style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BC608F31-74BB-4A3A-ACA6-1C43485F115F}" type="slidenum">
              <a:rPr lang="en-US"/>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89EF3BAA-77C3-43A8-971A-98964ABD358A}" type="slidenum">
              <a:rPr lang="en-US"/>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981075" y="1524000"/>
            <a:ext cx="3581400" cy="43434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714875" y="1524000"/>
            <a:ext cx="3581400" cy="43434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A1FB614B-EB3D-4EBB-A379-999D8E4A008D}" type="slidenum">
              <a:rPr lang="en-US"/>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a:defRPr/>
            </a:lvl1pPr>
          </a:lstStyle>
          <a:p>
            <a:endParaRPr lang="en-US"/>
          </a:p>
        </p:txBody>
      </p:sp>
      <p:sp>
        <p:nvSpPr>
          <p:cNvPr id="8" name="Footer Placeholder 7"/>
          <p:cNvSpPr>
            <a:spLocks noGrp="1"/>
          </p:cNvSpPr>
          <p:nvPr>
            <p:ph type="ftr" sz="quarter" idx="11"/>
          </p:nvPr>
        </p:nvSpPr>
        <p:spPr/>
        <p:txBody>
          <a:bodyPr/>
          <a:lstStyle>
            <a:lvl1pPr>
              <a:defRPr/>
            </a:lvl1pPr>
          </a:lstStyle>
          <a:p>
            <a:endParaRPr lang="en-US"/>
          </a:p>
        </p:txBody>
      </p:sp>
      <p:sp>
        <p:nvSpPr>
          <p:cNvPr id="9" name="Slide Number Placeholder 8"/>
          <p:cNvSpPr>
            <a:spLocks noGrp="1"/>
          </p:cNvSpPr>
          <p:nvPr>
            <p:ph type="sldNum" sz="quarter" idx="12"/>
          </p:nvPr>
        </p:nvSpPr>
        <p:spPr/>
        <p:txBody>
          <a:bodyPr/>
          <a:lstStyle>
            <a:lvl1pPr>
              <a:defRPr/>
            </a:lvl1pPr>
          </a:lstStyle>
          <a:p>
            <a:fld id="{00014394-5235-44A9-8257-BAC44B8B782F}" type="slidenum">
              <a:rPr lang="en-US"/>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US"/>
          </a:p>
        </p:txBody>
      </p:sp>
      <p:sp>
        <p:nvSpPr>
          <p:cNvPr id="4" name="Footer Placeholder 3"/>
          <p:cNvSpPr>
            <a:spLocks noGrp="1"/>
          </p:cNvSpPr>
          <p:nvPr>
            <p:ph type="ftr" sz="quarter" idx="11"/>
          </p:nvPr>
        </p:nvSpPr>
        <p:spPr/>
        <p:txBody>
          <a:bodyPr/>
          <a:lstStyle>
            <a:lvl1pPr>
              <a:defRPr/>
            </a:lvl1pPr>
          </a:lstStyle>
          <a:p>
            <a:endParaRPr lang="en-US"/>
          </a:p>
        </p:txBody>
      </p:sp>
      <p:sp>
        <p:nvSpPr>
          <p:cNvPr id="5" name="Slide Number Placeholder 4"/>
          <p:cNvSpPr>
            <a:spLocks noGrp="1"/>
          </p:cNvSpPr>
          <p:nvPr>
            <p:ph type="sldNum" sz="quarter" idx="12"/>
          </p:nvPr>
        </p:nvSpPr>
        <p:spPr/>
        <p:txBody>
          <a:bodyPr/>
          <a:lstStyle>
            <a:lvl1pPr>
              <a:defRPr/>
            </a:lvl1pPr>
          </a:lstStyle>
          <a:p>
            <a:fld id="{E5B04D24-B97B-4B6D-B2EC-D37A56FEBC8A}" type="slidenum">
              <a:rPr lang="en-US"/>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US"/>
          </a:p>
        </p:txBody>
      </p:sp>
      <p:sp>
        <p:nvSpPr>
          <p:cNvPr id="3" name="Footer Placeholder 2"/>
          <p:cNvSpPr>
            <a:spLocks noGrp="1"/>
          </p:cNvSpPr>
          <p:nvPr>
            <p:ph type="ftr" sz="quarter" idx="11"/>
          </p:nvPr>
        </p:nvSpPr>
        <p:spPr/>
        <p:txBody>
          <a:bodyPr/>
          <a:lstStyle>
            <a:lvl1pPr>
              <a:defRPr/>
            </a:lvl1pPr>
          </a:lstStyle>
          <a:p>
            <a:endParaRPr lang="en-US"/>
          </a:p>
        </p:txBody>
      </p:sp>
      <p:sp>
        <p:nvSpPr>
          <p:cNvPr id="4" name="Slide Number Placeholder 3"/>
          <p:cNvSpPr>
            <a:spLocks noGrp="1"/>
          </p:cNvSpPr>
          <p:nvPr>
            <p:ph type="sldNum" sz="quarter" idx="12"/>
          </p:nvPr>
        </p:nvSpPr>
        <p:spPr/>
        <p:txBody>
          <a:bodyPr/>
          <a:lstStyle>
            <a:lvl1pPr>
              <a:defRPr/>
            </a:lvl1pPr>
          </a:lstStyle>
          <a:p>
            <a:fld id="{3BD70504-A361-49F2-B4D2-ECB2BE5589C7}" type="slidenum">
              <a:rPr lang="en-US"/>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D5BEA2EA-A430-4CBF-BD79-0A2E0992BAF2}" type="slidenum">
              <a:rPr lang="en-US"/>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US"/>
          </a:p>
        </p:txBody>
      </p:sp>
      <p:sp>
        <p:nvSpPr>
          <p:cNvPr id="6" name="Footer Placeholder 5"/>
          <p:cNvSpPr>
            <a:spLocks noGrp="1"/>
          </p:cNvSpPr>
          <p:nvPr>
            <p:ph type="ftr" sz="quarter" idx="11"/>
          </p:nvPr>
        </p:nvSpPr>
        <p:spPr/>
        <p:txBody>
          <a:bodyPr/>
          <a:lstStyle>
            <a:lvl1pPr>
              <a:defRPr/>
            </a:lvl1pPr>
          </a:lstStyle>
          <a:p>
            <a:endParaRPr lang="en-US"/>
          </a:p>
        </p:txBody>
      </p:sp>
      <p:sp>
        <p:nvSpPr>
          <p:cNvPr id="7" name="Slide Number Placeholder 6"/>
          <p:cNvSpPr>
            <a:spLocks noGrp="1"/>
          </p:cNvSpPr>
          <p:nvPr>
            <p:ph type="sldNum" sz="quarter" idx="12"/>
          </p:nvPr>
        </p:nvSpPr>
        <p:spPr/>
        <p:txBody>
          <a:bodyPr/>
          <a:lstStyle>
            <a:lvl1pPr>
              <a:defRPr/>
            </a:lvl1pPr>
          </a:lstStyle>
          <a:p>
            <a:fld id="{0E1C772E-7952-4A43-8A45-3CE303893C5B}" type="slidenum">
              <a:rPr lang="en-US"/>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BB02F2FF-28D8-4579-9C69-FB6EA726AE28}" type="slidenum">
              <a:rPr lang="en-US"/>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67475" y="228600"/>
            <a:ext cx="1828800" cy="5638800"/>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981075" y="228600"/>
            <a:ext cx="53340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US"/>
          </a:p>
        </p:txBody>
      </p:sp>
      <p:sp>
        <p:nvSpPr>
          <p:cNvPr id="5" name="Footer Placeholder 4"/>
          <p:cNvSpPr>
            <a:spLocks noGrp="1"/>
          </p:cNvSpPr>
          <p:nvPr>
            <p:ph type="ftr" sz="quarter" idx="11"/>
          </p:nvPr>
        </p:nvSpPr>
        <p:spPr/>
        <p:txBody>
          <a:bodyPr/>
          <a:lstStyle>
            <a:lvl1pPr>
              <a:defRPr/>
            </a:lvl1pPr>
          </a:lstStyle>
          <a:p>
            <a:endParaRPr lang="en-US"/>
          </a:p>
        </p:txBody>
      </p:sp>
      <p:sp>
        <p:nvSpPr>
          <p:cNvPr id="6" name="Slide Number Placeholder 5"/>
          <p:cNvSpPr>
            <a:spLocks noGrp="1"/>
          </p:cNvSpPr>
          <p:nvPr>
            <p:ph type="sldNum" sz="quarter" idx="12"/>
          </p:nvPr>
        </p:nvSpPr>
        <p:spPr/>
        <p:txBody>
          <a:bodyPr/>
          <a:lstStyle>
            <a:lvl1pPr>
              <a:defRPr/>
            </a:lvl1pPr>
          </a:lstStyle>
          <a:p>
            <a:fld id="{967EEEFA-1430-4760-B8ED-20A31E7E3212}" type="slidenum">
              <a:rPr lang="en-US"/>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074" name="Rectangle 2"/>
          <p:cNvSpPr>
            <a:spLocks noChangeArrowheads="1"/>
          </p:cNvSpPr>
          <p:nvPr/>
        </p:nvSpPr>
        <p:spPr bwMode="auto">
          <a:xfrm>
            <a:off x="752475" y="838200"/>
            <a:ext cx="7772400" cy="457200"/>
          </a:xfrm>
          <a:prstGeom prst="rect">
            <a:avLst/>
          </a:prstGeom>
          <a:gradFill rotWithShape="0">
            <a:gsLst>
              <a:gs pos="0">
                <a:schemeClr val="bg2">
                  <a:gamma/>
                  <a:tint val="0"/>
                  <a:invGamma/>
                </a:schemeClr>
              </a:gs>
              <a:gs pos="100000">
                <a:schemeClr val="bg2"/>
              </a:gs>
            </a:gsLst>
            <a:lin ang="5400000" scaled="1"/>
          </a:gradFill>
          <a:ln w="9525">
            <a:noFill/>
            <a:miter lim="800000"/>
            <a:headEnd/>
            <a:tailEnd/>
          </a:ln>
          <a:effectLst/>
        </p:spPr>
        <p:txBody>
          <a:bodyPr wrap="none" anchor="ctr"/>
          <a:lstStyle/>
          <a:p>
            <a:endParaRPr lang="en-GB"/>
          </a:p>
        </p:txBody>
      </p:sp>
      <p:sp>
        <p:nvSpPr>
          <p:cNvPr id="3075" name="Rectangle 3"/>
          <p:cNvSpPr>
            <a:spLocks noChangeArrowheads="1"/>
          </p:cNvSpPr>
          <p:nvPr/>
        </p:nvSpPr>
        <p:spPr bwMode="auto">
          <a:xfrm rot="21600000" flipH="1" flipV="1">
            <a:off x="752475" y="6094413"/>
            <a:ext cx="7772400" cy="457200"/>
          </a:xfrm>
          <a:prstGeom prst="rect">
            <a:avLst/>
          </a:prstGeom>
          <a:gradFill rotWithShape="0">
            <a:gsLst>
              <a:gs pos="0">
                <a:schemeClr val="bg2"/>
              </a:gs>
              <a:gs pos="100000">
                <a:schemeClr val="bg2">
                  <a:gamma/>
                  <a:tint val="0"/>
                  <a:invGamma/>
                </a:schemeClr>
              </a:gs>
            </a:gsLst>
            <a:lin ang="5400000" scaled="1"/>
          </a:gradFill>
          <a:ln w="9525">
            <a:noFill/>
            <a:miter lim="800000"/>
            <a:headEnd/>
            <a:tailEnd/>
          </a:ln>
          <a:effectLst/>
        </p:spPr>
        <p:txBody>
          <a:bodyPr wrap="none" anchor="ctr"/>
          <a:lstStyle/>
          <a:p>
            <a:endParaRPr lang="en-GB"/>
          </a:p>
        </p:txBody>
      </p:sp>
      <p:grpSp>
        <p:nvGrpSpPr>
          <p:cNvPr id="3076" name="Group 4"/>
          <p:cNvGrpSpPr>
            <a:grpSpLocks/>
          </p:cNvGrpSpPr>
          <p:nvPr/>
        </p:nvGrpSpPr>
        <p:grpSpPr bwMode="auto">
          <a:xfrm>
            <a:off x="285750" y="828675"/>
            <a:ext cx="8705850" cy="5724525"/>
            <a:chOff x="180" y="522"/>
            <a:chExt cx="5484" cy="3606"/>
          </a:xfrm>
        </p:grpSpPr>
        <p:sp>
          <p:nvSpPr>
            <p:cNvPr id="3077" name="Oval 5"/>
            <p:cNvSpPr>
              <a:spLocks noChangeArrowheads="1"/>
            </p:cNvSpPr>
            <p:nvPr/>
          </p:nvSpPr>
          <p:spPr bwMode="auto">
            <a:xfrm rot="21600000" flipH="1" flipV="1">
              <a:off x="186" y="3552"/>
              <a:ext cx="576" cy="576"/>
            </a:xfrm>
            <a:prstGeom prst="ellipse">
              <a:avLst/>
            </a:prstGeom>
            <a:gradFill rotWithShape="0">
              <a:gsLst>
                <a:gs pos="0">
                  <a:schemeClr val="bg2"/>
                </a:gs>
                <a:gs pos="100000">
                  <a:schemeClr val="bg2">
                    <a:gamma/>
                    <a:tint val="0"/>
                    <a:invGamma/>
                  </a:schemeClr>
                </a:gs>
              </a:gsLst>
              <a:path path="shape">
                <a:fillToRect l="50000" t="50000" r="50000" b="50000"/>
              </a:path>
            </a:gradFill>
            <a:ln w="9525">
              <a:noFill/>
              <a:round/>
              <a:headEnd/>
              <a:tailEnd/>
            </a:ln>
            <a:effectLst/>
          </p:spPr>
          <p:txBody>
            <a:bodyPr wrap="none" anchor="ctr"/>
            <a:lstStyle/>
            <a:p>
              <a:endParaRPr lang="en-GB"/>
            </a:p>
          </p:txBody>
        </p:sp>
        <p:sp>
          <p:nvSpPr>
            <p:cNvPr id="3078" name="Oval 6"/>
            <p:cNvSpPr>
              <a:spLocks noChangeArrowheads="1"/>
            </p:cNvSpPr>
            <p:nvPr/>
          </p:nvSpPr>
          <p:spPr bwMode="auto">
            <a:xfrm rot="21600000" flipH="1" flipV="1">
              <a:off x="5088" y="522"/>
              <a:ext cx="576" cy="576"/>
            </a:xfrm>
            <a:prstGeom prst="ellipse">
              <a:avLst/>
            </a:prstGeom>
            <a:gradFill rotWithShape="0">
              <a:gsLst>
                <a:gs pos="0">
                  <a:schemeClr val="bg2"/>
                </a:gs>
                <a:gs pos="100000">
                  <a:schemeClr val="bg2">
                    <a:gamma/>
                    <a:tint val="0"/>
                    <a:invGamma/>
                  </a:schemeClr>
                </a:gs>
              </a:gsLst>
              <a:path path="shape">
                <a:fillToRect l="50000" t="50000" r="50000" b="50000"/>
              </a:path>
            </a:gradFill>
            <a:ln w="9525">
              <a:noFill/>
              <a:round/>
              <a:headEnd/>
              <a:tailEnd/>
            </a:ln>
            <a:effectLst/>
          </p:spPr>
          <p:txBody>
            <a:bodyPr wrap="none" anchor="ctr"/>
            <a:lstStyle/>
            <a:p>
              <a:endParaRPr lang="en-GB"/>
            </a:p>
          </p:txBody>
        </p:sp>
        <p:sp>
          <p:nvSpPr>
            <p:cNvPr id="3079" name="Oval 7"/>
            <p:cNvSpPr>
              <a:spLocks noChangeArrowheads="1"/>
            </p:cNvSpPr>
            <p:nvPr/>
          </p:nvSpPr>
          <p:spPr bwMode="auto">
            <a:xfrm>
              <a:off x="180" y="522"/>
              <a:ext cx="576" cy="576"/>
            </a:xfrm>
            <a:prstGeom prst="ellipse">
              <a:avLst/>
            </a:prstGeom>
            <a:gradFill rotWithShape="0">
              <a:gsLst>
                <a:gs pos="0">
                  <a:schemeClr val="bg2"/>
                </a:gs>
                <a:gs pos="100000">
                  <a:schemeClr val="bg2">
                    <a:gamma/>
                    <a:tint val="0"/>
                    <a:invGamma/>
                  </a:schemeClr>
                </a:gs>
              </a:gsLst>
              <a:path path="shape">
                <a:fillToRect l="50000" t="50000" r="50000" b="50000"/>
              </a:path>
            </a:gradFill>
            <a:ln w="9525">
              <a:noFill/>
              <a:round/>
              <a:headEnd/>
              <a:tailEnd/>
            </a:ln>
            <a:effectLst/>
          </p:spPr>
          <p:txBody>
            <a:bodyPr wrap="none" anchor="ctr"/>
            <a:lstStyle/>
            <a:p>
              <a:endParaRPr lang="en-GB"/>
            </a:p>
          </p:txBody>
        </p:sp>
        <p:sp>
          <p:nvSpPr>
            <p:cNvPr id="3080" name="Rectangle 8"/>
            <p:cNvSpPr>
              <a:spLocks noChangeArrowheads="1"/>
            </p:cNvSpPr>
            <p:nvPr/>
          </p:nvSpPr>
          <p:spPr bwMode="auto">
            <a:xfrm>
              <a:off x="186" y="816"/>
              <a:ext cx="288" cy="3024"/>
            </a:xfrm>
            <a:prstGeom prst="rect">
              <a:avLst/>
            </a:prstGeom>
            <a:gradFill rotWithShape="0">
              <a:gsLst>
                <a:gs pos="0">
                  <a:schemeClr val="bg2">
                    <a:gamma/>
                    <a:tint val="0"/>
                    <a:invGamma/>
                  </a:schemeClr>
                </a:gs>
                <a:gs pos="100000">
                  <a:schemeClr val="bg2"/>
                </a:gs>
              </a:gsLst>
              <a:lin ang="0" scaled="1"/>
            </a:gradFill>
            <a:ln w="9525">
              <a:noFill/>
              <a:miter lim="800000"/>
              <a:headEnd/>
              <a:tailEnd/>
            </a:ln>
            <a:effectLst/>
          </p:spPr>
          <p:txBody>
            <a:bodyPr wrap="none" anchor="ctr"/>
            <a:lstStyle/>
            <a:p>
              <a:endParaRPr lang="en-GB"/>
            </a:p>
          </p:txBody>
        </p:sp>
        <p:sp>
          <p:nvSpPr>
            <p:cNvPr id="3081" name="Oval 9"/>
            <p:cNvSpPr>
              <a:spLocks noChangeArrowheads="1"/>
            </p:cNvSpPr>
            <p:nvPr/>
          </p:nvSpPr>
          <p:spPr bwMode="auto">
            <a:xfrm rot="21600000" flipH="1" flipV="1">
              <a:off x="5082" y="3551"/>
              <a:ext cx="576" cy="576"/>
            </a:xfrm>
            <a:prstGeom prst="ellipse">
              <a:avLst/>
            </a:prstGeom>
            <a:gradFill rotWithShape="0">
              <a:gsLst>
                <a:gs pos="0">
                  <a:schemeClr val="bg2"/>
                </a:gs>
                <a:gs pos="100000">
                  <a:schemeClr val="bg2">
                    <a:gamma/>
                    <a:tint val="0"/>
                    <a:invGamma/>
                  </a:schemeClr>
                </a:gs>
              </a:gsLst>
              <a:path path="shape">
                <a:fillToRect l="50000" t="50000" r="50000" b="50000"/>
              </a:path>
            </a:gradFill>
            <a:ln w="9525">
              <a:noFill/>
              <a:round/>
              <a:headEnd/>
              <a:tailEnd/>
            </a:ln>
            <a:effectLst/>
          </p:spPr>
          <p:txBody>
            <a:bodyPr wrap="none" anchor="ctr"/>
            <a:lstStyle/>
            <a:p>
              <a:endParaRPr lang="en-GB"/>
            </a:p>
          </p:txBody>
        </p:sp>
        <p:sp>
          <p:nvSpPr>
            <p:cNvPr id="3082" name="Rectangle 10"/>
            <p:cNvSpPr>
              <a:spLocks noChangeArrowheads="1"/>
            </p:cNvSpPr>
            <p:nvPr/>
          </p:nvSpPr>
          <p:spPr bwMode="auto">
            <a:xfrm rot="21600000" flipH="1" flipV="1">
              <a:off x="5370" y="816"/>
              <a:ext cx="288" cy="3023"/>
            </a:xfrm>
            <a:prstGeom prst="rect">
              <a:avLst/>
            </a:prstGeom>
            <a:gradFill rotWithShape="0">
              <a:gsLst>
                <a:gs pos="0">
                  <a:schemeClr val="bg2"/>
                </a:gs>
                <a:gs pos="100000">
                  <a:schemeClr val="bg2">
                    <a:gamma/>
                    <a:tint val="0"/>
                    <a:invGamma/>
                  </a:schemeClr>
                </a:gs>
              </a:gsLst>
              <a:lin ang="0" scaled="1"/>
            </a:gradFill>
            <a:ln w="9525">
              <a:noFill/>
              <a:miter lim="800000"/>
              <a:headEnd/>
              <a:tailEnd/>
            </a:ln>
            <a:effectLst/>
          </p:spPr>
          <p:txBody>
            <a:bodyPr wrap="none" anchor="ctr"/>
            <a:lstStyle/>
            <a:p>
              <a:endParaRPr lang="en-GB"/>
            </a:p>
          </p:txBody>
        </p:sp>
      </p:grpSp>
      <p:sp>
        <p:nvSpPr>
          <p:cNvPr id="3083" name="AutoShape 11"/>
          <p:cNvSpPr>
            <a:spLocks noChangeArrowheads="1"/>
          </p:cNvSpPr>
          <p:nvPr/>
        </p:nvSpPr>
        <p:spPr bwMode="auto">
          <a:xfrm>
            <a:off x="904875" y="152400"/>
            <a:ext cx="7391400" cy="1219200"/>
          </a:xfrm>
          <a:prstGeom prst="roundRect">
            <a:avLst>
              <a:gd name="adj" fmla="val 16667"/>
            </a:avLst>
          </a:prstGeom>
          <a:solidFill>
            <a:schemeClr val="accent1"/>
          </a:solidFill>
          <a:ln w="76200">
            <a:solidFill>
              <a:schemeClr val="accent1"/>
            </a:solidFill>
            <a:round/>
            <a:headEnd/>
            <a:tailEnd/>
          </a:ln>
          <a:effectLst/>
        </p:spPr>
        <p:txBody>
          <a:bodyPr wrap="none" anchor="ctr"/>
          <a:lstStyle/>
          <a:p>
            <a:pPr algn="ctr" eaLnBrk="1" hangingPunct="1"/>
            <a:endParaRPr lang="en-US">
              <a:latin typeface="Times New Roman" charset="0"/>
            </a:endParaRPr>
          </a:p>
        </p:txBody>
      </p:sp>
      <p:sp>
        <p:nvSpPr>
          <p:cNvPr id="3084" name="AutoShape 12"/>
          <p:cNvSpPr>
            <a:spLocks noChangeArrowheads="1"/>
          </p:cNvSpPr>
          <p:nvPr/>
        </p:nvSpPr>
        <p:spPr bwMode="auto">
          <a:xfrm>
            <a:off x="904875" y="5943600"/>
            <a:ext cx="7391400" cy="762000"/>
          </a:xfrm>
          <a:prstGeom prst="roundRect">
            <a:avLst>
              <a:gd name="adj" fmla="val 16667"/>
            </a:avLst>
          </a:prstGeom>
          <a:solidFill>
            <a:schemeClr val="accent1"/>
          </a:solidFill>
          <a:ln w="76200">
            <a:solidFill>
              <a:schemeClr val="accent1"/>
            </a:solidFill>
            <a:round/>
            <a:headEnd/>
            <a:tailEnd/>
          </a:ln>
          <a:effectLst/>
        </p:spPr>
        <p:txBody>
          <a:bodyPr wrap="none" anchor="ctr"/>
          <a:lstStyle/>
          <a:p>
            <a:endParaRPr lang="en-GB"/>
          </a:p>
        </p:txBody>
      </p:sp>
      <p:sp>
        <p:nvSpPr>
          <p:cNvPr id="3085" name="Rectangle 13"/>
          <p:cNvSpPr>
            <a:spLocks noChangeArrowheads="1"/>
          </p:cNvSpPr>
          <p:nvPr/>
        </p:nvSpPr>
        <p:spPr bwMode="auto">
          <a:xfrm>
            <a:off x="866775" y="6172200"/>
            <a:ext cx="7473950" cy="304800"/>
          </a:xfrm>
          <a:prstGeom prst="rect">
            <a:avLst/>
          </a:prstGeom>
          <a:gradFill rotWithShape="0">
            <a:gsLst>
              <a:gs pos="0">
                <a:schemeClr val="accent1">
                  <a:gamma/>
                  <a:shade val="46275"/>
                  <a:invGamma/>
                </a:schemeClr>
              </a:gs>
              <a:gs pos="100000">
                <a:schemeClr val="accent1"/>
              </a:gs>
            </a:gsLst>
            <a:lin ang="5400000" scaled="1"/>
          </a:gradFill>
          <a:ln w="9525">
            <a:noFill/>
            <a:miter lim="800000"/>
            <a:headEnd/>
            <a:tailEnd/>
          </a:ln>
          <a:effectLst/>
        </p:spPr>
        <p:txBody>
          <a:bodyPr wrap="none" anchor="ctr"/>
          <a:lstStyle/>
          <a:p>
            <a:endParaRPr lang="en-GB"/>
          </a:p>
        </p:txBody>
      </p:sp>
      <p:sp>
        <p:nvSpPr>
          <p:cNvPr id="3086" name="AutoShape 14" descr="Dark horizontal"/>
          <p:cNvSpPr>
            <a:spLocks noChangeArrowheads="1"/>
          </p:cNvSpPr>
          <p:nvPr/>
        </p:nvSpPr>
        <p:spPr bwMode="auto">
          <a:xfrm>
            <a:off x="676275" y="1219200"/>
            <a:ext cx="7924800" cy="4953000"/>
          </a:xfrm>
          <a:prstGeom prst="roundRect">
            <a:avLst>
              <a:gd name="adj" fmla="val 4069"/>
            </a:avLst>
          </a:prstGeom>
          <a:pattFill prst="dkHorz">
            <a:fgClr>
              <a:schemeClr val="tx2"/>
            </a:fgClr>
            <a:bgClr>
              <a:srgbClr val="EEEEEE"/>
            </a:bgClr>
          </a:pattFill>
          <a:ln w="76200">
            <a:solidFill>
              <a:schemeClr val="accent1"/>
            </a:solidFill>
            <a:round/>
            <a:headEnd/>
            <a:tailEnd/>
          </a:ln>
          <a:effectLst/>
        </p:spPr>
        <p:txBody>
          <a:bodyPr wrap="none" anchor="ctr"/>
          <a:lstStyle/>
          <a:p>
            <a:endParaRPr lang="en-GB"/>
          </a:p>
        </p:txBody>
      </p:sp>
      <p:sp>
        <p:nvSpPr>
          <p:cNvPr id="3087" name="Rectangle 15"/>
          <p:cNvSpPr>
            <a:spLocks noGrp="1" noChangeArrowheads="1"/>
          </p:cNvSpPr>
          <p:nvPr>
            <p:ph type="body" idx="1"/>
          </p:nvPr>
        </p:nvSpPr>
        <p:spPr bwMode="auto">
          <a:xfrm>
            <a:off x="981075" y="1524000"/>
            <a:ext cx="7315200" cy="43434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088" name="Rectangle 16"/>
          <p:cNvSpPr>
            <a:spLocks noGrp="1" noChangeArrowheads="1"/>
          </p:cNvSpPr>
          <p:nvPr>
            <p:ph type="dt" sz="half" idx="2"/>
          </p:nvPr>
        </p:nvSpPr>
        <p:spPr bwMode="auto">
          <a:xfrm>
            <a:off x="1447800" y="6324600"/>
            <a:ext cx="1143000" cy="30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400">
                <a:solidFill>
                  <a:schemeClr val="tx2"/>
                </a:solidFill>
                <a:latin typeface="+mn-lt"/>
              </a:defRPr>
            </a:lvl1pPr>
          </a:lstStyle>
          <a:p>
            <a:endParaRPr lang="en-US"/>
          </a:p>
        </p:txBody>
      </p:sp>
      <p:sp>
        <p:nvSpPr>
          <p:cNvPr id="3089" name="Rectangle 17"/>
          <p:cNvSpPr>
            <a:spLocks noGrp="1" noChangeArrowheads="1"/>
          </p:cNvSpPr>
          <p:nvPr>
            <p:ph type="ftr" sz="quarter" idx="3"/>
          </p:nvPr>
        </p:nvSpPr>
        <p:spPr bwMode="auto">
          <a:xfrm>
            <a:off x="2971800" y="6324600"/>
            <a:ext cx="4267200" cy="30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400">
                <a:solidFill>
                  <a:schemeClr val="tx2"/>
                </a:solidFill>
                <a:latin typeface="+mn-lt"/>
              </a:defRPr>
            </a:lvl1pPr>
          </a:lstStyle>
          <a:p>
            <a:endParaRPr lang="en-US"/>
          </a:p>
        </p:txBody>
      </p:sp>
      <p:sp>
        <p:nvSpPr>
          <p:cNvPr id="3090" name="Rectangle 18"/>
          <p:cNvSpPr>
            <a:spLocks noGrp="1" noChangeArrowheads="1"/>
          </p:cNvSpPr>
          <p:nvPr>
            <p:ph type="sldNum" sz="quarter" idx="4"/>
          </p:nvPr>
        </p:nvSpPr>
        <p:spPr bwMode="auto">
          <a:xfrm>
            <a:off x="7696200" y="6324600"/>
            <a:ext cx="466725" cy="30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400">
                <a:solidFill>
                  <a:schemeClr val="tx2"/>
                </a:solidFill>
                <a:latin typeface="+mn-lt"/>
              </a:defRPr>
            </a:lvl1pPr>
          </a:lstStyle>
          <a:p>
            <a:fld id="{08B8C19A-EA69-47EC-B072-415290AEE9F5}" type="slidenum">
              <a:rPr lang="en-US"/>
              <a:pPr/>
              <a:t>‹#›</a:t>
            </a:fld>
            <a:endParaRPr lang="en-US"/>
          </a:p>
        </p:txBody>
      </p:sp>
      <p:sp>
        <p:nvSpPr>
          <p:cNvPr id="3091" name="Rectangle 19"/>
          <p:cNvSpPr>
            <a:spLocks noChangeArrowheads="1"/>
          </p:cNvSpPr>
          <p:nvPr/>
        </p:nvSpPr>
        <p:spPr bwMode="auto">
          <a:xfrm>
            <a:off x="871538" y="920750"/>
            <a:ext cx="7469187" cy="266700"/>
          </a:xfrm>
          <a:prstGeom prst="rect">
            <a:avLst/>
          </a:prstGeom>
          <a:gradFill rotWithShape="0">
            <a:gsLst>
              <a:gs pos="0">
                <a:schemeClr val="accent1"/>
              </a:gs>
              <a:gs pos="100000">
                <a:schemeClr val="accent1">
                  <a:gamma/>
                  <a:shade val="54510"/>
                  <a:invGamma/>
                </a:schemeClr>
              </a:gs>
            </a:gsLst>
            <a:lin ang="5400000" scaled="1"/>
          </a:gradFill>
          <a:ln w="9525">
            <a:noFill/>
            <a:miter lim="800000"/>
            <a:headEnd/>
            <a:tailEnd/>
          </a:ln>
          <a:effectLst/>
        </p:spPr>
        <p:txBody>
          <a:bodyPr wrap="none" anchor="ctr"/>
          <a:lstStyle/>
          <a:p>
            <a:endParaRPr lang="en-GB"/>
          </a:p>
        </p:txBody>
      </p:sp>
      <p:sp>
        <p:nvSpPr>
          <p:cNvPr id="3092" name="Rectangle 20"/>
          <p:cNvSpPr>
            <a:spLocks noGrp="1" noChangeArrowheads="1"/>
          </p:cNvSpPr>
          <p:nvPr>
            <p:ph type="title"/>
          </p:nvPr>
        </p:nvSpPr>
        <p:spPr bwMode="auto">
          <a:xfrm>
            <a:off x="981075" y="228600"/>
            <a:ext cx="7239000" cy="838200"/>
          </a:xfrm>
          <a:prstGeom prst="rect">
            <a:avLst/>
          </a:prstGeom>
          <a:noFill/>
          <a:ln w="9525">
            <a:noFill/>
            <a:miter lim="800000"/>
            <a:headEnd/>
            <a:tailEnd/>
          </a:ln>
          <a:effectLst>
            <a:outerShdw dist="17961" dir="13500000" algn="ctr" rotWithShape="0">
              <a:schemeClr val="bg2"/>
            </a:outerShdw>
          </a:effectLst>
        </p:spPr>
        <p:txBody>
          <a:bodyPr vert="horz" wrap="square" lIns="91440" tIns="45720" rIns="91440" bIns="45720" numCol="1" anchor="ctr" anchorCtr="0" compatLnSpc="1">
            <a:prstTxWarp prst="textNoShape">
              <a:avLst/>
            </a:prstTxWarp>
          </a:bodyPr>
          <a:lstStyle/>
          <a:p>
            <a:pPr lvl="0"/>
            <a:r>
              <a:rPr lang="en-US"/>
              <a:t>Click to edit Master title style</a:t>
            </a:r>
          </a:p>
        </p:txBody>
      </p:sp>
    </p:spTree>
  </p:cSld>
  <p:clrMap bg1="lt1" tx1="dk1" bg2="lt2" tx2="dk2" accent1="accent1" accent2="accent2" accent3="accent3" accent4="accent4" accent5="accent5" accent6="accent6" hlink="hlink" folHlink="folHlink"/>
  <p:sldLayoutIdLst>
    <p:sldLayoutId id="2147483650"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Lst>
  <p:txStyles>
    <p:titleStyle>
      <a:lvl1pPr algn="ctr" rtl="0" fontAlgn="base">
        <a:spcBef>
          <a:spcPct val="0"/>
        </a:spcBef>
        <a:spcAft>
          <a:spcPct val="0"/>
        </a:spcAft>
        <a:defRPr sz="4400" b="1">
          <a:solidFill>
            <a:schemeClr val="tx2"/>
          </a:solidFill>
          <a:latin typeface="+mj-lt"/>
          <a:ea typeface="+mj-ea"/>
          <a:cs typeface="+mj-cs"/>
        </a:defRPr>
      </a:lvl1pPr>
      <a:lvl2pPr algn="ctr" rtl="0" fontAlgn="base">
        <a:spcBef>
          <a:spcPct val="0"/>
        </a:spcBef>
        <a:spcAft>
          <a:spcPct val="0"/>
        </a:spcAft>
        <a:defRPr sz="4400" b="1">
          <a:solidFill>
            <a:schemeClr val="tx2"/>
          </a:solidFill>
          <a:latin typeface="Helvetica" charset="0"/>
        </a:defRPr>
      </a:lvl2pPr>
      <a:lvl3pPr algn="ctr" rtl="0" fontAlgn="base">
        <a:spcBef>
          <a:spcPct val="0"/>
        </a:spcBef>
        <a:spcAft>
          <a:spcPct val="0"/>
        </a:spcAft>
        <a:defRPr sz="4400" b="1">
          <a:solidFill>
            <a:schemeClr val="tx2"/>
          </a:solidFill>
          <a:latin typeface="Helvetica" charset="0"/>
        </a:defRPr>
      </a:lvl3pPr>
      <a:lvl4pPr algn="ctr" rtl="0" fontAlgn="base">
        <a:spcBef>
          <a:spcPct val="0"/>
        </a:spcBef>
        <a:spcAft>
          <a:spcPct val="0"/>
        </a:spcAft>
        <a:defRPr sz="4400" b="1">
          <a:solidFill>
            <a:schemeClr val="tx2"/>
          </a:solidFill>
          <a:latin typeface="Helvetica" charset="0"/>
        </a:defRPr>
      </a:lvl4pPr>
      <a:lvl5pPr algn="ctr" rtl="0" fontAlgn="base">
        <a:spcBef>
          <a:spcPct val="0"/>
        </a:spcBef>
        <a:spcAft>
          <a:spcPct val="0"/>
        </a:spcAft>
        <a:defRPr sz="4400" b="1">
          <a:solidFill>
            <a:schemeClr val="tx2"/>
          </a:solidFill>
          <a:latin typeface="Helvetica" charset="0"/>
        </a:defRPr>
      </a:lvl5pPr>
      <a:lvl6pPr marL="457200" algn="ctr" rtl="0" fontAlgn="base">
        <a:spcBef>
          <a:spcPct val="0"/>
        </a:spcBef>
        <a:spcAft>
          <a:spcPct val="0"/>
        </a:spcAft>
        <a:defRPr sz="4400" b="1">
          <a:solidFill>
            <a:schemeClr val="tx2"/>
          </a:solidFill>
          <a:latin typeface="Helvetica" charset="0"/>
        </a:defRPr>
      </a:lvl6pPr>
      <a:lvl7pPr marL="914400" algn="ctr" rtl="0" fontAlgn="base">
        <a:spcBef>
          <a:spcPct val="0"/>
        </a:spcBef>
        <a:spcAft>
          <a:spcPct val="0"/>
        </a:spcAft>
        <a:defRPr sz="4400" b="1">
          <a:solidFill>
            <a:schemeClr val="tx2"/>
          </a:solidFill>
          <a:latin typeface="Helvetica" charset="0"/>
        </a:defRPr>
      </a:lvl7pPr>
      <a:lvl8pPr marL="1371600" algn="ctr" rtl="0" fontAlgn="base">
        <a:spcBef>
          <a:spcPct val="0"/>
        </a:spcBef>
        <a:spcAft>
          <a:spcPct val="0"/>
        </a:spcAft>
        <a:defRPr sz="4400" b="1">
          <a:solidFill>
            <a:schemeClr val="tx2"/>
          </a:solidFill>
          <a:latin typeface="Helvetica" charset="0"/>
        </a:defRPr>
      </a:lvl8pPr>
      <a:lvl9pPr marL="1828800" algn="ctr" rtl="0" fontAlgn="base">
        <a:spcBef>
          <a:spcPct val="0"/>
        </a:spcBef>
        <a:spcAft>
          <a:spcPct val="0"/>
        </a:spcAft>
        <a:defRPr sz="4400" b="1">
          <a:solidFill>
            <a:schemeClr val="tx2"/>
          </a:solidFill>
          <a:latin typeface="Helvetica" charset="0"/>
        </a:defRPr>
      </a:lvl9pPr>
    </p:titleStyle>
    <p:bodyStyle>
      <a:lvl1pPr marL="342900" indent="-342900" algn="l" rtl="0" fontAlgn="base">
        <a:spcBef>
          <a:spcPct val="20000"/>
        </a:spcBef>
        <a:spcAft>
          <a:spcPct val="0"/>
        </a:spcAft>
        <a:buClr>
          <a:schemeClr val="hlink"/>
        </a:buClr>
        <a:buFont typeface="Times" charset="0"/>
        <a:buChar char="•"/>
        <a:defRPr sz="3200">
          <a:solidFill>
            <a:schemeClr val="tx1"/>
          </a:solidFill>
          <a:latin typeface="+mn-lt"/>
          <a:ea typeface="+mn-ea"/>
          <a:cs typeface="+mn-cs"/>
        </a:defRPr>
      </a:lvl1pPr>
      <a:lvl2pPr marL="742950" indent="-285750" algn="l" rtl="0" fontAlgn="base">
        <a:spcBef>
          <a:spcPct val="20000"/>
        </a:spcBef>
        <a:spcAft>
          <a:spcPct val="0"/>
        </a:spcAft>
        <a:buClr>
          <a:schemeClr val="folHlink"/>
        </a:buClr>
        <a:buFont typeface="Times" charset="0"/>
        <a:buChar char="•"/>
        <a:defRPr sz="2800">
          <a:solidFill>
            <a:schemeClr val="tx1"/>
          </a:solidFill>
          <a:latin typeface="+mn-lt"/>
        </a:defRPr>
      </a:lvl2pPr>
      <a:lvl3pPr marL="1143000" indent="-228600" algn="l" rtl="0" fontAlgn="base">
        <a:spcBef>
          <a:spcPct val="20000"/>
        </a:spcBef>
        <a:spcAft>
          <a:spcPct val="0"/>
        </a:spcAft>
        <a:buClr>
          <a:schemeClr val="hlink"/>
        </a:buClr>
        <a:buFont typeface="Times" charset="0"/>
        <a:buChar char="•"/>
        <a:defRPr sz="2400">
          <a:solidFill>
            <a:schemeClr val="tx1"/>
          </a:solidFill>
          <a:latin typeface="+mn-lt"/>
        </a:defRPr>
      </a:lvl3pPr>
      <a:lvl4pPr marL="1600200" indent="-228600" algn="l" rtl="0" fontAlgn="base">
        <a:spcBef>
          <a:spcPct val="20000"/>
        </a:spcBef>
        <a:spcAft>
          <a:spcPct val="0"/>
        </a:spcAft>
        <a:buClr>
          <a:schemeClr val="folHlink"/>
        </a:buClr>
        <a:buFont typeface="Times" charset="0"/>
        <a:buChar char="•"/>
        <a:defRPr sz="2000">
          <a:solidFill>
            <a:schemeClr val="tx1"/>
          </a:solidFill>
          <a:latin typeface="+mn-lt"/>
        </a:defRPr>
      </a:lvl4pPr>
      <a:lvl5pPr marL="2057400" indent="-228600" algn="l" rtl="0" fontAlgn="base">
        <a:spcBef>
          <a:spcPct val="20000"/>
        </a:spcBef>
        <a:spcAft>
          <a:spcPct val="0"/>
        </a:spcAft>
        <a:buClr>
          <a:schemeClr val="hlink"/>
        </a:buClr>
        <a:buFont typeface="Times" charset="0"/>
        <a:buChar char="•"/>
        <a:defRPr sz="2000">
          <a:solidFill>
            <a:schemeClr val="tx1"/>
          </a:solidFill>
          <a:latin typeface="+mn-lt"/>
        </a:defRPr>
      </a:lvl5pPr>
      <a:lvl6pPr marL="2514600" indent="-228600" algn="l" rtl="0" fontAlgn="base">
        <a:spcBef>
          <a:spcPct val="20000"/>
        </a:spcBef>
        <a:spcAft>
          <a:spcPct val="0"/>
        </a:spcAft>
        <a:buClr>
          <a:schemeClr val="hlink"/>
        </a:buClr>
        <a:buFont typeface="Times" charset="0"/>
        <a:buChar char="•"/>
        <a:defRPr sz="2000">
          <a:solidFill>
            <a:schemeClr val="tx1"/>
          </a:solidFill>
          <a:latin typeface="+mn-lt"/>
        </a:defRPr>
      </a:lvl6pPr>
      <a:lvl7pPr marL="2971800" indent="-228600" algn="l" rtl="0" fontAlgn="base">
        <a:spcBef>
          <a:spcPct val="20000"/>
        </a:spcBef>
        <a:spcAft>
          <a:spcPct val="0"/>
        </a:spcAft>
        <a:buClr>
          <a:schemeClr val="hlink"/>
        </a:buClr>
        <a:buFont typeface="Times" charset="0"/>
        <a:buChar char="•"/>
        <a:defRPr sz="2000">
          <a:solidFill>
            <a:schemeClr val="tx1"/>
          </a:solidFill>
          <a:latin typeface="+mn-lt"/>
        </a:defRPr>
      </a:lvl7pPr>
      <a:lvl8pPr marL="3429000" indent="-228600" algn="l" rtl="0" fontAlgn="base">
        <a:spcBef>
          <a:spcPct val="20000"/>
        </a:spcBef>
        <a:spcAft>
          <a:spcPct val="0"/>
        </a:spcAft>
        <a:buClr>
          <a:schemeClr val="hlink"/>
        </a:buClr>
        <a:buFont typeface="Times" charset="0"/>
        <a:buChar char="•"/>
        <a:defRPr sz="2000">
          <a:solidFill>
            <a:schemeClr val="tx1"/>
          </a:solidFill>
          <a:latin typeface="+mn-lt"/>
        </a:defRPr>
      </a:lvl8pPr>
      <a:lvl9pPr marL="3886200" indent="-228600" algn="l" rtl="0" fontAlgn="base">
        <a:spcBef>
          <a:spcPct val="20000"/>
        </a:spcBef>
        <a:spcAft>
          <a:spcPct val="0"/>
        </a:spcAft>
        <a:buClr>
          <a:schemeClr val="hlink"/>
        </a:buClr>
        <a:buFont typeface="Times" charset="0"/>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r>
              <a:rPr lang="en-US" sz="4000" dirty="0" err="1">
                <a:cs typeface="Helvetica"/>
              </a:rPr>
              <a:t>Mosston</a:t>
            </a:r>
            <a:r>
              <a:rPr lang="en-US" sz="4000" dirty="0">
                <a:cs typeface="Helvetica"/>
              </a:rPr>
              <a:t> &amp; Ashworth</a:t>
            </a:r>
          </a:p>
        </p:txBody>
      </p:sp>
      <p:sp>
        <p:nvSpPr>
          <p:cNvPr id="2051" name="Rectangle 3"/>
          <p:cNvSpPr>
            <a:spLocks noGrp="1" noChangeArrowheads="1"/>
          </p:cNvSpPr>
          <p:nvPr>
            <p:ph type="subTitle" idx="1"/>
          </p:nvPr>
        </p:nvSpPr>
        <p:spPr/>
        <p:txBody>
          <a:bodyPr/>
          <a:lstStyle/>
          <a:p>
            <a:r>
              <a:rPr lang="en-US"/>
              <a:t>Spectrum of Teaching Styles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p:txBody>
          <a:bodyPr/>
          <a:lstStyle/>
          <a:p>
            <a:r>
              <a:rPr lang="en-US" sz="4000"/>
              <a:t>Mosston’s Spectrum of Teaching Styles</a:t>
            </a:r>
            <a:endParaRPr lang="en-US"/>
          </a:p>
        </p:txBody>
      </p:sp>
      <p:sp>
        <p:nvSpPr>
          <p:cNvPr id="70659" name="Rectangle 3"/>
          <p:cNvSpPr>
            <a:spLocks noGrp="1" noChangeArrowheads="1"/>
          </p:cNvSpPr>
          <p:nvPr>
            <p:ph type="body" idx="1"/>
          </p:nvPr>
        </p:nvSpPr>
        <p:spPr/>
        <p:txBody>
          <a:bodyPr/>
          <a:lstStyle/>
          <a:p>
            <a:r>
              <a:rPr lang="en-US" sz="2800"/>
              <a:t>A hierarchy of teaching styles that range from teacher-centered to student-centered.</a:t>
            </a:r>
          </a:p>
          <a:p>
            <a:r>
              <a:rPr lang="en-US" sz="2800"/>
              <a:t>Each style has its own anatomy and unique characteristic.</a:t>
            </a:r>
          </a:p>
          <a:p>
            <a:r>
              <a:rPr lang="en-US" sz="2800"/>
              <a:t>Each style has its strengths and weaknesses.</a:t>
            </a:r>
          </a:p>
          <a:p>
            <a:r>
              <a:rPr lang="en-US" sz="2800"/>
              <a:t>It is up to the teacher to select the most appropriate style for the context and content.</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US"/>
              <a:t>Spectrum</a:t>
            </a:r>
          </a:p>
        </p:txBody>
      </p:sp>
      <p:graphicFrame>
        <p:nvGraphicFramePr>
          <p:cNvPr id="10333" name="Group 93"/>
          <p:cNvGraphicFramePr>
            <a:graphicFrameLocks noGrp="1"/>
          </p:cNvGraphicFramePr>
          <p:nvPr/>
        </p:nvGraphicFramePr>
        <p:xfrm>
          <a:off x="1295400" y="3238500"/>
          <a:ext cx="6781800" cy="518160"/>
        </p:xfrm>
        <a:graphic>
          <a:graphicData uri="http://schemas.openxmlformats.org/drawingml/2006/table">
            <a:tbl>
              <a:tblPr/>
              <a:tblGrid>
                <a:gridCol w="617538">
                  <a:extLst>
                    <a:ext uri="{9D8B030D-6E8A-4147-A177-3AD203B41FA5}">
                      <a16:colId xmlns:a16="http://schemas.microsoft.com/office/drawing/2014/main" val="20000"/>
                    </a:ext>
                  </a:extLst>
                </a:gridCol>
                <a:gridCol w="614362">
                  <a:extLst>
                    <a:ext uri="{9D8B030D-6E8A-4147-A177-3AD203B41FA5}">
                      <a16:colId xmlns:a16="http://schemas.microsoft.com/office/drawing/2014/main" val="20001"/>
                    </a:ext>
                  </a:extLst>
                </a:gridCol>
                <a:gridCol w="617538">
                  <a:extLst>
                    <a:ext uri="{9D8B030D-6E8A-4147-A177-3AD203B41FA5}">
                      <a16:colId xmlns:a16="http://schemas.microsoft.com/office/drawing/2014/main" val="20002"/>
                    </a:ext>
                  </a:extLst>
                </a:gridCol>
                <a:gridCol w="617537">
                  <a:extLst>
                    <a:ext uri="{9D8B030D-6E8A-4147-A177-3AD203B41FA5}">
                      <a16:colId xmlns:a16="http://schemas.microsoft.com/office/drawing/2014/main" val="20003"/>
                    </a:ext>
                  </a:extLst>
                </a:gridCol>
                <a:gridCol w="615950">
                  <a:extLst>
                    <a:ext uri="{9D8B030D-6E8A-4147-A177-3AD203B41FA5}">
                      <a16:colId xmlns:a16="http://schemas.microsoft.com/office/drawing/2014/main" val="20004"/>
                    </a:ext>
                  </a:extLst>
                </a:gridCol>
                <a:gridCol w="615950">
                  <a:extLst>
                    <a:ext uri="{9D8B030D-6E8A-4147-A177-3AD203B41FA5}">
                      <a16:colId xmlns:a16="http://schemas.microsoft.com/office/drawing/2014/main" val="20005"/>
                    </a:ext>
                  </a:extLst>
                </a:gridCol>
                <a:gridCol w="615950">
                  <a:extLst>
                    <a:ext uri="{9D8B030D-6E8A-4147-A177-3AD203B41FA5}">
                      <a16:colId xmlns:a16="http://schemas.microsoft.com/office/drawing/2014/main" val="20006"/>
                    </a:ext>
                  </a:extLst>
                </a:gridCol>
                <a:gridCol w="617538">
                  <a:extLst>
                    <a:ext uri="{9D8B030D-6E8A-4147-A177-3AD203B41FA5}">
                      <a16:colId xmlns:a16="http://schemas.microsoft.com/office/drawing/2014/main" val="20007"/>
                    </a:ext>
                  </a:extLst>
                </a:gridCol>
                <a:gridCol w="617537">
                  <a:extLst>
                    <a:ext uri="{9D8B030D-6E8A-4147-A177-3AD203B41FA5}">
                      <a16:colId xmlns:a16="http://schemas.microsoft.com/office/drawing/2014/main" val="20008"/>
                    </a:ext>
                  </a:extLst>
                </a:gridCol>
                <a:gridCol w="614363">
                  <a:extLst>
                    <a:ext uri="{9D8B030D-6E8A-4147-A177-3AD203B41FA5}">
                      <a16:colId xmlns:a16="http://schemas.microsoft.com/office/drawing/2014/main" val="20009"/>
                    </a:ext>
                  </a:extLst>
                </a:gridCol>
                <a:gridCol w="617537">
                  <a:extLst>
                    <a:ext uri="{9D8B030D-6E8A-4147-A177-3AD203B41FA5}">
                      <a16:colId xmlns:a16="http://schemas.microsoft.com/office/drawing/2014/main" val="20010"/>
                    </a:ext>
                  </a:extLst>
                </a:gridCol>
              </a:tblGrid>
              <a:tr h="431800">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A</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B</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C</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D</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E</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F</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G</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H</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I</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J</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K</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bl>
          </a:graphicData>
        </a:graphic>
      </p:graphicFrame>
      <p:grpSp>
        <p:nvGrpSpPr>
          <p:cNvPr id="10344" name="Group 104"/>
          <p:cNvGrpSpPr>
            <a:grpSpLocks/>
          </p:cNvGrpSpPr>
          <p:nvPr/>
        </p:nvGrpSpPr>
        <p:grpSpPr bwMode="auto">
          <a:xfrm>
            <a:off x="3638550" y="1600200"/>
            <a:ext cx="1619250" cy="2247900"/>
            <a:chOff x="2292" y="1080"/>
            <a:chExt cx="1020" cy="1416"/>
          </a:xfrm>
        </p:grpSpPr>
        <p:sp>
          <p:nvSpPr>
            <p:cNvPr id="10339" name="Line 99"/>
            <p:cNvSpPr>
              <a:spLocks noChangeShapeType="1"/>
            </p:cNvSpPr>
            <p:nvPr/>
          </p:nvSpPr>
          <p:spPr bwMode="auto">
            <a:xfrm>
              <a:off x="2758" y="1632"/>
              <a:ext cx="0" cy="864"/>
            </a:xfrm>
            <a:prstGeom prst="line">
              <a:avLst/>
            </a:prstGeom>
            <a:noFill/>
            <a:ln w="57150">
              <a:solidFill>
                <a:srgbClr val="008040"/>
              </a:solidFill>
              <a:round/>
              <a:headEnd/>
              <a:tailEnd/>
            </a:ln>
            <a:effectLst/>
          </p:spPr>
          <p:txBody>
            <a:bodyPr wrap="none" anchor="ctr"/>
            <a:lstStyle/>
            <a:p>
              <a:endParaRPr lang="en-GB"/>
            </a:p>
          </p:txBody>
        </p:sp>
        <p:sp>
          <p:nvSpPr>
            <p:cNvPr id="10340" name="Text Box 100"/>
            <p:cNvSpPr txBox="1">
              <a:spLocks noChangeArrowheads="1"/>
            </p:cNvSpPr>
            <p:nvPr/>
          </p:nvSpPr>
          <p:spPr bwMode="auto">
            <a:xfrm>
              <a:off x="2292" y="1080"/>
              <a:ext cx="1020" cy="518"/>
            </a:xfrm>
            <a:prstGeom prst="rect">
              <a:avLst/>
            </a:prstGeom>
            <a:noFill/>
            <a:ln w="9525">
              <a:noFill/>
              <a:miter lim="800000"/>
              <a:headEnd/>
              <a:tailEnd/>
            </a:ln>
            <a:effectLst/>
          </p:spPr>
          <p:txBody>
            <a:bodyPr>
              <a:spAutoFit/>
            </a:bodyPr>
            <a:lstStyle/>
            <a:p>
              <a:pPr>
                <a:spcBef>
                  <a:spcPct val="50000"/>
                </a:spcBef>
              </a:pPr>
              <a:r>
                <a:rPr lang="en-US">
                  <a:solidFill>
                    <a:srgbClr val="008040"/>
                  </a:solidFill>
                </a:rPr>
                <a:t>Discovery Threshold</a:t>
              </a:r>
              <a:endParaRPr lang="en-US"/>
            </a:p>
          </p:txBody>
        </p:sp>
      </p:grpSp>
      <p:grpSp>
        <p:nvGrpSpPr>
          <p:cNvPr id="10349" name="Group 109"/>
          <p:cNvGrpSpPr>
            <a:grpSpLocks/>
          </p:cNvGrpSpPr>
          <p:nvPr/>
        </p:nvGrpSpPr>
        <p:grpSpPr bwMode="auto">
          <a:xfrm>
            <a:off x="1411288" y="2536825"/>
            <a:ext cx="2836862" cy="457200"/>
            <a:chOff x="889" y="1670"/>
            <a:chExt cx="1787" cy="288"/>
          </a:xfrm>
        </p:grpSpPr>
        <p:sp>
          <p:nvSpPr>
            <p:cNvPr id="10342" name="Text Box 102"/>
            <p:cNvSpPr txBox="1">
              <a:spLocks noChangeArrowheads="1"/>
            </p:cNvSpPr>
            <p:nvPr/>
          </p:nvSpPr>
          <p:spPr bwMode="auto">
            <a:xfrm>
              <a:off x="1205" y="1670"/>
              <a:ext cx="1161" cy="288"/>
            </a:xfrm>
            <a:prstGeom prst="rect">
              <a:avLst/>
            </a:prstGeom>
            <a:noFill/>
            <a:ln w="9525">
              <a:noFill/>
              <a:miter lim="800000"/>
              <a:headEnd/>
              <a:tailEnd/>
            </a:ln>
            <a:effectLst/>
          </p:spPr>
          <p:txBody>
            <a:bodyPr wrap="none">
              <a:spAutoFit/>
            </a:bodyPr>
            <a:lstStyle/>
            <a:p>
              <a:r>
                <a:rPr lang="en-US"/>
                <a:t>Reproduction</a:t>
              </a:r>
            </a:p>
          </p:txBody>
        </p:sp>
        <p:sp>
          <p:nvSpPr>
            <p:cNvPr id="10347" name="Line 107"/>
            <p:cNvSpPr>
              <a:spLocks noChangeShapeType="1"/>
            </p:cNvSpPr>
            <p:nvPr/>
          </p:nvSpPr>
          <p:spPr bwMode="auto">
            <a:xfrm>
              <a:off x="2365" y="1814"/>
              <a:ext cx="311" cy="0"/>
            </a:xfrm>
            <a:prstGeom prst="line">
              <a:avLst/>
            </a:prstGeom>
            <a:noFill/>
            <a:ln w="38100">
              <a:solidFill>
                <a:schemeClr val="tx1"/>
              </a:solidFill>
              <a:round/>
              <a:headEnd/>
              <a:tailEnd type="triangle" w="med" len="med"/>
            </a:ln>
            <a:effectLst/>
          </p:spPr>
          <p:txBody>
            <a:bodyPr wrap="none" anchor="ctr"/>
            <a:lstStyle/>
            <a:p>
              <a:endParaRPr lang="en-GB"/>
            </a:p>
          </p:txBody>
        </p:sp>
        <p:sp>
          <p:nvSpPr>
            <p:cNvPr id="10348" name="Line 108"/>
            <p:cNvSpPr>
              <a:spLocks noChangeShapeType="1"/>
            </p:cNvSpPr>
            <p:nvPr/>
          </p:nvSpPr>
          <p:spPr bwMode="auto">
            <a:xfrm rot="10800000">
              <a:off x="889" y="1814"/>
              <a:ext cx="311" cy="0"/>
            </a:xfrm>
            <a:prstGeom prst="line">
              <a:avLst/>
            </a:prstGeom>
            <a:noFill/>
            <a:ln w="38100">
              <a:solidFill>
                <a:schemeClr val="tx1"/>
              </a:solidFill>
              <a:round/>
              <a:headEnd/>
              <a:tailEnd type="triangle" w="med" len="med"/>
            </a:ln>
            <a:effectLst/>
          </p:spPr>
          <p:txBody>
            <a:bodyPr wrap="none" anchor="ctr"/>
            <a:lstStyle/>
            <a:p>
              <a:endParaRPr lang="en-GB"/>
            </a:p>
          </p:txBody>
        </p:sp>
      </p:grpSp>
      <p:grpSp>
        <p:nvGrpSpPr>
          <p:cNvPr id="10352" name="Group 112"/>
          <p:cNvGrpSpPr>
            <a:grpSpLocks/>
          </p:cNvGrpSpPr>
          <p:nvPr/>
        </p:nvGrpSpPr>
        <p:grpSpPr bwMode="auto">
          <a:xfrm>
            <a:off x="4602163" y="2536825"/>
            <a:ext cx="2508250" cy="457200"/>
            <a:chOff x="2899" y="1670"/>
            <a:chExt cx="1580" cy="288"/>
          </a:xfrm>
        </p:grpSpPr>
        <p:sp>
          <p:nvSpPr>
            <p:cNvPr id="10343" name="Text Box 103"/>
            <p:cNvSpPr txBox="1">
              <a:spLocks noChangeArrowheads="1"/>
            </p:cNvSpPr>
            <p:nvPr/>
          </p:nvSpPr>
          <p:spPr bwMode="auto">
            <a:xfrm>
              <a:off x="3210" y="1670"/>
              <a:ext cx="959" cy="288"/>
            </a:xfrm>
            <a:prstGeom prst="rect">
              <a:avLst/>
            </a:prstGeom>
            <a:noFill/>
            <a:ln w="9525">
              <a:noFill/>
              <a:miter lim="800000"/>
              <a:headEnd/>
              <a:tailEnd/>
            </a:ln>
            <a:effectLst/>
          </p:spPr>
          <p:txBody>
            <a:bodyPr wrap="none">
              <a:spAutoFit/>
            </a:bodyPr>
            <a:lstStyle/>
            <a:p>
              <a:r>
                <a:rPr lang="en-US">
                  <a:solidFill>
                    <a:schemeClr val="folHlink"/>
                  </a:solidFill>
                </a:rPr>
                <a:t>Production</a:t>
              </a:r>
              <a:endParaRPr lang="en-US"/>
            </a:p>
          </p:txBody>
        </p:sp>
        <p:sp>
          <p:nvSpPr>
            <p:cNvPr id="10350" name="Line 110"/>
            <p:cNvSpPr>
              <a:spLocks noChangeShapeType="1"/>
            </p:cNvSpPr>
            <p:nvPr/>
          </p:nvSpPr>
          <p:spPr bwMode="auto">
            <a:xfrm>
              <a:off x="4168" y="1814"/>
              <a:ext cx="311" cy="0"/>
            </a:xfrm>
            <a:prstGeom prst="line">
              <a:avLst/>
            </a:prstGeom>
            <a:noFill/>
            <a:ln w="38100">
              <a:solidFill>
                <a:schemeClr val="folHlink"/>
              </a:solidFill>
              <a:round/>
              <a:headEnd/>
              <a:tailEnd type="triangle" w="med" len="med"/>
            </a:ln>
            <a:effectLst/>
          </p:spPr>
          <p:txBody>
            <a:bodyPr wrap="none" anchor="ctr"/>
            <a:lstStyle/>
            <a:p>
              <a:endParaRPr lang="en-GB"/>
            </a:p>
          </p:txBody>
        </p:sp>
        <p:sp>
          <p:nvSpPr>
            <p:cNvPr id="10351" name="Line 111"/>
            <p:cNvSpPr>
              <a:spLocks noChangeShapeType="1"/>
            </p:cNvSpPr>
            <p:nvPr/>
          </p:nvSpPr>
          <p:spPr bwMode="auto">
            <a:xfrm rot="10800000">
              <a:off x="2899" y="1814"/>
              <a:ext cx="311" cy="0"/>
            </a:xfrm>
            <a:prstGeom prst="line">
              <a:avLst/>
            </a:prstGeom>
            <a:noFill/>
            <a:ln w="38100">
              <a:solidFill>
                <a:schemeClr val="folHlink"/>
              </a:solidFill>
              <a:round/>
              <a:headEnd/>
              <a:tailEnd type="triangle" w="med" len="med"/>
            </a:ln>
            <a:effectLst/>
          </p:spPr>
          <p:txBody>
            <a:bodyPr wrap="none" anchor="ctr"/>
            <a:lstStyle/>
            <a:p>
              <a:endParaRPr lang="en-GB"/>
            </a:p>
          </p:txBody>
        </p:sp>
      </p:grpSp>
      <p:grpSp>
        <p:nvGrpSpPr>
          <p:cNvPr id="10362" name="Group 122"/>
          <p:cNvGrpSpPr>
            <a:grpSpLocks/>
          </p:cNvGrpSpPr>
          <p:nvPr/>
        </p:nvGrpSpPr>
        <p:grpSpPr bwMode="auto">
          <a:xfrm>
            <a:off x="1295400" y="4259263"/>
            <a:ext cx="6924675" cy="946150"/>
            <a:chOff x="816" y="2755"/>
            <a:chExt cx="4362" cy="596"/>
          </a:xfrm>
        </p:grpSpPr>
        <p:sp>
          <p:nvSpPr>
            <p:cNvPr id="10353" name="Text Box 113"/>
            <p:cNvSpPr txBox="1">
              <a:spLocks noChangeArrowheads="1"/>
            </p:cNvSpPr>
            <p:nvPr/>
          </p:nvSpPr>
          <p:spPr bwMode="auto">
            <a:xfrm>
              <a:off x="2365" y="2755"/>
              <a:ext cx="900" cy="596"/>
            </a:xfrm>
            <a:prstGeom prst="rect">
              <a:avLst/>
            </a:prstGeom>
            <a:noFill/>
            <a:ln w="9525">
              <a:noFill/>
              <a:miter lim="800000"/>
              <a:headEnd/>
              <a:tailEnd/>
            </a:ln>
            <a:effectLst/>
          </p:spPr>
          <p:txBody>
            <a:bodyPr wrap="none">
              <a:spAutoFit/>
            </a:bodyPr>
            <a:lstStyle/>
            <a:p>
              <a:r>
                <a:rPr lang="en-US" sz="2800" b="1">
                  <a:solidFill>
                    <a:srgbClr val="800040"/>
                  </a:solidFill>
                </a:rPr>
                <a:t>Teacher</a:t>
              </a:r>
            </a:p>
            <a:p>
              <a:r>
                <a:rPr lang="en-US" sz="2800" b="1">
                  <a:solidFill>
                    <a:srgbClr val="00FF80"/>
                  </a:solidFill>
                </a:rPr>
                <a:t>Learner</a:t>
              </a:r>
              <a:endParaRPr lang="en-US" sz="2800" b="1">
                <a:solidFill>
                  <a:srgbClr val="800040"/>
                </a:solidFill>
              </a:endParaRPr>
            </a:p>
          </p:txBody>
        </p:sp>
        <p:sp>
          <p:nvSpPr>
            <p:cNvPr id="10354" name="Text Box 114"/>
            <p:cNvSpPr txBox="1">
              <a:spLocks noChangeArrowheads="1"/>
            </p:cNvSpPr>
            <p:nvPr/>
          </p:nvSpPr>
          <p:spPr bwMode="auto">
            <a:xfrm>
              <a:off x="816" y="2755"/>
              <a:ext cx="651" cy="596"/>
            </a:xfrm>
            <a:prstGeom prst="rect">
              <a:avLst/>
            </a:prstGeom>
            <a:noFill/>
            <a:ln w="9525">
              <a:noFill/>
              <a:miter lim="800000"/>
              <a:headEnd/>
              <a:tailEnd/>
            </a:ln>
            <a:effectLst/>
          </p:spPr>
          <p:txBody>
            <a:bodyPr wrap="none">
              <a:spAutoFit/>
            </a:bodyPr>
            <a:lstStyle/>
            <a:p>
              <a:r>
                <a:rPr lang="en-US" sz="2800" b="1">
                  <a:solidFill>
                    <a:schemeClr val="hlink"/>
                  </a:solidFill>
                </a:rPr>
                <a:t>MAX</a:t>
              </a:r>
              <a:endParaRPr lang="en-US" sz="2800" b="1">
                <a:solidFill>
                  <a:srgbClr val="800040"/>
                </a:solidFill>
              </a:endParaRPr>
            </a:p>
            <a:p>
              <a:r>
                <a:rPr lang="en-US" sz="2800" b="1">
                  <a:solidFill>
                    <a:schemeClr val="bg1"/>
                  </a:solidFill>
                </a:rPr>
                <a:t>min</a:t>
              </a:r>
              <a:endParaRPr lang="en-US" sz="2800" b="1">
                <a:solidFill>
                  <a:srgbClr val="800040"/>
                </a:solidFill>
              </a:endParaRPr>
            </a:p>
          </p:txBody>
        </p:sp>
        <p:sp>
          <p:nvSpPr>
            <p:cNvPr id="10355" name="Text Box 115"/>
            <p:cNvSpPr txBox="1">
              <a:spLocks noChangeArrowheads="1"/>
            </p:cNvSpPr>
            <p:nvPr/>
          </p:nvSpPr>
          <p:spPr bwMode="auto">
            <a:xfrm>
              <a:off x="4527" y="2755"/>
              <a:ext cx="651" cy="596"/>
            </a:xfrm>
            <a:prstGeom prst="rect">
              <a:avLst/>
            </a:prstGeom>
            <a:noFill/>
            <a:ln w="9525">
              <a:noFill/>
              <a:miter lim="800000"/>
              <a:headEnd/>
              <a:tailEnd/>
            </a:ln>
            <a:effectLst/>
          </p:spPr>
          <p:txBody>
            <a:bodyPr wrap="none">
              <a:spAutoFit/>
            </a:bodyPr>
            <a:lstStyle/>
            <a:p>
              <a:r>
                <a:rPr lang="en-US" sz="2800" b="1">
                  <a:solidFill>
                    <a:schemeClr val="bg1"/>
                  </a:solidFill>
                </a:rPr>
                <a:t>min</a:t>
              </a:r>
              <a:endParaRPr lang="en-US" sz="2800" b="1">
                <a:solidFill>
                  <a:srgbClr val="800040"/>
                </a:solidFill>
              </a:endParaRPr>
            </a:p>
            <a:p>
              <a:r>
                <a:rPr lang="en-US" sz="2800" b="1">
                  <a:solidFill>
                    <a:schemeClr val="hlink"/>
                  </a:solidFill>
                </a:rPr>
                <a:t>MAX</a:t>
              </a:r>
              <a:endParaRPr lang="en-US" sz="2800" b="1">
                <a:solidFill>
                  <a:srgbClr val="800040"/>
                </a:solidFill>
              </a:endParaRPr>
            </a:p>
          </p:txBody>
        </p:sp>
        <p:sp>
          <p:nvSpPr>
            <p:cNvPr id="10357" name="Line 117"/>
            <p:cNvSpPr>
              <a:spLocks noChangeShapeType="1"/>
            </p:cNvSpPr>
            <p:nvPr/>
          </p:nvSpPr>
          <p:spPr bwMode="auto">
            <a:xfrm flipH="1">
              <a:off x="1592" y="2928"/>
              <a:ext cx="773" cy="0"/>
            </a:xfrm>
            <a:prstGeom prst="line">
              <a:avLst/>
            </a:prstGeom>
            <a:noFill/>
            <a:ln w="38100">
              <a:solidFill>
                <a:srgbClr val="800040"/>
              </a:solidFill>
              <a:round/>
              <a:headEnd/>
              <a:tailEnd type="arrow" w="med" len="med"/>
            </a:ln>
            <a:effectLst/>
          </p:spPr>
          <p:txBody>
            <a:bodyPr wrap="none" anchor="ctr"/>
            <a:lstStyle/>
            <a:p>
              <a:endParaRPr lang="en-GB"/>
            </a:p>
          </p:txBody>
        </p:sp>
        <p:sp>
          <p:nvSpPr>
            <p:cNvPr id="10358" name="Line 118"/>
            <p:cNvSpPr>
              <a:spLocks noChangeShapeType="1"/>
            </p:cNvSpPr>
            <p:nvPr/>
          </p:nvSpPr>
          <p:spPr bwMode="auto">
            <a:xfrm flipH="1">
              <a:off x="1592" y="3168"/>
              <a:ext cx="773" cy="0"/>
            </a:xfrm>
            <a:prstGeom prst="line">
              <a:avLst/>
            </a:prstGeom>
            <a:noFill/>
            <a:ln w="38100">
              <a:solidFill>
                <a:srgbClr val="00FF80"/>
              </a:solidFill>
              <a:round/>
              <a:headEnd/>
              <a:tailEnd type="arrow" w="med" len="med"/>
            </a:ln>
            <a:effectLst/>
          </p:spPr>
          <p:txBody>
            <a:bodyPr wrap="none" anchor="ctr"/>
            <a:lstStyle/>
            <a:p>
              <a:endParaRPr lang="en-GB"/>
            </a:p>
          </p:txBody>
        </p:sp>
        <p:sp>
          <p:nvSpPr>
            <p:cNvPr id="10359" name="Line 119"/>
            <p:cNvSpPr>
              <a:spLocks noChangeShapeType="1"/>
            </p:cNvSpPr>
            <p:nvPr/>
          </p:nvSpPr>
          <p:spPr bwMode="auto">
            <a:xfrm flipH="1">
              <a:off x="3395" y="2928"/>
              <a:ext cx="1084" cy="0"/>
            </a:xfrm>
            <a:prstGeom prst="line">
              <a:avLst/>
            </a:prstGeom>
            <a:noFill/>
            <a:ln w="38100">
              <a:solidFill>
                <a:srgbClr val="800040"/>
              </a:solidFill>
              <a:round/>
              <a:headEnd type="arrow" w="med" len="med"/>
              <a:tailEnd/>
            </a:ln>
            <a:effectLst/>
          </p:spPr>
          <p:txBody>
            <a:bodyPr wrap="none" anchor="ctr"/>
            <a:lstStyle/>
            <a:p>
              <a:endParaRPr lang="en-GB"/>
            </a:p>
          </p:txBody>
        </p:sp>
        <p:sp>
          <p:nvSpPr>
            <p:cNvPr id="10361" name="Line 121"/>
            <p:cNvSpPr>
              <a:spLocks noChangeShapeType="1"/>
            </p:cNvSpPr>
            <p:nvPr/>
          </p:nvSpPr>
          <p:spPr bwMode="auto">
            <a:xfrm flipH="1">
              <a:off x="3395" y="3168"/>
              <a:ext cx="1084" cy="0"/>
            </a:xfrm>
            <a:prstGeom prst="line">
              <a:avLst/>
            </a:prstGeom>
            <a:noFill/>
            <a:ln w="38100">
              <a:solidFill>
                <a:srgbClr val="00FF80"/>
              </a:solidFill>
              <a:round/>
              <a:headEnd type="arrow" w="med" len="med"/>
              <a:tailEnd/>
            </a:ln>
            <a:effectLst/>
          </p:spPr>
          <p:txBody>
            <a:bodyPr wrap="none" anchor="ctr"/>
            <a:lstStyle/>
            <a:p>
              <a:endParaRPr lang="en-GB"/>
            </a:p>
          </p:txBody>
        </p:sp>
      </p:grpSp>
      <p:sp>
        <p:nvSpPr>
          <p:cNvPr id="10364" name="Text Box 124"/>
          <p:cNvSpPr txBox="1">
            <a:spLocks noChangeArrowheads="1"/>
          </p:cNvSpPr>
          <p:nvPr/>
        </p:nvSpPr>
        <p:spPr bwMode="auto">
          <a:xfrm>
            <a:off x="981075" y="5319713"/>
            <a:ext cx="7553325" cy="581025"/>
          </a:xfrm>
          <a:prstGeom prst="rect">
            <a:avLst/>
          </a:prstGeom>
          <a:noFill/>
          <a:ln w="9525">
            <a:noFill/>
            <a:miter lim="800000"/>
            <a:headEnd/>
            <a:tailEnd/>
          </a:ln>
          <a:effectLst/>
        </p:spPr>
        <p:txBody>
          <a:bodyPr>
            <a:spAutoFit/>
          </a:bodyPr>
          <a:lstStyle/>
          <a:p>
            <a:pPr>
              <a:spcBef>
                <a:spcPct val="50000"/>
              </a:spcBef>
            </a:pPr>
            <a:r>
              <a:rPr lang="en-US" sz="1600">
                <a:solidFill>
                  <a:srgbClr val="191919"/>
                </a:solidFill>
                <a:latin typeface="Arial" charset="0"/>
              </a:rPr>
              <a:t>Mosston, M., &amp; Ashworth, S. (2002) </a:t>
            </a:r>
            <a:r>
              <a:rPr lang="en-US" sz="1600" i="1">
                <a:solidFill>
                  <a:srgbClr val="191919"/>
                </a:solidFill>
                <a:latin typeface="Arial" charset="0"/>
              </a:rPr>
              <a:t>Teaching Physical Education, 5th Edition. San Francisco: Pearson Education, Inc.</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57728" presetClass="entr" presetSubtype="110091784" fill="hold" nodeType="clickEffect">
                                  <p:stCondLst>
                                    <p:cond delay="0"/>
                                  </p:stCondLst>
                                  <p:childTnLst>
                                    <p:set>
                                      <p:cBhvr>
                                        <p:cTn id="6" dur="1" fill="hold">
                                          <p:stCondLst>
                                            <p:cond delay="499"/>
                                          </p:stCondLst>
                                        </p:cTn>
                                        <p:tgtEl>
                                          <p:spTgt spid="1034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8" fill="hold" nodeType="clickEffect">
                                  <p:stCondLst>
                                    <p:cond delay="0"/>
                                  </p:stCondLst>
                                  <p:childTnLst>
                                    <p:set>
                                      <p:cBhvr>
                                        <p:cTn id="10" dur="1" fill="hold">
                                          <p:stCondLst>
                                            <p:cond delay="0"/>
                                          </p:stCondLst>
                                        </p:cTn>
                                        <p:tgtEl>
                                          <p:spTgt spid="10349"/>
                                        </p:tgtEl>
                                        <p:attrNameLst>
                                          <p:attrName>style.visibility</p:attrName>
                                        </p:attrNameLst>
                                      </p:cBhvr>
                                      <p:to>
                                        <p:strVal val="visible"/>
                                      </p:to>
                                    </p:set>
                                    <p:anim calcmode="lin" valueType="num">
                                      <p:cBhvr additive="base">
                                        <p:cTn id="11" dur="500" fill="hold"/>
                                        <p:tgtEl>
                                          <p:spTgt spid="10349"/>
                                        </p:tgtEl>
                                        <p:attrNameLst>
                                          <p:attrName>ppt_x</p:attrName>
                                        </p:attrNameLst>
                                      </p:cBhvr>
                                      <p:tavLst>
                                        <p:tav tm="0">
                                          <p:val>
                                            <p:strVal val="0-#ppt_w/2"/>
                                          </p:val>
                                        </p:tav>
                                        <p:tav tm="100000">
                                          <p:val>
                                            <p:strVal val="#ppt_x"/>
                                          </p:val>
                                        </p:tav>
                                      </p:tavLst>
                                    </p:anim>
                                    <p:anim calcmode="lin" valueType="num">
                                      <p:cBhvr additive="base">
                                        <p:cTn id="12" dur="500" fill="hold"/>
                                        <p:tgtEl>
                                          <p:spTgt spid="10349"/>
                                        </p:tgtEl>
                                        <p:attrNameLst>
                                          <p:attrName>ppt_y</p:attrName>
                                        </p:attrNameLst>
                                      </p:cBhvr>
                                      <p:tavLst>
                                        <p:tav tm="0">
                                          <p:val>
                                            <p:strVal val="#ppt_y"/>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0" presetClass="entr" presetSubtype="110093764" fill="hold" nodeType="clickEffect">
                                  <p:stCondLst>
                                    <p:cond delay="0"/>
                                  </p:stCondLst>
                                  <p:childTnLst>
                                    <p:set>
                                      <p:cBhvr>
                                        <p:cTn id="16" dur="1" fill="hold">
                                          <p:stCondLst>
                                            <p:cond delay="499"/>
                                          </p:stCondLst>
                                        </p:cTn>
                                        <p:tgtEl>
                                          <p:spTgt spid="10352"/>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10362"/>
                                        </p:tgtEl>
                                        <p:attrNameLst>
                                          <p:attrName>style.visibility</p:attrName>
                                        </p:attrNameLst>
                                      </p:cBhvr>
                                      <p:to>
                                        <p:strVal val="visible"/>
                                      </p:to>
                                    </p:set>
                                    <p:anim calcmode="lin" valueType="num">
                                      <p:cBhvr additive="base">
                                        <p:cTn id="21" dur="500" fill="hold"/>
                                        <p:tgtEl>
                                          <p:spTgt spid="10362"/>
                                        </p:tgtEl>
                                        <p:attrNameLst>
                                          <p:attrName>ppt_x</p:attrName>
                                        </p:attrNameLst>
                                      </p:cBhvr>
                                      <p:tavLst>
                                        <p:tav tm="0">
                                          <p:val>
                                            <p:strVal val="#ppt_x"/>
                                          </p:val>
                                        </p:tav>
                                        <p:tav tm="100000">
                                          <p:val>
                                            <p:strVal val="#ppt_x"/>
                                          </p:val>
                                        </p:tav>
                                      </p:tavLst>
                                    </p:anim>
                                    <p:anim calcmode="lin" valueType="num">
                                      <p:cBhvr additive="base">
                                        <p:cTn id="22" dur="500" fill="hold"/>
                                        <p:tgtEl>
                                          <p:spTgt spid="1036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r>
              <a:rPr lang="en-US"/>
              <a:t>Anatomy of Styles</a:t>
            </a:r>
          </a:p>
        </p:txBody>
      </p:sp>
      <p:sp>
        <p:nvSpPr>
          <p:cNvPr id="23555" name="Rectangle 3"/>
          <p:cNvSpPr>
            <a:spLocks noGrp="1" noChangeArrowheads="1"/>
          </p:cNvSpPr>
          <p:nvPr>
            <p:ph type="body" idx="1"/>
          </p:nvPr>
        </p:nvSpPr>
        <p:spPr/>
        <p:txBody>
          <a:bodyPr/>
          <a:lstStyle/>
          <a:p>
            <a:r>
              <a:rPr lang="en-US" sz="2800"/>
              <a:t>Decisions made by the teacher </a:t>
            </a:r>
            <a:r>
              <a:rPr lang="en-US" sz="2800" i="1" u="sng"/>
              <a:t>and</a:t>
            </a:r>
            <a:r>
              <a:rPr lang="en-US" sz="2800"/>
              <a:t> learner during every teaching episode.</a:t>
            </a:r>
          </a:p>
          <a:p>
            <a:pPr lvl="1"/>
            <a:r>
              <a:rPr lang="en-US" sz="2400" b="1">
                <a:solidFill>
                  <a:srgbClr val="008040"/>
                </a:solidFill>
              </a:rPr>
              <a:t>Pre-impact</a:t>
            </a:r>
            <a:r>
              <a:rPr lang="en-US" sz="2400">
                <a:solidFill>
                  <a:srgbClr val="008040"/>
                </a:solidFill>
              </a:rPr>
              <a:t>:</a:t>
            </a:r>
            <a:r>
              <a:rPr lang="en-US" sz="2400"/>
              <a:t> decisions made prior to students entering the class…PLANNING</a:t>
            </a:r>
          </a:p>
          <a:p>
            <a:pPr lvl="1"/>
            <a:r>
              <a:rPr lang="en-US" sz="2400" b="1">
                <a:solidFill>
                  <a:srgbClr val="008040"/>
                </a:solidFill>
              </a:rPr>
              <a:t>Impact</a:t>
            </a:r>
            <a:r>
              <a:rPr lang="en-US" sz="2400">
                <a:solidFill>
                  <a:srgbClr val="008040"/>
                </a:solidFill>
              </a:rPr>
              <a:t>:</a:t>
            </a:r>
            <a:r>
              <a:rPr lang="en-US" sz="2400"/>
              <a:t>  decisions made to… </a:t>
            </a:r>
          </a:p>
          <a:p>
            <a:pPr lvl="2"/>
            <a:r>
              <a:rPr lang="en-US" sz="2000"/>
              <a:t>implement pre-impact decisions</a:t>
            </a:r>
          </a:p>
          <a:p>
            <a:pPr lvl="2"/>
            <a:r>
              <a:rPr lang="en-US" sz="2000"/>
              <a:t>make adjustments during the lessons</a:t>
            </a:r>
          </a:p>
          <a:p>
            <a:pPr lvl="1"/>
            <a:r>
              <a:rPr lang="en-US" sz="2400" b="1">
                <a:solidFill>
                  <a:srgbClr val="008040"/>
                </a:solidFill>
              </a:rPr>
              <a:t>Post-impact</a:t>
            </a:r>
            <a:r>
              <a:rPr lang="en-US" sz="2400">
                <a:solidFill>
                  <a:srgbClr val="008040"/>
                </a:solidFill>
              </a:rPr>
              <a:t>:</a:t>
            </a:r>
            <a:r>
              <a:rPr lang="en-US" sz="2400"/>
              <a:t>  assessment decisions</a:t>
            </a:r>
          </a:p>
          <a:p>
            <a:pPr lvl="2"/>
            <a:r>
              <a:rPr lang="en-US" sz="2000"/>
              <a:t>Evaluation of Ss performance</a:t>
            </a:r>
          </a:p>
          <a:p>
            <a:pPr lvl="2"/>
            <a:r>
              <a:rPr lang="en-US" sz="2000"/>
              <a:t>Assessment of lesson</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Grp="1" noChangeArrowheads="1"/>
          </p:cNvSpPr>
          <p:nvPr>
            <p:ph type="title"/>
          </p:nvPr>
        </p:nvSpPr>
        <p:spPr/>
        <p:txBody>
          <a:bodyPr/>
          <a:lstStyle/>
          <a:p>
            <a:r>
              <a:rPr lang="en-US"/>
              <a:t>Anatomy of Styles</a:t>
            </a:r>
          </a:p>
        </p:txBody>
      </p:sp>
      <p:sp>
        <p:nvSpPr>
          <p:cNvPr id="72707" name="Rectangle 3"/>
          <p:cNvSpPr>
            <a:spLocks noGrp="1" noChangeArrowheads="1"/>
          </p:cNvSpPr>
          <p:nvPr>
            <p:ph type="body" idx="1"/>
          </p:nvPr>
        </p:nvSpPr>
        <p:spPr/>
        <p:txBody>
          <a:bodyPr/>
          <a:lstStyle/>
          <a:p>
            <a:r>
              <a:rPr lang="en-US" sz="2800" b="1">
                <a:solidFill>
                  <a:srgbClr val="008040"/>
                </a:solidFill>
              </a:rPr>
              <a:t>Questions addressed:</a:t>
            </a:r>
          </a:p>
          <a:p>
            <a:pPr lvl="1"/>
            <a:r>
              <a:rPr lang="en-US" sz="2400"/>
              <a:t>What do I want accomplished?</a:t>
            </a:r>
          </a:p>
          <a:p>
            <a:pPr lvl="1"/>
            <a:r>
              <a:rPr lang="en-US" sz="2400"/>
              <a:t>How will this get accomplished?</a:t>
            </a:r>
          </a:p>
          <a:p>
            <a:pPr lvl="2"/>
            <a:r>
              <a:rPr lang="en-US" sz="2000"/>
              <a:t>Task order		</a:t>
            </a:r>
            <a:r>
              <a:rPr lang="en-US">
                <a:solidFill>
                  <a:schemeClr val="hlink"/>
                </a:solidFill>
              </a:rPr>
              <a:t>• </a:t>
            </a:r>
            <a:r>
              <a:rPr lang="en-US" sz="2000"/>
              <a:t>Time (start/stop)</a:t>
            </a:r>
          </a:p>
          <a:p>
            <a:pPr lvl="2"/>
            <a:r>
              <a:rPr lang="en-US" sz="2000"/>
              <a:t>Pace/Rhythm		</a:t>
            </a:r>
            <a:r>
              <a:rPr lang="en-US">
                <a:solidFill>
                  <a:schemeClr val="hlink"/>
                </a:solidFill>
              </a:rPr>
              <a:t>•</a:t>
            </a:r>
            <a:r>
              <a:rPr lang="en-US" sz="2000"/>
              <a:t> Location</a:t>
            </a:r>
          </a:p>
          <a:p>
            <a:pPr lvl="2"/>
            <a:r>
              <a:rPr lang="en-US" sz="2000"/>
              <a:t>Interval 		</a:t>
            </a:r>
            <a:r>
              <a:rPr lang="en-US">
                <a:solidFill>
                  <a:schemeClr val="hlink"/>
                </a:solidFill>
              </a:rPr>
              <a:t>•</a:t>
            </a:r>
            <a:r>
              <a:rPr lang="en-US" sz="2000"/>
              <a:t> Posture</a:t>
            </a:r>
          </a:p>
          <a:p>
            <a:pPr lvl="2"/>
            <a:r>
              <a:rPr lang="en-US" sz="2000"/>
              <a:t>Attire and appearance</a:t>
            </a:r>
          </a:p>
          <a:p>
            <a:pPr lvl="2"/>
            <a:r>
              <a:rPr lang="en-US" sz="2000"/>
              <a:t>Questions for clarification</a:t>
            </a:r>
          </a:p>
          <a:p>
            <a:pPr lvl="1"/>
            <a:r>
              <a:rPr lang="en-US" sz="2400"/>
              <a:t>How will I know if it was accomplished?</a:t>
            </a:r>
          </a:p>
          <a:p>
            <a:pPr lvl="1"/>
            <a:r>
              <a:rPr lang="en-US" sz="2400"/>
              <a:t>Was it successfully accomplished?</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r>
              <a:rPr lang="en-US"/>
              <a:t>Teaching Styles</a:t>
            </a:r>
          </a:p>
        </p:txBody>
      </p:sp>
      <p:sp>
        <p:nvSpPr>
          <p:cNvPr id="20483" name="Rectangle 3"/>
          <p:cNvSpPr>
            <a:spLocks noGrp="1" noChangeArrowheads="1"/>
          </p:cNvSpPr>
          <p:nvPr>
            <p:ph type="body" idx="1"/>
          </p:nvPr>
        </p:nvSpPr>
        <p:spPr>
          <a:xfrm>
            <a:off x="985838" y="3200400"/>
            <a:ext cx="3133725" cy="3000375"/>
          </a:xfrm>
        </p:spPr>
        <p:txBody>
          <a:bodyPr/>
          <a:lstStyle/>
          <a:p>
            <a:pPr marL="609600" indent="-609600">
              <a:buClr>
                <a:schemeClr val="tx1"/>
              </a:buClr>
              <a:buFont typeface="Times" charset="0"/>
              <a:buAutoNum type="alphaUcPeriod"/>
            </a:pPr>
            <a:r>
              <a:rPr lang="en-US" sz="2400" b="1"/>
              <a:t>Command	</a:t>
            </a:r>
          </a:p>
          <a:p>
            <a:pPr marL="609600" indent="-609600">
              <a:buClr>
                <a:schemeClr val="tx1"/>
              </a:buClr>
              <a:buFont typeface="Times" charset="0"/>
              <a:buAutoNum type="alphaUcPeriod"/>
            </a:pPr>
            <a:r>
              <a:rPr lang="en-US" sz="2400" b="1"/>
              <a:t>Practice</a:t>
            </a:r>
          </a:p>
          <a:p>
            <a:pPr marL="609600" indent="-609600">
              <a:buClr>
                <a:schemeClr val="tx1"/>
              </a:buClr>
              <a:buFont typeface="Times" charset="0"/>
              <a:buAutoNum type="alphaUcPeriod"/>
            </a:pPr>
            <a:r>
              <a:rPr lang="en-US" sz="2400" b="1"/>
              <a:t>Reciprocal</a:t>
            </a:r>
          </a:p>
          <a:p>
            <a:pPr marL="609600" indent="-609600">
              <a:buClr>
                <a:schemeClr val="tx1"/>
              </a:buClr>
              <a:buFont typeface="Times" charset="0"/>
              <a:buAutoNum type="alphaUcPeriod"/>
            </a:pPr>
            <a:r>
              <a:rPr lang="en-US" sz="2400" b="1"/>
              <a:t>Self-Check</a:t>
            </a:r>
          </a:p>
          <a:p>
            <a:pPr marL="609600" indent="-609600">
              <a:buClr>
                <a:schemeClr val="tx1"/>
              </a:buClr>
              <a:buFont typeface="Times" charset="0"/>
              <a:buAutoNum type="alphaUcPeriod"/>
            </a:pPr>
            <a:r>
              <a:rPr lang="en-US" sz="2400" b="1"/>
              <a:t>Inclusion</a:t>
            </a:r>
            <a:endParaRPr lang="en-US">
              <a:solidFill>
                <a:schemeClr val="hlink"/>
              </a:solidFill>
            </a:endParaRPr>
          </a:p>
        </p:txBody>
      </p:sp>
      <p:graphicFrame>
        <p:nvGraphicFramePr>
          <p:cNvPr id="20520" name="Group 40"/>
          <p:cNvGraphicFramePr>
            <a:graphicFrameLocks noGrp="1"/>
          </p:cNvGraphicFramePr>
          <p:nvPr/>
        </p:nvGraphicFramePr>
        <p:xfrm>
          <a:off x="1379538" y="1403350"/>
          <a:ext cx="6781800" cy="518160"/>
        </p:xfrm>
        <a:graphic>
          <a:graphicData uri="http://schemas.openxmlformats.org/drawingml/2006/table">
            <a:tbl>
              <a:tblPr/>
              <a:tblGrid>
                <a:gridCol w="609600">
                  <a:extLst>
                    <a:ext uri="{9D8B030D-6E8A-4147-A177-3AD203B41FA5}">
                      <a16:colId xmlns:a16="http://schemas.microsoft.com/office/drawing/2014/main" val="20000"/>
                    </a:ext>
                  </a:extLst>
                </a:gridCol>
                <a:gridCol w="622300">
                  <a:extLst>
                    <a:ext uri="{9D8B030D-6E8A-4147-A177-3AD203B41FA5}">
                      <a16:colId xmlns:a16="http://schemas.microsoft.com/office/drawing/2014/main" val="20001"/>
                    </a:ext>
                  </a:extLst>
                </a:gridCol>
                <a:gridCol w="617537">
                  <a:extLst>
                    <a:ext uri="{9D8B030D-6E8A-4147-A177-3AD203B41FA5}">
                      <a16:colId xmlns:a16="http://schemas.microsoft.com/office/drawing/2014/main" val="20002"/>
                    </a:ext>
                  </a:extLst>
                </a:gridCol>
                <a:gridCol w="617538">
                  <a:extLst>
                    <a:ext uri="{9D8B030D-6E8A-4147-A177-3AD203B41FA5}">
                      <a16:colId xmlns:a16="http://schemas.microsoft.com/office/drawing/2014/main" val="20003"/>
                    </a:ext>
                  </a:extLst>
                </a:gridCol>
                <a:gridCol w="615950">
                  <a:extLst>
                    <a:ext uri="{9D8B030D-6E8A-4147-A177-3AD203B41FA5}">
                      <a16:colId xmlns:a16="http://schemas.microsoft.com/office/drawing/2014/main" val="20004"/>
                    </a:ext>
                  </a:extLst>
                </a:gridCol>
                <a:gridCol w="615950">
                  <a:extLst>
                    <a:ext uri="{9D8B030D-6E8A-4147-A177-3AD203B41FA5}">
                      <a16:colId xmlns:a16="http://schemas.microsoft.com/office/drawing/2014/main" val="20005"/>
                    </a:ext>
                  </a:extLst>
                </a:gridCol>
                <a:gridCol w="615950">
                  <a:extLst>
                    <a:ext uri="{9D8B030D-6E8A-4147-A177-3AD203B41FA5}">
                      <a16:colId xmlns:a16="http://schemas.microsoft.com/office/drawing/2014/main" val="20006"/>
                    </a:ext>
                  </a:extLst>
                </a:gridCol>
                <a:gridCol w="617537">
                  <a:extLst>
                    <a:ext uri="{9D8B030D-6E8A-4147-A177-3AD203B41FA5}">
                      <a16:colId xmlns:a16="http://schemas.microsoft.com/office/drawing/2014/main" val="20007"/>
                    </a:ext>
                  </a:extLst>
                </a:gridCol>
                <a:gridCol w="617538">
                  <a:extLst>
                    <a:ext uri="{9D8B030D-6E8A-4147-A177-3AD203B41FA5}">
                      <a16:colId xmlns:a16="http://schemas.microsoft.com/office/drawing/2014/main" val="20008"/>
                    </a:ext>
                  </a:extLst>
                </a:gridCol>
                <a:gridCol w="614362">
                  <a:extLst>
                    <a:ext uri="{9D8B030D-6E8A-4147-A177-3AD203B41FA5}">
                      <a16:colId xmlns:a16="http://schemas.microsoft.com/office/drawing/2014/main" val="20009"/>
                    </a:ext>
                  </a:extLst>
                </a:gridCol>
                <a:gridCol w="617538">
                  <a:extLst>
                    <a:ext uri="{9D8B030D-6E8A-4147-A177-3AD203B41FA5}">
                      <a16:colId xmlns:a16="http://schemas.microsoft.com/office/drawing/2014/main" val="20010"/>
                    </a:ext>
                  </a:extLst>
                </a:gridCol>
              </a:tblGrid>
              <a:tr h="431800">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A</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B</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C</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D</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E</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F</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G</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H</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I</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J</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K</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bl>
          </a:graphicData>
        </a:graphic>
      </p:graphicFrame>
      <p:grpSp>
        <p:nvGrpSpPr>
          <p:cNvPr id="20510" name="Group 30"/>
          <p:cNvGrpSpPr>
            <a:grpSpLocks/>
          </p:cNvGrpSpPr>
          <p:nvPr/>
        </p:nvGrpSpPr>
        <p:grpSpPr bwMode="auto">
          <a:xfrm>
            <a:off x="1152525" y="1920875"/>
            <a:ext cx="6924675" cy="946150"/>
            <a:chOff x="816" y="2755"/>
            <a:chExt cx="4362" cy="596"/>
          </a:xfrm>
        </p:grpSpPr>
        <p:sp>
          <p:nvSpPr>
            <p:cNvPr id="20511" name="Text Box 31"/>
            <p:cNvSpPr txBox="1">
              <a:spLocks noChangeArrowheads="1"/>
            </p:cNvSpPr>
            <p:nvPr/>
          </p:nvSpPr>
          <p:spPr bwMode="auto">
            <a:xfrm>
              <a:off x="2365" y="2755"/>
              <a:ext cx="900" cy="596"/>
            </a:xfrm>
            <a:prstGeom prst="rect">
              <a:avLst/>
            </a:prstGeom>
            <a:noFill/>
            <a:ln w="9525">
              <a:noFill/>
              <a:miter lim="800000"/>
              <a:headEnd/>
              <a:tailEnd/>
            </a:ln>
            <a:effectLst/>
          </p:spPr>
          <p:txBody>
            <a:bodyPr wrap="none">
              <a:spAutoFit/>
            </a:bodyPr>
            <a:lstStyle/>
            <a:p>
              <a:r>
                <a:rPr lang="en-US" sz="2800" b="1">
                  <a:solidFill>
                    <a:srgbClr val="800040"/>
                  </a:solidFill>
                </a:rPr>
                <a:t>Teacher</a:t>
              </a:r>
            </a:p>
            <a:p>
              <a:r>
                <a:rPr lang="en-US" sz="2800" b="1">
                  <a:solidFill>
                    <a:srgbClr val="00FF80"/>
                  </a:solidFill>
                </a:rPr>
                <a:t>Learner</a:t>
              </a:r>
              <a:endParaRPr lang="en-US" sz="2800" b="1">
                <a:solidFill>
                  <a:srgbClr val="800040"/>
                </a:solidFill>
              </a:endParaRPr>
            </a:p>
          </p:txBody>
        </p:sp>
        <p:sp>
          <p:nvSpPr>
            <p:cNvPr id="20512" name="Text Box 32"/>
            <p:cNvSpPr txBox="1">
              <a:spLocks noChangeArrowheads="1"/>
            </p:cNvSpPr>
            <p:nvPr/>
          </p:nvSpPr>
          <p:spPr bwMode="auto">
            <a:xfrm>
              <a:off x="816" y="2755"/>
              <a:ext cx="651" cy="596"/>
            </a:xfrm>
            <a:prstGeom prst="rect">
              <a:avLst/>
            </a:prstGeom>
            <a:noFill/>
            <a:ln w="9525">
              <a:noFill/>
              <a:miter lim="800000"/>
              <a:headEnd/>
              <a:tailEnd/>
            </a:ln>
            <a:effectLst/>
          </p:spPr>
          <p:txBody>
            <a:bodyPr wrap="none">
              <a:spAutoFit/>
            </a:bodyPr>
            <a:lstStyle/>
            <a:p>
              <a:r>
                <a:rPr lang="en-US" sz="2800" b="1">
                  <a:solidFill>
                    <a:schemeClr val="hlink"/>
                  </a:solidFill>
                </a:rPr>
                <a:t>MAX</a:t>
              </a:r>
              <a:endParaRPr lang="en-US" sz="2800" b="1">
                <a:solidFill>
                  <a:srgbClr val="800040"/>
                </a:solidFill>
              </a:endParaRPr>
            </a:p>
            <a:p>
              <a:r>
                <a:rPr lang="en-US" sz="2800" b="1">
                  <a:solidFill>
                    <a:schemeClr val="bg1"/>
                  </a:solidFill>
                </a:rPr>
                <a:t>min</a:t>
              </a:r>
              <a:endParaRPr lang="en-US" sz="2800" b="1">
                <a:solidFill>
                  <a:srgbClr val="800040"/>
                </a:solidFill>
              </a:endParaRPr>
            </a:p>
          </p:txBody>
        </p:sp>
        <p:sp>
          <p:nvSpPr>
            <p:cNvPr id="20513" name="Text Box 33"/>
            <p:cNvSpPr txBox="1">
              <a:spLocks noChangeArrowheads="1"/>
            </p:cNvSpPr>
            <p:nvPr/>
          </p:nvSpPr>
          <p:spPr bwMode="auto">
            <a:xfrm>
              <a:off x="4527" y="2755"/>
              <a:ext cx="651" cy="596"/>
            </a:xfrm>
            <a:prstGeom prst="rect">
              <a:avLst/>
            </a:prstGeom>
            <a:noFill/>
            <a:ln w="9525">
              <a:noFill/>
              <a:miter lim="800000"/>
              <a:headEnd/>
              <a:tailEnd/>
            </a:ln>
            <a:effectLst/>
          </p:spPr>
          <p:txBody>
            <a:bodyPr wrap="none">
              <a:spAutoFit/>
            </a:bodyPr>
            <a:lstStyle/>
            <a:p>
              <a:r>
                <a:rPr lang="en-US" sz="2800" b="1">
                  <a:solidFill>
                    <a:schemeClr val="bg1"/>
                  </a:solidFill>
                </a:rPr>
                <a:t>min</a:t>
              </a:r>
              <a:endParaRPr lang="en-US" sz="2800" b="1">
                <a:solidFill>
                  <a:srgbClr val="800040"/>
                </a:solidFill>
              </a:endParaRPr>
            </a:p>
            <a:p>
              <a:r>
                <a:rPr lang="en-US" sz="2800" b="1">
                  <a:solidFill>
                    <a:schemeClr val="hlink"/>
                  </a:solidFill>
                </a:rPr>
                <a:t>MAX</a:t>
              </a:r>
              <a:endParaRPr lang="en-US" sz="2800" b="1">
                <a:solidFill>
                  <a:srgbClr val="800040"/>
                </a:solidFill>
              </a:endParaRPr>
            </a:p>
          </p:txBody>
        </p:sp>
        <p:sp>
          <p:nvSpPr>
            <p:cNvPr id="20514" name="Line 34"/>
            <p:cNvSpPr>
              <a:spLocks noChangeShapeType="1"/>
            </p:cNvSpPr>
            <p:nvPr/>
          </p:nvSpPr>
          <p:spPr bwMode="auto">
            <a:xfrm flipH="1">
              <a:off x="1592" y="2928"/>
              <a:ext cx="773" cy="0"/>
            </a:xfrm>
            <a:prstGeom prst="line">
              <a:avLst/>
            </a:prstGeom>
            <a:noFill/>
            <a:ln w="38100">
              <a:solidFill>
                <a:srgbClr val="800040"/>
              </a:solidFill>
              <a:round/>
              <a:headEnd/>
              <a:tailEnd type="arrow" w="med" len="med"/>
            </a:ln>
            <a:effectLst/>
          </p:spPr>
          <p:txBody>
            <a:bodyPr wrap="none" anchor="ctr"/>
            <a:lstStyle/>
            <a:p>
              <a:endParaRPr lang="en-GB"/>
            </a:p>
          </p:txBody>
        </p:sp>
        <p:sp>
          <p:nvSpPr>
            <p:cNvPr id="20515" name="Line 35"/>
            <p:cNvSpPr>
              <a:spLocks noChangeShapeType="1"/>
            </p:cNvSpPr>
            <p:nvPr/>
          </p:nvSpPr>
          <p:spPr bwMode="auto">
            <a:xfrm flipH="1">
              <a:off x="1592" y="3168"/>
              <a:ext cx="773" cy="0"/>
            </a:xfrm>
            <a:prstGeom prst="line">
              <a:avLst/>
            </a:prstGeom>
            <a:noFill/>
            <a:ln w="38100">
              <a:solidFill>
                <a:srgbClr val="00FF80"/>
              </a:solidFill>
              <a:round/>
              <a:headEnd/>
              <a:tailEnd type="arrow" w="med" len="med"/>
            </a:ln>
            <a:effectLst/>
          </p:spPr>
          <p:txBody>
            <a:bodyPr wrap="none" anchor="ctr"/>
            <a:lstStyle/>
            <a:p>
              <a:endParaRPr lang="en-GB"/>
            </a:p>
          </p:txBody>
        </p:sp>
        <p:sp>
          <p:nvSpPr>
            <p:cNvPr id="20516" name="Line 36"/>
            <p:cNvSpPr>
              <a:spLocks noChangeShapeType="1"/>
            </p:cNvSpPr>
            <p:nvPr/>
          </p:nvSpPr>
          <p:spPr bwMode="auto">
            <a:xfrm flipH="1">
              <a:off x="3395" y="2928"/>
              <a:ext cx="1084" cy="0"/>
            </a:xfrm>
            <a:prstGeom prst="line">
              <a:avLst/>
            </a:prstGeom>
            <a:noFill/>
            <a:ln w="38100">
              <a:solidFill>
                <a:srgbClr val="800040"/>
              </a:solidFill>
              <a:round/>
              <a:headEnd type="arrow" w="med" len="med"/>
              <a:tailEnd/>
            </a:ln>
            <a:effectLst/>
          </p:spPr>
          <p:txBody>
            <a:bodyPr wrap="none" anchor="ctr"/>
            <a:lstStyle/>
            <a:p>
              <a:endParaRPr lang="en-GB"/>
            </a:p>
          </p:txBody>
        </p:sp>
        <p:sp>
          <p:nvSpPr>
            <p:cNvPr id="20517" name="Line 37"/>
            <p:cNvSpPr>
              <a:spLocks noChangeShapeType="1"/>
            </p:cNvSpPr>
            <p:nvPr/>
          </p:nvSpPr>
          <p:spPr bwMode="auto">
            <a:xfrm flipH="1">
              <a:off x="3395" y="3168"/>
              <a:ext cx="1084" cy="0"/>
            </a:xfrm>
            <a:prstGeom prst="line">
              <a:avLst/>
            </a:prstGeom>
            <a:noFill/>
            <a:ln w="38100">
              <a:solidFill>
                <a:srgbClr val="00FF80"/>
              </a:solidFill>
              <a:round/>
              <a:headEnd type="arrow" w="med" len="med"/>
              <a:tailEnd/>
            </a:ln>
            <a:effectLst/>
          </p:spPr>
          <p:txBody>
            <a:bodyPr wrap="none" anchor="ctr"/>
            <a:lstStyle/>
            <a:p>
              <a:endParaRPr lang="en-GB"/>
            </a:p>
          </p:txBody>
        </p:sp>
      </p:grpSp>
      <p:sp>
        <p:nvSpPr>
          <p:cNvPr id="20521" name="Rectangle 41"/>
          <p:cNvSpPr>
            <a:spLocks noChangeArrowheads="1"/>
          </p:cNvSpPr>
          <p:nvPr/>
        </p:nvSpPr>
        <p:spPr bwMode="auto">
          <a:xfrm>
            <a:off x="4686300" y="3200400"/>
            <a:ext cx="3475038" cy="3000375"/>
          </a:xfrm>
          <a:prstGeom prst="rect">
            <a:avLst/>
          </a:prstGeom>
          <a:noFill/>
          <a:ln w="9525">
            <a:noFill/>
            <a:miter lim="800000"/>
            <a:headEnd/>
            <a:tailEnd/>
          </a:ln>
          <a:effectLst/>
        </p:spPr>
        <p:txBody>
          <a:bodyPr/>
          <a:lstStyle/>
          <a:p>
            <a:pPr marL="609600" indent="-609600" eaLnBrk="1" hangingPunct="1">
              <a:spcBef>
                <a:spcPct val="20000"/>
              </a:spcBef>
              <a:buClr>
                <a:schemeClr val="folHlink"/>
              </a:buClr>
              <a:buFont typeface="Times" charset="0"/>
              <a:buNone/>
            </a:pPr>
            <a:r>
              <a:rPr lang="en-US" sz="2000" b="1">
                <a:solidFill>
                  <a:schemeClr val="bg2"/>
                </a:solidFill>
                <a:latin typeface="Arial" charset="0"/>
              </a:rPr>
              <a:t>F.</a:t>
            </a:r>
            <a:r>
              <a:rPr lang="en-US" sz="2000" b="1" u="sng">
                <a:solidFill>
                  <a:schemeClr val="bg2"/>
                </a:solidFill>
                <a:latin typeface="Arial" charset="0"/>
              </a:rPr>
              <a:t>	Guided Discovery</a:t>
            </a:r>
            <a:endParaRPr lang="en-US" sz="2000" u="sng">
              <a:solidFill>
                <a:srgbClr val="191919"/>
              </a:solidFill>
              <a:latin typeface="Arial" charset="0"/>
            </a:endParaRPr>
          </a:p>
          <a:p>
            <a:pPr marL="609600" indent="-609600" eaLnBrk="1" hangingPunct="1">
              <a:spcBef>
                <a:spcPct val="20000"/>
              </a:spcBef>
              <a:buClr>
                <a:schemeClr val="folHlink"/>
              </a:buClr>
              <a:buFont typeface="Times" charset="0"/>
              <a:buNone/>
            </a:pPr>
            <a:r>
              <a:rPr lang="en-US" sz="2000">
                <a:solidFill>
                  <a:srgbClr val="191919"/>
                </a:solidFill>
                <a:latin typeface="Arial" charset="0"/>
              </a:rPr>
              <a:t>G.	Convergent Discovery</a:t>
            </a:r>
          </a:p>
          <a:p>
            <a:pPr marL="609600" indent="-609600" eaLnBrk="1" hangingPunct="1">
              <a:spcBef>
                <a:spcPct val="20000"/>
              </a:spcBef>
              <a:buClr>
                <a:schemeClr val="folHlink"/>
              </a:buClr>
              <a:buFont typeface="Times" charset="0"/>
              <a:buNone/>
            </a:pPr>
            <a:r>
              <a:rPr lang="en-US" sz="2000" b="1">
                <a:solidFill>
                  <a:srgbClr val="191919"/>
                </a:solidFill>
                <a:latin typeface="Arial" charset="0"/>
              </a:rPr>
              <a:t>H.</a:t>
            </a:r>
            <a:r>
              <a:rPr lang="en-US" sz="2000" b="1" u="sng">
                <a:solidFill>
                  <a:srgbClr val="191919"/>
                </a:solidFill>
                <a:latin typeface="Arial" charset="0"/>
              </a:rPr>
              <a:t>	Divergent Discovery</a:t>
            </a:r>
            <a:endParaRPr lang="en-US" sz="2000">
              <a:solidFill>
                <a:srgbClr val="191919"/>
              </a:solidFill>
              <a:latin typeface="Arial" charset="0"/>
            </a:endParaRPr>
          </a:p>
          <a:p>
            <a:pPr marL="609600" indent="-609600" eaLnBrk="1" hangingPunct="1">
              <a:spcBef>
                <a:spcPct val="20000"/>
              </a:spcBef>
              <a:buClr>
                <a:schemeClr val="folHlink"/>
              </a:buClr>
              <a:buFont typeface="Times" charset="0"/>
              <a:buNone/>
            </a:pPr>
            <a:r>
              <a:rPr lang="en-US" sz="2000">
                <a:solidFill>
                  <a:srgbClr val="191919"/>
                </a:solidFill>
                <a:latin typeface="Arial" charset="0"/>
              </a:rPr>
              <a:t>I.	Learner-Designed Individual Program</a:t>
            </a:r>
          </a:p>
          <a:p>
            <a:pPr marL="609600" indent="-609600" eaLnBrk="1" hangingPunct="1">
              <a:spcBef>
                <a:spcPct val="20000"/>
              </a:spcBef>
              <a:buClr>
                <a:schemeClr val="folHlink"/>
              </a:buClr>
              <a:buFont typeface="Times" charset="0"/>
              <a:buNone/>
            </a:pPr>
            <a:r>
              <a:rPr lang="en-US" sz="2000">
                <a:solidFill>
                  <a:srgbClr val="191919"/>
                </a:solidFill>
                <a:latin typeface="Arial" charset="0"/>
              </a:rPr>
              <a:t>J.	Learner-Initiated Style</a:t>
            </a:r>
          </a:p>
          <a:p>
            <a:pPr marL="609600" indent="-609600" eaLnBrk="1" hangingPunct="1">
              <a:spcBef>
                <a:spcPct val="20000"/>
              </a:spcBef>
              <a:buClr>
                <a:schemeClr val="folHlink"/>
              </a:buClr>
              <a:buFont typeface="Times" charset="0"/>
              <a:buNone/>
            </a:pPr>
            <a:r>
              <a:rPr lang="en-US" sz="2000">
                <a:solidFill>
                  <a:srgbClr val="191919"/>
                </a:solidFill>
                <a:latin typeface="Arial" charset="0"/>
              </a:rPr>
              <a:t>K.	Self-Teaching</a:t>
            </a:r>
            <a:endParaRPr lang="en-US" sz="3200">
              <a:solidFill>
                <a:srgbClr val="5BFF24"/>
              </a:solidFill>
              <a:latin typeface="Arial"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r>
              <a:rPr lang="en-US"/>
              <a:t>Teaching Styles</a:t>
            </a:r>
          </a:p>
        </p:txBody>
      </p:sp>
      <p:sp>
        <p:nvSpPr>
          <p:cNvPr id="24579" name="Rectangle 3"/>
          <p:cNvSpPr>
            <a:spLocks noGrp="1" noChangeArrowheads="1"/>
          </p:cNvSpPr>
          <p:nvPr>
            <p:ph type="body" idx="1"/>
          </p:nvPr>
        </p:nvSpPr>
        <p:spPr>
          <a:xfrm>
            <a:off x="1069975" y="2462213"/>
            <a:ext cx="7150100" cy="3276600"/>
          </a:xfrm>
        </p:spPr>
        <p:txBody>
          <a:bodyPr/>
          <a:lstStyle/>
          <a:p>
            <a:pPr marL="609600" indent="-609600">
              <a:buClr>
                <a:schemeClr val="tx1"/>
              </a:buClr>
              <a:buFont typeface="Times" charset="0"/>
              <a:buAutoNum type="alphaUcPeriod"/>
            </a:pPr>
            <a:r>
              <a:rPr lang="en-US" sz="2400" b="1" u="sng"/>
              <a:t>Command</a:t>
            </a:r>
            <a:r>
              <a:rPr lang="en-US" sz="2400"/>
              <a:t>:  Everyone does the same thing at the same time on T’s command.</a:t>
            </a:r>
          </a:p>
          <a:p>
            <a:pPr marL="609600" indent="-609600">
              <a:buClr>
                <a:schemeClr val="tx1"/>
              </a:buClr>
              <a:buFont typeface="Times" charset="0"/>
              <a:buNone/>
            </a:pPr>
            <a:r>
              <a:rPr lang="en-US" sz="2400">
                <a:solidFill>
                  <a:srgbClr val="800040"/>
                </a:solidFill>
              </a:rPr>
              <a:t>Teacher’s Role:  make all decisions</a:t>
            </a:r>
          </a:p>
          <a:p>
            <a:pPr marL="609600" indent="-609600">
              <a:buClr>
                <a:schemeClr val="tx1"/>
              </a:buClr>
              <a:buFont typeface="Times" charset="0"/>
              <a:buNone/>
            </a:pPr>
            <a:r>
              <a:rPr lang="en-US" sz="2400" b="1">
                <a:solidFill>
                  <a:schemeClr val="bg2"/>
                </a:solidFill>
              </a:rPr>
              <a:t>Learner’s Role:  follow all decisions on cue</a:t>
            </a:r>
            <a:endParaRPr lang="en-US" sz="2400">
              <a:solidFill>
                <a:schemeClr val="bg2"/>
              </a:solidFill>
            </a:endParaRPr>
          </a:p>
          <a:p>
            <a:pPr marL="609600" indent="-609600">
              <a:buClr>
                <a:schemeClr val="tx1"/>
              </a:buClr>
              <a:buFont typeface="Times" charset="0"/>
              <a:buNone/>
            </a:pPr>
            <a:r>
              <a:rPr lang="en-US" sz="2400">
                <a:solidFill>
                  <a:schemeClr val="hlink"/>
                </a:solidFill>
              </a:rPr>
              <a:t>Lesson Example:  This lecture up to this point!</a:t>
            </a:r>
          </a:p>
          <a:p>
            <a:pPr marL="609600" indent="-609600" algn="ctr">
              <a:buClr>
                <a:schemeClr val="tx1"/>
              </a:buClr>
              <a:buFont typeface="Times" charset="0"/>
              <a:buNone/>
            </a:pPr>
            <a:r>
              <a:rPr lang="en-US" sz="2400" u="sng">
                <a:solidFill>
                  <a:srgbClr val="008040"/>
                </a:solidFill>
              </a:rPr>
              <a:t>Pre-Impact		Impact	Post-Impact</a:t>
            </a:r>
            <a:endParaRPr lang="en-US" sz="2400">
              <a:solidFill>
                <a:srgbClr val="008040"/>
              </a:solidFill>
            </a:endParaRPr>
          </a:p>
          <a:p>
            <a:pPr marL="609600" indent="-609600">
              <a:buClr>
                <a:schemeClr val="tx1"/>
              </a:buClr>
              <a:buFont typeface="Times" charset="0"/>
              <a:buNone/>
            </a:pPr>
            <a:r>
              <a:rPr lang="en-US">
                <a:solidFill>
                  <a:srgbClr val="800040"/>
                </a:solidFill>
              </a:rPr>
              <a:t>        T</a:t>
            </a:r>
            <a:r>
              <a:rPr lang="en-US">
                <a:solidFill>
                  <a:schemeClr val="hlink"/>
                </a:solidFill>
              </a:rPr>
              <a:t>	     	      </a:t>
            </a:r>
            <a:r>
              <a:rPr lang="en-US">
                <a:solidFill>
                  <a:srgbClr val="800040"/>
                </a:solidFill>
              </a:rPr>
              <a:t>T</a:t>
            </a:r>
            <a:r>
              <a:rPr lang="en-US">
                <a:solidFill>
                  <a:srgbClr val="00FF80"/>
                </a:solidFill>
              </a:rPr>
              <a:t>	 	</a:t>
            </a:r>
            <a:r>
              <a:rPr lang="en-US">
                <a:solidFill>
                  <a:srgbClr val="800040"/>
                </a:solidFill>
              </a:rPr>
              <a:t>T</a:t>
            </a:r>
            <a:endParaRPr lang="en-US">
              <a:solidFill>
                <a:schemeClr val="hlink"/>
              </a:solidFill>
            </a:endParaRPr>
          </a:p>
        </p:txBody>
      </p:sp>
      <p:graphicFrame>
        <p:nvGraphicFramePr>
          <p:cNvPr id="24580" name="Group 4"/>
          <p:cNvGraphicFramePr>
            <a:graphicFrameLocks noGrp="1"/>
          </p:cNvGraphicFramePr>
          <p:nvPr/>
        </p:nvGraphicFramePr>
        <p:xfrm>
          <a:off x="1379538" y="1403350"/>
          <a:ext cx="6781800" cy="518160"/>
        </p:xfrm>
        <a:graphic>
          <a:graphicData uri="http://schemas.openxmlformats.org/drawingml/2006/table">
            <a:tbl>
              <a:tblPr/>
              <a:tblGrid>
                <a:gridCol w="609600">
                  <a:extLst>
                    <a:ext uri="{9D8B030D-6E8A-4147-A177-3AD203B41FA5}">
                      <a16:colId xmlns:a16="http://schemas.microsoft.com/office/drawing/2014/main" val="20000"/>
                    </a:ext>
                  </a:extLst>
                </a:gridCol>
                <a:gridCol w="622300">
                  <a:extLst>
                    <a:ext uri="{9D8B030D-6E8A-4147-A177-3AD203B41FA5}">
                      <a16:colId xmlns:a16="http://schemas.microsoft.com/office/drawing/2014/main" val="20001"/>
                    </a:ext>
                  </a:extLst>
                </a:gridCol>
                <a:gridCol w="617537">
                  <a:extLst>
                    <a:ext uri="{9D8B030D-6E8A-4147-A177-3AD203B41FA5}">
                      <a16:colId xmlns:a16="http://schemas.microsoft.com/office/drawing/2014/main" val="20002"/>
                    </a:ext>
                  </a:extLst>
                </a:gridCol>
                <a:gridCol w="617538">
                  <a:extLst>
                    <a:ext uri="{9D8B030D-6E8A-4147-A177-3AD203B41FA5}">
                      <a16:colId xmlns:a16="http://schemas.microsoft.com/office/drawing/2014/main" val="20003"/>
                    </a:ext>
                  </a:extLst>
                </a:gridCol>
                <a:gridCol w="615950">
                  <a:extLst>
                    <a:ext uri="{9D8B030D-6E8A-4147-A177-3AD203B41FA5}">
                      <a16:colId xmlns:a16="http://schemas.microsoft.com/office/drawing/2014/main" val="20004"/>
                    </a:ext>
                  </a:extLst>
                </a:gridCol>
                <a:gridCol w="615950">
                  <a:extLst>
                    <a:ext uri="{9D8B030D-6E8A-4147-A177-3AD203B41FA5}">
                      <a16:colId xmlns:a16="http://schemas.microsoft.com/office/drawing/2014/main" val="20005"/>
                    </a:ext>
                  </a:extLst>
                </a:gridCol>
                <a:gridCol w="615950">
                  <a:extLst>
                    <a:ext uri="{9D8B030D-6E8A-4147-A177-3AD203B41FA5}">
                      <a16:colId xmlns:a16="http://schemas.microsoft.com/office/drawing/2014/main" val="20006"/>
                    </a:ext>
                  </a:extLst>
                </a:gridCol>
                <a:gridCol w="617537">
                  <a:extLst>
                    <a:ext uri="{9D8B030D-6E8A-4147-A177-3AD203B41FA5}">
                      <a16:colId xmlns:a16="http://schemas.microsoft.com/office/drawing/2014/main" val="20007"/>
                    </a:ext>
                  </a:extLst>
                </a:gridCol>
                <a:gridCol w="617538">
                  <a:extLst>
                    <a:ext uri="{9D8B030D-6E8A-4147-A177-3AD203B41FA5}">
                      <a16:colId xmlns:a16="http://schemas.microsoft.com/office/drawing/2014/main" val="20008"/>
                    </a:ext>
                  </a:extLst>
                </a:gridCol>
                <a:gridCol w="614362">
                  <a:extLst>
                    <a:ext uri="{9D8B030D-6E8A-4147-A177-3AD203B41FA5}">
                      <a16:colId xmlns:a16="http://schemas.microsoft.com/office/drawing/2014/main" val="20009"/>
                    </a:ext>
                  </a:extLst>
                </a:gridCol>
                <a:gridCol w="617538">
                  <a:extLst>
                    <a:ext uri="{9D8B030D-6E8A-4147-A177-3AD203B41FA5}">
                      <a16:colId xmlns:a16="http://schemas.microsoft.com/office/drawing/2014/main" val="20010"/>
                    </a:ext>
                  </a:extLst>
                </a:gridCol>
              </a:tblGrid>
              <a:tr h="431800">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A</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B</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C</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D</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E</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F</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G</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H</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I</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J</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K</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bl>
          </a:graphicData>
        </a:graphic>
      </p:graphicFrame>
      <p:sp>
        <p:nvSpPr>
          <p:cNvPr id="24615" name="Rectangle 39"/>
          <p:cNvSpPr>
            <a:spLocks noChangeArrowheads="1"/>
          </p:cNvSpPr>
          <p:nvPr/>
        </p:nvSpPr>
        <p:spPr bwMode="auto">
          <a:xfrm>
            <a:off x="1379538" y="1403350"/>
            <a:ext cx="609600" cy="517525"/>
          </a:xfrm>
          <a:prstGeom prst="rect">
            <a:avLst/>
          </a:prstGeom>
          <a:gradFill rotWithShape="0">
            <a:gsLst>
              <a:gs pos="0">
                <a:schemeClr val="accent1">
                  <a:gamma/>
                  <a:tint val="0"/>
                  <a:invGamma/>
                  <a:alpha val="0"/>
                </a:schemeClr>
              </a:gs>
              <a:gs pos="100000">
                <a:schemeClr val="accent1"/>
              </a:gs>
            </a:gsLst>
            <a:path path="shape">
              <a:fillToRect l="50000" t="50000" r="50000" b="50000"/>
            </a:path>
          </a:gradFill>
          <a:ln w="9525">
            <a:solidFill>
              <a:schemeClr val="tx1"/>
            </a:solidFill>
            <a:miter lim="800000"/>
            <a:headEnd/>
            <a:tailEnd/>
          </a:ln>
          <a:effectLst/>
        </p:spPr>
        <p:txBody>
          <a:bodyPr wrap="none" anchor="ctr"/>
          <a:lstStyle/>
          <a:p>
            <a:endParaRPr lang="en-GB"/>
          </a:p>
        </p:txBody>
      </p:sp>
      <p:sp>
        <p:nvSpPr>
          <p:cNvPr id="24616" name="Rectangle 40"/>
          <p:cNvSpPr>
            <a:spLocks noChangeArrowheads="1"/>
          </p:cNvSpPr>
          <p:nvPr/>
        </p:nvSpPr>
        <p:spPr bwMode="auto">
          <a:xfrm>
            <a:off x="7388225" y="4100513"/>
            <a:ext cx="184150" cy="457200"/>
          </a:xfrm>
          <a:prstGeom prst="rect">
            <a:avLst/>
          </a:prstGeom>
          <a:noFill/>
          <a:ln w="9525">
            <a:noFill/>
            <a:miter lim="800000"/>
            <a:headEnd/>
            <a:tailEnd/>
          </a:ln>
          <a:effectLst/>
        </p:spPr>
        <p:txBody>
          <a:bodyPr wrap="none">
            <a:spAutoFit/>
          </a:bodyPr>
          <a:lstStyle/>
          <a:p>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r>
              <a:rPr lang="en-US"/>
              <a:t>Teaching Styles</a:t>
            </a:r>
          </a:p>
        </p:txBody>
      </p:sp>
      <p:sp>
        <p:nvSpPr>
          <p:cNvPr id="26627" name="Rectangle 3"/>
          <p:cNvSpPr>
            <a:spLocks noGrp="1" noChangeArrowheads="1"/>
          </p:cNvSpPr>
          <p:nvPr>
            <p:ph type="body" idx="1"/>
          </p:nvPr>
        </p:nvSpPr>
        <p:spPr>
          <a:xfrm>
            <a:off x="1069975" y="2133600"/>
            <a:ext cx="7091363" cy="3581400"/>
          </a:xfrm>
        </p:spPr>
        <p:txBody>
          <a:bodyPr/>
          <a:lstStyle/>
          <a:p>
            <a:pPr marL="609600" indent="-609600">
              <a:lnSpc>
                <a:spcPct val="90000"/>
              </a:lnSpc>
              <a:buClr>
                <a:schemeClr val="tx1"/>
              </a:buClr>
              <a:buFont typeface="Times" charset="0"/>
              <a:buAutoNum type="alphaUcPeriod" startAt="2"/>
            </a:pPr>
            <a:r>
              <a:rPr lang="en-US" sz="2400" b="1" u="sng"/>
              <a:t>Practice</a:t>
            </a:r>
            <a:r>
              <a:rPr lang="en-US" sz="2400"/>
              <a:t>: individualized practice with feedback.</a:t>
            </a:r>
          </a:p>
          <a:p>
            <a:pPr marL="609600" indent="-609600">
              <a:lnSpc>
                <a:spcPct val="90000"/>
              </a:lnSpc>
              <a:buClr>
                <a:schemeClr val="tx1"/>
              </a:buClr>
              <a:buFont typeface="Times" charset="0"/>
              <a:buNone/>
            </a:pPr>
            <a:r>
              <a:rPr lang="en-US" sz="2400">
                <a:solidFill>
                  <a:srgbClr val="800040"/>
                </a:solidFill>
              </a:rPr>
              <a:t>Teacher’s Role:  make all decisions and provide feedback</a:t>
            </a:r>
          </a:p>
          <a:p>
            <a:pPr marL="609600" indent="-609600">
              <a:lnSpc>
                <a:spcPct val="90000"/>
              </a:lnSpc>
              <a:buClr>
                <a:schemeClr val="tx1"/>
              </a:buClr>
              <a:buFont typeface="Times" charset="0"/>
              <a:buNone/>
            </a:pPr>
            <a:r>
              <a:rPr lang="en-US" sz="2400" b="1">
                <a:solidFill>
                  <a:srgbClr val="008040"/>
                </a:solidFill>
              </a:rPr>
              <a:t>Learner’s Role:  perform task while making nine impact decisions (pace, rhythm, etc.)</a:t>
            </a:r>
            <a:endParaRPr lang="en-US" sz="2400">
              <a:solidFill>
                <a:srgbClr val="008040"/>
              </a:solidFill>
            </a:endParaRPr>
          </a:p>
          <a:p>
            <a:pPr marL="609600" indent="-609600">
              <a:lnSpc>
                <a:spcPct val="90000"/>
              </a:lnSpc>
              <a:buClr>
                <a:schemeClr val="tx1"/>
              </a:buClr>
              <a:buFont typeface="Times" charset="0"/>
              <a:buNone/>
            </a:pPr>
            <a:r>
              <a:rPr lang="en-US" sz="2400">
                <a:solidFill>
                  <a:schemeClr val="hlink"/>
                </a:solidFill>
              </a:rPr>
              <a:t>Lesson Example:  STATIONS</a:t>
            </a:r>
            <a:endParaRPr lang="en-US" sz="2400"/>
          </a:p>
          <a:p>
            <a:pPr marL="609600" indent="-609600" algn="ctr">
              <a:lnSpc>
                <a:spcPct val="90000"/>
              </a:lnSpc>
              <a:buClr>
                <a:schemeClr val="tx1"/>
              </a:buClr>
              <a:buFont typeface="Times" charset="0"/>
              <a:buNone/>
            </a:pPr>
            <a:r>
              <a:rPr lang="en-US" sz="2400" u="sng">
                <a:solidFill>
                  <a:srgbClr val="008040"/>
                </a:solidFill>
              </a:rPr>
              <a:t>Pre-Impact		Impact	Post-Impact</a:t>
            </a:r>
            <a:endParaRPr lang="en-US" sz="2400">
              <a:solidFill>
                <a:srgbClr val="008040"/>
              </a:solidFill>
            </a:endParaRPr>
          </a:p>
          <a:p>
            <a:pPr marL="609600" indent="-609600">
              <a:lnSpc>
                <a:spcPct val="90000"/>
              </a:lnSpc>
              <a:buClr>
                <a:schemeClr val="tx1"/>
              </a:buClr>
              <a:buFont typeface="Times" charset="0"/>
              <a:buNone/>
            </a:pPr>
            <a:r>
              <a:rPr lang="en-US">
                <a:solidFill>
                  <a:srgbClr val="800040"/>
                </a:solidFill>
              </a:rPr>
              <a:t>         T</a:t>
            </a:r>
            <a:r>
              <a:rPr lang="en-US">
                <a:solidFill>
                  <a:schemeClr val="hlink"/>
                </a:solidFill>
              </a:rPr>
              <a:t>	     </a:t>
            </a:r>
            <a:r>
              <a:rPr lang="en-US" b="1">
                <a:solidFill>
                  <a:schemeClr val="hlink"/>
                </a:solidFill>
              </a:rPr>
              <a:t>	      </a:t>
            </a:r>
            <a:r>
              <a:rPr lang="en-US" b="1">
                <a:solidFill>
                  <a:srgbClr val="00FF80"/>
                </a:solidFill>
              </a:rPr>
              <a:t>L	</a:t>
            </a:r>
            <a:r>
              <a:rPr lang="en-US">
                <a:solidFill>
                  <a:srgbClr val="00FF80"/>
                </a:solidFill>
              </a:rPr>
              <a:t> 	</a:t>
            </a:r>
            <a:r>
              <a:rPr lang="en-US">
                <a:solidFill>
                  <a:srgbClr val="800040"/>
                </a:solidFill>
              </a:rPr>
              <a:t>T</a:t>
            </a:r>
            <a:endParaRPr lang="en-US">
              <a:solidFill>
                <a:schemeClr val="hlink"/>
              </a:solidFill>
            </a:endParaRPr>
          </a:p>
        </p:txBody>
      </p:sp>
      <p:graphicFrame>
        <p:nvGraphicFramePr>
          <p:cNvPr id="26628" name="Group 4"/>
          <p:cNvGraphicFramePr>
            <a:graphicFrameLocks noGrp="1"/>
          </p:cNvGraphicFramePr>
          <p:nvPr/>
        </p:nvGraphicFramePr>
        <p:xfrm>
          <a:off x="1379538" y="1403350"/>
          <a:ext cx="6781800" cy="518160"/>
        </p:xfrm>
        <a:graphic>
          <a:graphicData uri="http://schemas.openxmlformats.org/drawingml/2006/table">
            <a:tbl>
              <a:tblPr/>
              <a:tblGrid>
                <a:gridCol w="609600">
                  <a:extLst>
                    <a:ext uri="{9D8B030D-6E8A-4147-A177-3AD203B41FA5}">
                      <a16:colId xmlns:a16="http://schemas.microsoft.com/office/drawing/2014/main" val="20000"/>
                    </a:ext>
                  </a:extLst>
                </a:gridCol>
                <a:gridCol w="622300">
                  <a:extLst>
                    <a:ext uri="{9D8B030D-6E8A-4147-A177-3AD203B41FA5}">
                      <a16:colId xmlns:a16="http://schemas.microsoft.com/office/drawing/2014/main" val="20001"/>
                    </a:ext>
                  </a:extLst>
                </a:gridCol>
                <a:gridCol w="617537">
                  <a:extLst>
                    <a:ext uri="{9D8B030D-6E8A-4147-A177-3AD203B41FA5}">
                      <a16:colId xmlns:a16="http://schemas.microsoft.com/office/drawing/2014/main" val="20002"/>
                    </a:ext>
                  </a:extLst>
                </a:gridCol>
                <a:gridCol w="617538">
                  <a:extLst>
                    <a:ext uri="{9D8B030D-6E8A-4147-A177-3AD203B41FA5}">
                      <a16:colId xmlns:a16="http://schemas.microsoft.com/office/drawing/2014/main" val="20003"/>
                    </a:ext>
                  </a:extLst>
                </a:gridCol>
                <a:gridCol w="615950">
                  <a:extLst>
                    <a:ext uri="{9D8B030D-6E8A-4147-A177-3AD203B41FA5}">
                      <a16:colId xmlns:a16="http://schemas.microsoft.com/office/drawing/2014/main" val="20004"/>
                    </a:ext>
                  </a:extLst>
                </a:gridCol>
                <a:gridCol w="615950">
                  <a:extLst>
                    <a:ext uri="{9D8B030D-6E8A-4147-A177-3AD203B41FA5}">
                      <a16:colId xmlns:a16="http://schemas.microsoft.com/office/drawing/2014/main" val="20005"/>
                    </a:ext>
                  </a:extLst>
                </a:gridCol>
                <a:gridCol w="615950">
                  <a:extLst>
                    <a:ext uri="{9D8B030D-6E8A-4147-A177-3AD203B41FA5}">
                      <a16:colId xmlns:a16="http://schemas.microsoft.com/office/drawing/2014/main" val="20006"/>
                    </a:ext>
                  </a:extLst>
                </a:gridCol>
                <a:gridCol w="617537">
                  <a:extLst>
                    <a:ext uri="{9D8B030D-6E8A-4147-A177-3AD203B41FA5}">
                      <a16:colId xmlns:a16="http://schemas.microsoft.com/office/drawing/2014/main" val="20007"/>
                    </a:ext>
                  </a:extLst>
                </a:gridCol>
                <a:gridCol w="617538">
                  <a:extLst>
                    <a:ext uri="{9D8B030D-6E8A-4147-A177-3AD203B41FA5}">
                      <a16:colId xmlns:a16="http://schemas.microsoft.com/office/drawing/2014/main" val="20008"/>
                    </a:ext>
                  </a:extLst>
                </a:gridCol>
                <a:gridCol w="614362">
                  <a:extLst>
                    <a:ext uri="{9D8B030D-6E8A-4147-A177-3AD203B41FA5}">
                      <a16:colId xmlns:a16="http://schemas.microsoft.com/office/drawing/2014/main" val="20009"/>
                    </a:ext>
                  </a:extLst>
                </a:gridCol>
                <a:gridCol w="617538">
                  <a:extLst>
                    <a:ext uri="{9D8B030D-6E8A-4147-A177-3AD203B41FA5}">
                      <a16:colId xmlns:a16="http://schemas.microsoft.com/office/drawing/2014/main" val="20010"/>
                    </a:ext>
                  </a:extLst>
                </a:gridCol>
              </a:tblGrid>
              <a:tr h="431800">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A</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B</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C</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D</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E</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F</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G</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H</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I</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J</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K</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bl>
          </a:graphicData>
        </a:graphic>
      </p:graphicFrame>
      <p:sp>
        <p:nvSpPr>
          <p:cNvPr id="26663" name="Rectangle 39"/>
          <p:cNvSpPr>
            <a:spLocks noChangeArrowheads="1"/>
          </p:cNvSpPr>
          <p:nvPr/>
        </p:nvSpPr>
        <p:spPr bwMode="auto">
          <a:xfrm>
            <a:off x="2001838" y="1403350"/>
            <a:ext cx="609600" cy="517525"/>
          </a:xfrm>
          <a:prstGeom prst="rect">
            <a:avLst/>
          </a:prstGeom>
          <a:gradFill rotWithShape="0">
            <a:gsLst>
              <a:gs pos="0">
                <a:schemeClr val="accent1">
                  <a:gamma/>
                  <a:tint val="0"/>
                  <a:invGamma/>
                  <a:alpha val="0"/>
                </a:schemeClr>
              </a:gs>
              <a:gs pos="100000">
                <a:schemeClr val="accent1"/>
              </a:gs>
            </a:gsLst>
            <a:path path="shape">
              <a:fillToRect l="50000" t="50000" r="50000" b="50000"/>
            </a:path>
          </a:gradFill>
          <a:ln w="9525">
            <a:solidFill>
              <a:schemeClr val="tx1"/>
            </a:solidFill>
            <a:miter lim="800000"/>
            <a:headEnd/>
            <a:tailEnd/>
          </a:ln>
          <a:effectLst/>
        </p:spPr>
        <p:txBody>
          <a:bodyPr wrap="none" anchor="ctr"/>
          <a:lstStyle/>
          <a:p>
            <a:endParaRPr lang="en-GB"/>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r>
              <a:rPr lang="en-US"/>
              <a:t>Teaching Styles</a:t>
            </a:r>
          </a:p>
        </p:txBody>
      </p:sp>
      <p:sp>
        <p:nvSpPr>
          <p:cNvPr id="28675" name="Rectangle 3"/>
          <p:cNvSpPr>
            <a:spLocks noGrp="1" noChangeArrowheads="1"/>
          </p:cNvSpPr>
          <p:nvPr>
            <p:ph type="body" idx="1"/>
          </p:nvPr>
        </p:nvSpPr>
        <p:spPr>
          <a:xfrm>
            <a:off x="1128713" y="2133600"/>
            <a:ext cx="7091362" cy="3657600"/>
          </a:xfrm>
        </p:spPr>
        <p:txBody>
          <a:bodyPr/>
          <a:lstStyle/>
          <a:p>
            <a:pPr marL="609600" indent="-609600">
              <a:lnSpc>
                <a:spcPct val="90000"/>
              </a:lnSpc>
              <a:buClr>
                <a:schemeClr val="tx1"/>
              </a:buClr>
              <a:buFont typeface="Times" charset="0"/>
              <a:buAutoNum type="alphaUcPeriod" startAt="3"/>
            </a:pPr>
            <a:r>
              <a:rPr lang="en-US" sz="2400" b="1" u="sng"/>
              <a:t>Reciprocal</a:t>
            </a:r>
            <a:r>
              <a:rPr lang="en-US" sz="2400"/>
              <a:t>:  PARTNERS (peer tutoring)</a:t>
            </a:r>
            <a:endParaRPr lang="en-US" sz="2000"/>
          </a:p>
          <a:p>
            <a:pPr marL="609600" indent="-609600">
              <a:lnSpc>
                <a:spcPct val="90000"/>
              </a:lnSpc>
              <a:buClr>
                <a:schemeClr val="tx1"/>
              </a:buClr>
              <a:buFont typeface="Times" charset="0"/>
              <a:buNone/>
            </a:pPr>
            <a:r>
              <a:rPr lang="en-US" sz="2000">
                <a:solidFill>
                  <a:srgbClr val="800040"/>
                </a:solidFill>
              </a:rPr>
              <a:t>Teacher’s Role:  make all decisions and provide feedback to observers</a:t>
            </a:r>
          </a:p>
          <a:p>
            <a:pPr marL="609600" indent="-609600">
              <a:lnSpc>
                <a:spcPct val="90000"/>
              </a:lnSpc>
              <a:buClr>
                <a:schemeClr val="tx1"/>
              </a:buClr>
              <a:buFont typeface="Times" charset="0"/>
              <a:buNone/>
            </a:pPr>
            <a:r>
              <a:rPr lang="en-US" sz="2000" b="1">
                <a:solidFill>
                  <a:srgbClr val="008040"/>
                </a:solidFill>
              </a:rPr>
              <a:t>L(doer)’s Role:  perform task and make impact decisions</a:t>
            </a:r>
          </a:p>
          <a:p>
            <a:pPr marL="609600" indent="-609600">
              <a:lnSpc>
                <a:spcPct val="90000"/>
              </a:lnSpc>
              <a:buClr>
                <a:schemeClr val="tx1"/>
              </a:buClr>
              <a:buFont typeface="Times" charset="0"/>
              <a:buNone/>
            </a:pPr>
            <a:r>
              <a:rPr lang="en-US" sz="2000" b="1">
                <a:solidFill>
                  <a:srgbClr val="008040"/>
                </a:solidFill>
              </a:rPr>
              <a:t>L(observer)’s Role:  offer immediate and on-going feedback to the does using a criteria sheet</a:t>
            </a:r>
            <a:endParaRPr lang="en-US" sz="2000">
              <a:solidFill>
                <a:srgbClr val="008040"/>
              </a:solidFill>
            </a:endParaRPr>
          </a:p>
          <a:p>
            <a:pPr marL="609600" indent="-609600">
              <a:lnSpc>
                <a:spcPct val="90000"/>
              </a:lnSpc>
              <a:buClr>
                <a:schemeClr val="tx1"/>
              </a:buClr>
              <a:buFont typeface="Times" charset="0"/>
              <a:buNone/>
            </a:pPr>
            <a:r>
              <a:rPr lang="en-US" sz="2000">
                <a:solidFill>
                  <a:schemeClr val="hlink"/>
                </a:solidFill>
              </a:rPr>
              <a:t>Lesson Example:  Over and Under Activity</a:t>
            </a:r>
          </a:p>
          <a:p>
            <a:pPr marL="609600" indent="-609600" algn="ctr">
              <a:lnSpc>
                <a:spcPct val="90000"/>
              </a:lnSpc>
              <a:buClr>
                <a:schemeClr val="tx1"/>
              </a:buClr>
              <a:buFont typeface="Times" charset="0"/>
              <a:buNone/>
            </a:pPr>
            <a:r>
              <a:rPr lang="en-US" sz="2000" u="sng">
                <a:solidFill>
                  <a:srgbClr val="008040"/>
                </a:solidFill>
              </a:rPr>
              <a:t>Pre-Impact		Impact 		Post-Impact</a:t>
            </a:r>
            <a:endParaRPr lang="en-US" sz="2000">
              <a:solidFill>
                <a:srgbClr val="008040"/>
              </a:solidFill>
            </a:endParaRPr>
          </a:p>
          <a:p>
            <a:pPr marL="609600" indent="-609600">
              <a:lnSpc>
                <a:spcPct val="90000"/>
              </a:lnSpc>
              <a:buClr>
                <a:schemeClr val="tx1"/>
              </a:buClr>
              <a:buFont typeface="Times" charset="0"/>
              <a:buNone/>
            </a:pPr>
            <a:r>
              <a:rPr lang="en-US" sz="2800">
                <a:solidFill>
                  <a:srgbClr val="800040"/>
                </a:solidFill>
              </a:rPr>
              <a:t>         T</a:t>
            </a:r>
            <a:r>
              <a:rPr lang="en-US" sz="2800">
                <a:solidFill>
                  <a:schemeClr val="hlink"/>
                </a:solidFill>
              </a:rPr>
              <a:t>	     	    </a:t>
            </a:r>
            <a:r>
              <a:rPr lang="en-US" sz="2800">
                <a:solidFill>
                  <a:srgbClr val="191919"/>
                </a:solidFill>
              </a:rPr>
              <a:t>L(doer)	    L(observer)</a:t>
            </a:r>
          </a:p>
          <a:p>
            <a:pPr marL="609600" indent="-609600" algn="ctr">
              <a:lnSpc>
                <a:spcPct val="90000"/>
              </a:lnSpc>
              <a:buClr>
                <a:schemeClr val="tx1"/>
              </a:buClr>
              <a:buFont typeface="Times" charset="0"/>
              <a:buNone/>
            </a:pPr>
            <a:endParaRPr lang="en-US" sz="2000" u="sng">
              <a:solidFill>
                <a:srgbClr val="008040"/>
              </a:solidFill>
            </a:endParaRPr>
          </a:p>
        </p:txBody>
      </p:sp>
      <p:graphicFrame>
        <p:nvGraphicFramePr>
          <p:cNvPr id="28676" name="Group 4"/>
          <p:cNvGraphicFramePr>
            <a:graphicFrameLocks noGrp="1"/>
          </p:cNvGraphicFramePr>
          <p:nvPr/>
        </p:nvGraphicFramePr>
        <p:xfrm>
          <a:off x="1379538" y="1403350"/>
          <a:ext cx="6781800" cy="518160"/>
        </p:xfrm>
        <a:graphic>
          <a:graphicData uri="http://schemas.openxmlformats.org/drawingml/2006/table">
            <a:tbl>
              <a:tblPr/>
              <a:tblGrid>
                <a:gridCol w="609600">
                  <a:extLst>
                    <a:ext uri="{9D8B030D-6E8A-4147-A177-3AD203B41FA5}">
                      <a16:colId xmlns:a16="http://schemas.microsoft.com/office/drawing/2014/main" val="20000"/>
                    </a:ext>
                  </a:extLst>
                </a:gridCol>
                <a:gridCol w="622300">
                  <a:extLst>
                    <a:ext uri="{9D8B030D-6E8A-4147-A177-3AD203B41FA5}">
                      <a16:colId xmlns:a16="http://schemas.microsoft.com/office/drawing/2014/main" val="20001"/>
                    </a:ext>
                  </a:extLst>
                </a:gridCol>
                <a:gridCol w="617537">
                  <a:extLst>
                    <a:ext uri="{9D8B030D-6E8A-4147-A177-3AD203B41FA5}">
                      <a16:colId xmlns:a16="http://schemas.microsoft.com/office/drawing/2014/main" val="20002"/>
                    </a:ext>
                  </a:extLst>
                </a:gridCol>
                <a:gridCol w="617538">
                  <a:extLst>
                    <a:ext uri="{9D8B030D-6E8A-4147-A177-3AD203B41FA5}">
                      <a16:colId xmlns:a16="http://schemas.microsoft.com/office/drawing/2014/main" val="20003"/>
                    </a:ext>
                  </a:extLst>
                </a:gridCol>
                <a:gridCol w="615950">
                  <a:extLst>
                    <a:ext uri="{9D8B030D-6E8A-4147-A177-3AD203B41FA5}">
                      <a16:colId xmlns:a16="http://schemas.microsoft.com/office/drawing/2014/main" val="20004"/>
                    </a:ext>
                  </a:extLst>
                </a:gridCol>
                <a:gridCol w="615950">
                  <a:extLst>
                    <a:ext uri="{9D8B030D-6E8A-4147-A177-3AD203B41FA5}">
                      <a16:colId xmlns:a16="http://schemas.microsoft.com/office/drawing/2014/main" val="20005"/>
                    </a:ext>
                  </a:extLst>
                </a:gridCol>
                <a:gridCol w="615950">
                  <a:extLst>
                    <a:ext uri="{9D8B030D-6E8A-4147-A177-3AD203B41FA5}">
                      <a16:colId xmlns:a16="http://schemas.microsoft.com/office/drawing/2014/main" val="20006"/>
                    </a:ext>
                  </a:extLst>
                </a:gridCol>
                <a:gridCol w="617537">
                  <a:extLst>
                    <a:ext uri="{9D8B030D-6E8A-4147-A177-3AD203B41FA5}">
                      <a16:colId xmlns:a16="http://schemas.microsoft.com/office/drawing/2014/main" val="20007"/>
                    </a:ext>
                  </a:extLst>
                </a:gridCol>
                <a:gridCol w="617538">
                  <a:extLst>
                    <a:ext uri="{9D8B030D-6E8A-4147-A177-3AD203B41FA5}">
                      <a16:colId xmlns:a16="http://schemas.microsoft.com/office/drawing/2014/main" val="20008"/>
                    </a:ext>
                  </a:extLst>
                </a:gridCol>
                <a:gridCol w="614362">
                  <a:extLst>
                    <a:ext uri="{9D8B030D-6E8A-4147-A177-3AD203B41FA5}">
                      <a16:colId xmlns:a16="http://schemas.microsoft.com/office/drawing/2014/main" val="20009"/>
                    </a:ext>
                  </a:extLst>
                </a:gridCol>
                <a:gridCol w="617538">
                  <a:extLst>
                    <a:ext uri="{9D8B030D-6E8A-4147-A177-3AD203B41FA5}">
                      <a16:colId xmlns:a16="http://schemas.microsoft.com/office/drawing/2014/main" val="20010"/>
                    </a:ext>
                  </a:extLst>
                </a:gridCol>
              </a:tblGrid>
              <a:tr h="431800">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A</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B</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C</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D</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E</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F</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G</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H</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I</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J</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K</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bl>
          </a:graphicData>
        </a:graphic>
      </p:graphicFrame>
      <p:sp>
        <p:nvSpPr>
          <p:cNvPr id="28711" name="Rectangle 39"/>
          <p:cNvSpPr>
            <a:spLocks noChangeArrowheads="1"/>
          </p:cNvSpPr>
          <p:nvPr/>
        </p:nvSpPr>
        <p:spPr bwMode="auto">
          <a:xfrm>
            <a:off x="2619375" y="1403350"/>
            <a:ext cx="609600" cy="517525"/>
          </a:xfrm>
          <a:prstGeom prst="rect">
            <a:avLst/>
          </a:prstGeom>
          <a:gradFill rotWithShape="0">
            <a:gsLst>
              <a:gs pos="0">
                <a:schemeClr val="accent1">
                  <a:gamma/>
                  <a:tint val="0"/>
                  <a:invGamma/>
                  <a:alpha val="0"/>
                </a:schemeClr>
              </a:gs>
              <a:gs pos="100000">
                <a:schemeClr val="accent1"/>
              </a:gs>
            </a:gsLst>
            <a:path path="shape">
              <a:fillToRect l="50000" t="50000" r="50000" b="50000"/>
            </a:path>
          </a:gradFill>
          <a:ln w="9525">
            <a:solidFill>
              <a:schemeClr val="tx1"/>
            </a:solidFill>
            <a:miter lim="800000"/>
            <a:headEnd/>
            <a:tailEnd/>
          </a:ln>
          <a:effectLst/>
        </p:spPr>
        <p:txBody>
          <a:bodyPr wrap="none" anchor="ctr"/>
          <a:lstStyle/>
          <a:p>
            <a:endParaRPr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r>
              <a:rPr lang="en-US"/>
              <a:t>Teaching Styles</a:t>
            </a:r>
          </a:p>
        </p:txBody>
      </p:sp>
      <p:sp>
        <p:nvSpPr>
          <p:cNvPr id="30723" name="Rectangle 3"/>
          <p:cNvSpPr>
            <a:spLocks noGrp="1" noChangeArrowheads="1"/>
          </p:cNvSpPr>
          <p:nvPr>
            <p:ph type="body" idx="1"/>
          </p:nvPr>
        </p:nvSpPr>
        <p:spPr>
          <a:xfrm>
            <a:off x="1128713" y="2209800"/>
            <a:ext cx="7091362" cy="3352800"/>
          </a:xfrm>
        </p:spPr>
        <p:txBody>
          <a:bodyPr/>
          <a:lstStyle/>
          <a:p>
            <a:pPr marL="609600" indent="-609600">
              <a:lnSpc>
                <a:spcPct val="90000"/>
              </a:lnSpc>
              <a:buClr>
                <a:schemeClr val="tx1"/>
              </a:buClr>
              <a:buFont typeface="Times" charset="0"/>
              <a:buAutoNum type="alphaUcPeriod" startAt="4"/>
            </a:pPr>
            <a:r>
              <a:rPr lang="en-US" sz="2400" b="1" u="sng"/>
              <a:t>Self-Check</a:t>
            </a:r>
            <a:r>
              <a:rPr lang="en-US" sz="2400"/>
              <a:t>:  Learners work independently and check their own performance against criteria prepared by the teacher.</a:t>
            </a:r>
            <a:endParaRPr lang="en-US" sz="2400">
              <a:solidFill>
                <a:schemeClr val="hlink"/>
              </a:solidFill>
            </a:endParaRPr>
          </a:p>
          <a:p>
            <a:pPr marL="609600" indent="-609600">
              <a:lnSpc>
                <a:spcPct val="90000"/>
              </a:lnSpc>
              <a:buClr>
                <a:schemeClr val="tx1"/>
              </a:buClr>
              <a:buFont typeface="Times" charset="0"/>
              <a:buNone/>
            </a:pPr>
            <a:endParaRPr lang="en-US" sz="2400">
              <a:solidFill>
                <a:schemeClr val="hlink"/>
              </a:solidFill>
            </a:endParaRPr>
          </a:p>
          <a:p>
            <a:pPr marL="609600" indent="-609600">
              <a:lnSpc>
                <a:spcPct val="90000"/>
              </a:lnSpc>
              <a:buClr>
                <a:schemeClr val="tx1"/>
              </a:buClr>
              <a:buFont typeface="Times" charset="0"/>
              <a:buNone/>
            </a:pPr>
            <a:r>
              <a:rPr lang="en-US">
                <a:solidFill>
                  <a:schemeClr val="hlink"/>
                </a:solidFill>
              </a:rPr>
              <a:t>	</a:t>
            </a:r>
            <a:r>
              <a:rPr lang="en-US" sz="2400" u="sng">
                <a:solidFill>
                  <a:srgbClr val="008040"/>
                </a:solidFill>
              </a:rPr>
              <a:t>Pre-Impact	Impact	Post-Impact</a:t>
            </a:r>
            <a:endParaRPr lang="en-US" sz="2400">
              <a:solidFill>
                <a:srgbClr val="008040"/>
              </a:solidFill>
            </a:endParaRPr>
          </a:p>
          <a:p>
            <a:pPr marL="609600" indent="-609600">
              <a:lnSpc>
                <a:spcPct val="90000"/>
              </a:lnSpc>
              <a:buClr>
                <a:schemeClr val="tx1"/>
              </a:buClr>
              <a:buFont typeface="Times" charset="0"/>
              <a:buNone/>
            </a:pPr>
            <a:r>
              <a:rPr lang="en-US">
                <a:solidFill>
                  <a:srgbClr val="800040"/>
                </a:solidFill>
              </a:rPr>
              <a:t>        T</a:t>
            </a:r>
            <a:r>
              <a:rPr lang="en-US">
                <a:solidFill>
                  <a:schemeClr val="hlink"/>
                </a:solidFill>
              </a:rPr>
              <a:t>	 	   </a:t>
            </a:r>
            <a:r>
              <a:rPr lang="en-US">
                <a:solidFill>
                  <a:srgbClr val="191919"/>
                </a:solidFill>
              </a:rPr>
              <a:t>L	 	       L</a:t>
            </a:r>
          </a:p>
          <a:p>
            <a:pPr marL="609600" indent="-609600" algn="ctr">
              <a:lnSpc>
                <a:spcPct val="90000"/>
              </a:lnSpc>
              <a:buClr>
                <a:schemeClr val="tx1"/>
              </a:buClr>
              <a:buFont typeface="Times" charset="0"/>
              <a:buNone/>
            </a:pPr>
            <a:endParaRPr lang="en-US">
              <a:solidFill>
                <a:schemeClr val="hlink"/>
              </a:solidFill>
            </a:endParaRPr>
          </a:p>
        </p:txBody>
      </p:sp>
      <p:graphicFrame>
        <p:nvGraphicFramePr>
          <p:cNvPr id="30724" name="Group 4"/>
          <p:cNvGraphicFramePr>
            <a:graphicFrameLocks noGrp="1"/>
          </p:cNvGraphicFramePr>
          <p:nvPr/>
        </p:nvGraphicFramePr>
        <p:xfrm>
          <a:off x="1379538" y="1403350"/>
          <a:ext cx="6781800" cy="518160"/>
        </p:xfrm>
        <a:graphic>
          <a:graphicData uri="http://schemas.openxmlformats.org/drawingml/2006/table">
            <a:tbl>
              <a:tblPr/>
              <a:tblGrid>
                <a:gridCol w="609600">
                  <a:extLst>
                    <a:ext uri="{9D8B030D-6E8A-4147-A177-3AD203B41FA5}">
                      <a16:colId xmlns:a16="http://schemas.microsoft.com/office/drawing/2014/main" val="20000"/>
                    </a:ext>
                  </a:extLst>
                </a:gridCol>
                <a:gridCol w="622300">
                  <a:extLst>
                    <a:ext uri="{9D8B030D-6E8A-4147-A177-3AD203B41FA5}">
                      <a16:colId xmlns:a16="http://schemas.microsoft.com/office/drawing/2014/main" val="20001"/>
                    </a:ext>
                  </a:extLst>
                </a:gridCol>
                <a:gridCol w="617537">
                  <a:extLst>
                    <a:ext uri="{9D8B030D-6E8A-4147-A177-3AD203B41FA5}">
                      <a16:colId xmlns:a16="http://schemas.microsoft.com/office/drawing/2014/main" val="20002"/>
                    </a:ext>
                  </a:extLst>
                </a:gridCol>
                <a:gridCol w="617538">
                  <a:extLst>
                    <a:ext uri="{9D8B030D-6E8A-4147-A177-3AD203B41FA5}">
                      <a16:colId xmlns:a16="http://schemas.microsoft.com/office/drawing/2014/main" val="20003"/>
                    </a:ext>
                  </a:extLst>
                </a:gridCol>
                <a:gridCol w="615950">
                  <a:extLst>
                    <a:ext uri="{9D8B030D-6E8A-4147-A177-3AD203B41FA5}">
                      <a16:colId xmlns:a16="http://schemas.microsoft.com/office/drawing/2014/main" val="20004"/>
                    </a:ext>
                  </a:extLst>
                </a:gridCol>
                <a:gridCol w="615950">
                  <a:extLst>
                    <a:ext uri="{9D8B030D-6E8A-4147-A177-3AD203B41FA5}">
                      <a16:colId xmlns:a16="http://schemas.microsoft.com/office/drawing/2014/main" val="20005"/>
                    </a:ext>
                  </a:extLst>
                </a:gridCol>
                <a:gridCol w="615950">
                  <a:extLst>
                    <a:ext uri="{9D8B030D-6E8A-4147-A177-3AD203B41FA5}">
                      <a16:colId xmlns:a16="http://schemas.microsoft.com/office/drawing/2014/main" val="20006"/>
                    </a:ext>
                  </a:extLst>
                </a:gridCol>
                <a:gridCol w="617537">
                  <a:extLst>
                    <a:ext uri="{9D8B030D-6E8A-4147-A177-3AD203B41FA5}">
                      <a16:colId xmlns:a16="http://schemas.microsoft.com/office/drawing/2014/main" val="20007"/>
                    </a:ext>
                  </a:extLst>
                </a:gridCol>
                <a:gridCol w="617538">
                  <a:extLst>
                    <a:ext uri="{9D8B030D-6E8A-4147-A177-3AD203B41FA5}">
                      <a16:colId xmlns:a16="http://schemas.microsoft.com/office/drawing/2014/main" val="20008"/>
                    </a:ext>
                  </a:extLst>
                </a:gridCol>
                <a:gridCol w="614362">
                  <a:extLst>
                    <a:ext uri="{9D8B030D-6E8A-4147-A177-3AD203B41FA5}">
                      <a16:colId xmlns:a16="http://schemas.microsoft.com/office/drawing/2014/main" val="20009"/>
                    </a:ext>
                  </a:extLst>
                </a:gridCol>
                <a:gridCol w="617538">
                  <a:extLst>
                    <a:ext uri="{9D8B030D-6E8A-4147-A177-3AD203B41FA5}">
                      <a16:colId xmlns:a16="http://schemas.microsoft.com/office/drawing/2014/main" val="20010"/>
                    </a:ext>
                  </a:extLst>
                </a:gridCol>
              </a:tblGrid>
              <a:tr h="431800">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A</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B</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C</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D</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E</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F</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G</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H</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I</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J</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K</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bl>
          </a:graphicData>
        </a:graphic>
      </p:graphicFrame>
      <p:sp>
        <p:nvSpPr>
          <p:cNvPr id="30759" name="Rectangle 39"/>
          <p:cNvSpPr>
            <a:spLocks noChangeArrowheads="1"/>
          </p:cNvSpPr>
          <p:nvPr/>
        </p:nvSpPr>
        <p:spPr bwMode="auto">
          <a:xfrm>
            <a:off x="3228975" y="1403350"/>
            <a:ext cx="609600" cy="517525"/>
          </a:xfrm>
          <a:prstGeom prst="rect">
            <a:avLst/>
          </a:prstGeom>
          <a:gradFill rotWithShape="0">
            <a:gsLst>
              <a:gs pos="0">
                <a:schemeClr val="accent1">
                  <a:gamma/>
                  <a:tint val="0"/>
                  <a:invGamma/>
                  <a:alpha val="0"/>
                </a:schemeClr>
              </a:gs>
              <a:gs pos="100000">
                <a:schemeClr val="accent1"/>
              </a:gs>
            </a:gsLst>
            <a:path path="shape">
              <a:fillToRect l="50000" t="50000" r="50000" b="50000"/>
            </a:path>
          </a:gradFill>
          <a:ln w="9525">
            <a:solidFill>
              <a:schemeClr val="tx1"/>
            </a:solidFill>
            <a:miter lim="800000"/>
            <a:headEnd/>
            <a:tailEnd/>
          </a:ln>
          <a:effectLst/>
        </p:spPr>
        <p:txBody>
          <a:bodyPr wrap="none" anchor="ctr"/>
          <a:lstStyle/>
          <a:p>
            <a:endParaRPr lang="en-GB"/>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r>
              <a:rPr lang="en-US"/>
              <a:t>Teaching Styles</a:t>
            </a:r>
          </a:p>
        </p:txBody>
      </p:sp>
      <p:sp>
        <p:nvSpPr>
          <p:cNvPr id="32771" name="Rectangle 3"/>
          <p:cNvSpPr>
            <a:spLocks noGrp="1" noChangeArrowheads="1"/>
          </p:cNvSpPr>
          <p:nvPr>
            <p:ph type="body" idx="1"/>
          </p:nvPr>
        </p:nvSpPr>
        <p:spPr>
          <a:xfrm>
            <a:off x="1069975" y="2057400"/>
            <a:ext cx="7091363" cy="3505200"/>
          </a:xfrm>
        </p:spPr>
        <p:txBody>
          <a:bodyPr/>
          <a:lstStyle/>
          <a:p>
            <a:pPr marL="609600" indent="-609600">
              <a:buClr>
                <a:schemeClr val="tx1"/>
              </a:buClr>
              <a:buFont typeface="Times" charset="0"/>
              <a:buAutoNum type="alphaUcPeriod" startAt="5"/>
            </a:pPr>
            <a:r>
              <a:rPr lang="en-US" sz="2400" b="1" u="sng"/>
              <a:t>Inclusion</a:t>
            </a:r>
            <a:r>
              <a:rPr lang="en-US" sz="2400"/>
              <a:t>:  Learners of varying skill levels participate in the same activity by selecting the level of difficulty at which they wish to perform (e.g. LEARNER SELECTS OWN LEVEL OF ENTRY.)</a:t>
            </a:r>
          </a:p>
          <a:p>
            <a:pPr marL="609600" indent="-609600" algn="ctr">
              <a:buClr>
                <a:schemeClr val="tx1"/>
              </a:buClr>
              <a:buFont typeface="Times" charset="0"/>
              <a:buNone/>
            </a:pPr>
            <a:r>
              <a:rPr lang="en-US" sz="2400" u="sng">
                <a:solidFill>
                  <a:srgbClr val="008040"/>
                </a:solidFill>
              </a:rPr>
              <a:t>Pre-Impact		Impact	Post-Impact</a:t>
            </a:r>
          </a:p>
          <a:p>
            <a:pPr marL="609600" indent="-609600">
              <a:buClr>
                <a:schemeClr val="tx1"/>
              </a:buClr>
              <a:buFont typeface="Times" charset="0"/>
              <a:buNone/>
            </a:pPr>
            <a:r>
              <a:rPr lang="en-US">
                <a:solidFill>
                  <a:srgbClr val="800040"/>
                </a:solidFill>
              </a:rPr>
              <a:t>	   T</a:t>
            </a:r>
            <a:r>
              <a:rPr lang="en-US">
                <a:solidFill>
                  <a:schemeClr val="hlink"/>
                </a:solidFill>
              </a:rPr>
              <a:t>	 	       </a:t>
            </a:r>
            <a:r>
              <a:rPr lang="en-US">
                <a:solidFill>
                  <a:srgbClr val="00FF80"/>
                </a:solidFill>
              </a:rPr>
              <a:t>L	 	  L</a:t>
            </a:r>
          </a:p>
        </p:txBody>
      </p:sp>
      <p:graphicFrame>
        <p:nvGraphicFramePr>
          <p:cNvPr id="32772" name="Group 4"/>
          <p:cNvGraphicFramePr>
            <a:graphicFrameLocks noGrp="1"/>
          </p:cNvGraphicFramePr>
          <p:nvPr/>
        </p:nvGraphicFramePr>
        <p:xfrm>
          <a:off x="1379538" y="1403350"/>
          <a:ext cx="6781800" cy="518160"/>
        </p:xfrm>
        <a:graphic>
          <a:graphicData uri="http://schemas.openxmlformats.org/drawingml/2006/table">
            <a:tbl>
              <a:tblPr/>
              <a:tblGrid>
                <a:gridCol w="609600">
                  <a:extLst>
                    <a:ext uri="{9D8B030D-6E8A-4147-A177-3AD203B41FA5}">
                      <a16:colId xmlns:a16="http://schemas.microsoft.com/office/drawing/2014/main" val="20000"/>
                    </a:ext>
                  </a:extLst>
                </a:gridCol>
                <a:gridCol w="622300">
                  <a:extLst>
                    <a:ext uri="{9D8B030D-6E8A-4147-A177-3AD203B41FA5}">
                      <a16:colId xmlns:a16="http://schemas.microsoft.com/office/drawing/2014/main" val="20001"/>
                    </a:ext>
                  </a:extLst>
                </a:gridCol>
                <a:gridCol w="617537">
                  <a:extLst>
                    <a:ext uri="{9D8B030D-6E8A-4147-A177-3AD203B41FA5}">
                      <a16:colId xmlns:a16="http://schemas.microsoft.com/office/drawing/2014/main" val="20002"/>
                    </a:ext>
                  </a:extLst>
                </a:gridCol>
                <a:gridCol w="617538">
                  <a:extLst>
                    <a:ext uri="{9D8B030D-6E8A-4147-A177-3AD203B41FA5}">
                      <a16:colId xmlns:a16="http://schemas.microsoft.com/office/drawing/2014/main" val="20003"/>
                    </a:ext>
                  </a:extLst>
                </a:gridCol>
                <a:gridCol w="615950">
                  <a:extLst>
                    <a:ext uri="{9D8B030D-6E8A-4147-A177-3AD203B41FA5}">
                      <a16:colId xmlns:a16="http://schemas.microsoft.com/office/drawing/2014/main" val="20004"/>
                    </a:ext>
                  </a:extLst>
                </a:gridCol>
                <a:gridCol w="615950">
                  <a:extLst>
                    <a:ext uri="{9D8B030D-6E8A-4147-A177-3AD203B41FA5}">
                      <a16:colId xmlns:a16="http://schemas.microsoft.com/office/drawing/2014/main" val="20005"/>
                    </a:ext>
                  </a:extLst>
                </a:gridCol>
                <a:gridCol w="615950">
                  <a:extLst>
                    <a:ext uri="{9D8B030D-6E8A-4147-A177-3AD203B41FA5}">
                      <a16:colId xmlns:a16="http://schemas.microsoft.com/office/drawing/2014/main" val="20006"/>
                    </a:ext>
                  </a:extLst>
                </a:gridCol>
                <a:gridCol w="617537">
                  <a:extLst>
                    <a:ext uri="{9D8B030D-6E8A-4147-A177-3AD203B41FA5}">
                      <a16:colId xmlns:a16="http://schemas.microsoft.com/office/drawing/2014/main" val="20007"/>
                    </a:ext>
                  </a:extLst>
                </a:gridCol>
                <a:gridCol w="617538">
                  <a:extLst>
                    <a:ext uri="{9D8B030D-6E8A-4147-A177-3AD203B41FA5}">
                      <a16:colId xmlns:a16="http://schemas.microsoft.com/office/drawing/2014/main" val="20008"/>
                    </a:ext>
                  </a:extLst>
                </a:gridCol>
                <a:gridCol w="614362">
                  <a:extLst>
                    <a:ext uri="{9D8B030D-6E8A-4147-A177-3AD203B41FA5}">
                      <a16:colId xmlns:a16="http://schemas.microsoft.com/office/drawing/2014/main" val="20009"/>
                    </a:ext>
                  </a:extLst>
                </a:gridCol>
                <a:gridCol w="617538">
                  <a:extLst>
                    <a:ext uri="{9D8B030D-6E8A-4147-A177-3AD203B41FA5}">
                      <a16:colId xmlns:a16="http://schemas.microsoft.com/office/drawing/2014/main" val="20010"/>
                    </a:ext>
                  </a:extLst>
                </a:gridCol>
              </a:tblGrid>
              <a:tr h="431800">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A</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B</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C</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D</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E</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F</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G</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H</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I</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J</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K</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bl>
          </a:graphicData>
        </a:graphic>
      </p:graphicFrame>
      <p:sp>
        <p:nvSpPr>
          <p:cNvPr id="32807" name="Rectangle 39"/>
          <p:cNvSpPr>
            <a:spLocks noChangeArrowheads="1"/>
          </p:cNvSpPr>
          <p:nvPr/>
        </p:nvSpPr>
        <p:spPr bwMode="auto">
          <a:xfrm>
            <a:off x="3852863" y="1403350"/>
            <a:ext cx="609600" cy="517525"/>
          </a:xfrm>
          <a:prstGeom prst="rect">
            <a:avLst/>
          </a:prstGeom>
          <a:gradFill rotWithShape="0">
            <a:gsLst>
              <a:gs pos="0">
                <a:schemeClr val="accent1">
                  <a:gamma/>
                  <a:tint val="0"/>
                  <a:invGamma/>
                  <a:alpha val="0"/>
                </a:schemeClr>
              </a:gs>
              <a:gs pos="100000">
                <a:schemeClr val="accent1"/>
              </a:gs>
            </a:gsLst>
            <a:path path="shape">
              <a:fillToRect l="50000" t="50000" r="50000" b="50000"/>
            </a:path>
          </a:gradFill>
          <a:ln w="9525">
            <a:solidFill>
              <a:schemeClr val="tx1"/>
            </a:solidFill>
            <a:miter lim="800000"/>
            <a:headEnd/>
            <a:tailEnd/>
          </a:ln>
          <a:effectLst/>
        </p:spPr>
        <p:txBody>
          <a:bodyPr wrap="none" anchor="ctr"/>
          <a:lstStyle/>
          <a:p>
            <a:endParaRPr lang="en-GB"/>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r>
              <a:rPr lang="en-US"/>
              <a:t>Teaching Styles</a:t>
            </a:r>
          </a:p>
        </p:txBody>
      </p:sp>
      <p:graphicFrame>
        <p:nvGraphicFramePr>
          <p:cNvPr id="34820" name="Group 4"/>
          <p:cNvGraphicFramePr>
            <a:graphicFrameLocks noGrp="1"/>
          </p:cNvGraphicFramePr>
          <p:nvPr/>
        </p:nvGraphicFramePr>
        <p:xfrm>
          <a:off x="1379538" y="1403350"/>
          <a:ext cx="6781800" cy="518160"/>
        </p:xfrm>
        <a:graphic>
          <a:graphicData uri="http://schemas.openxmlformats.org/drawingml/2006/table">
            <a:tbl>
              <a:tblPr/>
              <a:tblGrid>
                <a:gridCol w="609600">
                  <a:extLst>
                    <a:ext uri="{9D8B030D-6E8A-4147-A177-3AD203B41FA5}">
                      <a16:colId xmlns:a16="http://schemas.microsoft.com/office/drawing/2014/main" val="20000"/>
                    </a:ext>
                  </a:extLst>
                </a:gridCol>
                <a:gridCol w="622300">
                  <a:extLst>
                    <a:ext uri="{9D8B030D-6E8A-4147-A177-3AD203B41FA5}">
                      <a16:colId xmlns:a16="http://schemas.microsoft.com/office/drawing/2014/main" val="20001"/>
                    </a:ext>
                  </a:extLst>
                </a:gridCol>
                <a:gridCol w="617537">
                  <a:extLst>
                    <a:ext uri="{9D8B030D-6E8A-4147-A177-3AD203B41FA5}">
                      <a16:colId xmlns:a16="http://schemas.microsoft.com/office/drawing/2014/main" val="20002"/>
                    </a:ext>
                  </a:extLst>
                </a:gridCol>
                <a:gridCol w="617538">
                  <a:extLst>
                    <a:ext uri="{9D8B030D-6E8A-4147-A177-3AD203B41FA5}">
                      <a16:colId xmlns:a16="http://schemas.microsoft.com/office/drawing/2014/main" val="20003"/>
                    </a:ext>
                  </a:extLst>
                </a:gridCol>
                <a:gridCol w="615950">
                  <a:extLst>
                    <a:ext uri="{9D8B030D-6E8A-4147-A177-3AD203B41FA5}">
                      <a16:colId xmlns:a16="http://schemas.microsoft.com/office/drawing/2014/main" val="20004"/>
                    </a:ext>
                  </a:extLst>
                </a:gridCol>
                <a:gridCol w="615950">
                  <a:extLst>
                    <a:ext uri="{9D8B030D-6E8A-4147-A177-3AD203B41FA5}">
                      <a16:colId xmlns:a16="http://schemas.microsoft.com/office/drawing/2014/main" val="20005"/>
                    </a:ext>
                  </a:extLst>
                </a:gridCol>
                <a:gridCol w="615950">
                  <a:extLst>
                    <a:ext uri="{9D8B030D-6E8A-4147-A177-3AD203B41FA5}">
                      <a16:colId xmlns:a16="http://schemas.microsoft.com/office/drawing/2014/main" val="20006"/>
                    </a:ext>
                  </a:extLst>
                </a:gridCol>
                <a:gridCol w="617537">
                  <a:extLst>
                    <a:ext uri="{9D8B030D-6E8A-4147-A177-3AD203B41FA5}">
                      <a16:colId xmlns:a16="http://schemas.microsoft.com/office/drawing/2014/main" val="20007"/>
                    </a:ext>
                  </a:extLst>
                </a:gridCol>
                <a:gridCol w="617538">
                  <a:extLst>
                    <a:ext uri="{9D8B030D-6E8A-4147-A177-3AD203B41FA5}">
                      <a16:colId xmlns:a16="http://schemas.microsoft.com/office/drawing/2014/main" val="20008"/>
                    </a:ext>
                  </a:extLst>
                </a:gridCol>
                <a:gridCol w="614362">
                  <a:extLst>
                    <a:ext uri="{9D8B030D-6E8A-4147-A177-3AD203B41FA5}">
                      <a16:colId xmlns:a16="http://schemas.microsoft.com/office/drawing/2014/main" val="20009"/>
                    </a:ext>
                  </a:extLst>
                </a:gridCol>
                <a:gridCol w="617538">
                  <a:extLst>
                    <a:ext uri="{9D8B030D-6E8A-4147-A177-3AD203B41FA5}">
                      <a16:colId xmlns:a16="http://schemas.microsoft.com/office/drawing/2014/main" val="20010"/>
                    </a:ext>
                  </a:extLst>
                </a:gridCol>
              </a:tblGrid>
              <a:tr h="431800">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A</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B</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C</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D</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E</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F</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G</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H</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I</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J</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K</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bl>
          </a:graphicData>
        </a:graphic>
      </p:graphicFrame>
      <p:grpSp>
        <p:nvGrpSpPr>
          <p:cNvPr id="34846" name="Group 30"/>
          <p:cNvGrpSpPr>
            <a:grpSpLocks/>
          </p:cNvGrpSpPr>
          <p:nvPr/>
        </p:nvGrpSpPr>
        <p:grpSpPr bwMode="auto">
          <a:xfrm>
            <a:off x="1152525" y="1920875"/>
            <a:ext cx="6924675" cy="946150"/>
            <a:chOff x="816" y="2755"/>
            <a:chExt cx="4362" cy="596"/>
          </a:xfrm>
        </p:grpSpPr>
        <p:sp>
          <p:nvSpPr>
            <p:cNvPr id="34847" name="Text Box 31"/>
            <p:cNvSpPr txBox="1">
              <a:spLocks noChangeArrowheads="1"/>
            </p:cNvSpPr>
            <p:nvPr/>
          </p:nvSpPr>
          <p:spPr bwMode="auto">
            <a:xfrm>
              <a:off x="2365" y="2755"/>
              <a:ext cx="900" cy="596"/>
            </a:xfrm>
            <a:prstGeom prst="rect">
              <a:avLst/>
            </a:prstGeom>
            <a:noFill/>
            <a:ln w="9525">
              <a:noFill/>
              <a:miter lim="800000"/>
              <a:headEnd/>
              <a:tailEnd/>
            </a:ln>
            <a:effectLst/>
          </p:spPr>
          <p:txBody>
            <a:bodyPr wrap="none">
              <a:spAutoFit/>
            </a:bodyPr>
            <a:lstStyle/>
            <a:p>
              <a:r>
                <a:rPr lang="en-US" sz="2800" b="1">
                  <a:solidFill>
                    <a:srgbClr val="800040"/>
                  </a:solidFill>
                </a:rPr>
                <a:t>Teacher</a:t>
              </a:r>
            </a:p>
            <a:p>
              <a:r>
                <a:rPr lang="en-US" sz="2800" b="1">
                  <a:solidFill>
                    <a:srgbClr val="00FF80"/>
                  </a:solidFill>
                </a:rPr>
                <a:t>Learner</a:t>
              </a:r>
              <a:endParaRPr lang="en-US" sz="2800" b="1">
                <a:solidFill>
                  <a:srgbClr val="800040"/>
                </a:solidFill>
              </a:endParaRPr>
            </a:p>
          </p:txBody>
        </p:sp>
        <p:sp>
          <p:nvSpPr>
            <p:cNvPr id="34848" name="Text Box 32"/>
            <p:cNvSpPr txBox="1">
              <a:spLocks noChangeArrowheads="1"/>
            </p:cNvSpPr>
            <p:nvPr/>
          </p:nvSpPr>
          <p:spPr bwMode="auto">
            <a:xfrm>
              <a:off x="816" y="2755"/>
              <a:ext cx="651" cy="596"/>
            </a:xfrm>
            <a:prstGeom prst="rect">
              <a:avLst/>
            </a:prstGeom>
            <a:noFill/>
            <a:ln w="9525">
              <a:noFill/>
              <a:miter lim="800000"/>
              <a:headEnd/>
              <a:tailEnd/>
            </a:ln>
            <a:effectLst/>
          </p:spPr>
          <p:txBody>
            <a:bodyPr wrap="none">
              <a:spAutoFit/>
            </a:bodyPr>
            <a:lstStyle/>
            <a:p>
              <a:r>
                <a:rPr lang="en-US" sz="2800" b="1">
                  <a:solidFill>
                    <a:schemeClr val="hlink"/>
                  </a:solidFill>
                </a:rPr>
                <a:t>MAX</a:t>
              </a:r>
              <a:endParaRPr lang="en-US" sz="2800" b="1">
                <a:solidFill>
                  <a:srgbClr val="800040"/>
                </a:solidFill>
              </a:endParaRPr>
            </a:p>
            <a:p>
              <a:r>
                <a:rPr lang="en-US" sz="2800" b="1">
                  <a:solidFill>
                    <a:schemeClr val="bg1"/>
                  </a:solidFill>
                </a:rPr>
                <a:t>min</a:t>
              </a:r>
              <a:endParaRPr lang="en-US" sz="2800" b="1">
                <a:solidFill>
                  <a:srgbClr val="800040"/>
                </a:solidFill>
              </a:endParaRPr>
            </a:p>
          </p:txBody>
        </p:sp>
        <p:sp>
          <p:nvSpPr>
            <p:cNvPr id="34849" name="Text Box 33"/>
            <p:cNvSpPr txBox="1">
              <a:spLocks noChangeArrowheads="1"/>
            </p:cNvSpPr>
            <p:nvPr/>
          </p:nvSpPr>
          <p:spPr bwMode="auto">
            <a:xfrm>
              <a:off x="4527" y="2755"/>
              <a:ext cx="651" cy="596"/>
            </a:xfrm>
            <a:prstGeom prst="rect">
              <a:avLst/>
            </a:prstGeom>
            <a:noFill/>
            <a:ln w="9525">
              <a:noFill/>
              <a:miter lim="800000"/>
              <a:headEnd/>
              <a:tailEnd/>
            </a:ln>
            <a:effectLst/>
          </p:spPr>
          <p:txBody>
            <a:bodyPr wrap="none">
              <a:spAutoFit/>
            </a:bodyPr>
            <a:lstStyle/>
            <a:p>
              <a:r>
                <a:rPr lang="en-US" sz="2800" b="1">
                  <a:solidFill>
                    <a:schemeClr val="bg1"/>
                  </a:solidFill>
                </a:rPr>
                <a:t>min</a:t>
              </a:r>
              <a:endParaRPr lang="en-US" sz="2800" b="1">
                <a:solidFill>
                  <a:srgbClr val="800040"/>
                </a:solidFill>
              </a:endParaRPr>
            </a:p>
            <a:p>
              <a:r>
                <a:rPr lang="en-US" sz="2800" b="1">
                  <a:solidFill>
                    <a:schemeClr val="hlink"/>
                  </a:solidFill>
                </a:rPr>
                <a:t>MAX</a:t>
              </a:r>
              <a:endParaRPr lang="en-US" sz="2800" b="1">
                <a:solidFill>
                  <a:srgbClr val="800040"/>
                </a:solidFill>
              </a:endParaRPr>
            </a:p>
          </p:txBody>
        </p:sp>
        <p:sp>
          <p:nvSpPr>
            <p:cNvPr id="34850" name="Line 34"/>
            <p:cNvSpPr>
              <a:spLocks noChangeShapeType="1"/>
            </p:cNvSpPr>
            <p:nvPr/>
          </p:nvSpPr>
          <p:spPr bwMode="auto">
            <a:xfrm flipH="1">
              <a:off x="1592" y="2928"/>
              <a:ext cx="773" cy="0"/>
            </a:xfrm>
            <a:prstGeom prst="line">
              <a:avLst/>
            </a:prstGeom>
            <a:noFill/>
            <a:ln w="38100">
              <a:solidFill>
                <a:srgbClr val="800040"/>
              </a:solidFill>
              <a:round/>
              <a:headEnd/>
              <a:tailEnd type="arrow" w="med" len="med"/>
            </a:ln>
            <a:effectLst/>
          </p:spPr>
          <p:txBody>
            <a:bodyPr wrap="none" anchor="ctr"/>
            <a:lstStyle/>
            <a:p>
              <a:endParaRPr lang="en-GB"/>
            </a:p>
          </p:txBody>
        </p:sp>
        <p:sp>
          <p:nvSpPr>
            <p:cNvPr id="34851" name="Line 35"/>
            <p:cNvSpPr>
              <a:spLocks noChangeShapeType="1"/>
            </p:cNvSpPr>
            <p:nvPr/>
          </p:nvSpPr>
          <p:spPr bwMode="auto">
            <a:xfrm flipH="1">
              <a:off x="1592" y="3168"/>
              <a:ext cx="773" cy="0"/>
            </a:xfrm>
            <a:prstGeom prst="line">
              <a:avLst/>
            </a:prstGeom>
            <a:noFill/>
            <a:ln w="38100">
              <a:solidFill>
                <a:srgbClr val="00FF80"/>
              </a:solidFill>
              <a:round/>
              <a:headEnd/>
              <a:tailEnd type="arrow" w="med" len="med"/>
            </a:ln>
            <a:effectLst/>
          </p:spPr>
          <p:txBody>
            <a:bodyPr wrap="none" anchor="ctr"/>
            <a:lstStyle/>
            <a:p>
              <a:endParaRPr lang="en-GB"/>
            </a:p>
          </p:txBody>
        </p:sp>
        <p:sp>
          <p:nvSpPr>
            <p:cNvPr id="34852" name="Line 36"/>
            <p:cNvSpPr>
              <a:spLocks noChangeShapeType="1"/>
            </p:cNvSpPr>
            <p:nvPr/>
          </p:nvSpPr>
          <p:spPr bwMode="auto">
            <a:xfrm flipH="1">
              <a:off x="3395" y="2928"/>
              <a:ext cx="1084" cy="0"/>
            </a:xfrm>
            <a:prstGeom prst="line">
              <a:avLst/>
            </a:prstGeom>
            <a:noFill/>
            <a:ln w="38100">
              <a:solidFill>
                <a:srgbClr val="800040"/>
              </a:solidFill>
              <a:round/>
              <a:headEnd type="arrow" w="med" len="med"/>
              <a:tailEnd/>
            </a:ln>
            <a:effectLst/>
          </p:spPr>
          <p:txBody>
            <a:bodyPr wrap="none" anchor="ctr"/>
            <a:lstStyle/>
            <a:p>
              <a:endParaRPr lang="en-GB"/>
            </a:p>
          </p:txBody>
        </p:sp>
        <p:sp>
          <p:nvSpPr>
            <p:cNvPr id="34853" name="Line 37"/>
            <p:cNvSpPr>
              <a:spLocks noChangeShapeType="1"/>
            </p:cNvSpPr>
            <p:nvPr/>
          </p:nvSpPr>
          <p:spPr bwMode="auto">
            <a:xfrm flipH="1">
              <a:off x="3395" y="3168"/>
              <a:ext cx="1084" cy="0"/>
            </a:xfrm>
            <a:prstGeom prst="line">
              <a:avLst/>
            </a:prstGeom>
            <a:noFill/>
            <a:ln w="38100">
              <a:solidFill>
                <a:srgbClr val="00FF80"/>
              </a:solidFill>
              <a:round/>
              <a:headEnd type="arrow" w="med" len="med"/>
              <a:tailEnd/>
            </a:ln>
            <a:effectLst/>
          </p:spPr>
          <p:txBody>
            <a:bodyPr wrap="none" anchor="ctr"/>
            <a:lstStyle/>
            <a:p>
              <a:endParaRPr lang="en-GB"/>
            </a:p>
          </p:txBody>
        </p:sp>
      </p:grpSp>
      <p:sp>
        <p:nvSpPr>
          <p:cNvPr id="34854" name="Rectangle 38"/>
          <p:cNvSpPr>
            <a:spLocks noChangeArrowheads="1"/>
          </p:cNvSpPr>
          <p:nvPr/>
        </p:nvSpPr>
        <p:spPr bwMode="auto">
          <a:xfrm>
            <a:off x="1152525" y="2867025"/>
            <a:ext cx="7067550" cy="3076575"/>
          </a:xfrm>
          <a:prstGeom prst="rect">
            <a:avLst/>
          </a:prstGeom>
          <a:noFill/>
          <a:ln w="9525">
            <a:noFill/>
            <a:miter lim="800000"/>
            <a:headEnd/>
            <a:tailEnd/>
          </a:ln>
          <a:effectLst/>
        </p:spPr>
        <p:txBody>
          <a:bodyPr/>
          <a:lstStyle/>
          <a:p>
            <a:pPr marL="609600" indent="-609600" eaLnBrk="1" hangingPunct="1">
              <a:spcBef>
                <a:spcPct val="20000"/>
              </a:spcBef>
              <a:buClr>
                <a:schemeClr val="folHlink"/>
              </a:buClr>
              <a:buFont typeface="Times" charset="0"/>
              <a:buNone/>
            </a:pPr>
            <a:r>
              <a:rPr lang="en-US">
                <a:latin typeface="Arial" charset="0"/>
              </a:rPr>
              <a:t>F.</a:t>
            </a:r>
            <a:r>
              <a:rPr lang="en-US" u="sng">
                <a:latin typeface="Arial" charset="0"/>
              </a:rPr>
              <a:t>	Guided Discovery</a:t>
            </a:r>
            <a:r>
              <a:rPr lang="en-US">
                <a:latin typeface="Arial" charset="0"/>
              </a:rPr>
              <a:t>:  Teacher leads learner toward </a:t>
            </a:r>
            <a:r>
              <a:rPr lang="en-US" i="1">
                <a:latin typeface="Arial" charset="0"/>
              </a:rPr>
              <a:t>“discovering” </a:t>
            </a:r>
            <a:r>
              <a:rPr lang="en-US">
                <a:latin typeface="Arial" charset="0"/>
              </a:rPr>
              <a:t>a predetermined response/solution by posing series of questions.</a:t>
            </a:r>
          </a:p>
          <a:p>
            <a:pPr marL="609600" indent="-609600" algn="ctr" eaLnBrk="1" hangingPunct="1">
              <a:spcBef>
                <a:spcPct val="20000"/>
              </a:spcBef>
              <a:buClr>
                <a:schemeClr val="tx1"/>
              </a:buClr>
              <a:buFont typeface="Times" charset="0"/>
              <a:buNone/>
            </a:pPr>
            <a:r>
              <a:rPr lang="en-US" u="sng">
                <a:solidFill>
                  <a:srgbClr val="008040"/>
                </a:solidFill>
                <a:latin typeface="Arial" charset="0"/>
              </a:rPr>
              <a:t>Pre-Impact		Impact	Post-Impact</a:t>
            </a:r>
            <a:endParaRPr lang="en-US">
              <a:solidFill>
                <a:srgbClr val="008040"/>
              </a:solidFill>
              <a:latin typeface="Arial" charset="0"/>
            </a:endParaRPr>
          </a:p>
          <a:p>
            <a:pPr marL="609600" indent="-609600" eaLnBrk="1" hangingPunct="1">
              <a:spcBef>
                <a:spcPct val="20000"/>
              </a:spcBef>
              <a:buClr>
                <a:schemeClr val="tx1"/>
              </a:buClr>
              <a:buFont typeface="Times" charset="0"/>
              <a:buNone/>
            </a:pPr>
            <a:r>
              <a:rPr lang="en-US" sz="3200">
                <a:solidFill>
                  <a:schemeClr val="hlink"/>
                </a:solidFill>
                <a:latin typeface="Arial" charset="0"/>
              </a:rPr>
              <a:t>   	  </a:t>
            </a:r>
            <a:r>
              <a:rPr lang="en-US" sz="3200">
                <a:solidFill>
                  <a:srgbClr val="800040"/>
                </a:solidFill>
                <a:latin typeface="Arial" charset="0"/>
              </a:rPr>
              <a:t>T</a:t>
            </a:r>
            <a:r>
              <a:rPr lang="en-US" sz="3200">
                <a:solidFill>
                  <a:schemeClr val="hlink"/>
                </a:solidFill>
                <a:latin typeface="Arial" charset="0"/>
              </a:rPr>
              <a:t>	     	     </a:t>
            </a:r>
            <a:r>
              <a:rPr lang="en-US" sz="3200">
                <a:solidFill>
                  <a:srgbClr val="800040"/>
                </a:solidFill>
                <a:latin typeface="Arial" charset="0"/>
              </a:rPr>
              <a:t>T</a:t>
            </a:r>
            <a:r>
              <a:rPr lang="en-US" sz="3200">
                <a:solidFill>
                  <a:schemeClr val="hlink"/>
                </a:solidFill>
                <a:latin typeface="Arial" charset="0"/>
              </a:rPr>
              <a:t>/</a:t>
            </a:r>
            <a:r>
              <a:rPr lang="en-US" sz="3200">
                <a:solidFill>
                  <a:srgbClr val="191919"/>
                </a:solidFill>
                <a:latin typeface="Arial" charset="0"/>
              </a:rPr>
              <a:t>L</a:t>
            </a:r>
            <a:r>
              <a:rPr lang="en-US" sz="3200">
                <a:solidFill>
                  <a:srgbClr val="00FF80"/>
                </a:solidFill>
                <a:latin typeface="Arial" charset="0"/>
              </a:rPr>
              <a:t>	 	</a:t>
            </a:r>
            <a:r>
              <a:rPr lang="en-US" sz="3200">
                <a:solidFill>
                  <a:srgbClr val="800040"/>
                </a:solidFill>
                <a:latin typeface="Arial" charset="0"/>
              </a:rPr>
              <a:t>T</a:t>
            </a:r>
            <a:r>
              <a:rPr lang="en-US" sz="3200">
                <a:solidFill>
                  <a:schemeClr val="hlink"/>
                </a:solidFill>
                <a:latin typeface="Arial" charset="0"/>
              </a:rPr>
              <a:t>/</a:t>
            </a:r>
            <a:r>
              <a:rPr lang="en-US" sz="3200">
                <a:solidFill>
                  <a:srgbClr val="191919"/>
                </a:solidFill>
                <a:latin typeface="Arial" charset="0"/>
              </a:rPr>
              <a:t>L</a:t>
            </a:r>
          </a:p>
        </p:txBody>
      </p:sp>
      <p:sp>
        <p:nvSpPr>
          <p:cNvPr id="34857" name="Rectangle 41"/>
          <p:cNvSpPr>
            <a:spLocks noChangeArrowheads="1"/>
          </p:cNvSpPr>
          <p:nvPr/>
        </p:nvSpPr>
        <p:spPr bwMode="auto">
          <a:xfrm>
            <a:off x="4468813" y="1403350"/>
            <a:ext cx="609600" cy="517525"/>
          </a:xfrm>
          <a:prstGeom prst="rect">
            <a:avLst/>
          </a:prstGeom>
          <a:gradFill rotWithShape="0">
            <a:gsLst>
              <a:gs pos="0">
                <a:schemeClr val="accent1">
                  <a:gamma/>
                  <a:tint val="0"/>
                  <a:invGamma/>
                  <a:alpha val="0"/>
                </a:schemeClr>
              </a:gs>
              <a:gs pos="100000">
                <a:schemeClr val="accent1"/>
              </a:gs>
            </a:gsLst>
            <a:path path="shape">
              <a:fillToRect l="50000" t="50000" r="50000" b="50000"/>
            </a:path>
          </a:gradFill>
          <a:ln w="9525">
            <a:solidFill>
              <a:schemeClr val="tx1"/>
            </a:solidFill>
            <a:miter lim="800000"/>
            <a:headEnd/>
            <a:tailEnd/>
          </a:ln>
          <a:effectLst/>
        </p:spPr>
        <p:txBody>
          <a:bodyPr wrap="none" anchor="ctr"/>
          <a:lstStyle/>
          <a:p>
            <a:endParaRPr lang="en-GB"/>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r>
              <a:rPr lang="en-US"/>
              <a:t>Teaching Styles</a:t>
            </a:r>
          </a:p>
        </p:txBody>
      </p:sp>
      <p:graphicFrame>
        <p:nvGraphicFramePr>
          <p:cNvPr id="40963" name="Group 3"/>
          <p:cNvGraphicFramePr>
            <a:graphicFrameLocks noGrp="1"/>
          </p:cNvGraphicFramePr>
          <p:nvPr/>
        </p:nvGraphicFramePr>
        <p:xfrm>
          <a:off x="1379538" y="1403350"/>
          <a:ext cx="6781800" cy="518160"/>
        </p:xfrm>
        <a:graphic>
          <a:graphicData uri="http://schemas.openxmlformats.org/drawingml/2006/table">
            <a:tbl>
              <a:tblPr/>
              <a:tblGrid>
                <a:gridCol w="609600">
                  <a:extLst>
                    <a:ext uri="{9D8B030D-6E8A-4147-A177-3AD203B41FA5}">
                      <a16:colId xmlns:a16="http://schemas.microsoft.com/office/drawing/2014/main" val="20000"/>
                    </a:ext>
                  </a:extLst>
                </a:gridCol>
                <a:gridCol w="622300">
                  <a:extLst>
                    <a:ext uri="{9D8B030D-6E8A-4147-A177-3AD203B41FA5}">
                      <a16:colId xmlns:a16="http://schemas.microsoft.com/office/drawing/2014/main" val="20001"/>
                    </a:ext>
                  </a:extLst>
                </a:gridCol>
                <a:gridCol w="617537">
                  <a:extLst>
                    <a:ext uri="{9D8B030D-6E8A-4147-A177-3AD203B41FA5}">
                      <a16:colId xmlns:a16="http://schemas.microsoft.com/office/drawing/2014/main" val="20002"/>
                    </a:ext>
                  </a:extLst>
                </a:gridCol>
                <a:gridCol w="617538">
                  <a:extLst>
                    <a:ext uri="{9D8B030D-6E8A-4147-A177-3AD203B41FA5}">
                      <a16:colId xmlns:a16="http://schemas.microsoft.com/office/drawing/2014/main" val="20003"/>
                    </a:ext>
                  </a:extLst>
                </a:gridCol>
                <a:gridCol w="615950">
                  <a:extLst>
                    <a:ext uri="{9D8B030D-6E8A-4147-A177-3AD203B41FA5}">
                      <a16:colId xmlns:a16="http://schemas.microsoft.com/office/drawing/2014/main" val="20004"/>
                    </a:ext>
                  </a:extLst>
                </a:gridCol>
                <a:gridCol w="615950">
                  <a:extLst>
                    <a:ext uri="{9D8B030D-6E8A-4147-A177-3AD203B41FA5}">
                      <a16:colId xmlns:a16="http://schemas.microsoft.com/office/drawing/2014/main" val="20005"/>
                    </a:ext>
                  </a:extLst>
                </a:gridCol>
                <a:gridCol w="615950">
                  <a:extLst>
                    <a:ext uri="{9D8B030D-6E8A-4147-A177-3AD203B41FA5}">
                      <a16:colId xmlns:a16="http://schemas.microsoft.com/office/drawing/2014/main" val="20006"/>
                    </a:ext>
                  </a:extLst>
                </a:gridCol>
                <a:gridCol w="617537">
                  <a:extLst>
                    <a:ext uri="{9D8B030D-6E8A-4147-A177-3AD203B41FA5}">
                      <a16:colId xmlns:a16="http://schemas.microsoft.com/office/drawing/2014/main" val="20007"/>
                    </a:ext>
                  </a:extLst>
                </a:gridCol>
                <a:gridCol w="617538">
                  <a:extLst>
                    <a:ext uri="{9D8B030D-6E8A-4147-A177-3AD203B41FA5}">
                      <a16:colId xmlns:a16="http://schemas.microsoft.com/office/drawing/2014/main" val="20008"/>
                    </a:ext>
                  </a:extLst>
                </a:gridCol>
                <a:gridCol w="614362">
                  <a:extLst>
                    <a:ext uri="{9D8B030D-6E8A-4147-A177-3AD203B41FA5}">
                      <a16:colId xmlns:a16="http://schemas.microsoft.com/office/drawing/2014/main" val="20009"/>
                    </a:ext>
                  </a:extLst>
                </a:gridCol>
                <a:gridCol w="617538">
                  <a:extLst>
                    <a:ext uri="{9D8B030D-6E8A-4147-A177-3AD203B41FA5}">
                      <a16:colId xmlns:a16="http://schemas.microsoft.com/office/drawing/2014/main" val="20010"/>
                    </a:ext>
                  </a:extLst>
                </a:gridCol>
              </a:tblGrid>
              <a:tr h="431800">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A</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B</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C</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D</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E</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F</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G</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H</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I</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J</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K</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bl>
          </a:graphicData>
        </a:graphic>
      </p:graphicFrame>
      <p:sp>
        <p:nvSpPr>
          <p:cNvPr id="40997" name="Rectangle 37"/>
          <p:cNvSpPr>
            <a:spLocks noChangeArrowheads="1"/>
          </p:cNvSpPr>
          <p:nvPr/>
        </p:nvSpPr>
        <p:spPr bwMode="auto">
          <a:xfrm>
            <a:off x="1152525" y="2057400"/>
            <a:ext cx="7067550" cy="3076575"/>
          </a:xfrm>
          <a:prstGeom prst="rect">
            <a:avLst/>
          </a:prstGeom>
          <a:noFill/>
          <a:ln w="9525">
            <a:noFill/>
            <a:miter lim="800000"/>
            <a:headEnd/>
            <a:tailEnd/>
          </a:ln>
          <a:effectLst/>
        </p:spPr>
        <p:txBody>
          <a:bodyPr/>
          <a:lstStyle/>
          <a:p>
            <a:pPr marL="609600" indent="-609600" eaLnBrk="1" hangingPunct="1">
              <a:spcBef>
                <a:spcPct val="20000"/>
              </a:spcBef>
              <a:buClr>
                <a:schemeClr val="folHlink"/>
              </a:buClr>
              <a:buFont typeface="Times" charset="0"/>
              <a:buNone/>
            </a:pPr>
            <a:r>
              <a:rPr lang="en-US" b="1">
                <a:latin typeface="Arial" charset="0"/>
              </a:rPr>
              <a:t>G.</a:t>
            </a:r>
            <a:r>
              <a:rPr lang="en-US" b="1" u="sng">
                <a:latin typeface="Arial" charset="0"/>
              </a:rPr>
              <a:t>	Convergent Discovery</a:t>
            </a:r>
            <a:r>
              <a:rPr lang="en-US">
                <a:latin typeface="Arial" charset="0"/>
              </a:rPr>
              <a:t>: same as guided discovery except teacher poses a single question forcing the learner to engage in reasoning, questioning, and logic to make connections and discover the single answer</a:t>
            </a:r>
            <a:r>
              <a:rPr lang="en-US">
                <a:solidFill>
                  <a:schemeClr val="folHlink"/>
                </a:solidFill>
                <a:latin typeface="Arial" charset="0"/>
              </a:rPr>
              <a:t>. </a:t>
            </a:r>
          </a:p>
          <a:p>
            <a:pPr marL="609600" indent="-609600" algn="ctr" eaLnBrk="1" hangingPunct="1">
              <a:spcBef>
                <a:spcPct val="20000"/>
              </a:spcBef>
              <a:buClr>
                <a:schemeClr val="tx1"/>
              </a:buClr>
              <a:buFont typeface="Times" charset="0"/>
              <a:buNone/>
            </a:pPr>
            <a:r>
              <a:rPr lang="en-US" u="sng">
                <a:solidFill>
                  <a:srgbClr val="008040"/>
                </a:solidFill>
                <a:latin typeface="Arial" charset="0"/>
              </a:rPr>
              <a:t>Pre-Impact		Impact	Post-Impact</a:t>
            </a:r>
            <a:endParaRPr lang="en-US">
              <a:solidFill>
                <a:srgbClr val="008040"/>
              </a:solidFill>
              <a:latin typeface="Arial" charset="0"/>
            </a:endParaRPr>
          </a:p>
          <a:p>
            <a:pPr marL="609600" indent="-609600" eaLnBrk="1" hangingPunct="1">
              <a:spcBef>
                <a:spcPct val="20000"/>
              </a:spcBef>
              <a:buClr>
                <a:schemeClr val="tx1"/>
              </a:buClr>
              <a:buFont typeface="Times" charset="0"/>
              <a:buNone/>
            </a:pPr>
            <a:r>
              <a:rPr lang="en-US" sz="3200">
                <a:solidFill>
                  <a:srgbClr val="800040"/>
                </a:solidFill>
                <a:latin typeface="Arial" charset="0"/>
              </a:rPr>
              <a:t>       T		</a:t>
            </a:r>
            <a:r>
              <a:rPr lang="en-US" sz="3200">
                <a:solidFill>
                  <a:schemeClr val="hlink"/>
                </a:solidFill>
                <a:latin typeface="Arial" charset="0"/>
              </a:rPr>
              <a:t>     </a:t>
            </a:r>
            <a:r>
              <a:rPr lang="en-US" sz="3200">
                <a:solidFill>
                  <a:srgbClr val="800040"/>
                </a:solidFill>
                <a:latin typeface="Arial" charset="0"/>
              </a:rPr>
              <a:t>T</a:t>
            </a:r>
            <a:r>
              <a:rPr lang="en-US" sz="3200">
                <a:solidFill>
                  <a:schemeClr val="hlink"/>
                </a:solidFill>
                <a:latin typeface="Arial" charset="0"/>
              </a:rPr>
              <a:t>/</a:t>
            </a:r>
            <a:r>
              <a:rPr lang="en-US" sz="3200">
                <a:solidFill>
                  <a:srgbClr val="00FF80"/>
                </a:solidFill>
                <a:latin typeface="Arial" charset="0"/>
              </a:rPr>
              <a:t>L	 	L</a:t>
            </a:r>
            <a:r>
              <a:rPr lang="en-US" sz="3200">
                <a:solidFill>
                  <a:schemeClr val="hlink"/>
                </a:solidFill>
                <a:latin typeface="Arial" charset="0"/>
              </a:rPr>
              <a:t>/</a:t>
            </a:r>
            <a:r>
              <a:rPr lang="en-US" sz="3200">
                <a:solidFill>
                  <a:srgbClr val="800040"/>
                </a:solidFill>
                <a:latin typeface="Arial" charset="0"/>
              </a:rPr>
              <a:t>T</a:t>
            </a:r>
            <a:endParaRPr lang="en-US" sz="3200">
              <a:solidFill>
                <a:srgbClr val="00FF80"/>
              </a:solidFill>
              <a:latin typeface="Arial" charset="0"/>
            </a:endParaRPr>
          </a:p>
          <a:p>
            <a:pPr marL="609600" indent="-609600" eaLnBrk="1" hangingPunct="1">
              <a:spcBef>
                <a:spcPct val="20000"/>
              </a:spcBef>
              <a:buClr>
                <a:schemeClr val="folHlink"/>
              </a:buClr>
              <a:buFont typeface="Times" charset="0"/>
              <a:buNone/>
            </a:pPr>
            <a:endParaRPr lang="en-US" sz="3200">
              <a:solidFill>
                <a:srgbClr val="00FF80"/>
              </a:solidFill>
              <a:latin typeface="Arial" charset="0"/>
            </a:endParaRPr>
          </a:p>
        </p:txBody>
      </p:sp>
      <p:sp>
        <p:nvSpPr>
          <p:cNvPr id="40998" name="Rectangle 38"/>
          <p:cNvSpPr>
            <a:spLocks noChangeArrowheads="1"/>
          </p:cNvSpPr>
          <p:nvPr/>
        </p:nvSpPr>
        <p:spPr bwMode="auto">
          <a:xfrm>
            <a:off x="5078413" y="1403350"/>
            <a:ext cx="609600" cy="517525"/>
          </a:xfrm>
          <a:prstGeom prst="rect">
            <a:avLst/>
          </a:prstGeom>
          <a:gradFill rotWithShape="0">
            <a:gsLst>
              <a:gs pos="0">
                <a:schemeClr val="accent1">
                  <a:gamma/>
                  <a:tint val="0"/>
                  <a:invGamma/>
                  <a:alpha val="0"/>
                </a:schemeClr>
              </a:gs>
              <a:gs pos="100000">
                <a:schemeClr val="accent1"/>
              </a:gs>
            </a:gsLst>
            <a:path path="shape">
              <a:fillToRect l="50000" t="50000" r="50000" b="50000"/>
            </a:path>
          </a:gradFill>
          <a:ln w="9525">
            <a:solidFill>
              <a:schemeClr val="tx1"/>
            </a:solidFill>
            <a:miter lim="800000"/>
            <a:headEnd/>
            <a:tailEnd/>
          </a:ln>
          <a:effectLst/>
        </p:spPr>
        <p:txBody>
          <a:bodyPr wrap="none" anchor="ctr"/>
          <a:lstStyle/>
          <a:p>
            <a:endParaRPr lang="en-GB"/>
          </a:p>
        </p:txBody>
      </p:sp>
    </p:spTree>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r>
              <a:rPr lang="en-US"/>
              <a:t>Teaching Styles</a:t>
            </a:r>
          </a:p>
        </p:txBody>
      </p:sp>
      <p:graphicFrame>
        <p:nvGraphicFramePr>
          <p:cNvPr id="49155" name="Group 3"/>
          <p:cNvGraphicFramePr>
            <a:graphicFrameLocks noGrp="1"/>
          </p:cNvGraphicFramePr>
          <p:nvPr/>
        </p:nvGraphicFramePr>
        <p:xfrm>
          <a:off x="1379538" y="1403350"/>
          <a:ext cx="6781800" cy="518160"/>
        </p:xfrm>
        <a:graphic>
          <a:graphicData uri="http://schemas.openxmlformats.org/drawingml/2006/table">
            <a:tbl>
              <a:tblPr/>
              <a:tblGrid>
                <a:gridCol w="609600">
                  <a:extLst>
                    <a:ext uri="{9D8B030D-6E8A-4147-A177-3AD203B41FA5}">
                      <a16:colId xmlns:a16="http://schemas.microsoft.com/office/drawing/2014/main" val="20000"/>
                    </a:ext>
                  </a:extLst>
                </a:gridCol>
                <a:gridCol w="622300">
                  <a:extLst>
                    <a:ext uri="{9D8B030D-6E8A-4147-A177-3AD203B41FA5}">
                      <a16:colId xmlns:a16="http://schemas.microsoft.com/office/drawing/2014/main" val="20001"/>
                    </a:ext>
                  </a:extLst>
                </a:gridCol>
                <a:gridCol w="617537">
                  <a:extLst>
                    <a:ext uri="{9D8B030D-6E8A-4147-A177-3AD203B41FA5}">
                      <a16:colId xmlns:a16="http://schemas.microsoft.com/office/drawing/2014/main" val="20002"/>
                    </a:ext>
                  </a:extLst>
                </a:gridCol>
                <a:gridCol w="617538">
                  <a:extLst>
                    <a:ext uri="{9D8B030D-6E8A-4147-A177-3AD203B41FA5}">
                      <a16:colId xmlns:a16="http://schemas.microsoft.com/office/drawing/2014/main" val="20003"/>
                    </a:ext>
                  </a:extLst>
                </a:gridCol>
                <a:gridCol w="615950">
                  <a:extLst>
                    <a:ext uri="{9D8B030D-6E8A-4147-A177-3AD203B41FA5}">
                      <a16:colId xmlns:a16="http://schemas.microsoft.com/office/drawing/2014/main" val="20004"/>
                    </a:ext>
                  </a:extLst>
                </a:gridCol>
                <a:gridCol w="615950">
                  <a:extLst>
                    <a:ext uri="{9D8B030D-6E8A-4147-A177-3AD203B41FA5}">
                      <a16:colId xmlns:a16="http://schemas.microsoft.com/office/drawing/2014/main" val="20005"/>
                    </a:ext>
                  </a:extLst>
                </a:gridCol>
                <a:gridCol w="615950">
                  <a:extLst>
                    <a:ext uri="{9D8B030D-6E8A-4147-A177-3AD203B41FA5}">
                      <a16:colId xmlns:a16="http://schemas.microsoft.com/office/drawing/2014/main" val="20006"/>
                    </a:ext>
                  </a:extLst>
                </a:gridCol>
                <a:gridCol w="617537">
                  <a:extLst>
                    <a:ext uri="{9D8B030D-6E8A-4147-A177-3AD203B41FA5}">
                      <a16:colId xmlns:a16="http://schemas.microsoft.com/office/drawing/2014/main" val="20007"/>
                    </a:ext>
                  </a:extLst>
                </a:gridCol>
                <a:gridCol w="617538">
                  <a:extLst>
                    <a:ext uri="{9D8B030D-6E8A-4147-A177-3AD203B41FA5}">
                      <a16:colId xmlns:a16="http://schemas.microsoft.com/office/drawing/2014/main" val="20008"/>
                    </a:ext>
                  </a:extLst>
                </a:gridCol>
                <a:gridCol w="614362">
                  <a:extLst>
                    <a:ext uri="{9D8B030D-6E8A-4147-A177-3AD203B41FA5}">
                      <a16:colId xmlns:a16="http://schemas.microsoft.com/office/drawing/2014/main" val="20009"/>
                    </a:ext>
                  </a:extLst>
                </a:gridCol>
                <a:gridCol w="617538">
                  <a:extLst>
                    <a:ext uri="{9D8B030D-6E8A-4147-A177-3AD203B41FA5}">
                      <a16:colId xmlns:a16="http://schemas.microsoft.com/office/drawing/2014/main" val="20010"/>
                    </a:ext>
                  </a:extLst>
                </a:gridCol>
              </a:tblGrid>
              <a:tr h="431800">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A</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B</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C</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D</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E</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F</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G</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H</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I</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J</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K</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bl>
          </a:graphicData>
        </a:graphic>
      </p:graphicFrame>
      <p:sp>
        <p:nvSpPr>
          <p:cNvPr id="49181" name="Rectangle 29"/>
          <p:cNvSpPr>
            <a:spLocks noChangeArrowheads="1"/>
          </p:cNvSpPr>
          <p:nvPr/>
        </p:nvSpPr>
        <p:spPr bwMode="auto">
          <a:xfrm>
            <a:off x="1152525" y="2057400"/>
            <a:ext cx="7067550" cy="3076575"/>
          </a:xfrm>
          <a:prstGeom prst="rect">
            <a:avLst/>
          </a:prstGeom>
          <a:noFill/>
          <a:ln w="9525">
            <a:noFill/>
            <a:miter lim="800000"/>
            <a:headEnd/>
            <a:tailEnd/>
          </a:ln>
          <a:effectLst/>
        </p:spPr>
        <p:txBody>
          <a:bodyPr/>
          <a:lstStyle/>
          <a:p>
            <a:pPr marL="609600" indent="-609600" eaLnBrk="1" hangingPunct="1">
              <a:spcBef>
                <a:spcPct val="20000"/>
              </a:spcBef>
              <a:buClr>
                <a:schemeClr val="folHlink"/>
              </a:buClr>
              <a:buFont typeface="Times" charset="0"/>
              <a:buNone/>
            </a:pPr>
            <a:r>
              <a:rPr lang="en-US">
                <a:latin typeface="Arial" charset="0"/>
              </a:rPr>
              <a:t>H. </a:t>
            </a:r>
            <a:r>
              <a:rPr lang="en-US" b="1" u="sng">
                <a:latin typeface="Arial" charset="0"/>
              </a:rPr>
              <a:t>Divergent Discovery</a:t>
            </a:r>
            <a:r>
              <a:rPr lang="en-US">
                <a:latin typeface="Arial" charset="0"/>
              </a:rPr>
              <a:t>:  multiple responses/solutions to a single question/situation posed by the teacher</a:t>
            </a:r>
          </a:p>
          <a:p>
            <a:pPr marL="609600" indent="-609600" eaLnBrk="1" hangingPunct="1">
              <a:spcBef>
                <a:spcPct val="20000"/>
              </a:spcBef>
              <a:buClr>
                <a:schemeClr val="folHlink"/>
              </a:buClr>
              <a:buFont typeface="Times" charset="0"/>
              <a:buNone/>
            </a:pPr>
            <a:endParaRPr lang="en-US">
              <a:latin typeface="Arial" charset="0"/>
            </a:endParaRPr>
          </a:p>
          <a:p>
            <a:pPr marL="609600" indent="-609600" eaLnBrk="1" hangingPunct="1">
              <a:spcBef>
                <a:spcPct val="20000"/>
              </a:spcBef>
              <a:buClr>
                <a:schemeClr val="folHlink"/>
              </a:buClr>
              <a:buFont typeface="Times" charset="0"/>
              <a:buNone/>
            </a:pPr>
            <a:r>
              <a:rPr lang="en-US" sz="2000">
                <a:solidFill>
                  <a:schemeClr val="folHlink"/>
                </a:solidFill>
                <a:latin typeface="Arial" charset="0"/>
              </a:rPr>
              <a:t>  </a:t>
            </a:r>
            <a:r>
              <a:rPr lang="en-US" u="sng">
                <a:solidFill>
                  <a:srgbClr val="008040"/>
                </a:solidFill>
                <a:latin typeface="Arial" charset="0"/>
              </a:rPr>
              <a:t>Pre-Impact		Impact	Post-Impact</a:t>
            </a:r>
            <a:endParaRPr lang="en-US">
              <a:solidFill>
                <a:srgbClr val="008040"/>
              </a:solidFill>
              <a:latin typeface="Arial" charset="0"/>
            </a:endParaRPr>
          </a:p>
          <a:p>
            <a:pPr marL="609600" indent="-609600" eaLnBrk="1" hangingPunct="1">
              <a:spcBef>
                <a:spcPct val="20000"/>
              </a:spcBef>
              <a:buClr>
                <a:schemeClr val="tx1"/>
              </a:buClr>
              <a:buFont typeface="Times" charset="0"/>
              <a:buNone/>
            </a:pPr>
            <a:r>
              <a:rPr lang="en-US" sz="3200">
                <a:solidFill>
                  <a:srgbClr val="800040"/>
                </a:solidFill>
                <a:latin typeface="Arial" charset="0"/>
              </a:rPr>
              <a:t>  	 T</a:t>
            </a:r>
            <a:r>
              <a:rPr lang="en-US" sz="3200">
                <a:solidFill>
                  <a:schemeClr val="hlink"/>
                </a:solidFill>
                <a:latin typeface="Arial" charset="0"/>
              </a:rPr>
              <a:t>	  	   </a:t>
            </a:r>
            <a:r>
              <a:rPr lang="en-US" sz="3200">
                <a:solidFill>
                  <a:srgbClr val="00FF80"/>
                </a:solidFill>
                <a:latin typeface="Arial" charset="0"/>
              </a:rPr>
              <a:t>L </a:t>
            </a:r>
            <a:r>
              <a:rPr lang="en-US" sz="3200">
                <a:solidFill>
                  <a:schemeClr val="hlink"/>
                </a:solidFill>
                <a:latin typeface="Arial" charset="0"/>
              </a:rPr>
              <a:t>/</a:t>
            </a:r>
            <a:r>
              <a:rPr lang="en-US" sz="3200">
                <a:solidFill>
                  <a:srgbClr val="800040"/>
                </a:solidFill>
                <a:latin typeface="Arial" charset="0"/>
              </a:rPr>
              <a:t>T</a:t>
            </a:r>
            <a:r>
              <a:rPr lang="en-US" sz="3200">
                <a:solidFill>
                  <a:srgbClr val="00FF80"/>
                </a:solidFill>
                <a:latin typeface="Arial" charset="0"/>
              </a:rPr>
              <a:t> 	     L</a:t>
            </a:r>
            <a:r>
              <a:rPr lang="en-US" sz="3200">
                <a:solidFill>
                  <a:schemeClr val="hlink"/>
                </a:solidFill>
                <a:latin typeface="Arial" charset="0"/>
              </a:rPr>
              <a:t>/</a:t>
            </a:r>
            <a:r>
              <a:rPr lang="en-US" sz="3200">
                <a:solidFill>
                  <a:srgbClr val="800040"/>
                </a:solidFill>
                <a:latin typeface="Arial" charset="0"/>
              </a:rPr>
              <a:t>T</a:t>
            </a:r>
            <a:endParaRPr lang="en-US" sz="3200">
              <a:solidFill>
                <a:srgbClr val="00FF80"/>
              </a:solidFill>
              <a:latin typeface="Arial" charset="0"/>
            </a:endParaRPr>
          </a:p>
          <a:p>
            <a:pPr marL="609600" indent="-609600" algn="ctr" eaLnBrk="1" hangingPunct="1">
              <a:spcBef>
                <a:spcPct val="20000"/>
              </a:spcBef>
              <a:buClr>
                <a:schemeClr val="tx1"/>
              </a:buClr>
              <a:buFont typeface="Times" charset="0"/>
              <a:buNone/>
            </a:pPr>
            <a:endParaRPr lang="en-US" sz="3200">
              <a:solidFill>
                <a:schemeClr val="hlink"/>
              </a:solidFill>
              <a:latin typeface="Arial" charset="0"/>
            </a:endParaRPr>
          </a:p>
        </p:txBody>
      </p:sp>
      <p:sp>
        <p:nvSpPr>
          <p:cNvPr id="49182" name="Rectangle 30"/>
          <p:cNvSpPr>
            <a:spLocks noChangeArrowheads="1"/>
          </p:cNvSpPr>
          <p:nvPr/>
        </p:nvSpPr>
        <p:spPr bwMode="auto">
          <a:xfrm>
            <a:off x="5702300" y="1403350"/>
            <a:ext cx="609600" cy="517525"/>
          </a:xfrm>
          <a:prstGeom prst="rect">
            <a:avLst/>
          </a:prstGeom>
          <a:gradFill rotWithShape="0">
            <a:gsLst>
              <a:gs pos="0">
                <a:schemeClr val="accent1">
                  <a:gamma/>
                  <a:tint val="0"/>
                  <a:invGamma/>
                  <a:alpha val="0"/>
                </a:schemeClr>
              </a:gs>
              <a:gs pos="100000">
                <a:schemeClr val="accent1"/>
              </a:gs>
            </a:gsLst>
            <a:path path="shape">
              <a:fillToRect l="50000" t="50000" r="50000" b="50000"/>
            </a:path>
          </a:gradFill>
          <a:ln w="9525">
            <a:solidFill>
              <a:schemeClr val="tx1"/>
            </a:solidFill>
            <a:miter lim="800000"/>
            <a:headEnd/>
            <a:tailEnd/>
          </a:ln>
          <a:effectLst/>
        </p:spPr>
        <p:txBody>
          <a:bodyPr wrap="none" anchor="ctr"/>
          <a:lstStyle/>
          <a:p>
            <a:endParaRPr lang="en-GB"/>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lstStyle/>
          <a:p>
            <a:r>
              <a:rPr lang="en-US"/>
              <a:t>Teaching Styles</a:t>
            </a:r>
          </a:p>
        </p:txBody>
      </p:sp>
      <p:graphicFrame>
        <p:nvGraphicFramePr>
          <p:cNvPr id="51203" name="Group 3"/>
          <p:cNvGraphicFramePr>
            <a:graphicFrameLocks noGrp="1"/>
          </p:cNvGraphicFramePr>
          <p:nvPr/>
        </p:nvGraphicFramePr>
        <p:xfrm>
          <a:off x="1379538" y="1403350"/>
          <a:ext cx="6781800" cy="518160"/>
        </p:xfrm>
        <a:graphic>
          <a:graphicData uri="http://schemas.openxmlformats.org/drawingml/2006/table">
            <a:tbl>
              <a:tblPr/>
              <a:tblGrid>
                <a:gridCol w="609600">
                  <a:extLst>
                    <a:ext uri="{9D8B030D-6E8A-4147-A177-3AD203B41FA5}">
                      <a16:colId xmlns:a16="http://schemas.microsoft.com/office/drawing/2014/main" val="20000"/>
                    </a:ext>
                  </a:extLst>
                </a:gridCol>
                <a:gridCol w="622300">
                  <a:extLst>
                    <a:ext uri="{9D8B030D-6E8A-4147-A177-3AD203B41FA5}">
                      <a16:colId xmlns:a16="http://schemas.microsoft.com/office/drawing/2014/main" val="20001"/>
                    </a:ext>
                  </a:extLst>
                </a:gridCol>
                <a:gridCol w="617537">
                  <a:extLst>
                    <a:ext uri="{9D8B030D-6E8A-4147-A177-3AD203B41FA5}">
                      <a16:colId xmlns:a16="http://schemas.microsoft.com/office/drawing/2014/main" val="20002"/>
                    </a:ext>
                  </a:extLst>
                </a:gridCol>
                <a:gridCol w="617538">
                  <a:extLst>
                    <a:ext uri="{9D8B030D-6E8A-4147-A177-3AD203B41FA5}">
                      <a16:colId xmlns:a16="http://schemas.microsoft.com/office/drawing/2014/main" val="20003"/>
                    </a:ext>
                  </a:extLst>
                </a:gridCol>
                <a:gridCol w="615950">
                  <a:extLst>
                    <a:ext uri="{9D8B030D-6E8A-4147-A177-3AD203B41FA5}">
                      <a16:colId xmlns:a16="http://schemas.microsoft.com/office/drawing/2014/main" val="20004"/>
                    </a:ext>
                  </a:extLst>
                </a:gridCol>
                <a:gridCol w="615950">
                  <a:extLst>
                    <a:ext uri="{9D8B030D-6E8A-4147-A177-3AD203B41FA5}">
                      <a16:colId xmlns:a16="http://schemas.microsoft.com/office/drawing/2014/main" val="20005"/>
                    </a:ext>
                  </a:extLst>
                </a:gridCol>
                <a:gridCol w="615950">
                  <a:extLst>
                    <a:ext uri="{9D8B030D-6E8A-4147-A177-3AD203B41FA5}">
                      <a16:colId xmlns:a16="http://schemas.microsoft.com/office/drawing/2014/main" val="20006"/>
                    </a:ext>
                  </a:extLst>
                </a:gridCol>
                <a:gridCol w="617537">
                  <a:extLst>
                    <a:ext uri="{9D8B030D-6E8A-4147-A177-3AD203B41FA5}">
                      <a16:colId xmlns:a16="http://schemas.microsoft.com/office/drawing/2014/main" val="20007"/>
                    </a:ext>
                  </a:extLst>
                </a:gridCol>
                <a:gridCol w="617538">
                  <a:extLst>
                    <a:ext uri="{9D8B030D-6E8A-4147-A177-3AD203B41FA5}">
                      <a16:colId xmlns:a16="http://schemas.microsoft.com/office/drawing/2014/main" val="20008"/>
                    </a:ext>
                  </a:extLst>
                </a:gridCol>
                <a:gridCol w="614362">
                  <a:extLst>
                    <a:ext uri="{9D8B030D-6E8A-4147-A177-3AD203B41FA5}">
                      <a16:colId xmlns:a16="http://schemas.microsoft.com/office/drawing/2014/main" val="20009"/>
                    </a:ext>
                  </a:extLst>
                </a:gridCol>
                <a:gridCol w="617538">
                  <a:extLst>
                    <a:ext uri="{9D8B030D-6E8A-4147-A177-3AD203B41FA5}">
                      <a16:colId xmlns:a16="http://schemas.microsoft.com/office/drawing/2014/main" val="20010"/>
                    </a:ext>
                  </a:extLst>
                </a:gridCol>
              </a:tblGrid>
              <a:tr h="431800">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A</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B</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C</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D</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E</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F</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G</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H</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I</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J</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K</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bl>
          </a:graphicData>
        </a:graphic>
      </p:graphicFrame>
      <p:sp>
        <p:nvSpPr>
          <p:cNvPr id="51229" name="Rectangle 29"/>
          <p:cNvSpPr>
            <a:spLocks noChangeArrowheads="1"/>
          </p:cNvSpPr>
          <p:nvPr/>
        </p:nvSpPr>
        <p:spPr bwMode="auto">
          <a:xfrm>
            <a:off x="1152525" y="2057400"/>
            <a:ext cx="7067550" cy="3076575"/>
          </a:xfrm>
          <a:prstGeom prst="rect">
            <a:avLst/>
          </a:prstGeom>
          <a:noFill/>
          <a:ln w="9525">
            <a:noFill/>
            <a:miter lim="800000"/>
            <a:headEnd/>
            <a:tailEnd/>
          </a:ln>
          <a:effectLst/>
        </p:spPr>
        <p:txBody>
          <a:bodyPr/>
          <a:lstStyle/>
          <a:p>
            <a:pPr marL="812800" indent="-812800" eaLnBrk="1" hangingPunct="1">
              <a:spcBef>
                <a:spcPct val="20000"/>
              </a:spcBef>
              <a:buClr>
                <a:schemeClr val="folHlink"/>
              </a:buClr>
              <a:buFont typeface="Times" charset="0"/>
              <a:buNone/>
            </a:pPr>
            <a:r>
              <a:rPr lang="en-US" b="1">
                <a:latin typeface="Arial" charset="0"/>
              </a:rPr>
              <a:t>I.</a:t>
            </a:r>
            <a:r>
              <a:rPr lang="en-US" b="1" u="sng">
                <a:latin typeface="Arial" charset="0"/>
              </a:rPr>
              <a:t>	Learner-Designed Individual Program</a:t>
            </a:r>
            <a:r>
              <a:rPr lang="en-US">
                <a:latin typeface="Arial" charset="0"/>
              </a:rPr>
              <a:t>:  learners make decisions about how to resolve problem and designate performance criteria</a:t>
            </a:r>
          </a:p>
          <a:p>
            <a:pPr marL="812800" indent="-812800" eaLnBrk="1" hangingPunct="1">
              <a:spcBef>
                <a:spcPct val="20000"/>
              </a:spcBef>
              <a:buClr>
                <a:schemeClr val="folHlink"/>
              </a:buClr>
              <a:buFont typeface="Times" charset="0"/>
              <a:buNone/>
            </a:pPr>
            <a:endParaRPr lang="en-US">
              <a:solidFill>
                <a:schemeClr val="folHlink"/>
              </a:solidFill>
              <a:latin typeface="Arial" charset="0"/>
            </a:endParaRPr>
          </a:p>
          <a:p>
            <a:pPr marL="812800" indent="-812800" algn="ctr" eaLnBrk="1" hangingPunct="1">
              <a:spcBef>
                <a:spcPct val="20000"/>
              </a:spcBef>
              <a:buClr>
                <a:schemeClr val="tx1"/>
              </a:buClr>
              <a:buFont typeface="Times" charset="0"/>
              <a:buNone/>
            </a:pPr>
            <a:r>
              <a:rPr lang="en-US" u="sng">
                <a:solidFill>
                  <a:srgbClr val="008040"/>
                </a:solidFill>
                <a:latin typeface="Arial" charset="0"/>
              </a:rPr>
              <a:t>Pre-Impact		Impact	Post-Impact</a:t>
            </a:r>
          </a:p>
          <a:p>
            <a:pPr marL="812800" indent="-812800" eaLnBrk="1" hangingPunct="1">
              <a:spcBef>
                <a:spcPct val="20000"/>
              </a:spcBef>
              <a:buClr>
                <a:schemeClr val="tx1"/>
              </a:buClr>
              <a:buFont typeface="Times" charset="0"/>
              <a:buNone/>
            </a:pPr>
            <a:r>
              <a:rPr lang="en-US" sz="3200">
                <a:solidFill>
                  <a:srgbClr val="800040"/>
                </a:solidFill>
                <a:latin typeface="Arial" charset="0"/>
              </a:rPr>
              <a:t>	   T</a:t>
            </a:r>
            <a:r>
              <a:rPr lang="en-US" sz="3200">
                <a:solidFill>
                  <a:schemeClr val="hlink"/>
                </a:solidFill>
                <a:latin typeface="Arial" charset="0"/>
              </a:rPr>
              <a:t>	    	       </a:t>
            </a:r>
            <a:r>
              <a:rPr lang="en-US" sz="3200">
                <a:solidFill>
                  <a:srgbClr val="00FF80"/>
                </a:solidFill>
                <a:latin typeface="Arial" charset="0"/>
              </a:rPr>
              <a:t>L	 	 L</a:t>
            </a:r>
          </a:p>
          <a:p>
            <a:pPr marL="812800" indent="-812800" eaLnBrk="1" hangingPunct="1">
              <a:spcBef>
                <a:spcPct val="20000"/>
              </a:spcBef>
              <a:buClr>
                <a:schemeClr val="folHlink"/>
              </a:buClr>
              <a:buFont typeface="Times" charset="0"/>
              <a:buNone/>
            </a:pPr>
            <a:endParaRPr lang="en-US" sz="3200">
              <a:solidFill>
                <a:schemeClr val="hlink"/>
              </a:solidFill>
              <a:latin typeface="Arial" charset="0"/>
            </a:endParaRPr>
          </a:p>
        </p:txBody>
      </p:sp>
      <p:sp>
        <p:nvSpPr>
          <p:cNvPr id="51230" name="Rectangle 30"/>
          <p:cNvSpPr>
            <a:spLocks noChangeArrowheads="1"/>
          </p:cNvSpPr>
          <p:nvPr/>
        </p:nvSpPr>
        <p:spPr bwMode="auto">
          <a:xfrm>
            <a:off x="6319838" y="1403350"/>
            <a:ext cx="609600" cy="517525"/>
          </a:xfrm>
          <a:prstGeom prst="rect">
            <a:avLst/>
          </a:prstGeom>
          <a:gradFill rotWithShape="0">
            <a:gsLst>
              <a:gs pos="0">
                <a:schemeClr val="accent1">
                  <a:gamma/>
                  <a:tint val="0"/>
                  <a:invGamma/>
                  <a:alpha val="0"/>
                </a:schemeClr>
              </a:gs>
              <a:gs pos="100000">
                <a:schemeClr val="accent1"/>
              </a:gs>
            </a:gsLst>
            <a:path path="shape">
              <a:fillToRect l="50000" t="50000" r="50000" b="50000"/>
            </a:path>
          </a:gradFill>
          <a:ln w="9525">
            <a:solidFill>
              <a:schemeClr val="tx1"/>
            </a:solidFill>
            <a:miter lim="800000"/>
            <a:headEnd/>
            <a:tailEnd/>
          </a:ln>
          <a:effectLst/>
        </p:spPr>
        <p:txBody>
          <a:bodyPr wrap="none" anchor="ctr"/>
          <a:lstStyle/>
          <a:p>
            <a:endParaRPr lang="en-GB"/>
          </a:p>
        </p:txBody>
      </p:sp>
    </p:spTree>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p:txBody>
          <a:bodyPr/>
          <a:lstStyle/>
          <a:p>
            <a:r>
              <a:rPr lang="en-US"/>
              <a:t>Teaching Styles</a:t>
            </a:r>
          </a:p>
        </p:txBody>
      </p:sp>
      <p:graphicFrame>
        <p:nvGraphicFramePr>
          <p:cNvPr id="53251" name="Group 3"/>
          <p:cNvGraphicFramePr>
            <a:graphicFrameLocks noGrp="1"/>
          </p:cNvGraphicFramePr>
          <p:nvPr/>
        </p:nvGraphicFramePr>
        <p:xfrm>
          <a:off x="1379538" y="1403350"/>
          <a:ext cx="6781800" cy="518160"/>
        </p:xfrm>
        <a:graphic>
          <a:graphicData uri="http://schemas.openxmlformats.org/drawingml/2006/table">
            <a:tbl>
              <a:tblPr/>
              <a:tblGrid>
                <a:gridCol w="609600">
                  <a:extLst>
                    <a:ext uri="{9D8B030D-6E8A-4147-A177-3AD203B41FA5}">
                      <a16:colId xmlns:a16="http://schemas.microsoft.com/office/drawing/2014/main" val="20000"/>
                    </a:ext>
                  </a:extLst>
                </a:gridCol>
                <a:gridCol w="622300">
                  <a:extLst>
                    <a:ext uri="{9D8B030D-6E8A-4147-A177-3AD203B41FA5}">
                      <a16:colId xmlns:a16="http://schemas.microsoft.com/office/drawing/2014/main" val="20001"/>
                    </a:ext>
                  </a:extLst>
                </a:gridCol>
                <a:gridCol w="617537">
                  <a:extLst>
                    <a:ext uri="{9D8B030D-6E8A-4147-A177-3AD203B41FA5}">
                      <a16:colId xmlns:a16="http://schemas.microsoft.com/office/drawing/2014/main" val="20002"/>
                    </a:ext>
                  </a:extLst>
                </a:gridCol>
                <a:gridCol w="617538">
                  <a:extLst>
                    <a:ext uri="{9D8B030D-6E8A-4147-A177-3AD203B41FA5}">
                      <a16:colId xmlns:a16="http://schemas.microsoft.com/office/drawing/2014/main" val="20003"/>
                    </a:ext>
                  </a:extLst>
                </a:gridCol>
                <a:gridCol w="615950">
                  <a:extLst>
                    <a:ext uri="{9D8B030D-6E8A-4147-A177-3AD203B41FA5}">
                      <a16:colId xmlns:a16="http://schemas.microsoft.com/office/drawing/2014/main" val="20004"/>
                    </a:ext>
                  </a:extLst>
                </a:gridCol>
                <a:gridCol w="615950">
                  <a:extLst>
                    <a:ext uri="{9D8B030D-6E8A-4147-A177-3AD203B41FA5}">
                      <a16:colId xmlns:a16="http://schemas.microsoft.com/office/drawing/2014/main" val="20005"/>
                    </a:ext>
                  </a:extLst>
                </a:gridCol>
                <a:gridCol w="615950">
                  <a:extLst>
                    <a:ext uri="{9D8B030D-6E8A-4147-A177-3AD203B41FA5}">
                      <a16:colId xmlns:a16="http://schemas.microsoft.com/office/drawing/2014/main" val="20006"/>
                    </a:ext>
                  </a:extLst>
                </a:gridCol>
                <a:gridCol w="617537">
                  <a:extLst>
                    <a:ext uri="{9D8B030D-6E8A-4147-A177-3AD203B41FA5}">
                      <a16:colId xmlns:a16="http://schemas.microsoft.com/office/drawing/2014/main" val="20007"/>
                    </a:ext>
                  </a:extLst>
                </a:gridCol>
                <a:gridCol w="617538">
                  <a:extLst>
                    <a:ext uri="{9D8B030D-6E8A-4147-A177-3AD203B41FA5}">
                      <a16:colId xmlns:a16="http://schemas.microsoft.com/office/drawing/2014/main" val="20008"/>
                    </a:ext>
                  </a:extLst>
                </a:gridCol>
                <a:gridCol w="614362">
                  <a:extLst>
                    <a:ext uri="{9D8B030D-6E8A-4147-A177-3AD203B41FA5}">
                      <a16:colId xmlns:a16="http://schemas.microsoft.com/office/drawing/2014/main" val="20009"/>
                    </a:ext>
                  </a:extLst>
                </a:gridCol>
                <a:gridCol w="617538">
                  <a:extLst>
                    <a:ext uri="{9D8B030D-6E8A-4147-A177-3AD203B41FA5}">
                      <a16:colId xmlns:a16="http://schemas.microsoft.com/office/drawing/2014/main" val="20010"/>
                    </a:ext>
                  </a:extLst>
                </a:gridCol>
              </a:tblGrid>
              <a:tr h="431800">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A</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B</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C</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D</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tx1"/>
                          </a:solidFill>
                          <a:effectLst/>
                          <a:latin typeface="Arial" charset="0"/>
                        </a:rPr>
                        <a:t>E</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F</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G</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H</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I</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J</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hlink"/>
                        </a:buClr>
                        <a:buSzTx/>
                        <a:buFont typeface="Times" charset="0"/>
                        <a:buNone/>
                        <a:tabLst/>
                      </a:pPr>
                      <a:r>
                        <a:rPr kumimoji="0" lang="en-US" sz="2800" b="0" i="0" u="none" strike="noStrike" cap="none" normalizeH="0" baseline="0">
                          <a:ln>
                            <a:noFill/>
                          </a:ln>
                          <a:solidFill>
                            <a:schemeClr val="folHlink"/>
                          </a:solidFill>
                          <a:effectLst/>
                          <a:latin typeface="Arial" charset="0"/>
                        </a:rPr>
                        <a:t>K</a:t>
                      </a:r>
                    </a:p>
                  </a:txBody>
                  <a:tcPr horzOverflow="overflow">
                    <a:lnL w="38100" cap="flat" cmpd="sng" algn="ctr">
                      <a:solidFill>
                        <a:schemeClr val="tx1"/>
                      </a:solidFill>
                      <a:prstDash val="solid"/>
                      <a:round/>
                      <a:headEnd type="none" w="med" len="med"/>
                      <a:tailEnd type="none" w="med" len="med"/>
                    </a:lnL>
                    <a:lnR w="381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0"/>
                  </a:ext>
                </a:extLst>
              </a:tr>
            </a:tbl>
          </a:graphicData>
        </a:graphic>
      </p:graphicFrame>
      <p:sp>
        <p:nvSpPr>
          <p:cNvPr id="53277" name="Rectangle 29"/>
          <p:cNvSpPr>
            <a:spLocks noChangeArrowheads="1"/>
          </p:cNvSpPr>
          <p:nvPr/>
        </p:nvSpPr>
        <p:spPr bwMode="auto">
          <a:xfrm>
            <a:off x="1152525" y="2057400"/>
            <a:ext cx="7067550" cy="1600200"/>
          </a:xfrm>
          <a:prstGeom prst="rect">
            <a:avLst/>
          </a:prstGeom>
          <a:noFill/>
          <a:ln w="9525">
            <a:noFill/>
            <a:miter lim="800000"/>
            <a:headEnd/>
            <a:tailEnd/>
          </a:ln>
          <a:effectLst/>
        </p:spPr>
        <p:txBody>
          <a:bodyPr/>
          <a:lstStyle/>
          <a:p>
            <a:pPr marL="609600" indent="-609600" eaLnBrk="1" hangingPunct="1">
              <a:spcBef>
                <a:spcPct val="20000"/>
              </a:spcBef>
              <a:buClr>
                <a:schemeClr val="folHlink"/>
              </a:buClr>
              <a:buFont typeface="Times" charset="0"/>
              <a:buNone/>
            </a:pPr>
            <a:r>
              <a:rPr lang="en-US" sz="2000" b="1">
                <a:latin typeface="Arial" charset="0"/>
              </a:rPr>
              <a:t>J.</a:t>
            </a:r>
            <a:r>
              <a:rPr lang="en-US" sz="2000" b="1" u="sng">
                <a:solidFill>
                  <a:schemeClr val="bg2"/>
                </a:solidFill>
                <a:latin typeface="Arial" charset="0"/>
              </a:rPr>
              <a:t>	Learner-Initiated Style</a:t>
            </a:r>
            <a:r>
              <a:rPr lang="en-US" sz="2000">
                <a:solidFill>
                  <a:schemeClr val="bg2"/>
                </a:solidFill>
                <a:latin typeface="Arial" charset="0"/>
              </a:rPr>
              <a:t>:  learner initiates and is responsible for designing the learning experience from start to finish.</a:t>
            </a:r>
          </a:p>
          <a:p>
            <a:pPr marL="990600" lvl="1" indent="-533400" eaLnBrk="1" hangingPunct="1">
              <a:spcBef>
                <a:spcPct val="20000"/>
              </a:spcBef>
              <a:buClr>
                <a:schemeClr val="folHlink"/>
              </a:buClr>
              <a:buFont typeface="Times" charset="0"/>
              <a:buNone/>
            </a:pPr>
            <a:r>
              <a:rPr lang="en-US" sz="2000">
                <a:solidFill>
                  <a:srgbClr val="800040"/>
                </a:solidFill>
                <a:latin typeface="Arial" charset="0"/>
              </a:rPr>
              <a:t>Teacher’s Role:  provide support and facilitate according to learner’s requests.</a:t>
            </a:r>
            <a:endParaRPr lang="en-US" sz="2800">
              <a:solidFill>
                <a:schemeClr val="hlink"/>
              </a:solidFill>
              <a:latin typeface="Arial" charset="0"/>
            </a:endParaRPr>
          </a:p>
        </p:txBody>
      </p:sp>
      <p:sp>
        <p:nvSpPr>
          <p:cNvPr id="53278" name="Rectangle 30"/>
          <p:cNvSpPr>
            <a:spLocks noChangeArrowheads="1"/>
          </p:cNvSpPr>
          <p:nvPr/>
        </p:nvSpPr>
        <p:spPr bwMode="auto">
          <a:xfrm>
            <a:off x="6929438" y="1403350"/>
            <a:ext cx="609600" cy="517525"/>
          </a:xfrm>
          <a:prstGeom prst="rect">
            <a:avLst/>
          </a:prstGeom>
          <a:gradFill rotWithShape="0">
            <a:gsLst>
              <a:gs pos="0">
                <a:schemeClr val="accent1">
                  <a:gamma/>
                  <a:tint val="0"/>
                  <a:invGamma/>
                  <a:alpha val="0"/>
                </a:schemeClr>
              </a:gs>
              <a:gs pos="100000">
                <a:schemeClr val="accent1"/>
              </a:gs>
            </a:gsLst>
            <a:path path="shape">
              <a:fillToRect l="50000" t="50000" r="50000" b="50000"/>
            </a:path>
          </a:gradFill>
          <a:ln w="9525">
            <a:solidFill>
              <a:schemeClr val="tx1"/>
            </a:solidFill>
            <a:miter lim="800000"/>
            <a:headEnd/>
            <a:tailEnd/>
          </a:ln>
          <a:effectLst/>
        </p:spPr>
        <p:txBody>
          <a:bodyPr wrap="none" anchor="ctr"/>
          <a:lstStyle/>
          <a:p>
            <a:endParaRPr lang="en-GB"/>
          </a:p>
        </p:txBody>
      </p:sp>
      <p:sp>
        <p:nvSpPr>
          <p:cNvPr id="53279" name="Rectangle 31"/>
          <p:cNvSpPr>
            <a:spLocks noChangeArrowheads="1"/>
          </p:cNvSpPr>
          <p:nvPr/>
        </p:nvSpPr>
        <p:spPr bwMode="auto">
          <a:xfrm>
            <a:off x="1152525" y="4114800"/>
            <a:ext cx="7294563" cy="1600200"/>
          </a:xfrm>
          <a:prstGeom prst="rect">
            <a:avLst/>
          </a:prstGeom>
          <a:noFill/>
          <a:ln w="9525">
            <a:noFill/>
            <a:miter lim="800000"/>
            <a:headEnd/>
            <a:tailEnd/>
          </a:ln>
          <a:effectLst/>
        </p:spPr>
        <p:txBody>
          <a:bodyPr/>
          <a:lstStyle/>
          <a:p>
            <a:pPr marL="609600" indent="-609600" eaLnBrk="1" hangingPunct="1">
              <a:spcBef>
                <a:spcPct val="20000"/>
              </a:spcBef>
              <a:buClr>
                <a:schemeClr val="folHlink"/>
              </a:buClr>
              <a:buFont typeface="Times" charset="0"/>
              <a:buNone/>
            </a:pPr>
            <a:r>
              <a:rPr lang="en-US" sz="2000" b="1">
                <a:latin typeface="Arial" charset="0"/>
              </a:rPr>
              <a:t>K.	</a:t>
            </a:r>
            <a:r>
              <a:rPr lang="en-US" sz="2000" b="1" u="sng">
                <a:solidFill>
                  <a:srgbClr val="D55433"/>
                </a:solidFill>
                <a:latin typeface="Arial" charset="0"/>
              </a:rPr>
              <a:t>Self-Teaching Style</a:t>
            </a:r>
            <a:r>
              <a:rPr lang="en-US" sz="2000">
                <a:solidFill>
                  <a:srgbClr val="D55433"/>
                </a:solidFill>
                <a:latin typeface="Arial" charset="0"/>
              </a:rPr>
              <a:t>:  This style cannot exist in the classroom as the individual participates in both the teacher and learner roles.</a:t>
            </a:r>
            <a:endParaRPr lang="en-US" sz="3200">
              <a:solidFill>
                <a:srgbClr val="D55433"/>
              </a:solidFill>
              <a:latin typeface="Arial" charset="0"/>
            </a:endParaRPr>
          </a:p>
        </p:txBody>
      </p:sp>
      <p:sp>
        <p:nvSpPr>
          <p:cNvPr id="53280" name="Rectangle 32"/>
          <p:cNvSpPr>
            <a:spLocks noChangeArrowheads="1"/>
          </p:cNvSpPr>
          <p:nvPr/>
        </p:nvSpPr>
        <p:spPr bwMode="auto">
          <a:xfrm>
            <a:off x="7551738" y="1403350"/>
            <a:ext cx="609600" cy="517525"/>
          </a:xfrm>
          <a:prstGeom prst="rect">
            <a:avLst/>
          </a:prstGeom>
          <a:gradFill rotWithShape="0">
            <a:gsLst>
              <a:gs pos="0">
                <a:schemeClr val="accent1">
                  <a:gamma/>
                  <a:tint val="0"/>
                  <a:invGamma/>
                  <a:alpha val="0"/>
                </a:schemeClr>
              </a:gs>
              <a:gs pos="100000">
                <a:schemeClr val="accent1"/>
              </a:gs>
            </a:gsLst>
            <a:path path="shape">
              <a:fillToRect l="50000" t="50000" r="50000" b="50000"/>
            </a:path>
          </a:gradFill>
          <a:ln w="9525">
            <a:solidFill>
              <a:schemeClr val="tx1"/>
            </a:solidFill>
            <a:miter lim="800000"/>
            <a:headEnd/>
            <a:tailEnd/>
          </a:ln>
          <a:effectLst/>
        </p:spPr>
        <p:txBody>
          <a:bodyPr wrap="none" anchor="ctr"/>
          <a:lstStyle/>
          <a:p>
            <a:endParaRPr lang="en-GB"/>
          </a:p>
        </p:txBody>
      </p:sp>
    </p:spTree>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p:txBody>
          <a:bodyPr/>
          <a:lstStyle/>
          <a:p>
            <a:r>
              <a:rPr lang="en-US"/>
              <a:t>Be Creative &amp; Have Fun!</a:t>
            </a:r>
          </a:p>
        </p:txBody>
      </p:sp>
      <p:sp>
        <p:nvSpPr>
          <p:cNvPr id="58371" name="Rectangle 3"/>
          <p:cNvSpPr>
            <a:spLocks noGrp="1" noChangeArrowheads="1"/>
          </p:cNvSpPr>
          <p:nvPr>
            <p:ph type="body" idx="1"/>
          </p:nvPr>
        </p:nvSpPr>
        <p:spPr/>
        <p:txBody>
          <a:bodyPr/>
          <a:lstStyle/>
          <a:p>
            <a:pPr>
              <a:lnSpc>
                <a:spcPct val="90000"/>
              </a:lnSpc>
            </a:pPr>
            <a:r>
              <a:rPr lang="en-US" sz="2800"/>
              <a:t>Spectrum of Teaching Styles is “universal” and independent of age, content, gender, grade, and ability levels.</a:t>
            </a:r>
          </a:p>
          <a:p>
            <a:pPr>
              <a:lnSpc>
                <a:spcPct val="90000"/>
              </a:lnSpc>
            </a:pPr>
            <a:r>
              <a:rPr lang="en-US" sz="2800"/>
              <a:t>Spectrum involves shifts in the decision-making process (pre-impact, impact, post-impact).</a:t>
            </a:r>
          </a:p>
          <a:p>
            <a:pPr>
              <a:lnSpc>
                <a:spcPct val="90000"/>
              </a:lnSpc>
            </a:pPr>
            <a:r>
              <a:rPr lang="en-US" sz="2800"/>
              <a:t>Every style has pros and cons.</a:t>
            </a:r>
          </a:p>
          <a:p>
            <a:pPr>
              <a:lnSpc>
                <a:spcPct val="90000"/>
              </a:lnSpc>
            </a:pPr>
            <a:r>
              <a:rPr lang="en-US" sz="2800"/>
              <a:t>Use of variety of styles.</a:t>
            </a:r>
          </a:p>
          <a:p>
            <a:pPr>
              <a:lnSpc>
                <a:spcPct val="90000"/>
              </a:lnSpc>
            </a:pPr>
            <a:r>
              <a:rPr lang="en-US" sz="2800"/>
              <a:t>Combine teaching styles within individual lessons.</a:t>
            </a:r>
          </a:p>
        </p:txBody>
      </p:sp>
    </p:spTree>
  </p:cSld>
  <p:clrMapOvr>
    <a:masterClrMapping/>
  </p:clrMapOvr>
  <p:transition/>
</p:sld>
</file>

<file path=ppt/theme/theme1.xml><?xml version="1.0" encoding="utf-8"?>
<a:theme xmlns:a="http://schemas.openxmlformats.org/drawingml/2006/main" name="Screen">
  <a:themeElements>
    <a:clrScheme name="Screen 1">
      <a:dk1>
        <a:srgbClr val="4618C6"/>
      </a:dk1>
      <a:lt1>
        <a:srgbClr val="FFCC18"/>
      </a:lt1>
      <a:dk2>
        <a:srgbClr val="FFFFFF"/>
      </a:dk2>
      <a:lt2>
        <a:srgbClr val="555555"/>
      </a:lt2>
      <a:accent1>
        <a:srgbClr val="FFAF18"/>
      </a:accent1>
      <a:accent2>
        <a:srgbClr val="5918BB"/>
      </a:accent2>
      <a:accent3>
        <a:srgbClr val="FFE2AB"/>
      </a:accent3>
      <a:accent4>
        <a:srgbClr val="3A13A9"/>
      </a:accent4>
      <a:accent5>
        <a:srgbClr val="FFD4AB"/>
      </a:accent5>
      <a:accent6>
        <a:srgbClr val="5015A9"/>
      </a:accent6>
      <a:hlink>
        <a:srgbClr val="ED181E"/>
      </a:hlink>
      <a:folHlink>
        <a:srgbClr val="BB56C3"/>
      </a:folHlink>
    </a:clrScheme>
    <a:fontScheme name="Screen">
      <a:majorFont>
        <a:latin typeface="Helvetica"/>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Times" charset="0"/>
          </a:defRPr>
        </a:defPPr>
      </a:lstStyle>
    </a:lnDef>
  </a:objectDefaults>
  <a:extraClrSchemeLst>
    <a:extraClrScheme>
      <a:clrScheme name="Screen 1">
        <a:dk1>
          <a:srgbClr val="4618C6"/>
        </a:dk1>
        <a:lt1>
          <a:srgbClr val="FFCC18"/>
        </a:lt1>
        <a:dk2>
          <a:srgbClr val="FFFFFF"/>
        </a:dk2>
        <a:lt2>
          <a:srgbClr val="555555"/>
        </a:lt2>
        <a:accent1>
          <a:srgbClr val="FFAF18"/>
        </a:accent1>
        <a:accent2>
          <a:srgbClr val="5918BB"/>
        </a:accent2>
        <a:accent3>
          <a:srgbClr val="FFE2AB"/>
        </a:accent3>
        <a:accent4>
          <a:srgbClr val="3A13A9"/>
        </a:accent4>
        <a:accent5>
          <a:srgbClr val="FFD4AB"/>
        </a:accent5>
        <a:accent6>
          <a:srgbClr val="5015A9"/>
        </a:accent6>
        <a:hlink>
          <a:srgbClr val="ED181E"/>
        </a:hlink>
        <a:folHlink>
          <a:srgbClr val="BB56C3"/>
        </a:folHlink>
      </a:clrScheme>
      <a:clrMap bg1="lt1" tx1="dk1" bg2="lt2" tx2="dk2" accent1="accent1" accent2="accent2" accent3="accent3" accent4="accent4" accent5="accent5" accent6="accent6" hlink="hlink" folHlink="folHlink"/>
    </a:extraClrScheme>
    <a:extraClrScheme>
      <a:clrScheme name="Screen 2">
        <a:dk1>
          <a:srgbClr val="333333"/>
        </a:dk1>
        <a:lt1>
          <a:srgbClr val="5DA31E"/>
        </a:lt1>
        <a:dk2>
          <a:srgbClr val="FFFFFF"/>
        </a:dk2>
        <a:lt2>
          <a:srgbClr val="555555"/>
        </a:lt2>
        <a:accent1>
          <a:srgbClr val="8CBC1C"/>
        </a:accent1>
        <a:accent2>
          <a:srgbClr val="5B87F2"/>
        </a:accent2>
        <a:accent3>
          <a:srgbClr val="B6CEAB"/>
        </a:accent3>
        <a:accent4>
          <a:srgbClr val="2A2A2A"/>
        </a:accent4>
        <a:accent5>
          <a:srgbClr val="C5DAAB"/>
        </a:accent5>
        <a:accent6>
          <a:srgbClr val="527ADB"/>
        </a:accent6>
        <a:hlink>
          <a:srgbClr val="B2B459"/>
        </a:hlink>
        <a:folHlink>
          <a:srgbClr val="BB56C3"/>
        </a:folHlink>
      </a:clrScheme>
      <a:clrMap bg1="lt1" tx1="dk1" bg2="lt2" tx2="dk2" accent1="accent1" accent2="accent2" accent3="accent3" accent4="accent4" accent5="accent5" accent6="accent6" hlink="hlink" folHlink="folHlink"/>
    </a:extraClrScheme>
    <a:extraClrScheme>
      <a:clrScheme name="Screen 3">
        <a:dk1>
          <a:srgbClr val="333333"/>
        </a:dk1>
        <a:lt1>
          <a:srgbClr val="888888"/>
        </a:lt1>
        <a:dk2>
          <a:srgbClr val="FFFFFF"/>
        </a:dk2>
        <a:lt2>
          <a:srgbClr val="555555"/>
        </a:lt2>
        <a:accent1>
          <a:srgbClr val="888888"/>
        </a:accent1>
        <a:accent2>
          <a:srgbClr val="222222"/>
        </a:accent2>
        <a:accent3>
          <a:srgbClr val="C3C3C3"/>
        </a:accent3>
        <a:accent4>
          <a:srgbClr val="2A2A2A"/>
        </a:accent4>
        <a:accent5>
          <a:srgbClr val="C3C3C3"/>
        </a:accent5>
        <a:accent6>
          <a:srgbClr val="1E1E1E"/>
        </a:accent6>
        <a:hlink>
          <a:srgbClr val="777777"/>
        </a:hlink>
        <a:folHlink>
          <a:srgbClr val="EEEEEE"/>
        </a:folHlink>
      </a:clrScheme>
      <a:clrMap bg1="lt1" tx1="dk1" bg2="lt2" tx2="dk2" accent1="accent1" accent2="accent2" accent3="accent3" accent4="accent4" accent5="accent5" accent6="accent6" hlink="hlink" folHlink="folHlink"/>
    </a:extraClrScheme>
    <a:extraClrScheme>
      <a:clrScheme name="Screen 4">
        <a:dk1>
          <a:srgbClr val="555555"/>
        </a:dk1>
        <a:lt1>
          <a:srgbClr val="73738C"/>
        </a:lt1>
        <a:dk2>
          <a:srgbClr val="5918BB"/>
        </a:dk2>
        <a:lt2>
          <a:srgbClr val="FFFFFF"/>
        </a:lt2>
        <a:accent1>
          <a:srgbClr val="8154D1"/>
        </a:accent1>
        <a:accent2>
          <a:srgbClr val="FFAF18"/>
        </a:accent2>
        <a:accent3>
          <a:srgbClr val="B5ABDA"/>
        </a:accent3>
        <a:accent4>
          <a:srgbClr val="616177"/>
        </a:accent4>
        <a:accent5>
          <a:srgbClr val="C1B3E5"/>
        </a:accent5>
        <a:accent6>
          <a:srgbClr val="E79E15"/>
        </a:accent6>
        <a:hlink>
          <a:srgbClr val="ED181E"/>
        </a:hlink>
        <a:folHlink>
          <a:srgbClr val="4618C6"/>
        </a:folHlink>
      </a:clrScheme>
      <a:clrMap bg1="dk2" tx1="lt1" bg2="dk1" tx2="lt2" accent1="accent1" accent2="accent2" accent3="accent3" accent4="accent4" accent5="accent5" accent6="accent6" hlink="hlink" folHlink="folHlink"/>
    </a:extraClrScheme>
    <a:extraClrScheme>
      <a:clrScheme name="Screen 5">
        <a:dk1>
          <a:srgbClr val="333333"/>
        </a:dk1>
        <a:lt1>
          <a:srgbClr val="62D6AC"/>
        </a:lt1>
        <a:dk2>
          <a:srgbClr val="FFFFFF"/>
        </a:dk2>
        <a:lt2>
          <a:srgbClr val="555555"/>
        </a:lt2>
        <a:accent1>
          <a:srgbClr val="5DBACA"/>
        </a:accent1>
        <a:accent2>
          <a:srgbClr val="FFAF18"/>
        </a:accent2>
        <a:accent3>
          <a:srgbClr val="B7E8D2"/>
        </a:accent3>
        <a:accent4>
          <a:srgbClr val="2A2A2A"/>
        </a:accent4>
        <a:accent5>
          <a:srgbClr val="B6D9E1"/>
        </a:accent5>
        <a:accent6>
          <a:srgbClr val="E79E15"/>
        </a:accent6>
        <a:hlink>
          <a:srgbClr val="5B87F2"/>
        </a:hlink>
        <a:folHlink>
          <a:srgbClr val="F06157"/>
        </a:folHlink>
      </a:clrScheme>
      <a:clrMap bg1="lt1" tx1="dk1" bg2="lt2" tx2="dk2" accent1="accent1" accent2="accent2" accent3="accent3" accent4="accent4" accent5="accent5" accent6="accent6" hlink="hlink" folHlink="folHlink"/>
    </a:extraClrScheme>
    <a:extraClrScheme>
      <a:clrScheme name="Screen 6">
        <a:dk1>
          <a:srgbClr val="555555"/>
        </a:dk1>
        <a:lt1>
          <a:srgbClr val="333333"/>
        </a:lt1>
        <a:dk2>
          <a:srgbClr val="000000"/>
        </a:dk2>
        <a:lt2>
          <a:srgbClr val="FFFFFF"/>
        </a:lt2>
        <a:accent1>
          <a:srgbClr val="ED181E"/>
        </a:accent1>
        <a:accent2>
          <a:srgbClr val="FFAF18"/>
        </a:accent2>
        <a:accent3>
          <a:srgbClr val="AAAAAA"/>
        </a:accent3>
        <a:accent4>
          <a:srgbClr val="2A2A2A"/>
        </a:accent4>
        <a:accent5>
          <a:srgbClr val="F4ABAB"/>
        </a:accent5>
        <a:accent6>
          <a:srgbClr val="E79E15"/>
        </a:accent6>
        <a:hlink>
          <a:srgbClr val="5B87F2"/>
        </a:hlink>
        <a:folHlink>
          <a:srgbClr val="F06157"/>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Macintosh HD:Microsoft Office X:Templates:Presentations:Designs:Screen</Template>
  <TotalTime>1043</TotalTime>
  <Words>2583</Words>
  <Application>Microsoft Office PowerPoint</Application>
  <PresentationFormat>On-screen Show (4:3)</PresentationFormat>
  <Paragraphs>363</Paragraphs>
  <Slides>17</Slides>
  <Notes>16</Notes>
  <HiddenSlides>4</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Screen</vt:lpstr>
      <vt:lpstr>Mosston &amp; Ashworth</vt:lpstr>
      <vt:lpstr>Mosston’s Spectrum of Teaching Styles</vt:lpstr>
      <vt:lpstr>Spectrum</vt:lpstr>
      <vt:lpstr>Anatomy of Styles</vt:lpstr>
      <vt:lpstr>Anatomy of Styles</vt:lpstr>
      <vt:lpstr>Teaching Styles</vt:lpstr>
      <vt:lpstr>Teaching Styles</vt:lpstr>
      <vt:lpstr>Teaching Styles</vt:lpstr>
      <vt:lpstr>Teaching Styles</vt:lpstr>
      <vt:lpstr>Teaching Styles</vt:lpstr>
      <vt:lpstr>Teaching Styles</vt:lpstr>
      <vt:lpstr>Teaching Styles</vt:lpstr>
      <vt:lpstr>Teaching Styles</vt:lpstr>
      <vt:lpstr>Teaching Styles</vt:lpstr>
      <vt:lpstr>Teaching Styles</vt:lpstr>
      <vt:lpstr>Teaching Styles</vt:lpstr>
      <vt:lpstr>Be Creative &amp; Have Fun!</vt:lpstr>
    </vt:vector>
  </TitlesOfParts>
  <Company>Texas A&amp;M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Mosston’s Spectrum of Teaching Styles</dc:title>
  <dc:creator>April Bruene</dc:creator>
  <cp:lastModifiedBy>Forster</cp:lastModifiedBy>
  <cp:revision>105</cp:revision>
  <cp:lastPrinted>2005-03-14T15:29:11Z</cp:lastPrinted>
  <dcterms:created xsi:type="dcterms:W3CDTF">2005-03-13T19:24:50Z</dcterms:created>
  <dcterms:modified xsi:type="dcterms:W3CDTF">2026-10-09T10:54:51Z</dcterms:modified>
</cp:coreProperties>
</file>