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1" r:id="rId3"/>
    <p:sldId id="260" r:id="rId4"/>
    <p:sldId id="257" r:id="rId5"/>
    <p:sldId id="262" r:id="rId6"/>
    <p:sldId id="269" r:id="rId7"/>
    <p:sldId id="267" r:id="rId8"/>
    <p:sldId id="272" r:id="rId9"/>
    <p:sldId id="273" r:id="rId10"/>
    <p:sldId id="263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54FC82-A750-C612-45D9-385CF016606D}" v="16" dt="2022-03-06T13:05:49.521"/>
    <p1510:client id="{04FA3008-8CEC-FDC8-0EFC-4D1388FF7F46}" v="16" dt="2022-03-12T12:36:34.841"/>
    <p1510:client id="{15981F38-682F-B711-EBD9-613B1526D844}" v="165" dt="2022-02-25T20:51:20.863"/>
    <p1510:client id="{1E2A1DF6-102F-3F2E-891C-3734A90CBCBC}" v="18" dt="2022-03-13T11:55:18.667"/>
    <p1510:client id="{3B45EB3B-19CB-4F37-A3F4-BB4B4D8CC490}" v="420" dt="2022-02-05T16:59:13.122"/>
    <p1510:client id="{44D570F7-B6CD-68F8-D4D2-4E5E0A79D4D0}" v="185" dt="2022-03-12T12:57:55.712"/>
    <p1510:client id="{579976F1-DAE8-280D-026C-88171845EC07}" v="436" dt="2022-03-12T15:58:06.822"/>
    <p1510:client id="{6388CFAD-7318-A738-ED08-D6D172C95A38}" v="179" dt="2022-03-05T16:55:48.081"/>
    <p1510:client id="{6930F938-FC29-141E-ABAC-BF2C74CDA448}" v="24" dt="2022-02-19T16:31:20.538"/>
    <p1510:client id="{7FA0B3D1-A250-D8A3-84D3-B26F1122ECF2}" v="2778" dt="2022-03-13T01:13:01.965"/>
    <p1510:client id="{8459355F-863B-9003-53E2-20C6108A6DCE}" v="5" dt="2022-03-06T14:17:52.343"/>
    <p1510:client id="{9F016ECC-4C64-5DB4-38E7-108D7A06B7FF}" v="36" dt="2022-02-19T15:47:38.896"/>
    <p1510:client id="{AA733CE3-EA66-4A5A-E04B-23BCC004CC6A}" v="160" dt="2022-02-12T16:57:04.716"/>
    <p1510:client id="{BB812692-B58B-18C6-85D1-DFE47FEBBEFB}" v="885" dt="2022-02-26T16:47:50.009"/>
    <p1510:client id="{C655C132-CEAE-75B3-FF93-1CB4E222A2B0}" v="30" dt="2022-02-12T14:01:53.410"/>
    <p1510:client id="{CA1EAF90-8780-4214-86E4-2DC1C98F8262}" v="293" dt="2022-02-12T13:51:46.319"/>
    <p1510:client id="{D32A77D1-9F45-BEC1-08A2-9EECB1758B02}" v="146" dt="2022-02-13T13:33:53.566"/>
    <p1510:client id="{E1B7A7AB-0508-8C27-0D50-953B60312BDA}" v="219" dt="2022-03-12T01:18:43.962"/>
    <p1510:client id="{EF0C51D6-05A7-F9FB-0CB6-FEEB37B8E78D}" v="182" dt="2022-03-13T11:44:46.6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rhana Musharrath Tahura (2109147)" userId="S::2109147@student.uwtsd.ac.uk::04910b7b-cbbc-4d2b-8c5d-77823735879a" providerId="AD" clId="Web-{1E2A1DF6-102F-3F2E-891C-3734A90CBCBC}"/>
    <pc:docChg chg="modSld">
      <pc:chgData name="Farhana Musharrath Tahura (2109147)" userId="S::2109147@student.uwtsd.ac.uk::04910b7b-cbbc-4d2b-8c5d-77823735879a" providerId="AD" clId="Web-{1E2A1DF6-102F-3F2E-891C-3734A90CBCBC}" dt="2022-03-13T11:55:15.058" v="12"/>
      <pc:docMkLst>
        <pc:docMk/>
      </pc:docMkLst>
      <pc:sldChg chg="modSp">
        <pc:chgData name="Farhana Musharrath Tahura (2109147)" userId="S::2109147@student.uwtsd.ac.uk::04910b7b-cbbc-4d2b-8c5d-77823735879a" providerId="AD" clId="Web-{1E2A1DF6-102F-3F2E-891C-3734A90CBCBC}" dt="2022-03-13T11:50:12.865" v="2" actId="20577"/>
        <pc:sldMkLst>
          <pc:docMk/>
          <pc:sldMk cId="3931150738" sldId="260"/>
        </pc:sldMkLst>
        <pc:spChg chg="mod">
          <ac:chgData name="Farhana Musharrath Tahura (2109147)" userId="S::2109147@student.uwtsd.ac.uk::04910b7b-cbbc-4d2b-8c5d-77823735879a" providerId="AD" clId="Web-{1E2A1DF6-102F-3F2E-891C-3734A90CBCBC}" dt="2022-03-13T11:50:12.865" v="2" actId="20577"/>
          <ac:spMkLst>
            <pc:docMk/>
            <pc:sldMk cId="3931150738" sldId="260"/>
            <ac:spMk id="2" creationId="{B3CEBA40-2A46-4147-B5B7-8271E1A4B626}"/>
          </ac:spMkLst>
        </pc:spChg>
      </pc:sldChg>
      <pc:sldChg chg="modSp">
        <pc:chgData name="Farhana Musharrath Tahura (2109147)" userId="S::2109147@student.uwtsd.ac.uk::04910b7b-cbbc-4d2b-8c5d-77823735879a" providerId="AD" clId="Web-{1E2A1DF6-102F-3F2E-891C-3734A90CBCBC}" dt="2022-03-13T11:55:15.058" v="12"/>
        <pc:sldMkLst>
          <pc:docMk/>
          <pc:sldMk cId="2532690854" sldId="273"/>
        </pc:sldMkLst>
        <pc:graphicFrameChg chg="mod modGraphic">
          <ac:chgData name="Farhana Musharrath Tahura (2109147)" userId="S::2109147@student.uwtsd.ac.uk::04910b7b-cbbc-4d2b-8c5d-77823735879a" providerId="AD" clId="Web-{1E2A1DF6-102F-3F2E-891C-3734A90CBCBC}" dt="2022-03-13T11:55:15.058" v="12"/>
          <ac:graphicFrameMkLst>
            <pc:docMk/>
            <pc:sldMk cId="2532690854" sldId="273"/>
            <ac:graphicFrameMk id="4" creationId="{7AB7F863-DCBE-4932-BD11-C573538DA55B}"/>
          </ac:graphicFrameMkLst>
        </pc:graphicFrameChg>
      </pc:sldChg>
    </pc:docChg>
  </pc:docChgLst>
  <pc:docChgLst>
    <pc:chgData name="Farhana Musharrath Tahura (2109147)" userId="S::2109147@student.uwtsd.ac.uk::04910b7b-cbbc-4d2b-8c5d-77823735879a" providerId="AD" clId="Web-{EF0C51D6-05A7-F9FB-0CB6-FEEB37B8E78D}"/>
    <pc:docChg chg="delSld modSld">
      <pc:chgData name="Farhana Musharrath Tahura (2109147)" userId="S::2109147@student.uwtsd.ac.uk::04910b7b-cbbc-4d2b-8c5d-77823735879a" providerId="AD" clId="Web-{EF0C51D6-05A7-F9FB-0CB6-FEEB37B8E78D}" dt="2022-03-13T11:44:46.627" v="171"/>
      <pc:docMkLst>
        <pc:docMk/>
      </pc:docMkLst>
      <pc:sldChg chg="addSp delSp modSp del">
        <pc:chgData name="Farhana Musharrath Tahura (2109147)" userId="S::2109147@student.uwtsd.ac.uk::04910b7b-cbbc-4d2b-8c5d-77823735879a" providerId="AD" clId="Web-{EF0C51D6-05A7-F9FB-0CB6-FEEB37B8E78D}" dt="2022-03-13T11:44:46.627" v="171"/>
        <pc:sldMkLst>
          <pc:docMk/>
          <pc:sldMk cId="3792435997" sldId="274"/>
        </pc:sldMkLst>
        <pc:graphicFrameChg chg="add del mod modGraphic">
          <ac:chgData name="Farhana Musharrath Tahura (2109147)" userId="S::2109147@student.uwtsd.ac.uk::04910b7b-cbbc-4d2b-8c5d-77823735879a" providerId="AD" clId="Web-{EF0C51D6-05A7-F9FB-0CB6-FEEB37B8E78D}" dt="2022-03-13T10:33:41.626" v="52"/>
          <ac:graphicFrameMkLst>
            <pc:docMk/>
            <pc:sldMk cId="3792435997" sldId="274"/>
            <ac:graphicFrameMk id="3" creationId="{77252FE4-6906-4FE0-8E21-91612A3DD7DD}"/>
          </ac:graphicFrameMkLst>
        </pc:graphicFrameChg>
        <pc:graphicFrameChg chg="del">
          <ac:chgData name="Farhana Musharrath Tahura (2109147)" userId="S::2109147@student.uwtsd.ac.uk::04910b7b-cbbc-4d2b-8c5d-77823735879a" providerId="AD" clId="Web-{EF0C51D6-05A7-F9FB-0CB6-FEEB37B8E78D}" dt="2022-03-13T10:13:59.595" v="0"/>
          <ac:graphicFrameMkLst>
            <pc:docMk/>
            <pc:sldMk cId="3792435997" sldId="274"/>
            <ac:graphicFrameMk id="4" creationId="{FAA424DD-45A1-4A75-9766-40383621613C}"/>
          </ac:graphicFrameMkLst>
        </pc:graphicFrameChg>
        <pc:graphicFrameChg chg="del">
          <ac:chgData name="Farhana Musharrath Tahura (2109147)" userId="S::2109147@student.uwtsd.ac.uk::04910b7b-cbbc-4d2b-8c5d-77823735879a" providerId="AD" clId="Web-{EF0C51D6-05A7-F9FB-0CB6-FEEB37B8E78D}" dt="2022-03-13T10:14:01.627" v="1"/>
          <ac:graphicFrameMkLst>
            <pc:docMk/>
            <pc:sldMk cId="3792435997" sldId="274"/>
            <ac:graphicFrameMk id="5" creationId="{717EDB70-8BDC-457E-8999-801495381DC9}"/>
          </ac:graphicFrameMkLst>
        </pc:graphicFrameChg>
        <pc:graphicFrameChg chg="add mod modGraphic">
          <ac:chgData name="Farhana Musharrath Tahura (2109147)" userId="S::2109147@student.uwtsd.ac.uk::04910b7b-cbbc-4d2b-8c5d-77823735879a" providerId="AD" clId="Web-{EF0C51D6-05A7-F9FB-0CB6-FEEB37B8E78D}" dt="2022-03-13T10:39:09.506" v="170"/>
          <ac:graphicFrameMkLst>
            <pc:docMk/>
            <pc:sldMk cId="3792435997" sldId="274"/>
            <ac:graphicFrameMk id="6" creationId="{15146725-6C51-473F-93C1-3AFCEF6FB933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A18D42-7B16-4974-B4F2-E7484E1BE19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45F3190-BBAC-4B32-B09A-3C4F6771BC6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/>
              <a:cs typeface="Arial"/>
            </a:rPr>
            <a:t>Increased pay for NHS staff</a:t>
          </a:r>
          <a:endParaRPr lang="en-US" dirty="0">
            <a:latin typeface="Arial"/>
            <a:cs typeface="Arial"/>
          </a:endParaRPr>
        </a:p>
      </dgm:t>
    </dgm:pt>
    <dgm:pt modelId="{FA8B0482-F017-4566-80F5-48C2B3A7F3EF}" type="parTrans" cxnId="{E42EC63D-6309-4716-835D-9C919AB99467}">
      <dgm:prSet/>
      <dgm:spPr/>
      <dgm:t>
        <a:bodyPr/>
        <a:lstStyle/>
        <a:p>
          <a:endParaRPr lang="en-US"/>
        </a:p>
      </dgm:t>
    </dgm:pt>
    <dgm:pt modelId="{4566C25D-021C-44D2-AEAD-AC7856CA0BDE}" type="sibTrans" cxnId="{E42EC63D-6309-4716-835D-9C919AB99467}">
      <dgm:prSet/>
      <dgm:spPr/>
      <dgm:t>
        <a:bodyPr/>
        <a:lstStyle/>
        <a:p>
          <a:endParaRPr lang="en-US"/>
        </a:p>
      </dgm:t>
    </dgm:pt>
    <dgm:pt modelId="{A27529D0-777B-40D0-8BC4-7C27B8B75FF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/>
              <a:cs typeface="Arial"/>
            </a:rPr>
            <a:t>Hire more people</a:t>
          </a:r>
          <a:endParaRPr lang="en-US" dirty="0">
            <a:latin typeface="Arial"/>
            <a:cs typeface="Arial"/>
          </a:endParaRPr>
        </a:p>
      </dgm:t>
    </dgm:pt>
    <dgm:pt modelId="{1BF4B487-5154-4EF8-BF55-8BA9B662AB95}" type="parTrans" cxnId="{9E904B2A-D143-4B86-9D85-BEFB63387A24}">
      <dgm:prSet/>
      <dgm:spPr/>
      <dgm:t>
        <a:bodyPr/>
        <a:lstStyle/>
        <a:p>
          <a:endParaRPr lang="en-US"/>
        </a:p>
      </dgm:t>
    </dgm:pt>
    <dgm:pt modelId="{56C6F4C6-9F1C-41C6-B82A-D3809C69A4E5}" type="sibTrans" cxnId="{9E904B2A-D143-4B86-9D85-BEFB63387A24}">
      <dgm:prSet/>
      <dgm:spPr/>
      <dgm:t>
        <a:bodyPr/>
        <a:lstStyle/>
        <a:p>
          <a:endParaRPr lang="en-US"/>
        </a:p>
      </dgm:t>
    </dgm:pt>
    <dgm:pt modelId="{5269B7F3-5F4D-4693-B3A2-B4063A73BB8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/>
              <a:cs typeface="Arial"/>
            </a:rPr>
            <a:t>Improve workplace environment</a:t>
          </a:r>
          <a:endParaRPr lang="en-GB" dirty="0"/>
        </a:p>
      </dgm:t>
    </dgm:pt>
    <dgm:pt modelId="{3ECD0070-24AE-4472-AA7A-B1CF66381BA6}" type="parTrans" cxnId="{B3173FED-6A64-4E97-B4E7-88122CB8D3F3}">
      <dgm:prSet/>
      <dgm:spPr/>
    </dgm:pt>
    <dgm:pt modelId="{72B76DD6-AD4C-4EFC-8E31-A2D137BD5A5E}" type="sibTrans" cxnId="{B3173FED-6A64-4E97-B4E7-88122CB8D3F3}">
      <dgm:prSet/>
      <dgm:spPr/>
      <dgm:t>
        <a:bodyPr/>
        <a:lstStyle/>
        <a:p>
          <a:endParaRPr lang="en-GB"/>
        </a:p>
      </dgm:t>
    </dgm:pt>
    <dgm:pt modelId="{BEAA50B9-5F6F-468E-88EB-EC2084D9B377}" type="pres">
      <dgm:prSet presAssocID="{13A18D42-7B16-4974-B4F2-E7484E1BE198}" presName="root" presStyleCnt="0">
        <dgm:presLayoutVars>
          <dgm:dir/>
          <dgm:resizeHandles val="exact"/>
        </dgm:presLayoutVars>
      </dgm:prSet>
      <dgm:spPr/>
    </dgm:pt>
    <dgm:pt modelId="{819BED49-D6BB-4126-BA88-B5665C68CC37}" type="pres">
      <dgm:prSet presAssocID="{645F3190-BBAC-4B32-B09A-3C4F6771BC62}" presName="compNode" presStyleCnt="0"/>
      <dgm:spPr/>
    </dgm:pt>
    <dgm:pt modelId="{B4426193-6A4E-4DDA-8DD3-68B86B459092}" type="pres">
      <dgm:prSet presAssocID="{645F3190-BBAC-4B32-B09A-3C4F6771BC62}" presName="bgRect" presStyleLbl="bgShp" presStyleIdx="0" presStyleCnt="3"/>
      <dgm:spPr/>
    </dgm:pt>
    <dgm:pt modelId="{ED8ABAE6-B635-4BD7-893A-9E30A195116A}" type="pres">
      <dgm:prSet presAssocID="{645F3190-BBAC-4B32-B09A-3C4F6771BC6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67522C14-6733-4020-A0C8-891B35554D74}" type="pres">
      <dgm:prSet presAssocID="{645F3190-BBAC-4B32-B09A-3C4F6771BC62}" presName="spaceRect" presStyleCnt="0"/>
      <dgm:spPr/>
    </dgm:pt>
    <dgm:pt modelId="{C255E530-C282-440D-A060-E2D728EBF9E6}" type="pres">
      <dgm:prSet presAssocID="{645F3190-BBAC-4B32-B09A-3C4F6771BC62}" presName="parTx" presStyleLbl="revTx" presStyleIdx="0" presStyleCnt="3">
        <dgm:presLayoutVars>
          <dgm:chMax val="0"/>
          <dgm:chPref val="0"/>
        </dgm:presLayoutVars>
      </dgm:prSet>
      <dgm:spPr/>
    </dgm:pt>
    <dgm:pt modelId="{D0233A21-E2AD-4C6C-A7D3-32E5D6AE83DF}" type="pres">
      <dgm:prSet presAssocID="{4566C25D-021C-44D2-AEAD-AC7856CA0BDE}" presName="sibTrans" presStyleCnt="0"/>
      <dgm:spPr/>
    </dgm:pt>
    <dgm:pt modelId="{B5E1D544-3D8D-42B9-A22E-48252A401F9C}" type="pres">
      <dgm:prSet presAssocID="{A27529D0-777B-40D0-8BC4-7C27B8B75FF5}" presName="compNode" presStyleCnt="0"/>
      <dgm:spPr/>
    </dgm:pt>
    <dgm:pt modelId="{B6819070-7FED-447F-B006-F201C245CE46}" type="pres">
      <dgm:prSet presAssocID="{A27529D0-777B-40D0-8BC4-7C27B8B75FF5}" presName="bgRect" presStyleLbl="bgShp" presStyleIdx="1" presStyleCnt="3"/>
      <dgm:spPr/>
    </dgm:pt>
    <dgm:pt modelId="{856E1FC7-E80B-45A9-A154-0D3366D17CD0}" type="pres">
      <dgm:prSet presAssocID="{A27529D0-777B-40D0-8BC4-7C27B8B75FF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E43F14ED-C0B1-4480-B00C-C46DE606B931}" type="pres">
      <dgm:prSet presAssocID="{A27529D0-777B-40D0-8BC4-7C27B8B75FF5}" presName="spaceRect" presStyleCnt="0"/>
      <dgm:spPr/>
    </dgm:pt>
    <dgm:pt modelId="{18FD142A-9840-4C88-B7EB-A3B8CB26A8BF}" type="pres">
      <dgm:prSet presAssocID="{A27529D0-777B-40D0-8BC4-7C27B8B75FF5}" presName="parTx" presStyleLbl="revTx" presStyleIdx="1" presStyleCnt="3">
        <dgm:presLayoutVars>
          <dgm:chMax val="0"/>
          <dgm:chPref val="0"/>
        </dgm:presLayoutVars>
      </dgm:prSet>
      <dgm:spPr/>
    </dgm:pt>
    <dgm:pt modelId="{9878312D-848B-416C-A189-5A669EA52390}" type="pres">
      <dgm:prSet presAssocID="{56C6F4C6-9F1C-41C6-B82A-D3809C69A4E5}" presName="sibTrans" presStyleCnt="0"/>
      <dgm:spPr/>
    </dgm:pt>
    <dgm:pt modelId="{3DDEA5ED-081E-4C7F-9919-D2DF339C324A}" type="pres">
      <dgm:prSet presAssocID="{5269B7F3-5F4D-4693-B3A2-B4063A73BB87}" presName="compNode" presStyleCnt="0"/>
      <dgm:spPr/>
    </dgm:pt>
    <dgm:pt modelId="{FCE71DA3-C5AC-4C49-8793-0C3A72BAF2AA}" type="pres">
      <dgm:prSet presAssocID="{5269B7F3-5F4D-4693-B3A2-B4063A73BB87}" presName="bgRect" presStyleLbl="bgShp" presStyleIdx="2" presStyleCnt="3"/>
      <dgm:spPr/>
    </dgm:pt>
    <dgm:pt modelId="{864480B0-CB2A-4AAE-8DAA-7785622570C2}" type="pres">
      <dgm:prSet presAssocID="{5269B7F3-5F4D-4693-B3A2-B4063A73BB87}" presName="iconRect" presStyleLbl="node1" presStyleIdx="2" presStyleCnt="3"/>
      <dgm:spPr/>
    </dgm:pt>
    <dgm:pt modelId="{D11C13BE-946A-47ED-915B-284CCE28F953}" type="pres">
      <dgm:prSet presAssocID="{5269B7F3-5F4D-4693-B3A2-B4063A73BB87}" presName="spaceRect" presStyleCnt="0"/>
      <dgm:spPr/>
    </dgm:pt>
    <dgm:pt modelId="{8245434C-2989-4E4C-937A-45941C99BC1D}" type="pres">
      <dgm:prSet presAssocID="{5269B7F3-5F4D-4693-B3A2-B4063A73BB8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E904B2A-D143-4B86-9D85-BEFB63387A24}" srcId="{13A18D42-7B16-4974-B4F2-E7484E1BE198}" destId="{A27529D0-777B-40D0-8BC4-7C27B8B75FF5}" srcOrd="1" destOrd="0" parTransId="{1BF4B487-5154-4EF8-BF55-8BA9B662AB95}" sibTransId="{56C6F4C6-9F1C-41C6-B82A-D3809C69A4E5}"/>
    <dgm:cxn modelId="{E42EC63D-6309-4716-835D-9C919AB99467}" srcId="{13A18D42-7B16-4974-B4F2-E7484E1BE198}" destId="{645F3190-BBAC-4B32-B09A-3C4F6771BC62}" srcOrd="0" destOrd="0" parTransId="{FA8B0482-F017-4566-80F5-48C2B3A7F3EF}" sibTransId="{4566C25D-021C-44D2-AEAD-AC7856CA0BDE}"/>
    <dgm:cxn modelId="{D3D2644B-E2D8-472E-BD63-BEECBBD3E0A0}" type="presOf" srcId="{5269B7F3-5F4D-4693-B3A2-B4063A73BB87}" destId="{8245434C-2989-4E4C-937A-45941C99BC1D}" srcOrd="0" destOrd="0" presId="urn:microsoft.com/office/officeart/2018/2/layout/IconVerticalSolidList"/>
    <dgm:cxn modelId="{57234C8E-FDC6-43DB-851D-77B21FAED11A}" type="presOf" srcId="{13A18D42-7B16-4974-B4F2-E7484E1BE198}" destId="{BEAA50B9-5F6F-468E-88EB-EC2084D9B377}" srcOrd="0" destOrd="0" presId="urn:microsoft.com/office/officeart/2018/2/layout/IconVerticalSolidList"/>
    <dgm:cxn modelId="{D5F0F8B6-BA4F-447D-8C8A-01B0AD1DCF24}" type="presOf" srcId="{645F3190-BBAC-4B32-B09A-3C4F6771BC62}" destId="{C255E530-C282-440D-A060-E2D728EBF9E6}" srcOrd="0" destOrd="0" presId="urn:microsoft.com/office/officeart/2018/2/layout/IconVerticalSolidList"/>
    <dgm:cxn modelId="{8F59B1D3-89D8-4564-810F-25A35D0C4EE6}" type="presOf" srcId="{A27529D0-777B-40D0-8BC4-7C27B8B75FF5}" destId="{18FD142A-9840-4C88-B7EB-A3B8CB26A8BF}" srcOrd="0" destOrd="0" presId="urn:microsoft.com/office/officeart/2018/2/layout/IconVerticalSolidList"/>
    <dgm:cxn modelId="{B3173FED-6A64-4E97-B4E7-88122CB8D3F3}" srcId="{13A18D42-7B16-4974-B4F2-E7484E1BE198}" destId="{5269B7F3-5F4D-4693-B3A2-B4063A73BB87}" srcOrd="2" destOrd="0" parTransId="{3ECD0070-24AE-4472-AA7A-B1CF66381BA6}" sibTransId="{72B76DD6-AD4C-4EFC-8E31-A2D137BD5A5E}"/>
    <dgm:cxn modelId="{BC96BEAA-5719-4B25-97DC-A6F0F5B60A39}" type="presParOf" srcId="{BEAA50B9-5F6F-468E-88EB-EC2084D9B377}" destId="{819BED49-D6BB-4126-BA88-B5665C68CC37}" srcOrd="0" destOrd="0" presId="urn:microsoft.com/office/officeart/2018/2/layout/IconVerticalSolidList"/>
    <dgm:cxn modelId="{1B5151CE-DE4B-4E15-B71A-404B216B1344}" type="presParOf" srcId="{819BED49-D6BB-4126-BA88-B5665C68CC37}" destId="{B4426193-6A4E-4DDA-8DD3-68B86B459092}" srcOrd="0" destOrd="0" presId="urn:microsoft.com/office/officeart/2018/2/layout/IconVerticalSolidList"/>
    <dgm:cxn modelId="{69BCD6E7-CB02-4F16-9131-D265E5439243}" type="presParOf" srcId="{819BED49-D6BB-4126-BA88-B5665C68CC37}" destId="{ED8ABAE6-B635-4BD7-893A-9E30A195116A}" srcOrd="1" destOrd="0" presId="urn:microsoft.com/office/officeart/2018/2/layout/IconVerticalSolidList"/>
    <dgm:cxn modelId="{4EC7F49F-7F4A-498F-8F87-F2C1723F3435}" type="presParOf" srcId="{819BED49-D6BB-4126-BA88-B5665C68CC37}" destId="{67522C14-6733-4020-A0C8-891B35554D74}" srcOrd="2" destOrd="0" presId="urn:microsoft.com/office/officeart/2018/2/layout/IconVerticalSolidList"/>
    <dgm:cxn modelId="{043EDB86-D6E9-46DB-A412-0F894110F6A3}" type="presParOf" srcId="{819BED49-D6BB-4126-BA88-B5665C68CC37}" destId="{C255E530-C282-440D-A060-E2D728EBF9E6}" srcOrd="3" destOrd="0" presId="urn:microsoft.com/office/officeart/2018/2/layout/IconVerticalSolidList"/>
    <dgm:cxn modelId="{56733B6C-1DAD-43E3-B8DD-046AB53D6FF8}" type="presParOf" srcId="{BEAA50B9-5F6F-468E-88EB-EC2084D9B377}" destId="{D0233A21-E2AD-4C6C-A7D3-32E5D6AE83DF}" srcOrd="1" destOrd="0" presId="urn:microsoft.com/office/officeart/2018/2/layout/IconVerticalSolidList"/>
    <dgm:cxn modelId="{D33641D0-FCF1-4AB1-97D5-E2FC39DEE9F7}" type="presParOf" srcId="{BEAA50B9-5F6F-468E-88EB-EC2084D9B377}" destId="{B5E1D544-3D8D-42B9-A22E-48252A401F9C}" srcOrd="2" destOrd="0" presId="urn:microsoft.com/office/officeart/2018/2/layout/IconVerticalSolidList"/>
    <dgm:cxn modelId="{BE736BE1-55A1-41C9-9C68-32186285FC17}" type="presParOf" srcId="{B5E1D544-3D8D-42B9-A22E-48252A401F9C}" destId="{B6819070-7FED-447F-B006-F201C245CE46}" srcOrd="0" destOrd="0" presId="urn:microsoft.com/office/officeart/2018/2/layout/IconVerticalSolidList"/>
    <dgm:cxn modelId="{18E4A2AA-99A6-4705-8188-C4E687660BA9}" type="presParOf" srcId="{B5E1D544-3D8D-42B9-A22E-48252A401F9C}" destId="{856E1FC7-E80B-45A9-A154-0D3366D17CD0}" srcOrd="1" destOrd="0" presId="urn:microsoft.com/office/officeart/2018/2/layout/IconVerticalSolidList"/>
    <dgm:cxn modelId="{4E48620F-699B-4603-B9C6-D71DAD8E12DD}" type="presParOf" srcId="{B5E1D544-3D8D-42B9-A22E-48252A401F9C}" destId="{E43F14ED-C0B1-4480-B00C-C46DE606B931}" srcOrd="2" destOrd="0" presId="urn:microsoft.com/office/officeart/2018/2/layout/IconVerticalSolidList"/>
    <dgm:cxn modelId="{EBA6C28E-EE0E-49AA-AE69-516F4D2C08E0}" type="presParOf" srcId="{B5E1D544-3D8D-42B9-A22E-48252A401F9C}" destId="{18FD142A-9840-4C88-B7EB-A3B8CB26A8BF}" srcOrd="3" destOrd="0" presId="urn:microsoft.com/office/officeart/2018/2/layout/IconVerticalSolidList"/>
    <dgm:cxn modelId="{F0BCD8C4-C4D9-4145-9D23-A6125C2D302C}" type="presParOf" srcId="{BEAA50B9-5F6F-468E-88EB-EC2084D9B377}" destId="{9878312D-848B-416C-A189-5A669EA52390}" srcOrd="3" destOrd="0" presId="urn:microsoft.com/office/officeart/2018/2/layout/IconVerticalSolidList"/>
    <dgm:cxn modelId="{A5BF7C40-B0F5-470E-A488-6B70C369D547}" type="presParOf" srcId="{BEAA50B9-5F6F-468E-88EB-EC2084D9B377}" destId="{3DDEA5ED-081E-4C7F-9919-D2DF339C324A}" srcOrd="4" destOrd="0" presId="urn:microsoft.com/office/officeart/2018/2/layout/IconVerticalSolidList"/>
    <dgm:cxn modelId="{1BC593FC-9EBD-4AC9-9AF6-BAE9C1EB6C5E}" type="presParOf" srcId="{3DDEA5ED-081E-4C7F-9919-D2DF339C324A}" destId="{FCE71DA3-C5AC-4C49-8793-0C3A72BAF2AA}" srcOrd="0" destOrd="0" presId="urn:microsoft.com/office/officeart/2018/2/layout/IconVerticalSolidList"/>
    <dgm:cxn modelId="{A4C27DF3-C162-4435-89C2-F958EFAF241A}" type="presParOf" srcId="{3DDEA5ED-081E-4C7F-9919-D2DF339C324A}" destId="{864480B0-CB2A-4AAE-8DAA-7785622570C2}" srcOrd="1" destOrd="0" presId="urn:microsoft.com/office/officeart/2018/2/layout/IconVerticalSolidList"/>
    <dgm:cxn modelId="{105B16F6-1D6F-407D-88C3-9D182614F0B0}" type="presParOf" srcId="{3DDEA5ED-081E-4C7F-9919-D2DF339C324A}" destId="{D11C13BE-946A-47ED-915B-284CCE28F953}" srcOrd="2" destOrd="0" presId="urn:microsoft.com/office/officeart/2018/2/layout/IconVerticalSolidList"/>
    <dgm:cxn modelId="{85D61942-8066-40E0-B054-42DFAB299526}" type="presParOf" srcId="{3DDEA5ED-081E-4C7F-9919-D2DF339C324A}" destId="{8245434C-2989-4E4C-937A-45941C99BC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26193-6A4E-4DDA-8DD3-68B86B459092}">
      <dsp:nvSpPr>
        <dsp:cNvPr id="0" name=""/>
        <dsp:cNvSpPr/>
      </dsp:nvSpPr>
      <dsp:spPr>
        <a:xfrm>
          <a:off x="0" y="695"/>
          <a:ext cx="6117335" cy="16272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8ABAE6-B635-4BD7-893A-9E30A195116A}">
      <dsp:nvSpPr>
        <dsp:cNvPr id="0" name=""/>
        <dsp:cNvSpPr/>
      </dsp:nvSpPr>
      <dsp:spPr>
        <a:xfrm>
          <a:off x="492238" y="366823"/>
          <a:ext cx="894979" cy="8949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5E530-C282-440D-A060-E2D728EBF9E6}">
      <dsp:nvSpPr>
        <dsp:cNvPr id="0" name=""/>
        <dsp:cNvSpPr/>
      </dsp:nvSpPr>
      <dsp:spPr>
        <a:xfrm>
          <a:off x="1879455" y="695"/>
          <a:ext cx="4237880" cy="1627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16" tIns="172216" rIns="172216" bIns="17221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Arial"/>
              <a:cs typeface="Arial"/>
            </a:rPr>
            <a:t>Increased pay for NHS staff</a:t>
          </a:r>
          <a:endParaRPr lang="en-US" sz="2500" kern="1200" dirty="0">
            <a:latin typeface="Arial"/>
            <a:cs typeface="Arial"/>
          </a:endParaRPr>
        </a:p>
      </dsp:txBody>
      <dsp:txXfrm>
        <a:off x="1879455" y="695"/>
        <a:ext cx="4237880" cy="1627234"/>
      </dsp:txXfrm>
    </dsp:sp>
    <dsp:sp modelId="{B6819070-7FED-447F-B006-F201C245CE46}">
      <dsp:nvSpPr>
        <dsp:cNvPr id="0" name=""/>
        <dsp:cNvSpPr/>
      </dsp:nvSpPr>
      <dsp:spPr>
        <a:xfrm>
          <a:off x="0" y="2034738"/>
          <a:ext cx="6117335" cy="16272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6E1FC7-E80B-45A9-A154-0D3366D17CD0}">
      <dsp:nvSpPr>
        <dsp:cNvPr id="0" name=""/>
        <dsp:cNvSpPr/>
      </dsp:nvSpPr>
      <dsp:spPr>
        <a:xfrm>
          <a:off x="492238" y="2400866"/>
          <a:ext cx="894979" cy="89497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D142A-9840-4C88-B7EB-A3B8CB26A8BF}">
      <dsp:nvSpPr>
        <dsp:cNvPr id="0" name=""/>
        <dsp:cNvSpPr/>
      </dsp:nvSpPr>
      <dsp:spPr>
        <a:xfrm>
          <a:off x="1879455" y="2034738"/>
          <a:ext cx="4237880" cy="1627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16" tIns="172216" rIns="172216" bIns="17221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Arial"/>
              <a:cs typeface="Arial"/>
            </a:rPr>
            <a:t>Hire more people</a:t>
          </a:r>
          <a:endParaRPr lang="en-US" sz="2500" kern="1200" dirty="0">
            <a:latin typeface="Arial"/>
            <a:cs typeface="Arial"/>
          </a:endParaRPr>
        </a:p>
      </dsp:txBody>
      <dsp:txXfrm>
        <a:off x="1879455" y="2034738"/>
        <a:ext cx="4237880" cy="1627234"/>
      </dsp:txXfrm>
    </dsp:sp>
    <dsp:sp modelId="{FCE71DA3-C5AC-4C49-8793-0C3A72BAF2AA}">
      <dsp:nvSpPr>
        <dsp:cNvPr id="0" name=""/>
        <dsp:cNvSpPr/>
      </dsp:nvSpPr>
      <dsp:spPr>
        <a:xfrm>
          <a:off x="0" y="4068781"/>
          <a:ext cx="6117335" cy="162723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4480B0-CB2A-4AAE-8DAA-7785622570C2}">
      <dsp:nvSpPr>
        <dsp:cNvPr id="0" name=""/>
        <dsp:cNvSpPr/>
      </dsp:nvSpPr>
      <dsp:spPr>
        <a:xfrm>
          <a:off x="492238" y="4434909"/>
          <a:ext cx="894979" cy="89497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45434C-2989-4E4C-937A-45941C99BC1D}">
      <dsp:nvSpPr>
        <dsp:cNvPr id="0" name=""/>
        <dsp:cNvSpPr/>
      </dsp:nvSpPr>
      <dsp:spPr>
        <a:xfrm>
          <a:off x="1879455" y="4068781"/>
          <a:ext cx="4237880" cy="1627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16" tIns="172216" rIns="172216" bIns="17221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Arial"/>
              <a:cs typeface="Arial"/>
            </a:rPr>
            <a:t>Improve workplace environment</a:t>
          </a:r>
          <a:endParaRPr lang="en-GB" sz="2500" kern="1200" dirty="0"/>
        </a:p>
      </dsp:txBody>
      <dsp:txXfrm>
        <a:off x="1879455" y="4068781"/>
        <a:ext cx="4237880" cy="1627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135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00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13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290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59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914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6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15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15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88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414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0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itrefinch.com/blog/9-underlying-causes-employee-absenteeism-workplace/" TargetMode="External"/><Relationship Id="rId7" Type="http://schemas.openxmlformats.org/officeDocument/2006/relationships/hyperlink" Target="https://www.rcn.org.uk/news-and-events/press-releases/pandemic-takes-toll-on-nursing-staff-as-new-analysis-shows-nhs-loses-fifth-more-days-to-sickness" TargetMode="External"/><Relationship Id="rId2" Type="http://schemas.openxmlformats.org/officeDocument/2006/relationships/hyperlink" Target="https://www.caycon.com/blog/put-your-pestel-to-the-mettl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ackup.ons.gov.uk/wp-content/uploads/sites/3/2018/08/Living-longer-how-our-population-is-changing-and-why-it-matters.pdf" TargetMode="External"/><Relationship Id="rId5" Type="http://schemas.openxmlformats.org/officeDocument/2006/relationships/hyperlink" Target="https://www.nhsconfed.org/news/staff-shortages-and-exhausted-workforce-present-greatest-challenge-nhs" TargetMode="External"/><Relationship Id="rId4" Type="http://schemas.openxmlformats.org/officeDocument/2006/relationships/hyperlink" Target="https://www.england.nhs.uk/2019/01/missed-gp-appointments-costing-nhs-million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.org.uk/news-and-comment/blogs/six-ways-to-close-the-workforce-gap" TargetMode="External"/><Relationship Id="rId2" Type="http://schemas.openxmlformats.org/officeDocument/2006/relationships/hyperlink" Target="https://www.theguardian.com/society/2021/jul/25/nurses-pay-in-england-to-fall-7-in-a-decade-even-after-government-offer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unison.org.uk/news/press-release/2022/02/no-fresh-ideas-to-deal-with-growing-nhs-staffing-crisis-says-unison/" TargetMode="External"/><Relationship Id="rId4" Type="http://schemas.openxmlformats.org/officeDocument/2006/relationships/hyperlink" Target="https://www.unison.org.uk/news/article/2014/11/unison-survey-shows-nhs-staff-are-overworked-and-underpai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967266"/>
            <a:ext cx="2933700" cy="2547257"/>
          </a:xfrm>
          <a:noFill/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sz="4000" kern="1200" dirty="0">
                <a:solidFill>
                  <a:srgbClr val="FFFFFF"/>
                </a:solidFill>
                <a:latin typeface="Arial"/>
                <a:cs typeface="Arial"/>
              </a:rPr>
              <a:t>Problem Solving and Decision Making</a:t>
            </a: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1E0B4CA-7481-44A8-801D-DBF309450A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337150"/>
              </p:ext>
            </p:extLst>
          </p:nvPr>
        </p:nvGraphicFramePr>
        <p:xfrm>
          <a:off x="4777316" y="1732824"/>
          <a:ext cx="6780701" cy="339002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512436">
                  <a:extLst>
                    <a:ext uri="{9D8B030D-6E8A-4147-A177-3AD203B41FA5}">
                      <a16:colId xmlns:a16="http://schemas.microsoft.com/office/drawing/2014/main" val="231977751"/>
                    </a:ext>
                  </a:extLst>
                </a:gridCol>
                <a:gridCol w="4268265">
                  <a:extLst>
                    <a:ext uri="{9D8B030D-6E8A-4147-A177-3AD203B41FA5}">
                      <a16:colId xmlns:a16="http://schemas.microsoft.com/office/drawing/2014/main" val="313956476"/>
                    </a:ext>
                  </a:extLst>
                </a:gridCol>
              </a:tblGrid>
              <a:tr h="608949"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Student Name </a:t>
                      </a:r>
                      <a:endParaRPr lang="en-GB" sz="3700">
                        <a:effectLst/>
                      </a:endParaRPr>
                    </a:p>
                  </a:txBody>
                  <a:tcPr marL="188335" marR="188335" marT="94167" marB="94167"/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 dirty="0">
                          <a:effectLst/>
                        </a:rPr>
                        <a:t>Farhana </a:t>
                      </a:r>
                      <a:r>
                        <a:rPr lang="en-GB" sz="2300" noProof="0" dirty="0" err="1">
                          <a:effectLst/>
                        </a:rPr>
                        <a:t>Musharrath</a:t>
                      </a:r>
                      <a:r>
                        <a:rPr lang="en-GB" sz="2300" dirty="0">
                          <a:effectLst/>
                        </a:rPr>
                        <a:t> Tahura </a:t>
                      </a:r>
                      <a:endParaRPr lang="en-GB" sz="3700" dirty="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extLst>
                  <a:ext uri="{0D108BD9-81ED-4DB2-BD59-A6C34878D82A}">
                    <a16:rowId xmlns:a16="http://schemas.microsoft.com/office/drawing/2014/main" val="2006580158"/>
                  </a:ext>
                </a:extLst>
              </a:tr>
              <a:tr h="608949"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Student ID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2109147 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extLst>
                  <a:ext uri="{0D108BD9-81ED-4DB2-BD59-A6C34878D82A}">
                    <a16:rowId xmlns:a16="http://schemas.microsoft.com/office/drawing/2014/main" val="4033621434"/>
                  </a:ext>
                </a:extLst>
              </a:tr>
              <a:tr h="608949"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Module Code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BMSW4002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extLst>
                  <a:ext uri="{0D108BD9-81ED-4DB2-BD59-A6C34878D82A}">
                    <a16:rowId xmlns:a16="http://schemas.microsoft.com/office/drawing/2014/main" val="1482186411"/>
                  </a:ext>
                </a:extLst>
              </a:tr>
              <a:tr h="954229"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Assignment Section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Task 1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extLst>
                  <a:ext uri="{0D108BD9-81ED-4DB2-BD59-A6C34878D82A}">
                    <a16:rowId xmlns:a16="http://schemas.microsoft.com/office/drawing/2014/main" val="450983372"/>
                  </a:ext>
                </a:extLst>
              </a:tr>
              <a:tr h="608949"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Lecturer 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en-GB" sz="2300">
                          <a:effectLst/>
                        </a:rPr>
                        <a:t>Buddhi Pathak</a:t>
                      </a:r>
                      <a:endParaRPr lang="en-GB" sz="3700">
                        <a:effectLst/>
                        <a:latin typeface="Arial"/>
                      </a:endParaRPr>
                    </a:p>
                  </a:txBody>
                  <a:tcPr marL="188335" marR="188335" marT="94167" marB="94167"/>
                </a:tc>
                <a:extLst>
                  <a:ext uri="{0D108BD9-81ED-4DB2-BD59-A6C34878D82A}">
                    <a16:rowId xmlns:a16="http://schemas.microsoft.com/office/drawing/2014/main" val="2426686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A9DDD-24CB-4DAF-9EDA-ECA642FE9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Scope and Impact of Absenteeism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A8ADFD-3287-4B03-BBF9-ECF9229C04C7}"/>
              </a:ext>
            </a:extLst>
          </p:cNvPr>
          <p:cNvSpPr txBox="1"/>
          <p:nvPr/>
        </p:nvSpPr>
        <p:spPr>
          <a:xfrm>
            <a:off x="648931" y="2438400"/>
            <a:ext cx="3505494" cy="378541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What is absenteeism?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Who does it affect?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What is the impact of absenteeism?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6" descr="Diagram&#10;&#10;Description automatically generated">
            <a:extLst>
              <a:ext uri="{FF2B5EF4-FFF2-40B4-BE49-F238E27FC236}">
                <a16:creationId xmlns:a16="http://schemas.microsoft.com/office/drawing/2014/main" id="{D1BB71CC-F44C-401F-8771-2193E0C7E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170128"/>
            <a:ext cx="6019331" cy="451449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83734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72813-D2EC-4F6E-AB93-5F267B614568}"/>
              </a:ext>
            </a:extLst>
          </p:cNvPr>
          <p:cNvSpPr txBox="1"/>
          <p:nvPr/>
        </p:nvSpPr>
        <p:spPr>
          <a:xfrm>
            <a:off x="7320466" y="609600"/>
            <a:ext cx="4140014" cy="133083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atin typeface="Arial"/>
                <a:ea typeface="+mj-ea"/>
                <a:cs typeface="Arial"/>
              </a:rPr>
              <a:t>PESTEL ANALYSIS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B5F228F0-A3D3-4C1C-8C51-26A2964624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632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CEBA40-2A46-4147-B5B7-8271E1A4B626}"/>
              </a:ext>
            </a:extLst>
          </p:cNvPr>
          <p:cNvSpPr txBox="1"/>
          <p:nvPr/>
        </p:nvSpPr>
        <p:spPr>
          <a:xfrm>
            <a:off x="7320465" y="2194102"/>
            <a:ext cx="4140013" cy="305280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What is PESTEL Analysis?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>
              <a:latin typeface="Arial"/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Who created it?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latin typeface="Arial"/>
              <a:cs typeface="Arial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When can it be used?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68E1C5-BEFB-4BA2-A840-881316BE647C}"/>
              </a:ext>
            </a:extLst>
          </p:cNvPr>
          <p:cNvSpPr txBox="1"/>
          <p:nvPr/>
        </p:nvSpPr>
        <p:spPr>
          <a:xfrm>
            <a:off x="0" y="6518031"/>
            <a:ext cx="274320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(Cayenne Consulting, 2021)</a:t>
            </a:r>
          </a:p>
        </p:txBody>
      </p:sp>
    </p:spTree>
    <p:extLst>
      <p:ext uri="{BB962C8B-B14F-4D97-AF65-F5344CB8AC3E}">
        <p14:creationId xmlns:p14="http://schemas.microsoft.com/office/powerpoint/2010/main" val="3931150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98FD5-0B37-4CEC-8DD8-A5A929CA5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923" y="247895"/>
            <a:ext cx="7913077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/>
                <a:cs typeface="Calibri Light"/>
              </a:rPr>
              <a:t>PESTEL Analysis for Absenteeism</a:t>
            </a:r>
            <a:endParaRPr lang="en-GB" sz="4000" dirty="0">
              <a:latin typeface="Arial"/>
              <a:cs typeface="Arial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CC850BD-5DA4-45FC-B77C-7BC38569B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247738"/>
              </p:ext>
            </p:extLst>
          </p:nvPr>
        </p:nvGraphicFramePr>
        <p:xfrm>
          <a:off x="842584" y="1609636"/>
          <a:ext cx="10761622" cy="4620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0811">
                  <a:extLst>
                    <a:ext uri="{9D8B030D-6E8A-4147-A177-3AD203B41FA5}">
                      <a16:colId xmlns:a16="http://schemas.microsoft.com/office/drawing/2014/main" val="1278157771"/>
                    </a:ext>
                  </a:extLst>
                </a:gridCol>
                <a:gridCol w="5380811">
                  <a:extLst>
                    <a:ext uri="{9D8B030D-6E8A-4147-A177-3AD203B41FA5}">
                      <a16:colId xmlns:a16="http://schemas.microsoft.com/office/drawing/2014/main" val="2977302944"/>
                    </a:ext>
                  </a:extLst>
                </a:gridCol>
              </a:tblGrid>
              <a:tr h="6696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3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3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894130"/>
                  </a:ext>
                </a:extLst>
              </a:tr>
              <a:tr h="6696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Political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Employee pay freeze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016203"/>
                  </a:ext>
                </a:extLst>
              </a:tr>
              <a:tr h="6696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Economic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Shortage in workers even before the pandemic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7498225"/>
                  </a:ext>
                </a:extLst>
              </a:tr>
              <a:tr h="6696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Sociological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NHS workers are demoralised, overworked and underpaid.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685486"/>
                  </a:ext>
                </a:extLst>
              </a:tr>
              <a:tr h="6473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Technological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3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477646"/>
                  </a:ext>
                </a:extLst>
              </a:tr>
              <a:tr h="6473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Environmental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954698"/>
                  </a:ext>
                </a:extLst>
              </a:tr>
              <a:tr h="64730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300" dirty="0">
                          <a:latin typeface="Arial"/>
                        </a:rPr>
                        <a:t>Legal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latin typeface="Arial"/>
                        </a:rPr>
                        <a:t>10 days isolation if they encounter someone with COVID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82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788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42DED3-CFD1-438F-AE52-38EFC22F0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262" y="20685"/>
            <a:ext cx="6646985" cy="95489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kern="1200" dirty="0">
                <a:latin typeface="Arial"/>
                <a:cs typeface="Arial"/>
              </a:rPr>
              <a:t>Fishbone/Ishikawa Diagram</a:t>
            </a:r>
            <a:endParaRPr lang="en-US" sz="4000" dirty="0">
              <a:cs typeface="Calibri Light" panose="020F03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183512-8D7A-4101-9C6D-5BDED1004675}"/>
              </a:ext>
            </a:extLst>
          </p:cNvPr>
          <p:cNvSpPr/>
          <p:nvPr/>
        </p:nvSpPr>
        <p:spPr>
          <a:xfrm>
            <a:off x="252780" y="809626"/>
            <a:ext cx="6904891" cy="70340"/>
          </a:xfrm>
          <a:prstGeom prst="rect">
            <a:avLst/>
          </a:prstGeom>
          <a:ln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5" descr="Diagram&#10;&#10;Description automatically generated">
            <a:extLst>
              <a:ext uri="{FF2B5EF4-FFF2-40B4-BE49-F238E27FC236}">
                <a16:creationId xmlns:a16="http://schemas.microsoft.com/office/drawing/2014/main" id="{24204486-25D0-44A7-AA65-EDC7D8A5C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845" y="969003"/>
            <a:ext cx="10328029" cy="576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794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20887" cy="6491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7D0218-0ABD-4127-A9B9-92A0D79E6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209086"/>
            <a:ext cx="3876848" cy="40649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latin typeface="Arial"/>
                <a:cs typeface="Arial"/>
              </a:rPr>
              <a:t>Solutions to Absenteeism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1999B20-6058-4C55-882E-A1FB050B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167" y="2569464"/>
            <a:ext cx="242107" cy="1340860"/>
            <a:chOff x="56167" y="2761488"/>
            <a:chExt cx="242107" cy="1340860"/>
          </a:xfrm>
        </p:grpSpPr>
        <p:sp>
          <p:nvSpPr>
            <p:cNvPr id="15" name="Rectangle 2">
              <a:extLst>
                <a:ext uri="{FF2B5EF4-FFF2-40B4-BE49-F238E27FC236}">
                  <a16:creationId xmlns:a16="http://schemas.microsoft.com/office/drawing/2014/main" id="{168AC90C-344A-4A64-BC4B-AEE98034B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59">
              <a:extLst>
                <a:ext uri="{FF2B5EF4-FFF2-40B4-BE49-F238E27FC236}">
                  <a16:creationId xmlns:a16="http://schemas.microsoft.com/office/drawing/2014/main" id="{47AEB9AE-7E63-42CA-A3E5-F8EF7D8CA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2">
              <a:extLst>
                <a:ext uri="{FF2B5EF4-FFF2-40B4-BE49-F238E27FC236}">
                  <a16:creationId xmlns:a16="http://schemas.microsoft.com/office/drawing/2014/main" id="{076031FA-B93F-4A7D-AE66-85ADC613E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59">
              <a:extLst>
                <a:ext uri="{FF2B5EF4-FFF2-40B4-BE49-F238E27FC236}">
                  <a16:creationId xmlns:a16="http://schemas.microsoft.com/office/drawing/2014/main" id="{0C1FC8D1-E08A-4B12-A48F-BF225E5B0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2">
              <a:extLst>
                <a:ext uri="{FF2B5EF4-FFF2-40B4-BE49-F238E27FC236}">
                  <a16:creationId xmlns:a16="http://schemas.microsoft.com/office/drawing/2014/main" id="{F62D5F69-2C82-4007-8EF0-EBC9C23501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59">
              <a:extLst>
                <a:ext uri="{FF2B5EF4-FFF2-40B4-BE49-F238E27FC236}">
                  <a16:creationId xmlns:a16="http://schemas.microsoft.com/office/drawing/2014/main" id="{677FAED6-5057-4B80-B1CF-196DC022B7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">
              <a:extLst>
                <a:ext uri="{FF2B5EF4-FFF2-40B4-BE49-F238E27FC236}">
                  <a16:creationId xmlns:a16="http://schemas.microsoft.com/office/drawing/2014/main" id="{CE77C39F-572F-4435-85B4-9E9A35CFE2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59">
              <a:extLst>
                <a:ext uri="{FF2B5EF4-FFF2-40B4-BE49-F238E27FC236}">
                  <a16:creationId xmlns:a16="http://schemas.microsoft.com/office/drawing/2014/main" id="{B3283BD4-0BC4-41D1-B09B-CBDC4292CD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">
              <a:extLst>
                <a:ext uri="{FF2B5EF4-FFF2-40B4-BE49-F238E27FC236}">
                  <a16:creationId xmlns:a16="http://schemas.microsoft.com/office/drawing/2014/main" id="{BA3E687B-951E-45B2-BEFE-4CBEB32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59">
              <a:extLst>
                <a:ext uri="{FF2B5EF4-FFF2-40B4-BE49-F238E27FC236}">
                  <a16:creationId xmlns:a16="http://schemas.microsoft.com/office/drawing/2014/main" id="{A49870CA-6E02-4787-82A6-28C0CB6B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">
              <a:extLst>
                <a:ext uri="{FF2B5EF4-FFF2-40B4-BE49-F238E27FC236}">
                  <a16:creationId xmlns:a16="http://schemas.microsoft.com/office/drawing/2014/main" id="{5639C028-DD6E-4E69-AE6E-1CC158EDC9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59">
              <a:extLst>
                <a:ext uri="{FF2B5EF4-FFF2-40B4-BE49-F238E27FC236}">
                  <a16:creationId xmlns:a16="http://schemas.microsoft.com/office/drawing/2014/main" id="{B1CD1FE8-3027-45AA-AD53-5B131FB03D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">
              <a:extLst>
                <a:ext uri="{FF2B5EF4-FFF2-40B4-BE49-F238E27FC236}">
                  <a16:creationId xmlns:a16="http://schemas.microsoft.com/office/drawing/2014/main" id="{1FD2B706-0BB9-4A30-9206-252E09AE0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59">
              <a:extLst>
                <a:ext uri="{FF2B5EF4-FFF2-40B4-BE49-F238E27FC236}">
                  <a16:creationId xmlns:a16="http://schemas.microsoft.com/office/drawing/2014/main" id="{D5783E13-BA0A-4F1E-A4F0-BFC9FF1035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">
              <a:extLst>
                <a:ext uri="{FF2B5EF4-FFF2-40B4-BE49-F238E27FC236}">
                  <a16:creationId xmlns:a16="http://schemas.microsoft.com/office/drawing/2014/main" id="{D0847D6C-8036-43A9-BA3E-D1E8928882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59">
              <a:extLst>
                <a:ext uri="{FF2B5EF4-FFF2-40B4-BE49-F238E27FC236}">
                  <a16:creationId xmlns:a16="http://schemas.microsoft.com/office/drawing/2014/main" id="{1D610CBF-7C35-498A-9BDD-A2954A7CA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2">
              <a:extLst>
                <a:ext uri="{FF2B5EF4-FFF2-40B4-BE49-F238E27FC236}">
                  <a16:creationId xmlns:a16="http://schemas.microsoft.com/office/drawing/2014/main" id="{BCB60915-0422-4144-87E9-2289DBC04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59">
              <a:extLst>
                <a:ext uri="{FF2B5EF4-FFF2-40B4-BE49-F238E27FC236}">
                  <a16:creationId xmlns:a16="http://schemas.microsoft.com/office/drawing/2014/main" id="{9D64F486-DA93-45CE-9075-4110C67F1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DA8356F6-E822-44E0-8A11-33E5A5432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59">
              <a:extLst>
                <a:ext uri="{FF2B5EF4-FFF2-40B4-BE49-F238E27FC236}">
                  <a16:creationId xmlns:a16="http://schemas.microsoft.com/office/drawing/2014/main" id="{C825C106-0BD3-41C1-8520-50F54BD67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5" name="TextBox 3">
            <a:extLst>
              <a:ext uri="{FF2B5EF4-FFF2-40B4-BE49-F238E27FC236}">
                <a16:creationId xmlns:a16="http://schemas.microsoft.com/office/drawing/2014/main" id="{CD753C76-BA8C-8AC8-3F6F-95D34F0206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7069301"/>
              </p:ext>
            </p:extLst>
          </p:nvPr>
        </p:nvGraphicFramePr>
        <p:xfrm>
          <a:off x="5614416" y="457200"/>
          <a:ext cx="6117336" cy="569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2448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8876E-00E7-4330-B22C-0399DA0A0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rial"/>
                <a:cs typeface="Calibri Light"/>
              </a:rPr>
              <a:t>PMI – Increased Pay for NHS Staff</a:t>
            </a:r>
            <a:endParaRPr lang="en-GB" sz="4000" dirty="0">
              <a:latin typeface="Arial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AB7F863-DCBE-4932-BD11-C573538DA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383165"/>
              </p:ext>
            </p:extLst>
          </p:nvPr>
        </p:nvGraphicFramePr>
        <p:xfrm>
          <a:off x="1582615" y="2028092"/>
          <a:ext cx="9097108" cy="3501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277">
                  <a:extLst>
                    <a:ext uri="{9D8B030D-6E8A-4147-A177-3AD203B41FA5}">
                      <a16:colId xmlns:a16="http://schemas.microsoft.com/office/drawing/2014/main" val="1327113141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2114405703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3426715850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1420392074"/>
                    </a:ext>
                  </a:extLst>
                </a:gridCol>
              </a:tblGrid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Plus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Minus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Interesting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5922626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Motivated staff (+4)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Increased pay for the NHS (-2)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0" i="0" u="none" strike="noStrike" noProof="0" dirty="0">
                          <a:latin typeface="Arial"/>
                        </a:rPr>
                        <a:t>Less money for other needs (-1)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4911329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Happy workers (+4)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8719"/>
                  </a:ext>
                </a:extLst>
              </a:tr>
              <a:tr h="67941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Productivity increases (+5)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684205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dirty="0">
                          <a:latin typeface="Arial"/>
                        </a:rPr>
                        <a:t>Total = 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04803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3890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8876E-00E7-4330-B22C-0399DA0A0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rial"/>
                <a:cs typeface="Arial"/>
              </a:rPr>
              <a:t>PMI – Hire More People</a:t>
            </a:r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AB7F863-DCBE-4932-BD11-C573538DA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5632"/>
              </p:ext>
            </p:extLst>
          </p:nvPr>
        </p:nvGraphicFramePr>
        <p:xfrm>
          <a:off x="1582615" y="2028092"/>
          <a:ext cx="9097108" cy="3501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277">
                  <a:extLst>
                    <a:ext uri="{9D8B030D-6E8A-4147-A177-3AD203B41FA5}">
                      <a16:colId xmlns:a16="http://schemas.microsoft.com/office/drawing/2014/main" val="1327113141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2114405703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3426715850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2806803049"/>
                    </a:ext>
                  </a:extLst>
                </a:gridCol>
              </a:tblGrid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Plus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Minus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Interesting</a:t>
                      </a:r>
                      <a:endParaRPr lang="en-GB" sz="1600" dirty="0" err="1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5922626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Reduced workload for current staff (+5)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More costs (-3)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4911329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More jobs available for people (+3)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More people to train (-2)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8719"/>
                  </a:ext>
                </a:extLst>
              </a:tr>
              <a:tr h="67941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Reduced waiting times for patients (+4)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Time consuming (-1)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684205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12</a:t>
                      </a:r>
                      <a:endParaRPr lang="en-US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-6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dirty="0">
                          <a:latin typeface="Arial"/>
                        </a:rPr>
                        <a:t>Total =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04803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77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8876E-00E7-4330-B22C-0399DA0A0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rial"/>
                <a:cs typeface="Arial"/>
              </a:rPr>
              <a:t>PMI – Improve Workplace Environment</a:t>
            </a:r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AB7F863-DCBE-4932-BD11-C573538DA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6411991"/>
              </p:ext>
            </p:extLst>
          </p:nvPr>
        </p:nvGraphicFramePr>
        <p:xfrm>
          <a:off x="1582615" y="2028092"/>
          <a:ext cx="9097108" cy="3980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277">
                  <a:extLst>
                    <a:ext uri="{9D8B030D-6E8A-4147-A177-3AD203B41FA5}">
                      <a16:colId xmlns:a16="http://schemas.microsoft.com/office/drawing/2014/main" val="1327113141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2114405703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3426715850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1986545318"/>
                    </a:ext>
                  </a:extLst>
                </a:gridCol>
              </a:tblGrid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Plus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Minus 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Interesting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5922626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Minimise bullying (+5)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dirty="0">
                          <a:latin typeface="Arial"/>
                        </a:rPr>
                        <a:t>Staff who participate in these actions can get fired (+1)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4911329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Minimise harassment (+5)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/>
                        </a:rPr>
                        <a:t>If they get fired there may not be enough workers for the responsibilities (-1</a:t>
                      </a:r>
                      <a:r>
                        <a:rPr lang="en-GB" sz="1600" dirty="0">
                          <a:latin typeface="Arial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8719"/>
                  </a:ext>
                </a:extLst>
              </a:tr>
              <a:tr h="679417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Better for mental health (+5)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600" dirty="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684205"/>
                  </a:ext>
                </a:extLst>
              </a:tr>
              <a:tr h="70554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ial"/>
                        </a:rPr>
                        <a:t>Score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dirty="0">
                          <a:latin typeface="Arial"/>
                        </a:rPr>
                        <a:t>Total = 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04803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69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5C7F2-EEB0-4C0E-B3DF-F5B618B45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462" y="138753"/>
            <a:ext cx="4784502" cy="747500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/>
                <a:cs typeface="Calibri Light"/>
              </a:rPr>
              <a:t>References</a:t>
            </a:r>
            <a:endParaRPr lang="en-GB" sz="4000" dirty="0"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20BEF-B593-4A0E-88FC-3993A532A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461" y="883487"/>
            <a:ext cx="10515600" cy="58342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Cayenne Consulting (2021) </a:t>
            </a:r>
            <a:r>
              <a:rPr lang="en-GB" sz="1400" i="1" dirty="0">
                <a:latin typeface="Arial"/>
                <a:ea typeface="+mn-lt"/>
                <a:cs typeface="+mn-lt"/>
              </a:rPr>
              <a:t>Put Your PESTEL to the Mettle</a:t>
            </a:r>
            <a:r>
              <a:rPr lang="en-GB" sz="1400" dirty="0">
                <a:latin typeface="Arial"/>
                <a:ea typeface="+mn-lt"/>
                <a:cs typeface="+mn-lt"/>
              </a:rPr>
              <a:t>. Available at: </a:t>
            </a:r>
            <a:r>
              <a:rPr lang="en-GB" sz="1400" u="sng" dirty="0">
                <a:latin typeface="Arial"/>
                <a:ea typeface="+mn-lt"/>
                <a:cs typeface="+mn-lt"/>
                <a:hlinkClick r:id="rId2"/>
              </a:rPr>
              <a:t>https://www.caycon.com/blog/put-your-pestel-to-the-mettle</a:t>
            </a:r>
            <a:r>
              <a:rPr lang="en-GB" sz="1400" dirty="0">
                <a:latin typeface="Arial"/>
                <a:ea typeface="+mn-lt"/>
                <a:cs typeface="+mn-lt"/>
              </a:rPr>
              <a:t> (Accessed: 12 March 2022)</a:t>
            </a:r>
            <a:endParaRPr lang="en-US" sz="1400">
              <a:cs typeface="Calibri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Mitrefinch (2017)</a:t>
            </a:r>
            <a:r>
              <a:rPr lang="en-GB" sz="1400" i="1" dirty="0">
                <a:latin typeface="Arial"/>
                <a:ea typeface="+mn-lt"/>
                <a:cs typeface="+mn-lt"/>
              </a:rPr>
              <a:t> 9 UNDERLYING CAUSES OF EMPLOYEE ABSENTEEISM IN THE WORKPLACE</a:t>
            </a:r>
            <a:r>
              <a:rPr lang="en-GB" sz="1400" dirty="0">
                <a:latin typeface="Arial"/>
                <a:ea typeface="+mn-lt"/>
                <a:cs typeface="+mn-lt"/>
              </a:rPr>
              <a:t>. Available at: </a:t>
            </a:r>
            <a:r>
              <a:rPr lang="en-GB" sz="1400" dirty="0">
                <a:latin typeface="Arial"/>
                <a:ea typeface="+mn-lt"/>
                <a:cs typeface="+mn-lt"/>
                <a:hlinkClick r:id="rId3"/>
              </a:rPr>
              <a:t>https://mitrefinch.com/blog/9-underlying-causes-employee-absenteeism-workplace/</a:t>
            </a:r>
            <a:r>
              <a:rPr lang="en-GB" sz="1400" dirty="0">
                <a:latin typeface="Arial"/>
                <a:ea typeface="+mn-lt"/>
                <a:cs typeface="+mn-lt"/>
              </a:rPr>
              <a:t> (Accessed: 12 March 2022) </a:t>
            </a:r>
            <a:endParaRPr lang="en-GB" sz="1400">
              <a:latin typeface="Arial"/>
              <a:cs typeface="Calibri" panose="020F0502020204030204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NHS (2019) </a:t>
            </a:r>
            <a:r>
              <a:rPr lang="en-GB" sz="1400" i="1" dirty="0">
                <a:latin typeface="Arial"/>
                <a:ea typeface="+mn-lt"/>
                <a:cs typeface="+mn-lt"/>
              </a:rPr>
              <a:t>Missed GP appointments costing NHS millions.</a:t>
            </a:r>
            <a:r>
              <a:rPr lang="en-GB" sz="1400" dirty="0">
                <a:latin typeface="Arial"/>
                <a:ea typeface="+mn-lt"/>
                <a:cs typeface="+mn-lt"/>
              </a:rPr>
              <a:t> Available at: </a:t>
            </a:r>
            <a:r>
              <a:rPr lang="en-GB" sz="1400" u="sng" dirty="0">
                <a:latin typeface="Arial"/>
                <a:ea typeface="+mn-lt"/>
                <a:cs typeface="+mn-lt"/>
                <a:hlinkClick r:id="rId4"/>
              </a:rPr>
              <a:t>https://www.england.nhs.uk/2019/01/missed-gp-appointments-costing-nhs-millions/</a:t>
            </a:r>
            <a:r>
              <a:rPr lang="en-GB" sz="1400" dirty="0">
                <a:latin typeface="Arial"/>
                <a:ea typeface="+mn-lt"/>
                <a:cs typeface="+mn-lt"/>
              </a:rPr>
              <a:t> (Accessed: 19 February 2022)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NHS Confederation (2022) </a:t>
            </a:r>
            <a:r>
              <a:rPr lang="en-GB" sz="1400" i="1" dirty="0">
                <a:latin typeface="Arial"/>
                <a:ea typeface="+mn-lt"/>
                <a:cs typeface="+mn-lt"/>
              </a:rPr>
              <a:t>Staff shortages and exhausted workforce present greatest challenge to NHS</a:t>
            </a:r>
            <a:r>
              <a:rPr lang="en-GB" sz="1400" dirty="0">
                <a:latin typeface="Arial"/>
                <a:ea typeface="+mn-lt"/>
                <a:cs typeface="+mn-lt"/>
              </a:rPr>
              <a:t>. Available at: </a:t>
            </a:r>
            <a:r>
              <a:rPr lang="en-GB" sz="1400" u="sng" dirty="0">
                <a:latin typeface="Arial"/>
                <a:ea typeface="+mn-lt"/>
                <a:cs typeface="+mn-lt"/>
                <a:hlinkClick r:id="rId5"/>
              </a:rPr>
              <a:t>https://www.nhsconfed.org/news/staff-shortages-and-exhausted-workforce-present-greatest-challenge-nhs</a:t>
            </a:r>
            <a:r>
              <a:rPr lang="en-GB" sz="1400" dirty="0">
                <a:latin typeface="Arial"/>
                <a:ea typeface="+mn-lt"/>
                <a:cs typeface="+mn-lt"/>
              </a:rPr>
              <a:t> (Accessed: 25 February 2022)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Office for National Statistics (2018) </a:t>
            </a:r>
            <a:r>
              <a:rPr lang="en-GB" sz="1400" i="1" dirty="0">
                <a:latin typeface="Arial"/>
                <a:ea typeface="+mn-lt"/>
                <a:cs typeface="+mn-lt"/>
              </a:rPr>
              <a:t>Living longer - how our population is changing and why it matters.</a:t>
            </a:r>
            <a:r>
              <a:rPr lang="en-GB" sz="1400" dirty="0">
                <a:latin typeface="Arial"/>
                <a:ea typeface="+mn-lt"/>
                <a:cs typeface="+mn-lt"/>
              </a:rPr>
              <a:t> Available at: </a:t>
            </a:r>
            <a:r>
              <a:rPr lang="en-GB" sz="1400" u="sng" dirty="0">
                <a:latin typeface="Arial"/>
                <a:ea typeface="+mn-lt"/>
                <a:cs typeface="+mn-lt"/>
                <a:hlinkClick r:id="rId6"/>
              </a:rPr>
              <a:t>https://backup.ons.gov.uk/wp-content/uploads/sites/3/2018/08/Living-longer-how-our-population-is-changing-and-why-it-matters.pdf</a:t>
            </a:r>
            <a:r>
              <a:rPr lang="en-GB" sz="1400" dirty="0">
                <a:latin typeface="Arial"/>
                <a:ea typeface="+mn-lt"/>
                <a:cs typeface="+mn-lt"/>
              </a:rPr>
              <a:t> (Accessed: 19 February 2022)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Arial"/>
              </a:rPr>
              <a:t>Royal Nursing College (2021) </a:t>
            </a:r>
            <a:r>
              <a:rPr lang="en-GB" sz="1400" i="1" dirty="0">
                <a:latin typeface="Arial"/>
                <a:ea typeface="+mn-lt"/>
                <a:cs typeface="Arial"/>
              </a:rPr>
              <a:t>Pandemic takes toll on nursing staff as new analysis shows NHS loses almost a fifth more days to sickness than before COVID-19. </a:t>
            </a:r>
            <a:r>
              <a:rPr lang="en-GB" sz="1400" dirty="0">
                <a:latin typeface="Arial"/>
                <a:ea typeface="+mn-lt"/>
                <a:cs typeface="Arial"/>
              </a:rPr>
              <a:t>Available at: </a:t>
            </a:r>
            <a:r>
              <a:rPr lang="en-GB" sz="1400" dirty="0">
                <a:latin typeface="Arial"/>
                <a:ea typeface="+mn-lt"/>
                <a:cs typeface="Arial"/>
                <a:hlinkClick r:id="rId7"/>
              </a:rPr>
              <a:t>https://www.rcn.org.uk/news-and-events/press-releases/pandemic-takes-toll-on-nursing-staff-as-new-analysis-shows-nhs-loses-fifth-more-days-to-sickness</a:t>
            </a:r>
            <a:r>
              <a:rPr lang="en-GB" sz="1400" dirty="0">
                <a:latin typeface="Arial"/>
                <a:ea typeface="+mn-lt"/>
                <a:cs typeface="Arial"/>
              </a:rPr>
              <a:t> (Accessed: 26 February 2022) </a:t>
            </a:r>
            <a:endParaRPr lang="en-US" sz="14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8563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CD76A-9289-490A-8AD0-AFEA411F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059724" cy="809748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/>
                <a:cs typeface="Calibri Light"/>
              </a:rPr>
              <a:t>References</a:t>
            </a:r>
            <a:endParaRPr lang="en-GB" sz="4000" dirty="0"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E86C2-4622-4B13-A9D4-1701FD95C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69134"/>
            <a:ext cx="10515600" cy="42692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ea typeface="+mn-lt"/>
                <a:cs typeface="+mn-lt"/>
              </a:rPr>
              <a:t>T</a:t>
            </a:r>
            <a:r>
              <a:rPr lang="en-GB" sz="1400" dirty="0">
                <a:latin typeface="Arial"/>
                <a:ea typeface="+mn-lt"/>
                <a:cs typeface="+mn-lt"/>
              </a:rPr>
              <a:t>he Guardian (2021)</a:t>
            </a:r>
            <a:r>
              <a:rPr lang="en-GB" sz="1400" i="1" dirty="0">
                <a:latin typeface="Arial"/>
                <a:ea typeface="+mn-lt"/>
                <a:cs typeface="+mn-lt"/>
              </a:rPr>
              <a:t> Nurses’ pay in England to fall 7% in a decade even after government offer</a:t>
            </a:r>
            <a:r>
              <a:rPr lang="en-GB" sz="1400" dirty="0">
                <a:latin typeface="Arial"/>
                <a:ea typeface="+mn-lt"/>
                <a:cs typeface="+mn-lt"/>
              </a:rPr>
              <a:t>. Available at: </a:t>
            </a:r>
            <a:r>
              <a:rPr lang="en-GB" sz="1400" dirty="0">
                <a:latin typeface="Arial"/>
                <a:ea typeface="+mn-lt"/>
                <a:cs typeface="+mn-lt"/>
                <a:hlinkClick r:id="rId2"/>
              </a:rPr>
              <a:t>https://www.theguardian.com/society/2021/jul/25/nurses-pay-in-england-to-fall-7-in-a-decade-even-after-government-offer</a:t>
            </a:r>
            <a:r>
              <a:rPr lang="en-GB" sz="1400" dirty="0">
                <a:latin typeface="Arial"/>
                <a:ea typeface="+mn-lt"/>
                <a:cs typeface="+mn-lt"/>
              </a:rPr>
              <a:t> (Accessed: 25 February 2022) </a:t>
            </a:r>
            <a:endParaRPr lang="en-US" sz="1400">
              <a:latin typeface="Arial"/>
              <a:ea typeface="+mn-lt"/>
              <a:cs typeface="Calibri" panose="020F0502020204030204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Calibri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Arial"/>
              </a:rPr>
              <a:t>The Health Foundation (2019) </a:t>
            </a:r>
            <a:r>
              <a:rPr lang="en-GB" sz="1400" i="1" dirty="0">
                <a:latin typeface="Arial"/>
                <a:ea typeface="+mn-lt"/>
                <a:cs typeface="Arial"/>
              </a:rPr>
              <a:t>Six ways to close the workforce gap.</a:t>
            </a:r>
            <a:r>
              <a:rPr lang="en-GB" sz="1400" dirty="0">
                <a:latin typeface="Arial"/>
                <a:ea typeface="+mn-lt"/>
                <a:cs typeface="Arial"/>
              </a:rPr>
              <a:t> Available at: </a:t>
            </a:r>
            <a:r>
              <a:rPr lang="en-GB" sz="1400" u="sng" dirty="0">
                <a:latin typeface="Arial"/>
                <a:ea typeface="+mn-lt"/>
                <a:cs typeface="Arial"/>
                <a:hlinkClick r:id="rId3"/>
              </a:rPr>
              <a:t>https://www.health.org.uk/news-and-comment/blogs/six-ways-to-close-the-workforce-gap</a:t>
            </a:r>
            <a:r>
              <a:rPr lang="en-GB" sz="1400" dirty="0">
                <a:latin typeface="Arial"/>
                <a:ea typeface="+mn-lt"/>
                <a:cs typeface="Arial"/>
              </a:rPr>
              <a:t> (Accessed: 26 February 2022)</a:t>
            </a:r>
            <a:endParaRPr lang="en-US" sz="140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UNISON (2014) </a:t>
            </a:r>
            <a:r>
              <a:rPr lang="en-GB" sz="1400" i="1" dirty="0">
                <a:latin typeface="Arial"/>
                <a:ea typeface="+mn-lt"/>
                <a:cs typeface="+mn-lt"/>
              </a:rPr>
              <a:t>UNISON survey shows NHS staff are overworked and underpaid.</a:t>
            </a:r>
            <a:r>
              <a:rPr lang="en-GB" sz="1400" dirty="0">
                <a:latin typeface="Arial"/>
                <a:ea typeface="+mn-lt"/>
                <a:cs typeface="+mn-lt"/>
              </a:rPr>
              <a:t> Available at: </a:t>
            </a:r>
            <a:r>
              <a:rPr lang="en-GB" sz="1400" u="sng" dirty="0">
                <a:latin typeface="Arial"/>
                <a:ea typeface="+mn-lt"/>
                <a:cs typeface="+mn-lt"/>
                <a:hlinkClick r:id="rId4"/>
              </a:rPr>
              <a:t>https://www.unison.org.uk/news/article/2014/11/unison-survey-shows-nhs-staff-are-overworked-and-underpaid/</a:t>
            </a:r>
            <a:r>
              <a:rPr lang="en-GB" sz="1400" dirty="0">
                <a:latin typeface="Arial"/>
                <a:ea typeface="+mn-lt"/>
                <a:cs typeface="+mn-lt"/>
              </a:rPr>
              <a:t> (Accessed: 25 February 2022)</a:t>
            </a:r>
            <a:endParaRPr lang="en-US" sz="1400">
              <a:latin typeface="Arial"/>
              <a:cs typeface="Calibri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latin typeface="Arial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latin typeface="Arial"/>
                <a:ea typeface="+mn-lt"/>
                <a:cs typeface="+mn-lt"/>
              </a:rPr>
              <a:t>Unison (2022) </a:t>
            </a:r>
            <a:r>
              <a:rPr lang="en-GB" sz="1400" i="1" dirty="0">
                <a:latin typeface="Arial"/>
                <a:ea typeface="+mn-lt"/>
                <a:cs typeface="+mn-lt"/>
              </a:rPr>
              <a:t>No fresh ideas to deal with growing NHS staffing crisis, says UNISON</a:t>
            </a:r>
            <a:r>
              <a:rPr lang="en-GB" sz="1400" dirty="0">
                <a:latin typeface="Arial"/>
                <a:ea typeface="+mn-lt"/>
                <a:cs typeface="+mn-lt"/>
              </a:rPr>
              <a:t>. Available at: </a:t>
            </a:r>
            <a:r>
              <a:rPr lang="en-GB" sz="1400" u="sng" dirty="0">
                <a:latin typeface="Arial"/>
                <a:ea typeface="+mn-lt"/>
                <a:cs typeface="+mn-lt"/>
                <a:hlinkClick r:id="rId5"/>
              </a:rPr>
              <a:t>https://www.unison.org.uk/news/press-release/2022/02/no-fresh-ideas-to-deal-with-growing-nhs-staffing-crisis-says-unison/</a:t>
            </a:r>
            <a:r>
              <a:rPr lang="en-GB" sz="1400" dirty="0">
                <a:latin typeface="Arial"/>
                <a:ea typeface="+mn-lt"/>
                <a:cs typeface="+mn-lt"/>
              </a:rPr>
              <a:t>  (Accessed: 26 February 2022)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300" dirty="0">
              <a:ea typeface="+mn-lt"/>
              <a:cs typeface="+mn-lt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3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3337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Problem Solving and Decision Making</vt:lpstr>
      <vt:lpstr>Scope and Impact of Absenteeism</vt:lpstr>
      <vt:lpstr>PowerPoint Presentation</vt:lpstr>
      <vt:lpstr>PESTEL Analysis for Absenteeism</vt:lpstr>
      <vt:lpstr>Fishbone/Ishikawa Diagram</vt:lpstr>
      <vt:lpstr>Solutions to Absenteeism</vt:lpstr>
      <vt:lpstr>PMI – Increased Pay for NHS Staff</vt:lpstr>
      <vt:lpstr>PMI – Hire More People</vt:lpstr>
      <vt:lpstr>PMI – Improve Workplace Environment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612</cp:revision>
  <dcterms:created xsi:type="dcterms:W3CDTF">2022-02-05T16:21:28Z</dcterms:created>
  <dcterms:modified xsi:type="dcterms:W3CDTF">2022-03-13T11:55:19Z</dcterms:modified>
</cp:coreProperties>
</file>