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6" r:id="rId2"/>
    <p:sldId id="261" r:id="rId3"/>
    <p:sldId id="259" r:id="rId4"/>
    <p:sldId id="262" r:id="rId5"/>
    <p:sldId id="263" r:id="rId6"/>
    <p:sldId id="264" r:id="rId7"/>
    <p:sldId id="260" r:id="rId8"/>
    <p:sldId id="267" r:id="rId9"/>
    <p:sldId id="266" r:id="rId10"/>
    <p:sldId id="268" r:id="rId11"/>
    <p:sldId id="269" r:id="rId12"/>
    <p:sldId id="270" r:id="rId13"/>
    <p:sldId id="271" r:id="rId14"/>
    <p:sldId id="273" r:id="rId15"/>
    <p:sldId id="274" r:id="rId16"/>
    <p:sldId id="275" r:id="rId17"/>
    <p:sldId id="265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030" autoAdjust="0"/>
    <p:restoredTop sz="87149" autoAdjust="0"/>
  </p:normalViewPr>
  <p:slideViewPr>
    <p:cSldViewPr snapToGrid="0">
      <p:cViewPr varScale="1">
        <p:scale>
          <a:sx n="63" d="100"/>
          <a:sy n="63" d="100"/>
        </p:scale>
        <p:origin x="1452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0" y="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6DBEB5-9728-452A-8B21-A1E89903E6FE}" type="datetimeFigureOut">
              <a:rPr lang="en-GB" smtClean="0"/>
              <a:t>23/04/2021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686C2F-42A9-47AE-A4E9-4B16E4E4B3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43602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justiceinspectorates.gov.uk/hmicfrs/peel-assessments/how-we-inspect/2018-19-peel-assessment/" TargetMode="External"/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justiceinspectorates.gov.uk/hmicfrs/peel-assessments/peel-2018/?view=table&amp;sort=alpha&amp;data=pillar&amp;group_by_region=off#peel-data" TargetMode="Externa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https://www.justiceinspectorates.gov.uk/hmicfrs/peel-assessments/how-we-inspect/2018-19-peel-assessment/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4"/>
              </a:rPr>
              <a:t>https://www.justiceinspectorates.gov.uk/hmicfrs/peel-assessments/peel-2018/?view=table&amp;sort=alpha&amp;data=pillar&amp;group_by_region=off#peel-data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686C2F-42A9-47AE-A4E9-4B16E4E4B3E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03554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Probation services were part-privatised in 2014, allowing firms to monitor low and medium-risk offenders.</a:t>
            </a:r>
          </a:p>
          <a:p>
            <a:r>
              <a:rPr lang="en-GB" sz="120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Eight out of the 10 firms inspected since January last year were rated "inadequate", while public services were performing better.</a:t>
            </a:r>
          </a:p>
          <a:p>
            <a:r>
              <a:rPr lang="en-GB" sz="120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 be terminated by 2020 2 years early.</a:t>
            </a:r>
          </a:p>
          <a:p>
            <a:r>
              <a:rPr lang="en-GB" sz="120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£500 million cost to tax payer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8686C2F-42A9-47AE-A4E9-4B16E4E4B3E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78715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23/04/2021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23/04/2021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23/04/2021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23/04/2021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23/04/2021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23/04/2021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23/04/2021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23/04/2021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23/04/2021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23/04/2021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23/04/2021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23/04/2021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rmingham.ac.uk/news/thebirminghambrief/items/2016/07/The-key-challenges-facing-UK-policing-today.aspx" TargetMode="External"/><Relationship Id="rId2" Type="http://schemas.openxmlformats.org/officeDocument/2006/relationships/hyperlink" Target="https://www.gov.uk/government/speeches/the-criminal-justice-system-meeting-the-challeng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assets.publishing.service.gov.uk/government/uploads/system/uploads/attachment_data/file/330690/cjs-strategy-action-plan.pdf" TargetMode="External"/><Relationship Id="rId5" Type="http://schemas.openxmlformats.org/officeDocument/2006/relationships/hyperlink" Target="https://www.theguardian.com/law/2017/sep/08/racial-bias-uk-criminal-justice-david-lammy" TargetMode="External"/><Relationship Id="rId4" Type="http://schemas.openxmlformats.org/officeDocument/2006/relationships/hyperlink" Target="https://www.theguardian.com/commentisfree/2018/feb/06/british-justice-collapse-moj-prisons-probation-legal-aid-lord-chancellor-charles-falconer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Criminal Justice System Failing?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A0907A-87F9-4019-A6CB-C2B7B01EAA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3037"/>
          </a:xfrm>
        </p:spPr>
        <p:txBody>
          <a:bodyPr>
            <a:normAutofit fontScale="90000"/>
          </a:bodyPr>
          <a:lstStyle/>
          <a:p>
            <a:endParaRPr lang="en-GB" sz="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6C04D7-20F0-4C2D-A436-5EBDDEB3B0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74637"/>
            <a:ext cx="8229600" cy="5316537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Years of underinvested equals a crumbling criminal justice system</a:t>
            </a:r>
          </a:p>
          <a:p>
            <a:pPr marL="0" indent="0">
              <a:buNone/>
            </a:pPr>
            <a:r>
              <a:rPr lang="en-GB" dirty="0"/>
              <a:t>Things can going wrong at every level and every stage. </a:t>
            </a:r>
          </a:p>
          <a:p>
            <a:pPr marL="0" indent="0">
              <a:buNone/>
            </a:pPr>
            <a:r>
              <a:rPr lang="en-GB" dirty="0"/>
              <a:t>Nightmare journey through the system for the accused and for victims and those who work within the CJS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DADCE18-0B99-47C0-B4AE-CAEEA2F134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141649">
            <a:off x="6024563" y="3755583"/>
            <a:ext cx="2281238" cy="13783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0712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Problems facing the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099595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Crimes moving with the times</a:t>
            </a:r>
          </a:p>
          <a:p>
            <a:pPr lvl="1"/>
            <a:r>
              <a:rPr lang="en-GB" dirty="0"/>
              <a:t>Cyber crime, violent offences, knife crime, trafficking, immigration </a:t>
            </a:r>
          </a:p>
          <a:p>
            <a:r>
              <a:rPr lang="en-GB" dirty="0"/>
              <a:t>Society</a:t>
            </a:r>
          </a:p>
          <a:p>
            <a:pPr lvl="1"/>
            <a:r>
              <a:rPr lang="en-GB" dirty="0"/>
              <a:t>No respect</a:t>
            </a:r>
          </a:p>
          <a:p>
            <a:pPr lvl="1"/>
            <a:r>
              <a:rPr lang="en-GB" dirty="0"/>
              <a:t>Lost control within society</a:t>
            </a:r>
          </a:p>
          <a:p>
            <a:pPr lvl="1"/>
            <a:r>
              <a:rPr lang="en-GB" dirty="0"/>
              <a:t>Poverty / lack of ambition </a:t>
            </a:r>
          </a:p>
          <a:p>
            <a:r>
              <a:rPr lang="en-GB" dirty="0"/>
              <a:t>Austerity</a:t>
            </a:r>
          </a:p>
          <a:p>
            <a:pPr lvl="1"/>
            <a:r>
              <a:rPr lang="en-GB" dirty="0"/>
              <a:t>Lack of funding for staff</a:t>
            </a:r>
          </a:p>
          <a:p>
            <a:pPr lvl="1"/>
            <a:r>
              <a:rPr lang="en-GB" dirty="0"/>
              <a:t>Funding for new buildings including prisons</a:t>
            </a:r>
          </a:p>
          <a:p>
            <a:pPr lvl="1"/>
            <a:r>
              <a:rPr lang="en-GB" dirty="0"/>
              <a:t>Doing more with less</a:t>
            </a:r>
          </a:p>
        </p:txBody>
      </p:sp>
    </p:spTree>
    <p:extLst>
      <p:ext uri="{BB962C8B-B14F-4D97-AF65-F5344CB8AC3E}">
        <p14:creationId xmlns:p14="http://schemas.microsoft.com/office/powerpoint/2010/main" val="1513965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527F8C-3011-46B3-B4A6-A489E37968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722791-8E75-4B53-B5BA-2ED25792F7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099595"/>
          </a:xfrm>
        </p:spPr>
        <p:txBody>
          <a:bodyPr/>
          <a:lstStyle/>
          <a:p>
            <a:r>
              <a:rPr lang="en-GB" dirty="0"/>
              <a:t>Figures state rates are going down but it does not feel that way.</a:t>
            </a:r>
          </a:p>
          <a:p>
            <a:r>
              <a:rPr lang="en-GB" dirty="0"/>
              <a:t>Serious crimes effect us more than years ago</a:t>
            </a:r>
          </a:p>
          <a:p>
            <a:r>
              <a:rPr lang="en-GB" dirty="0"/>
              <a:t>Lack of respect for society, police &amp; sentencing</a:t>
            </a:r>
          </a:p>
          <a:p>
            <a:r>
              <a:rPr lang="en-GB" dirty="0"/>
              <a:t>Drug wars, terrorism, county lines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4446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341F25-0F6F-4AC0-AB27-205F109AC3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39787"/>
          </a:xfrm>
        </p:spPr>
        <p:txBody>
          <a:bodyPr/>
          <a:lstStyle/>
          <a:p>
            <a:r>
              <a:rPr lang="en-GB" dirty="0"/>
              <a:t>Prison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D6F986-CD0F-4330-9984-1525E6C0D0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14425"/>
            <a:ext cx="8229600" cy="440280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Numbers are rising</a:t>
            </a:r>
          </a:p>
          <a:p>
            <a:r>
              <a:rPr lang="en-GB" dirty="0"/>
              <a:t>Re-offending also on the increase</a:t>
            </a:r>
          </a:p>
          <a:p>
            <a:r>
              <a:rPr lang="en-GB" dirty="0"/>
              <a:t>Talk to change sentencing for more serious crimes such as terrorism / county lines</a:t>
            </a:r>
          </a:p>
          <a:p>
            <a:r>
              <a:rPr lang="en-GB" dirty="0"/>
              <a:t>Change in population in prison women and young people</a:t>
            </a:r>
          </a:p>
          <a:p>
            <a:r>
              <a:rPr lang="en-GB" dirty="0"/>
              <a:t>Building more prisons is not just the answer</a:t>
            </a:r>
          </a:p>
          <a:p>
            <a:r>
              <a:rPr lang="en-GB" dirty="0"/>
              <a:t>Cost</a:t>
            </a:r>
          </a:p>
          <a:p>
            <a:r>
              <a:rPr lang="en-GB" dirty="0"/>
              <a:t>Not working  - drugs / school of crime</a:t>
            </a:r>
          </a:p>
        </p:txBody>
      </p:sp>
    </p:spTree>
    <p:extLst>
      <p:ext uri="{BB962C8B-B14F-4D97-AF65-F5344CB8AC3E}">
        <p14:creationId xmlns:p14="http://schemas.microsoft.com/office/powerpoint/2010/main" val="2467976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B4F5AE-AE08-4698-9ED0-CFFB88EC2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82637"/>
          </a:xfrm>
        </p:spPr>
        <p:txBody>
          <a:bodyPr/>
          <a:lstStyle/>
          <a:p>
            <a:r>
              <a:rPr lang="en-GB" dirty="0"/>
              <a:t>Courts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305E50-23AC-4613-ABEE-03063C8FFE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38250"/>
            <a:ext cx="8229600" cy="4278983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Too many ineffective trials as a result of parties not being ready or witnesses not attending court which adjournments could be avoided.</a:t>
            </a:r>
          </a:p>
          <a:p>
            <a:r>
              <a:rPr lang="en-GB" dirty="0"/>
              <a:t>System basis and old fashioned</a:t>
            </a:r>
          </a:p>
          <a:p>
            <a:r>
              <a:rPr lang="en-GB" dirty="0"/>
              <a:t>Victims lost within the system</a:t>
            </a:r>
          </a:p>
          <a:p>
            <a:r>
              <a:rPr lang="en-GB" dirty="0"/>
              <a:t>Unknown system that puts people off</a:t>
            </a:r>
          </a:p>
          <a:p>
            <a:r>
              <a:rPr lang="en-GB" dirty="0"/>
              <a:t>Legal Aid</a:t>
            </a:r>
          </a:p>
          <a:p>
            <a:r>
              <a:rPr lang="en-GB" dirty="0"/>
              <a:t>Lack of solicitors </a:t>
            </a:r>
          </a:p>
        </p:txBody>
      </p:sp>
    </p:spTree>
    <p:extLst>
      <p:ext uri="{BB962C8B-B14F-4D97-AF65-F5344CB8AC3E}">
        <p14:creationId xmlns:p14="http://schemas.microsoft.com/office/powerpoint/2010/main" val="36907217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2652FF-F9A0-4351-93BA-E06D1FFC0E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Police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CFFB2D-3070-4982-AD64-0C9A87C7C2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099595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Some roles take away from traditional policing</a:t>
            </a:r>
          </a:p>
          <a:p>
            <a:r>
              <a:rPr lang="en-GB" dirty="0"/>
              <a:t>Cuts in staff numbers</a:t>
            </a:r>
          </a:p>
          <a:p>
            <a:r>
              <a:rPr lang="en-GB" dirty="0"/>
              <a:t>Paper work over face to face work </a:t>
            </a:r>
          </a:p>
          <a:p>
            <a:r>
              <a:rPr lang="en-GB" dirty="0"/>
              <a:t>Forces run by PCC’s not just the Chief Constable</a:t>
            </a:r>
          </a:p>
          <a:p>
            <a:r>
              <a:rPr lang="en-GB" dirty="0"/>
              <a:t>Forces not achieving their outcomes –Police effectiveness, efficiency and legitimacy PEEL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4433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CADBE6-C0A4-4E56-94E1-C0BAD95074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Probation Service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43A99A-5BD9-4989-AA8A-B2AE3673BD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Failing offenders and society since 2014 when it was part privatised</a:t>
            </a:r>
          </a:p>
          <a:p>
            <a:r>
              <a:rPr lang="en-GB" dirty="0"/>
              <a:t>Was a public service moved to part-privatised</a:t>
            </a:r>
          </a:p>
          <a:p>
            <a:r>
              <a:rPr lang="en-GB" dirty="0"/>
              <a:t>Lost of faith in system now to return to public service</a:t>
            </a:r>
          </a:p>
          <a:p>
            <a:r>
              <a:rPr lang="en-GB" dirty="0"/>
              <a:t>Massive cost to tax payer to renationalise service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15304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0E839A-9CFF-4C2E-97BE-481A247846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1864"/>
          </a:xfrm>
        </p:spPr>
        <p:txBody>
          <a:bodyPr/>
          <a:lstStyle/>
          <a:p>
            <a:r>
              <a:rPr lang="en-GB" dirty="0"/>
              <a:t>CJS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10B946-8A4B-4670-B687-295E171741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Is it a functioning service with some wrinkles?</a:t>
            </a:r>
          </a:p>
          <a:p>
            <a:r>
              <a:rPr lang="en-GB" dirty="0"/>
              <a:t>Is it a complete mess with little to hold onto?</a:t>
            </a:r>
          </a:p>
          <a:p>
            <a:r>
              <a:rPr lang="en-GB" dirty="0"/>
              <a:t>More money – will that fix it?</a:t>
            </a:r>
          </a:p>
        </p:txBody>
      </p:sp>
    </p:spTree>
    <p:extLst>
      <p:ext uri="{BB962C8B-B14F-4D97-AF65-F5344CB8AC3E}">
        <p14:creationId xmlns:p14="http://schemas.microsoft.com/office/powerpoint/2010/main" val="17122100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225D03-7D9A-4DF2-B897-6C94CD7F77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Government Papers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4CF97F-8361-4511-8B42-B695710F1B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Transforming the CJS A Strategy and Action Plan to Reform  the Criminal Justice System June 2013</a:t>
            </a:r>
          </a:p>
          <a:p>
            <a:r>
              <a:rPr lang="en-GB" dirty="0"/>
              <a:t>Transforming the Criminal Justice System Strategy and Action Plan – Implementation Update July 2014</a:t>
            </a:r>
          </a:p>
        </p:txBody>
      </p:sp>
    </p:spTree>
    <p:extLst>
      <p:ext uri="{BB962C8B-B14F-4D97-AF65-F5344CB8AC3E}">
        <p14:creationId xmlns:p14="http://schemas.microsoft.com/office/powerpoint/2010/main" val="3505644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02B2F5-4B78-4C06-A608-B9724875E0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44537"/>
          </a:xfrm>
        </p:spPr>
        <p:txBody>
          <a:bodyPr>
            <a:normAutofit/>
          </a:bodyPr>
          <a:lstStyle/>
          <a:p>
            <a:r>
              <a:rPr lang="en-GB" sz="2800" dirty="0"/>
              <a:t>The CJ Board’s priorities for 2014/15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CDDE73-7546-4D1C-8F83-E74DF1CD94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19175"/>
            <a:ext cx="8229600" cy="4498058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Set out a vision for a modern criminal justice system that:</a:t>
            </a:r>
          </a:p>
          <a:p>
            <a:r>
              <a:rPr lang="en-GB" dirty="0"/>
              <a:t>Responds to crime </a:t>
            </a:r>
          </a:p>
          <a:p>
            <a:r>
              <a:rPr lang="en-GB" dirty="0"/>
              <a:t>Treats victims &amp; witnesses with consideration, </a:t>
            </a:r>
          </a:p>
          <a:p>
            <a:r>
              <a:rPr lang="en-GB" dirty="0"/>
              <a:t>Deal with offenders and rehabilitation</a:t>
            </a:r>
          </a:p>
          <a:p>
            <a:r>
              <a:rPr lang="en-GB" dirty="0"/>
              <a:t>Deal with outdated working practices that weaken our system</a:t>
            </a:r>
          </a:p>
          <a:p>
            <a:r>
              <a:rPr lang="en-GB" dirty="0"/>
              <a:t>Provide better value for money to the taxpayer </a:t>
            </a:r>
          </a:p>
        </p:txBody>
      </p:sp>
    </p:spTree>
    <p:extLst>
      <p:ext uri="{BB962C8B-B14F-4D97-AF65-F5344CB8AC3E}">
        <p14:creationId xmlns:p14="http://schemas.microsoft.com/office/powerpoint/2010/main" val="25589694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BCCE97-0376-4DE9-A8E8-870FF90DFE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550" y="284163"/>
            <a:ext cx="8229600" cy="1143000"/>
          </a:xfrm>
        </p:spPr>
        <p:txBody>
          <a:bodyPr>
            <a:normAutofit/>
          </a:bodyPr>
          <a:lstStyle/>
          <a:p>
            <a:r>
              <a:rPr lang="en-GB" sz="2800" dirty="0"/>
              <a:t>To create a cjs that cares for the needs of victims and witnesses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FDC528-809C-4DA8-866F-7D559763D9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27163"/>
            <a:ext cx="8229600" cy="4090070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Victims’ Code and Witness Charter part of normal business for everyone in the CJS </a:t>
            </a:r>
          </a:p>
          <a:p>
            <a:r>
              <a:rPr lang="en-GB" dirty="0"/>
              <a:t>Provide a more joined-up response for victims and witnesses from criminal justice system partners; </a:t>
            </a:r>
          </a:p>
          <a:p>
            <a:r>
              <a:rPr lang="en-GB" dirty="0"/>
              <a:t>Improve services for victims &amp; witnesses</a:t>
            </a:r>
          </a:p>
          <a:p>
            <a:r>
              <a:rPr lang="en-GB" dirty="0"/>
              <a:t>Support victims &amp; witnesses in the criminal justice system</a:t>
            </a:r>
          </a:p>
          <a:p>
            <a:r>
              <a:rPr lang="en-GB" dirty="0"/>
              <a:t>Make fair &amp; respectful treatment for victims and witnesses the norm. </a:t>
            </a:r>
          </a:p>
        </p:txBody>
      </p:sp>
    </p:spTree>
    <p:extLst>
      <p:ext uri="{BB962C8B-B14F-4D97-AF65-F5344CB8AC3E}">
        <p14:creationId xmlns:p14="http://schemas.microsoft.com/office/powerpoint/2010/main" val="22291292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5BEF52-15A1-4A10-8ED2-6ECEF506E4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To create a digital cjs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63153F-2B16-416C-91F5-3A26F9AB2F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Support police forces to become digital by 2016</a:t>
            </a:r>
          </a:p>
          <a:p>
            <a:r>
              <a:rPr lang="en-GB" dirty="0"/>
              <a:t>Have digital courtrooms in the magistrates’ and Crown Courts</a:t>
            </a:r>
          </a:p>
          <a:p>
            <a:r>
              <a:rPr lang="en-GB" dirty="0"/>
              <a:t>Deliver a common platform for the digital management of case information across the system</a:t>
            </a:r>
          </a:p>
          <a:p>
            <a:r>
              <a:rPr lang="en-GB" dirty="0"/>
              <a:t>Implement streamlined digital files nationally</a:t>
            </a:r>
          </a:p>
          <a:p>
            <a:r>
              <a:rPr lang="en-GB" dirty="0"/>
              <a:t>Increase video usage across the criminal justice system. </a:t>
            </a:r>
          </a:p>
        </p:txBody>
      </p:sp>
    </p:spTree>
    <p:extLst>
      <p:ext uri="{BB962C8B-B14F-4D97-AF65-F5344CB8AC3E}">
        <p14:creationId xmlns:p14="http://schemas.microsoft.com/office/powerpoint/2010/main" val="40943547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84E50-162A-4461-B210-1E068682BB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29"/>
          </a:xfrm>
        </p:spPr>
        <p:txBody>
          <a:bodyPr>
            <a:noAutofit/>
          </a:bodyPr>
          <a:lstStyle/>
          <a:p>
            <a:r>
              <a:rPr lang="en-GB" sz="3600" dirty="0"/>
              <a:t>To create a cjs that is faster &amp; right first time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5CDAE9-494F-44C0-8965-8A2E9B6E9E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Making the right people – police officers, magistrates or judges – are dealing with the right types of cases and the right offenders</a:t>
            </a:r>
          </a:p>
          <a:p>
            <a:r>
              <a:rPr lang="en-GB" dirty="0"/>
              <a:t>Ensuring cases take less time to resolve</a:t>
            </a:r>
          </a:p>
          <a:p>
            <a:r>
              <a:rPr lang="en-GB" dirty="0"/>
              <a:t>Improve Crown Court effectiveness to get earlier guilty pleas and more cases going ahead as planned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64418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C857D0-1975-44F6-9E25-E5DCA089F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82637"/>
          </a:xfrm>
        </p:spPr>
        <p:txBody>
          <a:bodyPr/>
          <a:lstStyle/>
          <a:p>
            <a:r>
              <a:rPr lang="en-GB" dirty="0"/>
              <a:t>Other priority areas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25DA0-184A-469B-8645-5F40C4B6AE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28725"/>
            <a:ext cx="8229600" cy="4288508"/>
          </a:xfrm>
        </p:spPr>
        <p:txBody>
          <a:bodyPr/>
          <a:lstStyle/>
          <a:p>
            <a:r>
              <a:rPr lang="en-GB" dirty="0"/>
              <a:t>reduce crime</a:t>
            </a:r>
          </a:p>
          <a:p>
            <a:r>
              <a:rPr lang="en-GB" dirty="0"/>
              <a:t>reduce reoffending</a:t>
            </a:r>
          </a:p>
          <a:p>
            <a:r>
              <a:rPr lang="en-GB" dirty="0"/>
              <a:t>protect the public</a:t>
            </a:r>
          </a:p>
          <a:p>
            <a:r>
              <a:rPr lang="en-GB" dirty="0"/>
              <a:t>provide victims with reparation</a:t>
            </a:r>
          </a:p>
          <a:p>
            <a:r>
              <a:rPr lang="en-GB" dirty="0"/>
              <a:t>increase public confidence</a:t>
            </a:r>
          </a:p>
          <a:p>
            <a:r>
              <a:rPr lang="en-GB" dirty="0"/>
              <a:t>ensure that the system is fair and just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298758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9F2AD2-1D30-4F6B-B181-534A5B62BA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Government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9DF83B-68FD-43D2-866D-41B65D8004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Strong and stable Government?</a:t>
            </a:r>
          </a:p>
          <a:p>
            <a:r>
              <a:rPr lang="en-GB" dirty="0"/>
              <a:t>Changes in Govt. positions </a:t>
            </a:r>
          </a:p>
          <a:p>
            <a:pPr lvl="1"/>
            <a:r>
              <a:rPr lang="en-GB" dirty="0"/>
              <a:t>Home Secretary positions held for very short time</a:t>
            </a:r>
          </a:p>
          <a:p>
            <a:pPr lvl="1"/>
            <a:r>
              <a:rPr lang="en-GB" dirty="0"/>
              <a:t>Theresa May 5 years</a:t>
            </a:r>
          </a:p>
          <a:p>
            <a:pPr lvl="1"/>
            <a:r>
              <a:rPr lang="en-GB" dirty="0"/>
              <a:t>Amber Rudd under 2 years</a:t>
            </a:r>
          </a:p>
          <a:p>
            <a:pPr lvl="1"/>
            <a:r>
              <a:rPr lang="en-GB" dirty="0"/>
              <a:t>Sajid Javid 1 year</a:t>
            </a:r>
          </a:p>
          <a:p>
            <a:pPr lvl="1"/>
            <a:r>
              <a:rPr lang="en-GB" dirty="0"/>
              <a:t>Priti Patel Current Home Secretary</a:t>
            </a:r>
          </a:p>
        </p:txBody>
      </p:sp>
    </p:spTree>
    <p:extLst>
      <p:ext uri="{BB962C8B-B14F-4D97-AF65-F5344CB8AC3E}">
        <p14:creationId xmlns:p14="http://schemas.microsoft.com/office/powerpoint/2010/main" val="306373661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CE1E35-588B-4A0A-8662-36A89EDFB3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39737"/>
          </a:xfrm>
        </p:spPr>
        <p:txBody>
          <a:bodyPr>
            <a:normAutofit/>
          </a:bodyPr>
          <a:lstStyle/>
          <a:p>
            <a:r>
              <a:rPr lang="en-GB" sz="1800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5D711C-985E-42F7-A718-BE38A0B032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714375"/>
            <a:ext cx="8229600" cy="4802858"/>
          </a:xfrm>
        </p:spPr>
        <p:txBody>
          <a:bodyPr>
            <a:normAutofit/>
          </a:bodyPr>
          <a:lstStyle/>
          <a:p>
            <a:r>
              <a:rPr lang="en-GB" sz="1600" dirty="0">
                <a:hlinkClick r:id="rId2"/>
              </a:rPr>
              <a:t>https://www.gov.uk/government/speeches/the-criminal-justice-system-meeting-the-challenge</a:t>
            </a:r>
            <a:endParaRPr lang="en-GB" sz="1600" dirty="0"/>
          </a:p>
          <a:p>
            <a:endParaRPr lang="en-GB" sz="1600" dirty="0"/>
          </a:p>
          <a:p>
            <a:r>
              <a:rPr lang="en-GB" sz="1600" dirty="0">
                <a:hlinkClick r:id="rId3"/>
              </a:rPr>
              <a:t>https://www.birmingham.ac.uk/news/thebirminghambrief/items/2016/07/The-key-challenges-facing-UK-policing-today.aspx</a:t>
            </a:r>
            <a:endParaRPr lang="en-GB" sz="1600" dirty="0"/>
          </a:p>
          <a:p>
            <a:endParaRPr lang="en-GB" sz="1600" dirty="0"/>
          </a:p>
          <a:p>
            <a:r>
              <a:rPr lang="en-GB" sz="1600" dirty="0">
                <a:hlinkClick r:id="rId4"/>
              </a:rPr>
              <a:t>https://www.theguardian.com/commentisfree/2018/feb/06/british-justice-collapse-moj-prisons-probation-legal-aid-lord-chancellor-charles-falconer</a:t>
            </a:r>
            <a:endParaRPr lang="en-GB" sz="1600" dirty="0"/>
          </a:p>
          <a:p>
            <a:endParaRPr lang="en-GB" sz="1600" dirty="0"/>
          </a:p>
          <a:p>
            <a:r>
              <a:rPr lang="en-GB" sz="1600" dirty="0">
                <a:hlinkClick r:id="rId5"/>
              </a:rPr>
              <a:t>https://www.theguardian.com/law/2017/sep/08/racial-bias-uk-criminal-justice-david-lammy</a:t>
            </a:r>
            <a:endParaRPr lang="en-GB" sz="1600" dirty="0"/>
          </a:p>
          <a:p>
            <a:endParaRPr lang="en-GB" sz="1600" dirty="0"/>
          </a:p>
          <a:p>
            <a:r>
              <a:rPr lang="en-GB" sz="1600" dirty="0">
                <a:hlinkClick r:id="rId6"/>
              </a:rPr>
              <a:t>https://assets.publishing.service.gov.uk/government/uploads/system/uploads/attachment_data/file/330690/cjs-strategy-action-plan.pdf</a:t>
            </a:r>
            <a:endParaRPr lang="en-GB" sz="1600" dirty="0"/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824448634"/>
      </p:ext>
    </p:extLst>
  </p:cSld>
  <p:clrMapOvr>
    <a:masterClrMapping/>
  </p:clrMapOvr>
</p:sld>
</file>

<file path=ppt/theme/theme1.xml><?xml version="1.0" encoding="utf-8"?>
<a:theme xmlns:a="http://schemas.openxmlformats.org/drawingml/2006/main" name="Theme1.thmx first page pp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.thmx first page pp" id="{A8C13A82-05C2-4F42-8F47-DAA56095BE4B}" vid="{90D40AA9-4CDF-4D09-90CE-D9841E443E7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404</TotalTime>
  <Words>869</Words>
  <Application>Microsoft Office PowerPoint</Application>
  <PresentationFormat>On-screen Show (4:3)</PresentationFormat>
  <Paragraphs>112</Paragraphs>
  <Slides>17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Calibri</vt:lpstr>
      <vt:lpstr>Myriad Pro</vt:lpstr>
      <vt:lpstr>Theme1.thmx first page pp</vt:lpstr>
      <vt:lpstr>Criminal Justice System Failing?</vt:lpstr>
      <vt:lpstr>PowerPoint Presentation</vt:lpstr>
      <vt:lpstr>Problems facing the system</vt:lpstr>
      <vt:lpstr>Crime</vt:lpstr>
      <vt:lpstr>Prison</vt:lpstr>
      <vt:lpstr>Courts</vt:lpstr>
      <vt:lpstr>Police</vt:lpstr>
      <vt:lpstr>Probation Service</vt:lpstr>
      <vt:lpstr>CJS</vt:lpstr>
      <vt:lpstr>Government Papers</vt:lpstr>
      <vt:lpstr>The CJ Board’s priorities for 2014/15 </vt:lpstr>
      <vt:lpstr>To create a cjs that cares for the needs of victims and witnesses</vt:lpstr>
      <vt:lpstr>To create a digital cjs</vt:lpstr>
      <vt:lpstr>To create a cjs that is faster &amp; right first time</vt:lpstr>
      <vt:lpstr>Other priority areas </vt:lpstr>
      <vt:lpstr>Government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CJS failing?</dc:title>
  <dc:creator>Gwen_😁</dc:creator>
  <cp:lastModifiedBy>Jane Thomas</cp:lastModifiedBy>
  <cp:revision>22</cp:revision>
  <dcterms:modified xsi:type="dcterms:W3CDTF">2021-04-23T06:40:44Z</dcterms:modified>
</cp:coreProperties>
</file>