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2" r:id="rId6"/>
    <p:sldId id="260" r:id="rId7"/>
    <p:sldId id="283" r:id="rId8"/>
    <p:sldId id="261" r:id="rId9"/>
    <p:sldId id="263" r:id="rId10"/>
    <p:sldId id="264" r:id="rId11"/>
    <p:sldId id="287" r:id="rId12"/>
    <p:sldId id="288" r:id="rId13"/>
    <p:sldId id="265" r:id="rId14"/>
    <p:sldId id="267" r:id="rId15"/>
    <p:sldId id="272" r:id="rId16"/>
    <p:sldId id="268" r:id="rId17"/>
    <p:sldId id="270" r:id="rId18"/>
    <p:sldId id="284" r:id="rId19"/>
    <p:sldId id="269" r:id="rId20"/>
    <p:sldId id="273" r:id="rId21"/>
    <p:sldId id="271" r:id="rId22"/>
    <p:sldId id="266" r:id="rId23"/>
    <p:sldId id="274" r:id="rId24"/>
    <p:sldId id="289" r:id="rId25"/>
    <p:sldId id="290" r:id="rId26"/>
    <p:sldId id="291" r:id="rId27"/>
    <p:sldId id="292" r:id="rId28"/>
    <p:sldId id="275" r:id="rId29"/>
    <p:sldId id="279" r:id="rId30"/>
    <p:sldId id="293" r:id="rId31"/>
    <p:sldId id="294" r:id="rId32"/>
    <p:sldId id="295" r:id="rId33"/>
    <p:sldId id="296" r:id="rId34"/>
    <p:sldId id="297" r:id="rId35"/>
    <p:sldId id="280" r:id="rId36"/>
    <p:sldId id="281" r:id="rId37"/>
    <p:sldId id="277" r:id="rId38"/>
    <p:sldId id="276" r:id="rId39"/>
    <p:sldId id="285" r:id="rId40"/>
    <p:sldId id="286" r:id="rId41"/>
    <p:sldId id="298"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79" d="100"/>
          <a:sy n="79" d="100"/>
        </p:scale>
        <p:origin x="32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9E72BF-B371-451B-8A6F-B52C762B66F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F2953AD-FC91-4A48-9418-1CEA1CE2C3C8}">
      <dgm:prSet/>
      <dgm:spPr/>
      <dgm:t>
        <a:bodyPr/>
        <a:lstStyle/>
        <a:p>
          <a:r>
            <a:rPr lang="en-GB"/>
            <a:t>Did the suspect give an account?</a:t>
          </a:r>
          <a:endParaRPr lang="en-US"/>
        </a:p>
      </dgm:t>
    </dgm:pt>
    <dgm:pt modelId="{A3071E1F-6C51-459B-97BE-B0E6776B133F}" type="parTrans" cxnId="{806F6595-3D5A-41BE-B3A1-9576CED0FD70}">
      <dgm:prSet/>
      <dgm:spPr/>
      <dgm:t>
        <a:bodyPr/>
        <a:lstStyle/>
        <a:p>
          <a:endParaRPr lang="en-US"/>
        </a:p>
      </dgm:t>
    </dgm:pt>
    <dgm:pt modelId="{59B640AF-6AA2-4AEF-B73F-CA5E5C9BC818}" type="sibTrans" cxnId="{806F6595-3D5A-41BE-B3A1-9576CED0FD70}">
      <dgm:prSet/>
      <dgm:spPr/>
      <dgm:t>
        <a:bodyPr/>
        <a:lstStyle/>
        <a:p>
          <a:endParaRPr lang="en-US"/>
        </a:p>
      </dgm:t>
    </dgm:pt>
    <dgm:pt modelId="{1761C90F-9AC6-4938-A9F3-43847A34E48C}">
      <dgm:prSet/>
      <dgm:spPr/>
      <dgm:t>
        <a:bodyPr/>
        <a:lstStyle/>
        <a:p>
          <a:r>
            <a:rPr lang="en-GB"/>
            <a:t>Did they make a full and frank admission?</a:t>
          </a:r>
          <a:endParaRPr lang="en-US"/>
        </a:p>
      </dgm:t>
    </dgm:pt>
    <dgm:pt modelId="{02D459C5-8C88-4A40-8554-5C39054F19F9}" type="parTrans" cxnId="{3497FAE5-7CF1-467C-841A-29F66B474BB6}">
      <dgm:prSet/>
      <dgm:spPr/>
      <dgm:t>
        <a:bodyPr/>
        <a:lstStyle/>
        <a:p>
          <a:endParaRPr lang="en-US"/>
        </a:p>
      </dgm:t>
    </dgm:pt>
    <dgm:pt modelId="{85A8A0EA-3E68-4B0D-A2A4-BBAF6D7B6778}" type="sibTrans" cxnId="{3497FAE5-7CF1-467C-841A-29F66B474BB6}">
      <dgm:prSet/>
      <dgm:spPr/>
      <dgm:t>
        <a:bodyPr/>
        <a:lstStyle/>
        <a:p>
          <a:endParaRPr lang="en-US"/>
        </a:p>
      </dgm:t>
    </dgm:pt>
    <dgm:pt modelId="{2F86D919-39D1-463A-8A9B-C62CBE2AE9A0}">
      <dgm:prSet/>
      <dgm:spPr/>
      <dgm:t>
        <a:bodyPr/>
        <a:lstStyle/>
        <a:p>
          <a:r>
            <a:rPr lang="en-GB"/>
            <a:t>Did they deny the offence?</a:t>
          </a:r>
          <a:endParaRPr lang="en-US"/>
        </a:p>
      </dgm:t>
    </dgm:pt>
    <dgm:pt modelId="{DF4FE1D0-1D28-47D9-B0C4-D0F5F9FBE9B8}" type="parTrans" cxnId="{D544DE48-D293-4F18-9F66-D4B27939D86F}">
      <dgm:prSet/>
      <dgm:spPr/>
      <dgm:t>
        <a:bodyPr/>
        <a:lstStyle/>
        <a:p>
          <a:endParaRPr lang="en-US"/>
        </a:p>
      </dgm:t>
    </dgm:pt>
    <dgm:pt modelId="{8F30EC97-7A61-4785-8FBB-FA07B3C3D9D5}" type="sibTrans" cxnId="{D544DE48-D293-4F18-9F66-D4B27939D86F}">
      <dgm:prSet/>
      <dgm:spPr/>
      <dgm:t>
        <a:bodyPr/>
        <a:lstStyle/>
        <a:p>
          <a:endParaRPr lang="en-US"/>
        </a:p>
      </dgm:t>
    </dgm:pt>
    <dgm:pt modelId="{6BD8CCA3-4AF5-4DFB-A07F-29D9F37BA0A8}">
      <dgm:prSet/>
      <dgm:spPr/>
      <dgm:t>
        <a:bodyPr/>
        <a:lstStyle/>
        <a:p>
          <a:r>
            <a:rPr lang="en-GB"/>
            <a:t>Provide details of any further enquiries you now need to undertake?</a:t>
          </a:r>
          <a:endParaRPr lang="en-US"/>
        </a:p>
      </dgm:t>
    </dgm:pt>
    <dgm:pt modelId="{DF3ECBB2-623E-46ED-B048-50218CF5BFF8}" type="parTrans" cxnId="{112C8380-E568-4F8A-A658-B22D0E63D247}">
      <dgm:prSet/>
      <dgm:spPr/>
      <dgm:t>
        <a:bodyPr/>
        <a:lstStyle/>
        <a:p>
          <a:endParaRPr lang="en-US"/>
        </a:p>
      </dgm:t>
    </dgm:pt>
    <dgm:pt modelId="{D99FE6EE-5A27-426A-87D6-B3ADFC460B1F}" type="sibTrans" cxnId="{112C8380-E568-4F8A-A658-B22D0E63D247}">
      <dgm:prSet/>
      <dgm:spPr/>
      <dgm:t>
        <a:bodyPr/>
        <a:lstStyle/>
        <a:p>
          <a:endParaRPr lang="en-US"/>
        </a:p>
      </dgm:t>
    </dgm:pt>
    <dgm:pt modelId="{D587F906-3799-4313-BF6E-B3CD4E99FE19}">
      <dgm:prSet/>
      <dgm:spPr/>
      <dgm:t>
        <a:bodyPr/>
        <a:lstStyle/>
        <a:p>
          <a:r>
            <a:rPr lang="en-GB"/>
            <a:t>Are there any concerns for the suspects welfare?</a:t>
          </a:r>
          <a:endParaRPr lang="en-US"/>
        </a:p>
      </dgm:t>
    </dgm:pt>
    <dgm:pt modelId="{E2FDFD77-4DD2-444B-A44C-1A0E92A6CCE7}" type="parTrans" cxnId="{F6F42EB8-0F16-4F4A-8AF6-6FBDF80606E7}">
      <dgm:prSet/>
      <dgm:spPr/>
      <dgm:t>
        <a:bodyPr/>
        <a:lstStyle/>
        <a:p>
          <a:endParaRPr lang="en-US"/>
        </a:p>
      </dgm:t>
    </dgm:pt>
    <dgm:pt modelId="{3B059136-F012-45E1-B52C-2FB7171E9A2A}" type="sibTrans" cxnId="{F6F42EB8-0F16-4F4A-8AF6-6FBDF80606E7}">
      <dgm:prSet/>
      <dgm:spPr/>
      <dgm:t>
        <a:bodyPr/>
        <a:lstStyle/>
        <a:p>
          <a:endParaRPr lang="en-US"/>
        </a:p>
      </dgm:t>
    </dgm:pt>
    <dgm:pt modelId="{AD61C455-0F79-465B-B6FF-2438BA4D8538}">
      <dgm:prSet/>
      <dgm:spPr/>
      <dgm:t>
        <a:bodyPr/>
        <a:lstStyle/>
        <a:p>
          <a:r>
            <a:rPr lang="en-GB"/>
            <a:t>Any concerns for the victim or witnesses?</a:t>
          </a:r>
          <a:endParaRPr lang="en-US"/>
        </a:p>
      </dgm:t>
    </dgm:pt>
    <dgm:pt modelId="{1F832C5A-9848-4F3A-92D0-7AAE01E0A63E}" type="parTrans" cxnId="{C7F145D7-9BC5-4E37-944F-CAEAAA62B708}">
      <dgm:prSet/>
      <dgm:spPr/>
      <dgm:t>
        <a:bodyPr/>
        <a:lstStyle/>
        <a:p>
          <a:endParaRPr lang="en-US"/>
        </a:p>
      </dgm:t>
    </dgm:pt>
    <dgm:pt modelId="{513B1A17-822C-4252-82F9-37E5B7BC8065}" type="sibTrans" cxnId="{C7F145D7-9BC5-4E37-944F-CAEAAA62B708}">
      <dgm:prSet/>
      <dgm:spPr/>
      <dgm:t>
        <a:bodyPr/>
        <a:lstStyle/>
        <a:p>
          <a:endParaRPr lang="en-US"/>
        </a:p>
      </dgm:t>
    </dgm:pt>
    <dgm:pt modelId="{31C32AA5-8560-4C40-85BA-C89C6014FFF0}" type="pres">
      <dgm:prSet presAssocID="{759E72BF-B371-451B-8A6F-B52C762B66FA}" presName="diagram" presStyleCnt="0">
        <dgm:presLayoutVars>
          <dgm:dir/>
          <dgm:resizeHandles val="exact"/>
        </dgm:presLayoutVars>
      </dgm:prSet>
      <dgm:spPr/>
    </dgm:pt>
    <dgm:pt modelId="{497C07B5-B6EE-474D-B4FB-E27B864D81FA}" type="pres">
      <dgm:prSet presAssocID="{FF2953AD-FC91-4A48-9418-1CEA1CE2C3C8}" presName="node" presStyleLbl="node1" presStyleIdx="0" presStyleCnt="6">
        <dgm:presLayoutVars>
          <dgm:bulletEnabled val="1"/>
        </dgm:presLayoutVars>
      </dgm:prSet>
      <dgm:spPr/>
    </dgm:pt>
    <dgm:pt modelId="{90FB6815-762F-43F9-B8EE-A84FDF0E98DF}" type="pres">
      <dgm:prSet presAssocID="{59B640AF-6AA2-4AEF-B73F-CA5E5C9BC818}" presName="sibTrans" presStyleCnt="0"/>
      <dgm:spPr/>
    </dgm:pt>
    <dgm:pt modelId="{2FBED6BA-C7F3-4891-BC4B-5644948CFE6F}" type="pres">
      <dgm:prSet presAssocID="{1761C90F-9AC6-4938-A9F3-43847A34E48C}" presName="node" presStyleLbl="node1" presStyleIdx="1" presStyleCnt="6">
        <dgm:presLayoutVars>
          <dgm:bulletEnabled val="1"/>
        </dgm:presLayoutVars>
      </dgm:prSet>
      <dgm:spPr/>
    </dgm:pt>
    <dgm:pt modelId="{BD07D782-C05D-4804-9B5B-2AE2B06663D3}" type="pres">
      <dgm:prSet presAssocID="{85A8A0EA-3E68-4B0D-A2A4-BBAF6D7B6778}" presName="sibTrans" presStyleCnt="0"/>
      <dgm:spPr/>
    </dgm:pt>
    <dgm:pt modelId="{94026A5B-82A3-4F1B-BA73-82C508F5A0FD}" type="pres">
      <dgm:prSet presAssocID="{2F86D919-39D1-463A-8A9B-C62CBE2AE9A0}" presName="node" presStyleLbl="node1" presStyleIdx="2" presStyleCnt="6">
        <dgm:presLayoutVars>
          <dgm:bulletEnabled val="1"/>
        </dgm:presLayoutVars>
      </dgm:prSet>
      <dgm:spPr/>
    </dgm:pt>
    <dgm:pt modelId="{917E1C31-E988-4F7B-9CD1-03588022AA83}" type="pres">
      <dgm:prSet presAssocID="{8F30EC97-7A61-4785-8FBB-FA07B3C3D9D5}" presName="sibTrans" presStyleCnt="0"/>
      <dgm:spPr/>
    </dgm:pt>
    <dgm:pt modelId="{F13CF95F-140E-4844-BD41-85CD11FA18D9}" type="pres">
      <dgm:prSet presAssocID="{6BD8CCA3-4AF5-4DFB-A07F-29D9F37BA0A8}" presName="node" presStyleLbl="node1" presStyleIdx="3" presStyleCnt="6">
        <dgm:presLayoutVars>
          <dgm:bulletEnabled val="1"/>
        </dgm:presLayoutVars>
      </dgm:prSet>
      <dgm:spPr/>
    </dgm:pt>
    <dgm:pt modelId="{9BA0B1C6-EFD6-445C-9CCC-B65B9D4F32F7}" type="pres">
      <dgm:prSet presAssocID="{D99FE6EE-5A27-426A-87D6-B3ADFC460B1F}" presName="sibTrans" presStyleCnt="0"/>
      <dgm:spPr/>
    </dgm:pt>
    <dgm:pt modelId="{7350089F-2DF8-46F8-A4F0-1880896AF61C}" type="pres">
      <dgm:prSet presAssocID="{D587F906-3799-4313-BF6E-B3CD4E99FE19}" presName="node" presStyleLbl="node1" presStyleIdx="4" presStyleCnt="6">
        <dgm:presLayoutVars>
          <dgm:bulletEnabled val="1"/>
        </dgm:presLayoutVars>
      </dgm:prSet>
      <dgm:spPr/>
    </dgm:pt>
    <dgm:pt modelId="{C93F0C1B-0635-4E70-BE43-4C39BF9F99F8}" type="pres">
      <dgm:prSet presAssocID="{3B059136-F012-45E1-B52C-2FB7171E9A2A}" presName="sibTrans" presStyleCnt="0"/>
      <dgm:spPr/>
    </dgm:pt>
    <dgm:pt modelId="{F998280E-C0FF-48F8-949C-BF427FD5FBA9}" type="pres">
      <dgm:prSet presAssocID="{AD61C455-0F79-465B-B6FF-2438BA4D8538}" presName="node" presStyleLbl="node1" presStyleIdx="5" presStyleCnt="6">
        <dgm:presLayoutVars>
          <dgm:bulletEnabled val="1"/>
        </dgm:presLayoutVars>
      </dgm:prSet>
      <dgm:spPr/>
    </dgm:pt>
  </dgm:ptLst>
  <dgm:cxnLst>
    <dgm:cxn modelId="{09433500-9582-4F04-B1B8-37B10836D1D0}" type="presOf" srcId="{1761C90F-9AC6-4938-A9F3-43847A34E48C}" destId="{2FBED6BA-C7F3-4891-BC4B-5644948CFE6F}" srcOrd="0" destOrd="0" presId="urn:microsoft.com/office/officeart/2005/8/layout/default"/>
    <dgm:cxn modelId="{1F315A0F-B723-4E03-BC01-C95F375249CF}" type="presOf" srcId="{D587F906-3799-4313-BF6E-B3CD4E99FE19}" destId="{7350089F-2DF8-46F8-A4F0-1880896AF61C}" srcOrd="0" destOrd="0" presId="urn:microsoft.com/office/officeart/2005/8/layout/default"/>
    <dgm:cxn modelId="{D544DE48-D293-4F18-9F66-D4B27939D86F}" srcId="{759E72BF-B371-451B-8A6F-B52C762B66FA}" destId="{2F86D919-39D1-463A-8A9B-C62CBE2AE9A0}" srcOrd="2" destOrd="0" parTransId="{DF4FE1D0-1D28-47D9-B0C4-D0F5F9FBE9B8}" sibTransId="{8F30EC97-7A61-4785-8FBB-FA07B3C3D9D5}"/>
    <dgm:cxn modelId="{112C8380-E568-4F8A-A658-B22D0E63D247}" srcId="{759E72BF-B371-451B-8A6F-B52C762B66FA}" destId="{6BD8CCA3-4AF5-4DFB-A07F-29D9F37BA0A8}" srcOrd="3" destOrd="0" parTransId="{DF3ECBB2-623E-46ED-B048-50218CF5BFF8}" sibTransId="{D99FE6EE-5A27-426A-87D6-B3ADFC460B1F}"/>
    <dgm:cxn modelId="{806F6595-3D5A-41BE-B3A1-9576CED0FD70}" srcId="{759E72BF-B371-451B-8A6F-B52C762B66FA}" destId="{FF2953AD-FC91-4A48-9418-1CEA1CE2C3C8}" srcOrd="0" destOrd="0" parTransId="{A3071E1F-6C51-459B-97BE-B0E6776B133F}" sibTransId="{59B640AF-6AA2-4AEF-B73F-CA5E5C9BC818}"/>
    <dgm:cxn modelId="{F6F42EB8-0F16-4F4A-8AF6-6FBDF80606E7}" srcId="{759E72BF-B371-451B-8A6F-B52C762B66FA}" destId="{D587F906-3799-4313-BF6E-B3CD4E99FE19}" srcOrd="4" destOrd="0" parTransId="{E2FDFD77-4DD2-444B-A44C-1A0E92A6CCE7}" sibTransId="{3B059136-F012-45E1-B52C-2FB7171E9A2A}"/>
    <dgm:cxn modelId="{A3780CC2-ACD7-4DDD-A646-4E7117060099}" type="presOf" srcId="{AD61C455-0F79-465B-B6FF-2438BA4D8538}" destId="{F998280E-C0FF-48F8-949C-BF427FD5FBA9}" srcOrd="0" destOrd="0" presId="urn:microsoft.com/office/officeart/2005/8/layout/default"/>
    <dgm:cxn modelId="{FD2FE0CD-A707-4815-8332-A103F9323064}" type="presOf" srcId="{759E72BF-B371-451B-8A6F-B52C762B66FA}" destId="{31C32AA5-8560-4C40-85BA-C89C6014FFF0}" srcOrd="0" destOrd="0" presId="urn:microsoft.com/office/officeart/2005/8/layout/default"/>
    <dgm:cxn modelId="{C415F0D2-BFF3-40AB-A84D-1290226E2D71}" type="presOf" srcId="{FF2953AD-FC91-4A48-9418-1CEA1CE2C3C8}" destId="{497C07B5-B6EE-474D-B4FB-E27B864D81FA}" srcOrd="0" destOrd="0" presId="urn:microsoft.com/office/officeart/2005/8/layout/default"/>
    <dgm:cxn modelId="{C7F145D7-9BC5-4E37-944F-CAEAAA62B708}" srcId="{759E72BF-B371-451B-8A6F-B52C762B66FA}" destId="{AD61C455-0F79-465B-B6FF-2438BA4D8538}" srcOrd="5" destOrd="0" parTransId="{1F832C5A-9848-4F3A-92D0-7AAE01E0A63E}" sibTransId="{513B1A17-822C-4252-82F9-37E5B7BC8065}"/>
    <dgm:cxn modelId="{3497FAE5-7CF1-467C-841A-29F66B474BB6}" srcId="{759E72BF-B371-451B-8A6F-B52C762B66FA}" destId="{1761C90F-9AC6-4938-A9F3-43847A34E48C}" srcOrd="1" destOrd="0" parTransId="{02D459C5-8C88-4A40-8554-5C39054F19F9}" sibTransId="{85A8A0EA-3E68-4B0D-A2A4-BBAF6D7B6778}"/>
    <dgm:cxn modelId="{3E1207F4-54D5-4543-9F7A-BBFFB73B6E9C}" type="presOf" srcId="{2F86D919-39D1-463A-8A9B-C62CBE2AE9A0}" destId="{94026A5B-82A3-4F1B-BA73-82C508F5A0FD}" srcOrd="0" destOrd="0" presId="urn:microsoft.com/office/officeart/2005/8/layout/default"/>
    <dgm:cxn modelId="{92355EF9-E9BE-4076-A3A6-6AAD3EE4C91A}" type="presOf" srcId="{6BD8CCA3-4AF5-4DFB-A07F-29D9F37BA0A8}" destId="{F13CF95F-140E-4844-BD41-85CD11FA18D9}" srcOrd="0" destOrd="0" presId="urn:microsoft.com/office/officeart/2005/8/layout/default"/>
    <dgm:cxn modelId="{BEAB6AF5-7BCF-4493-9102-0B1AE91F4D93}" type="presParOf" srcId="{31C32AA5-8560-4C40-85BA-C89C6014FFF0}" destId="{497C07B5-B6EE-474D-B4FB-E27B864D81FA}" srcOrd="0" destOrd="0" presId="urn:microsoft.com/office/officeart/2005/8/layout/default"/>
    <dgm:cxn modelId="{78CDA230-519E-4222-843F-8BEB5FDFC498}" type="presParOf" srcId="{31C32AA5-8560-4C40-85BA-C89C6014FFF0}" destId="{90FB6815-762F-43F9-B8EE-A84FDF0E98DF}" srcOrd="1" destOrd="0" presId="urn:microsoft.com/office/officeart/2005/8/layout/default"/>
    <dgm:cxn modelId="{CD40383C-4721-4458-A045-9D7E4139CBBC}" type="presParOf" srcId="{31C32AA5-8560-4C40-85BA-C89C6014FFF0}" destId="{2FBED6BA-C7F3-4891-BC4B-5644948CFE6F}" srcOrd="2" destOrd="0" presId="urn:microsoft.com/office/officeart/2005/8/layout/default"/>
    <dgm:cxn modelId="{0CBD51F6-9552-4E6F-85CD-1BE4FE52BEFF}" type="presParOf" srcId="{31C32AA5-8560-4C40-85BA-C89C6014FFF0}" destId="{BD07D782-C05D-4804-9B5B-2AE2B06663D3}" srcOrd="3" destOrd="0" presId="urn:microsoft.com/office/officeart/2005/8/layout/default"/>
    <dgm:cxn modelId="{F244E4E1-0D5F-47FF-AB73-BE397C4F538D}" type="presParOf" srcId="{31C32AA5-8560-4C40-85BA-C89C6014FFF0}" destId="{94026A5B-82A3-4F1B-BA73-82C508F5A0FD}" srcOrd="4" destOrd="0" presId="urn:microsoft.com/office/officeart/2005/8/layout/default"/>
    <dgm:cxn modelId="{0CB37786-DD70-4941-872B-DB82D586CBC3}" type="presParOf" srcId="{31C32AA5-8560-4C40-85BA-C89C6014FFF0}" destId="{917E1C31-E988-4F7B-9CD1-03588022AA83}" srcOrd="5" destOrd="0" presId="urn:microsoft.com/office/officeart/2005/8/layout/default"/>
    <dgm:cxn modelId="{0371AAE2-A792-4E9D-949D-0F9732599C3D}" type="presParOf" srcId="{31C32AA5-8560-4C40-85BA-C89C6014FFF0}" destId="{F13CF95F-140E-4844-BD41-85CD11FA18D9}" srcOrd="6" destOrd="0" presId="urn:microsoft.com/office/officeart/2005/8/layout/default"/>
    <dgm:cxn modelId="{0088B0C0-08DE-4128-8DF8-5A4CC97B5C50}" type="presParOf" srcId="{31C32AA5-8560-4C40-85BA-C89C6014FFF0}" destId="{9BA0B1C6-EFD6-445C-9CCC-B65B9D4F32F7}" srcOrd="7" destOrd="0" presId="urn:microsoft.com/office/officeart/2005/8/layout/default"/>
    <dgm:cxn modelId="{DA40B809-D10A-4BC1-AEFA-68A41DDDCA76}" type="presParOf" srcId="{31C32AA5-8560-4C40-85BA-C89C6014FFF0}" destId="{7350089F-2DF8-46F8-A4F0-1880896AF61C}" srcOrd="8" destOrd="0" presId="urn:microsoft.com/office/officeart/2005/8/layout/default"/>
    <dgm:cxn modelId="{7B60418D-BA70-46B7-A923-CAE9E718423F}" type="presParOf" srcId="{31C32AA5-8560-4C40-85BA-C89C6014FFF0}" destId="{C93F0C1B-0635-4E70-BE43-4C39BF9F99F8}" srcOrd="9" destOrd="0" presId="urn:microsoft.com/office/officeart/2005/8/layout/default"/>
    <dgm:cxn modelId="{7FDE17D6-9CD2-451A-A9DA-4753F99F8FE2}" type="presParOf" srcId="{31C32AA5-8560-4C40-85BA-C89C6014FFF0}" destId="{F998280E-C0FF-48F8-949C-BF427FD5FBA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962BE3-1C20-4AE9-961D-5D2E18FFBA72}" type="doc">
      <dgm:prSet loTypeId="urn:microsoft.com/office/officeart/2005/8/layout/hierarchy1" loCatId="hierarchy" qsTypeId="urn:microsoft.com/office/officeart/2005/8/quickstyle/simple5" qsCatId="simple" csTypeId="urn:microsoft.com/office/officeart/2005/8/colors/accent1_2" csCatId="accent1"/>
      <dgm:spPr/>
      <dgm:t>
        <a:bodyPr/>
        <a:lstStyle/>
        <a:p>
          <a:endParaRPr lang="en-US"/>
        </a:p>
      </dgm:t>
    </dgm:pt>
    <dgm:pt modelId="{7706E535-00C0-4BE7-9188-2499C24EB343}">
      <dgm:prSet/>
      <dgm:spPr/>
      <dgm:t>
        <a:bodyPr/>
        <a:lstStyle/>
        <a:p>
          <a:r>
            <a:rPr lang="en-GB"/>
            <a:t>That they are a persistent offender.  It is believed that should they be granted bail or released under investigation that they will continue to commit offences.</a:t>
          </a:r>
          <a:endParaRPr lang="en-US"/>
        </a:p>
      </dgm:t>
    </dgm:pt>
    <dgm:pt modelId="{24DD57F4-138D-4CA2-A5F6-D1C6DCA406F3}" type="parTrans" cxnId="{FE89BFD4-C9D0-4151-BB86-754BD8F24317}">
      <dgm:prSet/>
      <dgm:spPr/>
      <dgm:t>
        <a:bodyPr/>
        <a:lstStyle/>
        <a:p>
          <a:endParaRPr lang="en-US"/>
        </a:p>
      </dgm:t>
    </dgm:pt>
    <dgm:pt modelId="{B5A4FA88-3E29-4667-A4CA-CD50A78B09AE}" type="sibTrans" cxnId="{FE89BFD4-C9D0-4151-BB86-754BD8F24317}">
      <dgm:prSet/>
      <dgm:spPr/>
      <dgm:t>
        <a:bodyPr/>
        <a:lstStyle/>
        <a:p>
          <a:endParaRPr lang="en-US"/>
        </a:p>
      </dgm:t>
    </dgm:pt>
    <dgm:pt modelId="{CBDEA390-FF87-456A-942E-5F70B433A45B}">
      <dgm:prSet/>
      <dgm:spPr/>
      <dgm:t>
        <a:bodyPr/>
        <a:lstStyle/>
        <a:p>
          <a:r>
            <a:rPr lang="en-GB"/>
            <a:t>You want to make sure that the offender does not disappear or continue to commit offences, what should you tell the custody sergeant and what do you need to do now?</a:t>
          </a:r>
          <a:endParaRPr lang="en-US"/>
        </a:p>
      </dgm:t>
    </dgm:pt>
    <dgm:pt modelId="{8CA5EB90-7CA3-4564-B335-2F55CEEC5E9C}" type="parTrans" cxnId="{84ECF7DB-F740-4A44-9638-A9A14300B4B2}">
      <dgm:prSet/>
      <dgm:spPr/>
      <dgm:t>
        <a:bodyPr/>
        <a:lstStyle/>
        <a:p>
          <a:endParaRPr lang="en-US"/>
        </a:p>
      </dgm:t>
    </dgm:pt>
    <dgm:pt modelId="{01BFCCD6-E80F-42D5-8E24-2109F3F791A1}" type="sibTrans" cxnId="{84ECF7DB-F740-4A44-9638-A9A14300B4B2}">
      <dgm:prSet/>
      <dgm:spPr/>
      <dgm:t>
        <a:bodyPr/>
        <a:lstStyle/>
        <a:p>
          <a:endParaRPr lang="en-US"/>
        </a:p>
      </dgm:t>
    </dgm:pt>
    <dgm:pt modelId="{223D79E0-588B-4675-9A52-C0A564995048}" type="pres">
      <dgm:prSet presAssocID="{1E962BE3-1C20-4AE9-961D-5D2E18FFBA72}" presName="hierChild1" presStyleCnt="0">
        <dgm:presLayoutVars>
          <dgm:chPref val="1"/>
          <dgm:dir/>
          <dgm:animOne val="branch"/>
          <dgm:animLvl val="lvl"/>
          <dgm:resizeHandles/>
        </dgm:presLayoutVars>
      </dgm:prSet>
      <dgm:spPr/>
    </dgm:pt>
    <dgm:pt modelId="{D07B78AD-F7BF-41A1-A9A3-3417D16C7037}" type="pres">
      <dgm:prSet presAssocID="{7706E535-00C0-4BE7-9188-2499C24EB343}" presName="hierRoot1" presStyleCnt="0"/>
      <dgm:spPr/>
    </dgm:pt>
    <dgm:pt modelId="{58AEF6DA-A7F9-4B52-887E-2504595A2706}" type="pres">
      <dgm:prSet presAssocID="{7706E535-00C0-4BE7-9188-2499C24EB343}" presName="composite" presStyleCnt="0"/>
      <dgm:spPr/>
    </dgm:pt>
    <dgm:pt modelId="{B8460BD4-96CC-46E1-8352-1D7735300B8C}" type="pres">
      <dgm:prSet presAssocID="{7706E535-00C0-4BE7-9188-2499C24EB343}" presName="background" presStyleLbl="node0" presStyleIdx="0" presStyleCnt="2"/>
      <dgm:spPr/>
    </dgm:pt>
    <dgm:pt modelId="{DD89AA58-EE93-46B0-91DA-A2C5C58CE8A8}" type="pres">
      <dgm:prSet presAssocID="{7706E535-00C0-4BE7-9188-2499C24EB343}" presName="text" presStyleLbl="fgAcc0" presStyleIdx="0" presStyleCnt="2">
        <dgm:presLayoutVars>
          <dgm:chPref val="3"/>
        </dgm:presLayoutVars>
      </dgm:prSet>
      <dgm:spPr/>
    </dgm:pt>
    <dgm:pt modelId="{ED700898-E953-43DD-B4F4-FB4341E875FA}" type="pres">
      <dgm:prSet presAssocID="{7706E535-00C0-4BE7-9188-2499C24EB343}" presName="hierChild2" presStyleCnt="0"/>
      <dgm:spPr/>
    </dgm:pt>
    <dgm:pt modelId="{2958FAE5-7E78-484B-A32B-E7E31C205057}" type="pres">
      <dgm:prSet presAssocID="{CBDEA390-FF87-456A-942E-5F70B433A45B}" presName="hierRoot1" presStyleCnt="0"/>
      <dgm:spPr/>
    </dgm:pt>
    <dgm:pt modelId="{683A3D86-4D62-44E1-B85D-2B1042439CEC}" type="pres">
      <dgm:prSet presAssocID="{CBDEA390-FF87-456A-942E-5F70B433A45B}" presName="composite" presStyleCnt="0"/>
      <dgm:spPr/>
    </dgm:pt>
    <dgm:pt modelId="{92B2AF5A-C343-483A-AB5E-54DB39F42120}" type="pres">
      <dgm:prSet presAssocID="{CBDEA390-FF87-456A-942E-5F70B433A45B}" presName="background" presStyleLbl="node0" presStyleIdx="1" presStyleCnt="2"/>
      <dgm:spPr/>
    </dgm:pt>
    <dgm:pt modelId="{E92BEBFE-93E2-48A3-B285-3625065E3811}" type="pres">
      <dgm:prSet presAssocID="{CBDEA390-FF87-456A-942E-5F70B433A45B}" presName="text" presStyleLbl="fgAcc0" presStyleIdx="1" presStyleCnt="2">
        <dgm:presLayoutVars>
          <dgm:chPref val="3"/>
        </dgm:presLayoutVars>
      </dgm:prSet>
      <dgm:spPr/>
    </dgm:pt>
    <dgm:pt modelId="{6B6B56E8-1BD5-4C64-85F2-DF2811B859A6}" type="pres">
      <dgm:prSet presAssocID="{CBDEA390-FF87-456A-942E-5F70B433A45B}" presName="hierChild2" presStyleCnt="0"/>
      <dgm:spPr/>
    </dgm:pt>
  </dgm:ptLst>
  <dgm:cxnLst>
    <dgm:cxn modelId="{649CC669-75F3-4AF6-92FD-7E5AF7520A07}" type="presOf" srcId="{7706E535-00C0-4BE7-9188-2499C24EB343}" destId="{DD89AA58-EE93-46B0-91DA-A2C5C58CE8A8}" srcOrd="0" destOrd="0" presId="urn:microsoft.com/office/officeart/2005/8/layout/hierarchy1"/>
    <dgm:cxn modelId="{57E1318A-C2D3-42FD-BBF7-9C98ABE3916A}" type="presOf" srcId="{1E962BE3-1C20-4AE9-961D-5D2E18FFBA72}" destId="{223D79E0-588B-4675-9A52-C0A564995048}" srcOrd="0" destOrd="0" presId="urn:microsoft.com/office/officeart/2005/8/layout/hierarchy1"/>
    <dgm:cxn modelId="{58BA2EAF-E7B0-4C27-8D7B-9E348F0109B1}" type="presOf" srcId="{CBDEA390-FF87-456A-942E-5F70B433A45B}" destId="{E92BEBFE-93E2-48A3-B285-3625065E3811}" srcOrd="0" destOrd="0" presId="urn:microsoft.com/office/officeart/2005/8/layout/hierarchy1"/>
    <dgm:cxn modelId="{FE89BFD4-C9D0-4151-BB86-754BD8F24317}" srcId="{1E962BE3-1C20-4AE9-961D-5D2E18FFBA72}" destId="{7706E535-00C0-4BE7-9188-2499C24EB343}" srcOrd="0" destOrd="0" parTransId="{24DD57F4-138D-4CA2-A5F6-D1C6DCA406F3}" sibTransId="{B5A4FA88-3E29-4667-A4CA-CD50A78B09AE}"/>
    <dgm:cxn modelId="{84ECF7DB-F740-4A44-9638-A9A14300B4B2}" srcId="{1E962BE3-1C20-4AE9-961D-5D2E18FFBA72}" destId="{CBDEA390-FF87-456A-942E-5F70B433A45B}" srcOrd="1" destOrd="0" parTransId="{8CA5EB90-7CA3-4564-B335-2F55CEEC5E9C}" sibTransId="{01BFCCD6-E80F-42D5-8E24-2109F3F791A1}"/>
    <dgm:cxn modelId="{DEBF284A-C014-4FBF-B161-0A043D0C43F0}" type="presParOf" srcId="{223D79E0-588B-4675-9A52-C0A564995048}" destId="{D07B78AD-F7BF-41A1-A9A3-3417D16C7037}" srcOrd="0" destOrd="0" presId="urn:microsoft.com/office/officeart/2005/8/layout/hierarchy1"/>
    <dgm:cxn modelId="{B456C593-1ECD-4D1F-868D-3EE787A103F7}" type="presParOf" srcId="{D07B78AD-F7BF-41A1-A9A3-3417D16C7037}" destId="{58AEF6DA-A7F9-4B52-887E-2504595A2706}" srcOrd="0" destOrd="0" presId="urn:microsoft.com/office/officeart/2005/8/layout/hierarchy1"/>
    <dgm:cxn modelId="{E35EBE9C-06BC-4310-859E-753153407C73}" type="presParOf" srcId="{58AEF6DA-A7F9-4B52-887E-2504595A2706}" destId="{B8460BD4-96CC-46E1-8352-1D7735300B8C}" srcOrd="0" destOrd="0" presId="urn:microsoft.com/office/officeart/2005/8/layout/hierarchy1"/>
    <dgm:cxn modelId="{28D251D2-7DBE-4E54-95E0-BEBE41B662E5}" type="presParOf" srcId="{58AEF6DA-A7F9-4B52-887E-2504595A2706}" destId="{DD89AA58-EE93-46B0-91DA-A2C5C58CE8A8}" srcOrd="1" destOrd="0" presId="urn:microsoft.com/office/officeart/2005/8/layout/hierarchy1"/>
    <dgm:cxn modelId="{AFBD7D0E-2561-4044-BF54-29E8C6D36B5B}" type="presParOf" srcId="{D07B78AD-F7BF-41A1-A9A3-3417D16C7037}" destId="{ED700898-E953-43DD-B4F4-FB4341E875FA}" srcOrd="1" destOrd="0" presId="urn:microsoft.com/office/officeart/2005/8/layout/hierarchy1"/>
    <dgm:cxn modelId="{C9952B4A-D8AD-40B5-ACA6-D3E0BE09592E}" type="presParOf" srcId="{223D79E0-588B-4675-9A52-C0A564995048}" destId="{2958FAE5-7E78-484B-A32B-E7E31C205057}" srcOrd="1" destOrd="0" presId="urn:microsoft.com/office/officeart/2005/8/layout/hierarchy1"/>
    <dgm:cxn modelId="{BD46D8A6-B928-4508-A031-702E058C40AB}" type="presParOf" srcId="{2958FAE5-7E78-484B-A32B-E7E31C205057}" destId="{683A3D86-4D62-44E1-B85D-2B1042439CEC}" srcOrd="0" destOrd="0" presId="urn:microsoft.com/office/officeart/2005/8/layout/hierarchy1"/>
    <dgm:cxn modelId="{FF54E72B-6231-4659-9BBB-28256E691224}" type="presParOf" srcId="{683A3D86-4D62-44E1-B85D-2B1042439CEC}" destId="{92B2AF5A-C343-483A-AB5E-54DB39F42120}" srcOrd="0" destOrd="0" presId="urn:microsoft.com/office/officeart/2005/8/layout/hierarchy1"/>
    <dgm:cxn modelId="{64E08972-92F8-46AC-B788-A52C032E792A}" type="presParOf" srcId="{683A3D86-4D62-44E1-B85D-2B1042439CEC}" destId="{E92BEBFE-93E2-48A3-B285-3625065E3811}" srcOrd="1" destOrd="0" presId="urn:microsoft.com/office/officeart/2005/8/layout/hierarchy1"/>
    <dgm:cxn modelId="{1AB3F565-7AEA-4DEE-AED5-D955A3943F97}" type="presParOf" srcId="{2958FAE5-7E78-484B-A32B-E7E31C205057}" destId="{6B6B56E8-1BD5-4C64-85F2-DF2811B859A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0E8A32C-B87B-4CA5-B488-BCC162EF86DB}"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28771FD-97EA-4CEB-AF72-1A0FEBC5406A}">
      <dgm:prSet/>
      <dgm:spPr/>
      <dgm:t>
        <a:bodyPr/>
        <a:lstStyle/>
        <a:p>
          <a:r>
            <a:rPr lang="en-GB"/>
            <a:t>Superintendent or above</a:t>
          </a:r>
          <a:endParaRPr lang="en-US"/>
        </a:p>
      </dgm:t>
    </dgm:pt>
    <dgm:pt modelId="{EA23778A-9DA9-43D3-B234-56ED0FA89D80}" type="parTrans" cxnId="{8BEE7839-E422-4EB5-8DA9-07935B86ABB4}">
      <dgm:prSet/>
      <dgm:spPr/>
      <dgm:t>
        <a:bodyPr/>
        <a:lstStyle/>
        <a:p>
          <a:endParaRPr lang="en-US"/>
        </a:p>
      </dgm:t>
    </dgm:pt>
    <dgm:pt modelId="{45B5DBEE-13DF-4513-A72E-5E02EB125A81}" type="sibTrans" cxnId="{8BEE7839-E422-4EB5-8DA9-07935B86ABB4}">
      <dgm:prSet/>
      <dgm:spPr/>
      <dgm:t>
        <a:bodyPr/>
        <a:lstStyle/>
        <a:p>
          <a:endParaRPr lang="en-US"/>
        </a:p>
      </dgm:t>
    </dgm:pt>
    <dgm:pt modelId="{BD4907BB-FD13-4775-B1B9-6152800C2AA7}">
      <dgm:prSet/>
      <dgm:spPr/>
      <dgm:t>
        <a:bodyPr/>
        <a:lstStyle/>
        <a:p>
          <a:r>
            <a:rPr lang="en-GB" dirty="0"/>
            <a:t>Responsible for the police station where the suspect is detained has reasonable grounds for believing that </a:t>
          </a:r>
          <a:endParaRPr lang="en-US" dirty="0"/>
        </a:p>
      </dgm:t>
    </dgm:pt>
    <dgm:pt modelId="{B249AFD0-8227-4E3E-A939-F519616DD44A}" type="parTrans" cxnId="{8FD68137-1D16-412B-9D1B-EFE8AFFD7143}">
      <dgm:prSet/>
      <dgm:spPr/>
      <dgm:t>
        <a:bodyPr/>
        <a:lstStyle/>
        <a:p>
          <a:endParaRPr lang="en-US"/>
        </a:p>
      </dgm:t>
    </dgm:pt>
    <dgm:pt modelId="{261E17FA-BE4B-4B14-B1DD-20AEEF61CE2C}" type="sibTrans" cxnId="{8FD68137-1D16-412B-9D1B-EFE8AFFD7143}">
      <dgm:prSet/>
      <dgm:spPr/>
      <dgm:t>
        <a:bodyPr/>
        <a:lstStyle/>
        <a:p>
          <a:endParaRPr lang="en-US"/>
        </a:p>
      </dgm:t>
    </dgm:pt>
    <dgm:pt modelId="{67C46489-AF39-412E-A0DA-8783453999D2}">
      <dgm:prSet/>
      <dgm:spPr/>
      <dgm:t>
        <a:bodyPr/>
        <a:lstStyle/>
        <a:p>
          <a:r>
            <a:rPr lang="en-GB"/>
            <a:t>Detention is necessary without charge to secure and preserve evidence relating to the offence (he is under arrest for), to obtain information by questioning.</a:t>
          </a:r>
          <a:endParaRPr lang="en-US"/>
        </a:p>
      </dgm:t>
    </dgm:pt>
    <dgm:pt modelId="{F89DEE9E-A8CE-4A96-BE88-55F765457928}" type="parTrans" cxnId="{51C96258-FA0D-407C-A245-45EAA3AC6E30}">
      <dgm:prSet/>
      <dgm:spPr/>
      <dgm:t>
        <a:bodyPr/>
        <a:lstStyle/>
        <a:p>
          <a:endParaRPr lang="en-US"/>
        </a:p>
      </dgm:t>
    </dgm:pt>
    <dgm:pt modelId="{2F5E4D64-9DA8-4FD8-A564-7B2862C594D0}" type="sibTrans" cxnId="{51C96258-FA0D-407C-A245-45EAA3AC6E30}">
      <dgm:prSet/>
      <dgm:spPr/>
      <dgm:t>
        <a:bodyPr/>
        <a:lstStyle/>
        <a:p>
          <a:endParaRPr lang="en-US"/>
        </a:p>
      </dgm:t>
    </dgm:pt>
    <dgm:pt modelId="{D6DE65D4-5A24-4634-8446-B0500190C176}">
      <dgm:prSet/>
      <dgm:spPr/>
      <dgm:t>
        <a:bodyPr/>
        <a:lstStyle/>
        <a:p>
          <a:r>
            <a:rPr lang="en-GB"/>
            <a:t>The offence that is being investigated is indictable</a:t>
          </a:r>
          <a:endParaRPr lang="en-US"/>
        </a:p>
      </dgm:t>
    </dgm:pt>
    <dgm:pt modelId="{B829E2BC-BB84-41F1-A1F4-B80071C0F156}" type="parTrans" cxnId="{86A3595D-A0B7-4059-94E1-2EDF79872F8C}">
      <dgm:prSet/>
      <dgm:spPr/>
      <dgm:t>
        <a:bodyPr/>
        <a:lstStyle/>
        <a:p>
          <a:endParaRPr lang="en-US"/>
        </a:p>
      </dgm:t>
    </dgm:pt>
    <dgm:pt modelId="{83B13DC3-309B-4A22-8B20-CE5D9D2B2039}" type="sibTrans" cxnId="{86A3595D-A0B7-4059-94E1-2EDF79872F8C}">
      <dgm:prSet/>
      <dgm:spPr/>
      <dgm:t>
        <a:bodyPr/>
        <a:lstStyle/>
        <a:p>
          <a:endParaRPr lang="en-US"/>
        </a:p>
      </dgm:t>
    </dgm:pt>
    <dgm:pt modelId="{ED372EF3-5CA0-4E36-9FD1-44EAC0E6A467}">
      <dgm:prSet/>
      <dgm:spPr/>
      <dgm:t>
        <a:bodyPr/>
        <a:lstStyle/>
        <a:p>
          <a:r>
            <a:rPr lang="en-GB"/>
            <a:t>Investigation is being conducted diligently and expeditiously</a:t>
          </a:r>
          <a:endParaRPr lang="en-US"/>
        </a:p>
      </dgm:t>
    </dgm:pt>
    <dgm:pt modelId="{D35C2156-27D4-40AC-8E7B-A4F85265393E}" type="parTrans" cxnId="{8A9B126D-8C2C-40D8-A383-680E3EE3C337}">
      <dgm:prSet/>
      <dgm:spPr/>
      <dgm:t>
        <a:bodyPr/>
        <a:lstStyle/>
        <a:p>
          <a:endParaRPr lang="en-US"/>
        </a:p>
      </dgm:t>
    </dgm:pt>
    <dgm:pt modelId="{66D8AE96-6213-42C6-86B7-6456A876B303}" type="sibTrans" cxnId="{8A9B126D-8C2C-40D8-A383-680E3EE3C337}">
      <dgm:prSet/>
      <dgm:spPr/>
      <dgm:t>
        <a:bodyPr/>
        <a:lstStyle/>
        <a:p>
          <a:endParaRPr lang="en-US"/>
        </a:p>
      </dgm:t>
    </dgm:pt>
    <dgm:pt modelId="{FBEEB8ED-AA40-4086-A2D5-6CBEC9006CD7}">
      <dgm:prSet/>
      <dgm:spPr/>
      <dgm:t>
        <a:bodyPr/>
        <a:lstStyle/>
        <a:p>
          <a:r>
            <a:rPr lang="en-GB" dirty="0"/>
            <a:t>May extend detention for up to 36 hrs.</a:t>
          </a:r>
          <a:endParaRPr lang="en-US" dirty="0"/>
        </a:p>
      </dgm:t>
    </dgm:pt>
    <dgm:pt modelId="{0192BDBC-8E44-4521-B300-A4379F34E0C6}" type="parTrans" cxnId="{D43A4C0C-A671-4DDA-8988-FE02638F3459}">
      <dgm:prSet/>
      <dgm:spPr/>
      <dgm:t>
        <a:bodyPr/>
        <a:lstStyle/>
        <a:p>
          <a:endParaRPr lang="en-US"/>
        </a:p>
      </dgm:t>
    </dgm:pt>
    <dgm:pt modelId="{8E50E554-412A-4562-97BC-4B69AC377C54}" type="sibTrans" cxnId="{D43A4C0C-A671-4DDA-8988-FE02638F3459}">
      <dgm:prSet/>
      <dgm:spPr/>
      <dgm:t>
        <a:bodyPr/>
        <a:lstStyle/>
        <a:p>
          <a:endParaRPr lang="en-US"/>
        </a:p>
      </dgm:t>
    </dgm:pt>
    <dgm:pt modelId="{7F3DE367-D340-4781-BAA8-A494C9346A47}">
      <dgm:prSet/>
      <dgm:spPr/>
      <dgm:t>
        <a:bodyPr/>
        <a:lstStyle/>
        <a:p>
          <a:r>
            <a:rPr lang="en-GB"/>
            <a:t>(Note, submitting an advice file is not in itself securing or preserving evidence).</a:t>
          </a:r>
          <a:endParaRPr lang="en-US"/>
        </a:p>
      </dgm:t>
    </dgm:pt>
    <dgm:pt modelId="{E4E987DF-EEC1-4ADB-A098-A4DA0BA14897}" type="parTrans" cxnId="{57AB1E33-0ECE-4D0B-B014-385EE511B208}">
      <dgm:prSet/>
      <dgm:spPr/>
      <dgm:t>
        <a:bodyPr/>
        <a:lstStyle/>
        <a:p>
          <a:endParaRPr lang="en-US"/>
        </a:p>
      </dgm:t>
    </dgm:pt>
    <dgm:pt modelId="{4565FCCC-860B-46CA-8901-55719B937F5B}" type="sibTrans" cxnId="{57AB1E33-0ECE-4D0B-B014-385EE511B208}">
      <dgm:prSet/>
      <dgm:spPr/>
      <dgm:t>
        <a:bodyPr/>
        <a:lstStyle/>
        <a:p>
          <a:endParaRPr lang="en-US"/>
        </a:p>
      </dgm:t>
    </dgm:pt>
    <dgm:pt modelId="{94BF7C95-1F1F-4111-AD03-7803D224236A}">
      <dgm:prSet/>
      <dgm:spPr/>
      <dgm:t>
        <a:bodyPr/>
        <a:lstStyle/>
        <a:p>
          <a:r>
            <a:rPr lang="en-GB"/>
            <a:t>Sec 42 PACE 1984</a:t>
          </a:r>
          <a:endParaRPr lang="en-US"/>
        </a:p>
      </dgm:t>
    </dgm:pt>
    <dgm:pt modelId="{0F1FE26E-2D5F-49AC-B8DD-30E70148EEB2}" type="parTrans" cxnId="{E6DB536D-0E25-4813-915B-A11BB572845E}">
      <dgm:prSet/>
      <dgm:spPr/>
      <dgm:t>
        <a:bodyPr/>
        <a:lstStyle/>
        <a:p>
          <a:endParaRPr lang="en-US"/>
        </a:p>
      </dgm:t>
    </dgm:pt>
    <dgm:pt modelId="{ADA52E83-CCEE-4A78-A067-0DD2A354AE73}" type="sibTrans" cxnId="{E6DB536D-0E25-4813-915B-A11BB572845E}">
      <dgm:prSet/>
      <dgm:spPr/>
      <dgm:t>
        <a:bodyPr/>
        <a:lstStyle/>
        <a:p>
          <a:endParaRPr lang="en-US"/>
        </a:p>
      </dgm:t>
    </dgm:pt>
    <dgm:pt modelId="{F01CF442-8F8F-44DF-BFF1-D1041162C9D3}" type="pres">
      <dgm:prSet presAssocID="{00E8A32C-B87B-4CA5-B488-BCC162EF86DB}" presName="diagram" presStyleCnt="0">
        <dgm:presLayoutVars>
          <dgm:dir/>
          <dgm:resizeHandles val="exact"/>
        </dgm:presLayoutVars>
      </dgm:prSet>
      <dgm:spPr/>
    </dgm:pt>
    <dgm:pt modelId="{B254B1F1-D1A3-4E3A-A3C9-69A94313FD78}" type="pres">
      <dgm:prSet presAssocID="{428771FD-97EA-4CEB-AF72-1A0FEBC5406A}" presName="node" presStyleLbl="node1" presStyleIdx="0" presStyleCnt="8">
        <dgm:presLayoutVars>
          <dgm:bulletEnabled val="1"/>
        </dgm:presLayoutVars>
      </dgm:prSet>
      <dgm:spPr/>
    </dgm:pt>
    <dgm:pt modelId="{D8C6258B-5DD5-41DC-870C-2C810F900869}" type="pres">
      <dgm:prSet presAssocID="{45B5DBEE-13DF-4513-A72E-5E02EB125A81}" presName="sibTrans" presStyleCnt="0"/>
      <dgm:spPr/>
    </dgm:pt>
    <dgm:pt modelId="{58B85CB4-D366-4DF1-BB6C-02E67671D28A}" type="pres">
      <dgm:prSet presAssocID="{BD4907BB-FD13-4775-B1B9-6152800C2AA7}" presName="node" presStyleLbl="node1" presStyleIdx="1" presStyleCnt="8">
        <dgm:presLayoutVars>
          <dgm:bulletEnabled val="1"/>
        </dgm:presLayoutVars>
      </dgm:prSet>
      <dgm:spPr/>
    </dgm:pt>
    <dgm:pt modelId="{ECE88B6F-943B-46CB-93DE-D28BBCDCCFA0}" type="pres">
      <dgm:prSet presAssocID="{261E17FA-BE4B-4B14-B1DD-20AEEF61CE2C}" presName="sibTrans" presStyleCnt="0"/>
      <dgm:spPr/>
    </dgm:pt>
    <dgm:pt modelId="{648D6AB8-4AEF-4D14-BFDE-56DA78B1C0CB}" type="pres">
      <dgm:prSet presAssocID="{67C46489-AF39-412E-A0DA-8783453999D2}" presName="node" presStyleLbl="node1" presStyleIdx="2" presStyleCnt="8">
        <dgm:presLayoutVars>
          <dgm:bulletEnabled val="1"/>
        </dgm:presLayoutVars>
      </dgm:prSet>
      <dgm:spPr/>
    </dgm:pt>
    <dgm:pt modelId="{1B02DD26-A460-4E4C-9F0E-359C9AE308E3}" type="pres">
      <dgm:prSet presAssocID="{2F5E4D64-9DA8-4FD8-A564-7B2862C594D0}" presName="sibTrans" presStyleCnt="0"/>
      <dgm:spPr/>
    </dgm:pt>
    <dgm:pt modelId="{9F3A45A7-CE8D-4F98-914B-E59C3BA94502}" type="pres">
      <dgm:prSet presAssocID="{D6DE65D4-5A24-4634-8446-B0500190C176}" presName="node" presStyleLbl="node1" presStyleIdx="3" presStyleCnt="8">
        <dgm:presLayoutVars>
          <dgm:bulletEnabled val="1"/>
        </dgm:presLayoutVars>
      </dgm:prSet>
      <dgm:spPr/>
    </dgm:pt>
    <dgm:pt modelId="{DCC90059-858B-4A23-8958-7A318411684D}" type="pres">
      <dgm:prSet presAssocID="{83B13DC3-309B-4A22-8B20-CE5D9D2B2039}" presName="sibTrans" presStyleCnt="0"/>
      <dgm:spPr/>
    </dgm:pt>
    <dgm:pt modelId="{856D54CF-FDBF-421D-8BB5-8873A7ACC4E5}" type="pres">
      <dgm:prSet presAssocID="{ED372EF3-5CA0-4E36-9FD1-44EAC0E6A467}" presName="node" presStyleLbl="node1" presStyleIdx="4" presStyleCnt="8">
        <dgm:presLayoutVars>
          <dgm:bulletEnabled val="1"/>
        </dgm:presLayoutVars>
      </dgm:prSet>
      <dgm:spPr/>
    </dgm:pt>
    <dgm:pt modelId="{5C2AEBDE-676F-4D9E-A21F-8692849EE960}" type="pres">
      <dgm:prSet presAssocID="{66D8AE96-6213-42C6-86B7-6456A876B303}" presName="sibTrans" presStyleCnt="0"/>
      <dgm:spPr/>
    </dgm:pt>
    <dgm:pt modelId="{3AF603F6-0FCC-480E-A651-2E06C3177204}" type="pres">
      <dgm:prSet presAssocID="{FBEEB8ED-AA40-4086-A2D5-6CBEC9006CD7}" presName="node" presStyleLbl="node1" presStyleIdx="5" presStyleCnt="8">
        <dgm:presLayoutVars>
          <dgm:bulletEnabled val="1"/>
        </dgm:presLayoutVars>
      </dgm:prSet>
      <dgm:spPr/>
    </dgm:pt>
    <dgm:pt modelId="{99D24E4C-75EE-4401-9F61-F5F9E4DEB587}" type="pres">
      <dgm:prSet presAssocID="{8E50E554-412A-4562-97BC-4B69AC377C54}" presName="sibTrans" presStyleCnt="0"/>
      <dgm:spPr/>
    </dgm:pt>
    <dgm:pt modelId="{B289C814-5945-4494-B57B-E5E6839EFBBD}" type="pres">
      <dgm:prSet presAssocID="{7F3DE367-D340-4781-BAA8-A494C9346A47}" presName="node" presStyleLbl="node1" presStyleIdx="6" presStyleCnt="8">
        <dgm:presLayoutVars>
          <dgm:bulletEnabled val="1"/>
        </dgm:presLayoutVars>
      </dgm:prSet>
      <dgm:spPr/>
    </dgm:pt>
    <dgm:pt modelId="{7A0864D4-1EE3-4880-9832-AE3B545395DB}" type="pres">
      <dgm:prSet presAssocID="{4565FCCC-860B-46CA-8901-55719B937F5B}" presName="sibTrans" presStyleCnt="0"/>
      <dgm:spPr/>
    </dgm:pt>
    <dgm:pt modelId="{BE86E49E-0CCD-4E82-BF87-22CA6493CA22}" type="pres">
      <dgm:prSet presAssocID="{94BF7C95-1F1F-4111-AD03-7803D224236A}" presName="node" presStyleLbl="node1" presStyleIdx="7" presStyleCnt="8">
        <dgm:presLayoutVars>
          <dgm:bulletEnabled val="1"/>
        </dgm:presLayoutVars>
      </dgm:prSet>
      <dgm:spPr/>
    </dgm:pt>
  </dgm:ptLst>
  <dgm:cxnLst>
    <dgm:cxn modelId="{D43A4C0C-A671-4DDA-8988-FE02638F3459}" srcId="{00E8A32C-B87B-4CA5-B488-BCC162EF86DB}" destId="{FBEEB8ED-AA40-4086-A2D5-6CBEC9006CD7}" srcOrd="5" destOrd="0" parTransId="{0192BDBC-8E44-4521-B300-A4379F34E0C6}" sibTransId="{8E50E554-412A-4562-97BC-4B69AC377C54}"/>
    <dgm:cxn modelId="{60DBC528-2C19-4DBB-9ED4-6DAE82F8D507}" type="presOf" srcId="{D6DE65D4-5A24-4634-8446-B0500190C176}" destId="{9F3A45A7-CE8D-4F98-914B-E59C3BA94502}" srcOrd="0" destOrd="0" presId="urn:microsoft.com/office/officeart/2005/8/layout/default"/>
    <dgm:cxn modelId="{57AB1E33-0ECE-4D0B-B014-385EE511B208}" srcId="{00E8A32C-B87B-4CA5-B488-BCC162EF86DB}" destId="{7F3DE367-D340-4781-BAA8-A494C9346A47}" srcOrd="6" destOrd="0" parTransId="{E4E987DF-EEC1-4ADB-A098-A4DA0BA14897}" sibTransId="{4565FCCC-860B-46CA-8901-55719B937F5B}"/>
    <dgm:cxn modelId="{8FD68137-1D16-412B-9D1B-EFE8AFFD7143}" srcId="{00E8A32C-B87B-4CA5-B488-BCC162EF86DB}" destId="{BD4907BB-FD13-4775-B1B9-6152800C2AA7}" srcOrd="1" destOrd="0" parTransId="{B249AFD0-8227-4E3E-A939-F519616DD44A}" sibTransId="{261E17FA-BE4B-4B14-B1DD-20AEEF61CE2C}"/>
    <dgm:cxn modelId="{8BEE7839-E422-4EB5-8DA9-07935B86ABB4}" srcId="{00E8A32C-B87B-4CA5-B488-BCC162EF86DB}" destId="{428771FD-97EA-4CEB-AF72-1A0FEBC5406A}" srcOrd="0" destOrd="0" parTransId="{EA23778A-9DA9-43D3-B234-56ED0FA89D80}" sibTransId="{45B5DBEE-13DF-4513-A72E-5E02EB125A81}"/>
    <dgm:cxn modelId="{B6C9C53A-1CED-4C00-8EB9-8431420A9B2E}" type="presOf" srcId="{00E8A32C-B87B-4CA5-B488-BCC162EF86DB}" destId="{F01CF442-8F8F-44DF-BFF1-D1041162C9D3}" srcOrd="0" destOrd="0" presId="urn:microsoft.com/office/officeart/2005/8/layout/default"/>
    <dgm:cxn modelId="{86A3595D-A0B7-4059-94E1-2EDF79872F8C}" srcId="{00E8A32C-B87B-4CA5-B488-BCC162EF86DB}" destId="{D6DE65D4-5A24-4634-8446-B0500190C176}" srcOrd="3" destOrd="0" parTransId="{B829E2BC-BB84-41F1-A1F4-B80071C0F156}" sibTransId="{83B13DC3-309B-4A22-8B20-CE5D9D2B2039}"/>
    <dgm:cxn modelId="{69866E4A-6F16-4FEC-910D-DDC0DD185F34}" type="presOf" srcId="{94BF7C95-1F1F-4111-AD03-7803D224236A}" destId="{BE86E49E-0CCD-4E82-BF87-22CA6493CA22}" srcOrd="0" destOrd="0" presId="urn:microsoft.com/office/officeart/2005/8/layout/default"/>
    <dgm:cxn modelId="{8A9B126D-8C2C-40D8-A383-680E3EE3C337}" srcId="{00E8A32C-B87B-4CA5-B488-BCC162EF86DB}" destId="{ED372EF3-5CA0-4E36-9FD1-44EAC0E6A467}" srcOrd="4" destOrd="0" parTransId="{D35C2156-27D4-40AC-8E7B-A4F85265393E}" sibTransId="{66D8AE96-6213-42C6-86B7-6456A876B303}"/>
    <dgm:cxn modelId="{E6DB536D-0E25-4813-915B-A11BB572845E}" srcId="{00E8A32C-B87B-4CA5-B488-BCC162EF86DB}" destId="{94BF7C95-1F1F-4111-AD03-7803D224236A}" srcOrd="7" destOrd="0" parTransId="{0F1FE26E-2D5F-49AC-B8DD-30E70148EEB2}" sibTransId="{ADA52E83-CCEE-4A78-A067-0DD2A354AE73}"/>
    <dgm:cxn modelId="{51C96258-FA0D-407C-A245-45EAA3AC6E30}" srcId="{00E8A32C-B87B-4CA5-B488-BCC162EF86DB}" destId="{67C46489-AF39-412E-A0DA-8783453999D2}" srcOrd="2" destOrd="0" parTransId="{F89DEE9E-A8CE-4A96-BE88-55F765457928}" sibTransId="{2F5E4D64-9DA8-4FD8-A564-7B2862C594D0}"/>
    <dgm:cxn modelId="{9C116F87-34C6-480F-863A-D06C24D4EFFB}" type="presOf" srcId="{428771FD-97EA-4CEB-AF72-1A0FEBC5406A}" destId="{B254B1F1-D1A3-4E3A-A3C9-69A94313FD78}" srcOrd="0" destOrd="0" presId="urn:microsoft.com/office/officeart/2005/8/layout/default"/>
    <dgm:cxn modelId="{3177649D-6972-4D23-843D-3C8F01617676}" type="presOf" srcId="{7F3DE367-D340-4781-BAA8-A494C9346A47}" destId="{B289C814-5945-4494-B57B-E5E6839EFBBD}" srcOrd="0" destOrd="0" presId="urn:microsoft.com/office/officeart/2005/8/layout/default"/>
    <dgm:cxn modelId="{91BFC2B8-6429-4D63-BAE0-387CD30ABA9E}" type="presOf" srcId="{FBEEB8ED-AA40-4086-A2D5-6CBEC9006CD7}" destId="{3AF603F6-0FCC-480E-A651-2E06C3177204}" srcOrd="0" destOrd="0" presId="urn:microsoft.com/office/officeart/2005/8/layout/default"/>
    <dgm:cxn modelId="{C1479CBB-7DC5-48DB-9ED5-CAB8F6BBC4BD}" type="presOf" srcId="{BD4907BB-FD13-4775-B1B9-6152800C2AA7}" destId="{58B85CB4-D366-4DF1-BB6C-02E67671D28A}" srcOrd="0" destOrd="0" presId="urn:microsoft.com/office/officeart/2005/8/layout/default"/>
    <dgm:cxn modelId="{1EFD9ECA-F247-42DB-81B8-EE40BA9655FC}" type="presOf" srcId="{ED372EF3-5CA0-4E36-9FD1-44EAC0E6A467}" destId="{856D54CF-FDBF-421D-8BB5-8873A7ACC4E5}" srcOrd="0" destOrd="0" presId="urn:microsoft.com/office/officeart/2005/8/layout/default"/>
    <dgm:cxn modelId="{BE0755FA-C2BC-4565-A9EE-30434CF7CC2A}" type="presOf" srcId="{67C46489-AF39-412E-A0DA-8783453999D2}" destId="{648D6AB8-4AEF-4D14-BFDE-56DA78B1C0CB}" srcOrd="0" destOrd="0" presId="urn:microsoft.com/office/officeart/2005/8/layout/default"/>
    <dgm:cxn modelId="{88E37D6C-9FD0-4C57-9670-08C66DBBC88F}" type="presParOf" srcId="{F01CF442-8F8F-44DF-BFF1-D1041162C9D3}" destId="{B254B1F1-D1A3-4E3A-A3C9-69A94313FD78}" srcOrd="0" destOrd="0" presId="urn:microsoft.com/office/officeart/2005/8/layout/default"/>
    <dgm:cxn modelId="{45E51B22-37FD-46A8-A73A-FA3687F2DEC8}" type="presParOf" srcId="{F01CF442-8F8F-44DF-BFF1-D1041162C9D3}" destId="{D8C6258B-5DD5-41DC-870C-2C810F900869}" srcOrd="1" destOrd="0" presId="urn:microsoft.com/office/officeart/2005/8/layout/default"/>
    <dgm:cxn modelId="{EF716AB2-084C-4840-B08D-7E26A94B87F8}" type="presParOf" srcId="{F01CF442-8F8F-44DF-BFF1-D1041162C9D3}" destId="{58B85CB4-D366-4DF1-BB6C-02E67671D28A}" srcOrd="2" destOrd="0" presId="urn:microsoft.com/office/officeart/2005/8/layout/default"/>
    <dgm:cxn modelId="{56B719EE-C574-4FBA-AC47-19537BDBC1DC}" type="presParOf" srcId="{F01CF442-8F8F-44DF-BFF1-D1041162C9D3}" destId="{ECE88B6F-943B-46CB-93DE-D28BBCDCCFA0}" srcOrd="3" destOrd="0" presId="urn:microsoft.com/office/officeart/2005/8/layout/default"/>
    <dgm:cxn modelId="{76264E61-BA6C-4897-81D7-EF50F98F1462}" type="presParOf" srcId="{F01CF442-8F8F-44DF-BFF1-D1041162C9D3}" destId="{648D6AB8-4AEF-4D14-BFDE-56DA78B1C0CB}" srcOrd="4" destOrd="0" presId="urn:microsoft.com/office/officeart/2005/8/layout/default"/>
    <dgm:cxn modelId="{4B3938A6-076A-49A5-8BF9-37A786011321}" type="presParOf" srcId="{F01CF442-8F8F-44DF-BFF1-D1041162C9D3}" destId="{1B02DD26-A460-4E4C-9F0E-359C9AE308E3}" srcOrd="5" destOrd="0" presId="urn:microsoft.com/office/officeart/2005/8/layout/default"/>
    <dgm:cxn modelId="{BD0B5618-F12E-433B-8031-3E52574C7136}" type="presParOf" srcId="{F01CF442-8F8F-44DF-BFF1-D1041162C9D3}" destId="{9F3A45A7-CE8D-4F98-914B-E59C3BA94502}" srcOrd="6" destOrd="0" presId="urn:microsoft.com/office/officeart/2005/8/layout/default"/>
    <dgm:cxn modelId="{C6030D9A-66C9-4898-A4FA-2CF8DFA924CD}" type="presParOf" srcId="{F01CF442-8F8F-44DF-BFF1-D1041162C9D3}" destId="{DCC90059-858B-4A23-8958-7A318411684D}" srcOrd="7" destOrd="0" presId="urn:microsoft.com/office/officeart/2005/8/layout/default"/>
    <dgm:cxn modelId="{44C782E5-93F4-49F1-B605-26564CB59C47}" type="presParOf" srcId="{F01CF442-8F8F-44DF-BFF1-D1041162C9D3}" destId="{856D54CF-FDBF-421D-8BB5-8873A7ACC4E5}" srcOrd="8" destOrd="0" presId="urn:microsoft.com/office/officeart/2005/8/layout/default"/>
    <dgm:cxn modelId="{D10C3D53-9681-4C47-B1B5-DC22DAA3E50B}" type="presParOf" srcId="{F01CF442-8F8F-44DF-BFF1-D1041162C9D3}" destId="{5C2AEBDE-676F-4D9E-A21F-8692849EE960}" srcOrd="9" destOrd="0" presId="urn:microsoft.com/office/officeart/2005/8/layout/default"/>
    <dgm:cxn modelId="{543E69AE-000C-4F09-BC2C-D09C1A5AD091}" type="presParOf" srcId="{F01CF442-8F8F-44DF-BFF1-D1041162C9D3}" destId="{3AF603F6-0FCC-480E-A651-2E06C3177204}" srcOrd="10" destOrd="0" presId="urn:microsoft.com/office/officeart/2005/8/layout/default"/>
    <dgm:cxn modelId="{A0078F0E-0169-49FA-83C0-18F6476E3F75}" type="presParOf" srcId="{F01CF442-8F8F-44DF-BFF1-D1041162C9D3}" destId="{99D24E4C-75EE-4401-9F61-F5F9E4DEB587}" srcOrd="11" destOrd="0" presId="urn:microsoft.com/office/officeart/2005/8/layout/default"/>
    <dgm:cxn modelId="{CADA93CC-FE2F-488F-A481-79CC51455536}" type="presParOf" srcId="{F01CF442-8F8F-44DF-BFF1-D1041162C9D3}" destId="{B289C814-5945-4494-B57B-E5E6839EFBBD}" srcOrd="12" destOrd="0" presId="urn:microsoft.com/office/officeart/2005/8/layout/default"/>
    <dgm:cxn modelId="{A0DFC368-D66F-4EB3-9D87-A3DD3BA87287}" type="presParOf" srcId="{F01CF442-8F8F-44DF-BFF1-D1041162C9D3}" destId="{7A0864D4-1EE3-4880-9832-AE3B545395DB}" srcOrd="13" destOrd="0" presId="urn:microsoft.com/office/officeart/2005/8/layout/default"/>
    <dgm:cxn modelId="{D53505B0-5DDD-4C53-B6F1-FFD02DC458C5}" type="presParOf" srcId="{F01CF442-8F8F-44DF-BFF1-D1041162C9D3}" destId="{BE86E49E-0CCD-4E82-BF87-22CA6493CA22}"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2DD4E5-F806-4374-8488-9F91596D6DB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C629D2C-41BC-4A63-8F06-90106038DA9A}">
      <dgm:prSet/>
      <dgm:spPr/>
      <dgm:t>
        <a:bodyPr/>
        <a:lstStyle/>
        <a:p>
          <a:r>
            <a:rPr lang="en-GB" dirty="0"/>
            <a:t>As this offence is a dwelling burglary and therefore an indictable offence, the OIC may apply to the Supt for an extension.</a:t>
          </a:r>
          <a:endParaRPr lang="en-US" dirty="0"/>
        </a:p>
      </dgm:t>
    </dgm:pt>
    <dgm:pt modelId="{B6AB5F53-72B6-4772-9910-60A925361466}" type="parTrans" cxnId="{4E4B580B-685A-4C43-A86C-6907748F4C24}">
      <dgm:prSet/>
      <dgm:spPr/>
      <dgm:t>
        <a:bodyPr/>
        <a:lstStyle/>
        <a:p>
          <a:endParaRPr lang="en-US"/>
        </a:p>
      </dgm:t>
    </dgm:pt>
    <dgm:pt modelId="{625B5561-C5A7-4E03-A6D2-26EC10C42A3F}" type="sibTrans" cxnId="{4E4B580B-685A-4C43-A86C-6907748F4C24}">
      <dgm:prSet/>
      <dgm:spPr/>
      <dgm:t>
        <a:bodyPr/>
        <a:lstStyle/>
        <a:p>
          <a:endParaRPr lang="en-US"/>
        </a:p>
      </dgm:t>
    </dgm:pt>
    <dgm:pt modelId="{214432C4-048A-4BA3-B19C-7109360F4BFF}">
      <dgm:prSet/>
      <dgm:spPr/>
      <dgm:t>
        <a:bodyPr/>
        <a:lstStyle/>
        <a:p>
          <a:r>
            <a:rPr lang="en-GB" dirty="0"/>
            <a:t>“For the purpose of securing and preserving evidence or to obtain evidence by questioning.”</a:t>
          </a:r>
          <a:endParaRPr lang="en-US" dirty="0"/>
        </a:p>
      </dgm:t>
    </dgm:pt>
    <dgm:pt modelId="{11EEBABC-4633-4323-9D47-B5840AA9C42D}" type="parTrans" cxnId="{D27CDA96-098B-42FD-94C5-7157639248DC}">
      <dgm:prSet/>
      <dgm:spPr/>
      <dgm:t>
        <a:bodyPr/>
        <a:lstStyle/>
        <a:p>
          <a:endParaRPr lang="en-US"/>
        </a:p>
      </dgm:t>
    </dgm:pt>
    <dgm:pt modelId="{BE135DD1-7894-43E8-8363-E879712DB8B9}" type="sibTrans" cxnId="{D27CDA96-098B-42FD-94C5-7157639248DC}">
      <dgm:prSet/>
      <dgm:spPr/>
      <dgm:t>
        <a:bodyPr/>
        <a:lstStyle/>
        <a:p>
          <a:endParaRPr lang="en-US"/>
        </a:p>
      </dgm:t>
    </dgm:pt>
    <dgm:pt modelId="{2FF97211-FFB0-40A2-BEAF-59745484EAE3}" type="pres">
      <dgm:prSet presAssocID="{062DD4E5-F806-4374-8488-9F91596D6DBF}" presName="linear" presStyleCnt="0">
        <dgm:presLayoutVars>
          <dgm:animLvl val="lvl"/>
          <dgm:resizeHandles val="exact"/>
        </dgm:presLayoutVars>
      </dgm:prSet>
      <dgm:spPr/>
    </dgm:pt>
    <dgm:pt modelId="{4BD80609-0BE4-46B0-890F-F74009E8A7B9}" type="pres">
      <dgm:prSet presAssocID="{2C629D2C-41BC-4A63-8F06-90106038DA9A}" presName="parentText" presStyleLbl="node1" presStyleIdx="0" presStyleCnt="2">
        <dgm:presLayoutVars>
          <dgm:chMax val="0"/>
          <dgm:bulletEnabled val="1"/>
        </dgm:presLayoutVars>
      </dgm:prSet>
      <dgm:spPr/>
    </dgm:pt>
    <dgm:pt modelId="{B44BFEE9-09C1-4CAA-853B-D78E69F3A6A2}" type="pres">
      <dgm:prSet presAssocID="{625B5561-C5A7-4E03-A6D2-26EC10C42A3F}" presName="spacer" presStyleCnt="0"/>
      <dgm:spPr/>
    </dgm:pt>
    <dgm:pt modelId="{59D77C26-6EEE-4B7E-8F22-984941CD2B32}" type="pres">
      <dgm:prSet presAssocID="{214432C4-048A-4BA3-B19C-7109360F4BFF}" presName="parentText" presStyleLbl="node1" presStyleIdx="1" presStyleCnt="2">
        <dgm:presLayoutVars>
          <dgm:chMax val="0"/>
          <dgm:bulletEnabled val="1"/>
        </dgm:presLayoutVars>
      </dgm:prSet>
      <dgm:spPr/>
    </dgm:pt>
  </dgm:ptLst>
  <dgm:cxnLst>
    <dgm:cxn modelId="{4E4B580B-685A-4C43-A86C-6907748F4C24}" srcId="{062DD4E5-F806-4374-8488-9F91596D6DBF}" destId="{2C629D2C-41BC-4A63-8F06-90106038DA9A}" srcOrd="0" destOrd="0" parTransId="{B6AB5F53-72B6-4772-9910-60A925361466}" sibTransId="{625B5561-C5A7-4E03-A6D2-26EC10C42A3F}"/>
    <dgm:cxn modelId="{22ABF17C-060D-4962-91FE-D8C16C6C13BD}" type="presOf" srcId="{2C629D2C-41BC-4A63-8F06-90106038DA9A}" destId="{4BD80609-0BE4-46B0-890F-F74009E8A7B9}" srcOrd="0" destOrd="0" presId="urn:microsoft.com/office/officeart/2005/8/layout/vList2"/>
    <dgm:cxn modelId="{7E41D48F-42D5-42F2-A225-9D28658E57CC}" type="presOf" srcId="{062DD4E5-F806-4374-8488-9F91596D6DBF}" destId="{2FF97211-FFB0-40A2-BEAF-59745484EAE3}" srcOrd="0" destOrd="0" presId="urn:microsoft.com/office/officeart/2005/8/layout/vList2"/>
    <dgm:cxn modelId="{D27CDA96-098B-42FD-94C5-7157639248DC}" srcId="{062DD4E5-F806-4374-8488-9F91596D6DBF}" destId="{214432C4-048A-4BA3-B19C-7109360F4BFF}" srcOrd="1" destOrd="0" parTransId="{11EEBABC-4633-4323-9D47-B5840AA9C42D}" sibTransId="{BE135DD1-7894-43E8-8363-E879712DB8B9}"/>
    <dgm:cxn modelId="{08CC5FE9-4A81-4879-AD3F-14AAA5EB8506}" type="presOf" srcId="{214432C4-048A-4BA3-B19C-7109360F4BFF}" destId="{59D77C26-6EEE-4B7E-8F22-984941CD2B32}" srcOrd="0" destOrd="0" presId="urn:microsoft.com/office/officeart/2005/8/layout/vList2"/>
    <dgm:cxn modelId="{9882A975-F102-48EA-B959-35B528D9A675}" type="presParOf" srcId="{2FF97211-FFB0-40A2-BEAF-59745484EAE3}" destId="{4BD80609-0BE4-46B0-890F-F74009E8A7B9}" srcOrd="0" destOrd="0" presId="urn:microsoft.com/office/officeart/2005/8/layout/vList2"/>
    <dgm:cxn modelId="{56405857-D39F-4715-907B-03EC30E4A331}" type="presParOf" srcId="{2FF97211-FFB0-40A2-BEAF-59745484EAE3}" destId="{B44BFEE9-09C1-4CAA-853B-D78E69F3A6A2}" srcOrd="1" destOrd="0" presId="urn:microsoft.com/office/officeart/2005/8/layout/vList2"/>
    <dgm:cxn modelId="{FA3BBEE0-0D9D-440F-9DBE-33176551649F}" type="presParOf" srcId="{2FF97211-FFB0-40A2-BEAF-59745484EAE3}" destId="{59D77C26-6EEE-4B7E-8F22-984941CD2B3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D880739-AC5D-4C20-8705-861506F7EEE6}" type="doc">
      <dgm:prSet loTypeId="urn:microsoft.com/office/officeart/2005/8/layout/list1" loCatId="list" qsTypeId="urn:microsoft.com/office/officeart/2005/8/quickstyle/simple5" qsCatId="simple" csTypeId="urn:microsoft.com/office/officeart/2005/8/colors/colorful5" csCatId="colorful" phldr="1"/>
      <dgm:spPr/>
      <dgm:t>
        <a:bodyPr/>
        <a:lstStyle/>
        <a:p>
          <a:endParaRPr lang="en-US"/>
        </a:p>
      </dgm:t>
    </dgm:pt>
    <dgm:pt modelId="{47B9B1A9-FAD6-402F-8EA7-A6B33658424D}">
      <dgm:prSet/>
      <dgm:spPr/>
      <dgm:t>
        <a:bodyPr/>
        <a:lstStyle/>
        <a:p>
          <a:r>
            <a:rPr lang="en-GB" dirty="0"/>
            <a:t>Guilty Police Charge file</a:t>
          </a:r>
          <a:endParaRPr lang="en-US" dirty="0"/>
        </a:p>
      </dgm:t>
    </dgm:pt>
    <dgm:pt modelId="{7D05C6C9-C201-4FB8-9DB3-EC7AAC596206}" type="parTrans" cxnId="{01B67BA0-2BC7-4C36-BCA1-A10C2B989971}">
      <dgm:prSet/>
      <dgm:spPr/>
      <dgm:t>
        <a:bodyPr/>
        <a:lstStyle/>
        <a:p>
          <a:endParaRPr lang="en-US"/>
        </a:p>
      </dgm:t>
    </dgm:pt>
    <dgm:pt modelId="{E4AAC7CA-24E9-4F9C-B477-9CB93368AE12}" type="sibTrans" cxnId="{01B67BA0-2BC7-4C36-BCA1-A10C2B989971}">
      <dgm:prSet/>
      <dgm:spPr/>
      <dgm:t>
        <a:bodyPr/>
        <a:lstStyle/>
        <a:p>
          <a:endParaRPr lang="en-US"/>
        </a:p>
      </dgm:t>
    </dgm:pt>
    <dgm:pt modelId="{D55B66F8-37F7-4D4E-93A5-774D3A58212D}">
      <dgm:prSet/>
      <dgm:spPr/>
      <dgm:t>
        <a:bodyPr/>
        <a:lstStyle/>
        <a:p>
          <a:r>
            <a:rPr lang="en-GB" dirty="0"/>
            <a:t>Not Guilty Police Charge file</a:t>
          </a:r>
          <a:endParaRPr lang="en-US" dirty="0"/>
        </a:p>
      </dgm:t>
    </dgm:pt>
    <dgm:pt modelId="{E94024CA-07AC-45A8-926F-DAB93DB8E564}" type="parTrans" cxnId="{ADBB5B04-D615-43DF-9F3C-E2FB3F9BC61D}">
      <dgm:prSet/>
      <dgm:spPr/>
      <dgm:t>
        <a:bodyPr/>
        <a:lstStyle/>
        <a:p>
          <a:endParaRPr lang="en-US"/>
        </a:p>
      </dgm:t>
    </dgm:pt>
    <dgm:pt modelId="{1B4E7BCF-6309-4024-ABD3-D4CA3BCA1299}" type="sibTrans" cxnId="{ADBB5B04-D615-43DF-9F3C-E2FB3F9BC61D}">
      <dgm:prSet/>
      <dgm:spPr/>
      <dgm:t>
        <a:bodyPr/>
        <a:lstStyle/>
        <a:p>
          <a:endParaRPr lang="en-US"/>
        </a:p>
      </dgm:t>
    </dgm:pt>
    <dgm:pt modelId="{2A8687D0-A2AD-45F0-83EE-239BDE2F2FAF}">
      <dgm:prSet/>
      <dgm:spPr/>
      <dgm:t>
        <a:bodyPr/>
        <a:lstStyle/>
        <a:p>
          <a:r>
            <a:rPr lang="en-GB" dirty="0"/>
            <a:t>Advice File</a:t>
          </a:r>
          <a:endParaRPr lang="en-US" dirty="0"/>
        </a:p>
      </dgm:t>
    </dgm:pt>
    <dgm:pt modelId="{D2B7AB40-3ED2-44AC-BA4F-BF4AF6AD9D2E}" type="parTrans" cxnId="{B5B95923-5EE7-4568-B04D-5745C560A271}">
      <dgm:prSet/>
      <dgm:spPr/>
      <dgm:t>
        <a:bodyPr/>
        <a:lstStyle/>
        <a:p>
          <a:endParaRPr lang="en-US"/>
        </a:p>
      </dgm:t>
    </dgm:pt>
    <dgm:pt modelId="{28511373-A5A9-48DB-BD55-1F6642CC5BA5}" type="sibTrans" cxnId="{B5B95923-5EE7-4568-B04D-5745C560A271}">
      <dgm:prSet/>
      <dgm:spPr/>
      <dgm:t>
        <a:bodyPr/>
        <a:lstStyle/>
        <a:p>
          <a:endParaRPr lang="en-US"/>
        </a:p>
      </dgm:t>
    </dgm:pt>
    <dgm:pt modelId="{DC9767D9-7037-4A3C-AFE9-E98AC8EAC736}" type="pres">
      <dgm:prSet presAssocID="{BD880739-AC5D-4C20-8705-861506F7EEE6}" presName="linear" presStyleCnt="0">
        <dgm:presLayoutVars>
          <dgm:dir/>
          <dgm:animLvl val="lvl"/>
          <dgm:resizeHandles val="exact"/>
        </dgm:presLayoutVars>
      </dgm:prSet>
      <dgm:spPr/>
    </dgm:pt>
    <dgm:pt modelId="{9F547FCB-453E-4C49-A74B-D6CE4F0D71F1}" type="pres">
      <dgm:prSet presAssocID="{47B9B1A9-FAD6-402F-8EA7-A6B33658424D}" presName="parentLin" presStyleCnt="0"/>
      <dgm:spPr/>
    </dgm:pt>
    <dgm:pt modelId="{DDCE8C92-874A-490F-9BA3-B77FFEEC3BEB}" type="pres">
      <dgm:prSet presAssocID="{47B9B1A9-FAD6-402F-8EA7-A6B33658424D}" presName="parentLeftMargin" presStyleLbl="node1" presStyleIdx="0" presStyleCnt="3"/>
      <dgm:spPr/>
    </dgm:pt>
    <dgm:pt modelId="{C76DAA15-6B0A-4EEF-8D35-A24BB818E408}" type="pres">
      <dgm:prSet presAssocID="{47B9B1A9-FAD6-402F-8EA7-A6B33658424D}" presName="parentText" presStyleLbl="node1" presStyleIdx="0" presStyleCnt="3">
        <dgm:presLayoutVars>
          <dgm:chMax val="0"/>
          <dgm:bulletEnabled val="1"/>
        </dgm:presLayoutVars>
      </dgm:prSet>
      <dgm:spPr/>
    </dgm:pt>
    <dgm:pt modelId="{6D0CBE7E-D456-47EC-A26C-0B3BD1E02C7F}" type="pres">
      <dgm:prSet presAssocID="{47B9B1A9-FAD6-402F-8EA7-A6B33658424D}" presName="negativeSpace" presStyleCnt="0"/>
      <dgm:spPr/>
    </dgm:pt>
    <dgm:pt modelId="{CB42C0E7-6E4D-426C-A13C-1BAB0FEAA04B}" type="pres">
      <dgm:prSet presAssocID="{47B9B1A9-FAD6-402F-8EA7-A6B33658424D}" presName="childText" presStyleLbl="conFgAcc1" presStyleIdx="0" presStyleCnt="3">
        <dgm:presLayoutVars>
          <dgm:bulletEnabled val="1"/>
        </dgm:presLayoutVars>
      </dgm:prSet>
      <dgm:spPr/>
    </dgm:pt>
    <dgm:pt modelId="{30047A2A-5FB4-4AA8-BE9B-306D2A914D9E}" type="pres">
      <dgm:prSet presAssocID="{E4AAC7CA-24E9-4F9C-B477-9CB93368AE12}" presName="spaceBetweenRectangles" presStyleCnt="0"/>
      <dgm:spPr/>
    </dgm:pt>
    <dgm:pt modelId="{E6BA92D5-C5F5-461C-92D7-CFDEE207B24A}" type="pres">
      <dgm:prSet presAssocID="{D55B66F8-37F7-4D4E-93A5-774D3A58212D}" presName="parentLin" presStyleCnt="0"/>
      <dgm:spPr/>
    </dgm:pt>
    <dgm:pt modelId="{3F8831D1-D86C-45B1-ABB8-C08099221BCD}" type="pres">
      <dgm:prSet presAssocID="{D55B66F8-37F7-4D4E-93A5-774D3A58212D}" presName="parentLeftMargin" presStyleLbl="node1" presStyleIdx="0" presStyleCnt="3"/>
      <dgm:spPr/>
    </dgm:pt>
    <dgm:pt modelId="{531116B6-EA50-473B-B77E-B18BD4E68AD5}" type="pres">
      <dgm:prSet presAssocID="{D55B66F8-37F7-4D4E-93A5-774D3A58212D}" presName="parentText" presStyleLbl="node1" presStyleIdx="1" presStyleCnt="3">
        <dgm:presLayoutVars>
          <dgm:chMax val="0"/>
          <dgm:bulletEnabled val="1"/>
        </dgm:presLayoutVars>
      </dgm:prSet>
      <dgm:spPr/>
    </dgm:pt>
    <dgm:pt modelId="{1BB4CE8D-C081-48CD-8621-A728C63F7A80}" type="pres">
      <dgm:prSet presAssocID="{D55B66F8-37F7-4D4E-93A5-774D3A58212D}" presName="negativeSpace" presStyleCnt="0"/>
      <dgm:spPr/>
    </dgm:pt>
    <dgm:pt modelId="{C0A38BCE-1636-4739-82A7-18BB0EAF609D}" type="pres">
      <dgm:prSet presAssocID="{D55B66F8-37F7-4D4E-93A5-774D3A58212D}" presName="childText" presStyleLbl="conFgAcc1" presStyleIdx="1" presStyleCnt="3">
        <dgm:presLayoutVars>
          <dgm:bulletEnabled val="1"/>
        </dgm:presLayoutVars>
      </dgm:prSet>
      <dgm:spPr/>
    </dgm:pt>
    <dgm:pt modelId="{FB3AACD5-6B64-4B1B-A9E6-DD44A19EBEB7}" type="pres">
      <dgm:prSet presAssocID="{1B4E7BCF-6309-4024-ABD3-D4CA3BCA1299}" presName="spaceBetweenRectangles" presStyleCnt="0"/>
      <dgm:spPr/>
    </dgm:pt>
    <dgm:pt modelId="{4DC7C3F7-6773-486F-8B75-5087F37EB4E9}" type="pres">
      <dgm:prSet presAssocID="{2A8687D0-A2AD-45F0-83EE-239BDE2F2FAF}" presName="parentLin" presStyleCnt="0"/>
      <dgm:spPr/>
    </dgm:pt>
    <dgm:pt modelId="{EEE8F98A-5727-4021-ABB0-08511EFBFBA1}" type="pres">
      <dgm:prSet presAssocID="{2A8687D0-A2AD-45F0-83EE-239BDE2F2FAF}" presName="parentLeftMargin" presStyleLbl="node1" presStyleIdx="1" presStyleCnt="3"/>
      <dgm:spPr/>
    </dgm:pt>
    <dgm:pt modelId="{0A13EE88-0DB6-40FB-8100-EF515E867A1C}" type="pres">
      <dgm:prSet presAssocID="{2A8687D0-A2AD-45F0-83EE-239BDE2F2FAF}" presName="parentText" presStyleLbl="node1" presStyleIdx="2" presStyleCnt="3">
        <dgm:presLayoutVars>
          <dgm:chMax val="0"/>
          <dgm:bulletEnabled val="1"/>
        </dgm:presLayoutVars>
      </dgm:prSet>
      <dgm:spPr/>
    </dgm:pt>
    <dgm:pt modelId="{D4075230-6B6A-4DF2-BEDE-44211C4181C3}" type="pres">
      <dgm:prSet presAssocID="{2A8687D0-A2AD-45F0-83EE-239BDE2F2FAF}" presName="negativeSpace" presStyleCnt="0"/>
      <dgm:spPr/>
    </dgm:pt>
    <dgm:pt modelId="{8806DAF6-76AE-4A22-8C2D-730FBA7362FB}" type="pres">
      <dgm:prSet presAssocID="{2A8687D0-A2AD-45F0-83EE-239BDE2F2FAF}" presName="childText" presStyleLbl="conFgAcc1" presStyleIdx="2" presStyleCnt="3">
        <dgm:presLayoutVars>
          <dgm:bulletEnabled val="1"/>
        </dgm:presLayoutVars>
      </dgm:prSet>
      <dgm:spPr/>
    </dgm:pt>
  </dgm:ptLst>
  <dgm:cxnLst>
    <dgm:cxn modelId="{ADBB5B04-D615-43DF-9F3C-E2FB3F9BC61D}" srcId="{BD880739-AC5D-4C20-8705-861506F7EEE6}" destId="{D55B66F8-37F7-4D4E-93A5-774D3A58212D}" srcOrd="1" destOrd="0" parTransId="{E94024CA-07AC-45A8-926F-DAB93DB8E564}" sibTransId="{1B4E7BCF-6309-4024-ABD3-D4CA3BCA1299}"/>
    <dgm:cxn modelId="{B5B95923-5EE7-4568-B04D-5745C560A271}" srcId="{BD880739-AC5D-4C20-8705-861506F7EEE6}" destId="{2A8687D0-A2AD-45F0-83EE-239BDE2F2FAF}" srcOrd="2" destOrd="0" parTransId="{D2B7AB40-3ED2-44AC-BA4F-BF4AF6AD9D2E}" sibTransId="{28511373-A5A9-48DB-BD55-1F6642CC5BA5}"/>
    <dgm:cxn modelId="{89D4CB29-1A74-4F6C-B1CF-5728ED3C1F06}" type="presOf" srcId="{47B9B1A9-FAD6-402F-8EA7-A6B33658424D}" destId="{C76DAA15-6B0A-4EEF-8D35-A24BB818E408}" srcOrd="1" destOrd="0" presId="urn:microsoft.com/office/officeart/2005/8/layout/list1"/>
    <dgm:cxn modelId="{00AC127F-7FE2-49C3-9D2A-D0F176BA6D40}" type="presOf" srcId="{D55B66F8-37F7-4D4E-93A5-774D3A58212D}" destId="{531116B6-EA50-473B-B77E-B18BD4E68AD5}" srcOrd="1" destOrd="0" presId="urn:microsoft.com/office/officeart/2005/8/layout/list1"/>
    <dgm:cxn modelId="{01B67BA0-2BC7-4C36-BCA1-A10C2B989971}" srcId="{BD880739-AC5D-4C20-8705-861506F7EEE6}" destId="{47B9B1A9-FAD6-402F-8EA7-A6B33658424D}" srcOrd="0" destOrd="0" parTransId="{7D05C6C9-C201-4FB8-9DB3-EC7AAC596206}" sibTransId="{E4AAC7CA-24E9-4F9C-B477-9CB93368AE12}"/>
    <dgm:cxn modelId="{C70392A1-88A8-4FD1-8AFF-68E7AE085DCC}" type="presOf" srcId="{47B9B1A9-FAD6-402F-8EA7-A6B33658424D}" destId="{DDCE8C92-874A-490F-9BA3-B77FFEEC3BEB}" srcOrd="0" destOrd="0" presId="urn:microsoft.com/office/officeart/2005/8/layout/list1"/>
    <dgm:cxn modelId="{6C2CF2BD-FA23-4885-B524-3504305688AF}" type="presOf" srcId="{2A8687D0-A2AD-45F0-83EE-239BDE2F2FAF}" destId="{0A13EE88-0DB6-40FB-8100-EF515E867A1C}" srcOrd="1" destOrd="0" presId="urn:microsoft.com/office/officeart/2005/8/layout/list1"/>
    <dgm:cxn modelId="{6BEE82CE-D843-4BC1-AB68-999F29CFDA3A}" type="presOf" srcId="{2A8687D0-A2AD-45F0-83EE-239BDE2F2FAF}" destId="{EEE8F98A-5727-4021-ABB0-08511EFBFBA1}" srcOrd="0" destOrd="0" presId="urn:microsoft.com/office/officeart/2005/8/layout/list1"/>
    <dgm:cxn modelId="{95BD81D0-D933-4CD3-8271-BFBC51561229}" type="presOf" srcId="{D55B66F8-37F7-4D4E-93A5-774D3A58212D}" destId="{3F8831D1-D86C-45B1-ABB8-C08099221BCD}" srcOrd="0" destOrd="0" presId="urn:microsoft.com/office/officeart/2005/8/layout/list1"/>
    <dgm:cxn modelId="{5ABCAAE6-7C18-4177-8856-1EB071C8A100}" type="presOf" srcId="{BD880739-AC5D-4C20-8705-861506F7EEE6}" destId="{DC9767D9-7037-4A3C-AFE9-E98AC8EAC736}" srcOrd="0" destOrd="0" presId="urn:microsoft.com/office/officeart/2005/8/layout/list1"/>
    <dgm:cxn modelId="{9C8DE941-C646-4203-AAE6-858FE5A35E98}" type="presParOf" srcId="{DC9767D9-7037-4A3C-AFE9-E98AC8EAC736}" destId="{9F547FCB-453E-4C49-A74B-D6CE4F0D71F1}" srcOrd="0" destOrd="0" presId="urn:microsoft.com/office/officeart/2005/8/layout/list1"/>
    <dgm:cxn modelId="{B323F7C8-160E-4DD7-B3AD-9A5A34203ABB}" type="presParOf" srcId="{9F547FCB-453E-4C49-A74B-D6CE4F0D71F1}" destId="{DDCE8C92-874A-490F-9BA3-B77FFEEC3BEB}" srcOrd="0" destOrd="0" presId="urn:microsoft.com/office/officeart/2005/8/layout/list1"/>
    <dgm:cxn modelId="{C3F41DF4-43DC-48A8-9DC9-56472C682ED4}" type="presParOf" srcId="{9F547FCB-453E-4C49-A74B-D6CE4F0D71F1}" destId="{C76DAA15-6B0A-4EEF-8D35-A24BB818E408}" srcOrd="1" destOrd="0" presId="urn:microsoft.com/office/officeart/2005/8/layout/list1"/>
    <dgm:cxn modelId="{74F8DD6F-0A11-4DB9-8FBE-947AB87E42EB}" type="presParOf" srcId="{DC9767D9-7037-4A3C-AFE9-E98AC8EAC736}" destId="{6D0CBE7E-D456-47EC-A26C-0B3BD1E02C7F}" srcOrd="1" destOrd="0" presId="urn:microsoft.com/office/officeart/2005/8/layout/list1"/>
    <dgm:cxn modelId="{82843551-07B4-4070-A208-F149207EB9F0}" type="presParOf" srcId="{DC9767D9-7037-4A3C-AFE9-E98AC8EAC736}" destId="{CB42C0E7-6E4D-426C-A13C-1BAB0FEAA04B}" srcOrd="2" destOrd="0" presId="urn:microsoft.com/office/officeart/2005/8/layout/list1"/>
    <dgm:cxn modelId="{7C0E2C9A-9280-4302-AD18-A65B63C5451C}" type="presParOf" srcId="{DC9767D9-7037-4A3C-AFE9-E98AC8EAC736}" destId="{30047A2A-5FB4-4AA8-BE9B-306D2A914D9E}" srcOrd="3" destOrd="0" presId="urn:microsoft.com/office/officeart/2005/8/layout/list1"/>
    <dgm:cxn modelId="{CD271B52-8891-4FD5-98A2-9C5E7ABF62A0}" type="presParOf" srcId="{DC9767D9-7037-4A3C-AFE9-E98AC8EAC736}" destId="{E6BA92D5-C5F5-461C-92D7-CFDEE207B24A}" srcOrd="4" destOrd="0" presId="urn:microsoft.com/office/officeart/2005/8/layout/list1"/>
    <dgm:cxn modelId="{1FAEDE81-3073-476C-986F-0E819B4B6CD3}" type="presParOf" srcId="{E6BA92D5-C5F5-461C-92D7-CFDEE207B24A}" destId="{3F8831D1-D86C-45B1-ABB8-C08099221BCD}" srcOrd="0" destOrd="0" presId="urn:microsoft.com/office/officeart/2005/8/layout/list1"/>
    <dgm:cxn modelId="{C6E65D99-8309-4FB2-995D-3A20A01620BB}" type="presParOf" srcId="{E6BA92D5-C5F5-461C-92D7-CFDEE207B24A}" destId="{531116B6-EA50-473B-B77E-B18BD4E68AD5}" srcOrd="1" destOrd="0" presId="urn:microsoft.com/office/officeart/2005/8/layout/list1"/>
    <dgm:cxn modelId="{583AD2C4-12F8-4FA7-BB3D-55E6E0CD205F}" type="presParOf" srcId="{DC9767D9-7037-4A3C-AFE9-E98AC8EAC736}" destId="{1BB4CE8D-C081-48CD-8621-A728C63F7A80}" srcOrd="5" destOrd="0" presId="urn:microsoft.com/office/officeart/2005/8/layout/list1"/>
    <dgm:cxn modelId="{C9D899AA-A9A6-479A-AA4B-0D7C8FE61588}" type="presParOf" srcId="{DC9767D9-7037-4A3C-AFE9-E98AC8EAC736}" destId="{C0A38BCE-1636-4739-82A7-18BB0EAF609D}" srcOrd="6" destOrd="0" presId="urn:microsoft.com/office/officeart/2005/8/layout/list1"/>
    <dgm:cxn modelId="{749A8B84-0513-445F-A736-0B15D6F5A2F3}" type="presParOf" srcId="{DC9767D9-7037-4A3C-AFE9-E98AC8EAC736}" destId="{FB3AACD5-6B64-4B1B-A9E6-DD44A19EBEB7}" srcOrd="7" destOrd="0" presId="urn:microsoft.com/office/officeart/2005/8/layout/list1"/>
    <dgm:cxn modelId="{978CC43C-4C33-4DF4-B2CC-6829A3325843}" type="presParOf" srcId="{DC9767D9-7037-4A3C-AFE9-E98AC8EAC736}" destId="{4DC7C3F7-6773-486F-8B75-5087F37EB4E9}" srcOrd="8" destOrd="0" presId="urn:microsoft.com/office/officeart/2005/8/layout/list1"/>
    <dgm:cxn modelId="{8C887CDF-DCCC-4257-95EE-8D8DA5032125}" type="presParOf" srcId="{4DC7C3F7-6773-486F-8B75-5087F37EB4E9}" destId="{EEE8F98A-5727-4021-ABB0-08511EFBFBA1}" srcOrd="0" destOrd="0" presId="urn:microsoft.com/office/officeart/2005/8/layout/list1"/>
    <dgm:cxn modelId="{7B19ED32-C3D7-4C02-8E60-9ABB071C9789}" type="presParOf" srcId="{4DC7C3F7-6773-486F-8B75-5087F37EB4E9}" destId="{0A13EE88-0DB6-40FB-8100-EF515E867A1C}" srcOrd="1" destOrd="0" presId="urn:microsoft.com/office/officeart/2005/8/layout/list1"/>
    <dgm:cxn modelId="{4F7569C2-89FD-4B62-B9D4-7CBBB620BA31}" type="presParOf" srcId="{DC9767D9-7037-4A3C-AFE9-E98AC8EAC736}" destId="{D4075230-6B6A-4DF2-BEDE-44211C4181C3}" srcOrd="9" destOrd="0" presId="urn:microsoft.com/office/officeart/2005/8/layout/list1"/>
    <dgm:cxn modelId="{A0D1DB6D-D6C4-4604-909A-092A4AECDBE1}" type="presParOf" srcId="{DC9767D9-7037-4A3C-AFE9-E98AC8EAC736}" destId="{8806DAF6-76AE-4A22-8C2D-730FBA7362FB}"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D880739-AC5D-4C20-8705-861506F7EEE6}" type="doc">
      <dgm:prSet loTypeId="urn:microsoft.com/office/officeart/2005/8/layout/default" loCatId="list" qsTypeId="urn:microsoft.com/office/officeart/2005/8/quickstyle/simple1" qsCatId="simple" csTypeId="urn:microsoft.com/office/officeart/2005/8/colors/accent5_2" csCatId="accent5" phldr="1"/>
      <dgm:spPr/>
      <dgm:t>
        <a:bodyPr/>
        <a:lstStyle/>
        <a:p>
          <a:endParaRPr lang="en-US"/>
        </a:p>
      </dgm:t>
    </dgm:pt>
    <dgm:pt modelId="{07FCEFDA-99C1-4291-B3C0-C9358D9A5C59}">
      <dgm:prSet/>
      <dgm:spPr/>
      <dgm:t>
        <a:bodyPr/>
        <a:lstStyle/>
        <a:p>
          <a:r>
            <a:rPr lang="en-GB" dirty="0"/>
            <a:t>Indictable only offence file (Crown Court)</a:t>
          </a:r>
          <a:endParaRPr lang="en-US" dirty="0"/>
        </a:p>
      </dgm:t>
    </dgm:pt>
    <dgm:pt modelId="{E3421025-9C6A-4C27-A3B8-9CB7CE5A49F0}" type="parTrans" cxnId="{EF62F2ED-D62C-4D5C-B8F1-23BB936E9702}">
      <dgm:prSet/>
      <dgm:spPr/>
      <dgm:t>
        <a:bodyPr/>
        <a:lstStyle/>
        <a:p>
          <a:endParaRPr lang="en-US"/>
        </a:p>
      </dgm:t>
    </dgm:pt>
    <dgm:pt modelId="{6CE5F352-4C55-4380-99E2-868E99D6246C}" type="sibTrans" cxnId="{EF62F2ED-D62C-4D5C-B8F1-23BB936E9702}">
      <dgm:prSet/>
      <dgm:spPr/>
      <dgm:t>
        <a:bodyPr/>
        <a:lstStyle/>
        <a:p>
          <a:endParaRPr lang="en-US"/>
        </a:p>
      </dgm:t>
    </dgm:pt>
    <dgm:pt modelId="{BF35059F-E782-4997-BA18-A637B11F9C17}">
      <dgm:prSet/>
      <dgm:spPr/>
      <dgm:t>
        <a:bodyPr/>
        <a:lstStyle/>
        <a:p>
          <a:r>
            <a:rPr lang="en-GB" dirty="0"/>
            <a:t>Either Way full file</a:t>
          </a:r>
          <a:endParaRPr lang="en-US" dirty="0"/>
        </a:p>
      </dgm:t>
    </dgm:pt>
    <dgm:pt modelId="{2D7D1854-E783-4BA7-B4A0-458B64247F8E}" type="parTrans" cxnId="{041C5DB9-A6CB-4319-95FB-22078E0E7322}">
      <dgm:prSet/>
      <dgm:spPr/>
      <dgm:t>
        <a:bodyPr/>
        <a:lstStyle/>
        <a:p>
          <a:endParaRPr lang="en-US"/>
        </a:p>
      </dgm:t>
    </dgm:pt>
    <dgm:pt modelId="{A8C2372C-81AF-4BCF-A20F-9E6A489CD9D0}" type="sibTrans" cxnId="{041C5DB9-A6CB-4319-95FB-22078E0E7322}">
      <dgm:prSet/>
      <dgm:spPr/>
      <dgm:t>
        <a:bodyPr/>
        <a:lstStyle/>
        <a:p>
          <a:endParaRPr lang="en-US"/>
        </a:p>
      </dgm:t>
    </dgm:pt>
    <dgm:pt modelId="{70FD92C5-982D-486E-9972-D51651A3389A}" type="pres">
      <dgm:prSet presAssocID="{BD880739-AC5D-4C20-8705-861506F7EEE6}" presName="diagram" presStyleCnt="0">
        <dgm:presLayoutVars>
          <dgm:dir/>
          <dgm:resizeHandles val="exact"/>
        </dgm:presLayoutVars>
      </dgm:prSet>
      <dgm:spPr/>
    </dgm:pt>
    <dgm:pt modelId="{85988EA6-9DA2-469C-99C1-96CAFF6B45C4}" type="pres">
      <dgm:prSet presAssocID="{07FCEFDA-99C1-4291-B3C0-C9358D9A5C59}" presName="node" presStyleLbl="node1" presStyleIdx="0" presStyleCnt="2">
        <dgm:presLayoutVars>
          <dgm:bulletEnabled val="1"/>
        </dgm:presLayoutVars>
      </dgm:prSet>
      <dgm:spPr/>
    </dgm:pt>
    <dgm:pt modelId="{B4153C9D-9801-425F-B102-7975DF99BBAC}" type="pres">
      <dgm:prSet presAssocID="{6CE5F352-4C55-4380-99E2-868E99D6246C}" presName="sibTrans" presStyleCnt="0"/>
      <dgm:spPr/>
    </dgm:pt>
    <dgm:pt modelId="{68E376C8-341C-49C3-B798-431A53B85C48}" type="pres">
      <dgm:prSet presAssocID="{BF35059F-E782-4997-BA18-A637B11F9C17}" presName="node" presStyleLbl="node1" presStyleIdx="1" presStyleCnt="2">
        <dgm:presLayoutVars>
          <dgm:bulletEnabled val="1"/>
        </dgm:presLayoutVars>
      </dgm:prSet>
      <dgm:spPr/>
    </dgm:pt>
  </dgm:ptLst>
  <dgm:cxnLst>
    <dgm:cxn modelId="{647C4C82-D545-457F-BAE3-277AFB8CFEC0}" type="presOf" srcId="{07FCEFDA-99C1-4291-B3C0-C9358D9A5C59}" destId="{85988EA6-9DA2-469C-99C1-96CAFF6B45C4}" srcOrd="0" destOrd="0" presId="urn:microsoft.com/office/officeart/2005/8/layout/default"/>
    <dgm:cxn modelId="{2410B99A-417D-4766-899B-129E18678372}" type="presOf" srcId="{BD880739-AC5D-4C20-8705-861506F7EEE6}" destId="{70FD92C5-982D-486E-9972-D51651A3389A}" srcOrd="0" destOrd="0" presId="urn:microsoft.com/office/officeart/2005/8/layout/default"/>
    <dgm:cxn modelId="{A8F805AD-7209-4D0D-B63E-616833666F07}" type="presOf" srcId="{BF35059F-E782-4997-BA18-A637B11F9C17}" destId="{68E376C8-341C-49C3-B798-431A53B85C48}" srcOrd="0" destOrd="0" presId="urn:microsoft.com/office/officeart/2005/8/layout/default"/>
    <dgm:cxn modelId="{041C5DB9-A6CB-4319-95FB-22078E0E7322}" srcId="{BD880739-AC5D-4C20-8705-861506F7EEE6}" destId="{BF35059F-E782-4997-BA18-A637B11F9C17}" srcOrd="1" destOrd="0" parTransId="{2D7D1854-E783-4BA7-B4A0-458B64247F8E}" sibTransId="{A8C2372C-81AF-4BCF-A20F-9E6A489CD9D0}"/>
    <dgm:cxn modelId="{EF62F2ED-D62C-4D5C-B8F1-23BB936E9702}" srcId="{BD880739-AC5D-4C20-8705-861506F7EEE6}" destId="{07FCEFDA-99C1-4291-B3C0-C9358D9A5C59}" srcOrd="0" destOrd="0" parTransId="{E3421025-9C6A-4C27-A3B8-9CB7CE5A49F0}" sibTransId="{6CE5F352-4C55-4380-99E2-868E99D6246C}"/>
    <dgm:cxn modelId="{6D2ACC1C-287D-4BB8-A825-D0AAF2D660EA}" type="presParOf" srcId="{70FD92C5-982D-486E-9972-D51651A3389A}" destId="{85988EA6-9DA2-469C-99C1-96CAFF6B45C4}" srcOrd="0" destOrd="0" presId="urn:microsoft.com/office/officeart/2005/8/layout/default"/>
    <dgm:cxn modelId="{C9A19448-77B9-4050-902F-50EECAAE219A}" type="presParOf" srcId="{70FD92C5-982D-486E-9972-D51651A3389A}" destId="{B4153C9D-9801-425F-B102-7975DF99BBAC}" srcOrd="1" destOrd="0" presId="urn:microsoft.com/office/officeart/2005/8/layout/default"/>
    <dgm:cxn modelId="{076450B3-5062-4E96-9AA4-3EA172AE11BA}" type="presParOf" srcId="{70FD92C5-982D-486E-9972-D51651A3389A}" destId="{68E376C8-341C-49C3-B798-431A53B85C48}"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3ED1ED2-3C41-42E6-8907-2408840C1151}"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EDDC478B-B2B1-4F69-A7AF-EEEABAF97F9A}">
      <dgm:prSet/>
      <dgm:spPr/>
      <dgm:t>
        <a:bodyPr/>
        <a:lstStyle/>
        <a:p>
          <a:r>
            <a:rPr lang="en-GB"/>
            <a:t>Prosecutors</a:t>
          </a:r>
          <a:endParaRPr lang="en-US"/>
        </a:p>
      </dgm:t>
    </dgm:pt>
    <dgm:pt modelId="{E0D37ED7-2BA0-4190-9101-AA20D57F0C00}" type="parTrans" cxnId="{E23F218E-7732-40D5-9626-210F4597E957}">
      <dgm:prSet/>
      <dgm:spPr/>
      <dgm:t>
        <a:bodyPr/>
        <a:lstStyle/>
        <a:p>
          <a:endParaRPr lang="en-US"/>
        </a:p>
      </dgm:t>
    </dgm:pt>
    <dgm:pt modelId="{691C96F7-EF5B-4AE4-9AE8-89CE7B9231CC}" type="sibTrans" cxnId="{E23F218E-7732-40D5-9626-210F4597E957}">
      <dgm:prSet/>
      <dgm:spPr/>
      <dgm:t>
        <a:bodyPr/>
        <a:lstStyle/>
        <a:p>
          <a:endParaRPr lang="en-US"/>
        </a:p>
      </dgm:t>
    </dgm:pt>
    <dgm:pt modelId="{D402B7A0-CE4D-4594-B28D-96F1C18BEC43}">
      <dgm:prSet/>
      <dgm:spPr/>
      <dgm:t>
        <a:bodyPr/>
        <a:lstStyle/>
        <a:p>
          <a:r>
            <a:rPr lang="en-GB"/>
            <a:t>Police / CPS</a:t>
          </a:r>
          <a:endParaRPr lang="en-US"/>
        </a:p>
      </dgm:t>
    </dgm:pt>
    <dgm:pt modelId="{DBE385D5-912E-49CD-9A90-6283C59AE2ED}" type="parTrans" cxnId="{263BE822-F61D-4128-BC5B-87B3863C7A89}">
      <dgm:prSet/>
      <dgm:spPr/>
      <dgm:t>
        <a:bodyPr/>
        <a:lstStyle/>
        <a:p>
          <a:endParaRPr lang="en-US"/>
        </a:p>
      </dgm:t>
    </dgm:pt>
    <dgm:pt modelId="{30C0D23C-3B14-407E-B037-A9F93DE0EE23}" type="sibTrans" cxnId="{263BE822-F61D-4128-BC5B-87B3863C7A89}">
      <dgm:prSet/>
      <dgm:spPr/>
      <dgm:t>
        <a:bodyPr/>
        <a:lstStyle/>
        <a:p>
          <a:endParaRPr lang="en-US"/>
        </a:p>
      </dgm:t>
    </dgm:pt>
    <dgm:pt modelId="{C505DB9C-D389-4066-BCCB-DDEEC5E8FE55}">
      <dgm:prSet/>
      <dgm:spPr/>
      <dgm:t>
        <a:bodyPr/>
        <a:lstStyle/>
        <a:p>
          <a:r>
            <a:rPr lang="en-GB"/>
            <a:t>Must be satisfied that there is sufficient evidence to provide a realistic prospect of conviction.</a:t>
          </a:r>
          <a:endParaRPr lang="en-US"/>
        </a:p>
      </dgm:t>
    </dgm:pt>
    <dgm:pt modelId="{ADF6F550-9D61-4AAB-8A5D-910B3069D3FA}" type="parTrans" cxnId="{A6648E99-60EC-4939-A877-496C00B75931}">
      <dgm:prSet/>
      <dgm:spPr/>
      <dgm:t>
        <a:bodyPr/>
        <a:lstStyle/>
        <a:p>
          <a:endParaRPr lang="en-US"/>
        </a:p>
      </dgm:t>
    </dgm:pt>
    <dgm:pt modelId="{82399E5C-347A-4405-A4B4-EB8C9724F3A0}" type="sibTrans" cxnId="{A6648E99-60EC-4939-A877-496C00B75931}">
      <dgm:prSet/>
      <dgm:spPr/>
      <dgm:t>
        <a:bodyPr/>
        <a:lstStyle/>
        <a:p>
          <a:endParaRPr lang="en-US"/>
        </a:p>
      </dgm:t>
    </dgm:pt>
    <dgm:pt modelId="{4404121E-987E-4359-8B80-E0078BAAE974}" type="pres">
      <dgm:prSet presAssocID="{63ED1ED2-3C41-42E6-8907-2408840C1151}" presName="linear" presStyleCnt="0">
        <dgm:presLayoutVars>
          <dgm:animLvl val="lvl"/>
          <dgm:resizeHandles val="exact"/>
        </dgm:presLayoutVars>
      </dgm:prSet>
      <dgm:spPr/>
    </dgm:pt>
    <dgm:pt modelId="{799A63BE-3D89-4E1A-9E87-44680FD94914}" type="pres">
      <dgm:prSet presAssocID="{EDDC478B-B2B1-4F69-A7AF-EEEABAF97F9A}" presName="parentText" presStyleLbl="node1" presStyleIdx="0" presStyleCnt="3">
        <dgm:presLayoutVars>
          <dgm:chMax val="0"/>
          <dgm:bulletEnabled val="1"/>
        </dgm:presLayoutVars>
      </dgm:prSet>
      <dgm:spPr/>
    </dgm:pt>
    <dgm:pt modelId="{70C5800E-3AFE-49E5-ADAD-74521DECF885}" type="pres">
      <dgm:prSet presAssocID="{691C96F7-EF5B-4AE4-9AE8-89CE7B9231CC}" presName="spacer" presStyleCnt="0"/>
      <dgm:spPr/>
    </dgm:pt>
    <dgm:pt modelId="{0B5BAD63-0A8B-49BC-9A9D-375674043D5F}" type="pres">
      <dgm:prSet presAssocID="{D402B7A0-CE4D-4594-B28D-96F1C18BEC43}" presName="parentText" presStyleLbl="node1" presStyleIdx="1" presStyleCnt="3">
        <dgm:presLayoutVars>
          <dgm:chMax val="0"/>
          <dgm:bulletEnabled val="1"/>
        </dgm:presLayoutVars>
      </dgm:prSet>
      <dgm:spPr/>
    </dgm:pt>
    <dgm:pt modelId="{8FBDE448-EDBE-4FB6-9B05-F3505C717ECB}" type="pres">
      <dgm:prSet presAssocID="{30C0D23C-3B14-407E-B037-A9F93DE0EE23}" presName="spacer" presStyleCnt="0"/>
      <dgm:spPr/>
    </dgm:pt>
    <dgm:pt modelId="{4F8484B7-76D0-4EB4-AA4A-0A5DBA0AE781}" type="pres">
      <dgm:prSet presAssocID="{C505DB9C-D389-4066-BCCB-DDEEC5E8FE55}" presName="parentText" presStyleLbl="node1" presStyleIdx="2" presStyleCnt="3">
        <dgm:presLayoutVars>
          <dgm:chMax val="0"/>
          <dgm:bulletEnabled val="1"/>
        </dgm:presLayoutVars>
      </dgm:prSet>
      <dgm:spPr/>
    </dgm:pt>
  </dgm:ptLst>
  <dgm:cxnLst>
    <dgm:cxn modelId="{263BE822-F61D-4128-BC5B-87B3863C7A89}" srcId="{63ED1ED2-3C41-42E6-8907-2408840C1151}" destId="{D402B7A0-CE4D-4594-B28D-96F1C18BEC43}" srcOrd="1" destOrd="0" parTransId="{DBE385D5-912E-49CD-9A90-6283C59AE2ED}" sibTransId="{30C0D23C-3B14-407E-B037-A9F93DE0EE23}"/>
    <dgm:cxn modelId="{11CCF629-D54A-43DB-943C-CE1B34734AEA}" type="presOf" srcId="{63ED1ED2-3C41-42E6-8907-2408840C1151}" destId="{4404121E-987E-4359-8B80-E0078BAAE974}" srcOrd="0" destOrd="0" presId="urn:microsoft.com/office/officeart/2005/8/layout/vList2"/>
    <dgm:cxn modelId="{CB5E9A61-FCB5-473B-8C42-C173AF4C001B}" type="presOf" srcId="{C505DB9C-D389-4066-BCCB-DDEEC5E8FE55}" destId="{4F8484B7-76D0-4EB4-AA4A-0A5DBA0AE781}" srcOrd="0" destOrd="0" presId="urn:microsoft.com/office/officeart/2005/8/layout/vList2"/>
    <dgm:cxn modelId="{23D4CF49-E41B-4B9F-93C4-FB89CC50F7A3}" type="presOf" srcId="{EDDC478B-B2B1-4F69-A7AF-EEEABAF97F9A}" destId="{799A63BE-3D89-4E1A-9E87-44680FD94914}" srcOrd="0" destOrd="0" presId="urn:microsoft.com/office/officeart/2005/8/layout/vList2"/>
    <dgm:cxn modelId="{E23F218E-7732-40D5-9626-210F4597E957}" srcId="{63ED1ED2-3C41-42E6-8907-2408840C1151}" destId="{EDDC478B-B2B1-4F69-A7AF-EEEABAF97F9A}" srcOrd="0" destOrd="0" parTransId="{E0D37ED7-2BA0-4190-9101-AA20D57F0C00}" sibTransId="{691C96F7-EF5B-4AE4-9AE8-89CE7B9231CC}"/>
    <dgm:cxn modelId="{A6648E99-60EC-4939-A877-496C00B75931}" srcId="{63ED1ED2-3C41-42E6-8907-2408840C1151}" destId="{C505DB9C-D389-4066-BCCB-DDEEC5E8FE55}" srcOrd="2" destOrd="0" parTransId="{ADF6F550-9D61-4AAB-8A5D-910B3069D3FA}" sibTransId="{82399E5C-347A-4405-A4B4-EB8C9724F3A0}"/>
    <dgm:cxn modelId="{9C26D8FB-389B-49C4-AE65-D582C00192A4}" type="presOf" srcId="{D402B7A0-CE4D-4594-B28D-96F1C18BEC43}" destId="{0B5BAD63-0A8B-49BC-9A9D-375674043D5F}" srcOrd="0" destOrd="0" presId="urn:microsoft.com/office/officeart/2005/8/layout/vList2"/>
    <dgm:cxn modelId="{B277356A-C52E-4830-B8B2-2984079BF136}" type="presParOf" srcId="{4404121E-987E-4359-8B80-E0078BAAE974}" destId="{799A63BE-3D89-4E1A-9E87-44680FD94914}" srcOrd="0" destOrd="0" presId="urn:microsoft.com/office/officeart/2005/8/layout/vList2"/>
    <dgm:cxn modelId="{EB9BCF57-0152-4BD0-92E9-12961864C05F}" type="presParOf" srcId="{4404121E-987E-4359-8B80-E0078BAAE974}" destId="{70C5800E-3AFE-49E5-ADAD-74521DECF885}" srcOrd="1" destOrd="0" presId="urn:microsoft.com/office/officeart/2005/8/layout/vList2"/>
    <dgm:cxn modelId="{60668A88-B814-48F6-90DC-F5EEB4F5F8B4}" type="presParOf" srcId="{4404121E-987E-4359-8B80-E0078BAAE974}" destId="{0B5BAD63-0A8B-49BC-9A9D-375674043D5F}" srcOrd="2" destOrd="0" presId="urn:microsoft.com/office/officeart/2005/8/layout/vList2"/>
    <dgm:cxn modelId="{1C0FBC9B-592C-4E40-9870-2977B2A835D5}" type="presParOf" srcId="{4404121E-987E-4359-8B80-E0078BAAE974}" destId="{8FBDE448-EDBE-4FB6-9B05-F3505C717ECB}" srcOrd="3" destOrd="0" presId="urn:microsoft.com/office/officeart/2005/8/layout/vList2"/>
    <dgm:cxn modelId="{3E84DE31-E7AB-4188-9FC1-617C708FABB2}" type="presParOf" srcId="{4404121E-987E-4359-8B80-E0078BAAE974}" destId="{4F8484B7-76D0-4EB4-AA4A-0A5DBA0AE78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3095C4F-E1C3-4A98-A25E-BF173D01A341}" type="doc">
      <dgm:prSet loTypeId="urn:microsoft.com/office/officeart/2005/8/layout/vProcess5" loCatId="process" qsTypeId="urn:microsoft.com/office/officeart/2005/8/quickstyle/simple5" qsCatId="simple" csTypeId="urn:microsoft.com/office/officeart/2005/8/colors/colorful5" csCatId="colorful" phldr="1"/>
      <dgm:spPr/>
      <dgm:t>
        <a:bodyPr/>
        <a:lstStyle/>
        <a:p>
          <a:endParaRPr lang="en-US"/>
        </a:p>
      </dgm:t>
    </dgm:pt>
    <dgm:pt modelId="{F9FFC95D-C141-4AAD-B379-5A88ACFE1B68}">
      <dgm:prSet/>
      <dgm:spPr/>
      <dgm:t>
        <a:bodyPr/>
        <a:lstStyle/>
        <a:p>
          <a:r>
            <a:rPr lang="en-GB" dirty="0"/>
            <a:t>This is where the decision maker (Police or CPS) are</a:t>
          </a:r>
          <a:r>
            <a:rPr lang="en-GB" b="0" i="0" dirty="0"/>
            <a:t> satisfied that there are public interest factors tending against prosecution which outweigh those in favour. </a:t>
          </a:r>
          <a:endParaRPr lang="en-US" dirty="0"/>
        </a:p>
      </dgm:t>
    </dgm:pt>
    <dgm:pt modelId="{BB95AAF4-2B1B-48AE-9FDA-7A91AA389319}" type="parTrans" cxnId="{F33DC791-9640-4D10-B8AD-49F82518F5D1}">
      <dgm:prSet/>
      <dgm:spPr/>
      <dgm:t>
        <a:bodyPr/>
        <a:lstStyle/>
        <a:p>
          <a:endParaRPr lang="en-US"/>
        </a:p>
      </dgm:t>
    </dgm:pt>
    <dgm:pt modelId="{5FE1F961-EAED-49AE-A9F1-907841C45BFC}" type="sibTrans" cxnId="{F33DC791-9640-4D10-B8AD-49F82518F5D1}">
      <dgm:prSet/>
      <dgm:spPr/>
      <dgm:t>
        <a:bodyPr/>
        <a:lstStyle/>
        <a:p>
          <a:endParaRPr lang="en-US"/>
        </a:p>
      </dgm:t>
    </dgm:pt>
    <dgm:pt modelId="{C9836692-60AA-4660-AEA0-5703E6559AD0}">
      <dgm:prSet/>
      <dgm:spPr/>
      <dgm:t>
        <a:bodyPr/>
        <a:lstStyle/>
        <a:p>
          <a:r>
            <a:rPr lang="en-GB" b="0" i="0"/>
            <a:t>This includes considering whether the public interest can be properly served by offering the offender the opportunity to have the matter dealt with by way of an out of court disposal rather than a prosecution.</a:t>
          </a:r>
          <a:endParaRPr lang="en-US"/>
        </a:p>
      </dgm:t>
    </dgm:pt>
    <dgm:pt modelId="{7DD1A057-9AD9-4BC3-8435-BEC26039B8EB}" type="parTrans" cxnId="{57399FC6-2FB5-4C1A-B8E8-6CD00EEA8F83}">
      <dgm:prSet/>
      <dgm:spPr/>
      <dgm:t>
        <a:bodyPr/>
        <a:lstStyle/>
        <a:p>
          <a:endParaRPr lang="en-US"/>
        </a:p>
      </dgm:t>
    </dgm:pt>
    <dgm:pt modelId="{6D1E2FFC-FF19-4836-BE9E-5228D9162648}" type="sibTrans" cxnId="{57399FC6-2FB5-4C1A-B8E8-6CD00EEA8F83}">
      <dgm:prSet/>
      <dgm:spPr/>
      <dgm:t>
        <a:bodyPr/>
        <a:lstStyle/>
        <a:p>
          <a:endParaRPr lang="en-US"/>
        </a:p>
      </dgm:t>
    </dgm:pt>
    <dgm:pt modelId="{9DAD7997-9B27-4DEA-84AA-5714FA8FEE8F}" type="pres">
      <dgm:prSet presAssocID="{43095C4F-E1C3-4A98-A25E-BF173D01A341}" presName="outerComposite" presStyleCnt="0">
        <dgm:presLayoutVars>
          <dgm:chMax val="5"/>
          <dgm:dir/>
          <dgm:resizeHandles val="exact"/>
        </dgm:presLayoutVars>
      </dgm:prSet>
      <dgm:spPr/>
    </dgm:pt>
    <dgm:pt modelId="{4755EF59-ACF0-4A07-8465-F30489D7E631}" type="pres">
      <dgm:prSet presAssocID="{43095C4F-E1C3-4A98-A25E-BF173D01A341}" presName="dummyMaxCanvas" presStyleCnt="0">
        <dgm:presLayoutVars/>
      </dgm:prSet>
      <dgm:spPr/>
    </dgm:pt>
    <dgm:pt modelId="{4B18C78F-51D0-4645-AAF3-BA137988BA47}" type="pres">
      <dgm:prSet presAssocID="{43095C4F-E1C3-4A98-A25E-BF173D01A341}" presName="TwoNodes_1" presStyleLbl="node1" presStyleIdx="0" presStyleCnt="2">
        <dgm:presLayoutVars>
          <dgm:bulletEnabled val="1"/>
        </dgm:presLayoutVars>
      </dgm:prSet>
      <dgm:spPr/>
    </dgm:pt>
    <dgm:pt modelId="{CBD355B3-FABB-445F-805D-744C5B73F48C}" type="pres">
      <dgm:prSet presAssocID="{43095C4F-E1C3-4A98-A25E-BF173D01A341}" presName="TwoNodes_2" presStyleLbl="node1" presStyleIdx="1" presStyleCnt="2">
        <dgm:presLayoutVars>
          <dgm:bulletEnabled val="1"/>
        </dgm:presLayoutVars>
      </dgm:prSet>
      <dgm:spPr/>
    </dgm:pt>
    <dgm:pt modelId="{395F097D-A49C-4ECB-852C-54D4EE73A0C1}" type="pres">
      <dgm:prSet presAssocID="{43095C4F-E1C3-4A98-A25E-BF173D01A341}" presName="TwoConn_1-2" presStyleLbl="fgAccFollowNode1" presStyleIdx="0" presStyleCnt="1">
        <dgm:presLayoutVars>
          <dgm:bulletEnabled val="1"/>
        </dgm:presLayoutVars>
      </dgm:prSet>
      <dgm:spPr/>
    </dgm:pt>
    <dgm:pt modelId="{E25108BD-CFE2-4CF6-AFED-27D8C6028A38}" type="pres">
      <dgm:prSet presAssocID="{43095C4F-E1C3-4A98-A25E-BF173D01A341}" presName="TwoNodes_1_text" presStyleLbl="node1" presStyleIdx="1" presStyleCnt="2">
        <dgm:presLayoutVars>
          <dgm:bulletEnabled val="1"/>
        </dgm:presLayoutVars>
      </dgm:prSet>
      <dgm:spPr/>
    </dgm:pt>
    <dgm:pt modelId="{F342A623-42E6-4DF2-A708-017A51D75D1D}" type="pres">
      <dgm:prSet presAssocID="{43095C4F-E1C3-4A98-A25E-BF173D01A341}" presName="TwoNodes_2_text" presStyleLbl="node1" presStyleIdx="1" presStyleCnt="2">
        <dgm:presLayoutVars>
          <dgm:bulletEnabled val="1"/>
        </dgm:presLayoutVars>
      </dgm:prSet>
      <dgm:spPr/>
    </dgm:pt>
  </dgm:ptLst>
  <dgm:cxnLst>
    <dgm:cxn modelId="{FAA5A11A-4D0C-4409-9217-E536C08FAE5C}" type="presOf" srcId="{43095C4F-E1C3-4A98-A25E-BF173D01A341}" destId="{9DAD7997-9B27-4DEA-84AA-5714FA8FEE8F}" srcOrd="0" destOrd="0" presId="urn:microsoft.com/office/officeart/2005/8/layout/vProcess5"/>
    <dgm:cxn modelId="{3D2E8F2D-2238-4DF7-918D-4E764CA34C01}" type="presOf" srcId="{C9836692-60AA-4660-AEA0-5703E6559AD0}" destId="{F342A623-42E6-4DF2-A708-017A51D75D1D}" srcOrd="1" destOrd="0" presId="urn:microsoft.com/office/officeart/2005/8/layout/vProcess5"/>
    <dgm:cxn modelId="{9909074D-72ED-471A-9EE1-E65D52ADEBFB}" type="presOf" srcId="{F9FFC95D-C141-4AAD-B379-5A88ACFE1B68}" destId="{E25108BD-CFE2-4CF6-AFED-27D8C6028A38}" srcOrd="1" destOrd="0" presId="urn:microsoft.com/office/officeart/2005/8/layout/vProcess5"/>
    <dgm:cxn modelId="{F33DC791-9640-4D10-B8AD-49F82518F5D1}" srcId="{43095C4F-E1C3-4A98-A25E-BF173D01A341}" destId="{F9FFC95D-C141-4AAD-B379-5A88ACFE1B68}" srcOrd="0" destOrd="0" parTransId="{BB95AAF4-2B1B-48AE-9FDA-7A91AA389319}" sibTransId="{5FE1F961-EAED-49AE-A9F1-907841C45BFC}"/>
    <dgm:cxn modelId="{2A0861AE-6C4B-48A8-ABC6-E4EAB765DEA2}" type="presOf" srcId="{5FE1F961-EAED-49AE-A9F1-907841C45BFC}" destId="{395F097D-A49C-4ECB-852C-54D4EE73A0C1}" srcOrd="0" destOrd="0" presId="urn:microsoft.com/office/officeart/2005/8/layout/vProcess5"/>
    <dgm:cxn modelId="{57399FC6-2FB5-4C1A-B8E8-6CD00EEA8F83}" srcId="{43095C4F-E1C3-4A98-A25E-BF173D01A341}" destId="{C9836692-60AA-4660-AEA0-5703E6559AD0}" srcOrd="1" destOrd="0" parTransId="{7DD1A057-9AD9-4BC3-8435-BEC26039B8EB}" sibTransId="{6D1E2FFC-FF19-4836-BE9E-5228D9162648}"/>
    <dgm:cxn modelId="{DF09D9EE-767C-4EB6-91A1-C05EF55786C4}" type="presOf" srcId="{F9FFC95D-C141-4AAD-B379-5A88ACFE1B68}" destId="{4B18C78F-51D0-4645-AAF3-BA137988BA47}" srcOrd="0" destOrd="0" presId="urn:microsoft.com/office/officeart/2005/8/layout/vProcess5"/>
    <dgm:cxn modelId="{EF3D01F3-DD2B-43B1-8A15-ABFFB82DDE16}" type="presOf" srcId="{C9836692-60AA-4660-AEA0-5703E6559AD0}" destId="{CBD355B3-FABB-445F-805D-744C5B73F48C}" srcOrd="0" destOrd="0" presId="urn:microsoft.com/office/officeart/2005/8/layout/vProcess5"/>
    <dgm:cxn modelId="{BB81F544-C951-499F-B7B1-63E53AC45729}" type="presParOf" srcId="{9DAD7997-9B27-4DEA-84AA-5714FA8FEE8F}" destId="{4755EF59-ACF0-4A07-8465-F30489D7E631}" srcOrd="0" destOrd="0" presId="urn:microsoft.com/office/officeart/2005/8/layout/vProcess5"/>
    <dgm:cxn modelId="{4F996E55-6EDC-4E68-B93C-3E68ABC97FC0}" type="presParOf" srcId="{9DAD7997-9B27-4DEA-84AA-5714FA8FEE8F}" destId="{4B18C78F-51D0-4645-AAF3-BA137988BA47}" srcOrd="1" destOrd="0" presId="urn:microsoft.com/office/officeart/2005/8/layout/vProcess5"/>
    <dgm:cxn modelId="{7259D360-A0C3-4152-8035-81293427525B}" type="presParOf" srcId="{9DAD7997-9B27-4DEA-84AA-5714FA8FEE8F}" destId="{CBD355B3-FABB-445F-805D-744C5B73F48C}" srcOrd="2" destOrd="0" presId="urn:microsoft.com/office/officeart/2005/8/layout/vProcess5"/>
    <dgm:cxn modelId="{A6057C7E-0CFA-404E-9FEF-0DA71F250416}" type="presParOf" srcId="{9DAD7997-9B27-4DEA-84AA-5714FA8FEE8F}" destId="{395F097D-A49C-4ECB-852C-54D4EE73A0C1}" srcOrd="3" destOrd="0" presId="urn:microsoft.com/office/officeart/2005/8/layout/vProcess5"/>
    <dgm:cxn modelId="{FCE24D7C-59DD-4113-BEF1-AA24FEAA3976}" type="presParOf" srcId="{9DAD7997-9B27-4DEA-84AA-5714FA8FEE8F}" destId="{E25108BD-CFE2-4CF6-AFED-27D8C6028A38}" srcOrd="4" destOrd="0" presId="urn:microsoft.com/office/officeart/2005/8/layout/vProcess5"/>
    <dgm:cxn modelId="{D05C42D6-FD13-4DE8-ABD6-14D4CFAFADF4}" type="presParOf" srcId="{9DAD7997-9B27-4DEA-84AA-5714FA8FEE8F}" destId="{F342A623-42E6-4DF2-A708-017A51D75D1D}"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91CF3CB-DFF3-429A-8FB1-727163949427}" type="doc">
      <dgm:prSet loTypeId="urn:microsoft.com/office/officeart/2009/3/layout/HorizontalOrganizationChart" loCatId="hierarchy" qsTypeId="urn:microsoft.com/office/officeart/2005/8/quickstyle/simple1" qsCatId="simple" csTypeId="urn:microsoft.com/office/officeart/2005/8/colors/colorful1" csCatId="colorful"/>
      <dgm:spPr/>
      <dgm:t>
        <a:bodyPr/>
        <a:lstStyle/>
        <a:p>
          <a:endParaRPr lang="en-US"/>
        </a:p>
      </dgm:t>
    </dgm:pt>
    <dgm:pt modelId="{1AB627E1-8CB1-49EA-AEE5-5144C287FAAA}">
      <dgm:prSet/>
      <dgm:spPr/>
      <dgm:t>
        <a:bodyPr/>
        <a:lstStyle/>
        <a:p>
          <a:r>
            <a:rPr lang="en-GB"/>
            <a:t>MG 6 – Case file information</a:t>
          </a:r>
          <a:endParaRPr lang="en-US"/>
        </a:p>
      </dgm:t>
    </dgm:pt>
    <dgm:pt modelId="{9F549C5C-6D2B-4475-862B-7E74F0DA325F}" type="parTrans" cxnId="{82805D25-597A-4B1B-9B21-0E3F192A164E}">
      <dgm:prSet/>
      <dgm:spPr/>
      <dgm:t>
        <a:bodyPr/>
        <a:lstStyle/>
        <a:p>
          <a:endParaRPr lang="en-US"/>
        </a:p>
      </dgm:t>
    </dgm:pt>
    <dgm:pt modelId="{A9163742-570C-4924-AAA5-2D4F23B2F926}" type="sibTrans" cxnId="{82805D25-597A-4B1B-9B21-0E3F192A164E}">
      <dgm:prSet/>
      <dgm:spPr/>
      <dgm:t>
        <a:bodyPr/>
        <a:lstStyle/>
        <a:p>
          <a:endParaRPr lang="en-US"/>
        </a:p>
      </dgm:t>
    </dgm:pt>
    <dgm:pt modelId="{F30B775A-3594-45ED-85E4-6B23C146A77A}">
      <dgm:prSet/>
      <dgm:spPr/>
      <dgm:t>
        <a:bodyPr/>
        <a:lstStyle/>
        <a:p>
          <a:r>
            <a:rPr lang="en-GB"/>
            <a:t>MG6a – Pre interview briefing (to the solicitor)</a:t>
          </a:r>
          <a:endParaRPr lang="en-US"/>
        </a:p>
      </dgm:t>
    </dgm:pt>
    <dgm:pt modelId="{7AFD5F91-FAE5-4927-A67F-53416F7D7139}" type="parTrans" cxnId="{30B64BAC-7465-4A79-B441-BDBA5C0964AC}">
      <dgm:prSet/>
      <dgm:spPr/>
      <dgm:t>
        <a:bodyPr/>
        <a:lstStyle/>
        <a:p>
          <a:endParaRPr lang="en-US"/>
        </a:p>
      </dgm:t>
    </dgm:pt>
    <dgm:pt modelId="{6AD24BDD-96D6-47B1-941E-DFE9A1635875}" type="sibTrans" cxnId="{30B64BAC-7465-4A79-B441-BDBA5C0964AC}">
      <dgm:prSet/>
      <dgm:spPr/>
      <dgm:t>
        <a:bodyPr/>
        <a:lstStyle/>
        <a:p>
          <a:endParaRPr lang="en-US"/>
        </a:p>
      </dgm:t>
    </dgm:pt>
    <dgm:pt modelId="{99D00179-6D38-42D1-9A54-FD8DB5D19BB8}">
      <dgm:prSet/>
      <dgm:spPr/>
      <dgm:t>
        <a:bodyPr/>
        <a:lstStyle/>
        <a:p>
          <a:r>
            <a:rPr lang="en-GB"/>
            <a:t>MG6b – Investigating officer's misconduct</a:t>
          </a:r>
          <a:endParaRPr lang="en-US"/>
        </a:p>
      </dgm:t>
    </dgm:pt>
    <dgm:pt modelId="{4266021A-3983-499B-87C7-FD7A5B5371C7}" type="parTrans" cxnId="{8572A77F-4C14-4ADC-80E0-012ED7CBC8F1}">
      <dgm:prSet/>
      <dgm:spPr/>
      <dgm:t>
        <a:bodyPr/>
        <a:lstStyle/>
        <a:p>
          <a:endParaRPr lang="en-US"/>
        </a:p>
      </dgm:t>
    </dgm:pt>
    <dgm:pt modelId="{4E5823E5-815C-44EC-B8D7-FC5F42A18A33}" type="sibTrans" cxnId="{8572A77F-4C14-4ADC-80E0-012ED7CBC8F1}">
      <dgm:prSet/>
      <dgm:spPr/>
      <dgm:t>
        <a:bodyPr/>
        <a:lstStyle/>
        <a:p>
          <a:endParaRPr lang="en-US"/>
        </a:p>
      </dgm:t>
    </dgm:pt>
    <dgm:pt modelId="{E0939AC7-FD8E-4148-90AC-5F2C1DD6A184}" type="pres">
      <dgm:prSet presAssocID="{D91CF3CB-DFF3-429A-8FB1-727163949427}" presName="hierChild1" presStyleCnt="0">
        <dgm:presLayoutVars>
          <dgm:orgChart val="1"/>
          <dgm:chPref val="1"/>
          <dgm:dir/>
          <dgm:animOne val="branch"/>
          <dgm:animLvl val="lvl"/>
          <dgm:resizeHandles/>
        </dgm:presLayoutVars>
      </dgm:prSet>
      <dgm:spPr/>
    </dgm:pt>
    <dgm:pt modelId="{73A32B68-217F-44E8-8131-46C161D42353}" type="pres">
      <dgm:prSet presAssocID="{1AB627E1-8CB1-49EA-AEE5-5144C287FAAA}" presName="hierRoot1" presStyleCnt="0">
        <dgm:presLayoutVars>
          <dgm:hierBranch val="init"/>
        </dgm:presLayoutVars>
      </dgm:prSet>
      <dgm:spPr/>
    </dgm:pt>
    <dgm:pt modelId="{B070EE52-EA0D-4B8B-9880-81EAE4F915F7}" type="pres">
      <dgm:prSet presAssocID="{1AB627E1-8CB1-49EA-AEE5-5144C287FAAA}" presName="rootComposite1" presStyleCnt="0"/>
      <dgm:spPr/>
    </dgm:pt>
    <dgm:pt modelId="{D47D0C16-FF21-4C44-8AC2-B62548822C19}" type="pres">
      <dgm:prSet presAssocID="{1AB627E1-8CB1-49EA-AEE5-5144C287FAAA}" presName="rootText1" presStyleLbl="node0" presStyleIdx="0" presStyleCnt="3">
        <dgm:presLayoutVars>
          <dgm:chPref val="3"/>
        </dgm:presLayoutVars>
      </dgm:prSet>
      <dgm:spPr/>
    </dgm:pt>
    <dgm:pt modelId="{DF1D81E3-F359-42CB-B554-39712E297509}" type="pres">
      <dgm:prSet presAssocID="{1AB627E1-8CB1-49EA-AEE5-5144C287FAAA}" presName="rootConnector1" presStyleLbl="node1" presStyleIdx="0" presStyleCnt="0"/>
      <dgm:spPr/>
    </dgm:pt>
    <dgm:pt modelId="{B33F2166-3997-4BEB-8FBC-D5DCD8D15E30}" type="pres">
      <dgm:prSet presAssocID="{1AB627E1-8CB1-49EA-AEE5-5144C287FAAA}" presName="hierChild2" presStyleCnt="0"/>
      <dgm:spPr/>
    </dgm:pt>
    <dgm:pt modelId="{0EF05B30-CBB6-42E7-80ED-E23CAE25625E}" type="pres">
      <dgm:prSet presAssocID="{1AB627E1-8CB1-49EA-AEE5-5144C287FAAA}" presName="hierChild3" presStyleCnt="0"/>
      <dgm:spPr/>
    </dgm:pt>
    <dgm:pt modelId="{B216A0CD-B51C-446C-935D-E0144A96A155}" type="pres">
      <dgm:prSet presAssocID="{F30B775A-3594-45ED-85E4-6B23C146A77A}" presName="hierRoot1" presStyleCnt="0">
        <dgm:presLayoutVars>
          <dgm:hierBranch val="init"/>
        </dgm:presLayoutVars>
      </dgm:prSet>
      <dgm:spPr/>
    </dgm:pt>
    <dgm:pt modelId="{C7272E21-5556-4AB7-A614-0ECF61127A16}" type="pres">
      <dgm:prSet presAssocID="{F30B775A-3594-45ED-85E4-6B23C146A77A}" presName="rootComposite1" presStyleCnt="0"/>
      <dgm:spPr/>
    </dgm:pt>
    <dgm:pt modelId="{A4F362F3-5449-43DC-AB8C-4F328EF0BF16}" type="pres">
      <dgm:prSet presAssocID="{F30B775A-3594-45ED-85E4-6B23C146A77A}" presName="rootText1" presStyleLbl="node0" presStyleIdx="1" presStyleCnt="3">
        <dgm:presLayoutVars>
          <dgm:chPref val="3"/>
        </dgm:presLayoutVars>
      </dgm:prSet>
      <dgm:spPr/>
    </dgm:pt>
    <dgm:pt modelId="{634A8D36-013A-4454-BCC9-295CC31BEA43}" type="pres">
      <dgm:prSet presAssocID="{F30B775A-3594-45ED-85E4-6B23C146A77A}" presName="rootConnector1" presStyleLbl="node1" presStyleIdx="0" presStyleCnt="0"/>
      <dgm:spPr/>
    </dgm:pt>
    <dgm:pt modelId="{405527FF-47C7-4F51-8D1A-81904172C61F}" type="pres">
      <dgm:prSet presAssocID="{F30B775A-3594-45ED-85E4-6B23C146A77A}" presName="hierChild2" presStyleCnt="0"/>
      <dgm:spPr/>
    </dgm:pt>
    <dgm:pt modelId="{6EA12480-AACF-436E-B48B-BB1CC7F0620A}" type="pres">
      <dgm:prSet presAssocID="{F30B775A-3594-45ED-85E4-6B23C146A77A}" presName="hierChild3" presStyleCnt="0"/>
      <dgm:spPr/>
    </dgm:pt>
    <dgm:pt modelId="{4A736AD7-4CBB-479D-83CD-44DA843DCCA1}" type="pres">
      <dgm:prSet presAssocID="{99D00179-6D38-42D1-9A54-FD8DB5D19BB8}" presName="hierRoot1" presStyleCnt="0">
        <dgm:presLayoutVars>
          <dgm:hierBranch val="init"/>
        </dgm:presLayoutVars>
      </dgm:prSet>
      <dgm:spPr/>
    </dgm:pt>
    <dgm:pt modelId="{049FA708-9B27-4903-85FE-05B0C32A43BB}" type="pres">
      <dgm:prSet presAssocID="{99D00179-6D38-42D1-9A54-FD8DB5D19BB8}" presName="rootComposite1" presStyleCnt="0"/>
      <dgm:spPr/>
    </dgm:pt>
    <dgm:pt modelId="{6CE352CC-0DA6-46AF-93D4-E594732BBAB3}" type="pres">
      <dgm:prSet presAssocID="{99D00179-6D38-42D1-9A54-FD8DB5D19BB8}" presName="rootText1" presStyleLbl="node0" presStyleIdx="2" presStyleCnt="3">
        <dgm:presLayoutVars>
          <dgm:chPref val="3"/>
        </dgm:presLayoutVars>
      </dgm:prSet>
      <dgm:spPr/>
    </dgm:pt>
    <dgm:pt modelId="{CE800634-FA7B-47FA-A54F-29B5D4F15344}" type="pres">
      <dgm:prSet presAssocID="{99D00179-6D38-42D1-9A54-FD8DB5D19BB8}" presName="rootConnector1" presStyleLbl="node1" presStyleIdx="0" presStyleCnt="0"/>
      <dgm:spPr/>
    </dgm:pt>
    <dgm:pt modelId="{12A840C3-C37D-4013-A37E-E238A3637903}" type="pres">
      <dgm:prSet presAssocID="{99D00179-6D38-42D1-9A54-FD8DB5D19BB8}" presName="hierChild2" presStyleCnt="0"/>
      <dgm:spPr/>
    </dgm:pt>
    <dgm:pt modelId="{7A561109-37D4-4CC6-8413-3ADE1C84C77D}" type="pres">
      <dgm:prSet presAssocID="{99D00179-6D38-42D1-9A54-FD8DB5D19BB8}" presName="hierChild3" presStyleCnt="0"/>
      <dgm:spPr/>
    </dgm:pt>
  </dgm:ptLst>
  <dgm:cxnLst>
    <dgm:cxn modelId="{82805D25-597A-4B1B-9B21-0E3F192A164E}" srcId="{D91CF3CB-DFF3-429A-8FB1-727163949427}" destId="{1AB627E1-8CB1-49EA-AEE5-5144C287FAAA}" srcOrd="0" destOrd="0" parTransId="{9F549C5C-6D2B-4475-862B-7E74F0DA325F}" sibTransId="{A9163742-570C-4924-AAA5-2D4F23B2F926}"/>
    <dgm:cxn modelId="{60C9D335-9E25-4796-A8BE-70D34A9B0C3C}" type="presOf" srcId="{99D00179-6D38-42D1-9A54-FD8DB5D19BB8}" destId="{CE800634-FA7B-47FA-A54F-29B5D4F15344}" srcOrd="1" destOrd="0" presId="urn:microsoft.com/office/officeart/2009/3/layout/HorizontalOrganizationChart"/>
    <dgm:cxn modelId="{8572A77F-4C14-4ADC-80E0-012ED7CBC8F1}" srcId="{D91CF3CB-DFF3-429A-8FB1-727163949427}" destId="{99D00179-6D38-42D1-9A54-FD8DB5D19BB8}" srcOrd="2" destOrd="0" parTransId="{4266021A-3983-499B-87C7-FD7A5B5371C7}" sibTransId="{4E5823E5-815C-44EC-B8D7-FC5F42A18A33}"/>
    <dgm:cxn modelId="{F72DDC91-4B08-4A80-8B70-0F4724F48985}" type="presOf" srcId="{D91CF3CB-DFF3-429A-8FB1-727163949427}" destId="{E0939AC7-FD8E-4148-90AC-5F2C1DD6A184}" srcOrd="0" destOrd="0" presId="urn:microsoft.com/office/officeart/2009/3/layout/HorizontalOrganizationChart"/>
    <dgm:cxn modelId="{7CEFA594-3BFA-48D9-B190-53A45887FB76}" type="presOf" srcId="{1AB627E1-8CB1-49EA-AEE5-5144C287FAAA}" destId="{DF1D81E3-F359-42CB-B554-39712E297509}" srcOrd="1" destOrd="0" presId="urn:microsoft.com/office/officeart/2009/3/layout/HorizontalOrganizationChart"/>
    <dgm:cxn modelId="{30B64BAC-7465-4A79-B441-BDBA5C0964AC}" srcId="{D91CF3CB-DFF3-429A-8FB1-727163949427}" destId="{F30B775A-3594-45ED-85E4-6B23C146A77A}" srcOrd="1" destOrd="0" parTransId="{7AFD5F91-FAE5-4927-A67F-53416F7D7139}" sibTransId="{6AD24BDD-96D6-47B1-941E-DFE9A1635875}"/>
    <dgm:cxn modelId="{D4A7B3B9-17AD-4E5D-B84A-8C48BE21B76C}" type="presOf" srcId="{1AB627E1-8CB1-49EA-AEE5-5144C287FAAA}" destId="{D47D0C16-FF21-4C44-8AC2-B62548822C19}" srcOrd="0" destOrd="0" presId="urn:microsoft.com/office/officeart/2009/3/layout/HorizontalOrganizationChart"/>
    <dgm:cxn modelId="{2EA108C5-C20F-4030-A496-13EE78170EB6}" type="presOf" srcId="{F30B775A-3594-45ED-85E4-6B23C146A77A}" destId="{634A8D36-013A-4454-BCC9-295CC31BEA43}" srcOrd="1" destOrd="0" presId="urn:microsoft.com/office/officeart/2009/3/layout/HorizontalOrganizationChart"/>
    <dgm:cxn modelId="{D40871CE-2465-4062-9C1F-CB644A5C9E50}" type="presOf" srcId="{F30B775A-3594-45ED-85E4-6B23C146A77A}" destId="{A4F362F3-5449-43DC-AB8C-4F328EF0BF16}" srcOrd="0" destOrd="0" presId="urn:microsoft.com/office/officeart/2009/3/layout/HorizontalOrganizationChart"/>
    <dgm:cxn modelId="{77AFCEE2-264C-4F3D-843B-0535550597B6}" type="presOf" srcId="{99D00179-6D38-42D1-9A54-FD8DB5D19BB8}" destId="{6CE352CC-0DA6-46AF-93D4-E594732BBAB3}" srcOrd="0" destOrd="0" presId="urn:microsoft.com/office/officeart/2009/3/layout/HorizontalOrganizationChart"/>
    <dgm:cxn modelId="{A72A339B-EC7A-4708-B9ED-AF92AAEA93DF}" type="presParOf" srcId="{E0939AC7-FD8E-4148-90AC-5F2C1DD6A184}" destId="{73A32B68-217F-44E8-8131-46C161D42353}" srcOrd="0" destOrd="0" presId="urn:microsoft.com/office/officeart/2009/3/layout/HorizontalOrganizationChart"/>
    <dgm:cxn modelId="{BBE9AA36-F976-4AA1-A161-D50000D5C6A2}" type="presParOf" srcId="{73A32B68-217F-44E8-8131-46C161D42353}" destId="{B070EE52-EA0D-4B8B-9880-81EAE4F915F7}" srcOrd="0" destOrd="0" presId="urn:microsoft.com/office/officeart/2009/3/layout/HorizontalOrganizationChart"/>
    <dgm:cxn modelId="{27CE16FE-CD4D-458C-B6CF-D5E3752B1721}" type="presParOf" srcId="{B070EE52-EA0D-4B8B-9880-81EAE4F915F7}" destId="{D47D0C16-FF21-4C44-8AC2-B62548822C19}" srcOrd="0" destOrd="0" presId="urn:microsoft.com/office/officeart/2009/3/layout/HorizontalOrganizationChart"/>
    <dgm:cxn modelId="{2434D73E-BBE5-4C46-83A1-1B5D6236919B}" type="presParOf" srcId="{B070EE52-EA0D-4B8B-9880-81EAE4F915F7}" destId="{DF1D81E3-F359-42CB-B554-39712E297509}" srcOrd="1" destOrd="0" presId="urn:microsoft.com/office/officeart/2009/3/layout/HorizontalOrganizationChart"/>
    <dgm:cxn modelId="{15FB49E3-86C9-4FB0-A80E-8300AE3B24B0}" type="presParOf" srcId="{73A32B68-217F-44E8-8131-46C161D42353}" destId="{B33F2166-3997-4BEB-8FBC-D5DCD8D15E30}" srcOrd="1" destOrd="0" presId="urn:microsoft.com/office/officeart/2009/3/layout/HorizontalOrganizationChart"/>
    <dgm:cxn modelId="{E08135AF-057D-4D41-B2F4-0EA22C79B9B0}" type="presParOf" srcId="{73A32B68-217F-44E8-8131-46C161D42353}" destId="{0EF05B30-CBB6-42E7-80ED-E23CAE25625E}" srcOrd="2" destOrd="0" presId="urn:microsoft.com/office/officeart/2009/3/layout/HorizontalOrganizationChart"/>
    <dgm:cxn modelId="{40D23C27-AA37-422A-BF26-3B7FA34F6D9B}" type="presParOf" srcId="{E0939AC7-FD8E-4148-90AC-5F2C1DD6A184}" destId="{B216A0CD-B51C-446C-935D-E0144A96A155}" srcOrd="1" destOrd="0" presId="urn:microsoft.com/office/officeart/2009/3/layout/HorizontalOrganizationChart"/>
    <dgm:cxn modelId="{8DE31035-6857-445C-AC91-D4836D664611}" type="presParOf" srcId="{B216A0CD-B51C-446C-935D-E0144A96A155}" destId="{C7272E21-5556-4AB7-A614-0ECF61127A16}" srcOrd="0" destOrd="0" presId="urn:microsoft.com/office/officeart/2009/3/layout/HorizontalOrganizationChart"/>
    <dgm:cxn modelId="{50651611-F930-49F3-9072-3DEEB0B6F354}" type="presParOf" srcId="{C7272E21-5556-4AB7-A614-0ECF61127A16}" destId="{A4F362F3-5449-43DC-AB8C-4F328EF0BF16}" srcOrd="0" destOrd="0" presId="urn:microsoft.com/office/officeart/2009/3/layout/HorizontalOrganizationChart"/>
    <dgm:cxn modelId="{54F53EA2-36FA-466E-BA1D-B717F4C23301}" type="presParOf" srcId="{C7272E21-5556-4AB7-A614-0ECF61127A16}" destId="{634A8D36-013A-4454-BCC9-295CC31BEA43}" srcOrd="1" destOrd="0" presId="urn:microsoft.com/office/officeart/2009/3/layout/HorizontalOrganizationChart"/>
    <dgm:cxn modelId="{8C31B0D8-B08A-4024-879B-EAE8CF627625}" type="presParOf" srcId="{B216A0CD-B51C-446C-935D-E0144A96A155}" destId="{405527FF-47C7-4F51-8D1A-81904172C61F}" srcOrd="1" destOrd="0" presId="urn:microsoft.com/office/officeart/2009/3/layout/HorizontalOrganizationChart"/>
    <dgm:cxn modelId="{4D1F55FB-1520-4952-AD74-23B5BE7EB8FE}" type="presParOf" srcId="{B216A0CD-B51C-446C-935D-E0144A96A155}" destId="{6EA12480-AACF-436E-B48B-BB1CC7F0620A}" srcOrd="2" destOrd="0" presId="urn:microsoft.com/office/officeart/2009/3/layout/HorizontalOrganizationChart"/>
    <dgm:cxn modelId="{5D5DAAAE-0743-49A2-ADD3-A697C0CC8FDC}" type="presParOf" srcId="{E0939AC7-FD8E-4148-90AC-5F2C1DD6A184}" destId="{4A736AD7-4CBB-479D-83CD-44DA843DCCA1}" srcOrd="2" destOrd="0" presId="urn:microsoft.com/office/officeart/2009/3/layout/HorizontalOrganizationChart"/>
    <dgm:cxn modelId="{D794BA95-D043-4A3E-87A9-2BE705F2DEC4}" type="presParOf" srcId="{4A736AD7-4CBB-479D-83CD-44DA843DCCA1}" destId="{049FA708-9B27-4903-85FE-05B0C32A43BB}" srcOrd="0" destOrd="0" presId="urn:microsoft.com/office/officeart/2009/3/layout/HorizontalOrganizationChart"/>
    <dgm:cxn modelId="{56B6E745-2C07-4326-9A4E-5212F6701ACE}" type="presParOf" srcId="{049FA708-9B27-4903-85FE-05B0C32A43BB}" destId="{6CE352CC-0DA6-46AF-93D4-E594732BBAB3}" srcOrd="0" destOrd="0" presId="urn:microsoft.com/office/officeart/2009/3/layout/HorizontalOrganizationChart"/>
    <dgm:cxn modelId="{D46FC11B-FED8-45A2-97E9-630E9780BF36}" type="presParOf" srcId="{049FA708-9B27-4903-85FE-05B0C32A43BB}" destId="{CE800634-FA7B-47FA-A54F-29B5D4F15344}" srcOrd="1" destOrd="0" presId="urn:microsoft.com/office/officeart/2009/3/layout/HorizontalOrganizationChart"/>
    <dgm:cxn modelId="{3139E83B-8E48-4B75-AC98-2C5CBFB67820}" type="presParOf" srcId="{4A736AD7-4CBB-479D-83CD-44DA843DCCA1}" destId="{12A840C3-C37D-4013-A37E-E238A3637903}" srcOrd="1" destOrd="0" presId="urn:microsoft.com/office/officeart/2009/3/layout/HorizontalOrganizationChart"/>
    <dgm:cxn modelId="{ADFEA0DD-B9B7-4537-AB50-0EA659801B08}" type="presParOf" srcId="{4A736AD7-4CBB-479D-83CD-44DA843DCCA1}" destId="{7A561109-37D4-4CC6-8413-3ADE1C84C77D}"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EDBF054-C9E0-48CA-891C-A8210C8BDD6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C02EE84-32D1-446B-8B93-72C486ADE9EC}">
      <dgm:prSet/>
      <dgm:spPr/>
      <dgm:t>
        <a:bodyPr/>
        <a:lstStyle/>
        <a:p>
          <a:r>
            <a:rPr lang="en-GB"/>
            <a:t>MG6C – Normal unused material and form may be used to share information with the CPS</a:t>
          </a:r>
          <a:endParaRPr lang="en-US"/>
        </a:p>
      </dgm:t>
    </dgm:pt>
    <dgm:pt modelId="{F7D5E2B5-65C7-4BC3-8D64-9346767DD7EB}" type="parTrans" cxnId="{6B5D0464-F593-42FF-B611-514FDFF918C3}">
      <dgm:prSet/>
      <dgm:spPr/>
      <dgm:t>
        <a:bodyPr/>
        <a:lstStyle/>
        <a:p>
          <a:endParaRPr lang="en-US"/>
        </a:p>
      </dgm:t>
    </dgm:pt>
    <dgm:pt modelId="{6BEF4CBF-9AF3-4B6A-9C68-7F235331564D}" type="sibTrans" cxnId="{6B5D0464-F593-42FF-B611-514FDFF918C3}">
      <dgm:prSet/>
      <dgm:spPr/>
      <dgm:t>
        <a:bodyPr/>
        <a:lstStyle/>
        <a:p>
          <a:endParaRPr lang="en-US"/>
        </a:p>
      </dgm:t>
    </dgm:pt>
    <dgm:pt modelId="{75BAB220-58AF-49FA-8CED-C066ADA1656E}">
      <dgm:prSet/>
      <dgm:spPr/>
      <dgm:t>
        <a:bodyPr/>
        <a:lstStyle/>
        <a:p>
          <a:r>
            <a:rPr lang="en-GB"/>
            <a:t>MG6D – Sensitive information which may not be suitable to be disclosed to the defence (would undermine investigatory practices / put someone in danger of harm).</a:t>
          </a:r>
          <a:endParaRPr lang="en-US"/>
        </a:p>
      </dgm:t>
    </dgm:pt>
    <dgm:pt modelId="{CCE39C26-EBCC-4773-BDFA-AE72460D4858}" type="parTrans" cxnId="{293E8CD3-7BC7-4435-9635-392BA1A65272}">
      <dgm:prSet/>
      <dgm:spPr/>
      <dgm:t>
        <a:bodyPr/>
        <a:lstStyle/>
        <a:p>
          <a:endParaRPr lang="en-US"/>
        </a:p>
      </dgm:t>
    </dgm:pt>
    <dgm:pt modelId="{959026A7-5DEC-4835-AD39-52EE57532CF2}" type="sibTrans" cxnId="{293E8CD3-7BC7-4435-9635-392BA1A65272}">
      <dgm:prSet/>
      <dgm:spPr/>
      <dgm:t>
        <a:bodyPr/>
        <a:lstStyle/>
        <a:p>
          <a:endParaRPr lang="en-US"/>
        </a:p>
      </dgm:t>
    </dgm:pt>
    <dgm:pt modelId="{7CB67451-41A4-480A-BA8E-106F84F2B7B3}">
      <dgm:prSet/>
      <dgm:spPr/>
      <dgm:t>
        <a:bodyPr/>
        <a:lstStyle/>
        <a:p>
          <a:r>
            <a:rPr lang="en-GB"/>
            <a:t>MG6E – Material / information that may undermine the prosecution case.</a:t>
          </a:r>
          <a:endParaRPr lang="en-US"/>
        </a:p>
      </dgm:t>
    </dgm:pt>
    <dgm:pt modelId="{3507B4A9-6DAF-4EB5-823D-6E310BFFB6FC}" type="parTrans" cxnId="{675BC512-D89D-4CD0-A7B0-99E4E3DFF0BB}">
      <dgm:prSet/>
      <dgm:spPr/>
      <dgm:t>
        <a:bodyPr/>
        <a:lstStyle/>
        <a:p>
          <a:endParaRPr lang="en-US"/>
        </a:p>
      </dgm:t>
    </dgm:pt>
    <dgm:pt modelId="{481C252E-9C09-4AB2-9625-948486396569}" type="sibTrans" cxnId="{675BC512-D89D-4CD0-A7B0-99E4E3DFF0BB}">
      <dgm:prSet/>
      <dgm:spPr/>
      <dgm:t>
        <a:bodyPr/>
        <a:lstStyle/>
        <a:p>
          <a:endParaRPr lang="en-US"/>
        </a:p>
      </dgm:t>
    </dgm:pt>
    <dgm:pt modelId="{0905163A-7416-466A-84EB-C1093D3FB552}" type="pres">
      <dgm:prSet presAssocID="{7EDBF054-C9E0-48CA-891C-A8210C8BDD6A}" presName="linear" presStyleCnt="0">
        <dgm:presLayoutVars>
          <dgm:animLvl val="lvl"/>
          <dgm:resizeHandles val="exact"/>
        </dgm:presLayoutVars>
      </dgm:prSet>
      <dgm:spPr/>
    </dgm:pt>
    <dgm:pt modelId="{25937EE1-C983-4DC1-A06B-25AC180BA9F8}" type="pres">
      <dgm:prSet presAssocID="{CC02EE84-32D1-446B-8B93-72C486ADE9EC}" presName="parentText" presStyleLbl="node1" presStyleIdx="0" presStyleCnt="3">
        <dgm:presLayoutVars>
          <dgm:chMax val="0"/>
          <dgm:bulletEnabled val="1"/>
        </dgm:presLayoutVars>
      </dgm:prSet>
      <dgm:spPr/>
    </dgm:pt>
    <dgm:pt modelId="{E11A41BE-4441-4B69-9F25-288C61D52409}" type="pres">
      <dgm:prSet presAssocID="{6BEF4CBF-9AF3-4B6A-9C68-7F235331564D}" presName="spacer" presStyleCnt="0"/>
      <dgm:spPr/>
    </dgm:pt>
    <dgm:pt modelId="{0FAE0A98-72C9-4D58-9120-138568F37732}" type="pres">
      <dgm:prSet presAssocID="{75BAB220-58AF-49FA-8CED-C066ADA1656E}" presName="parentText" presStyleLbl="node1" presStyleIdx="1" presStyleCnt="3">
        <dgm:presLayoutVars>
          <dgm:chMax val="0"/>
          <dgm:bulletEnabled val="1"/>
        </dgm:presLayoutVars>
      </dgm:prSet>
      <dgm:spPr/>
    </dgm:pt>
    <dgm:pt modelId="{4B7E1A86-2569-4C1B-912E-613DC4ED62C0}" type="pres">
      <dgm:prSet presAssocID="{959026A7-5DEC-4835-AD39-52EE57532CF2}" presName="spacer" presStyleCnt="0"/>
      <dgm:spPr/>
    </dgm:pt>
    <dgm:pt modelId="{430CFFDE-F805-42C8-BE45-ECB794A20C95}" type="pres">
      <dgm:prSet presAssocID="{7CB67451-41A4-480A-BA8E-106F84F2B7B3}" presName="parentText" presStyleLbl="node1" presStyleIdx="2" presStyleCnt="3">
        <dgm:presLayoutVars>
          <dgm:chMax val="0"/>
          <dgm:bulletEnabled val="1"/>
        </dgm:presLayoutVars>
      </dgm:prSet>
      <dgm:spPr/>
    </dgm:pt>
  </dgm:ptLst>
  <dgm:cxnLst>
    <dgm:cxn modelId="{675BC512-D89D-4CD0-A7B0-99E4E3DFF0BB}" srcId="{7EDBF054-C9E0-48CA-891C-A8210C8BDD6A}" destId="{7CB67451-41A4-480A-BA8E-106F84F2B7B3}" srcOrd="2" destOrd="0" parTransId="{3507B4A9-6DAF-4EB5-823D-6E310BFFB6FC}" sibTransId="{481C252E-9C09-4AB2-9625-948486396569}"/>
    <dgm:cxn modelId="{10022435-5C05-4C96-B32C-A4465A4D9F62}" type="presOf" srcId="{7CB67451-41A4-480A-BA8E-106F84F2B7B3}" destId="{430CFFDE-F805-42C8-BE45-ECB794A20C95}" srcOrd="0" destOrd="0" presId="urn:microsoft.com/office/officeart/2005/8/layout/vList2"/>
    <dgm:cxn modelId="{4E8E6141-3013-44C1-B6C7-4F22E0A8B197}" type="presOf" srcId="{75BAB220-58AF-49FA-8CED-C066ADA1656E}" destId="{0FAE0A98-72C9-4D58-9120-138568F37732}" srcOrd="0" destOrd="0" presId="urn:microsoft.com/office/officeart/2005/8/layout/vList2"/>
    <dgm:cxn modelId="{6B5D0464-F593-42FF-B611-514FDFF918C3}" srcId="{7EDBF054-C9E0-48CA-891C-A8210C8BDD6A}" destId="{CC02EE84-32D1-446B-8B93-72C486ADE9EC}" srcOrd="0" destOrd="0" parTransId="{F7D5E2B5-65C7-4BC3-8D64-9346767DD7EB}" sibTransId="{6BEF4CBF-9AF3-4B6A-9C68-7F235331564D}"/>
    <dgm:cxn modelId="{2C21BE8B-6B91-47F4-8E9D-3E33BA6EACD7}" type="presOf" srcId="{CC02EE84-32D1-446B-8B93-72C486ADE9EC}" destId="{25937EE1-C983-4DC1-A06B-25AC180BA9F8}" srcOrd="0" destOrd="0" presId="urn:microsoft.com/office/officeart/2005/8/layout/vList2"/>
    <dgm:cxn modelId="{25CD62BB-2076-4B1B-863F-C3DB11DDA13C}" type="presOf" srcId="{7EDBF054-C9E0-48CA-891C-A8210C8BDD6A}" destId="{0905163A-7416-466A-84EB-C1093D3FB552}" srcOrd="0" destOrd="0" presId="urn:microsoft.com/office/officeart/2005/8/layout/vList2"/>
    <dgm:cxn modelId="{293E8CD3-7BC7-4435-9635-392BA1A65272}" srcId="{7EDBF054-C9E0-48CA-891C-A8210C8BDD6A}" destId="{75BAB220-58AF-49FA-8CED-C066ADA1656E}" srcOrd="1" destOrd="0" parTransId="{CCE39C26-EBCC-4773-BDFA-AE72460D4858}" sibTransId="{959026A7-5DEC-4835-AD39-52EE57532CF2}"/>
    <dgm:cxn modelId="{67D59522-1FC6-4A04-AC28-184E721EF044}" type="presParOf" srcId="{0905163A-7416-466A-84EB-C1093D3FB552}" destId="{25937EE1-C983-4DC1-A06B-25AC180BA9F8}" srcOrd="0" destOrd="0" presId="urn:microsoft.com/office/officeart/2005/8/layout/vList2"/>
    <dgm:cxn modelId="{360C591E-6FC0-4CCC-8D9F-56F64C7FB974}" type="presParOf" srcId="{0905163A-7416-466A-84EB-C1093D3FB552}" destId="{E11A41BE-4441-4B69-9F25-288C61D52409}" srcOrd="1" destOrd="0" presId="urn:microsoft.com/office/officeart/2005/8/layout/vList2"/>
    <dgm:cxn modelId="{1A6D2D1C-9ABD-4649-9220-4AA6472CD0A6}" type="presParOf" srcId="{0905163A-7416-466A-84EB-C1093D3FB552}" destId="{0FAE0A98-72C9-4D58-9120-138568F37732}" srcOrd="2" destOrd="0" presId="urn:microsoft.com/office/officeart/2005/8/layout/vList2"/>
    <dgm:cxn modelId="{1850884F-340D-4073-BC31-A2D0A1AFAB35}" type="presParOf" srcId="{0905163A-7416-466A-84EB-C1093D3FB552}" destId="{4B7E1A86-2569-4C1B-912E-613DC4ED62C0}" srcOrd="3" destOrd="0" presId="urn:microsoft.com/office/officeart/2005/8/layout/vList2"/>
    <dgm:cxn modelId="{E5A1589B-DC59-494C-803D-BD404F09A9A3}" type="presParOf" srcId="{0905163A-7416-466A-84EB-C1093D3FB552}" destId="{430CFFDE-F805-42C8-BE45-ECB794A20C9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7C07B5-B6EE-474D-B4FB-E27B864D81FA}">
      <dsp:nvSpPr>
        <dsp:cNvPr id="0" name=""/>
        <dsp:cNvSpPr/>
      </dsp:nvSpPr>
      <dsp:spPr>
        <a:xfrm>
          <a:off x="0" y="39687"/>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Did the suspect give an account?</a:t>
          </a:r>
          <a:endParaRPr lang="en-US" sz="2900" kern="1200"/>
        </a:p>
      </dsp:txBody>
      <dsp:txXfrm>
        <a:off x="0" y="39687"/>
        <a:ext cx="3286125" cy="1971675"/>
      </dsp:txXfrm>
    </dsp:sp>
    <dsp:sp modelId="{2FBED6BA-C7F3-4891-BC4B-5644948CFE6F}">
      <dsp:nvSpPr>
        <dsp:cNvPr id="0" name=""/>
        <dsp:cNvSpPr/>
      </dsp:nvSpPr>
      <dsp:spPr>
        <a:xfrm>
          <a:off x="3614737" y="39687"/>
          <a:ext cx="3286125" cy="197167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Did they make a full and frank admission?</a:t>
          </a:r>
          <a:endParaRPr lang="en-US" sz="2900" kern="1200"/>
        </a:p>
      </dsp:txBody>
      <dsp:txXfrm>
        <a:off x="3614737" y="39687"/>
        <a:ext cx="3286125" cy="1971675"/>
      </dsp:txXfrm>
    </dsp:sp>
    <dsp:sp modelId="{94026A5B-82A3-4F1B-BA73-82C508F5A0FD}">
      <dsp:nvSpPr>
        <dsp:cNvPr id="0" name=""/>
        <dsp:cNvSpPr/>
      </dsp:nvSpPr>
      <dsp:spPr>
        <a:xfrm>
          <a:off x="7229475" y="39687"/>
          <a:ext cx="3286125" cy="1971675"/>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Did they deny the offence?</a:t>
          </a:r>
          <a:endParaRPr lang="en-US" sz="2900" kern="1200"/>
        </a:p>
      </dsp:txBody>
      <dsp:txXfrm>
        <a:off x="7229475" y="39687"/>
        <a:ext cx="3286125" cy="1971675"/>
      </dsp:txXfrm>
    </dsp:sp>
    <dsp:sp modelId="{F13CF95F-140E-4844-BD41-85CD11FA18D9}">
      <dsp:nvSpPr>
        <dsp:cNvPr id="0" name=""/>
        <dsp:cNvSpPr/>
      </dsp:nvSpPr>
      <dsp:spPr>
        <a:xfrm>
          <a:off x="0" y="2339975"/>
          <a:ext cx="3286125" cy="197167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Provide details of any further enquiries you now need to undertake?</a:t>
          </a:r>
          <a:endParaRPr lang="en-US" sz="2900" kern="1200"/>
        </a:p>
      </dsp:txBody>
      <dsp:txXfrm>
        <a:off x="0" y="2339975"/>
        <a:ext cx="3286125" cy="1971675"/>
      </dsp:txXfrm>
    </dsp:sp>
    <dsp:sp modelId="{7350089F-2DF8-46F8-A4F0-1880896AF61C}">
      <dsp:nvSpPr>
        <dsp:cNvPr id="0" name=""/>
        <dsp:cNvSpPr/>
      </dsp:nvSpPr>
      <dsp:spPr>
        <a:xfrm>
          <a:off x="3614737" y="2339975"/>
          <a:ext cx="3286125" cy="1971675"/>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Are there any concerns for the suspects welfare?</a:t>
          </a:r>
          <a:endParaRPr lang="en-US" sz="2900" kern="1200"/>
        </a:p>
      </dsp:txBody>
      <dsp:txXfrm>
        <a:off x="3614737" y="2339975"/>
        <a:ext cx="3286125" cy="1971675"/>
      </dsp:txXfrm>
    </dsp:sp>
    <dsp:sp modelId="{F998280E-C0FF-48F8-949C-BF427FD5FBA9}">
      <dsp:nvSpPr>
        <dsp:cNvPr id="0" name=""/>
        <dsp:cNvSpPr/>
      </dsp:nvSpPr>
      <dsp:spPr>
        <a:xfrm>
          <a:off x="7229475" y="2339975"/>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Any concerns for the victim or witnesses?</a:t>
          </a:r>
          <a:endParaRPr lang="en-US" sz="2900" kern="1200"/>
        </a:p>
      </dsp:txBody>
      <dsp:txXfrm>
        <a:off x="7229475"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460BD4-96CC-46E1-8352-1D7735300B8C}">
      <dsp:nvSpPr>
        <dsp:cNvPr id="0" name=""/>
        <dsp:cNvSpPr/>
      </dsp:nvSpPr>
      <dsp:spPr>
        <a:xfrm>
          <a:off x="1283"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D89AA58-EE93-46B0-91DA-A2C5C58CE8A8}">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That they are a persistent offender.  It is believed that should they be granted bail or released under investigation that they will continue to commit offences.</a:t>
          </a:r>
          <a:endParaRPr lang="en-US" sz="2500" kern="1200"/>
        </a:p>
      </dsp:txBody>
      <dsp:txXfrm>
        <a:off x="585701" y="1066737"/>
        <a:ext cx="4337991" cy="2693452"/>
      </dsp:txXfrm>
    </dsp:sp>
    <dsp:sp modelId="{92B2AF5A-C343-483A-AB5E-54DB39F42120}">
      <dsp:nvSpPr>
        <dsp:cNvPr id="0" name=""/>
        <dsp:cNvSpPr/>
      </dsp:nvSpPr>
      <dsp:spPr>
        <a:xfrm>
          <a:off x="5508110"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92BEBFE-93E2-48A3-B285-3625065E3811}">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You want to make sure that the offender does not disappear or continue to commit offences, what should you tell the custody sergeant and what do you need to do now?</a:t>
          </a:r>
          <a:endParaRPr lang="en-US" sz="2500" kern="1200"/>
        </a:p>
      </dsp:txBody>
      <dsp:txXfrm>
        <a:off x="6092527" y="1066737"/>
        <a:ext cx="4337991" cy="2693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54B1F1-D1A3-4E3A-A3C9-69A94313FD78}">
      <dsp:nvSpPr>
        <dsp:cNvPr id="0" name=""/>
        <dsp:cNvSpPr/>
      </dsp:nvSpPr>
      <dsp:spPr>
        <a:xfrm>
          <a:off x="3201" y="445489"/>
          <a:ext cx="2539866" cy="15239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Superintendent or above</a:t>
          </a:r>
          <a:endParaRPr lang="en-US" sz="1600" kern="1200"/>
        </a:p>
      </dsp:txBody>
      <dsp:txXfrm>
        <a:off x="3201" y="445489"/>
        <a:ext cx="2539866" cy="1523919"/>
      </dsp:txXfrm>
    </dsp:sp>
    <dsp:sp modelId="{58B85CB4-D366-4DF1-BB6C-02E67671D28A}">
      <dsp:nvSpPr>
        <dsp:cNvPr id="0" name=""/>
        <dsp:cNvSpPr/>
      </dsp:nvSpPr>
      <dsp:spPr>
        <a:xfrm>
          <a:off x="2797054" y="445489"/>
          <a:ext cx="2539866" cy="1523919"/>
        </a:xfrm>
        <a:prstGeom prst="rect">
          <a:avLst/>
        </a:prstGeom>
        <a:solidFill>
          <a:schemeClr val="accent2">
            <a:hueOff val="810733"/>
            <a:satOff val="2196"/>
            <a:lumOff val="-17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Responsible for the police station where the suspect is detained has reasonable grounds for believing that </a:t>
          </a:r>
          <a:endParaRPr lang="en-US" sz="1600" kern="1200" dirty="0"/>
        </a:p>
      </dsp:txBody>
      <dsp:txXfrm>
        <a:off x="2797054" y="445489"/>
        <a:ext cx="2539866" cy="1523919"/>
      </dsp:txXfrm>
    </dsp:sp>
    <dsp:sp modelId="{648D6AB8-4AEF-4D14-BFDE-56DA78B1C0CB}">
      <dsp:nvSpPr>
        <dsp:cNvPr id="0" name=""/>
        <dsp:cNvSpPr/>
      </dsp:nvSpPr>
      <dsp:spPr>
        <a:xfrm>
          <a:off x="5590907" y="445489"/>
          <a:ext cx="2539866" cy="1523919"/>
        </a:xfrm>
        <a:prstGeom prst="rect">
          <a:avLst/>
        </a:prstGeom>
        <a:solidFill>
          <a:schemeClr val="accent2">
            <a:hueOff val="1621465"/>
            <a:satOff val="4393"/>
            <a:lumOff val="-347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Detention is necessary without charge to secure and preserve evidence relating to the offence (he is under arrest for), to obtain information by questioning.</a:t>
          </a:r>
          <a:endParaRPr lang="en-US" sz="1600" kern="1200"/>
        </a:p>
      </dsp:txBody>
      <dsp:txXfrm>
        <a:off x="5590907" y="445489"/>
        <a:ext cx="2539866" cy="1523919"/>
      </dsp:txXfrm>
    </dsp:sp>
    <dsp:sp modelId="{9F3A45A7-CE8D-4F98-914B-E59C3BA94502}">
      <dsp:nvSpPr>
        <dsp:cNvPr id="0" name=""/>
        <dsp:cNvSpPr/>
      </dsp:nvSpPr>
      <dsp:spPr>
        <a:xfrm>
          <a:off x="8384760" y="445489"/>
          <a:ext cx="2539866" cy="1523919"/>
        </a:xfrm>
        <a:prstGeom prst="rect">
          <a:avLst/>
        </a:prstGeom>
        <a:solidFill>
          <a:schemeClr val="accent2">
            <a:hueOff val="2432198"/>
            <a:satOff val="6589"/>
            <a:lumOff val="-521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offence that is being investigated is indictable</a:t>
          </a:r>
          <a:endParaRPr lang="en-US" sz="1600" kern="1200"/>
        </a:p>
      </dsp:txBody>
      <dsp:txXfrm>
        <a:off x="8384760" y="445489"/>
        <a:ext cx="2539866" cy="1523919"/>
      </dsp:txXfrm>
    </dsp:sp>
    <dsp:sp modelId="{856D54CF-FDBF-421D-8BB5-8873A7ACC4E5}">
      <dsp:nvSpPr>
        <dsp:cNvPr id="0" name=""/>
        <dsp:cNvSpPr/>
      </dsp:nvSpPr>
      <dsp:spPr>
        <a:xfrm>
          <a:off x="3201" y="2223395"/>
          <a:ext cx="2539866" cy="1523919"/>
        </a:xfrm>
        <a:prstGeom prst="rect">
          <a:avLst/>
        </a:prstGeom>
        <a:solidFill>
          <a:schemeClr val="accent2">
            <a:hueOff val="3242930"/>
            <a:satOff val="8786"/>
            <a:lumOff val="-694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Investigation is being conducted diligently and expeditiously</a:t>
          </a:r>
          <a:endParaRPr lang="en-US" sz="1600" kern="1200"/>
        </a:p>
      </dsp:txBody>
      <dsp:txXfrm>
        <a:off x="3201" y="2223395"/>
        <a:ext cx="2539866" cy="1523919"/>
      </dsp:txXfrm>
    </dsp:sp>
    <dsp:sp modelId="{3AF603F6-0FCC-480E-A651-2E06C3177204}">
      <dsp:nvSpPr>
        <dsp:cNvPr id="0" name=""/>
        <dsp:cNvSpPr/>
      </dsp:nvSpPr>
      <dsp:spPr>
        <a:xfrm>
          <a:off x="2797054" y="2223395"/>
          <a:ext cx="2539866" cy="1523919"/>
        </a:xfrm>
        <a:prstGeom prst="rect">
          <a:avLst/>
        </a:prstGeom>
        <a:solidFill>
          <a:schemeClr val="accent2">
            <a:hueOff val="4053663"/>
            <a:satOff val="10982"/>
            <a:lumOff val="-86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May extend detention for up to 36 hrs.</a:t>
          </a:r>
          <a:endParaRPr lang="en-US" sz="1600" kern="1200" dirty="0"/>
        </a:p>
      </dsp:txBody>
      <dsp:txXfrm>
        <a:off x="2797054" y="2223395"/>
        <a:ext cx="2539866" cy="1523919"/>
      </dsp:txXfrm>
    </dsp:sp>
    <dsp:sp modelId="{B289C814-5945-4494-B57B-E5E6839EFBBD}">
      <dsp:nvSpPr>
        <dsp:cNvPr id="0" name=""/>
        <dsp:cNvSpPr/>
      </dsp:nvSpPr>
      <dsp:spPr>
        <a:xfrm>
          <a:off x="5590907" y="2223395"/>
          <a:ext cx="2539866" cy="1523919"/>
        </a:xfrm>
        <a:prstGeom prst="rect">
          <a:avLst/>
        </a:prstGeom>
        <a:solidFill>
          <a:schemeClr val="accent2">
            <a:hueOff val="4864395"/>
            <a:satOff val="13179"/>
            <a:lumOff val="-1042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(Note, submitting an advice file is not in itself securing or preserving evidence).</a:t>
          </a:r>
          <a:endParaRPr lang="en-US" sz="1600" kern="1200"/>
        </a:p>
      </dsp:txBody>
      <dsp:txXfrm>
        <a:off x="5590907" y="2223395"/>
        <a:ext cx="2539866" cy="1523919"/>
      </dsp:txXfrm>
    </dsp:sp>
    <dsp:sp modelId="{BE86E49E-0CCD-4E82-BF87-22CA6493CA22}">
      <dsp:nvSpPr>
        <dsp:cNvPr id="0" name=""/>
        <dsp:cNvSpPr/>
      </dsp:nvSpPr>
      <dsp:spPr>
        <a:xfrm>
          <a:off x="8384760" y="2223395"/>
          <a:ext cx="2539866" cy="1523919"/>
        </a:xfrm>
        <a:prstGeom prst="rect">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Sec 42 PACE 1984</a:t>
          </a:r>
          <a:endParaRPr lang="en-US" sz="1600" kern="1200"/>
        </a:p>
      </dsp:txBody>
      <dsp:txXfrm>
        <a:off x="8384760" y="2223395"/>
        <a:ext cx="2539866" cy="152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80609-0BE4-46B0-890F-F74009E8A7B9}">
      <dsp:nvSpPr>
        <dsp:cNvPr id="0" name=""/>
        <dsp:cNvSpPr/>
      </dsp:nvSpPr>
      <dsp:spPr>
        <a:xfrm>
          <a:off x="0" y="306976"/>
          <a:ext cx="10927829" cy="25295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dirty="0"/>
            <a:t>As this offence is a dwelling burglary and therefore an indictable offence, the OIC may apply to the Supt for an extension.</a:t>
          </a:r>
          <a:endParaRPr lang="en-US" sz="4600" kern="1200" dirty="0"/>
        </a:p>
      </dsp:txBody>
      <dsp:txXfrm>
        <a:off x="123482" y="430458"/>
        <a:ext cx="10680865" cy="2282576"/>
      </dsp:txXfrm>
    </dsp:sp>
    <dsp:sp modelId="{59D77C26-6EEE-4B7E-8F22-984941CD2B32}">
      <dsp:nvSpPr>
        <dsp:cNvPr id="0" name=""/>
        <dsp:cNvSpPr/>
      </dsp:nvSpPr>
      <dsp:spPr>
        <a:xfrm>
          <a:off x="0" y="2968996"/>
          <a:ext cx="10927829" cy="2529540"/>
        </a:xfrm>
        <a:prstGeom prst="roundRect">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dirty="0"/>
            <a:t>“For the purpose of securing and preserving evidence or to obtain evidence by questioning.”</a:t>
          </a:r>
          <a:endParaRPr lang="en-US" sz="4600" kern="1200" dirty="0"/>
        </a:p>
      </dsp:txBody>
      <dsp:txXfrm>
        <a:off x="123482" y="3092478"/>
        <a:ext cx="10680865" cy="22825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42C0E7-6E4D-426C-A13C-1BAB0FEAA04B}">
      <dsp:nvSpPr>
        <dsp:cNvPr id="0" name=""/>
        <dsp:cNvSpPr/>
      </dsp:nvSpPr>
      <dsp:spPr>
        <a:xfrm>
          <a:off x="0" y="506528"/>
          <a:ext cx="10515600" cy="831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C76DAA15-6B0A-4EEF-8D35-A24BB818E408}">
      <dsp:nvSpPr>
        <dsp:cNvPr id="0" name=""/>
        <dsp:cNvSpPr/>
      </dsp:nvSpPr>
      <dsp:spPr>
        <a:xfrm>
          <a:off x="525780" y="19448"/>
          <a:ext cx="7360920" cy="9741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466850">
            <a:lnSpc>
              <a:spcPct val="90000"/>
            </a:lnSpc>
            <a:spcBef>
              <a:spcPct val="0"/>
            </a:spcBef>
            <a:spcAft>
              <a:spcPct val="35000"/>
            </a:spcAft>
            <a:buNone/>
          </a:pPr>
          <a:r>
            <a:rPr lang="en-GB" sz="3300" kern="1200" dirty="0"/>
            <a:t>Guilty Police Charge file</a:t>
          </a:r>
          <a:endParaRPr lang="en-US" sz="3300" kern="1200" dirty="0"/>
        </a:p>
      </dsp:txBody>
      <dsp:txXfrm>
        <a:off x="573335" y="67003"/>
        <a:ext cx="7265810" cy="879050"/>
      </dsp:txXfrm>
    </dsp:sp>
    <dsp:sp modelId="{C0A38BCE-1636-4739-82A7-18BB0EAF609D}">
      <dsp:nvSpPr>
        <dsp:cNvPr id="0" name=""/>
        <dsp:cNvSpPr/>
      </dsp:nvSpPr>
      <dsp:spPr>
        <a:xfrm>
          <a:off x="0" y="2003409"/>
          <a:ext cx="10515600" cy="831600"/>
        </a:xfrm>
        <a:prstGeom prst="rect">
          <a:avLst/>
        </a:prstGeom>
        <a:solidFill>
          <a:schemeClr val="lt1">
            <a:alpha val="90000"/>
            <a:hueOff val="0"/>
            <a:satOff val="0"/>
            <a:lumOff val="0"/>
            <a:alphaOff val="0"/>
          </a:schemeClr>
        </a:solidFill>
        <a:ln w="12700" cap="flat" cmpd="sng" algn="ctr">
          <a:solidFill>
            <a:schemeClr val="accent5">
              <a:hueOff val="-8580357"/>
              <a:satOff val="11491"/>
              <a:lumOff val="7844"/>
              <a:alphaOff val="0"/>
            </a:schemeClr>
          </a:solidFill>
          <a:prstDash val="solid"/>
          <a:miter lim="800000"/>
        </a:ln>
        <a:effectLst/>
      </dsp:spPr>
      <dsp:style>
        <a:lnRef idx="1">
          <a:scrgbClr r="0" g="0" b="0"/>
        </a:lnRef>
        <a:fillRef idx="1">
          <a:scrgbClr r="0" g="0" b="0"/>
        </a:fillRef>
        <a:effectRef idx="2">
          <a:scrgbClr r="0" g="0" b="0"/>
        </a:effectRef>
        <a:fontRef idx="minor"/>
      </dsp:style>
    </dsp:sp>
    <dsp:sp modelId="{531116B6-EA50-473B-B77E-B18BD4E68AD5}">
      <dsp:nvSpPr>
        <dsp:cNvPr id="0" name=""/>
        <dsp:cNvSpPr/>
      </dsp:nvSpPr>
      <dsp:spPr>
        <a:xfrm>
          <a:off x="525780" y="1516329"/>
          <a:ext cx="7360920" cy="974160"/>
        </a:xfrm>
        <a:prstGeom prst="roundRect">
          <a:avLst/>
        </a:prstGeom>
        <a:gradFill rotWithShape="0">
          <a:gsLst>
            <a:gs pos="0">
              <a:schemeClr val="accent5">
                <a:hueOff val="-8580357"/>
                <a:satOff val="11491"/>
                <a:lumOff val="7844"/>
                <a:alphaOff val="0"/>
                <a:satMod val="103000"/>
                <a:lumMod val="102000"/>
                <a:tint val="94000"/>
              </a:schemeClr>
            </a:gs>
            <a:gs pos="50000">
              <a:schemeClr val="accent5">
                <a:hueOff val="-8580357"/>
                <a:satOff val="11491"/>
                <a:lumOff val="7844"/>
                <a:alphaOff val="0"/>
                <a:satMod val="110000"/>
                <a:lumMod val="100000"/>
                <a:shade val="100000"/>
              </a:schemeClr>
            </a:gs>
            <a:gs pos="100000">
              <a:schemeClr val="accent5">
                <a:hueOff val="-8580357"/>
                <a:satOff val="11491"/>
                <a:lumOff val="784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466850">
            <a:lnSpc>
              <a:spcPct val="90000"/>
            </a:lnSpc>
            <a:spcBef>
              <a:spcPct val="0"/>
            </a:spcBef>
            <a:spcAft>
              <a:spcPct val="35000"/>
            </a:spcAft>
            <a:buNone/>
          </a:pPr>
          <a:r>
            <a:rPr lang="en-GB" sz="3300" kern="1200" dirty="0"/>
            <a:t>Not Guilty Police Charge file</a:t>
          </a:r>
          <a:endParaRPr lang="en-US" sz="3300" kern="1200" dirty="0"/>
        </a:p>
      </dsp:txBody>
      <dsp:txXfrm>
        <a:off x="573335" y="1563884"/>
        <a:ext cx="7265810" cy="879050"/>
      </dsp:txXfrm>
    </dsp:sp>
    <dsp:sp modelId="{8806DAF6-76AE-4A22-8C2D-730FBA7362FB}">
      <dsp:nvSpPr>
        <dsp:cNvPr id="0" name=""/>
        <dsp:cNvSpPr/>
      </dsp:nvSpPr>
      <dsp:spPr>
        <a:xfrm>
          <a:off x="0" y="3500289"/>
          <a:ext cx="10515600" cy="831600"/>
        </a:xfrm>
        <a:prstGeom prst="rect">
          <a:avLst/>
        </a:prstGeom>
        <a:solidFill>
          <a:schemeClr val="lt1">
            <a:alpha val="90000"/>
            <a:hueOff val="0"/>
            <a:satOff val="0"/>
            <a:lumOff val="0"/>
            <a:alphaOff val="0"/>
          </a:schemeClr>
        </a:solidFill>
        <a:ln w="12700" cap="flat" cmpd="sng" algn="ctr">
          <a:solidFill>
            <a:schemeClr val="accent5">
              <a:hueOff val="-17160714"/>
              <a:satOff val="22983"/>
              <a:lumOff val="15687"/>
              <a:alphaOff val="0"/>
            </a:schemeClr>
          </a:solidFill>
          <a:prstDash val="solid"/>
          <a:miter lim="800000"/>
        </a:ln>
        <a:effectLst/>
      </dsp:spPr>
      <dsp:style>
        <a:lnRef idx="1">
          <a:scrgbClr r="0" g="0" b="0"/>
        </a:lnRef>
        <a:fillRef idx="1">
          <a:scrgbClr r="0" g="0" b="0"/>
        </a:fillRef>
        <a:effectRef idx="2">
          <a:scrgbClr r="0" g="0" b="0"/>
        </a:effectRef>
        <a:fontRef idx="minor"/>
      </dsp:style>
    </dsp:sp>
    <dsp:sp modelId="{0A13EE88-0DB6-40FB-8100-EF515E867A1C}">
      <dsp:nvSpPr>
        <dsp:cNvPr id="0" name=""/>
        <dsp:cNvSpPr/>
      </dsp:nvSpPr>
      <dsp:spPr>
        <a:xfrm>
          <a:off x="525780" y="3013209"/>
          <a:ext cx="7360920" cy="974160"/>
        </a:xfrm>
        <a:prstGeom prst="roundRect">
          <a:avLst/>
        </a:prstGeom>
        <a:gradFill rotWithShape="0">
          <a:gsLst>
            <a:gs pos="0">
              <a:schemeClr val="accent5">
                <a:hueOff val="-17160714"/>
                <a:satOff val="22983"/>
                <a:lumOff val="15687"/>
                <a:alphaOff val="0"/>
                <a:satMod val="103000"/>
                <a:lumMod val="102000"/>
                <a:tint val="94000"/>
              </a:schemeClr>
            </a:gs>
            <a:gs pos="50000">
              <a:schemeClr val="accent5">
                <a:hueOff val="-17160714"/>
                <a:satOff val="22983"/>
                <a:lumOff val="15687"/>
                <a:alphaOff val="0"/>
                <a:satMod val="110000"/>
                <a:lumMod val="100000"/>
                <a:shade val="100000"/>
              </a:schemeClr>
            </a:gs>
            <a:gs pos="100000">
              <a:schemeClr val="accent5">
                <a:hueOff val="-17160714"/>
                <a:satOff val="22983"/>
                <a:lumOff val="1568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1466850">
            <a:lnSpc>
              <a:spcPct val="90000"/>
            </a:lnSpc>
            <a:spcBef>
              <a:spcPct val="0"/>
            </a:spcBef>
            <a:spcAft>
              <a:spcPct val="35000"/>
            </a:spcAft>
            <a:buNone/>
          </a:pPr>
          <a:r>
            <a:rPr lang="en-GB" sz="3300" kern="1200" dirty="0"/>
            <a:t>Advice File</a:t>
          </a:r>
          <a:endParaRPr lang="en-US" sz="3300" kern="1200" dirty="0"/>
        </a:p>
      </dsp:txBody>
      <dsp:txXfrm>
        <a:off x="573335" y="3060764"/>
        <a:ext cx="7265810" cy="8790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988EA6-9DA2-469C-99C1-96CAFF6B45C4}">
      <dsp:nvSpPr>
        <dsp:cNvPr id="0" name=""/>
        <dsp:cNvSpPr/>
      </dsp:nvSpPr>
      <dsp:spPr>
        <a:xfrm>
          <a:off x="1283" y="673807"/>
          <a:ext cx="5006206" cy="30037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2489200">
            <a:lnSpc>
              <a:spcPct val="90000"/>
            </a:lnSpc>
            <a:spcBef>
              <a:spcPct val="0"/>
            </a:spcBef>
            <a:spcAft>
              <a:spcPct val="35000"/>
            </a:spcAft>
            <a:buNone/>
          </a:pPr>
          <a:r>
            <a:rPr lang="en-GB" sz="5600" kern="1200" dirty="0"/>
            <a:t>Indictable only offence file (Crown Court)</a:t>
          </a:r>
          <a:endParaRPr lang="en-US" sz="5600" kern="1200" dirty="0"/>
        </a:p>
      </dsp:txBody>
      <dsp:txXfrm>
        <a:off x="1283" y="673807"/>
        <a:ext cx="5006206" cy="3003723"/>
      </dsp:txXfrm>
    </dsp:sp>
    <dsp:sp modelId="{68E376C8-341C-49C3-B798-431A53B85C48}">
      <dsp:nvSpPr>
        <dsp:cNvPr id="0" name=""/>
        <dsp:cNvSpPr/>
      </dsp:nvSpPr>
      <dsp:spPr>
        <a:xfrm>
          <a:off x="5508110" y="673807"/>
          <a:ext cx="5006206" cy="300372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2489200">
            <a:lnSpc>
              <a:spcPct val="90000"/>
            </a:lnSpc>
            <a:spcBef>
              <a:spcPct val="0"/>
            </a:spcBef>
            <a:spcAft>
              <a:spcPct val="35000"/>
            </a:spcAft>
            <a:buNone/>
          </a:pPr>
          <a:r>
            <a:rPr lang="en-GB" sz="5600" kern="1200" dirty="0"/>
            <a:t>Either Way full file</a:t>
          </a:r>
          <a:endParaRPr lang="en-US" sz="5600" kern="1200" dirty="0"/>
        </a:p>
      </dsp:txBody>
      <dsp:txXfrm>
        <a:off x="5508110" y="673807"/>
        <a:ext cx="5006206" cy="300372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9A63BE-3D89-4E1A-9E87-44680FD94914}">
      <dsp:nvSpPr>
        <dsp:cNvPr id="0" name=""/>
        <dsp:cNvSpPr/>
      </dsp:nvSpPr>
      <dsp:spPr>
        <a:xfrm>
          <a:off x="0" y="67043"/>
          <a:ext cx="6666833" cy="171375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Prosecutors</a:t>
          </a:r>
          <a:endParaRPr lang="en-US" sz="3100" kern="1200"/>
        </a:p>
      </dsp:txBody>
      <dsp:txXfrm>
        <a:off x="83659" y="150702"/>
        <a:ext cx="6499515" cy="1546439"/>
      </dsp:txXfrm>
    </dsp:sp>
    <dsp:sp modelId="{0B5BAD63-0A8B-49BC-9A9D-375674043D5F}">
      <dsp:nvSpPr>
        <dsp:cNvPr id="0" name=""/>
        <dsp:cNvSpPr/>
      </dsp:nvSpPr>
      <dsp:spPr>
        <a:xfrm>
          <a:off x="0" y="1870081"/>
          <a:ext cx="6666833" cy="1713757"/>
        </a:xfrm>
        <a:prstGeom prst="roundRect">
          <a:avLst/>
        </a:prstGeom>
        <a:gradFill rotWithShape="0">
          <a:gsLst>
            <a:gs pos="0">
              <a:schemeClr val="accent5">
                <a:hueOff val="-8580357"/>
                <a:satOff val="11491"/>
                <a:lumOff val="7844"/>
                <a:alphaOff val="0"/>
                <a:satMod val="103000"/>
                <a:lumMod val="102000"/>
                <a:tint val="94000"/>
              </a:schemeClr>
            </a:gs>
            <a:gs pos="50000">
              <a:schemeClr val="accent5">
                <a:hueOff val="-8580357"/>
                <a:satOff val="11491"/>
                <a:lumOff val="7844"/>
                <a:alphaOff val="0"/>
                <a:satMod val="110000"/>
                <a:lumMod val="100000"/>
                <a:shade val="100000"/>
              </a:schemeClr>
            </a:gs>
            <a:gs pos="100000">
              <a:schemeClr val="accent5">
                <a:hueOff val="-8580357"/>
                <a:satOff val="11491"/>
                <a:lumOff val="7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Police / CPS</a:t>
          </a:r>
          <a:endParaRPr lang="en-US" sz="3100" kern="1200"/>
        </a:p>
      </dsp:txBody>
      <dsp:txXfrm>
        <a:off x="83659" y="1953740"/>
        <a:ext cx="6499515" cy="1546439"/>
      </dsp:txXfrm>
    </dsp:sp>
    <dsp:sp modelId="{4F8484B7-76D0-4EB4-AA4A-0A5DBA0AE781}">
      <dsp:nvSpPr>
        <dsp:cNvPr id="0" name=""/>
        <dsp:cNvSpPr/>
      </dsp:nvSpPr>
      <dsp:spPr>
        <a:xfrm>
          <a:off x="0" y="3673118"/>
          <a:ext cx="6666833" cy="1713757"/>
        </a:xfrm>
        <a:prstGeom prst="roundRect">
          <a:avLst/>
        </a:prstGeom>
        <a:gradFill rotWithShape="0">
          <a:gsLst>
            <a:gs pos="0">
              <a:schemeClr val="accent5">
                <a:hueOff val="-17160714"/>
                <a:satOff val="22983"/>
                <a:lumOff val="15687"/>
                <a:alphaOff val="0"/>
                <a:satMod val="103000"/>
                <a:lumMod val="102000"/>
                <a:tint val="94000"/>
              </a:schemeClr>
            </a:gs>
            <a:gs pos="50000">
              <a:schemeClr val="accent5">
                <a:hueOff val="-17160714"/>
                <a:satOff val="22983"/>
                <a:lumOff val="15687"/>
                <a:alphaOff val="0"/>
                <a:satMod val="110000"/>
                <a:lumMod val="100000"/>
                <a:shade val="100000"/>
              </a:schemeClr>
            </a:gs>
            <a:gs pos="100000">
              <a:schemeClr val="accent5">
                <a:hueOff val="-17160714"/>
                <a:satOff val="22983"/>
                <a:lumOff val="15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Must be satisfied that there is sufficient evidence to provide a realistic prospect of conviction.</a:t>
          </a:r>
          <a:endParaRPr lang="en-US" sz="3100" kern="1200"/>
        </a:p>
      </dsp:txBody>
      <dsp:txXfrm>
        <a:off x="83659" y="3756777"/>
        <a:ext cx="6499515" cy="154643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18C78F-51D0-4645-AAF3-BA137988BA47}">
      <dsp:nvSpPr>
        <dsp:cNvPr id="0" name=""/>
        <dsp:cNvSpPr/>
      </dsp:nvSpPr>
      <dsp:spPr>
        <a:xfrm>
          <a:off x="0" y="0"/>
          <a:ext cx="8938260" cy="1958102"/>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This is where the decision maker (Police or CPS) are</a:t>
          </a:r>
          <a:r>
            <a:rPr lang="en-GB" sz="2300" b="0" i="0" kern="1200" dirty="0"/>
            <a:t> satisfied that there are public interest factors tending against prosecution which outweigh those in favour. </a:t>
          </a:r>
          <a:endParaRPr lang="en-US" sz="2300" kern="1200" dirty="0"/>
        </a:p>
      </dsp:txBody>
      <dsp:txXfrm>
        <a:off x="57351" y="57351"/>
        <a:ext cx="6914408" cy="1843400"/>
      </dsp:txXfrm>
    </dsp:sp>
    <dsp:sp modelId="{CBD355B3-FABB-445F-805D-744C5B73F48C}">
      <dsp:nvSpPr>
        <dsp:cNvPr id="0" name=""/>
        <dsp:cNvSpPr/>
      </dsp:nvSpPr>
      <dsp:spPr>
        <a:xfrm>
          <a:off x="1577339" y="2393235"/>
          <a:ext cx="8938260" cy="1958102"/>
        </a:xfrm>
        <a:prstGeom prst="roundRect">
          <a:avLst>
            <a:gd name="adj" fmla="val 10000"/>
          </a:avLst>
        </a:prstGeom>
        <a:gradFill rotWithShape="0">
          <a:gsLst>
            <a:gs pos="0">
              <a:schemeClr val="accent5">
                <a:hueOff val="-17160714"/>
                <a:satOff val="22983"/>
                <a:lumOff val="15687"/>
                <a:alphaOff val="0"/>
                <a:satMod val="103000"/>
                <a:lumMod val="102000"/>
                <a:tint val="94000"/>
              </a:schemeClr>
            </a:gs>
            <a:gs pos="50000">
              <a:schemeClr val="accent5">
                <a:hueOff val="-17160714"/>
                <a:satOff val="22983"/>
                <a:lumOff val="15687"/>
                <a:alphaOff val="0"/>
                <a:satMod val="110000"/>
                <a:lumMod val="100000"/>
                <a:shade val="100000"/>
              </a:schemeClr>
            </a:gs>
            <a:gs pos="100000">
              <a:schemeClr val="accent5">
                <a:hueOff val="-17160714"/>
                <a:satOff val="22983"/>
                <a:lumOff val="1568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This includes considering whether the public interest can be properly served by offering the offender the opportunity to have the matter dealt with by way of an out of court disposal rather than a prosecution.</a:t>
          </a:r>
          <a:endParaRPr lang="en-US" sz="2300" kern="1200"/>
        </a:p>
      </dsp:txBody>
      <dsp:txXfrm>
        <a:off x="1634690" y="2450586"/>
        <a:ext cx="5973451" cy="1843400"/>
      </dsp:txXfrm>
    </dsp:sp>
    <dsp:sp modelId="{395F097D-A49C-4ECB-852C-54D4EE73A0C1}">
      <dsp:nvSpPr>
        <dsp:cNvPr id="0" name=""/>
        <dsp:cNvSpPr/>
      </dsp:nvSpPr>
      <dsp:spPr>
        <a:xfrm>
          <a:off x="7665493" y="1539285"/>
          <a:ext cx="1272766" cy="127276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51865" y="1539285"/>
        <a:ext cx="700022" cy="95775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7D0C16-FF21-4C44-8AC2-B62548822C19}">
      <dsp:nvSpPr>
        <dsp:cNvPr id="0" name=""/>
        <dsp:cNvSpPr/>
      </dsp:nvSpPr>
      <dsp:spPr>
        <a:xfrm>
          <a:off x="3529485" y="402"/>
          <a:ext cx="3060389" cy="9334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a:t>MG 6 – Case file information</a:t>
          </a:r>
          <a:endParaRPr lang="en-US" sz="2300" kern="1200"/>
        </a:p>
      </dsp:txBody>
      <dsp:txXfrm>
        <a:off x="3529485" y="402"/>
        <a:ext cx="3060389" cy="933418"/>
      </dsp:txXfrm>
    </dsp:sp>
    <dsp:sp modelId="{A4F362F3-5449-43DC-AB8C-4F328EF0BF16}">
      <dsp:nvSpPr>
        <dsp:cNvPr id="0" name=""/>
        <dsp:cNvSpPr/>
      </dsp:nvSpPr>
      <dsp:spPr>
        <a:xfrm>
          <a:off x="3529485" y="1316370"/>
          <a:ext cx="3060389" cy="9334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a:t>MG6a – Pre interview briefing (to the solicitor)</a:t>
          </a:r>
          <a:endParaRPr lang="en-US" sz="2300" kern="1200"/>
        </a:p>
      </dsp:txBody>
      <dsp:txXfrm>
        <a:off x="3529485" y="1316370"/>
        <a:ext cx="3060389" cy="933418"/>
      </dsp:txXfrm>
    </dsp:sp>
    <dsp:sp modelId="{6CE352CC-0DA6-46AF-93D4-E594732BBAB3}">
      <dsp:nvSpPr>
        <dsp:cNvPr id="0" name=""/>
        <dsp:cNvSpPr/>
      </dsp:nvSpPr>
      <dsp:spPr>
        <a:xfrm>
          <a:off x="3529485" y="2632338"/>
          <a:ext cx="3060389" cy="9334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a:t>MG6b – Investigating officer's misconduct</a:t>
          </a:r>
          <a:endParaRPr lang="en-US" sz="2300" kern="1200"/>
        </a:p>
      </dsp:txBody>
      <dsp:txXfrm>
        <a:off x="3529485" y="2632338"/>
        <a:ext cx="3060389" cy="93341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937EE1-C983-4DC1-A06B-25AC180BA9F8}">
      <dsp:nvSpPr>
        <dsp:cNvPr id="0" name=""/>
        <dsp:cNvSpPr/>
      </dsp:nvSpPr>
      <dsp:spPr>
        <a:xfrm>
          <a:off x="0" y="469530"/>
          <a:ext cx="10119359" cy="83537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MG6C – Normal unused material and form may be used to share information with the CPS</a:t>
          </a:r>
          <a:endParaRPr lang="en-US" sz="2100" kern="1200"/>
        </a:p>
      </dsp:txBody>
      <dsp:txXfrm>
        <a:off x="40780" y="510310"/>
        <a:ext cx="10037799" cy="753819"/>
      </dsp:txXfrm>
    </dsp:sp>
    <dsp:sp modelId="{0FAE0A98-72C9-4D58-9120-138568F37732}">
      <dsp:nvSpPr>
        <dsp:cNvPr id="0" name=""/>
        <dsp:cNvSpPr/>
      </dsp:nvSpPr>
      <dsp:spPr>
        <a:xfrm>
          <a:off x="0" y="1365390"/>
          <a:ext cx="10119359" cy="835379"/>
        </a:xfrm>
        <a:prstGeom prst="roundRect">
          <a:avLst/>
        </a:prstGeom>
        <a:solidFill>
          <a:schemeClr val="accent5">
            <a:hueOff val="-8580357"/>
            <a:satOff val="11491"/>
            <a:lumOff val="7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MG6D – Sensitive information which may not be suitable to be disclosed to the defence (would undermine investigatory practices / put someone in danger of harm).</a:t>
          </a:r>
          <a:endParaRPr lang="en-US" sz="2100" kern="1200"/>
        </a:p>
      </dsp:txBody>
      <dsp:txXfrm>
        <a:off x="40780" y="1406170"/>
        <a:ext cx="10037799" cy="753819"/>
      </dsp:txXfrm>
    </dsp:sp>
    <dsp:sp modelId="{430CFFDE-F805-42C8-BE45-ECB794A20C95}">
      <dsp:nvSpPr>
        <dsp:cNvPr id="0" name=""/>
        <dsp:cNvSpPr/>
      </dsp:nvSpPr>
      <dsp:spPr>
        <a:xfrm>
          <a:off x="0" y="2261250"/>
          <a:ext cx="10119359" cy="835379"/>
        </a:xfrm>
        <a:prstGeom prst="roundRect">
          <a:avLst/>
        </a:prstGeom>
        <a:solidFill>
          <a:schemeClr val="accent5">
            <a:hueOff val="-17160714"/>
            <a:satOff val="22983"/>
            <a:lumOff val="15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MG6E – Material / information that may undermine the prosecution case.</a:t>
          </a:r>
          <a:endParaRPr lang="en-US" sz="2100" kern="1200"/>
        </a:p>
      </dsp:txBody>
      <dsp:txXfrm>
        <a:off x="40780" y="2302030"/>
        <a:ext cx="10037799" cy="75381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A08C89-9F57-464D-8B3A-05F59DF6E071}"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2893839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08C89-9F57-464D-8B3A-05F59DF6E071}"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12719708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A08C89-9F57-464D-8B3A-05F59DF6E071}"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3502773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1A08C89-9F57-464D-8B3A-05F59DF6E071}"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4282741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A08C89-9F57-464D-8B3A-05F59DF6E071}" type="datetimeFigureOut">
              <a:rPr lang="en-GB" smtClean="0"/>
              <a:t>16/03/2025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26690444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1A08C89-9F57-464D-8B3A-05F59DF6E071}" type="datetimeFigureOut">
              <a:rPr lang="en-GB" smtClean="0"/>
              <a:t>16/03/2025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2237798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A08C89-9F57-464D-8B3A-05F59DF6E071}" type="datetimeFigureOut">
              <a:rPr lang="en-GB" smtClean="0"/>
              <a:t>16/03/2025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4286633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08C89-9F57-464D-8B3A-05F59DF6E071}"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211743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08C89-9F57-464D-8B3A-05F59DF6E071}"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390113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08C89-9F57-464D-8B3A-05F59DF6E071}"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2894434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08C89-9F57-464D-8B3A-05F59DF6E071}"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B4FFA5-8EAF-49BD-9643-AC18B0A4FAA3}" type="slidenum">
              <a:rPr lang="en-GB" smtClean="0"/>
              <a:t>‹#›</a:t>
            </a:fld>
            <a:endParaRPr lang="en-GB"/>
          </a:p>
        </p:txBody>
      </p:sp>
    </p:spTree>
    <p:extLst>
      <p:ext uri="{BB962C8B-B14F-4D97-AF65-F5344CB8AC3E}">
        <p14:creationId xmlns:p14="http://schemas.microsoft.com/office/powerpoint/2010/main" val="446941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91A08C89-9F57-464D-8B3A-05F59DF6E071}" type="datetimeFigureOut">
              <a:rPr lang="en-GB" smtClean="0"/>
              <a:t>16/03/2025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FDB4FFA5-8EAF-49BD-9643-AC18B0A4FAA3}" type="slidenum">
              <a:rPr lang="en-GB" smtClean="0"/>
              <a:t>‹#›</a:t>
            </a:fld>
            <a:endParaRPr lang="en-GB"/>
          </a:p>
        </p:txBody>
      </p:sp>
    </p:spTree>
    <p:extLst>
      <p:ext uri="{BB962C8B-B14F-4D97-AF65-F5344CB8AC3E}">
        <p14:creationId xmlns:p14="http://schemas.microsoft.com/office/powerpoint/2010/main" val="4276101310"/>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cps.gov.uk/legal-guidance/directors-guidance-charging-sixth-edition-december-2020-incorporating-national-file#:~:text=It%20sets%20out%20the%20arrangements,prosecutors%20during%20the%20investigation%20and"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png"/><Relationship Id="rId7" Type="http://schemas.openxmlformats.org/officeDocument/2006/relationships/diagramColors" Target="../diagrams/colors3.xml"/><Relationship Id="rId2" Type="http://schemas.openxmlformats.org/officeDocument/2006/relationships/hyperlink" Target="https://www.legislation.gov.uk/ukpga/1984/60/section/42" TargetMode="Externa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2" Type="http://schemas.openxmlformats.org/officeDocument/2006/relationships/hyperlink" Target="https://www.cps.gov.uk/legal-guidance/directors-guidance-charging-sixth-edition-december-2020-incorporating-national-file#:~:text=It%20sets%20out%20the%20arrangements,prosecutors%20during%20the%20investigation%20and"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35.xml.rels><?xml version="1.0" encoding="UTF-8" standalone="yes"?>
<Relationships xmlns="http://schemas.openxmlformats.org/package/2006/relationships"><Relationship Id="rId2" Type="http://schemas.openxmlformats.org/officeDocument/2006/relationships/hyperlink" Target="https://www.cps.gov.uk/legal-guidance/directors-guidance-charging-sixth-edition-december-2020-incorporating-national-file#:~:text=It%20sets%20out%20the%20arrangements,prosecutors%20during%20the%20investigation%20and"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9.xml.rels><?xml version="1.0" encoding="UTF-8" standalone="yes"?>
<Relationships xmlns="http://schemas.openxmlformats.org/package/2006/relationships"><Relationship Id="rId2" Type="http://schemas.openxmlformats.org/officeDocument/2006/relationships/hyperlink" Target="https://www.criminaljusticehub.org.uk/task/mg-forms/#chaptercollapse10"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criminaljusticehub.org.uk/document-finder/?q=MG&amp;doctyp=any&amp;cat=any&amp;matoz=any"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47921-D787-E9DB-C6F5-277F31D3DB41}"/>
              </a:ext>
            </a:extLst>
          </p:cNvPr>
          <p:cNvSpPr>
            <a:spLocks noGrp="1"/>
          </p:cNvSpPr>
          <p:nvPr>
            <p:ph type="ctrTitle"/>
          </p:nvPr>
        </p:nvSpPr>
        <p:spPr>
          <a:xfrm>
            <a:off x="831317" y="1354819"/>
            <a:ext cx="10361531" cy="2678363"/>
          </a:xfrm>
        </p:spPr>
        <p:txBody>
          <a:bodyPr>
            <a:normAutofit/>
          </a:bodyPr>
          <a:lstStyle/>
          <a:p>
            <a:pPr algn="l"/>
            <a:r>
              <a:rPr lang="en-GB" sz="7200" dirty="0"/>
              <a:t>Post Suspect Interview….</a:t>
            </a:r>
          </a:p>
        </p:txBody>
      </p:sp>
    </p:spTree>
    <p:extLst>
      <p:ext uri="{BB962C8B-B14F-4D97-AF65-F5344CB8AC3E}">
        <p14:creationId xmlns:p14="http://schemas.microsoft.com/office/powerpoint/2010/main" val="2238940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717C44D7-2068-F594-24D1-636A5435C127}"/>
              </a:ext>
            </a:extLst>
          </p:cNvPr>
          <p:cNvPicPr>
            <a:picLocks noChangeAspect="1"/>
          </p:cNvPicPr>
          <p:nvPr/>
        </p:nvPicPr>
        <p:blipFill>
          <a:blip r:embed="rId2">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B1DBEA60-76A2-BF54-1389-D3CE4E6723F2}"/>
              </a:ext>
            </a:extLst>
          </p:cNvPr>
          <p:cNvSpPr>
            <a:spLocks noGrp="1"/>
          </p:cNvSpPr>
          <p:nvPr>
            <p:ph type="title"/>
          </p:nvPr>
        </p:nvSpPr>
        <p:spPr/>
        <p:txBody>
          <a:bodyPr>
            <a:normAutofit/>
          </a:bodyPr>
          <a:lstStyle/>
          <a:p>
            <a:r>
              <a:rPr lang="en-GB">
                <a:solidFill>
                  <a:srgbClr val="FFFFFF"/>
                </a:solidFill>
              </a:rPr>
              <a:t>You now need to inform the custody sergeant of the outcome of interview.</a:t>
            </a:r>
          </a:p>
        </p:txBody>
      </p:sp>
      <p:graphicFrame>
        <p:nvGraphicFramePr>
          <p:cNvPr id="14" name="Content Placeholder 2">
            <a:extLst>
              <a:ext uri="{FF2B5EF4-FFF2-40B4-BE49-F238E27FC236}">
                <a16:creationId xmlns:a16="http://schemas.microsoft.com/office/drawing/2014/main" id="{B3D0D85A-AFA0-B2AD-1E08-6F63FE0F6093}"/>
              </a:ext>
            </a:extLst>
          </p:cNvPr>
          <p:cNvGraphicFramePr>
            <a:graphicFrameLocks noGrp="1"/>
          </p:cNvGraphicFramePr>
          <p:nvPr>
            <p:ph idx="1"/>
            <p:extLst>
              <p:ext uri="{D42A27DB-BD31-4B8C-83A1-F6EECF244321}">
                <p14:modId xmlns:p14="http://schemas.microsoft.com/office/powerpoint/2010/main" val="72785674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285478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11FAAA56-FCB7-EBBF-F4A8-95A99B6E07EB}"/>
              </a:ext>
            </a:extLst>
          </p:cNvPr>
          <p:cNvPicPr>
            <a:picLocks noChangeAspect="1"/>
          </p:cNvPicPr>
          <p:nvPr/>
        </p:nvPicPr>
        <p:blipFill>
          <a:blip r:embed="rId2">
            <a:alphaModFix amt="35000"/>
          </a:blip>
          <a:srcRect t="25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8E5B3AF2-3885-15E2-96E2-AACE7AC4F1D8}"/>
              </a:ext>
            </a:extLst>
          </p:cNvPr>
          <p:cNvSpPr>
            <a:spLocks noGrp="1"/>
          </p:cNvSpPr>
          <p:nvPr>
            <p:ph type="title"/>
          </p:nvPr>
        </p:nvSpPr>
        <p:spPr/>
        <p:txBody>
          <a:bodyPr>
            <a:normAutofit/>
          </a:bodyPr>
          <a:lstStyle/>
          <a:p>
            <a:r>
              <a:rPr lang="en-GB">
                <a:solidFill>
                  <a:srgbClr val="FFFFFF"/>
                </a:solidFill>
              </a:rPr>
              <a:t>PNC check of the suspect reveals ….</a:t>
            </a:r>
          </a:p>
        </p:txBody>
      </p:sp>
      <p:graphicFrame>
        <p:nvGraphicFramePr>
          <p:cNvPr id="16" name="Content Placeholder 2">
            <a:extLst>
              <a:ext uri="{FF2B5EF4-FFF2-40B4-BE49-F238E27FC236}">
                <a16:creationId xmlns:a16="http://schemas.microsoft.com/office/drawing/2014/main" id="{B1BC7269-874B-BDCC-DCB3-B08C7AAE43FF}"/>
              </a:ext>
            </a:extLst>
          </p:cNvPr>
          <p:cNvGraphicFramePr>
            <a:graphicFrameLocks noGrp="1"/>
          </p:cNvGraphicFramePr>
          <p:nvPr>
            <p:ph idx="1"/>
            <p:extLst>
              <p:ext uri="{D42A27DB-BD31-4B8C-83A1-F6EECF244321}">
                <p14:modId xmlns:p14="http://schemas.microsoft.com/office/powerpoint/2010/main" val="25372383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082828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366FF-98C1-2C34-238E-1374EFA1D50B}"/>
              </a:ext>
            </a:extLst>
          </p:cNvPr>
          <p:cNvSpPr>
            <a:spLocks noGrp="1"/>
          </p:cNvSpPr>
          <p:nvPr>
            <p:ph type="title"/>
          </p:nvPr>
        </p:nvSpPr>
        <p:spPr>
          <a:xfrm>
            <a:off x="735703" y="507238"/>
            <a:ext cx="3555916" cy="3845891"/>
          </a:xfrm>
        </p:spPr>
        <p:txBody>
          <a:bodyPr vert="horz" lIns="91440" tIns="45720" rIns="91440" bIns="45720" rtlCol="0" anchor="b">
            <a:normAutofit/>
          </a:bodyPr>
          <a:lstStyle/>
          <a:p>
            <a:r>
              <a:rPr lang="en-US" sz="3000" dirty="0"/>
              <a:t>The Custody sergeant agrees that the suspect should remain in custody and be put before the first available court but there are a few things that need to be completed first.</a:t>
            </a:r>
          </a:p>
        </p:txBody>
      </p:sp>
      <p:pic>
        <p:nvPicPr>
          <p:cNvPr id="17" name="Picture 16" descr="A vintage weighing scales">
            <a:extLst>
              <a:ext uri="{FF2B5EF4-FFF2-40B4-BE49-F238E27FC236}">
                <a16:creationId xmlns:a16="http://schemas.microsoft.com/office/drawing/2014/main" id="{E43E17A6-A5C0-94D3-33B5-58007558A56F}"/>
              </a:ext>
            </a:extLst>
          </p:cNvPr>
          <p:cNvPicPr>
            <a:picLocks noChangeAspect="1"/>
          </p:cNvPicPr>
          <p:nvPr/>
        </p:nvPicPr>
        <p:blipFill>
          <a:blip r:embed="rId2"/>
          <a:srcRect t="3490" r="-2" b="29759"/>
          <a:stretch/>
        </p:blipFill>
        <p:spPr>
          <a:xfrm>
            <a:off x="5467894" y="590861"/>
            <a:ext cx="5290998" cy="5290998"/>
          </a:xfrm>
          <a:custGeom>
            <a:avLst/>
            <a:gdLst/>
            <a:ahLst/>
            <a:cxnLst/>
            <a:rect l="l" t="t" r="r" b="b"/>
            <a:pathLst>
              <a:path w="5290998" h="5290998">
                <a:moveTo>
                  <a:pt x="2645499" y="0"/>
                </a:moveTo>
                <a:cubicBezTo>
                  <a:pt x="4106568" y="0"/>
                  <a:pt x="5290998" y="1184430"/>
                  <a:pt x="5290998" y="2645499"/>
                </a:cubicBezTo>
                <a:cubicBezTo>
                  <a:pt x="5290998" y="4106568"/>
                  <a:pt x="4106568" y="5290998"/>
                  <a:pt x="2645499" y="5290998"/>
                </a:cubicBezTo>
                <a:cubicBezTo>
                  <a:pt x="1184430" y="5290998"/>
                  <a:pt x="0" y="4106568"/>
                  <a:pt x="0" y="2645499"/>
                </a:cubicBezTo>
                <a:cubicBezTo>
                  <a:pt x="0" y="1184430"/>
                  <a:pt x="1184430" y="0"/>
                  <a:pt x="2645499" y="0"/>
                </a:cubicBezTo>
                <a:close/>
              </a:path>
            </a:pathLst>
          </a:custGeom>
          <a:ln w="25400">
            <a:noFill/>
          </a:ln>
        </p:spPr>
      </p:pic>
    </p:spTree>
    <p:extLst>
      <p:ext uri="{BB962C8B-B14F-4D97-AF65-F5344CB8AC3E}">
        <p14:creationId xmlns:p14="http://schemas.microsoft.com/office/powerpoint/2010/main" val="3531876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Half face clock on a wall">
            <a:extLst>
              <a:ext uri="{FF2B5EF4-FFF2-40B4-BE49-F238E27FC236}">
                <a16:creationId xmlns:a16="http://schemas.microsoft.com/office/drawing/2014/main" id="{33136E72-BBF1-48E5-23D9-933CEBFBDFE3}"/>
              </a:ext>
            </a:extLst>
          </p:cNvPr>
          <p:cNvPicPr>
            <a:picLocks noChangeAspect="1"/>
          </p:cNvPicPr>
          <p:nvPr/>
        </p:nvPicPr>
        <p:blipFill>
          <a:blip r:embed="rId2"/>
          <a:srcRect l="28389" r="7541" b="2"/>
          <a:stretch/>
        </p:blipFill>
        <p:spPr>
          <a:xfrm>
            <a:off x="1872296" y="1820334"/>
            <a:ext cx="2863036" cy="3217333"/>
          </a:xfrm>
          <a:prstGeom prst="rect">
            <a:avLst/>
          </a:prstGeom>
        </p:spPr>
      </p:pic>
      <p:sp>
        <p:nvSpPr>
          <p:cNvPr id="3" name="Content Placeholder 2">
            <a:extLst>
              <a:ext uri="{FF2B5EF4-FFF2-40B4-BE49-F238E27FC236}">
                <a16:creationId xmlns:a16="http://schemas.microsoft.com/office/drawing/2014/main" id="{119313A1-93F7-2D3B-E294-4D7F02FCF4DD}"/>
              </a:ext>
            </a:extLst>
          </p:cNvPr>
          <p:cNvSpPr>
            <a:spLocks noGrp="1"/>
          </p:cNvSpPr>
          <p:nvPr>
            <p:ph idx="1"/>
          </p:nvPr>
        </p:nvSpPr>
        <p:spPr>
          <a:xfrm>
            <a:off x="5956783" y="1747592"/>
            <a:ext cx="5217173" cy="4351338"/>
          </a:xfrm>
        </p:spPr>
        <p:txBody>
          <a:bodyPr>
            <a:normAutofit/>
          </a:bodyPr>
          <a:lstStyle/>
          <a:p>
            <a:r>
              <a:rPr lang="en-GB" sz="2200" dirty="0"/>
              <a:t>These actions may be:</a:t>
            </a:r>
          </a:p>
          <a:p>
            <a:r>
              <a:rPr lang="en-GB" sz="2200" dirty="0"/>
              <a:t>Speak to witnesses</a:t>
            </a:r>
          </a:p>
          <a:p>
            <a:r>
              <a:rPr lang="en-GB" sz="2200" dirty="0"/>
              <a:t>Have property forensically examined</a:t>
            </a:r>
          </a:p>
          <a:p>
            <a:r>
              <a:rPr lang="en-GB" sz="2200" dirty="0"/>
              <a:t>Interview other suspects</a:t>
            </a:r>
          </a:p>
          <a:p>
            <a:r>
              <a:rPr lang="en-GB" sz="2200" dirty="0"/>
              <a:t>*Submit an advice file to CPS where you are requesting charges so that the subject may be charged and remanded to the next available court.</a:t>
            </a:r>
          </a:p>
          <a:p>
            <a:r>
              <a:rPr lang="en-GB" sz="2200" dirty="0"/>
              <a:t>Remember that the maximum time they may be in custody is 24 hours from the time the suspect arrives at the custody suite. </a:t>
            </a:r>
          </a:p>
        </p:txBody>
      </p:sp>
    </p:spTree>
    <p:extLst>
      <p:ext uri="{BB962C8B-B14F-4D97-AF65-F5344CB8AC3E}">
        <p14:creationId xmlns:p14="http://schemas.microsoft.com/office/powerpoint/2010/main" val="3548637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40E14-3E19-ABB6-AD20-1E8E699AE99A}"/>
              </a:ext>
            </a:extLst>
          </p:cNvPr>
          <p:cNvSpPr>
            <a:spLocks noGrp="1"/>
          </p:cNvSpPr>
          <p:nvPr>
            <p:ph type="title"/>
          </p:nvPr>
        </p:nvSpPr>
        <p:spPr>
          <a:xfrm>
            <a:off x="1861854" y="633046"/>
            <a:ext cx="4834021" cy="1314996"/>
          </a:xfrm>
        </p:spPr>
        <p:txBody>
          <a:bodyPr anchor="b">
            <a:normAutofit/>
          </a:bodyPr>
          <a:lstStyle/>
          <a:p>
            <a:r>
              <a:rPr lang="en-GB" dirty="0"/>
              <a:t>24hrs – extension up to 36hrs.</a:t>
            </a:r>
          </a:p>
        </p:txBody>
      </p:sp>
      <p:sp>
        <p:nvSpPr>
          <p:cNvPr id="3" name="Content Placeholder 2">
            <a:extLst>
              <a:ext uri="{FF2B5EF4-FFF2-40B4-BE49-F238E27FC236}">
                <a16:creationId xmlns:a16="http://schemas.microsoft.com/office/drawing/2014/main" id="{055C7FD0-2282-3C79-36A3-D20A83AC36D8}"/>
              </a:ext>
            </a:extLst>
          </p:cNvPr>
          <p:cNvSpPr>
            <a:spLocks noGrp="1"/>
          </p:cNvSpPr>
          <p:nvPr>
            <p:ph idx="1"/>
          </p:nvPr>
        </p:nvSpPr>
        <p:spPr>
          <a:xfrm>
            <a:off x="1861854" y="2125737"/>
            <a:ext cx="4834021" cy="4044463"/>
          </a:xfrm>
        </p:spPr>
        <p:txBody>
          <a:bodyPr>
            <a:normAutofit/>
          </a:bodyPr>
          <a:lstStyle/>
          <a:p>
            <a:r>
              <a:rPr lang="en-GB" dirty="0"/>
              <a:t>Their detention is subject to review at reviewed at 6, 9 and 9 hrs by an Inspector who is independent of the enquiry.</a:t>
            </a:r>
          </a:p>
          <a:p>
            <a:r>
              <a:rPr lang="en-GB" dirty="0"/>
              <a:t>The OIC may request a Supt extension of up to 12 hrs in certain circumstances.</a:t>
            </a:r>
          </a:p>
          <a:p>
            <a:endParaRPr lang="en-GB" dirty="0">
              <a:solidFill>
                <a:schemeClr val="bg1"/>
              </a:solidFill>
            </a:endParaRPr>
          </a:p>
        </p:txBody>
      </p:sp>
      <p:pic>
        <p:nvPicPr>
          <p:cNvPr id="5" name="Picture 4" descr="Half face clock on a wall">
            <a:extLst>
              <a:ext uri="{FF2B5EF4-FFF2-40B4-BE49-F238E27FC236}">
                <a16:creationId xmlns:a16="http://schemas.microsoft.com/office/drawing/2014/main" id="{B65E0DA4-AEB3-4514-2A9A-29CBB3BE98C1}"/>
              </a:ext>
            </a:extLst>
          </p:cNvPr>
          <p:cNvPicPr>
            <a:picLocks noChangeAspect="1"/>
          </p:cNvPicPr>
          <p:nvPr/>
        </p:nvPicPr>
        <p:blipFill>
          <a:blip r:embed="rId2"/>
          <a:srcRect l="28389" r="7541" b="2"/>
          <a:stretch/>
        </p:blipFill>
        <p:spPr>
          <a:xfrm>
            <a:off x="7683975" y="1200223"/>
            <a:ext cx="3624312" cy="4072815"/>
          </a:xfrm>
          <a:prstGeom prst="rect">
            <a:avLst/>
          </a:prstGeom>
        </p:spPr>
      </p:pic>
    </p:spTree>
    <p:extLst>
      <p:ext uri="{BB962C8B-B14F-4D97-AF65-F5344CB8AC3E}">
        <p14:creationId xmlns:p14="http://schemas.microsoft.com/office/powerpoint/2010/main" val="639378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9EFE2-D5CC-53C9-13AC-0EE63355E9AB}"/>
              </a:ext>
            </a:extLst>
          </p:cNvPr>
          <p:cNvSpPr>
            <a:spLocks noGrp="1"/>
          </p:cNvSpPr>
          <p:nvPr>
            <p:ph type="title"/>
          </p:nvPr>
        </p:nvSpPr>
        <p:spPr/>
        <p:txBody>
          <a:bodyPr/>
          <a:lstStyle/>
          <a:p>
            <a:r>
              <a:rPr lang="en-GB" dirty="0"/>
              <a:t>File submission is governed by …</a:t>
            </a:r>
          </a:p>
        </p:txBody>
      </p:sp>
      <p:pic>
        <p:nvPicPr>
          <p:cNvPr id="5" name="Content Placeholder 4">
            <a:extLst>
              <a:ext uri="{FF2B5EF4-FFF2-40B4-BE49-F238E27FC236}">
                <a16:creationId xmlns:a16="http://schemas.microsoft.com/office/drawing/2014/main" id="{0DA1EF05-747B-3E78-704C-67CF8E484B91}"/>
              </a:ext>
            </a:extLst>
          </p:cNvPr>
          <p:cNvPicPr>
            <a:picLocks noGrp="1" noChangeAspect="1"/>
          </p:cNvPicPr>
          <p:nvPr>
            <p:ph idx="1"/>
          </p:nvPr>
        </p:nvPicPr>
        <p:blipFill>
          <a:blip r:embed="rId2"/>
          <a:stretch>
            <a:fillRect/>
          </a:stretch>
        </p:blipFill>
        <p:spPr>
          <a:xfrm>
            <a:off x="1413809" y="1614790"/>
            <a:ext cx="9364382" cy="4260715"/>
          </a:xfrm>
        </p:spPr>
      </p:pic>
      <p:sp>
        <p:nvSpPr>
          <p:cNvPr id="7" name="TextBox 6">
            <a:extLst>
              <a:ext uri="{FF2B5EF4-FFF2-40B4-BE49-F238E27FC236}">
                <a16:creationId xmlns:a16="http://schemas.microsoft.com/office/drawing/2014/main" id="{7B3A295C-29E5-D626-E636-8A4E1ABEF2A9}"/>
              </a:ext>
            </a:extLst>
          </p:cNvPr>
          <p:cNvSpPr txBox="1"/>
          <p:nvPr/>
        </p:nvSpPr>
        <p:spPr>
          <a:xfrm>
            <a:off x="6522180" y="6109487"/>
            <a:ext cx="5324559" cy="461665"/>
          </a:xfrm>
          <a:prstGeom prst="rect">
            <a:avLst/>
          </a:prstGeom>
          <a:noFill/>
        </p:spPr>
        <p:txBody>
          <a:bodyPr wrap="square">
            <a:spAutoFit/>
          </a:bodyPr>
          <a:lstStyle/>
          <a:p>
            <a:r>
              <a:rPr lang="en-GB" sz="1200" dirty="0">
                <a:hlinkClick r:id="rId3"/>
              </a:rPr>
              <a:t>Director’s Guidance on Charging, sixth edition, December 2020, incorporating the National File Standard | The Crown Prosecution Service</a:t>
            </a:r>
            <a:endParaRPr lang="en-GB" sz="1200" dirty="0"/>
          </a:p>
        </p:txBody>
      </p:sp>
    </p:spTree>
    <p:extLst>
      <p:ext uri="{BB962C8B-B14F-4D97-AF65-F5344CB8AC3E}">
        <p14:creationId xmlns:p14="http://schemas.microsoft.com/office/powerpoint/2010/main" val="2444321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AC49721-EC8E-14D0-0F4E-645077198102}"/>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000" kern="1200">
                <a:solidFill>
                  <a:srgbClr val="FFFFFF"/>
                </a:solidFill>
                <a:latin typeface="+mj-lt"/>
                <a:ea typeface="+mj-ea"/>
                <a:cs typeface="+mj-cs"/>
                <a:hlinkClick r:id="rId2"/>
              </a:rPr>
              <a:t>Police and Criminal Evidence Act 1984</a:t>
            </a:r>
            <a:endParaRPr lang="en-US" sz="4000" kern="1200">
              <a:solidFill>
                <a:srgbClr val="FFFFFF"/>
              </a:solidFill>
              <a:latin typeface="+mj-lt"/>
              <a:ea typeface="+mj-ea"/>
              <a:cs typeface="+mj-cs"/>
            </a:endParaRPr>
          </a:p>
        </p:txBody>
      </p:sp>
      <p:pic>
        <p:nvPicPr>
          <p:cNvPr id="9" name="Picture 8">
            <a:extLst>
              <a:ext uri="{FF2B5EF4-FFF2-40B4-BE49-F238E27FC236}">
                <a16:creationId xmlns:a16="http://schemas.microsoft.com/office/drawing/2014/main" id="{CC169EA9-38BA-5723-30DF-1EE8AE4702E5}"/>
              </a:ext>
            </a:extLst>
          </p:cNvPr>
          <p:cNvPicPr>
            <a:picLocks noChangeAspect="1"/>
          </p:cNvPicPr>
          <p:nvPr/>
        </p:nvPicPr>
        <p:blipFill>
          <a:blip r:embed="rId3"/>
          <a:stretch>
            <a:fillRect/>
          </a:stretch>
        </p:blipFill>
        <p:spPr>
          <a:xfrm>
            <a:off x="0" y="0"/>
            <a:ext cx="1486525" cy="836579"/>
          </a:xfrm>
          <a:prstGeom prst="rect">
            <a:avLst/>
          </a:prstGeom>
        </p:spPr>
      </p:pic>
      <p:graphicFrame>
        <p:nvGraphicFramePr>
          <p:cNvPr id="13" name="Content Placeholder 6">
            <a:extLst>
              <a:ext uri="{FF2B5EF4-FFF2-40B4-BE49-F238E27FC236}">
                <a16:creationId xmlns:a16="http://schemas.microsoft.com/office/drawing/2014/main" id="{C4FE92BC-9BA2-1929-4286-36B50ACA62D7}"/>
              </a:ext>
            </a:extLst>
          </p:cNvPr>
          <p:cNvGraphicFramePr>
            <a:graphicFrameLocks noGrp="1"/>
          </p:cNvGraphicFramePr>
          <p:nvPr>
            <p:ph idx="1"/>
            <p:extLst>
              <p:ext uri="{D42A27DB-BD31-4B8C-83A1-F6EECF244321}">
                <p14:modId xmlns:p14="http://schemas.microsoft.com/office/powerpoint/2010/main" val="428234137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63098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8" name="Content Placeholder 5">
            <a:extLst>
              <a:ext uri="{FF2B5EF4-FFF2-40B4-BE49-F238E27FC236}">
                <a16:creationId xmlns:a16="http://schemas.microsoft.com/office/drawing/2014/main" id="{0A354D5C-0AEA-C3B1-43B9-A7CFA739FAEC}"/>
              </a:ext>
            </a:extLst>
          </p:cNvPr>
          <p:cNvGraphicFramePr>
            <a:graphicFrameLocks noGrp="1"/>
          </p:cNvGraphicFramePr>
          <p:nvPr>
            <p:ph idx="1"/>
            <p:extLst>
              <p:ext uri="{D42A27DB-BD31-4B8C-83A1-F6EECF244321}">
                <p14:modId xmlns:p14="http://schemas.microsoft.com/office/powerpoint/2010/main" val="1220062107"/>
              </p:ext>
            </p:extLst>
          </p:nvPr>
        </p:nvGraphicFramePr>
        <p:xfrm>
          <a:off x="644056" y="499873"/>
          <a:ext cx="10927829" cy="5805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5285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green and blue sky with white dots&#10;&#10;AI-generated content may be incorrect.">
            <a:extLst>
              <a:ext uri="{FF2B5EF4-FFF2-40B4-BE49-F238E27FC236}">
                <a16:creationId xmlns:a16="http://schemas.microsoft.com/office/drawing/2014/main" id="{C10E669B-62E2-6062-5E61-13D2F523593C}"/>
              </a:ext>
            </a:extLst>
          </p:cNvPr>
          <p:cNvPicPr>
            <a:picLocks noChangeAspect="1"/>
          </p:cNvPicPr>
          <p:nvPr/>
        </p:nvPicPr>
        <p:blipFill>
          <a:blip r:embed="rId2">
            <a:alphaModFix amt="35000"/>
          </a:blip>
          <a:srcRect t="3433"/>
          <a:stretch/>
        </p:blipFill>
        <p:spPr>
          <a:xfrm>
            <a:off x="20" y="10"/>
            <a:ext cx="12191980" cy="6857990"/>
          </a:xfrm>
          <a:prstGeom prst="rect">
            <a:avLst/>
          </a:prstGeom>
        </p:spPr>
      </p:pic>
      <p:sp>
        <p:nvSpPr>
          <p:cNvPr id="2" name="Title 1">
            <a:extLst>
              <a:ext uri="{FF2B5EF4-FFF2-40B4-BE49-F238E27FC236}">
                <a16:creationId xmlns:a16="http://schemas.microsoft.com/office/drawing/2014/main" id="{F74D7CED-21FE-FFB8-B42C-238BB1C7A738}"/>
              </a:ext>
            </a:extLst>
          </p:cNvPr>
          <p:cNvSpPr>
            <a:spLocks noGrp="1"/>
          </p:cNvSpPr>
          <p:nvPr>
            <p:ph type="title"/>
          </p:nvPr>
        </p:nvSpPr>
        <p:spPr/>
        <p:txBody>
          <a:bodyPr>
            <a:normAutofit/>
          </a:bodyPr>
          <a:lstStyle/>
          <a:p>
            <a:r>
              <a:rPr lang="en-GB">
                <a:solidFill>
                  <a:srgbClr val="FFFFFF"/>
                </a:solidFill>
              </a:rPr>
              <a:t>Types of Evidential Files</a:t>
            </a:r>
          </a:p>
        </p:txBody>
      </p:sp>
      <p:graphicFrame>
        <p:nvGraphicFramePr>
          <p:cNvPr id="5" name="Content Placeholder 2">
            <a:extLst>
              <a:ext uri="{FF2B5EF4-FFF2-40B4-BE49-F238E27FC236}">
                <a16:creationId xmlns:a16="http://schemas.microsoft.com/office/drawing/2014/main" id="{87FE2BC8-9713-90D2-FC1C-EAE4B0EAB31F}"/>
              </a:ext>
            </a:extLst>
          </p:cNvPr>
          <p:cNvGraphicFramePr>
            <a:graphicFrameLocks noGrp="1"/>
          </p:cNvGraphicFramePr>
          <p:nvPr>
            <p:ph idx="1"/>
            <p:extLst>
              <p:ext uri="{D42A27DB-BD31-4B8C-83A1-F6EECF244321}">
                <p14:modId xmlns:p14="http://schemas.microsoft.com/office/powerpoint/2010/main" val="39423381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179819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close-up of a blue surface&#10;&#10;AI-generated content may be incorrect.">
            <a:extLst>
              <a:ext uri="{FF2B5EF4-FFF2-40B4-BE49-F238E27FC236}">
                <a16:creationId xmlns:a16="http://schemas.microsoft.com/office/drawing/2014/main" id="{6D1FA694-9C41-2EB7-204B-CACC95788CBA}"/>
              </a:ext>
            </a:extLst>
          </p:cNvPr>
          <p:cNvPicPr>
            <a:picLocks noChangeAspect="1"/>
          </p:cNvPicPr>
          <p:nvPr/>
        </p:nvPicPr>
        <p:blipFill>
          <a:blip r:embed="rId2">
            <a:duotone>
              <a:prstClr val="black"/>
              <a:schemeClr val="tx2">
                <a:tint val="45000"/>
                <a:satMod val="400000"/>
              </a:schemeClr>
            </a:duotone>
            <a:alphaModFix amt="25000"/>
          </a:blip>
          <a:srcRect t="25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08B0410C-5AAF-6F15-F74B-73998BBA23C7}"/>
              </a:ext>
            </a:extLst>
          </p:cNvPr>
          <p:cNvSpPr>
            <a:spLocks noGrp="1"/>
          </p:cNvSpPr>
          <p:nvPr>
            <p:ph type="title"/>
          </p:nvPr>
        </p:nvSpPr>
        <p:spPr>
          <a:xfrm>
            <a:off x="838200" y="365125"/>
            <a:ext cx="10515600" cy="1325563"/>
          </a:xfrm>
        </p:spPr>
        <p:txBody>
          <a:bodyPr>
            <a:normAutofit/>
          </a:bodyPr>
          <a:lstStyle/>
          <a:p>
            <a:r>
              <a:rPr lang="en-GB"/>
              <a:t>Crown Prosecution Service Files</a:t>
            </a:r>
          </a:p>
        </p:txBody>
      </p:sp>
      <p:graphicFrame>
        <p:nvGraphicFramePr>
          <p:cNvPr id="4" name="Content Placeholder 2">
            <a:extLst>
              <a:ext uri="{FF2B5EF4-FFF2-40B4-BE49-F238E27FC236}">
                <a16:creationId xmlns:a16="http://schemas.microsoft.com/office/drawing/2014/main" id="{557C5DC6-5930-946E-EDC1-7B40787A9EB3}"/>
              </a:ext>
            </a:extLst>
          </p:cNvPr>
          <p:cNvGraphicFramePr>
            <a:graphicFrameLocks/>
          </p:cNvGraphicFramePr>
          <p:nvPr>
            <p:extLst>
              <p:ext uri="{D42A27DB-BD31-4B8C-83A1-F6EECF244321}">
                <p14:modId xmlns:p14="http://schemas.microsoft.com/office/powerpoint/2010/main" val="92066748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1260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462476-8EDA-402F-9418-C1117CD45A12}"/>
              </a:ext>
            </a:extLst>
          </p:cNvPr>
          <p:cNvSpPr>
            <a:spLocks noGrp="1"/>
          </p:cNvSpPr>
          <p:nvPr>
            <p:ph idx="1"/>
          </p:nvPr>
        </p:nvSpPr>
        <p:spPr/>
        <p:txBody>
          <a:bodyPr/>
          <a:lstStyle/>
          <a:p>
            <a:r>
              <a:rPr lang="en-GB" dirty="0">
                <a:hlinkClick r:id="rId2"/>
              </a:rPr>
              <a:t>Director’s Guidance on Charging, sixth edition, December 2020, incorporating the National File Standard | The Crown Prosecution Service</a:t>
            </a:r>
            <a:endParaRPr lang="en-GB" dirty="0"/>
          </a:p>
        </p:txBody>
      </p:sp>
    </p:spTree>
    <p:extLst>
      <p:ext uri="{BB962C8B-B14F-4D97-AF65-F5344CB8AC3E}">
        <p14:creationId xmlns:p14="http://schemas.microsoft.com/office/powerpoint/2010/main" val="20581200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1BF33-580C-AD45-7F41-87C13CDB0282}"/>
              </a:ext>
            </a:extLst>
          </p:cNvPr>
          <p:cNvSpPr>
            <a:spLocks noGrp="1"/>
          </p:cNvSpPr>
          <p:nvPr>
            <p:ph type="title"/>
          </p:nvPr>
        </p:nvSpPr>
        <p:spPr/>
        <p:txBody>
          <a:bodyPr/>
          <a:lstStyle/>
          <a:p>
            <a:r>
              <a:rPr lang="en-GB" dirty="0"/>
              <a:t>Evidential Tests</a:t>
            </a:r>
          </a:p>
        </p:txBody>
      </p:sp>
      <p:sp>
        <p:nvSpPr>
          <p:cNvPr id="3" name="Content Placeholder 2">
            <a:extLst>
              <a:ext uri="{FF2B5EF4-FFF2-40B4-BE49-F238E27FC236}">
                <a16:creationId xmlns:a16="http://schemas.microsoft.com/office/drawing/2014/main" id="{483A2BCA-15E3-4C00-4CC2-A90CB03200B4}"/>
              </a:ext>
            </a:extLst>
          </p:cNvPr>
          <p:cNvSpPr>
            <a:spLocks noGrp="1"/>
          </p:cNvSpPr>
          <p:nvPr>
            <p:ph idx="1"/>
          </p:nvPr>
        </p:nvSpPr>
        <p:spPr/>
        <p:txBody>
          <a:bodyPr/>
          <a:lstStyle/>
          <a:p>
            <a:r>
              <a:rPr lang="en-GB" dirty="0"/>
              <a:t>There are two evidential tests.</a:t>
            </a:r>
          </a:p>
          <a:p>
            <a:endParaRPr lang="en-GB" dirty="0"/>
          </a:p>
          <a:p>
            <a:r>
              <a:rPr lang="en-GB" dirty="0"/>
              <a:t>1. The threshold test and,</a:t>
            </a:r>
          </a:p>
          <a:p>
            <a:endParaRPr lang="en-GB" dirty="0"/>
          </a:p>
          <a:p>
            <a:r>
              <a:rPr lang="en-GB" dirty="0"/>
              <a:t>2. The full code test.</a:t>
            </a:r>
          </a:p>
        </p:txBody>
      </p:sp>
    </p:spTree>
    <p:extLst>
      <p:ext uri="{BB962C8B-B14F-4D97-AF65-F5344CB8AC3E}">
        <p14:creationId xmlns:p14="http://schemas.microsoft.com/office/powerpoint/2010/main" val="19054965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679D4-F3C6-D677-77C0-C33AF0093521}"/>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The Full Code Test</a:t>
            </a:r>
          </a:p>
        </p:txBody>
      </p:sp>
      <p:graphicFrame>
        <p:nvGraphicFramePr>
          <p:cNvPr id="5" name="Content Placeholder 2">
            <a:extLst>
              <a:ext uri="{FF2B5EF4-FFF2-40B4-BE49-F238E27FC236}">
                <a16:creationId xmlns:a16="http://schemas.microsoft.com/office/drawing/2014/main" id="{0DC3A8B5-D012-1B61-2AA1-D20D8E4DD83D}"/>
              </a:ext>
            </a:extLst>
          </p:cNvPr>
          <p:cNvGraphicFramePr>
            <a:graphicFrameLocks noGrp="1"/>
          </p:cNvGraphicFramePr>
          <p:nvPr>
            <p:ph idx="1"/>
            <p:extLst>
              <p:ext uri="{D42A27DB-BD31-4B8C-83A1-F6EECF244321}">
                <p14:modId xmlns:p14="http://schemas.microsoft.com/office/powerpoint/2010/main" val="337510448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4250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1B70C-B631-436E-9A1C-179F812F8958}"/>
              </a:ext>
            </a:extLst>
          </p:cNvPr>
          <p:cNvSpPr>
            <a:spLocks noGrp="1"/>
          </p:cNvSpPr>
          <p:nvPr>
            <p:ph type="title"/>
          </p:nvPr>
        </p:nvSpPr>
        <p:spPr/>
        <p:txBody>
          <a:bodyPr/>
          <a:lstStyle/>
          <a:p>
            <a:r>
              <a:rPr lang="en-GB" dirty="0">
                <a:cs typeface="Times New Roman" panose="02020603050405020304" pitchFamily="18" charset="0"/>
              </a:rPr>
              <a:t>The test is to be applied;</a:t>
            </a:r>
          </a:p>
        </p:txBody>
      </p:sp>
      <p:sp>
        <p:nvSpPr>
          <p:cNvPr id="3" name="Content Placeholder 2">
            <a:extLst>
              <a:ext uri="{FF2B5EF4-FFF2-40B4-BE49-F238E27FC236}">
                <a16:creationId xmlns:a16="http://schemas.microsoft.com/office/drawing/2014/main" id="{36B5F351-E937-1599-A990-800189EFC96B}"/>
              </a:ext>
            </a:extLst>
          </p:cNvPr>
          <p:cNvSpPr>
            <a:spLocks noGrp="1"/>
          </p:cNvSpPr>
          <p:nvPr>
            <p:ph idx="1"/>
          </p:nvPr>
        </p:nvSpPr>
        <p:spPr/>
        <p:txBody>
          <a:bodyPr/>
          <a:lstStyle/>
          <a:p>
            <a:pPr algn="l">
              <a:spcBef>
                <a:spcPts val="1200"/>
              </a:spcBef>
              <a:spcAft>
                <a:spcPts val="1200"/>
              </a:spcAft>
            </a:pPr>
            <a:r>
              <a:rPr lang="en-GB" b="0" dirty="0">
                <a:effectLst/>
                <a:latin typeface="+mj-lt"/>
                <a:cs typeface="Times New Roman" panose="02020603050405020304" pitchFamily="18" charset="0"/>
              </a:rPr>
              <a:t>(a) when all outstanding reasonable lines of inquiry have been pursued; or</a:t>
            </a:r>
          </a:p>
          <a:p>
            <a:pPr algn="l">
              <a:spcBef>
                <a:spcPts val="1200"/>
              </a:spcBef>
              <a:spcAft>
                <a:spcPts val="1200"/>
              </a:spcAft>
            </a:pPr>
            <a:r>
              <a:rPr lang="en-GB" b="0" dirty="0">
                <a:effectLst/>
                <a:latin typeface="+mj-lt"/>
                <a:cs typeface="Times New Roman" panose="02020603050405020304" pitchFamily="18" charset="0"/>
              </a:rPr>
              <a:t>(b) prior to the investigation being completed, if the prosecutor is satisfied that any further evidence or material is unlikely to affect the application of the Full Code Test, whether in favour of or against a prosecution.</a:t>
            </a:r>
          </a:p>
          <a:p>
            <a:endParaRPr lang="en-GB" dirty="0"/>
          </a:p>
        </p:txBody>
      </p:sp>
    </p:spTree>
    <p:extLst>
      <p:ext uri="{BB962C8B-B14F-4D97-AF65-F5344CB8AC3E}">
        <p14:creationId xmlns:p14="http://schemas.microsoft.com/office/powerpoint/2010/main" val="41238136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50AB5-434F-8F9A-5F89-571AB27CBC0C}"/>
              </a:ext>
            </a:extLst>
          </p:cNvPr>
          <p:cNvSpPr>
            <a:spLocks noGrp="1"/>
          </p:cNvSpPr>
          <p:nvPr>
            <p:ph type="title"/>
          </p:nvPr>
        </p:nvSpPr>
        <p:spPr>
          <a:xfrm>
            <a:off x="838200" y="1641752"/>
            <a:ext cx="4391025" cy="1323439"/>
          </a:xfrm>
        </p:spPr>
        <p:txBody>
          <a:bodyPr vert="horz" lIns="91440" tIns="45720" rIns="91440" bIns="45720" rtlCol="0" anchor="t">
            <a:normAutofit/>
          </a:bodyPr>
          <a:lstStyle/>
          <a:p>
            <a:r>
              <a:rPr lang="en-US" sz="4000" kern="1200">
                <a:solidFill>
                  <a:schemeClr val="bg1"/>
                </a:solidFill>
                <a:latin typeface="+mj-lt"/>
                <a:ea typeface="+mj-ea"/>
                <a:cs typeface="+mj-cs"/>
              </a:rPr>
              <a:t>Realistic prospect of conviction</a:t>
            </a:r>
          </a:p>
        </p:txBody>
      </p:sp>
      <p:sp>
        <p:nvSpPr>
          <p:cNvPr id="5" name="TextBox 4">
            <a:extLst>
              <a:ext uri="{FF2B5EF4-FFF2-40B4-BE49-F238E27FC236}">
                <a16:creationId xmlns:a16="http://schemas.microsoft.com/office/drawing/2014/main" id="{A159DE34-F1C3-A886-8E33-627F893A9754}"/>
              </a:ext>
            </a:extLst>
          </p:cNvPr>
          <p:cNvSpPr txBox="1"/>
          <p:nvPr/>
        </p:nvSpPr>
        <p:spPr>
          <a:xfrm>
            <a:off x="838200" y="1359463"/>
            <a:ext cx="4391025" cy="4241238"/>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800" b="0" i="0" dirty="0">
                <a:solidFill>
                  <a:schemeClr val="tx1">
                    <a:alpha val="80000"/>
                  </a:schemeClr>
                </a:solidFill>
                <a:effectLst/>
              </a:rPr>
              <a:t> “</a:t>
            </a:r>
            <a:r>
              <a:rPr lang="en-US" sz="2800" b="0" i="1" dirty="0">
                <a:solidFill>
                  <a:schemeClr val="tx1">
                    <a:alpha val="80000"/>
                  </a:schemeClr>
                </a:solidFill>
                <a:effectLst/>
              </a:rPr>
              <a:t>an objective, impartial and reasonable jury, bench of magistrates or a judge hearing a case alone, properly directed and acting in accordance with the law, is more likely than not to convict the defendant of the charge alleged.</a:t>
            </a:r>
            <a:r>
              <a:rPr lang="en-US" sz="2800" b="0" i="0" dirty="0">
                <a:solidFill>
                  <a:schemeClr val="tx1">
                    <a:alpha val="80000"/>
                  </a:schemeClr>
                </a:solidFill>
                <a:effectLst/>
              </a:rPr>
              <a:t>”</a:t>
            </a:r>
            <a:endParaRPr lang="en-US" sz="2800" dirty="0">
              <a:solidFill>
                <a:schemeClr val="tx1">
                  <a:alpha val="80000"/>
                </a:schemeClr>
              </a:solidFill>
            </a:endParaRPr>
          </a:p>
        </p:txBody>
      </p:sp>
      <p:pic>
        <p:nvPicPr>
          <p:cNvPr id="7" name="Picture 6">
            <a:extLst>
              <a:ext uri="{FF2B5EF4-FFF2-40B4-BE49-F238E27FC236}">
                <a16:creationId xmlns:a16="http://schemas.microsoft.com/office/drawing/2014/main" id="{50F57E25-49B8-CCBD-945E-1E8129B9040F}"/>
              </a:ext>
            </a:extLst>
          </p:cNvPr>
          <p:cNvPicPr>
            <a:picLocks noChangeAspect="1"/>
          </p:cNvPicPr>
          <p:nvPr/>
        </p:nvPicPr>
        <p:blipFill>
          <a:blip r:embed="rId2"/>
          <a:stretch>
            <a:fillRect/>
          </a:stretch>
        </p:blipFill>
        <p:spPr>
          <a:xfrm>
            <a:off x="6095999" y="1883804"/>
            <a:ext cx="5260976" cy="3051367"/>
          </a:xfrm>
          <a:prstGeom prst="rect">
            <a:avLst/>
          </a:prstGeom>
        </p:spPr>
      </p:pic>
    </p:spTree>
    <p:extLst>
      <p:ext uri="{BB962C8B-B14F-4D97-AF65-F5344CB8AC3E}">
        <p14:creationId xmlns:p14="http://schemas.microsoft.com/office/powerpoint/2010/main" val="41029268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3C4D592-0088-CD87-A6F6-B02DD62F2DE8}"/>
              </a:ext>
            </a:extLst>
          </p:cNvPr>
          <p:cNvPicPr>
            <a:picLocks noChangeAspect="1"/>
          </p:cNvPicPr>
          <p:nvPr/>
        </p:nvPicPr>
        <p:blipFill>
          <a:blip r:embed="rId2">
            <a:alphaModFix amt="35000"/>
          </a:blip>
          <a:srcRect t="12262" b="5320"/>
          <a:stretch/>
        </p:blipFill>
        <p:spPr>
          <a:xfrm>
            <a:off x="20" y="10"/>
            <a:ext cx="12191980" cy="6857990"/>
          </a:xfrm>
          <a:prstGeom prst="rect">
            <a:avLst/>
          </a:prstGeom>
        </p:spPr>
      </p:pic>
      <p:sp>
        <p:nvSpPr>
          <p:cNvPr id="2" name="Title 1">
            <a:extLst>
              <a:ext uri="{FF2B5EF4-FFF2-40B4-BE49-F238E27FC236}">
                <a16:creationId xmlns:a16="http://schemas.microsoft.com/office/drawing/2014/main" id="{37BFC6B0-B279-6CFF-2D95-F9A67476B231}"/>
              </a:ext>
            </a:extLst>
          </p:cNvPr>
          <p:cNvSpPr>
            <a:spLocks noGrp="1"/>
          </p:cNvSpPr>
          <p:nvPr>
            <p:ph type="title"/>
          </p:nvPr>
        </p:nvSpPr>
        <p:spPr/>
        <p:txBody>
          <a:bodyPr>
            <a:normAutofit/>
          </a:bodyPr>
          <a:lstStyle/>
          <a:p>
            <a:r>
              <a:rPr lang="en-GB" dirty="0">
                <a:solidFill>
                  <a:srgbClr val="FFFFFF"/>
                </a:solidFill>
              </a:rPr>
              <a:t>The public interest test.</a:t>
            </a:r>
          </a:p>
        </p:txBody>
      </p:sp>
      <p:graphicFrame>
        <p:nvGraphicFramePr>
          <p:cNvPr id="5" name="Content Placeholder 2">
            <a:extLst>
              <a:ext uri="{FF2B5EF4-FFF2-40B4-BE49-F238E27FC236}">
                <a16:creationId xmlns:a16="http://schemas.microsoft.com/office/drawing/2014/main" id="{64179305-EE7A-1A26-CB7D-18D97A910262}"/>
              </a:ext>
            </a:extLst>
          </p:cNvPr>
          <p:cNvGraphicFramePr>
            <a:graphicFrameLocks noGrp="1"/>
          </p:cNvGraphicFramePr>
          <p:nvPr>
            <p:ph idx="1"/>
            <p:extLst>
              <p:ext uri="{D42A27DB-BD31-4B8C-83A1-F6EECF244321}">
                <p14:modId xmlns:p14="http://schemas.microsoft.com/office/powerpoint/2010/main" val="384061198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82103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06973-DA1D-A5B4-42B5-8D1403FD5BBA}"/>
              </a:ext>
            </a:extLst>
          </p:cNvPr>
          <p:cNvSpPr>
            <a:spLocks noGrp="1"/>
          </p:cNvSpPr>
          <p:nvPr>
            <p:ph type="title"/>
          </p:nvPr>
        </p:nvSpPr>
        <p:spPr/>
        <p:txBody>
          <a:bodyPr/>
          <a:lstStyle/>
          <a:p>
            <a:r>
              <a:rPr lang="en-GB" dirty="0"/>
              <a:t>Public interest factors:</a:t>
            </a:r>
          </a:p>
        </p:txBody>
      </p:sp>
      <p:sp>
        <p:nvSpPr>
          <p:cNvPr id="3" name="Content Placeholder 2">
            <a:extLst>
              <a:ext uri="{FF2B5EF4-FFF2-40B4-BE49-F238E27FC236}">
                <a16:creationId xmlns:a16="http://schemas.microsoft.com/office/drawing/2014/main" id="{DD7072B2-B07D-FC0F-B37B-63BDD3139C9D}"/>
              </a:ext>
            </a:extLst>
          </p:cNvPr>
          <p:cNvSpPr>
            <a:spLocks noGrp="1"/>
          </p:cNvSpPr>
          <p:nvPr>
            <p:ph idx="1"/>
          </p:nvPr>
        </p:nvSpPr>
        <p:spPr/>
        <p:txBody>
          <a:bodyPr/>
          <a:lstStyle/>
          <a:p>
            <a:pPr algn="l">
              <a:buFont typeface="Arial" panose="020B0604020202020204" pitchFamily="34" charset="0"/>
              <a:buChar char="•"/>
            </a:pPr>
            <a:r>
              <a:rPr lang="en-GB" b="0" i="0" dirty="0">
                <a:effectLst/>
                <a:latin typeface="Gotham"/>
              </a:rPr>
              <a:t>seriousness of the offence</a:t>
            </a:r>
          </a:p>
          <a:p>
            <a:pPr algn="l">
              <a:buFont typeface="Arial" panose="020B0604020202020204" pitchFamily="34" charset="0"/>
              <a:buChar char="•"/>
            </a:pPr>
            <a:r>
              <a:rPr lang="en-GB" b="0" i="0" dirty="0">
                <a:effectLst/>
                <a:latin typeface="Gotham"/>
              </a:rPr>
              <a:t>suspect’s level of culpability</a:t>
            </a:r>
          </a:p>
          <a:p>
            <a:pPr algn="l">
              <a:buFont typeface="Arial" panose="020B0604020202020204" pitchFamily="34" charset="0"/>
              <a:buChar char="•"/>
            </a:pPr>
            <a:r>
              <a:rPr lang="en-GB" b="0" i="0" dirty="0">
                <a:effectLst/>
                <a:latin typeface="Gotham"/>
              </a:rPr>
              <a:t>circumstances of and harm caused to the victim</a:t>
            </a:r>
          </a:p>
          <a:p>
            <a:pPr algn="l">
              <a:buFont typeface="Arial" panose="020B0604020202020204" pitchFamily="34" charset="0"/>
              <a:buChar char="•"/>
            </a:pPr>
            <a:r>
              <a:rPr lang="en-GB" b="0" i="0" dirty="0">
                <a:effectLst/>
                <a:latin typeface="Gotham"/>
              </a:rPr>
              <a:t>if the suspect is under 18 at the time of the offence</a:t>
            </a:r>
          </a:p>
          <a:p>
            <a:pPr algn="l">
              <a:buFont typeface="Arial" panose="020B0604020202020204" pitchFamily="34" charset="0"/>
              <a:buChar char="•"/>
            </a:pPr>
            <a:r>
              <a:rPr lang="en-GB" b="0" i="0" dirty="0">
                <a:effectLst/>
                <a:latin typeface="Gotham"/>
              </a:rPr>
              <a:t>impact on the community</a:t>
            </a:r>
          </a:p>
          <a:p>
            <a:pPr algn="l">
              <a:buFont typeface="Arial" panose="020B0604020202020204" pitchFamily="34" charset="0"/>
              <a:buChar char="•"/>
            </a:pPr>
            <a:r>
              <a:rPr lang="en-GB" b="0" i="0" dirty="0">
                <a:effectLst/>
                <a:latin typeface="Gotham"/>
              </a:rPr>
              <a:t>whether prosecution is a proportionate response, for example, is a nominal penalty likely?</a:t>
            </a:r>
          </a:p>
          <a:p>
            <a:pPr algn="l">
              <a:buFont typeface="Arial" panose="020B0604020202020204" pitchFamily="34" charset="0"/>
              <a:buChar char="•"/>
            </a:pPr>
            <a:r>
              <a:rPr lang="en-GB" b="0" i="0" dirty="0">
                <a:effectLst/>
                <a:latin typeface="Gotham"/>
              </a:rPr>
              <a:t>whether sources of information or national security could be harmed</a:t>
            </a:r>
          </a:p>
          <a:p>
            <a:endParaRPr lang="en-GB" dirty="0"/>
          </a:p>
        </p:txBody>
      </p:sp>
    </p:spTree>
    <p:extLst>
      <p:ext uri="{BB962C8B-B14F-4D97-AF65-F5344CB8AC3E}">
        <p14:creationId xmlns:p14="http://schemas.microsoft.com/office/powerpoint/2010/main" val="42446885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8C93D-8838-CC79-5D54-320676B060D8}"/>
              </a:ext>
            </a:extLst>
          </p:cNvPr>
          <p:cNvSpPr>
            <a:spLocks noGrp="1"/>
          </p:cNvSpPr>
          <p:nvPr>
            <p:ph type="title"/>
          </p:nvPr>
        </p:nvSpPr>
        <p:spPr/>
        <p:txBody>
          <a:bodyPr/>
          <a:lstStyle/>
          <a:p>
            <a:r>
              <a:rPr lang="en-GB" dirty="0"/>
              <a:t>The Threshold Test</a:t>
            </a:r>
          </a:p>
        </p:txBody>
      </p:sp>
      <p:sp>
        <p:nvSpPr>
          <p:cNvPr id="3" name="Content Placeholder 2">
            <a:extLst>
              <a:ext uri="{FF2B5EF4-FFF2-40B4-BE49-F238E27FC236}">
                <a16:creationId xmlns:a16="http://schemas.microsoft.com/office/drawing/2014/main" id="{08C93627-1359-C3C1-B358-812BFBF2F18F}"/>
              </a:ext>
            </a:extLst>
          </p:cNvPr>
          <p:cNvSpPr>
            <a:spLocks noGrp="1"/>
          </p:cNvSpPr>
          <p:nvPr>
            <p:ph idx="1"/>
          </p:nvPr>
        </p:nvSpPr>
        <p:spPr/>
        <p:txBody>
          <a:bodyPr/>
          <a:lstStyle/>
          <a:p>
            <a:r>
              <a:rPr lang="en-GB" b="0" i="0" dirty="0">
                <a:effectLst/>
                <a:latin typeface="Lato" panose="020F0502020204030203" pitchFamily="34" charset="0"/>
              </a:rPr>
              <a:t>The Threshold Test must only be applied where the seriousness or the circumstances of the case justify the making of an immediate charging decision. Such cases are usually charged by a prosecutor.</a:t>
            </a:r>
          </a:p>
          <a:p>
            <a:endParaRPr lang="en-GB" dirty="0"/>
          </a:p>
        </p:txBody>
      </p:sp>
    </p:spTree>
    <p:extLst>
      <p:ext uri="{BB962C8B-B14F-4D97-AF65-F5344CB8AC3E}">
        <p14:creationId xmlns:p14="http://schemas.microsoft.com/office/powerpoint/2010/main" val="16621697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6C99F-394A-1C17-728F-F76D6831DE86}"/>
              </a:ext>
            </a:extLst>
          </p:cNvPr>
          <p:cNvSpPr>
            <a:spLocks noGrp="1"/>
          </p:cNvSpPr>
          <p:nvPr>
            <p:ph type="title"/>
          </p:nvPr>
        </p:nvSpPr>
        <p:spPr/>
        <p:txBody>
          <a:bodyPr/>
          <a:lstStyle/>
          <a:p>
            <a:r>
              <a:rPr lang="en-GB" dirty="0"/>
              <a:t>Police restrictions on use of the Threshold Test</a:t>
            </a:r>
          </a:p>
        </p:txBody>
      </p:sp>
      <p:sp>
        <p:nvSpPr>
          <p:cNvPr id="3" name="Content Placeholder 2">
            <a:extLst>
              <a:ext uri="{FF2B5EF4-FFF2-40B4-BE49-F238E27FC236}">
                <a16:creationId xmlns:a16="http://schemas.microsoft.com/office/drawing/2014/main" id="{688E863D-F90F-CDEA-159A-AA6B36C50377}"/>
              </a:ext>
            </a:extLst>
          </p:cNvPr>
          <p:cNvSpPr>
            <a:spLocks noGrp="1"/>
          </p:cNvSpPr>
          <p:nvPr>
            <p:ph idx="1"/>
          </p:nvPr>
        </p:nvSpPr>
        <p:spPr/>
        <p:txBody>
          <a:bodyPr>
            <a:normAutofit fontScale="92500" lnSpcReduction="10000"/>
          </a:bodyPr>
          <a:lstStyle/>
          <a:p>
            <a:pPr algn="l">
              <a:buFont typeface="Arial" panose="020B0604020202020204" pitchFamily="34" charset="0"/>
              <a:buChar char="•"/>
            </a:pPr>
            <a:r>
              <a:rPr lang="en-GB" b="0" i="0" dirty="0">
                <a:effectLst/>
                <a:latin typeface="Lato" panose="020F0502020204030203" pitchFamily="34" charset="0"/>
              </a:rPr>
              <a:t>the Threshold Test cannot be used to charge a summary only, non-imprisonable offence;</a:t>
            </a:r>
          </a:p>
          <a:p>
            <a:pPr algn="l">
              <a:buFont typeface="Arial" panose="020B0604020202020204" pitchFamily="34" charset="0"/>
              <a:buChar char="•"/>
            </a:pPr>
            <a:r>
              <a:rPr lang="en-GB" b="0" i="0" dirty="0">
                <a:effectLst/>
                <a:latin typeface="Lato" panose="020F0502020204030203" pitchFamily="34" charset="0"/>
              </a:rPr>
              <a:t>where the Threshold Test is used to charge a summary only imprisonable offence, the police will record how each of the five conditions are met. This will enable the prosecutor to review whether the application of the Threshold Test is appropriate before the first hearing;</a:t>
            </a:r>
          </a:p>
          <a:p>
            <a:pPr algn="l">
              <a:buFont typeface="Arial" panose="020B0604020202020204" pitchFamily="34" charset="0"/>
              <a:buChar char="•"/>
            </a:pPr>
            <a:r>
              <a:rPr lang="en-GB" b="0" i="0" dirty="0">
                <a:effectLst/>
                <a:latin typeface="Lato" panose="020F0502020204030203" pitchFamily="34" charset="0"/>
              </a:rPr>
              <a:t>the Threshold Test cannot be used for either way offences that are suitable for sentence in the magistrates’ court and where a guilty plea is anticipated as the requirements of the Full Code Test should have been met in those circumstances. Application of the Threshold Test where there is more than one offender</a:t>
            </a:r>
          </a:p>
          <a:p>
            <a:endParaRPr lang="en-GB" dirty="0"/>
          </a:p>
        </p:txBody>
      </p:sp>
    </p:spTree>
    <p:extLst>
      <p:ext uri="{BB962C8B-B14F-4D97-AF65-F5344CB8AC3E}">
        <p14:creationId xmlns:p14="http://schemas.microsoft.com/office/powerpoint/2010/main" val="24713909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26049-34CD-04A9-B7E5-45B73A2B122D}"/>
              </a:ext>
            </a:extLst>
          </p:cNvPr>
          <p:cNvSpPr>
            <a:spLocks noGrp="1"/>
          </p:cNvSpPr>
          <p:nvPr>
            <p:ph type="title"/>
          </p:nvPr>
        </p:nvSpPr>
        <p:spPr/>
        <p:txBody>
          <a:bodyPr/>
          <a:lstStyle/>
          <a:p>
            <a:r>
              <a:rPr lang="en-GB" dirty="0"/>
              <a:t>Once a Threshold charging decision is made, that decision needs to be kept under review</a:t>
            </a:r>
          </a:p>
        </p:txBody>
      </p:sp>
      <p:sp>
        <p:nvSpPr>
          <p:cNvPr id="3" name="Content Placeholder 2">
            <a:extLst>
              <a:ext uri="{FF2B5EF4-FFF2-40B4-BE49-F238E27FC236}">
                <a16:creationId xmlns:a16="http://schemas.microsoft.com/office/drawing/2014/main" id="{3F4D83ED-1E64-C26E-852F-7ADD287DA3B9}"/>
              </a:ext>
            </a:extLst>
          </p:cNvPr>
          <p:cNvSpPr>
            <a:spLocks noGrp="1"/>
          </p:cNvSpPr>
          <p:nvPr>
            <p:ph idx="1"/>
          </p:nvPr>
        </p:nvSpPr>
        <p:spPr/>
        <p:txBody>
          <a:bodyPr>
            <a:normAutofit lnSpcReduction="10000"/>
          </a:bodyPr>
          <a:lstStyle/>
          <a:p>
            <a:r>
              <a:rPr lang="en-GB" dirty="0"/>
              <a:t>Identified additional material or information must be shared as per agreed action plan (set by CPS).</a:t>
            </a:r>
          </a:p>
          <a:p>
            <a:r>
              <a:rPr lang="en-GB" dirty="0"/>
              <a:t>CPS must proactively seek to secure all additional material from the police.</a:t>
            </a:r>
          </a:p>
          <a:p>
            <a:r>
              <a:rPr lang="en-GB" dirty="0"/>
              <a:t>Police must keep the CPS informed.</a:t>
            </a:r>
          </a:p>
          <a:p>
            <a:r>
              <a:rPr lang="en-GB" dirty="0"/>
              <a:t>CPS must assess the material and information to ensure that the charge remains appropriate and that objection to bail remains justified.</a:t>
            </a:r>
          </a:p>
          <a:p>
            <a:r>
              <a:rPr lang="en-GB" dirty="0"/>
              <a:t>The Full Code Test must be considered prior to the formal service of the prosecution Case.</a:t>
            </a:r>
          </a:p>
        </p:txBody>
      </p:sp>
    </p:spTree>
    <p:extLst>
      <p:ext uri="{BB962C8B-B14F-4D97-AF65-F5344CB8AC3E}">
        <p14:creationId xmlns:p14="http://schemas.microsoft.com/office/powerpoint/2010/main" val="33317638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B066CB-5B96-A68D-4BD9-2AD01475758A}"/>
              </a:ext>
            </a:extLst>
          </p:cNvPr>
          <p:cNvSpPr>
            <a:spLocks noGrp="1"/>
          </p:cNvSpPr>
          <p:nvPr>
            <p:ph idx="1"/>
          </p:nvPr>
        </p:nvSpPr>
        <p:spPr>
          <a:xfrm>
            <a:off x="838200" y="574535"/>
            <a:ext cx="10515600" cy="5602428"/>
          </a:xfrm>
        </p:spPr>
        <p:txBody>
          <a:bodyPr>
            <a:normAutofit/>
          </a:bodyPr>
          <a:lstStyle/>
          <a:p>
            <a:r>
              <a:rPr lang="en-GB" dirty="0"/>
              <a:t>The CPS when making a Threshold test charging decision may advise the police and other investigators of:</a:t>
            </a:r>
          </a:p>
          <a:p>
            <a:r>
              <a:rPr lang="en-GB" dirty="0"/>
              <a:t>Possible reasonable lines of enquiry</a:t>
            </a:r>
          </a:p>
          <a:p>
            <a:r>
              <a:rPr lang="en-GB" dirty="0"/>
              <a:t>Potential charges</a:t>
            </a:r>
          </a:p>
          <a:p>
            <a:r>
              <a:rPr lang="en-GB" dirty="0"/>
              <a:t>Evidential requirements</a:t>
            </a:r>
          </a:p>
          <a:p>
            <a:r>
              <a:rPr lang="en-GB" dirty="0"/>
              <a:t>Pre charge procedures</a:t>
            </a:r>
          </a:p>
          <a:p>
            <a:r>
              <a:rPr lang="en-GB" dirty="0"/>
              <a:t>Disclosure Management</a:t>
            </a:r>
          </a:p>
          <a:p>
            <a:r>
              <a:rPr lang="en-GB" dirty="0"/>
              <a:t>Asset recovery</a:t>
            </a:r>
          </a:p>
          <a:p>
            <a:r>
              <a:rPr lang="en-GB" dirty="0"/>
              <a:t>The investigation – especially narrowing the scope (for example suspects).</a:t>
            </a:r>
          </a:p>
          <a:p>
            <a:r>
              <a:rPr lang="en-GB" dirty="0"/>
              <a:t>The Legal elements of the offences.</a:t>
            </a:r>
          </a:p>
        </p:txBody>
      </p:sp>
    </p:spTree>
    <p:extLst>
      <p:ext uri="{BB962C8B-B14F-4D97-AF65-F5344CB8AC3E}">
        <p14:creationId xmlns:p14="http://schemas.microsoft.com/office/powerpoint/2010/main" val="38201295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28D05-CEAF-8CF7-0EAA-C25ABFF1107A}"/>
              </a:ext>
            </a:extLst>
          </p:cNvPr>
          <p:cNvSpPr>
            <a:spLocks noGrp="1"/>
          </p:cNvSpPr>
          <p:nvPr>
            <p:ph type="title"/>
          </p:nvPr>
        </p:nvSpPr>
        <p:spPr/>
        <p:txBody>
          <a:bodyPr/>
          <a:lstStyle/>
          <a:p>
            <a:r>
              <a:rPr lang="en-GB" dirty="0"/>
              <a:t>Examples of prosecution file builds</a:t>
            </a:r>
          </a:p>
        </p:txBody>
      </p:sp>
      <p:sp>
        <p:nvSpPr>
          <p:cNvPr id="3" name="Content Placeholder 2">
            <a:extLst>
              <a:ext uri="{FF2B5EF4-FFF2-40B4-BE49-F238E27FC236}">
                <a16:creationId xmlns:a16="http://schemas.microsoft.com/office/drawing/2014/main" id="{AB5C3CB9-CAD6-59D9-63B5-736C6087BB3D}"/>
              </a:ext>
            </a:extLst>
          </p:cNvPr>
          <p:cNvSpPr>
            <a:spLocks noGrp="1"/>
          </p:cNvSpPr>
          <p:nvPr>
            <p:ph idx="1"/>
          </p:nvPr>
        </p:nvSpPr>
        <p:spPr/>
        <p:txBody>
          <a:bodyPr/>
          <a:lstStyle/>
          <a:p>
            <a:r>
              <a:rPr lang="en-GB" dirty="0"/>
              <a:t>Police decision – Anticipated Guilty plea.</a:t>
            </a:r>
          </a:p>
          <a:p>
            <a:endParaRPr lang="en-GB" dirty="0"/>
          </a:p>
          <a:p>
            <a:r>
              <a:rPr lang="en-GB" dirty="0"/>
              <a:t>Police decision – Anticipated Not Guilty plea.</a:t>
            </a:r>
          </a:p>
          <a:p>
            <a:endParaRPr lang="en-GB" dirty="0"/>
          </a:p>
          <a:p>
            <a:r>
              <a:rPr lang="en-GB" dirty="0"/>
              <a:t>CPS – Anticipated Guilty plea.</a:t>
            </a:r>
          </a:p>
          <a:p>
            <a:endParaRPr lang="en-GB" dirty="0"/>
          </a:p>
          <a:p>
            <a:r>
              <a:rPr lang="en-GB" dirty="0"/>
              <a:t>CPS – Anticipated Not Guilty plea.</a:t>
            </a:r>
          </a:p>
        </p:txBody>
      </p:sp>
    </p:spTree>
    <p:extLst>
      <p:ext uri="{BB962C8B-B14F-4D97-AF65-F5344CB8AC3E}">
        <p14:creationId xmlns:p14="http://schemas.microsoft.com/office/powerpoint/2010/main" val="22203556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03A9B-4BBB-8E73-CCC5-4D40374EA671}"/>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E4830AF9-606A-F0FE-C5F5-CF5735BA4071}"/>
              </a:ext>
            </a:extLst>
          </p:cNvPr>
          <p:cNvSpPr>
            <a:spLocks noGrp="1"/>
          </p:cNvSpPr>
          <p:nvPr>
            <p:ph idx="1"/>
          </p:nvPr>
        </p:nvSpPr>
        <p:spPr/>
        <p:txBody>
          <a:bodyPr/>
          <a:lstStyle/>
          <a:p>
            <a:r>
              <a:rPr lang="en-GB" dirty="0"/>
              <a:t>In your bundles you have an MG4 Charge form.</a:t>
            </a:r>
          </a:p>
          <a:p>
            <a:endParaRPr lang="en-GB" dirty="0"/>
          </a:p>
          <a:p>
            <a:r>
              <a:rPr lang="en-GB" dirty="0"/>
              <a:t>Think back to the burglary role play.</a:t>
            </a:r>
          </a:p>
          <a:p>
            <a:endParaRPr lang="en-GB" dirty="0"/>
          </a:p>
          <a:p>
            <a:r>
              <a:rPr lang="en-GB" dirty="0"/>
              <a:t>Consider the offence and complete the charging form.</a:t>
            </a:r>
          </a:p>
        </p:txBody>
      </p:sp>
    </p:spTree>
    <p:extLst>
      <p:ext uri="{BB962C8B-B14F-4D97-AF65-F5344CB8AC3E}">
        <p14:creationId xmlns:p14="http://schemas.microsoft.com/office/powerpoint/2010/main" val="26109325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97E54-E178-7025-FD41-DF7A0D2C482A}"/>
              </a:ext>
            </a:extLst>
          </p:cNvPr>
          <p:cNvSpPr>
            <a:spLocks noGrp="1"/>
          </p:cNvSpPr>
          <p:nvPr>
            <p:ph type="title"/>
          </p:nvPr>
        </p:nvSpPr>
        <p:spPr/>
        <p:txBody>
          <a:bodyPr/>
          <a:lstStyle/>
          <a:p>
            <a:r>
              <a:rPr lang="en-GB" dirty="0"/>
              <a:t>The charge on the MG4 should be similar to the following:</a:t>
            </a:r>
          </a:p>
        </p:txBody>
      </p:sp>
      <p:sp>
        <p:nvSpPr>
          <p:cNvPr id="3" name="Content Placeholder 2">
            <a:extLst>
              <a:ext uri="{FF2B5EF4-FFF2-40B4-BE49-F238E27FC236}">
                <a16:creationId xmlns:a16="http://schemas.microsoft.com/office/drawing/2014/main" id="{85F76FFC-7A8D-8370-0476-6179AA5D907A}"/>
              </a:ext>
            </a:extLst>
          </p:cNvPr>
          <p:cNvSpPr>
            <a:spLocks noGrp="1"/>
          </p:cNvSpPr>
          <p:nvPr>
            <p:ph idx="1"/>
          </p:nvPr>
        </p:nvSpPr>
        <p:spPr/>
        <p:txBody>
          <a:bodyPr/>
          <a:lstStyle/>
          <a:p>
            <a:r>
              <a:rPr lang="en-GB" dirty="0"/>
              <a:t>On Monday 10</a:t>
            </a:r>
            <a:r>
              <a:rPr lang="en-GB" baseline="30000" dirty="0"/>
              <a:t>th</a:t>
            </a:r>
            <a:r>
              <a:rPr lang="en-GB" dirty="0"/>
              <a:t> March 2025, you entered 123 High Street, Swansea, as a trespasser with the intention to steal / stole therein property to the value of fifty pounds belonging to Jane Davies contrary to Sec 9.1a of the Theft Act 1968</a:t>
            </a:r>
          </a:p>
          <a:p>
            <a:endParaRPr lang="en-GB" dirty="0"/>
          </a:p>
        </p:txBody>
      </p:sp>
    </p:spTree>
    <p:extLst>
      <p:ext uri="{BB962C8B-B14F-4D97-AF65-F5344CB8AC3E}">
        <p14:creationId xmlns:p14="http://schemas.microsoft.com/office/powerpoint/2010/main" val="15762310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3F153B-E90D-9AF1-CC90-D274284CBBEA}"/>
              </a:ext>
            </a:extLst>
          </p:cNvPr>
          <p:cNvSpPr>
            <a:spLocks noGrp="1"/>
          </p:cNvSpPr>
          <p:nvPr>
            <p:ph idx="1"/>
          </p:nvPr>
        </p:nvSpPr>
        <p:spPr/>
        <p:txBody>
          <a:bodyPr/>
          <a:lstStyle/>
          <a:p>
            <a:r>
              <a:rPr lang="en-GB" dirty="0"/>
              <a:t>Now, consider which caution you would use at point of charge and given the offenders age, what court they should be bailed to attend and why.</a:t>
            </a:r>
          </a:p>
        </p:txBody>
      </p:sp>
    </p:spTree>
    <p:extLst>
      <p:ext uri="{BB962C8B-B14F-4D97-AF65-F5344CB8AC3E}">
        <p14:creationId xmlns:p14="http://schemas.microsoft.com/office/powerpoint/2010/main" val="11620308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D2508-02BA-CC31-90E6-B3E6E8D71F2F}"/>
              </a:ext>
            </a:extLst>
          </p:cNvPr>
          <p:cNvSpPr>
            <a:spLocks noGrp="1"/>
          </p:cNvSpPr>
          <p:nvPr>
            <p:ph type="title"/>
          </p:nvPr>
        </p:nvSpPr>
        <p:spPr/>
        <p:txBody>
          <a:bodyPr/>
          <a:lstStyle/>
          <a:p>
            <a:r>
              <a:rPr lang="en-GB" dirty="0"/>
              <a:t>Types of prosecution files</a:t>
            </a:r>
          </a:p>
        </p:txBody>
      </p:sp>
    </p:spTree>
    <p:extLst>
      <p:ext uri="{BB962C8B-B14F-4D97-AF65-F5344CB8AC3E}">
        <p14:creationId xmlns:p14="http://schemas.microsoft.com/office/powerpoint/2010/main" val="4483166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6F315-A4C5-5FCC-D593-1C1449E8EF8F}"/>
              </a:ext>
            </a:extLst>
          </p:cNvPr>
          <p:cNvSpPr>
            <a:spLocks noGrp="1"/>
          </p:cNvSpPr>
          <p:nvPr>
            <p:ph type="title"/>
          </p:nvPr>
        </p:nvSpPr>
        <p:spPr/>
        <p:txBody>
          <a:bodyPr/>
          <a:lstStyle/>
          <a:p>
            <a:r>
              <a:rPr lang="en-GB" dirty="0"/>
              <a:t>Police – Anticipated Guilty Plea</a:t>
            </a:r>
          </a:p>
        </p:txBody>
      </p:sp>
      <p:sp>
        <p:nvSpPr>
          <p:cNvPr id="3" name="Content Placeholder 2">
            <a:extLst>
              <a:ext uri="{FF2B5EF4-FFF2-40B4-BE49-F238E27FC236}">
                <a16:creationId xmlns:a16="http://schemas.microsoft.com/office/drawing/2014/main" id="{475BED2D-7264-E145-5329-1F78EAAF2EAA}"/>
              </a:ext>
            </a:extLst>
          </p:cNvPr>
          <p:cNvSpPr>
            <a:spLocks noGrp="1"/>
          </p:cNvSpPr>
          <p:nvPr>
            <p:ph idx="1"/>
          </p:nvPr>
        </p:nvSpPr>
        <p:spPr/>
        <p:txBody>
          <a:bodyPr>
            <a:normAutofit fontScale="92500" lnSpcReduction="10000"/>
          </a:bodyPr>
          <a:lstStyle/>
          <a:p>
            <a:r>
              <a:rPr lang="en-GB" dirty="0"/>
              <a:t>MG4 – The Charge</a:t>
            </a:r>
          </a:p>
          <a:p>
            <a:r>
              <a:rPr lang="en-GB" dirty="0"/>
              <a:t>MG5 – Information about the offence, details of witness accounts, evidence and summary of suspect interview, Caution replies and responses to Special Warnings.</a:t>
            </a:r>
          </a:p>
          <a:p>
            <a:r>
              <a:rPr lang="en-GB" dirty="0"/>
              <a:t>MG6 – This is a report that includes unused material (this is material created or acquired during the course of the investigation which does not form part of the prosecution case).</a:t>
            </a:r>
          </a:p>
          <a:p>
            <a:r>
              <a:rPr lang="en-GB" dirty="0"/>
              <a:t>MG 7 Remand Application form.</a:t>
            </a:r>
          </a:p>
          <a:p>
            <a:endParaRPr lang="en-GB" dirty="0"/>
          </a:p>
          <a:p>
            <a:r>
              <a:rPr lang="en-GB" dirty="0"/>
              <a:t>This must include any details of orders being sought, copies of any orders breached</a:t>
            </a:r>
          </a:p>
          <a:p>
            <a:endParaRPr lang="en-GB" dirty="0"/>
          </a:p>
        </p:txBody>
      </p:sp>
      <p:pic>
        <p:nvPicPr>
          <p:cNvPr id="5" name="Picture 4">
            <a:extLst>
              <a:ext uri="{FF2B5EF4-FFF2-40B4-BE49-F238E27FC236}">
                <a16:creationId xmlns:a16="http://schemas.microsoft.com/office/drawing/2014/main" id="{4D5418A5-0920-F929-1C97-995E4C2CE3B1}"/>
              </a:ext>
            </a:extLst>
          </p:cNvPr>
          <p:cNvPicPr>
            <a:picLocks noChangeAspect="1"/>
          </p:cNvPicPr>
          <p:nvPr/>
        </p:nvPicPr>
        <p:blipFill>
          <a:blip r:embed="rId2"/>
          <a:stretch>
            <a:fillRect/>
          </a:stretch>
        </p:blipFill>
        <p:spPr>
          <a:xfrm>
            <a:off x="9677166" y="291784"/>
            <a:ext cx="1676634" cy="1095528"/>
          </a:xfrm>
          <a:prstGeom prst="rect">
            <a:avLst/>
          </a:prstGeom>
        </p:spPr>
      </p:pic>
    </p:spTree>
    <p:extLst>
      <p:ext uri="{BB962C8B-B14F-4D97-AF65-F5344CB8AC3E}">
        <p14:creationId xmlns:p14="http://schemas.microsoft.com/office/powerpoint/2010/main" val="38293879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4CBAEA-1932-387F-08C0-854CF279039B}"/>
              </a:ext>
            </a:extLst>
          </p:cNvPr>
          <p:cNvSpPr>
            <a:spLocks noGrp="1"/>
          </p:cNvSpPr>
          <p:nvPr>
            <p:ph idx="1"/>
          </p:nvPr>
        </p:nvSpPr>
        <p:spPr/>
        <p:txBody>
          <a:bodyPr>
            <a:normAutofit/>
          </a:bodyPr>
          <a:lstStyle/>
          <a:p>
            <a:r>
              <a:rPr lang="en-GB" dirty="0"/>
              <a:t>MG11 – Key witness statements (For example Injured party and witness who saw event).</a:t>
            </a:r>
          </a:p>
          <a:p>
            <a:r>
              <a:rPr lang="en-GB" dirty="0"/>
              <a:t>MG 15 – Interview record</a:t>
            </a:r>
          </a:p>
          <a:p>
            <a:r>
              <a:rPr lang="en-GB" dirty="0"/>
              <a:t>PNC / Previous convictions</a:t>
            </a:r>
          </a:p>
          <a:p>
            <a:r>
              <a:rPr lang="en-GB" dirty="0"/>
              <a:t>Victim personal statement</a:t>
            </a:r>
          </a:p>
          <a:p>
            <a:r>
              <a:rPr lang="en-GB" dirty="0"/>
              <a:t>Exhibits list</a:t>
            </a:r>
          </a:p>
        </p:txBody>
      </p:sp>
    </p:spTree>
    <p:extLst>
      <p:ext uri="{BB962C8B-B14F-4D97-AF65-F5344CB8AC3E}">
        <p14:creationId xmlns:p14="http://schemas.microsoft.com/office/powerpoint/2010/main" val="12082103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E28B5-8E05-8B77-12AC-D119F77066CB}"/>
              </a:ext>
            </a:extLst>
          </p:cNvPr>
          <p:cNvSpPr>
            <a:spLocks noGrp="1"/>
          </p:cNvSpPr>
          <p:nvPr>
            <p:ph type="title"/>
          </p:nvPr>
        </p:nvSpPr>
        <p:spPr/>
        <p:txBody>
          <a:bodyPr/>
          <a:lstStyle/>
          <a:p>
            <a:r>
              <a:rPr lang="en-GB" dirty="0"/>
              <a:t>Police decision – anticipated not guilty plea</a:t>
            </a:r>
          </a:p>
        </p:txBody>
      </p:sp>
      <p:sp>
        <p:nvSpPr>
          <p:cNvPr id="3" name="Content Placeholder 2">
            <a:extLst>
              <a:ext uri="{FF2B5EF4-FFF2-40B4-BE49-F238E27FC236}">
                <a16:creationId xmlns:a16="http://schemas.microsoft.com/office/drawing/2014/main" id="{2B5B0E8A-BB85-B31C-F10D-0A3F5813BD68}"/>
              </a:ext>
            </a:extLst>
          </p:cNvPr>
          <p:cNvSpPr>
            <a:spLocks noGrp="1"/>
          </p:cNvSpPr>
          <p:nvPr>
            <p:ph idx="1"/>
          </p:nvPr>
        </p:nvSpPr>
        <p:spPr/>
        <p:txBody>
          <a:bodyPr>
            <a:normAutofit fontScale="85000" lnSpcReduction="20000"/>
          </a:bodyPr>
          <a:lstStyle/>
          <a:p>
            <a:r>
              <a:rPr lang="en-GB" dirty="0"/>
              <a:t>MG 4 - charge</a:t>
            </a:r>
          </a:p>
          <a:p>
            <a:r>
              <a:rPr lang="en-GB" dirty="0"/>
              <a:t>MG5 – summary of evidence</a:t>
            </a:r>
          </a:p>
          <a:p>
            <a:r>
              <a:rPr lang="en-GB" dirty="0"/>
              <a:t>MG6 – sensitive material</a:t>
            </a:r>
          </a:p>
          <a:p>
            <a:r>
              <a:rPr lang="en-GB" dirty="0"/>
              <a:t>MG2 – special measures information</a:t>
            </a:r>
          </a:p>
          <a:p>
            <a:r>
              <a:rPr lang="en-GB" dirty="0"/>
              <a:t>MG7 – remand application</a:t>
            </a:r>
          </a:p>
          <a:p>
            <a:r>
              <a:rPr lang="en-GB" dirty="0"/>
              <a:t>MG9 – witness list</a:t>
            </a:r>
          </a:p>
          <a:p>
            <a:r>
              <a:rPr lang="en-GB" dirty="0"/>
              <a:t>MG10 – witness availability</a:t>
            </a:r>
          </a:p>
          <a:p>
            <a:r>
              <a:rPr lang="en-GB" dirty="0"/>
              <a:t>Copies of any orders</a:t>
            </a:r>
          </a:p>
          <a:p>
            <a:r>
              <a:rPr lang="en-GB" dirty="0"/>
              <a:t>MG 11 -Key witness statements</a:t>
            </a:r>
          </a:p>
          <a:p>
            <a:r>
              <a:rPr lang="en-GB" dirty="0"/>
              <a:t>MG – 15 Record of interview</a:t>
            </a:r>
          </a:p>
          <a:p>
            <a:r>
              <a:rPr lang="en-GB" dirty="0"/>
              <a:t>Bad character</a:t>
            </a:r>
          </a:p>
        </p:txBody>
      </p:sp>
    </p:spTree>
    <p:extLst>
      <p:ext uri="{BB962C8B-B14F-4D97-AF65-F5344CB8AC3E}">
        <p14:creationId xmlns:p14="http://schemas.microsoft.com/office/powerpoint/2010/main" val="26628531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3AE0D-5DED-9D04-0E8A-961F9FEE8770}"/>
              </a:ext>
            </a:extLst>
          </p:cNvPr>
          <p:cNvSpPr>
            <a:spLocks noGrp="1"/>
          </p:cNvSpPr>
          <p:nvPr>
            <p:ph type="title"/>
          </p:nvPr>
        </p:nvSpPr>
        <p:spPr>
          <a:xfrm>
            <a:off x="838200" y="365126"/>
            <a:ext cx="10515600" cy="812746"/>
          </a:xfrm>
        </p:spPr>
        <p:txBody>
          <a:bodyPr/>
          <a:lstStyle/>
          <a:p>
            <a:r>
              <a:rPr lang="en-GB" dirty="0"/>
              <a:t>CPS Guilty anticipated guilty plea</a:t>
            </a:r>
          </a:p>
        </p:txBody>
      </p:sp>
      <p:pic>
        <p:nvPicPr>
          <p:cNvPr id="5" name="Content Placeholder 4">
            <a:extLst>
              <a:ext uri="{FF2B5EF4-FFF2-40B4-BE49-F238E27FC236}">
                <a16:creationId xmlns:a16="http://schemas.microsoft.com/office/drawing/2014/main" id="{B598273A-64A9-2922-1B79-AB37868E4A6B}"/>
              </a:ext>
            </a:extLst>
          </p:cNvPr>
          <p:cNvPicPr>
            <a:picLocks noGrp="1" noChangeAspect="1"/>
          </p:cNvPicPr>
          <p:nvPr>
            <p:ph idx="1"/>
          </p:nvPr>
        </p:nvPicPr>
        <p:blipFill>
          <a:blip r:embed="rId2"/>
          <a:stretch>
            <a:fillRect/>
          </a:stretch>
        </p:blipFill>
        <p:spPr>
          <a:xfrm>
            <a:off x="1425844" y="2282235"/>
            <a:ext cx="3890075" cy="4210638"/>
          </a:xfrm>
        </p:spPr>
      </p:pic>
      <p:pic>
        <p:nvPicPr>
          <p:cNvPr id="7" name="Picture 6">
            <a:extLst>
              <a:ext uri="{FF2B5EF4-FFF2-40B4-BE49-F238E27FC236}">
                <a16:creationId xmlns:a16="http://schemas.microsoft.com/office/drawing/2014/main" id="{1E3402E1-8446-CB1D-0F14-4FAA00383F30}"/>
              </a:ext>
            </a:extLst>
          </p:cNvPr>
          <p:cNvPicPr>
            <a:picLocks noChangeAspect="1"/>
          </p:cNvPicPr>
          <p:nvPr/>
        </p:nvPicPr>
        <p:blipFill>
          <a:blip r:embed="rId3"/>
          <a:stretch>
            <a:fillRect/>
          </a:stretch>
        </p:blipFill>
        <p:spPr>
          <a:xfrm>
            <a:off x="8079383" y="2282235"/>
            <a:ext cx="3410426" cy="4210638"/>
          </a:xfrm>
          <a:prstGeom prst="rect">
            <a:avLst/>
          </a:prstGeom>
        </p:spPr>
      </p:pic>
    </p:spTree>
    <p:extLst>
      <p:ext uri="{BB962C8B-B14F-4D97-AF65-F5344CB8AC3E}">
        <p14:creationId xmlns:p14="http://schemas.microsoft.com/office/powerpoint/2010/main" val="16156468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5EBDD-D632-53BB-7D5E-B16ED581080D}"/>
              </a:ext>
            </a:extLst>
          </p:cNvPr>
          <p:cNvSpPr>
            <a:spLocks noGrp="1"/>
          </p:cNvSpPr>
          <p:nvPr>
            <p:ph type="title"/>
          </p:nvPr>
        </p:nvSpPr>
        <p:spPr>
          <a:xfrm>
            <a:off x="838200" y="1"/>
            <a:ext cx="10515600" cy="945396"/>
          </a:xfrm>
        </p:spPr>
        <p:txBody>
          <a:bodyPr/>
          <a:lstStyle/>
          <a:p>
            <a:r>
              <a:rPr lang="en-GB" dirty="0"/>
              <a:t>CPS not guilty anticipated plea</a:t>
            </a:r>
          </a:p>
        </p:txBody>
      </p:sp>
      <p:pic>
        <p:nvPicPr>
          <p:cNvPr id="5" name="Content Placeholder 4">
            <a:extLst>
              <a:ext uri="{FF2B5EF4-FFF2-40B4-BE49-F238E27FC236}">
                <a16:creationId xmlns:a16="http://schemas.microsoft.com/office/drawing/2014/main" id="{BCFFB59C-D406-6F25-62F0-EAAE5CE4AEC5}"/>
              </a:ext>
            </a:extLst>
          </p:cNvPr>
          <p:cNvPicPr>
            <a:picLocks noGrp="1" noChangeAspect="1"/>
          </p:cNvPicPr>
          <p:nvPr>
            <p:ph idx="1"/>
          </p:nvPr>
        </p:nvPicPr>
        <p:blipFill>
          <a:blip r:embed="rId2"/>
          <a:stretch>
            <a:fillRect/>
          </a:stretch>
        </p:blipFill>
        <p:spPr>
          <a:xfrm>
            <a:off x="3580108" y="945397"/>
            <a:ext cx="4881967" cy="5912602"/>
          </a:xfrm>
        </p:spPr>
      </p:pic>
    </p:spTree>
    <p:extLst>
      <p:ext uri="{BB962C8B-B14F-4D97-AF65-F5344CB8AC3E}">
        <p14:creationId xmlns:p14="http://schemas.microsoft.com/office/powerpoint/2010/main" val="16394181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F58DA-F5CD-28E4-E908-2E20208939E9}"/>
              </a:ext>
            </a:extLst>
          </p:cNvPr>
          <p:cNvSpPr>
            <a:spLocks noGrp="1"/>
          </p:cNvSpPr>
          <p:nvPr>
            <p:ph type="title"/>
          </p:nvPr>
        </p:nvSpPr>
        <p:spPr/>
        <p:txBody>
          <a:bodyPr/>
          <a:lstStyle/>
          <a:p>
            <a:r>
              <a:rPr lang="en-GB" dirty="0"/>
              <a:t>There are also two further file types namely:</a:t>
            </a:r>
            <a:br>
              <a:rPr lang="en-GB" dirty="0"/>
            </a:br>
            <a:endParaRPr lang="en-GB" dirty="0"/>
          </a:p>
        </p:txBody>
      </p:sp>
      <p:sp>
        <p:nvSpPr>
          <p:cNvPr id="3" name="Content Placeholder 2">
            <a:extLst>
              <a:ext uri="{FF2B5EF4-FFF2-40B4-BE49-F238E27FC236}">
                <a16:creationId xmlns:a16="http://schemas.microsoft.com/office/drawing/2014/main" id="{55126DEA-93BA-AEE6-5918-52E313CD8F04}"/>
              </a:ext>
            </a:extLst>
          </p:cNvPr>
          <p:cNvSpPr>
            <a:spLocks noGrp="1"/>
          </p:cNvSpPr>
          <p:nvPr>
            <p:ph idx="1"/>
          </p:nvPr>
        </p:nvSpPr>
        <p:spPr/>
        <p:txBody>
          <a:bodyPr/>
          <a:lstStyle/>
          <a:p>
            <a:r>
              <a:rPr lang="en-GB" dirty="0"/>
              <a:t>Crown Court file build and the file build for when the suspect has changed their plea from guilty to not guilty.</a:t>
            </a:r>
          </a:p>
          <a:p>
            <a:endParaRPr lang="en-GB" dirty="0"/>
          </a:p>
        </p:txBody>
      </p:sp>
    </p:spTree>
    <p:extLst>
      <p:ext uri="{BB962C8B-B14F-4D97-AF65-F5344CB8AC3E}">
        <p14:creationId xmlns:p14="http://schemas.microsoft.com/office/powerpoint/2010/main" val="11274835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4C32B18-00E9-F5C4-001A-C28956AC1030}"/>
              </a:ext>
            </a:extLst>
          </p:cNvPr>
          <p:cNvPicPr>
            <a:picLocks noGrp="1" noChangeAspect="1"/>
          </p:cNvPicPr>
          <p:nvPr>
            <p:ph idx="1"/>
          </p:nvPr>
        </p:nvPicPr>
        <p:blipFill>
          <a:blip r:embed="rId2"/>
          <a:stretch>
            <a:fillRect/>
          </a:stretch>
        </p:blipFill>
        <p:spPr>
          <a:xfrm>
            <a:off x="0" y="821410"/>
            <a:ext cx="4098655" cy="6036590"/>
          </a:xfrm>
        </p:spPr>
      </p:pic>
      <p:pic>
        <p:nvPicPr>
          <p:cNvPr id="7" name="Picture 6">
            <a:extLst>
              <a:ext uri="{FF2B5EF4-FFF2-40B4-BE49-F238E27FC236}">
                <a16:creationId xmlns:a16="http://schemas.microsoft.com/office/drawing/2014/main" id="{53BEA85E-91E6-5312-BE91-9025717BA412}"/>
              </a:ext>
            </a:extLst>
          </p:cNvPr>
          <p:cNvPicPr>
            <a:picLocks noChangeAspect="1"/>
          </p:cNvPicPr>
          <p:nvPr/>
        </p:nvPicPr>
        <p:blipFill>
          <a:blip r:embed="rId3"/>
          <a:stretch>
            <a:fillRect/>
          </a:stretch>
        </p:blipFill>
        <p:spPr>
          <a:xfrm>
            <a:off x="5023388" y="821410"/>
            <a:ext cx="2145224" cy="1596326"/>
          </a:xfrm>
          <a:prstGeom prst="rect">
            <a:avLst/>
          </a:prstGeom>
        </p:spPr>
      </p:pic>
      <p:pic>
        <p:nvPicPr>
          <p:cNvPr id="10" name="Picture 9">
            <a:extLst>
              <a:ext uri="{FF2B5EF4-FFF2-40B4-BE49-F238E27FC236}">
                <a16:creationId xmlns:a16="http://schemas.microsoft.com/office/drawing/2014/main" id="{4ADDD534-278B-81F2-E663-5064C135C7CF}"/>
              </a:ext>
            </a:extLst>
          </p:cNvPr>
          <p:cNvPicPr>
            <a:picLocks noChangeAspect="1"/>
          </p:cNvPicPr>
          <p:nvPr/>
        </p:nvPicPr>
        <p:blipFill>
          <a:blip r:embed="rId4"/>
          <a:stretch>
            <a:fillRect/>
          </a:stretch>
        </p:blipFill>
        <p:spPr>
          <a:xfrm>
            <a:off x="7795647" y="2650210"/>
            <a:ext cx="2819794" cy="1770844"/>
          </a:xfrm>
          <a:prstGeom prst="rect">
            <a:avLst/>
          </a:prstGeom>
        </p:spPr>
      </p:pic>
      <p:sp>
        <p:nvSpPr>
          <p:cNvPr id="13" name="TextBox 12">
            <a:extLst>
              <a:ext uri="{FF2B5EF4-FFF2-40B4-BE49-F238E27FC236}">
                <a16:creationId xmlns:a16="http://schemas.microsoft.com/office/drawing/2014/main" id="{477315E4-6BF4-6F04-281C-5BBF63FD1D4B}"/>
              </a:ext>
            </a:extLst>
          </p:cNvPr>
          <p:cNvSpPr txBox="1"/>
          <p:nvPr/>
        </p:nvSpPr>
        <p:spPr>
          <a:xfrm>
            <a:off x="162061" y="114864"/>
            <a:ext cx="6098582" cy="584775"/>
          </a:xfrm>
          <a:prstGeom prst="rect">
            <a:avLst/>
          </a:prstGeom>
          <a:noFill/>
        </p:spPr>
        <p:txBody>
          <a:bodyPr wrap="square">
            <a:spAutoFit/>
          </a:bodyPr>
          <a:lstStyle/>
          <a:p>
            <a:r>
              <a:rPr lang="en-GB" sz="3200" dirty="0"/>
              <a:t>Crown Court file </a:t>
            </a:r>
          </a:p>
        </p:txBody>
      </p:sp>
    </p:spTree>
    <p:extLst>
      <p:ext uri="{BB962C8B-B14F-4D97-AF65-F5344CB8AC3E}">
        <p14:creationId xmlns:p14="http://schemas.microsoft.com/office/powerpoint/2010/main" val="42476727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72AC58-909E-CDFE-DB19-1C5A49969001}"/>
              </a:ext>
            </a:extLst>
          </p:cNvPr>
          <p:cNvSpPr>
            <a:spLocks noGrp="1"/>
          </p:cNvSpPr>
          <p:nvPr>
            <p:ph idx="1"/>
          </p:nvPr>
        </p:nvSpPr>
        <p:spPr/>
        <p:txBody>
          <a:bodyPr/>
          <a:lstStyle/>
          <a:p>
            <a:r>
              <a:rPr lang="en-GB" dirty="0"/>
              <a:t>Details of all file builds may be found at Annex 5: National File Standard on the below link:</a:t>
            </a:r>
          </a:p>
          <a:p>
            <a:endParaRPr lang="en-GB" dirty="0"/>
          </a:p>
          <a:p>
            <a:r>
              <a:rPr lang="en-GB" dirty="0">
                <a:hlinkClick r:id="rId2"/>
              </a:rPr>
              <a:t>Director’s Guidance on Charging, sixth edition, December 2020, incorporating the National File Standard | The Crown Prosecution Service</a:t>
            </a:r>
            <a:endParaRPr lang="en-GB" dirty="0"/>
          </a:p>
        </p:txBody>
      </p:sp>
    </p:spTree>
    <p:extLst>
      <p:ext uri="{BB962C8B-B14F-4D97-AF65-F5344CB8AC3E}">
        <p14:creationId xmlns:p14="http://schemas.microsoft.com/office/powerpoint/2010/main" val="22461557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715F0-90A8-F805-5006-680D85B34A80}"/>
              </a:ext>
            </a:extLst>
          </p:cNvPr>
          <p:cNvSpPr>
            <a:spLocks noGrp="1"/>
          </p:cNvSpPr>
          <p:nvPr>
            <p:ph type="title"/>
          </p:nvPr>
        </p:nvSpPr>
        <p:spPr>
          <a:xfrm>
            <a:off x="838200" y="365125"/>
            <a:ext cx="10515600" cy="5809098"/>
          </a:xfrm>
        </p:spPr>
        <p:txBody>
          <a:bodyPr>
            <a:normAutofit fontScale="90000"/>
          </a:bodyPr>
          <a:lstStyle/>
          <a:p>
            <a:r>
              <a:rPr lang="en-GB" dirty="0"/>
              <a:t>You will note that the not guilty or Indictable Full files will require disclosure.  These are a series of forms called “The MG6 series”.</a:t>
            </a:r>
            <a:br>
              <a:rPr lang="en-GB" dirty="0"/>
            </a:br>
            <a:br>
              <a:rPr lang="en-GB" dirty="0"/>
            </a:br>
            <a:r>
              <a:rPr lang="en-GB" dirty="0"/>
              <a:t>These forms facilitate the sharing of information between the police and the CPS .  They may contain sensitive information about the case, the witnesses or methods used and anything that may undermine the prosecution of the offender.</a:t>
            </a:r>
          </a:p>
        </p:txBody>
      </p:sp>
    </p:spTree>
    <p:extLst>
      <p:ext uri="{BB962C8B-B14F-4D97-AF65-F5344CB8AC3E}">
        <p14:creationId xmlns:p14="http://schemas.microsoft.com/office/powerpoint/2010/main" val="36477497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4" name="Freeform: Shape 13">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7" name="Freeform: Shape 16">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9" name="Group 18">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20" name="Freeform: Shape 19">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1D12FE39-BAAF-E576-2E50-0112C65C26AD}"/>
              </a:ext>
            </a:extLst>
          </p:cNvPr>
          <p:cNvGraphicFramePr>
            <a:graphicFrameLocks noGrp="1"/>
          </p:cNvGraphicFramePr>
          <p:nvPr>
            <p:ph idx="1"/>
            <p:extLst>
              <p:ext uri="{D42A27DB-BD31-4B8C-83A1-F6EECF244321}">
                <p14:modId xmlns:p14="http://schemas.microsoft.com/office/powerpoint/2010/main" val="381111873"/>
              </p:ext>
            </p:extLst>
          </p:nvPr>
        </p:nvGraphicFramePr>
        <p:xfrm>
          <a:off x="1036320" y="2543633"/>
          <a:ext cx="10119360"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26194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4" name="Freeform: Shape 13">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7" name="Freeform: Shape 16">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9" name="Group 18">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20" name="Freeform: Shape 19">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34296913-F466-6295-E66B-ED3893B9F565}"/>
              </a:ext>
            </a:extLst>
          </p:cNvPr>
          <p:cNvGraphicFramePr>
            <a:graphicFrameLocks noGrp="1"/>
          </p:cNvGraphicFramePr>
          <p:nvPr>
            <p:ph idx="1"/>
            <p:extLst>
              <p:ext uri="{D42A27DB-BD31-4B8C-83A1-F6EECF244321}">
                <p14:modId xmlns:p14="http://schemas.microsoft.com/office/powerpoint/2010/main" val="3372680300"/>
              </p:ext>
            </p:extLst>
          </p:nvPr>
        </p:nvGraphicFramePr>
        <p:xfrm>
          <a:off x="1036320" y="2543633"/>
          <a:ext cx="10119360"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18123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7B2CD-F639-0513-C5AC-D52DCF7D11EF}"/>
              </a:ext>
            </a:extLst>
          </p:cNvPr>
          <p:cNvSpPr>
            <a:spLocks noGrp="1"/>
          </p:cNvSpPr>
          <p:nvPr>
            <p:ph type="title"/>
          </p:nvPr>
        </p:nvSpPr>
        <p:spPr/>
        <p:txBody>
          <a:bodyPr/>
          <a:lstStyle/>
          <a:p>
            <a:r>
              <a:rPr lang="en-GB" dirty="0"/>
              <a:t>Alternatives to charging</a:t>
            </a:r>
          </a:p>
        </p:txBody>
      </p:sp>
      <p:sp>
        <p:nvSpPr>
          <p:cNvPr id="3" name="Content Placeholder 2">
            <a:extLst>
              <a:ext uri="{FF2B5EF4-FFF2-40B4-BE49-F238E27FC236}">
                <a16:creationId xmlns:a16="http://schemas.microsoft.com/office/drawing/2014/main" id="{747ECB1D-0A2C-02FE-CC2F-B24C9221FB48}"/>
              </a:ext>
            </a:extLst>
          </p:cNvPr>
          <p:cNvSpPr>
            <a:spLocks noGrp="1"/>
          </p:cNvSpPr>
          <p:nvPr>
            <p:ph idx="1"/>
          </p:nvPr>
        </p:nvSpPr>
        <p:spPr/>
        <p:txBody>
          <a:bodyPr/>
          <a:lstStyle/>
          <a:p>
            <a:r>
              <a:rPr lang="en-GB" dirty="0"/>
              <a:t>Summons to court – Summons is handed to, posted to or left at the last known address of the suspect.</a:t>
            </a:r>
          </a:p>
          <a:p>
            <a:r>
              <a:rPr lang="en-GB" dirty="0"/>
              <a:t>Postal requisition and postal charging.</a:t>
            </a:r>
          </a:p>
          <a:p>
            <a:r>
              <a:rPr lang="en-GB" dirty="0"/>
              <a:t>Cautions</a:t>
            </a:r>
          </a:p>
          <a:p>
            <a:r>
              <a:rPr lang="en-GB" dirty="0"/>
              <a:t>Conditional Cautions</a:t>
            </a:r>
          </a:p>
          <a:p>
            <a:r>
              <a:rPr lang="en-GB" dirty="0"/>
              <a:t>Fix Penalty </a:t>
            </a:r>
          </a:p>
          <a:p>
            <a:r>
              <a:rPr lang="en-GB" dirty="0"/>
              <a:t>NFA</a:t>
            </a:r>
          </a:p>
        </p:txBody>
      </p:sp>
      <p:sp>
        <p:nvSpPr>
          <p:cNvPr id="5" name="TextBox 4">
            <a:extLst>
              <a:ext uri="{FF2B5EF4-FFF2-40B4-BE49-F238E27FC236}">
                <a16:creationId xmlns:a16="http://schemas.microsoft.com/office/drawing/2014/main" id="{338BE174-72AD-FDFA-78FB-68D63154737D}"/>
              </a:ext>
            </a:extLst>
          </p:cNvPr>
          <p:cNvSpPr txBox="1"/>
          <p:nvPr/>
        </p:nvSpPr>
        <p:spPr>
          <a:xfrm>
            <a:off x="3299528" y="6308209"/>
            <a:ext cx="6097348" cy="369332"/>
          </a:xfrm>
          <a:prstGeom prst="rect">
            <a:avLst/>
          </a:prstGeom>
          <a:noFill/>
        </p:spPr>
        <p:txBody>
          <a:bodyPr wrap="square">
            <a:spAutoFit/>
          </a:bodyPr>
          <a:lstStyle/>
          <a:p>
            <a:r>
              <a:rPr lang="en-GB" dirty="0">
                <a:hlinkClick r:id="rId2"/>
              </a:rPr>
              <a:t>MG Forms | Criminal Justice Hub</a:t>
            </a:r>
            <a:endParaRPr lang="en-GB" dirty="0"/>
          </a:p>
        </p:txBody>
      </p:sp>
    </p:spTree>
    <p:extLst>
      <p:ext uri="{BB962C8B-B14F-4D97-AF65-F5344CB8AC3E}">
        <p14:creationId xmlns:p14="http://schemas.microsoft.com/office/powerpoint/2010/main" val="40394968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76A27-0D17-AFBB-B979-DB661CA51CA2}"/>
              </a:ext>
            </a:extLst>
          </p:cNvPr>
          <p:cNvSpPr>
            <a:spLocks noGrp="1"/>
          </p:cNvSpPr>
          <p:nvPr>
            <p:ph type="title"/>
          </p:nvPr>
        </p:nvSpPr>
        <p:spPr/>
        <p:txBody>
          <a:bodyPr/>
          <a:lstStyle/>
          <a:p>
            <a:r>
              <a:rPr lang="en-GB" dirty="0"/>
              <a:t>MG Forms are available at the below link:</a:t>
            </a:r>
          </a:p>
        </p:txBody>
      </p:sp>
      <p:sp>
        <p:nvSpPr>
          <p:cNvPr id="3" name="Content Placeholder 2">
            <a:extLst>
              <a:ext uri="{FF2B5EF4-FFF2-40B4-BE49-F238E27FC236}">
                <a16:creationId xmlns:a16="http://schemas.microsoft.com/office/drawing/2014/main" id="{A0B592D6-9D8D-4F1D-9682-6199DA0E58C9}"/>
              </a:ext>
            </a:extLst>
          </p:cNvPr>
          <p:cNvSpPr>
            <a:spLocks noGrp="1"/>
          </p:cNvSpPr>
          <p:nvPr>
            <p:ph idx="1"/>
          </p:nvPr>
        </p:nvSpPr>
        <p:spPr/>
        <p:txBody>
          <a:bodyPr/>
          <a:lstStyle/>
          <a:p>
            <a:r>
              <a:rPr lang="en-GB" dirty="0">
                <a:hlinkClick r:id="rId2"/>
              </a:rPr>
              <a:t>Document Finder | Criminal Justice Hub</a:t>
            </a:r>
            <a:endParaRPr lang="en-GB" dirty="0"/>
          </a:p>
        </p:txBody>
      </p:sp>
    </p:spTree>
    <p:extLst>
      <p:ext uri="{BB962C8B-B14F-4D97-AF65-F5344CB8AC3E}">
        <p14:creationId xmlns:p14="http://schemas.microsoft.com/office/powerpoint/2010/main" val="41576329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8F121-DF67-9A08-2855-3D97F43B61A3}"/>
              </a:ext>
            </a:extLst>
          </p:cNvPr>
          <p:cNvSpPr>
            <a:spLocks noGrp="1"/>
          </p:cNvSpPr>
          <p:nvPr>
            <p:ph type="title"/>
          </p:nvPr>
        </p:nvSpPr>
        <p:spPr/>
        <p:txBody>
          <a:bodyPr/>
          <a:lstStyle/>
          <a:p>
            <a:r>
              <a:rPr lang="en-GB" dirty="0"/>
              <a:t>Case exercise</a:t>
            </a:r>
          </a:p>
        </p:txBody>
      </p:sp>
      <p:sp>
        <p:nvSpPr>
          <p:cNvPr id="3" name="Content Placeholder 2">
            <a:extLst>
              <a:ext uri="{FF2B5EF4-FFF2-40B4-BE49-F238E27FC236}">
                <a16:creationId xmlns:a16="http://schemas.microsoft.com/office/drawing/2014/main" id="{468A6EA2-9D94-61B2-9A97-1A25A6F850D4}"/>
              </a:ext>
            </a:extLst>
          </p:cNvPr>
          <p:cNvSpPr>
            <a:spLocks noGrp="1"/>
          </p:cNvSpPr>
          <p:nvPr>
            <p:ph idx="1"/>
          </p:nvPr>
        </p:nvSpPr>
        <p:spPr/>
        <p:txBody>
          <a:bodyPr/>
          <a:lstStyle/>
          <a:p>
            <a:r>
              <a:rPr lang="en-GB" dirty="0"/>
              <a:t>Having recently written the charges for the burglary suspect you now need to submit the prosecution file.</a:t>
            </a:r>
          </a:p>
          <a:p>
            <a:r>
              <a:rPr lang="en-GB" dirty="0"/>
              <a:t>Based on the information that you have gleaned during the enquiry please complete in your groups a guilty plea file for the suspect.</a:t>
            </a:r>
          </a:p>
          <a:p>
            <a:endParaRPr lang="en-GB" dirty="0"/>
          </a:p>
          <a:p>
            <a:r>
              <a:rPr lang="en-GB" dirty="0"/>
              <a:t>For the purposes of this exercise the file has been taken to CPS for advice and they have authorised a charge of Sec 9.1.a Theft Act 1968.</a:t>
            </a:r>
          </a:p>
        </p:txBody>
      </p:sp>
    </p:spTree>
    <p:extLst>
      <p:ext uri="{BB962C8B-B14F-4D97-AF65-F5344CB8AC3E}">
        <p14:creationId xmlns:p14="http://schemas.microsoft.com/office/powerpoint/2010/main" val="254069016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C0A3E416-13B0-4CFE-8B85-8989D8AEFB5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1786</Words>
  <Application>Microsoft Office PowerPoint</Application>
  <PresentationFormat>Widescreen</PresentationFormat>
  <Paragraphs>161</Paragraphs>
  <Slides>41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Gotham</vt:lpstr>
      <vt:lpstr>Aptos</vt:lpstr>
      <vt:lpstr>Aptos Display</vt:lpstr>
      <vt:lpstr>Arial</vt:lpstr>
      <vt:lpstr>Lato</vt:lpstr>
      <vt:lpstr>Times New Roman</vt:lpstr>
      <vt:lpstr>Office Theme</vt:lpstr>
      <vt:lpstr>Post Suspect Interview….</vt:lpstr>
      <vt:lpstr>You now need to inform the custody sergeant of the outcome of interview.</vt:lpstr>
      <vt:lpstr>PNC check of the suspect reveals ….</vt:lpstr>
      <vt:lpstr>The Custody sergeant agrees that the suspect should remain in custody and be put before the first available court but there are a few things that need to be completed first.</vt:lpstr>
      <vt:lpstr>PowerPoint Presentation</vt:lpstr>
      <vt:lpstr>24hrs – extension up to 36hrs.</vt:lpstr>
      <vt:lpstr>File submission is governed by …</vt:lpstr>
      <vt:lpstr>PowerPoint Presentation</vt:lpstr>
      <vt:lpstr>PowerPoint Presentation</vt:lpstr>
      <vt:lpstr>Types of Evidential Files</vt:lpstr>
      <vt:lpstr>Crown Prosecution Service Files</vt:lpstr>
      <vt:lpstr>PowerPoint Presentation</vt:lpstr>
      <vt:lpstr>Evidential Tests</vt:lpstr>
      <vt:lpstr>The Full Code Test</vt:lpstr>
      <vt:lpstr>The test is to be applied;</vt:lpstr>
      <vt:lpstr>Realistic prospect of conviction</vt:lpstr>
      <vt:lpstr>The public interest test.</vt:lpstr>
      <vt:lpstr>Public interest factors:</vt:lpstr>
      <vt:lpstr>The Threshold Test</vt:lpstr>
      <vt:lpstr>Police restrictions on use of the Threshold Test</vt:lpstr>
      <vt:lpstr>Once a Threshold charging decision is made, that decision needs to be kept under review</vt:lpstr>
      <vt:lpstr>PowerPoint Presentation</vt:lpstr>
      <vt:lpstr>Examples of prosecution file builds</vt:lpstr>
      <vt:lpstr>Exercise</vt:lpstr>
      <vt:lpstr>The charge on the MG4 should be similar to the following:</vt:lpstr>
      <vt:lpstr>PowerPoint Presentation</vt:lpstr>
      <vt:lpstr>Types of prosecution files</vt:lpstr>
      <vt:lpstr>Police – Anticipated Guilty Plea</vt:lpstr>
      <vt:lpstr>PowerPoint Presentation</vt:lpstr>
      <vt:lpstr>Police decision – anticipated not guilty plea</vt:lpstr>
      <vt:lpstr>CPS Guilty anticipated guilty plea</vt:lpstr>
      <vt:lpstr>CPS not guilty anticipated plea</vt:lpstr>
      <vt:lpstr>There are also two further file types namely: </vt:lpstr>
      <vt:lpstr>PowerPoint Presentation</vt:lpstr>
      <vt:lpstr>PowerPoint Presentation</vt:lpstr>
      <vt:lpstr>You will note that the not guilty or Indictable Full files will require disclosure.  These are a series of forms called “The MG6 series”.  These forms facilitate the sharing of information between the police and the CPS .  They may contain sensitive information about the case, the witnesses or methods used and anything that may undermine the prosecution of the offender.</vt:lpstr>
      <vt:lpstr>PowerPoint Presentation</vt:lpstr>
      <vt:lpstr>PowerPoint Presentation</vt:lpstr>
      <vt:lpstr>Alternatives to charging</vt:lpstr>
      <vt:lpstr>MG Forms are available at the below link:</vt:lpstr>
      <vt:lpstr>Case exercise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26</cp:revision>
  <dcterms:created xsi:type="dcterms:W3CDTF">2025-02-24T14:18:41Z</dcterms:created>
  <dcterms:modified xsi:type="dcterms:W3CDTF">2025-03-16T22:54:35Z</dcterms:modified>
</cp:coreProperties>
</file>