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2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79" r:id="rId12"/>
    <p:sldId id="280" r:id="rId13"/>
    <p:sldId id="281" r:id="rId14"/>
    <p:sldId id="282" r:id="rId15"/>
    <p:sldId id="270" r:id="rId16"/>
    <p:sldId id="271" r:id="rId17"/>
    <p:sldId id="272" r:id="rId18"/>
    <p:sldId id="273" r:id="rId19"/>
    <p:sldId id="274" r:id="rId20"/>
    <p:sldId id="276" r:id="rId21"/>
    <p:sldId id="278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092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88C0D-BFF2-4A16-8BD7-70D09394A4C3}" type="datetimeFigureOut">
              <a:rPr lang="en-GB" smtClean="0"/>
              <a:pPr/>
              <a:t>20/10/2017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B4FB47-2EFE-41FE-8BE9-2E86187105D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45348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9C19A8-E63E-4571-BD9B-C564236F08C3}" type="slidenum">
              <a:rPr lang="en-US" smtClean="0"/>
              <a:pPr/>
              <a:t>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Lynch, T. (2004). Study listening. A course in listening to lectures and note-taking.Second ed. Cambridge University Press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38556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50A9ADAE-6BEF-41D4-BE9C-A451CAD68F54}" type="datetimeFigureOut">
              <a:rPr lang="en-GB" smtClean="0"/>
              <a:pPr/>
              <a:t>20/10/2017</a:t>
            </a:fld>
            <a:endParaRPr lang="en-GB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662489E7-F743-4FA5-8F9E-CEC5684DF12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9ADAE-6BEF-41D4-BE9C-A451CAD68F54}" type="datetimeFigureOut">
              <a:rPr lang="en-GB" smtClean="0"/>
              <a:pPr/>
              <a:t>20/10/2017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2489E7-F743-4FA5-8F9E-CEC5684DF12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9ADAE-6BEF-41D4-BE9C-A451CAD68F54}" type="datetimeFigureOut">
              <a:rPr lang="en-GB" smtClean="0"/>
              <a:pPr/>
              <a:t>20/10/2017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2489E7-F743-4FA5-8F9E-CEC5684DF12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9ADAE-6BEF-41D4-BE9C-A451CAD68F54}" type="datetimeFigureOut">
              <a:rPr lang="en-GB" smtClean="0"/>
              <a:pPr/>
              <a:t>20/10/2017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2489E7-F743-4FA5-8F9E-CEC5684DF12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9ADAE-6BEF-41D4-BE9C-A451CAD68F54}" type="datetimeFigureOut">
              <a:rPr lang="en-GB" smtClean="0"/>
              <a:pPr/>
              <a:t>20/10/2017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2489E7-F743-4FA5-8F9E-CEC5684DF12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9ADAE-6BEF-41D4-BE9C-A451CAD68F54}" type="datetimeFigureOut">
              <a:rPr lang="en-GB" smtClean="0"/>
              <a:pPr/>
              <a:t>20/10/2017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2489E7-F743-4FA5-8F9E-CEC5684DF12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9ADAE-6BEF-41D4-BE9C-A451CAD68F54}" type="datetimeFigureOut">
              <a:rPr lang="en-GB" smtClean="0"/>
              <a:pPr/>
              <a:t>20/10/2017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2489E7-F743-4FA5-8F9E-CEC5684DF12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9ADAE-6BEF-41D4-BE9C-A451CAD68F54}" type="datetimeFigureOut">
              <a:rPr lang="en-GB" smtClean="0"/>
              <a:pPr/>
              <a:t>20/10/2017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2489E7-F743-4FA5-8F9E-CEC5684DF12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9ADAE-6BEF-41D4-BE9C-A451CAD68F54}" type="datetimeFigureOut">
              <a:rPr lang="en-GB" smtClean="0"/>
              <a:pPr/>
              <a:t>20/10/2017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2489E7-F743-4FA5-8F9E-CEC5684DF12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9ADAE-6BEF-41D4-BE9C-A451CAD68F54}" type="datetimeFigureOut">
              <a:rPr lang="en-GB" smtClean="0"/>
              <a:pPr/>
              <a:t>20/10/2017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2489E7-F743-4FA5-8F9E-CEC5684DF12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9ADAE-6BEF-41D4-BE9C-A451CAD68F54}" type="datetimeFigureOut">
              <a:rPr lang="en-GB" smtClean="0"/>
              <a:pPr/>
              <a:t>20/10/2017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2489E7-F743-4FA5-8F9E-CEC5684DF12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50A9ADAE-6BEF-41D4-BE9C-A451CAD68F54}" type="datetimeFigureOut">
              <a:rPr lang="en-GB" smtClean="0"/>
              <a:pPr/>
              <a:t>20/10/2017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662489E7-F743-4FA5-8F9E-CEC5684DF12F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RcZvpEmds9Y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dirty="0" smtClean="0"/>
              <a:t> </a:t>
            </a:r>
            <a:endParaRPr lang="en-GB" sz="66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 smtClean="0"/>
              <a:t>Note-taking</a:t>
            </a:r>
            <a:r>
              <a:rPr lang="en-GB" sz="4000" dirty="0" smtClean="0"/>
              <a:t> </a:t>
            </a:r>
            <a:endParaRPr lang="en-GB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4000" b="1" dirty="0"/>
              <a:t>Note Taking:  </a:t>
            </a:r>
            <a:r>
              <a:rPr lang="en-GB" sz="4000" b="1" dirty="0" smtClean="0"/>
              <a:t/>
            </a:r>
            <a:br>
              <a:rPr lang="en-GB" sz="4000" b="1" dirty="0" smtClean="0"/>
            </a:br>
            <a:r>
              <a:rPr lang="en-GB" b="1" dirty="0" smtClean="0"/>
              <a:t>why? </a:t>
            </a:r>
            <a:r>
              <a:rPr lang="en-GB" sz="4000" b="1" dirty="0" smtClean="0"/>
              <a:t>how? when?</a:t>
            </a:r>
            <a:r>
              <a:rPr lang="en-GB" sz="4000" dirty="0" smtClean="0"/>
              <a:t>  </a:t>
            </a:r>
            <a:endParaRPr lang="en-GB" sz="4000" dirty="0"/>
          </a:p>
        </p:txBody>
      </p:sp>
      <p:sp>
        <p:nvSpPr>
          <p:cNvPr id="8195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683568" y="2276872"/>
            <a:ext cx="8158807" cy="3719116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endParaRPr lang="en-GB" b="1" dirty="0" smtClean="0"/>
          </a:p>
          <a:p>
            <a:pPr>
              <a:buFont typeface="Wingdings" pitchFamily="2" charset="2"/>
              <a:buNone/>
            </a:pPr>
            <a:r>
              <a:rPr lang="en-GB" b="1" dirty="0" smtClean="0"/>
              <a:t>Class </a:t>
            </a:r>
            <a:r>
              <a:rPr lang="en-GB" b="1" dirty="0"/>
              <a:t>Activity</a:t>
            </a:r>
          </a:p>
          <a:p>
            <a:pPr>
              <a:buFont typeface="Wingdings" pitchFamily="2" charset="2"/>
              <a:buNone/>
            </a:pPr>
            <a:endParaRPr lang="en-GB" dirty="0"/>
          </a:p>
          <a:p>
            <a:pPr>
              <a:buFont typeface="Wingdings" pitchFamily="2" charset="2"/>
              <a:buNone/>
            </a:pPr>
            <a:r>
              <a:rPr lang="en-GB" dirty="0"/>
              <a:t>In groups, </a:t>
            </a:r>
            <a:r>
              <a:rPr lang="en-GB" dirty="0" smtClean="0"/>
              <a:t>discuss:</a:t>
            </a:r>
            <a:endParaRPr lang="en-GB" dirty="0"/>
          </a:p>
          <a:p>
            <a:r>
              <a:rPr lang="en-GB" dirty="0"/>
              <a:t>Why you should take notes?</a:t>
            </a:r>
          </a:p>
          <a:p>
            <a:r>
              <a:rPr lang="en-GB" dirty="0"/>
              <a:t>How do you take notes?  - do you have a </a:t>
            </a:r>
            <a:r>
              <a:rPr lang="en-GB" dirty="0" smtClean="0"/>
              <a:t>system?</a:t>
            </a:r>
            <a:endParaRPr lang="en-GB" dirty="0"/>
          </a:p>
          <a:p>
            <a:r>
              <a:rPr lang="en-GB" dirty="0"/>
              <a:t>When do you take notes?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5616" y="548680"/>
            <a:ext cx="7024744" cy="1143000"/>
          </a:xfrm>
        </p:spPr>
        <p:txBody>
          <a:bodyPr>
            <a:normAutofit/>
          </a:bodyPr>
          <a:lstStyle/>
          <a:p>
            <a:r>
              <a:rPr lang="en-GB" sz="3600" b="1" dirty="0" smtClean="0"/>
              <a:t>Why?...  How?... When?...</a:t>
            </a:r>
            <a:endParaRPr lang="en-GB" sz="3600" b="1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899592" y="1700808"/>
            <a:ext cx="7704856" cy="4680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043608" y="764704"/>
            <a:ext cx="7024744" cy="1143000"/>
          </a:xfrm>
        </p:spPr>
        <p:txBody>
          <a:bodyPr/>
          <a:lstStyle/>
          <a:p>
            <a:r>
              <a:rPr lang="en-GB" b="1" dirty="0" smtClean="0"/>
              <a:t>Linear </a:t>
            </a:r>
            <a:r>
              <a:rPr lang="en-GB" b="1" dirty="0" err="1" smtClean="0"/>
              <a:t>vs</a:t>
            </a:r>
            <a:r>
              <a:rPr lang="en-GB" b="1" dirty="0" smtClean="0"/>
              <a:t> Diagram Notes</a:t>
            </a:r>
            <a:endParaRPr lang="en-GB" b="1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39552" y="2204864"/>
            <a:ext cx="8229599" cy="4525963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dirty="0" smtClean="0"/>
              <a:t>Which style of note-taking do you prefer?</a:t>
            </a:r>
          </a:p>
          <a:p>
            <a:endParaRPr lang="en-GB" dirty="0"/>
          </a:p>
          <a:p>
            <a:r>
              <a:rPr lang="en-GB" dirty="0" smtClean="0"/>
              <a:t>What are the advantages and disadvantages of each style of note-taking?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7596336" y="5852160"/>
            <a:ext cx="547264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>
          <a:prstGeom prst="rect">
            <a:avLst/>
          </a:prstGeom>
        </p:spPr>
        <p:txBody>
          <a:bodyPr/>
          <a:lstStyle/>
          <a:p>
            <a:fld id="{E749DE59-F540-496D-B63D-19DF5C5D0A78}" type="slidenum">
              <a:rPr lang="en-GB" smtClean="0"/>
              <a:pPr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7531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1043608" y="332656"/>
            <a:ext cx="8229600" cy="1384300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Note-taking </a:t>
            </a:r>
            <a:r>
              <a:rPr lang="en-GB" sz="3200" b="1" dirty="0"/>
              <a:t>for books and articles</a:t>
            </a:r>
          </a:p>
        </p:txBody>
      </p:sp>
      <p:sp>
        <p:nvSpPr>
          <p:cNvPr id="44035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468313" y="1916113"/>
            <a:ext cx="8229600" cy="4114800"/>
          </a:xfrm>
        </p:spPr>
        <p:txBody>
          <a:bodyPr/>
          <a:lstStyle/>
          <a:p>
            <a:r>
              <a:rPr lang="en-GB" dirty="0"/>
              <a:t>Should NOT be a shorthand version of the </a:t>
            </a:r>
            <a:r>
              <a:rPr lang="en-GB" dirty="0" smtClean="0"/>
              <a:t>text</a:t>
            </a:r>
          </a:p>
          <a:p>
            <a:endParaRPr lang="en-GB" dirty="0"/>
          </a:p>
          <a:p>
            <a:r>
              <a:rPr lang="en-GB" dirty="0"/>
              <a:t>Should pick out key ideas and </a:t>
            </a:r>
            <a:r>
              <a:rPr lang="en-GB" dirty="0" smtClean="0"/>
              <a:t>concepts</a:t>
            </a:r>
          </a:p>
          <a:p>
            <a:endParaRPr lang="en-GB" dirty="0"/>
          </a:p>
          <a:p>
            <a:r>
              <a:rPr lang="en-GB" dirty="0"/>
              <a:t>Should provide the ‘skeleton’ of the </a:t>
            </a:r>
            <a:r>
              <a:rPr lang="en-GB" dirty="0" smtClean="0"/>
              <a:t>argument or ideas </a:t>
            </a:r>
            <a:r>
              <a:rPr lang="en-GB" dirty="0"/>
              <a:t>presented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Rot="1" noChangeArrowheads="1"/>
          </p:cNvSpPr>
          <p:nvPr>
            <p:ph idx="1"/>
          </p:nvPr>
        </p:nvSpPr>
        <p:spPr>
          <a:xfrm>
            <a:off x="457200" y="1052513"/>
            <a:ext cx="8229600" cy="4967287"/>
          </a:xfrm>
        </p:spPr>
        <p:txBody>
          <a:bodyPr/>
          <a:lstStyle/>
          <a:p>
            <a:r>
              <a:rPr lang="en-GB"/>
              <a:t>Avoid copying chunks of text – this could later become inadvertent plagiarism</a:t>
            </a:r>
          </a:p>
          <a:p>
            <a:pPr>
              <a:buFont typeface="Wingdings" pitchFamily="2" charset="2"/>
              <a:buNone/>
            </a:pPr>
            <a:endParaRPr lang="en-GB"/>
          </a:p>
          <a:p>
            <a:r>
              <a:rPr lang="en-GB"/>
              <a:t>Make just one set of notes</a:t>
            </a:r>
          </a:p>
          <a:p>
            <a:pPr>
              <a:buFont typeface="Wingdings" pitchFamily="2" charset="2"/>
              <a:buNone/>
            </a:pPr>
            <a:endParaRPr lang="en-GB"/>
          </a:p>
          <a:p>
            <a:r>
              <a:rPr lang="en-GB"/>
              <a:t>Leaving space around notes means you can add more later</a:t>
            </a:r>
          </a:p>
          <a:p>
            <a:pPr>
              <a:buFont typeface="Wingdings" pitchFamily="2" charset="2"/>
              <a:buNone/>
            </a:pPr>
            <a:endParaRPr lang="en-GB"/>
          </a:p>
          <a:p>
            <a:pPr>
              <a:buFont typeface="Wingdings" pitchFamily="2" charset="2"/>
              <a:buNone/>
            </a:pP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Rot="1" noChangeArrowheads="1"/>
          </p:cNvSpPr>
          <p:nvPr>
            <p:ph idx="1"/>
          </p:nvPr>
        </p:nvSpPr>
        <p:spPr>
          <a:xfrm>
            <a:off x="457200" y="1052513"/>
            <a:ext cx="8229600" cy="4967287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endParaRPr lang="en-GB" dirty="0"/>
          </a:p>
          <a:p>
            <a:r>
              <a:rPr lang="en-GB" dirty="0"/>
              <a:t>Use post-it notes</a:t>
            </a:r>
          </a:p>
          <a:p>
            <a:pPr>
              <a:buFont typeface="Wingdings" pitchFamily="2" charset="2"/>
              <a:buNone/>
            </a:pPr>
            <a:endParaRPr lang="en-GB" dirty="0"/>
          </a:p>
          <a:p>
            <a:r>
              <a:rPr lang="en-GB" dirty="0"/>
              <a:t>Number and reference pages  (and cross reference)</a:t>
            </a:r>
          </a:p>
          <a:p>
            <a:pPr>
              <a:buFont typeface="Wingdings" pitchFamily="2" charset="2"/>
              <a:buNone/>
            </a:pPr>
            <a:endParaRPr lang="en-GB" dirty="0"/>
          </a:p>
          <a:p>
            <a:r>
              <a:rPr lang="en-GB" dirty="0"/>
              <a:t>Use consistent abbreviations &amp; summary systems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Note-taking </a:t>
            </a:r>
            <a:r>
              <a:rPr lang="en-US" dirty="0"/>
              <a:t>for books and articles</a:t>
            </a:r>
          </a:p>
        </p:txBody>
      </p:sp>
      <p:sp>
        <p:nvSpPr>
          <p:cNvPr id="47107" name="Rectangle 3"/>
          <p:cNvSpPr>
            <a:spLocks noGrp="1" noRot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609600" indent="-609600">
              <a:buFont typeface="Wingdings" pitchFamily="2" charset="2"/>
              <a:buNone/>
            </a:pPr>
            <a:r>
              <a:rPr lang="en-US" dirty="0"/>
              <a:t>Step by step guide:</a:t>
            </a:r>
          </a:p>
          <a:p>
            <a:pPr marL="609600" indent="-609600">
              <a:buFont typeface="Wingdings" pitchFamily="2" charset="2"/>
              <a:buNone/>
            </a:pPr>
            <a:endParaRPr lang="en-US" dirty="0"/>
          </a:p>
          <a:p>
            <a:pPr marL="609600" indent="-609600">
              <a:buFont typeface="Wingdings" pitchFamily="2" charset="2"/>
              <a:buAutoNum type="arabicParenR"/>
            </a:pPr>
            <a:r>
              <a:rPr lang="en-US" dirty="0"/>
              <a:t>Read the original passage several times until you </a:t>
            </a:r>
            <a:r>
              <a:rPr lang="en-US" b="1" dirty="0"/>
              <a:t>understand</a:t>
            </a:r>
            <a:r>
              <a:rPr lang="en-US" dirty="0"/>
              <a:t> it</a:t>
            </a:r>
            <a:r>
              <a:rPr lang="en-US" dirty="0" smtClean="0"/>
              <a:t>.</a:t>
            </a:r>
          </a:p>
          <a:p>
            <a:pPr marL="609600" indent="-609600">
              <a:buFont typeface="Wingdings" pitchFamily="2" charset="2"/>
              <a:buAutoNum type="arabicParenR"/>
            </a:pPr>
            <a:r>
              <a:rPr lang="en-US" dirty="0" smtClean="0"/>
              <a:t>Underline/ highlight key words </a:t>
            </a:r>
            <a:endParaRPr lang="en-US" dirty="0"/>
          </a:p>
          <a:p>
            <a:pPr marL="609600" indent="-609600">
              <a:buFont typeface="Wingdings" pitchFamily="2" charset="2"/>
              <a:buAutoNum type="arabicParenR"/>
            </a:pPr>
            <a:endParaRPr lang="en-US" dirty="0"/>
          </a:p>
          <a:p>
            <a:pPr marL="609600" indent="-609600">
              <a:buFont typeface="Wingdings" pitchFamily="2" charset="2"/>
              <a:buAutoNum type="arabicParenR"/>
            </a:pPr>
            <a:r>
              <a:rPr lang="en-US" dirty="0"/>
              <a:t>Look up unfamiliar words (using a monolingual dictionary), and find synonyms for them (using a thesaurus</a:t>
            </a:r>
            <a:r>
              <a:rPr lang="en-US" dirty="0" smtClean="0"/>
              <a:t>).</a:t>
            </a:r>
          </a:p>
          <a:p>
            <a:pPr marL="609600" indent="-609600">
              <a:buFont typeface="Wingdings" pitchFamily="2" charset="2"/>
              <a:buAutoNum type="arabicParenR"/>
            </a:pPr>
            <a:r>
              <a:rPr lang="en-GB" dirty="0" smtClean="0"/>
              <a:t>Note </a:t>
            </a:r>
            <a:r>
              <a:rPr lang="en-GB" dirty="0"/>
              <a:t>down the important ideas using only one or two words for </a:t>
            </a:r>
            <a:r>
              <a:rPr lang="en-GB" dirty="0" smtClean="0"/>
              <a:t>each </a:t>
            </a:r>
            <a:r>
              <a:rPr lang="en-GB" dirty="0"/>
              <a:t>idea.</a:t>
            </a:r>
          </a:p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Note-taking Practice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492" y="2323652"/>
            <a:ext cx="7632964" cy="3508977"/>
          </a:xfrm>
        </p:spPr>
        <p:txBody>
          <a:bodyPr/>
          <a:lstStyle/>
          <a:p>
            <a:pPr>
              <a:buNone/>
            </a:pPr>
            <a:r>
              <a:rPr lang="en-GB" b="1" dirty="0" smtClean="0"/>
              <a:t>Activity:</a:t>
            </a:r>
          </a:p>
          <a:p>
            <a:r>
              <a:rPr lang="en-GB" dirty="0" smtClean="0"/>
              <a:t>Take notes on the source material provided </a:t>
            </a:r>
          </a:p>
          <a:p>
            <a:endParaRPr lang="en-GB" dirty="0" smtClean="0"/>
          </a:p>
          <a:p>
            <a:r>
              <a:rPr lang="en-GB" dirty="0" smtClean="0"/>
              <a:t>Compare note-taking styles with your group.</a:t>
            </a:r>
          </a:p>
          <a:p>
            <a:pPr>
              <a:buNone/>
            </a:pP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971600" y="332656"/>
            <a:ext cx="7024744" cy="1143000"/>
          </a:xfrm>
        </p:spPr>
        <p:txBody>
          <a:bodyPr/>
          <a:lstStyle/>
          <a:p>
            <a:r>
              <a:rPr lang="en-GB" b="1" dirty="0" smtClean="0">
                <a:solidFill>
                  <a:srgbClr val="92D050"/>
                </a:solidFill>
              </a:rPr>
              <a:t>Note-taking </a:t>
            </a:r>
            <a:r>
              <a:rPr lang="en-GB" b="1" dirty="0">
                <a:solidFill>
                  <a:srgbClr val="92D050"/>
                </a:solidFill>
              </a:rPr>
              <a:t>in lectures</a:t>
            </a:r>
            <a:endParaRPr lang="en-GB" dirty="0">
              <a:solidFill>
                <a:srgbClr val="92D050"/>
              </a:solidFill>
            </a:endParaRPr>
          </a:p>
        </p:txBody>
      </p:sp>
      <p:sp>
        <p:nvSpPr>
          <p:cNvPr id="26627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899592" y="1700808"/>
            <a:ext cx="7056784" cy="3742928"/>
          </a:xfrm>
        </p:spPr>
        <p:txBody>
          <a:bodyPr>
            <a:normAutofit/>
          </a:bodyPr>
          <a:lstStyle/>
          <a:p>
            <a:pPr marL="609600" indent="-609600">
              <a:lnSpc>
                <a:spcPct val="90000"/>
              </a:lnSpc>
              <a:buFont typeface="Wingdings" pitchFamily="2" charset="2"/>
              <a:buNone/>
            </a:pPr>
            <a:r>
              <a:rPr lang="en-GB" b="1" dirty="0"/>
              <a:t>Strategies for note taking in lectures:</a:t>
            </a:r>
          </a:p>
          <a:p>
            <a:pPr marL="609600" indent="-609600">
              <a:lnSpc>
                <a:spcPct val="90000"/>
              </a:lnSpc>
              <a:buFont typeface="Wingdings" pitchFamily="2" charset="2"/>
              <a:buNone/>
            </a:pPr>
            <a:endParaRPr lang="en-GB" dirty="0"/>
          </a:p>
          <a:p>
            <a:pPr marL="609600" indent="-609600">
              <a:lnSpc>
                <a:spcPct val="90000"/>
              </a:lnSpc>
              <a:buFont typeface="Wingdings" pitchFamily="2" charset="2"/>
              <a:buAutoNum type="arabicParenR"/>
            </a:pPr>
            <a:r>
              <a:rPr lang="en-GB" dirty="0"/>
              <a:t>Try to find out what the lecture is about beforehand and brainstorm ideas about it.</a:t>
            </a:r>
          </a:p>
          <a:p>
            <a:pPr marL="609600" indent="-609600">
              <a:lnSpc>
                <a:spcPct val="90000"/>
              </a:lnSpc>
              <a:buNone/>
            </a:pPr>
            <a:endParaRPr lang="en-GB" dirty="0"/>
          </a:p>
          <a:p>
            <a:pPr marL="609600" indent="-609600">
              <a:lnSpc>
                <a:spcPct val="90000"/>
              </a:lnSpc>
            </a:pPr>
            <a:r>
              <a:rPr lang="en-GB" dirty="0"/>
              <a:t>This is a very useful strategy for speakers of English as a second </a:t>
            </a:r>
            <a:r>
              <a:rPr lang="en-GB" dirty="0" smtClean="0"/>
              <a:t>language. It increases students’ marks by an average of </a:t>
            </a:r>
            <a:r>
              <a:rPr lang="en-GB" b="1" dirty="0" smtClean="0">
                <a:solidFill>
                  <a:srgbClr val="92D050"/>
                </a:solidFill>
              </a:rPr>
              <a:t>15%!</a:t>
            </a:r>
            <a:endParaRPr lang="en-GB" b="1" dirty="0">
              <a:solidFill>
                <a:srgbClr val="92D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971600" y="332656"/>
            <a:ext cx="7024744" cy="1143000"/>
          </a:xfrm>
        </p:spPr>
        <p:txBody>
          <a:bodyPr/>
          <a:lstStyle/>
          <a:p>
            <a:r>
              <a:rPr lang="en-GB" b="1" dirty="0" smtClean="0">
                <a:solidFill>
                  <a:srgbClr val="92D050"/>
                </a:solidFill>
              </a:rPr>
              <a:t>Note-taking </a:t>
            </a:r>
            <a:r>
              <a:rPr lang="en-GB" b="1" dirty="0">
                <a:solidFill>
                  <a:srgbClr val="92D050"/>
                </a:solidFill>
              </a:rPr>
              <a:t>in lectures</a:t>
            </a:r>
            <a:endParaRPr lang="en-GB" dirty="0">
              <a:solidFill>
                <a:srgbClr val="92D050"/>
              </a:solidFill>
            </a:endParaRPr>
          </a:p>
        </p:txBody>
      </p:sp>
      <p:sp>
        <p:nvSpPr>
          <p:cNvPr id="26627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899592" y="1700808"/>
            <a:ext cx="7056784" cy="3742928"/>
          </a:xfrm>
        </p:spPr>
        <p:txBody>
          <a:bodyPr>
            <a:normAutofit/>
          </a:bodyPr>
          <a:lstStyle/>
          <a:p>
            <a:pPr marL="609600" indent="-609600">
              <a:lnSpc>
                <a:spcPct val="90000"/>
              </a:lnSpc>
              <a:buFont typeface="Wingdings" pitchFamily="2" charset="2"/>
              <a:buNone/>
            </a:pPr>
            <a:r>
              <a:rPr lang="en-GB" b="1" dirty="0"/>
              <a:t>Strategies for note taking in lectures:</a:t>
            </a:r>
          </a:p>
          <a:p>
            <a:pPr marL="609600" indent="-609600">
              <a:lnSpc>
                <a:spcPct val="90000"/>
              </a:lnSpc>
              <a:buFont typeface="Wingdings" pitchFamily="2" charset="2"/>
              <a:buNone/>
            </a:pPr>
            <a:endParaRPr lang="en-GB" dirty="0"/>
          </a:p>
          <a:p>
            <a:pPr marL="609600" indent="-609600">
              <a:buFont typeface="Wingdings" pitchFamily="2" charset="2"/>
              <a:buNone/>
            </a:pPr>
            <a:r>
              <a:rPr lang="en-GB" dirty="0">
                <a:solidFill>
                  <a:srgbClr val="92D050"/>
                </a:solidFill>
              </a:rPr>
              <a:t>2)  </a:t>
            </a:r>
            <a:r>
              <a:rPr lang="en-GB" dirty="0"/>
              <a:t>Some lecturers make their slides available before the lecture. Print the off (remember to be kind to the environment)</a:t>
            </a:r>
          </a:p>
          <a:p>
            <a:pPr marL="609600" indent="-609600"/>
            <a:endParaRPr lang="en-GB" dirty="0"/>
          </a:p>
          <a:p>
            <a:pPr marL="609600" indent="-609600"/>
            <a:r>
              <a:rPr lang="en-GB" dirty="0"/>
              <a:t>If you have the slides, is your job done?</a:t>
            </a:r>
          </a:p>
        </p:txBody>
      </p:sp>
    </p:spTree>
    <p:extLst>
      <p:ext uri="{BB962C8B-B14F-4D97-AF65-F5344CB8AC3E}">
        <p14:creationId xmlns:p14="http://schemas.microsoft.com/office/powerpoint/2010/main" val="2966758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971600" y="332656"/>
            <a:ext cx="7024744" cy="1143000"/>
          </a:xfrm>
        </p:spPr>
        <p:txBody>
          <a:bodyPr/>
          <a:lstStyle/>
          <a:p>
            <a:r>
              <a:rPr lang="en-GB" b="1" dirty="0" smtClean="0">
                <a:solidFill>
                  <a:srgbClr val="92D050"/>
                </a:solidFill>
              </a:rPr>
              <a:t>Note-taking </a:t>
            </a:r>
            <a:r>
              <a:rPr lang="en-GB" b="1" dirty="0">
                <a:solidFill>
                  <a:srgbClr val="92D050"/>
                </a:solidFill>
              </a:rPr>
              <a:t>in lectures</a:t>
            </a:r>
            <a:endParaRPr lang="en-GB" dirty="0">
              <a:solidFill>
                <a:srgbClr val="92D050"/>
              </a:solidFill>
            </a:endParaRPr>
          </a:p>
        </p:txBody>
      </p:sp>
      <p:sp>
        <p:nvSpPr>
          <p:cNvPr id="26627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899592" y="1700808"/>
            <a:ext cx="7056784" cy="3742928"/>
          </a:xfrm>
        </p:spPr>
        <p:txBody>
          <a:bodyPr>
            <a:normAutofit fontScale="92500"/>
          </a:bodyPr>
          <a:lstStyle/>
          <a:p>
            <a:pPr marL="609600" indent="-609600">
              <a:lnSpc>
                <a:spcPct val="90000"/>
              </a:lnSpc>
              <a:buFont typeface="Wingdings" pitchFamily="2" charset="2"/>
              <a:buNone/>
            </a:pPr>
            <a:r>
              <a:rPr lang="en-GB" b="1" dirty="0"/>
              <a:t>Strategies for note taking in lectures:</a:t>
            </a:r>
          </a:p>
          <a:p>
            <a:pPr marL="609600" indent="-609600">
              <a:lnSpc>
                <a:spcPct val="90000"/>
              </a:lnSpc>
              <a:buFont typeface="Wingdings" pitchFamily="2" charset="2"/>
              <a:buNone/>
            </a:pPr>
            <a:endParaRPr lang="en-GB" dirty="0"/>
          </a:p>
          <a:p>
            <a:pPr marL="609600" indent="-609600">
              <a:buFont typeface="Wingdings" pitchFamily="2" charset="2"/>
              <a:buNone/>
            </a:pPr>
            <a:r>
              <a:rPr lang="en-GB" dirty="0">
                <a:solidFill>
                  <a:srgbClr val="92D050"/>
                </a:solidFill>
              </a:rPr>
              <a:t>3) </a:t>
            </a:r>
            <a:r>
              <a:rPr lang="en-GB" dirty="0" smtClean="0">
                <a:solidFill>
                  <a:srgbClr val="92D050"/>
                </a:solidFill>
              </a:rPr>
              <a:t>   </a:t>
            </a:r>
            <a:r>
              <a:rPr lang="en-GB" dirty="0" smtClean="0"/>
              <a:t>Take </a:t>
            </a:r>
            <a:r>
              <a:rPr lang="en-GB" dirty="0"/>
              <a:t>note of the key points and relationships.</a:t>
            </a:r>
          </a:p>
          <a:p>
            <a:pPr marL="609600" indent="-609600"/>
            <a:endParaRPr lang="en-GB" dirty="0"/>
          </a:p>
          <a:p>
            <a:pPr marL="0" indent="0">
              <a:buNone/>
            </a:pPr>
            <a:r>
              <a:rPr lang="en-GB" dirty="0"/>
              <a:t>What clues will the lecturer give you</a:t>
            </a:r>
            <a:r>
              <a:rPr lang="en-GB" dirty="0" smtClean="0"/>
              <a:t>?</a:t>
            </a:r>
          </a:p>
          <a:p>
            <a:pPr marL="906780" lvl="1" indent="-609600"/>
            <a:r>
              <a:rPr lang="en-GB" dirty="0"/>
              <a:t>Slides</a:t>
            </a:r>
          </a:p>
          <a:p>
            <a:pPr marL="906780" lvl="1" indent="-609600"/>
            <a:r>
              <a:rPr lang="en-GB" dirty="0"/>
              <a:t>Whiteboard</a:t>
            </a:r>
          </a:p>
          <a:p>
            <a:pPr marL="906780" lvl="1" indent="-609600"/>
            <a:r>
              <a:rPr lang="en-GB" dirty="0"/>
              <a:t>Tone of voice</a:t>
            </a:r>
          </a:p>
          <a:p>
            <a:pPr marL="906780" lvl="1" indent="-609600"/>
            <a:r>
              <a:rPr lang="en-GB" dirty="0"/>
              <a:t>Non-verbal cues</a:t>
            </a:r>
          </a:p>
          <a:p>
            <a:pPr marL="609600" indent="-60960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0735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971600" y="332656"/>
            <a:ext cx="7024744" cy="1143000"/>
          </a:xfrm>
        </p:spPr>
        <p:txBody>
          <a:bodyPr/>
          <a:lstStyle/>
          <a:p>
            <a:r>
              <a:rPr lang="en-GB" b="1" dirty="0" smtClean="0">
                <a:solidFill>
                  <a:srgbClr val="92D050"/>
                </a:solidFill>
              </a:rPr>
              <a:t>Note-taking </a:t>
            </a:r>
            <a:r>
              <a:rPr lang="en-GB" b="1" dirty="0">
                <a:solidFill>
                  <a:srgbClr val="92D050"/>
                </a:solidFill>
              </a:rPr>
              <a:t>in lectures</a:t>
            </a:r>
            <a:endParaRPr lang="en-GB" dirty="0">
              <a:solidFill>
                <a:srgbClr val="92D050"/>
              </a:solidFill>
            </a:endParaRPr>
          </a:p>
        </p:txBody>
      </p:sp>
      <p:sp>
        <p:nvSpPr>
          <p:cNvPr id="26627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899592" y="1700808"/>
            <a:ext cx="7056784" cy="3742928"/>
          </a:xfrm>
        </p:spPr>
        <p:txBody>
          <a:bodyPr>
            <a:normAutofit/>
          </a:bodyPr>
          <a:lstStyle/>
          <a:p>
            <a:pPr marL="609600" indent="-609600">
              <a:lnSpc>
                <a:spcPct val="90000"/>
              </a:lnSpc>
              <a:buFont typeface="Wingdings" pitchFamily="2" charset="2"/>
              <a:buNone/>
            </a:pPr>
            <a:r>
              <a:rPr lang="en-GB" b="1" dirty="0"/>
              <a:t>Strategies for note taking in lectures:</a:t>
            </a:r>
          </a:p>
          <a:p>
            <a:pPr marL="609600" indent="-609600">
              <a:lnSpc>
                <a:spcPct val="90000"/>
              </a:lnSpc>
              <a:buFont typeface="Wingdings" pitchFamily="2" charset="2"/>
              <a:buNone/>
            </a:pPr>
            <a:endParaRPr lang="en-GB" dirty="0"/>
          </a:p>
          <a:p>
            <a:pPr marL="609600" indent="-609600">
              <a:buFont typeface="Wingdings" pitchFamily="2" charset="2"/>
              <a:buNone/>
            </a:pPr>
            <a:r>
              <a:rPr lang="en-GB" dirty="0">
                <a:solidFill>
                  <a:srgbClr val="92D050"/>
                </a:solidFill>
              </a:rPr>
              <a:t>5) </a:t>
            </a:r>
            <a:r>
              <a:rPr lang="en-GB" dirty="0"/>
              <a:t>Don’t write in full sentences</a:t>
            </a:r>
          </a:p>
          <a:p>
            <a:pPr marL="609600" indent="-609600">
              <a:buFont typeface="Wingdings" pitchFamily="2" charset="2"/>
              <a:buNone/>
            </a:pPr>
            <a:endParaRPr lang="en-GB" dirty="0"/>
          </a:p>
          <a:p>
            <a:pPr marL="609600" indent="-609600">
              <a:buFont typeface="Wingdings" pitchFamily="2" charset="2"/>
              <a:buNone/>
            </a:pPr>
            <a:endParaRPr lang="en-GB" dirty="0"/>
          </a:p>
          <a:p>
            <a:pPr marL="609600" indent="-609600">
              <a:buFont typeface="Wingdings" pitchFamily="2" charset="2"/>
              <a:buNone/>
            </a:pPr>
            <a:r>
              <a:rPr lang="en-GB" dirty="0">
                <a:solidFill>
                  <a:srgbClr val="92D050"/>
                </a:solidFill>
              </a:rPr>
              <a:t>6)  </a:t>
            </a:r>
            <a:r>
              <a:rPr lang="en-GB" dirty="0"/>
              <a:t>Reconstruct your notes in sentence form after the lecture. This will help you to remember.</a:t>
            </a:r>
            <a:endParaRPr lang="en-GB" dirty="0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64517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971600" y="332656"/>
            <a:ext cx="7024744" cy="1143000"/>
          </a:xfrm>
        </p:spPr>
        <p:txBody>
          <a:bodyPr/>
          <a:lstStyle/>
          <a:p>
            <a:r>
              <a:rPr lang="en-GB" b="1" dirty="0" smtClean="0">
                <a:solidFill>
                  <a:srgbClr val="92D050"/>
                </a:solidFill>
              </a:rPr>
              <a:t>Note-taking </a:t>
            </a:r>
            <a:r>
              <a:rPr lang="en-GB" b="1" dirty="0">
                <a:solidFill>
                  <a:srgbClr val="92D050"/>
                </a:solidFill>
              </a:rPr>
              <a:t>in lectures</a:t>
            </a:r>
            <a:endParaRPr lang="en-GB" dirty="0">
              <a:solidFill>
                <a:srgbClr val="92D050"/>
              </a:solidFill>
            </a:endParaRPr>
          </a:p>
        </p:txBody>
      </p:sp>
      <p:sp>
        <p:nvSpPr>
          <p:cNvPr id="26627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899592" y="1700808"/>
            <a:ext cx="7056784" cy="3742928"/>
          </a:xfrm>
        </p:spPr>
        <p:txBody>
          <a:bodyPr>
            <a:normAutofit/>
          </a:bodyPr>
          <a:lstStyle/>
          <a:p>
            <a:pPr marL="609600" indent="-609600">
              <a:lnSpc>
                <a:spcPct val="90000"/>
              </a:lnSpc>
              <a:buFont typeface="Wingdings" pitchFamily="2" charset="2"/>
              <a:buNone/>
            </a:pPr>
            <a:r>
              <a:rPr lang="en-GB" b="1" dirty="0"/>
              <a:t>Strategies for note taking in lectures:</a:t>
            </a:r>
          </a:p>
          <a:p>
            <a:pPr marL="609600" indent="-609600">
              <a:lnSpc>
                <a:spcPct val="90000"/>
              </a:lnSpc>
              <a:buFont typeface="Wingdings" pitchFamily="2" charset="2"/>
              <a:buNone/>
            </a:pPr>
            <a:endParaRPr lang="en-GB" dirty="0"/>
          </a:p>
          <a:p>
            <a:pPr marL="609600" indent="-609600">
              <a:buFont typeface="Wingdings" pitchFamily="2" charset="2"/>
              <a:buNone/>
            </a:pPr>
            <a:r>
              <a:rPr lang="en-GB" dirty="0">
                <a:solidFill>
                  <a:srgbClr val="92D050"/>
                </a:solidFill>
              </a:rPr>
              <a:t>4) </a:t>
            </a:r>
            <a:r>
              <a:rPr lang="en-GB" dirty="0"/>
              <a:t>If you lose track – don’t give up</a:t>
            </a:r>
          </a:p>
          <a:p>
            <a:pPr marL="609600" indent="-609600">
              <a:buFont typeface="Wingdings" pitchFamily="2" charset="2"/>
              <a:buNone/>
            </a:pPr>
            <a:endParaRPr lang="en-GB" dirty="0"/>
          </a:p>
          <a:p>
            <a:pPr marL="609600" indent="-609600">
              <a:buFont typeface="Wingdings" pitchFamily="2" charset="2"/>
              <a:buNone/>
            </a:pPr>
            <a:endParaRPr lang="en-GB" dirty="0"/>
          </a:p>
          <a:p>
            <a:pPr marL="609600" indent="-609600"/>
            <a:r>
              <a:rPr lang="en-GB" dirty="0"/>
              <a:t>Don’t expect to understand every </a:t>
            </a:r>
            <a:r>
              <a:rPr lang="en-GB" dirty="0" smtClean="0"/>
              <a:t>word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2615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7467600" cy="580926"/>
          </a:xfrm>
        </p:spPr>
        <p:txBody>
          <a:bodyPr>
            <a:normAutofit fontScale="90000"/>
          </a:bodyPr>
          <a:lstStyle/>
          <a:p>
            <a:pPr algn="ctr"/>
            <a:r>
              <a:rPr lang="en-US" sz="4000" b="1" dirty="0" smtClean="0"/>
              <a:t>Symbols and Abbreviations</a:t>
            </a:r>
            <a:endParaRPr lang="en-US" sz="40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340768"/>
            <a:ext cx="7850832" cy="5212432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  <a:buNone/>
            </a:pPr>
            <a:r>
              <a:rPr lang="en-US" sz="2000" dirty="0" smtClean="0"/>
              <a:t>	</a:t>
            </a:r>
            <a:r>
              <a:rPr lang="en-US" sz="2000" b="1" dirty="0" smtClean="0"/>
              <a:t>What do these conventional abbreviations (of Latin origin) mean?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arenR"/>
            </a:pPr>
            <a:r>
              <a:rPr lang="en-US" sz="2800" dirty="0" smtClean="0"/>
              <a:t>e.g. =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arenR"/>
            </a:pPr>
            <a:r>
              <a:rPr lang="en-US" sz="2800" dirty="0" smtClean="0"/>
              <a:t>N.B =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arenR"/>
            </a:pPr>
            <a:r>
              <a:rPr lang="en-US" sz="2800" dirty="0" smtClean="0"/>
              <a:t>i.e. =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arenR"/>
            </a:pPr>
            <a:r>
              <a:rPr lang="en-US" sz="2800" dirty="0" smtClean="0"/>
              <a:t>etc. =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arenR"/>
            </a:pPr>
            <a:r>
              <a:rPr lang="en-US" sz="2800" dirty="0" smtClean="0"/>
              <a:t>cf. =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arenR"/>
            </a:pPr>
            <a:r>
              <a:rPr lang="en-US" sz="2800" dirty="0" smtClean="0"/>
              <a:t>v.v. =</a:t>
            </a:r>
          </a:p>
          <a:p>
            <a:pPr marL="457200" indent="-457200" algn="just">
              <a:lnSpc>
                <a:spcPct val="150000"/>
              </a:lnSpc>
              <a:buNone/>
            </a:pPr>
            <a:r>
              <a:rPr lang="en-US" sz="2000" dirty="0" smtClean="0"/>
              <a:t>	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11560" y="6021288"/>
            <a:ext cx="8927976" cy="381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 smtClean="0"/>
              <a:t>Lynch, T. (2004). Study Listening. A course in listening to lectures and note-taking. </a:t>
            </a:r>
          </a:p>
          <a:p>
            <a:pPr algn="l"/>
            <a:r>
              <a:rPr lang="en-US" dirty="0" smtClean="0"/>
              <a:t>Second Ed.Cambridge University Press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7467600" cy="508918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 smtClean="0"/>
              <a:t>Answers: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412776"/>
            <a:ext cx="8686800" cy="4784725"/>
          </a:xfrm>
        </p:spPr>
        <p:txBody>
          <a:bodyPr>
            <a:noAutofit/>
          </a:bodyPr>
          <a:lstStyle/>
          <a:p>
            <a:pPr marL="457200" indent="-457200">
              <a:lnSpc>
                <a:spcPct val="150000"/>
              </a:lnSpc>
              <a:buFont typeface="+mj-lt"/>
              <a:buAutoNum type="alphaLcParenR"/>
            </a:pPr>
            <a:r>
              <a:rPr lang="en-US" dirty="0" smtClean="0"/>
              <a:t>e.g.  = (</a:t>
            </a:r>
            <a:r>
              <a:rPr lang="en-US" i="1" dirty="0" smtClean="0"/>
              <a:t>exempli gratia</a:t>
            </a:r>
            <a:r>
              <a:rPr lang="en-US" dirty="0" smtClean="0"/>
              <a:t>) for example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arenR"/>
            </a:pPr>
            <a:r>
              <a:rPr lang="en-US" dirty="0" smtClean="0"/>
              <a:t>N.B = (</a:t>
            </a:r>
            <a:r>
              <a:rPr lang="en-US" i="1" dirty="0" smtClean="0"/>
              <a:t>Nota </a:t>
            </a:r>
            <a:r>
              <a:rPr lang="en-US" i="1" dirty="0" err="1" smtClean="0"/>
              <a:t>Bene</a:t>
            </a:r>
            <a:r>
              <a:rPr lang="en-US" dirty="0" smtClean="0"/>
              <a:t>) </a:t>
            </a:r>
            <a:r>
              <a:rPr lang="en-US" b="1" u="sng" dirty="0" smtClean="0"/>
              <a:t>bear</a:t>
            </a:r>
            <a:r>
              <a:rPr lang="en-US" dirty="0" smtClean="0"/>
              <a:t> in mind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arenR"/>
            </a:pPr>
            <a:r>
              <a:rPr lang="en-US" dirty="0" smtClean="0"/>
              <a:t>i.e. = (</a:t>
            </a:r>
            <a:r>
              <a:rPr lang="en-US" i="1" dirty="0" smtClean="0"/>
              <a:t>id </a:t>
            </a:r>
            <a:r>
              <a:rPr lang="en-US" i="1" dirty="0" err="1" smtClean="0"/>
              <a:t>est</a:t>
            </a:r>
            <a:r>
              <a:rPr lang="en-US" dirty="0" smtClean="0"/>
              <a:t>) that is 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arenR"/>
            </a:pPr>
            <a:r>
              <a:rPr lang="en-US" dirty="0" smtClean="0"/>
              <a:t>etc. = (</a:t>
            </a:r>
            <a:r>
              <a:rPr lang="en-US" i="1" dirty="0" smtClean="0"/>
              <a:t>et cetera</a:t>
            </a:r>
            <a:r>
              <a:rPr lang="en-US" dirty="0" smtClean="0"/>
              <a:t>) and so on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arenR"/>
            </a:pPr>
            <a:r>
              <a:rPr lang="en-US" dirty="0" smtClean="0"/>
              <a:t>cf. = (</a:t>
            </a:r>
            <a:r>
              <a:rPr lang="en-US" i="1" dirty="0" err="1" smtClean="0"/>
              <a:t>confere</a:t>
            </a:r>
            <a:r>
              <a:rPr lang="en-US" dirty="0" smtClean="0"/>
              <a:t>) compare with this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arenR"/>
            </a:pPr>
            <a:r>
              <a:rPr lang="en-US" dirty="0" smtClean="0"/>
              <a:t>v.v. = (</a:t>
            </a:r>
            <a:r>
              <a:rPr lang="en-US" i="1" dirty="0" smtClean="0"/>
              <a:t>vice versa</a:t>
            </a:r>
            <a:r>
              <a:rPr lang="en-US" dirty="0" smtClean="0"/>
              <a:t>) the other way round 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0" y="6248400"/>
            <a:ext cx="9144000" cy="762000"/>
          </a:xfrm>
          <a:prstGeom prst="rect">
            <a:avLst/>
          </a:prstGeom>
        </p:spPr>
        <p:txBody>
          <a:bodyPr/>
          <a:lstStyle/>
          <a:p>
            <a:pPr algn="ctr"/>
            <a:r>
              <a:rPr lang="en-US" dirty="0" smtClean="0"/>
              <a:t>Lynch, T. (2004). Study Listening. A course in listening to lectures and note-taking. Second Ed.Cambridge University Press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1600" y="692696"/>
            <a:ext cx="7467600" cy="652934"/>
          </a:xfrm>
        </p:spPr>
        <p:txBody>
          <a:bodyPr>
            <a:normAutofit fontScale="90000"/>
          </a:bodyPr>
          <a:lstStyle/>
          <a:p>
            <a:r>
              <a:rPr lang="en-US" b="1" dirty="0" smtClean="0"/>
              <a:t>Symbols and Abbreviations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600" y="1700808"/>
            <a:ext cx="6777317" cy="3508977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200000"/>
              </a:lnSpc>
            </a:pPr>
            <a:r>
              <a:rPr lang="en-US" sz="2000" dirty="0" smtClean="0"/>
              <a:t>Symbols and abbreviations are powerful tools in note-taking, enable us to express complex ideas in a time-efficient way. </a:t>
            </a:r>
          </a:p>
          <a:p>
            <a:pPr>
              <a:lnSpc>
                <a:spcPct val="200000"/>
              </a:lnSpc>
            </a:pPr>
            <a:r>
              <a:rPr lang="en-US" sz="2000" dirty="0" smtClean="0"/>
              <a:t>Although there are a number of ‘official’ abbreviations and symbols it is also very useful to develop your own</a:t>
            </a:r>
            <a:endParaRPr lang="en-US" sz="20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539552" y="6021288"/>
            <a:ext cx="8532440" cy="381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 smtClean="0"/>
              <a:t>Lynch, T. (2004). Study Listening. A course in listening to lectures and note-taking. </a:t>
            </a:r>
          </a:p>
          <a:p>
            <a:pPr algn="l"/>
            <a:r>
              <a:rPr lang="en-US" dirty="0" smtClean="0"/>
              <a:t>Second Ed.Cambridge University Press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80528" y="692696"/>
            <a:ext cx="9172128" cy="609600"/>
          </a:xfrm>
        </p:spPr>
        <p:txBody>
          <a:bodyPr>
            <a:noAutofit/>
          </a:bodyPr>
          <a:lstStyle/>
          <a:p>
            <a:pPr algn="ctr"/>
            <a:r>
              <a:rPr lang="en-US" sz="2000" b="1" dirty="0" smtClean="0">
                <a:solidFill>
                  <a:schemeClr val="tx1"/>
                </a:solidFill>
              </a:rPr>
              <a:t/>
            </a:r>
            <a:br>
              <a:rPr lang="en-US" sz="2000" b="1" dirty="0" smtClean="0">
                <a:solidFill>
                  <a:schemeClr val="tx1"/>
                </a:solidFill>
              </a:rPr>
            </a:br>
            <a:r>
              <a:rPr lang="en-US" sz="2000" b="1" dirty="0">
                <a:solidFill>
                  <a:schemeClr val="tx1"/>
                </a:solidFill>
              </a:rPr>
              <a:t/>
            </a:r>
            <a:br>
              <a:rPr lang="en-US" sz="2000" b="1" dirty="0">
                <a:solidFill>
                  <a:schemeClr val="tx1"/>
                </a:solidFill>
              </a:rPr>
            </a:br>
            <a:r>
              <a:rPr lang="en-US" sz="2000" b="1" dirty="0" smtClean="0">
                <a:solidFill>
                  <a:schemeClr val="tx1"/>
                </a:solidFill>
              </a:rPr>
              <a:t/>
            </a:r>
            <a:br>
              <a:rPr lang="en-US" sz="2000" b="1" dirty="0" smtClean="0">
                <a:solidFill>
                  <a:schemeClr val="tx1"/>
                </a:solidFill>
              </a:rPr>
            </a:br>
            <a:r>
              <a:rPr lang="en-US" sz="2000" b="1" dirty="0">
                <a:solidFill>
                  <a:schemeClr val="tx1"/>
                </a:solidFill>
              </a:rPr>
              <a:t/>
            </a:r>
            <a:br>
              <a:rPr lang="en-US" sz="2000" b="1" dirty="0">
                <a:solidFill>
                  <a:schemeClr val="tx1"/>
                </a:solidFill>
              </a:rPr>
            </a:br>
            <a:r>
              <a:rPr lang="en-US" sz="2000" b="1" dirty="0" smtClean="0">
                <a:solidFill>
                  <a:schemeClr val="tx1"/>
                </a:solidFill>
              </a:rPr>
              <a:t/>
            </a:r>
            <a:br>
              <a:rPr lang="en-US" sz="2000" b="1" dirty="0" smtClean="0">
                <a:solidFill>
                  <a:schemeClr val="tx1"/>
                </a:solidFill>
              </a:rPr>
            </a:br>
            <a:r>
              <a:rPr lang="en-US" sz="2000" b="1" dirty="0" smtClean="0">
                <a:solidFill>
                  <a:schemeClr val="tx1"/>
                </a:solidFill>
              </a:rPr>
              <a:t>Write in a symbol alongside each of the meanings below, </a:t>
            </a:r>
            <a:br>
              <a:rPr lang="en-US" sz="2000" b="1" dirty="0" smtClean="0">
                <a:solidFill>
                  <a:schemeClr val="tx1"/>
                </a:solidFill>
              </a:rPr>
            </a:br>
            <a:r>
              <a:rPr lang="en-US" sz="2000" b="1" dirty="0" smtClean="0">
                <a:solidFill>
                  <a:schemeClr val="tx1"/>
                </a:solidFill>
              </a:rPr>
              <a:t>and vice versa.</a:t>
            </a:r>
            <a:endParaRPr lang="en-US" sz="2000" b="1" dirty="0">
              <a:solidFill>
                <a:schemeClr val="tx1"/>
              </a:solidFill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1701113"/>
              </p:ext>
            </p:extLst>
          </p:nvPr>
        </p:nvGraphicFramePr>
        <p:xfrm>
          <a:off x="251520" y="1412776"/>
          <a:ext cx="8515673" cy="51894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20483"/>
                <a:gridCol w="2091569"/>
                <a:gridCol w="5303621"/>
              </a:tblGrid>
              <a:tr h="375624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</a:tr>
              <a:tr h="515198"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a)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 smtClean="0"/>
                        <a:t> ‘is the same as’</a:t>
                      </a:r>
                      <a:endParaRPr lang="en-US" dirty="0"/>
                    </a:p>
                  </a:txBody>
                  <a:tcPr/>
                </a:tc>
              </a:tr>
              <a:tr h="515198"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b)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smtClean="0"/>
                        <a:t>+</a:t>
                      </a:r>
                      <a:r>
                        <a:rPr lang="en-US" sz="2400" dirty="0" smtClean="0"/>
                        <a:t> 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/>
                </a:tc>
              </a:tr>
              <a:tr h="515198"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c)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 smtClean="0"/>
                        <a:t>‘causes’ or ‘leads to’ or ‘results in’</a:t>
                      </a:r>
                      <a:endParaRPr lang="en-US" dirty="0"/>
                    </a:p>
                  </a:txBody>
                  <a:tcPr/>
                </a:tc>
              </a:tr>
              <a:tr h="515198"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d)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smtClean="0"/>
                        <a:t>      ??</a:t>
                      </a:r>
                      <a:r>
                        <a:rPr lang="en-US" sz="1800" dirty="0" smtClean="0"/>
                        <a:t>	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/>
                </a:tc>
              </a:tr>
              <a:tr h="515198"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e)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 smtClean="0"/>
                        <a:t>‘ is greater than’ </a:t>
                      </a:r>
                      <a:endParaRPr lang="en-US" dirty="0"/>
                    </a:p>
                  </a:txBody>
                  <a:tcPr/>
                </a:tc>
              </a:tr>
              <a:tr h="515198"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f)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smtClean="0"/>
                        <a:t>!</a:t>
                      </a:r>
                      <a:endParaRPr lang="en-US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/>
                </a:tc>
              </a:tr>
              <a:tr h="657343"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g)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 smtClean="0"/>
                        <a:t> ‘grows’, ‘rises’, or ‘raises’ </a:t>
                      </a:r>
                    </a:p>
                    <a:p>
                      <a:pPr algn="ctr"/>
                      <a:endParaRPr lang="en-US" dirty="0"/>
                    </a:p>
                  </a:txBody>
                  <a:tcPr/>
                </a:tc>
              </a:tr>
              <a:tr h="532635"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h)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/>
                </a:tc>
              </a:tr>
              <a:tr h="532635">
                <a:tc>
                  <a:txBody>
                    <a:bodyPr/>
                    <a:lstStyle/>
                    <a:p>
                      <a:pPr algn="ctr"/>
                      <a:r>
                        <a:rPr lang="en-US" dirty="0" err="1" smtClean="0"/>
                        <a:t>i</a:t>
                      </a:r>
                      <a:r>
                        <a:rPr lang="en-US" dirty="0" smtClean="0"/>
                        <a:t>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dirty="0" smtClean="0"/>
                        <a:t>‘varies with’ or ‘changes according to’ </a:t>
                      </a:r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0" y="6400800"/>
            <a:ext cx="9144000" cy="457200"/>
          </a:xfrm>
          <a:prstGeom prst="rect">
            <a:avLst/>
          </a:prstGeom>
        </p:spPr>
        <p:txBody>
          <a:bodyPr/>
          <a:lstStyle/>
          <a:p>
            <a:pPr algn="ctr"/>
            <a:r>
              <a:rPr lang="en-US" dirty="0" smtClean="0"/>
              <a:t>Lynch, T. (2004). Study Listening. A course in listening to lectures and note-taking. Second Ed.Cambridge University Press</a:t>
            </a:r>
            <a:endParaRPr lang="en-US" dirty="0"/>
          </a:p>
        </p:txBody>
      </p:sp>
      <p:sp>
        <p:nvSpPr>
          <p:cNvPr id="5" name="Left Arrow 4"/>
          <p:cNvSpPr/>
          <p:nvPr/>
        </p:nvSpPr>
        <p:spPr>
          <a:xfrm>
            <a:off x="2145792" y="5562600"/>
            <a:ext cx="902208" cy="381000"/>
          </a:xfrm>
          <a:prstGeom prst="lef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252536" y="332656"/>
            <a:ext cx="5966521" cy="609600"/>
          </a:xfrm>
        </p:spPr>
        <p:txBody>
          <a:bodyPr>
            <a:normAutofit/>
          </a:bodyPr>
          <a:lstStyle/>
          <a:p>
            <a:pPr algn="ctr"/>
            <a:r>
              <a:rPr lang="en-US" sz="2400" b="1" dirty="0" smtClean="0">
                <a:solidFill>
                  <a:schemeClr val="tx1"/>
                </a:solidFill>
              </a:rPr>
              <a:t>Possible Answers</a:t>
            </a:r>
            <a:endParaRPr lang="en-US" sz="2400" b="1" dirty="0">
              <a:solidFill>
                <a:schemeClr val="tx1"/>
              </a:solidFill>
            </a:endParaRP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90406520"/>
              </p:ext>
            </p:extLst>
          </p:nvPr>
        </p:nvGraphicFramePr>
        <p:xfrm>
          <a:off x="251520" y="980728"/>
          <a:ext cx="8496944" cy="576473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41621"/>
                <a:gridCol w="3204988"/>
                <a:gridCol w="3950335"/>
              </a:tblGrid>
              <a:tr h="347912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492876"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a)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 smtClean="0">
                          <a:latin typeface="Arial Black" pitchFamily="34" charset="0"/>
                        </a:rPr>
                        <a:t>=</a:t>
                      </a:r>
                      <a:endParaRPr lang="en-US" sz="28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 smtClean="0"/>
                        <a:t>‘is the same as’</a:t>
                      </a:r>
                      <a:endParaRPr lang="en-US" dirty="0" smtClean="0"/>
                    </a:p>
                  </a:txBody>
                  <a:tcPr/>
                </a:tc>
              </a:tr>
              <a:tr h="492876"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b)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800" b="1" smtClean="0">
                          <a:latin typeface="Arial Black" pitchFamily="34" charset="0"/>
                        </a:rPr>
                        <a:t>+ </a:t>
                      </a:r>
                      <a:endParaRPr lang="en-US" sz="2800" b="1" dirty="0" smtClean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‘in addition’</a:t>
                      </a:r>
                      <a:endParaRPr lang="en-US" dirty="0"/>
                    </a:p>
                  </a:txBody>
                  <a:tcPr/>
                </a:tc>
              </a:tr>
              <a:tr h="869780"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c)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 smtClean="0"/>
                        <a:t>‘causes’ or ‘leads to’ or ‘results in’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 smtClean="0"/>
                    </a:p>
                  </a:txBody>
                  <a:tcPr/>
                </a:tc>
              </a:tr>
              <a:tr h="434890"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d)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smtClean="0">
                          <a:latin typeface="Arial Black" pitchFamily="34" charset="0"/>
                        </a:rPr>
                        <a:t> ??</a:t>
                      </a:r>
                      <a:endParaRPr lang="en-US" sz="24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‘not clear to me’ or ‘is that true’</a:t>
                      </a:r>
                      <a:endParaRPr lang="en-US" dirty="0"/>
                    </a:p>
                  </a:txBody>
                  <a:tcPr/>
                </a:tc>
              </a:tr>
              <a:tr h="608846"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e)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smtClean="0">
                          <a:latin typeface="Arial Black" pitchFamily="34" charset="0"/>
                        </a:rPr>
                        <a:t>&gt;</a:t>
                      </a:r>
                      <a:endParaRPr lang="en-US" sz="24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 smtClean="0"/>
                        <a:t>‘ is greater than’ 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 smtClean="0"/>
                    </a:p>
                  </a:txBody>
                  <a:tcPr/>
                </a:tc>
              </a:tr>
              <a:tr h="434890"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f)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smtClean="0">
                          <a:latin typeface="Arial Black" pitchFamily="34" charset="0"/>
                        </a:rPr>
                        <a:t>!</a:t>
                      </a:r>
                      <a:endParaRPr lang="en-US" sz="2400" b="1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‘important</a:t>
                      </a:r>
                      <a:r>
                        <a:rPr lang="en-US" baseline="0" dirty="0" smtClean="0"/>
                        <a:t> point’</a:t>
                      </a:r>
                      <a:endParaRPr lang="en-US" dirty="0"/>
                    </a:p>
                  </a:txBody>
                  <a:tcPr/>
                </a:tc>
              </a:tr>
              <a:tr h="608846"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g)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 smtClean="0"/>
                        <a:t> ‘grows’, ‘rises’, or ‘raises’ </a:t>
                      </a:r>
                    </a:p>
                    <a:p>
                      <a:pPr algn="ctr"/>
                      <a:endParaRPr lang="en-US" dirty="0"/>
                    </a:p>
                  </a:txBody>
                  <a:tcPr/>
                </a:tc>
              </a:tr>
              <a:tr h="383919"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h)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‘is caused by’,</a:t>
                      </a:r>
                      <a:r>
                        <a:rPr lang="en-US" baseline="0" dirty="0" smtClean="0"/>
                        <a:t> results from</a:t>
                      </a:r>
                      <a:endParaRPr lang="en-US" dirty="0"/>
                    </a:p>
                  </a:txBody>
                  <a:tcPr/>
                </a:tc>
              </a:tr>
              <a:tr h="869780">
                <a:tc>
                  <a:txBody>
                    <a:bodyPr/>
                    <a:lstStyle/>
                    <a:p>
                      <a:pPr algn="ctr"/>
                      <a:r>
                        <a:rPr lang="en-US" dirty="0" err="1" smtClean="0"/>
                        <a:t>i</a:t>
                      </a:r>
                      <a:r>
                        <a:rPr lang="en-US" dirty="0" smtClean="0"/>
                        <a:t>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dirty="0" smtClean="0">
                          <a:latin typeface="Arial Black" pitchFamily="34" charset="0"/>
                        </a:rPr>
                        <a:t>≈</a:t>
                      </a:r>
                      <a:endParaRPr lang="en-US" sz="40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 smtClean="0"/>
                        <a:t>‘varies with’ or ‘changes according to’ </a:t>
                      </a:r>
                      <a:endParaRPr lang="en-US" dirty="0" smtClean="0"/>
                    </a:p>
                    <a:p>
                      <a:pPr algn="ctr"/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0" y="6477001"/>
            <a:ext cx="9144000" cy="381000"/>
          </a:xfrm>
          <a:prstGeom prst="rect">
            <a:avLst/>
          </a:prstGeom>
        </p:spPr>
        <p:txBody>
          <a:bodyPr/>
          <a:lstStyle/>
          <a:p>
            <a:pPr algn="ctr"/>
            <a:r>
              <a:rPr lang="en-US" dirty="0" smtClean="0"/>
              <a:t>Lynch, T. (2004). Study Listening. A course in listening to lectures and note-taking. Second Ed.Cambridge University Press</a:t>
            </a:r>
            <a:endParaRPr lang="en-US" dirty="0"/>
          </a:p>
        </p:txBody>
      </p:sp>
      <p:sp>
        <p:nvSpPr>
          <p:cNvPr id="6" name="Left Arrow 5"/>
          <p:cNvSpPr/>
          <p:nvPr/>
        </p:nvSpPr>
        <p:spPr>
          <a:xfrm>
            <a:off x="2819400" y="5486400"/>
            <a:ext cx="826008" cy="228600"/>
          </a:xfrm>
          <a:prstGeom prst="lef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Left Arrow 6"/>
          <p:cNvSpPr/>
          <p:nvPr/>
        </p:nvSpPr>
        <p:spPr>
          <a:xfrm rot="10800000">
            <a:off x="2971800" y="2743200"/>
            <a:ext cx="749808" cy="228600"/>
          </a:xfrm>
          <a:prstGeom prst="lef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Left Arrow 7"/>
          <p:cNvSpPr/>
          <p:nvPr/>
        </p:nvSpPr>
        <p:spPr>
          <a:xfrm rot="5400000">
            <a:off x="3070098" y="4930902"/>
            <a:ext cx="457200" cy="196596"/>
          </a:xfrm>
          <a:prstGeom prst="lef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67544" y="764704"/>
            <a:ext cx="7467600" cy="580926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Note-taking practice</a:t>
            </a:r>
            <a:endParaRPr lang="en-GB" b="1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3" y="1348074"/>
            <a:ext cx="7787206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You are going to take notes on a short lecture about </a:t>
            </a:r>
            <a:r>
              <a:rPr lang="en-GB" dirty="0"/>
              <a:t>Academic </a:t>
            </a:r>
            <a:r>
              <a:rPr lang="en-GB" dirty="0" smtClean="0"/>
              <a:t>Listening. While you listen, try to write down the main points. 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68580" indent="0">
              <a:buNone/>
            </a:pPr>
            <a:r>
              <a:rPr lang="en-GB" dirty="0"/>
              <a:t>BBC Learning English. Talk about English - Academic Listening Part 1 (12 mins) </a:t>
            </a:r>
            <a:r>
              <a:rPr lang="en-GB" u="sng" dirty="0">
                <a:hlinkClick r:id="rId2"/>
              </a:rPr>
              <a:t>http://www.youtube.com/watch?v=RcZvpEmds9Y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Compare your notes with a partner.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>
          <a:prstGeom prst="rect">
            <a:avLst/>
          </a:prstGeom>
        </p:spPr>
        <p:txBody>
          <a:bodyPr/>
          <a:lstStyle/>
          <a:p>
            <a:fld id="{E749DE59-F540-496D-B63D-19DF5C5D0A78}" type="slidenum">
              <a:rPr lang="en-GB" smtClean="0"/>
              <a:pPr/>
              <a:t>20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8247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 smtClean="0"/>
              <a:t>Bibliography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1600" dirty="0" smtClean="0"/>
              <a:t>Lynch, T (2004). </a:t>
            </a:r>
            <a:r>
              <a:rPr lang="en-US" sz="1600" i="1" dirty="0" smtClean="0"/>
              <a:t>Study listening. A course in listening to lectures and note-taking</a:t>
            </a:r>
            <a:r>
              <a:rPr lang="en-US" sz="1600" dirty="0" smtClean="0"/>
              <a:t>. Second Ed. Cambridge University Press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114</TotalTime>
  <Words>913</Words>
  <Application>Microsoft Office PowerPoint</Application>
  <PresentationFormat>On-screen Show (4:3)</PresentationFormat>
  <Paragraphs>163</Paragraphs>
  <Slides>21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8" baseType="lpstr">
      <vt:lpstr>Arial</vt:lpstr>
      <vt:lpstr>Arial Black</vt:lpstr>
      <vt:lpstr>Calibri</vt:lpstr>
      <vt:lpstr>Century Gothic</vt:lpstr>
      <vt:lpstr>Wingdings</vt:lpstr>
      <vt:lpstr>Wingdings 2</vt:lpstr>
      <vt:lpstr>Austin</vt:lpstr>
      <vt:lpstr> </vt:lpstr>
      <vt:lpstr>Note Taking:   why? how? when?  </vt:lpstr>
      <vt:lpstr>Why?...  How?... When?...</vt:lpstr>
      <vt:lpstr>Linear vs Diagram Notes</vt:lpstr>
      <vt:lpstr>Note-taking for books and articles</vt:lpstr>
      <vt:lpstr>PowerPoint Presentation</vt:lpstr>
      <vt:lpstr>PowerPoint Presentation</vt:lpstr>
      <vt:lpstr>Note-taking for books and articles</vt:lpstr>
      <vt:lpstr>Note-taking Practice</vt:lpstr>
      <vt:lpstr>Note-taking in lectures</vt:lpstr>
      <vt:lpstr>Note-taking in lectures</vt:lpstr>
      <vt:lpstr>Note-taking in lectures</vt:lpstr>
      <vt:lpstr>Note-taking in lectures</vt:lpstr>
      <vt:lpstr>Note-taking in lectures</vt:lpstr>
      <vt:lpstr>Symbols and Abbreviations</vt:lpstr>
      <vt:lpstr>Answers:</vt:lpstr>
      <vt:lpstr>Symbols and Abbreviations</vt:lpstr>
      <vt:lpstr>     Write in a symbol alongside each of the meanings below,  and vice versa.</vt:lpstr>
      <vt:lpstr>Possible Answers</vt:lpstr>
      <vt:lpstr>Note-taking practice</vt:lpstr>
      <vt:lpstr>Bibliography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EAP</dc:title>
  <dc:creator>LibLoan23</dc:creator>
  <cp:lastModifiedBy>Sylvia Hoffmann</cp:lastModifiedBy>
  <cp:revision>15</cp:revision>
  <dcterms:created xsi:type="dcterms:W3CDTF">2013-07-02T14:48:30Z</dcterms:created>
  <dcterms:modified xsi:type="dcterms:W3CDTF">2017-10-20T10:50:34Z</dcterms:modified>
</cp:coreProperties>
</file>