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935" r:id="rId3"/>
    <p:sldId id="936" r:id="rId4"/>
    <p:sldId id="937" r:id="rId5"/>
    <p:sldId id="938" r:id="rId6"/>
    <p:sldId id="939" r:id="rId7"/>
    <p:sldId id="994" r:id="rId8"/>
    <p:sldId id="940" r:id="rId9"/>
    <p:sldId id="364" r:id="rId10"/>
    <p:sldId id="366" r:id="rId11"/>
    <p:sldId id="367" r:id="rId12"/>
    <p:sldId id="368" r:id="rId13"/>
    <p:sldId id="369" r:id="rId14"/>
    <p:sldId id="379" r:id="rId15"/>
    <p:sldId id="986" r:id="rId16"/>
    <p:sldId id="990" r:id="rId17"/>
    <p:sldId id="381" r:id="rId18"/>
    <p:sldId id="998" r:id="rId19"/>
    <p:sldId id="382" r:id="rId20"/>
    <p:sldId id="383" r:id="rId21"/>
    <p:sldId id="991" r:id="rId22"/>
    <p:sldId id="993" r:id="rId23"/>
    <p:sldId id="952" r:id="rId24"/>
    <p:sldId id="985" r:id="rId25"/>
    <p:sldId id="989" r:id="rId26"/>
    <p:sldId id="995" r:id="rId27"/>
    <p:sldId id="992" r:id="rId28"/>
    <p:sldId id="996" r:id="rId29"/>
    <p:sldId id="997" r:id="rId30"/>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CC6600"/>
    <a:srgbClr val="FF6600"/>
    <a:srgbClr val="996600"/>
    <a:srgbClr val="0080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643" autoAdjust="0"/>
  </p:normalViewPr>
  <p:slideViewPr>
    <p:cSldViewPr snapToGrid="0">
      <p:cViewPr>
        <p:scale>
          <a:sx n="74" d="100"/>
          <a:sy n="74" d="100"/>
        </p:scale>
        <p:origin x="2586" y="20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39DF4BD1-4657-4040-8943-A5F29A715C01}"/>
    <pc:docChg chg="delSld modSld">
      <pc:chgData name="Ewa Kazimierska" userId="8edb7084-dccb-4d8f-9cfb-38098ea1d667" providerId="ADAL" clId="{39DF4BD1-4657-4040-8943-A5F29A715C01}" dt="2022-11-09T08:52:08.372" v="11" actId="1076"/>
      <pc:docMkLst>
        <pc:docMk/>
      </pc:docMkLst>
      <pc:sldChg chg="del">
        <pc:chgData name="Ewa Kazimierska" userId="8edb7084-dccb-4d8f-9cfb-38098ea1d667" providerId="ADAL" clId="{39DF4BD1-4657-4040-8943-A5F29A715C01}" dt="2022-11-09T08:51:38.219" v="8" actId="47"/>
        <pc:sldMkLst>
          <pc:docMk/>
          <pc:sldMk cId="4037187806" sldId="987"/>
        </pc:sldMkLst>
      </pc:sldChg>
      <pc:sldChg chg="del">
        <pc:chgData name="Ewa Kazimierska" userId="8edb7084-dccb-4d8f-9cfb-38098ea1d667" providerId="ADAL" clId="{39DF4BD1-4657-4040-8943-A5F29A715C01}" dt="2022-11-09T08:51:38.219" v="8" actId="47"/>
        <pc:sldMkLst>
          <pc:docMk/>
          <pc:sldMk cId="2893865570" sldId="988"/>
        </pc:sldMkLst>
      </pc:sldChg>
      <pc:sldChg chg="modNotesTx">
        <pc:chgData name="Ewa Kazimierska" userId="8edb7084-dccb-4d8f-9cfb-38098ea1d667" providerId="ADAL" clId="{39DF4BD1-4657-4040-8943-A5F29A715C01}" dt="2022-11-09T08:50:27.092" v="0" actId="6549"/>
        <pc:sldMkLst>
          <pc:docMk/>
          <pc:sldMk cId="217168395" sldId="989"/>
        </pc:sldMkLst>
      </pc:sldChg>
      <pc:sldChg chg="modNotesTx">
        <pc:chgData name="Ewa Kazimierska" userId="8edb7084-dccb-4d8f-9cfb-38098ea1d667" providerId="ADAL" clId="{39DF4BD1-4657-4040-8943-A5F29A715C01}" dt="2022-11-09T08:50:49.029" v="1" actId="6549"/>
        <pc:sldMkLst>
          <pc:docMk/>
          <pc:sldMk cId="1368268652" sldId="991"/>
        </pc:sldMkLst>
      </pc:sldChg>
      <pc:sldChg chg="modNotesTx">
        <pc:chgData name="Ewa Kazimierska" userId="8edb7084-dccb-4d8f-9cfb-38098ea1d667" providerId="ADAL" clId="{39DF4BD1-4657-4040-8943-A5F29A715C01}" dt="2022-11-09T08:51:26.110" v="7" actId="20577"/>
        <pc:sldMkLst>
          <pc:docMk/>
          <pc:sldMk cId="3663997068" sldId="992"/>
        </pc:sldMkLst>
      </pc:sldChg>
      <pc:sldChg chg="modSp mod">
        <pc:chgData name="Ewa Kazimierska" userId="8edb7084-dccb-4d8f-9cfb-38098ea1d667" providerId="ADAL" clId="{39DF4BD1-4657-4040-8943-A5F29A715C01}" dt="2022-11-09T08:52:08.372" v="11" actId="1076"/>
        <pc:sldMkLst>
          <pc:docMk/>
          <pc:sldMk cId="503653565" sldId="997"/>
        </pc:sldMkLst>
        <pc:spChg chg="mod">
          <ac:chgData name="Ewa Kazimierska" userId="8edb7084-dccb-4d8f-9cfb-38098ea1d667" providerId="ADAL" clId="{39DF4BD1-4657-4040-8943-A5F29A715C01}" dt="2022-11-09T08:52:03.547" v="10" actId="255"/>
          <ac:spMkLst>
            <pc:docMk/>
            <pc:sldMk cId="503653565" sldId="997"/>
            <ac:spMk id="2" creationId="{3061C2F1-A10F-476A-A47F-97A19A4433C0}"/>
          </ac:spMkLst>
        </pc:spChg>
        <pc:spChg chg="mod">
          <ac:chgData name="Ewa Kazimierska" userId="8edb7084-dccb-4d8f-9cfb-38098ea1d667" providerId="ADAL" clId="{39DF4BD1-4657-4040-8943-A5F29A715C01}" dt="2022-11-09T08:52:08.372" v="11" actId="1076"/>
          <ac:spMkLst>
            <pc:docMk/>
            <pc:sldMk cId="503653565" sldId="997"/>
            <ac:spMk id="3" creationId="{5D781C8D-D768-4E99-9830-78C0114C33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08/11/2022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76849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1906263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latin typeface="dosis" pitchFamily="2" charset="0"/>
              </a:rPr>
              <a:t>The calculated values do not exactly agree with those obtained experimentally since the conditions of loading density, temperature, pressure, are not taken into consideration.</a:t>
            </a:r>
          </a:p>
          <a:p>
            <a:pPr algn="l"/>
            <a:r>
              <a:rPr lang="en-US" b="0" i="0" dirty="0">
                <a:solidFill>
                  <a:srgbClr val="212529"/>
                </a:solidFill>
                <a:effectLst/>
                <a:latin typeface="dosis" pitchFamily="2" charset="0"/>
              </a:rPr>
              <a:t>    The value for </a:t>
            </a:r>
            <a:r>
              <a:rPr lang="en-US" b="0" i="1" dirty="0">
                <a:solidFill>
                  <a:srgbClr val="212529"/>
                </a:solidFill>
                <a:effectLst/>
                <a:latin typeface="dosis" pitchFamily="2" charset="0"/>
              </a:rPr>
              <a:t>Q</a:t>
            </a:r>
            <a:r>
              <a:rPr lang="en-US" b="0" i="0" dirty="0">
                <a:solidFill>
                  <a:srgbClr val="212529"/>
                </a:solidFill>
                <a:effectLst/>
                <a:latin typeface="dosis" pitchFamily="2" charset="0"/>
              </a:rPr>
              <a:t> in is generally derived from the heat of detonation in The heat of detonation for RDX can be illustrated using Hess’s law as shown in Figure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12529"/>
                </a:solidFill>
                <a:effectLst/>
                <a:latin typeface="dosis" pitchFamily="2" charset="0"/>
              </a:rPr>
              <a:t>At const P and V, the heat of explosion is calculated from the difference between the sum of the energies for the formation of the explosive components and the sum of the energies for the formation of the explosion products,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1809072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343073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calculations of heat of explosion assume that the explosive reaction go to completion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3706174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equilibrium position will move to </a:t>
            </a:r>
            <a:r>
              <a:rPr lang="en-GB" dirty="0" err="1"/>
              <a:t>favor</a:t>
            </a:r>
            <a:r>
              <a:rPr lang="en-GB" dirty="0"/>
              <a:t> the reactants or products depending on the temperature generated by the reaction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27</a:t>
            </a:fld>
            <a:endParaRPr lang="en-GB"/>
          </a:p>
        </p:txBody>
      </p:sp>
    </p:spTree>
    <p:extLst>
      <p:ext uri="{BB962C8B-B14F-4D97-AF65-F5344CB8AC3E}">
        <p14:creationId xmlns:p14="http://schemas.microsoft.com/office/powerpoint/2010/main" val="3744515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29</a:t>
            </a:fld>
            <a:endParaRPr lang="en-GB"/>
          </a:p>
        </p:txBody>
      </p:sp>
    </p:spTree>
    <p:extLst>
      <p:ext uri="{BB962C8B-B14F-4D97-AF65-F5344CB8AC3E}">
        <p14:creationId xmlns:p14="http://schemas.microsoft.com/office/powerpoint/2010/main" val="3777861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a:t>THERMOCHEMISTRY</a:t>
            </a:r>
            <a:br>
              <a:rPr lang="en-GB"/>
            </a:br>
            <a:br>
              <a:rPr lang="en-GB"/>
            </a:br>
            <a:r>
              <a:rPr lang="en-GB" sz="4000"/>
              <a:t>Lecture 11</a:t>
            </a:r>
            <a:endParaRPr lang="en-GB"/>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2154"/>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HEAT OF REACTION - </a:t>
            </a:r>
            <a:r>
              <a:rPr lang="en-GB" sz="2400" b="1">
                <a:solidFill>
                  <a:srgbClr val="0070C0"/>
                </a:solidFill>
                <a:effectLst>
                  <a:outerShdw blurRad="38100" dist="38100" dir="2700000" algn="tl">
                    <a:srgbClr val="000000">
                      <a:alpha val="43137"/>
                    </a:srgbClr>
                  </a:outerShdw>
                </a:effectLst>
                <a:sym typeface="Symbol" panose="05050102010706020507" pitchFamily="18" charset="2"/>
              </a:rPr>
              <a:t>H</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B2935420-FA2B-483C-A048-A25F14C77F81}"/>
              </a:ext>
            </a:extLst>
          </p:cNvPr>
          <p:cNvSpPr txBox="1"/>
          <p:nvPr/>
        </p:nvSpPr>
        <p:spPr>
          <a:xfrm>
            <a:off x="657920" y="983116"/>
            <a:ext cx="8494633" cy="369332"/>
          </a:xfrm>
          <a:prstGeom prst="rect">
            <a:avLst/>
          </a:prstGeom>
          <a:noFill/>
        </p:spPr>
        <p:txBody>
          <a:bodyPr wrap="none" rtlCol="0">
            <a:spAutoFit/>
          </a:bodyPr>
          <a:lstStyle/>
          <a:p>
            <a:r>
              <a:rPr lang="en-GB"/>
              <a:t>heat (q) – energy that is transferred as a result of temperature differences	</a:t>
            </a:r>
          </a:p>
        </p:txBody>
      </p:sp>
      <p:sp>
        <p:nvSpPr>
          <p:cNvPr id="13" name="TextBox 12">
            <a:extLst>
              <a:ext uri="{FF2B5EF4-FFF2-40B4-BE49-F238E27FC236}">
                <a16:creationId xmlns:a16="http://schemas.microsoft.com/office/drawing/2014/main" id="{B8F220D0-EC66-44C7-BA07-07E1A34C8AF5}"/>
              </a:ext>
            </a:extLst>
          </p:cNvPr>
          <p:cNvSpPr txBox="1"/>
          <p:nvPr/>
        </p:nvSpPr>
        <p:spPr>
          <a:xfrm>
            <a:off x="657920" y="1475388"/>
            <a:ext cx="8378576" cy="646331"/>
          </a:xfrm>
          <a:prstGeom prst="rect">
            <a:avLst/>
          </a:prstGeom>
          <a:noFill/>
        </p:spPr>
        <p:txBody>
          <a:bodyPr wrap="square">
            <a:spAutoFit/>
          </a:bodyPr>
          <a:lstStyle/>
          <a:p>
            <a:r>
              <a:rPr lang="en-GB"/>
              <a:t>enthalpy change, </a:t>
            </a:r>
            <a:r>
              <a:rPr lang="en-GB" b="1">
                <a:solidFill>
                  <a:srgbClr val="00B050"/>
                </a:solidFill>
                <a:sym typeface="Symbol" panose="05050102010706020507" pitchFamily="18" charset="2"/>
              </a:rPr>
              <a:t>H</a:t>
            </a:r>
            <a:r>
              <a:rPr lang="en-GB">
                <a:sym typeface="Symbol" panose="05050102010706020507" pitchFamily="18" charset="2"/>
              </a:rPr>
              <a:t> or </a:t>
            </a:r>
            <a:r>
              <a:rPr lang="en-GB" b="1">
                <a:solidFill>
                  <a:srgbClr val="00B050"/>
                </a:solidFill>
                <a:sym typeface="Symbol" panose="05050102010706020507" pitchFamily="18" charset="2"/>
              </a:rPr>
              <a:t></a:t>
            </a:r>
            <a:r>
              <a:rPr lang="en-GB" b="1" baseline="-25000" err="1">
                <a:solidFill>
                  <a:srgbClr val="00B050"/>
                </a:solidFill>
                <a:sym typeface="Symbol" panose="05050102010706020507" pitchFamily="18" charset="2"/>
              </a:rPr>
              <a:t>rxn</a:t>
            </a:r>
            <a:r>
              <a:rPr lang="en-GB" b="1" err="1">
                <a:solidFill>
                  <a:srgbClr val="00B050"/>
                </a:solidFill>
                <a:sym typeface="Symbol" panose="05050102010706020507" pitchFamily="18" charset="2"/>
              </a:rPr>
              <a:t>H</a:t>
            </a:r>
            <a:r>
              <a:rPr lang="en-GB" b="1">
                <a:solidFill>
                  <a:srgbClr val="00B050"/>
                </a:solidFill>
                <a:sym typeface="Symbol" panose="05050102010706020507" pitchFamily="18" charset="2"/>
              </a:rPr>
              <a:t> </a:t>
            </a:r>
            <a:r>
              <a:rPr lang="en-GB">
                <a:sym typeface="Symbol" panose="05050102010706020507" pitchFamily="18" charset="2"/>
              </a:rPr>
              <a:t>- </a:t>
            </a:r>
            <a:r>
              <a:rPr lang="en-GB"/>
              <a:t>heat transferred at constant pressure by a chemical reaction or process</a:t>
            </a:r>
          </a:p>
        </p:txBody>
      </p:sp>
      <p:sp>
        <p:nvSpPr>
          <p:cNvPr id="14" name="TextBox 13">
            <a:extLst>
              <a:ext uri="{FF2B5EF4-FFF2-40B4-BE49-F238E27FC236}">
                <a16:creationId xmlns:a16="http://schemas.microsoft.com/office/drawing/2014/main" id="{2FB493DD-A6D8-4D29-9A40-C5E49BD8A0E6}"/>
              </a:ext>
            </a:extLst>
          </p:cNvPr>
          <p:cNvSpPr txBox="1"/>
          <p:nvPr/>
        </p:nvSpPr>
        <p:spPr>
          <a:xfrm>
            <a:off x="649250" y="497411"/>
            <a:ext cx="7135287" cy="369332"/>
          </a:xfrm>
          <a:prstGeom prst="rect">
            <a:avLst/>
          </a:prstGeom>
          <a:noFill/>
        </p:spPr>
        <p:txBody>
          <a:bodyPr wrap="none" rtlCol="0">
            <a:spAutoFit/>
          </a:bodyPr>
          <a:lstStyle/>
          <a:p>
            <a:r>
              <a:rPr lang="en-GB"/>
              <a:t>thermochemistry – studies heat changes that occur during reactions</a:t>
            </a:r>
          </a:p>
        </p:txBody>
      </p:sp>
      <p:pic>
        <p:nvPicPr>
          <p:cNvPr id="16" name="Picture 15" descr="Text&#10;&#10;Description automatically generated with medium confidence">
            <a:extLst>
              <a:ext uri="{FF2B5EF4-FFF2-40B4-BE49-F238E27FC236}">
                <a16:creationId xmlns:a16="http://schemas.microsoft.com/office/drawing/2014/main" id="{4A45582F-0BC7-4C81-8924-D01752B479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7743" y="2180311"/>
            <a:ext cx="3337524" cy="2419239"/>
          </a:xfrm>
          <a:prstGeom prst="rect">
            <a:avLst/>
          </a:prstGeom>
        </p:spPr>
      </p:pic>
      <p:pic>
        <p:nvPicPr>
          <p:cNvPr id="18" name="Picture 17" descr="Diagram, text&#10;&#10;Description automatically generated">
            <a:extLst>
              <a:ext uri="{FF2B5EF4-FFF2-40B4-BE49-F238E27FC236}">
                <a16:creationId xmlns:a16="http://schemas.microsoft.com/office/drawing/2014/main" id="{974C179B-D63C-49ED-853B-A60DBBFEBB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05236" y="2115719"/>
            <a:ext cx="3512532" cy="2427435"/>
          </a:xfrm>
          <a:prstGeom prst="rect">
            <a:avLst/>
          </a:prstGeom>
        </p:spPr>
      </p:pic>
      <p:sp>
        <p:nvSpPr>
          <p:cNvPr id="19" name="TextBox 18">
            <a:extLst>
              <a:ext uri="{FF2B5EF4-FFF2-40B4-BE49-F238E27FC236}">
                <a16:creationId xmlns:a16="http://schemas.microsoft.com/office/drawing/2014/main" id="{DEDADDC6-BAD7-433D-B6AF-6BABFB7FA186}"/>
              </a:ext>
            </a:extLst>
          </p:cNvPr>
          <p:cNvSpPr txBox="1"/>
          <p:nvPr/>
        </p:nvSpPr>
        <p:spPr>
          <a:xfrm>
            <a:off x="1136936" y="4761849"/>
            <a:ext cx="3435064" cy="1477328"/>
          </a:xfrm>
          <a:prstGeom prst="rect">
            <a:avLst/>
          </a:prstGeom>
          <a:noFill/>
          <a:ln w="19050">
            <a:solidFill>
              <a:srgbClr val="FF0000"/>
            </a:solidFill>
          </a:ln>
        </p:spPr>
        <p:txBody>
          <a:bodyPr wrap="square" rtlCol="0">
            <a:spAutoFit/>
          </a:bodyPr>
          <a:lstStyle/>
          <a:p>
            <a:r>
              <a:rPr lang="en-GB"/>
              <a:t>Reaction can </a:t>
            </a:r>
            <a:r>
              <a:rPr lang="en-GB">
                <a:solidFill>
                  <a:srgbClr val="FF0000"/>
                </a:solidFill>
              </a:rPr>
              <a:t>give off heat </a:t>
            </a:r>
            <a:r>
              <a:rPr lang="en-GB"/>
              <a:t>and warm the ‘outside’</a:t>
            </a:r>
          </a:p>
          <a:p>
            <a:r>
              <a:rPr lang="en-GB" b="1">
                <a:solidFill>
                  <a:srgbClr val="00B050"/>
                </a:solidFill>
                <a:sym typeface="Symbol" panose="05050102010706020507" pitchFamily="18" charset="2"/>
              </a:rPr>
              <a:t></a:t>
            </a:r>
            <a:r>
              <a:rPr lang="en-GB" b="1" baseline="-25000" err="1">
                <a:solidFill>
                  <a:srgbClr val="00B050"/>
                </a:solidFill>
                <a:sym typeface="Symbol" panose="05050102010706020507" pitchFamily="18" charset="2"/>
              </a:rPr>
              <a:t>rxn</a:t>
            </a:r>
            <a:r>
              <a:rPr lang="en-GB" b="1" err="1">
                <a:solidFill>
                  <a:srgbClr val="00B050"/>
                </a:solidFill>
                <a:sym typeface="Symbol" panose="05050102010706020507" pitchFamily="18" charset="2"/>
              </a:rPr>
              <a:t>H</a:t>
            </a:r>
            <a:r>
              <a:rPr lang="en-GB">
                <a:sym typeface="Symbol" panose="05050102010706020507" pitchFamily="18" charset="2"/>
              </a:rPr>
              <a:t> becomes </a:t>
            </a:r>
            <a:r>
              <a:rPr lang="en-GB">
                <a:solidFill>
                  <a:srgbClr val="FF0000"/>
                </a:solidFill>
                <a:sym typeface="Symbol" panose="05050102010706020507" pitchFamily="18" charset="2"/>
              </a:rPr>
              <a:t>negative</a:t>
            </a:r>
          </a:p>
          <a:p>
            <a:r>
              <a:rPr lang="en-GB">
                <a:solidFill>
                  <a:srgbClr val="FF0000"/>
                </a:solidFill>
                <a:sym typeface="Symbol" panose="05050102010706020507" pitchFamily="18" charset="2"/>
              </a:rPr>
              <a:t>EXOTHERMIC</a:t>
            </a:r>
            <a:r>
              <a:rPr lang="en-GB">
                <a:sym typeface="Symbol" panose="05050102010706020507" pitchFamily="18" charset="2"/>
              </a:rPr>
              <a:t> reaction (e.g. combustion) </a:t>
            </a:r>
            <a:r>
              <a:rPr lang="en-GB"/>
              <a:t> </a:t>
            </a:r>
          </a:p>
        </p:txBody>
      </p:sp>
      <p:sp>
        <p:nvSpPr>
          <p:cNvPr id="20" name="TextBox 19">
            <a:extLst>
              <a:ext uri="{FF2B5EF4-FFF2-40B4-BE49-F238E27FC236}">
                <a16:creationId xmlns:a16="http://schemas.microsoft.com/office/drawing/2014/main" id="{50DA3EC4-2694-4139-8AA9-8EB21AFAC6F7}"/>
              </a:ext>
            </a:extLst>
          </p:cNvPr>
          <p:cNvSpPr txBox="1"/>
          <p:nvPr/>
        </p:nvSpPr>
        <p:spPr>
          <a:xfrm>
            <a:off x="4716016" y="4742281"/>
            <a:ext cx="3888432" cy="1477328"/>
          </a:xfrm>
          <a:prstGeom prst="rect">
            <a:avLst/>
          </a:prstGeom>
          <a:noFill/>
          <a:ln w="19050">
            <a:solidFill>
              <a:srgbClr val="0000FF"/>
            </a:solidFill>
          </a:ln>
        </p:spPr>
        <p:txBody>
          <a:bodyPr wrap="square" rtlCol="0">
            <a:spAutoFit/>
          </a:bodyPr>
          <a:lstStyle/>
          <a:p>
            <a:r>
              <a:rPr lang="en-GB"/>
              <a:t>Reaction can ‘give off cold’ and cool down the ‘outside’ (</a:t>
            </a:r>
            <a:r>
              <a:rPr lang="en-GB">
                <a:solidFill>
                  <a:srgbClr val="0000FF"/>
                </a:solidFill>
              </a:rPr>
              <a:t>absorbs heat</a:t>
            </a:r>
            <a:r>
              <a:rPr lang="en-GB"/>
              <a:t>)</a:t>
            </a:r>
          </a:p>
          <a:p>
            <a:r>
              <a:rPr lang="en-GB" b="1">
                <a:solidFill>
                  <a:srgbClr val="00B050"/>
                </a:solidFill>
                <a:sym typeface="Symbol" panose="05050102010706020507" pitchFamily="18" charset="2"/>
              </a:rPr>
              <a:t></a:t>
            </a:r>
            <a:r>
              <a:rPr lang="en-GB" b="1" baseline="-25000" err="1">
                <a:solidFill>
                  <a:srgbClr val="00B050"/>
                </a:solidFill>
                <a:sym typeface="Symbol" panose="05050102010706020507" pitchFamily="18" charset="2"/>
              </a:rPr>
              <a:t>rxn</a:t>
            </a:r>
            <a:r>
              <a:rPr lang="en-GB" b="1" err="1">
                <a:solidFill>
                  <a:srgbClr val="00B050"/>
                </a:solidFill>
                <a:sym typeface="Symbol" panose="05050102010706020507" pitchFamily="18" charset="2"/>
              </a:rPr>
              <a:t>H</a:t>
            </a:r>
            <a:r>
              <a:rPr lang="en-GB">
                <a:sym typeface="Symbol" panose="05050102010706020507" pitchFamily="18" charset="2"/>
              </a:rPr>
              <a:t> becomes </a:t>
            </a:r>
            <a:r>
              <a:rPr lang="en-GB">
                <a:solidFill>
                  <a:srgbClr val="0000FF"/>
                </a:solidFill>
                <a:sym typeface="Symbol" panose="05050102010706020507" pitchFamily="18" charset="2"/>
              </a:rPr>
              <a:t>positive</a:t>
            </a:r>
          </a:p>
          <a:p>
            <a:r>
              <a:rPr lang="en-GB">
                <a:solidFill>
                  <a:srgbClr val="0000FF"/>
                </a:solidFill>
                <a:sym typeface="Symbol" panose="05050102010706020507" pitchFamily="18" charset="2"/>
              </a:rPr>
              <a:t>ENDOTHERMIC</a:t>
            </a:r>
            <a:r>
              <a:rPr lang="en-GB">
                <a:sym typeface="Symbol" panose="05050102010706020507" pitchFamily="18" charset="2"/>
              </a:rPr>
              <a:t> reaction (e.g. cold pack)  </a:t>
            </a:r>
            <a:r>
              <a:rPr lang="en-GB"/>
              <a:t> </a:t>
            </a:r>
          </a:p>
        </p:txBody>
      </p:sp>
      <p:sp>
        <p:nvSpPr>
          <p:cNvPr id="23" name="TextBox 22">
            <a:extLst>
              <a:ext uri="{FF2B5EF4-FFF2-40B4-BE49-F238E27FC236}">
                <a16:creationId xmlns:a16="http://schemas.microsoft.com/office/drawing/2014/main" id="{D0E26EF6-0011-477D-8AE4-9ABD056FC9CE}"/>
              </a:ext>
            </a:extLst>
          </p:cNvPr>
          <p:cNvSpPr txBox="1"/>
          <p:nvPr/>
        </p:nvSpPr>
        <p:spPr>
          <a:xfrm>
            <a:off x="1403648" y="6326369"/>
            <a:ext cx="6624736" cy="369332"/>
          </a:xfrm>
          <a:prstGeom prst="rect">
            <a:avLst/>
          </a:prstGeom>
          <a:noFill/>
        </p:spPr>
        <p:txBody>
          <a:bodyPr wrap="square" rtlCol="0">
            <a:spAutoFit/>
          </a:bodyPr>
          <a:lstStyle/>
          <a:p>
            <a:r>
              <a:rPr lang="en-GB"/>
              <a:t>unit of heat: Joule, 1 J = 1 Nm = 1 (kgms</a:t>
            </a:r>
            <a:r>
              <a:rPr lang="en-GB" baseline="30000"/>
              <a:t>-1</a:t>
            </a:r>
            <a:r>
              <a:rPr lang="en-GB"/>
              <a:t>)m = 1 kgm</a:t>
            </a:r>
            <a:r>
              <a:rPr lang="en-GB" baseline="30000"/>
              <a:t>2</a:t>
            </a:r>
            <a:r>
              <a:rPr lang="en-GB"/>
              <a:t>s</a:t>
            </a:r>
            <a:r>
              <a:rPr lang="en-GB" baseline="30000"/>
              <a:t>-2</a:t>
            </a:r>
          </a:p>
        </p:txBody>
      </p:sp>
    </p:spTree>
    <p:extLst>
      <p:ext uri="{BB962C8B-B14F-4D97-AF65-F5344CB8AC3E}">
        <p14:creationId xmlns:p14="http://schemas.microsoft.com/office/powerpoint/2010/main" val="3562772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sym typeface="Symbol" panose="05050102010706020507" pitchFamily="18" charset="2"/>
              </a:rPr>
              <a:t>H – MOLAR QUANTITY</a:t>
            </a:r>
            <a:endParaRPr lang="en-GB" sz="2400" b="1">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C5DBA73-115E-4ED7-AB01-8217ABCDA3E9}"/>
              </a:ext>
            </a:extLst>
          </p:cNvPr>
          <p:cNvSpPr txBox="1"/>
          <p:nvPr/>
        </p:nvSpPr>
        <p:spPr>
          <a:xfrm>
            <a:off x="1015515" y="1022589"/>
            <a:ext cx="7179331"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CaCO</a:t>
            </a:r>
            <a:r>
              <a:rPr lang="en-GB" sz="2400" b="1" baseline="-25000">
                <a:latin typeface="Calibri" panose="020F0502020204030204" pitchFamily="34" charset="0"/>
                <a:cs typeface="Calibri" panose="020F0502020204030204" pitchFamily="34" charset="0"/>
              </a:rPr>
              <a:t>3</a:t>
            </a:r>
            <a:r>
              <a:rPr lang="en-GB" sz="2400" b="1">
                <a:latin typeface="Calibri" panose="020F0502020204030204" pitchFamily="34" charset="0"/>
                <a:cs typeface="Calibri" panose="020F0502020204030204" pitchFamily="34" charset="0"/>
              </a:rPr>
              <a:t> (s)   </a:t>
            </a:r>
            <a:r>
              <a:rPr lang="en-GB" sz="2400" b="1">
                <a:latin typeface="Calibri" panose="020F0502020204030204" pitchFamily="34" charset="0"/>
                <a:cs typeface="Calibri" panose="020F0502020204030204" pitchFamily="34" charset="0"/>
                <a:sym typeface="Symbol" panose="05050102010706020507" pitchFamily="18" charset="2"/>
              </a:rPr>
              <a:t>   </a:t>
            </a:r>
            <a:r>
              <a:rPr lang="en-GB" sz="2400" b="1" err="1">
                <a:latin typeface="Calibri" panose="020F0502020204030204" pitchFamily="34" charset="0"/>
                <a:cs typeface="Calibri" panose="020F0502020204030204" pitchFamily="34" charset="0"/>
                <a:sym typeface="Symbol" panose="05050102010706020507" pitchFamily="18" charset="2"/>
              </a:rPr>
              <a:t>CaO</a:t>
            </a:r>
            <a:r>
              <a:rPr lang="en-GB" sz="2400" b="1">
                <a:latin typeface="Calibri" panose="020F0502020204030204" pitchFamily="34" charset="0"/>
                <a:cs typeface="Calibri" panose="020F0502020204030204" pitchFamily="34" charset="0"/>
                <a:sym typeface="Symbol" panose="05050102010706020507" pitchFamily="18" charset="2"/>
              </a:rPr>
              <a:t> (s)   +   CO</a:t>
            </a:r>
            <a:r>
              <a:rPr lang="en-GB" sz="2400" b="1" baseline="-25000">
                <a:latin typeface="Calibri" panose="020F0502020204030204" pitchFamily="34" charset="0"/>
                <a:cs typeface="Calibri" panose="020F0502020204030204" pitchFamily="34" charset="0"/>
                <a:sym typeface="Symbol" panose="05050102010706020507" pitchFamily="18" charset="2"/>
              </a:rPr>
              <a:t>2</a:t>
            </a:r>
            <a:r>
              <a:rPr lang="en-GB" sz="2400" b="1">
                <a:latin typeface="Calibri" panose="020F0502020204030204" pitchFamily="34" charset="0"/>
                <a:cs typeface="Calibri" panose="020F0502020204030204" pitchFamily="34" charset="0"/>
                <a:sym typeface="Symbol" panose="05050102010706020507" pitchFamily="18" charset="2"/>
              </a:rPr>
              <a:t> (g)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4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1">
                <a:latin typeface="Calibri" panose="020F0502020204030204" pitchFamily="34" charset="0"/>
                <a:cs typeface="Calibri" panose="020F0502020204030204" pitchFamily="34" charset="0"/>
                <a:sym typeface="Symbol" panose="05050102010706020507" pitchFamily="18" charset="2"/>
              </a:rPr>
              <a:t> =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+ 180 kJ</a:t>
            </a:r>
            <a:endParaRPr lang="en-GB" sz="2400" b="1">
              <a:solidFill>
                <a:srgbClr val="00B050"/>
              </a:solidFill>
              <a:latin typeface="Calibri" panose="020F0502020204030204" pitchFamily="34" charset="0"/>
              <a:cs typeface="Calibri" panose="020F0502020204030204" pitchFamily="34" charset="0"/>
            </a:endParaRPr>
          </a:p>
        </p:txBody>
      </p:sp>
      <p:grpSp>
        <p:nvGrpSpPr>
          <p:cNvPr id="2" name="Group 1">
            <a:extLst>
              <a:ext uri="{FF2B5EF4-FFF2-40B4-BE49-F238E27FC236}">
                <a16:creationId xmlns:a16="http://schemas.microsoft.com/office/drawing/2014/main" id="{A1E17AEA-7A5D-45D4-BED0-0FFF931B4CD1}"/>
              </a:ext>
            </a:extLst>
          </p:cNvPr>
          <p:cNvGrpSpPr/>
          <p:nvPr/>
        </p:nvGrpSpPr>
        <p:grpSpPr>
          <a:xfrm>
            <a:off x="5724128" y="1170018"/>
            <a:ext cx="1938447" cy="1087820"/>
            <a:chOff x="5974712" y="990560"/>
            <a:chExt cx="1826141" cy="1087820"/>
          </a:xfrm>
        </p:grpSpPr>
        <p:sp>
          <p:nvSpPr>
            <p:cNvPr id="17" name="Oval 16">
              <a:extLst>
                <a:ext uri="{FF2B5EF4-FFF2-40B4-BE49-F238E27FC236}">
                  <a16:creationId xmlns:a16="http://schemas.microsoft.com/office/drawing/2014/main" id="{31AD3487-1793-4547-AFF1-65500A2F36F5}"/>
                </a:ext>
              </a:extLst>
            </p:cNvPr>
            <p:cNvSpPr/>
            <p:nvPr/>
          </p:nvSpPr>
          <p:spPr>
            <a:xfrm>
              <a:off x="6716582" y="990560"/>
              <a:ext cx="246430" cy="245924"/>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latin typeface="Calibri" panose="020F0502020204030204" pitchFamily="34" charset="0"/>
                <a:cs typeface="Calibri" panose="020F0502020204030204" pitchFamily="34" charset="0"/>
              </a:endParaRPr>
            </a:p>
          </p:txBody>
        </p:sp>
        <p:cxnSp>
          <p:nvCxnSpPr>
            <p:cNvPr id="19" name="Straight Arrow Connector 18">
              <a:extLst>
                <a:ext uri="{FF2B5EF4-FFF2-40B4-BE49-F238E27FC236}">
                  <a16:creationId xmlns:a16="http://schemas.microsoft.com/office/drawing/2014/main" id="{5968DE9D-7996-471F-933A-AEF34E17A053}"/>
                </a:ext>
              </a:extLst>
            </p:cNvPr>
            <p:cNvCxnSpPr>
              <a:cxnSpLocks/>
              <a:stCxn id="17" idx="4"/>
            </p:cNvCxnSpPr>
            <p:nvPr/>
          </p:nvCxnSpPr>
          <p:spPr>
            <a:xfrm>
              <a:off x="6839797" y="1236484"/>
              <a:ext cx="0" cy="369332"/>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E121C35-843B-4258-ADD2-B4BADD9358EA}"/>
                </a:ext>
              </a:extLst>
            </p:cNvPr>
            <p:cNvSpPr txBox="1"/>
            <p:nvPr/>
          </p:nvSpPr>
          <p:spPr>
            <a:xfrm>
              <a:off x="5974712" y="1616715"/>
              <a:ext cx="1826141" cy="461665"/>
            </a:xfrm>
            <a:prstGeom prst="rect">
              <a:avLst/>
            </a:prstGeom>
            <a:noFill/>
            <a:ln>
              <a:solidFill>
                <a:srgbClr val="0000FF"/>
              </a:solidFill>
            </a:ln>
          </p:spPr>
          <p:txBody>
            <a:bodyPr wrap="none" rtlCol="0">
              <a:spAutoFit/>
            </a:bodyPr>
            <a:lstStyle/>
            <a:p>
              <a:r>
                <a:rPr lang="en-GB" sz="2400" b="1">
                  <a:solidFill>
                    <a:srgbClr val="0000FF"/>
                  </a:solidFill>
                  <a:latin typeface="Calibri" panose="020F0502020204030204" pitchFamily="34" charset="0"/>
                  <a:cs typeface="Calibri" panose="020F0502020204030204" pitchFamily="34" charset="0"/>
                </a:rPr>
                <a:t>endothermic</a:t>
              </a:r>
            </a:p>
          </p:txBody>
        </p:sp>
      </p:grpSp>
      <p:sp>
        <p:nvSpPr>
          <p:cNvPr id="30" name="TextBox 29">
            <a:extLst>
              <a:ext uri="{FF2B5EF4-FFF2-40B4-BE49-F238E27FC236}">
                <a16:creationId xmlns:a16="http://schemas.microsoft.com/office/drawing/2014/main" id="{89490CD0-5655-4415-A073-FBEBF9E81132}"/>
              </a:ext>
            </a:extLst>
          </p:cNvPr>
          <p:cNvSpPr txBox="1"/>
          <p:nvPr/>
        </p:nvSpPr>
        <p:spPr>
          <a:xfrm>
            <a:off x="1167801" y="2262578"/>
            <a:ext cx="6787966"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1 mole of CaCO</a:t>
            </a:r>
            <a:r>
              <a:rPr lang="en-GB" sz="2400" baseline="-25000">
                <a:latin typeface="Calibri" panose="020F0502020204030204" pitchFamily="34" charset="0"/>
                <a:cs typeface="Calibri" panose="020F0502020204030204" pitchFamily="34" charset="0"/>
              </a:rPr>
              <a:t>3</a:t>
            </a:r>
            <a:r>
              <a:rPr lang="en-GB" sz="2400">
                <a:latin typeface="Calibri" panose="020F0502020204030204" pitchFamily="34" charset="0"/>
                <a:cs typeface="Calibri" panose="020F0502020204030204" pitchFamily="34" charset="0"/>
              </a:rPr>
              <a:t> (s) reacted		</a:t>
            </a:r>
            <a:r>
              <a:rPr lang="en-GB" sz="2400">
                <a:solidFill>
                  <a:srgbClr val="0000FF"/>
                </a:solidFill>
                <a:latin typeface="Calibri" panose="020F0502020204030204" pitchFamily="34" charset="0"/>
                <a:cs typeface="Calibri" panose="020F0502020204030204" pitchFamily="34" charset="0"/>
              </a:rPr>
              <a:t>needs 180 kJ</a:t>
            </a:r>
          </a:p>
          <a:p>
            <a:r>
              <a:rPr lang="en-GB" sz="2400">
                <a:latin typeface="Calibri" panose="020F0502020204030204" pitchFamily="34" charset="0"/>
                <a:cs typeface="Calibri" panose="020F0502020204030204" pitchFamily="34" charset="0"/>
              </a:rPr>
              <a:t>1 mole of </a:t>
            </a:r>
            <a:r>
              <a:rPr lang="en-GB" sz="2400" err="1">
                <a:latin typeface="Calibri" panose="020F0502020204030204" pitchFamily="34" charset="0"/>
                <a:cs typeface="Calibri" panose="020F0502020204030204" pitchFamily="34" charset="0"/>
              </a:rPr>
              <a:t>CaO</a:t>
            </a:r>
            <a:r>
              <a:rPr lang="en-GB" sz="2400">
                <a:latin typeface="Calibri" panose="020F0502020204030204" pitchFamily="34" charset="0"/>
                <a:cs typeface="Calibri" panose="020F0502020204030204" pitchFamily="34" charset="0"/>
              </a:rPr>
              <a:t> (s) produced		</a:t>
            </a:r>
            <a:r>
              <a:rPr lang="en-GB" sz="2400">
                <a:solidFill>
                  <a:srgbClr val="0000FF"/>
                </a:solidFill>
                <a:latin typeface="Calibri" panose="020F0502020204030204" pitchFamily="34" charset="0"/>
                <a:cs typeface="Calibri" panose="020F0502020204030204" pitchFamily="34" charset="0"/>
              </a:rPr>
              <a:t>needs 180 kJ</a:t>
            </a:r>
          </a:p>
          <a:p>
            <a:r>
              <a:rPr lang="en-GB" sz="2400">
                <a:latin typeface="Calibri" panose="020F0502020204030204" pitchFamily="34" charset="0"/>
                <a:cs typeface="Calibri" panose="020F0502020204030204" pitchFamily="34" charset="0"/>
              </a:rPr>
              <a:t>1 mole of CO</a:t>
            </a:r>
            <a:r>
              <a:rPr lang="en-GB" sz="2400" baseline="-25000">
                <a:latin typeface="Calibri" panose="020F0502020204030204" pitchFamily="34" charset="0"/>
                <a:cs typeface="Calibri" panose="020F0502020204030204" pitchFamily="34" charset="0"/>
              </a:rPr>
              <a:t>2</a:t>
            </a:r>
            <a:r>
              <a:rPr lang="en-GB" sz="2400">
                <a:latin typeface="Calibri" panose="020F0502020204030204" pitchFamily="34" charset="0"/>
                <a:cs typeface="Calibri" panose="020F0502020204030204" pitchFamily="34" charset="0"/>
              </a:rPr>
              <a:t> (g) produced 		</a:t>
            </a:r>
            <a:r>
              <a:rPr lang="en-GB" sz="2400">
                <a:solidFill>
                  <a:srgbClr val="0000FF"/>
                </a:solidFill>
                <a:latin typeface="Calibri" panose="020F0502020204030204" pitchFamily="34" charset="0"/>
                <a:cs typeface="Calibri" panose="020F0502020204030204" pitchFamily="34" charset="0"/>
              </a:rPr>
              <a:t>needs 180 kJ</a:t>
            </a:r>
          </a:p>
        </p:txBody>
      </p:sp>
      <p:sp>
        <p:nvSpPr>
          <p:cNvPr id="31" name="TextBox 30">
            <a:extLst>
              <a:ext uri="{FF2B5EF4-FFF2-40B4-BE49-F238E27FC236}">
                <a16:creationId xmlns:a16="http://schemas.microsoft.com/office/drawing/2014/main" id="{436BF012-0407-4C43-AF0B-C517754EF8E2}"/>
              </a:ext>
            </a:extLst>
          </p:cNvPr>
          <p:cNvSpPr txBox="1"/>
          <p:nvPr/>
        </p:nvSpPr>
        <p:spPr>
          <a:xfrm>
            <a:off x="42307" y="3796591"/>
            <a:ext cx="9629614" cy="461665"/>
          </a:xfrm>
          <a:prstGeom prst="rect">
            <a:avLst/>
          </a:prstGeom>
          <a:noFill/>
        </p:spPr>
        <p:txBody>
          <a:bodyPr wrap="square" rtlCol="0">
            <a:spAutoFit/>
          </a:bodyPr>
          <a:lstStyle/>
          <a:p>
            <a:r>
              <a:rPr lang="en-GB" sz="2400" b="1">
                <a:solidFill>
                  <a:srgbClr val="7030A0"/>
                </a:solidFill>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 CaCO</a:t>
            </a:r>
            <a:r>
              <a:rPr lang="en-GB" sz="2400" b="1" baseline="-25000">
                <a:latin typeface="Calibri" panose="020F0502020204030204" pitchFamily="34" charset="0"/>
                <a:cs typeface="Calibri" panose="020F0502020204030204" pitchFamily="34" charset="0"/>
              </a:rPr>
              <a:t>3</a:t>
            </a:r>
            <a:r>
              <a:rPr lang="en-GB" sz="2400" b="1">
                <a:latin typeface="Calibri" panose="020F0502020204030204" pitchFamily="34" charset="0"/>
                <a:cs typeface="Calibri" panose="020F0502020204030204" pitchFamily="34" charset="0"/>
              </a:rPr>
              <a:t> (s)   </a:t>
            </a:r>
            <a:r>
              <a:rPr lang="en-GB" sz="2400" b="1">
                <a:latin typeface="Calibri" panose="020F0502020204030204" pitchFamily="34" charset="0"/>
                <a:cs typeface="Calibri" panose="020F0502020204030204" pitchFamily="34" charset="0"/>
                <a:sym typeface="Symbol" panose="05050102010706020507" pitchFamily="18" charset="2"/>
              </a:rPr>
              <a:t>   </a:t>
            </a:r>
            <a:r>
              <a:rPr lang="en-GB" sz="2400" b="1">
                <a:solidFill>
                  <a:srgbClr val="7030A0"/>
                </a:solidFill>
                <a:latin typeface="Calibri" panose="020F0502020204030204" pitchFamily="34" charset="0"/>
                <a:cs typeface="Calibri" panose="020F0502020204030204" pitchFamily="34" charset="0"/>
                <a:sym typeface="Symbol" panose="05050102010706020507" pitchFamily="18" charset="2"/>
              </a:rPr>
              <a:t>2</a:t>
            </a:r>
            <a:r>
              <a:rPr lang="en-GB" sz="2400" b="1">
                <a:latin typeface="Calibri" panose="020F0502020204030204" pitchFamily="34" charset="0"/>
                <a:cs typeface="Calibri" panose="020F0502020204030204" pitchFamily="34" charset="0"/>
                <a:sym typeface="Symbol" panose="05050102010706020507" pitchFamily="18" charset="2"/>
              </a:rPr>
              <a:t> </a:t>
            </a:r>
            <a:r>
              <a:rPr lang="en-GB" sz="2400" b="1" err="1">
                <a:latin typeface="Calibri" panose="020F0502020204030204" pitchFamily="34" charset="0"/>
                <a:cs typeface="Calibri" panose="020F0502020204030204" pitchFamily="34" charset="0"/>
                <a:sym typeface="Symbol" panose="05050102010706020507" pitchFamily="18" charset="2"/>
              </a:rPr>
              <a:t>CaO</a:t>
            </a:r>
            <a:r>
              <a:rPr lang="en-GB" sz="2400" b="1">
                <a:latin typeface="Calibri" panose="020F0502020204030204" pitchFamily="34" charset="0"/>
                <a:cs typeface="Calibri" panose="020F0502020204030204" pitchFamily="34" charset="0"/>
                <a:sym typeface="Symbol" panose="05050102010706020507" pitchFamily="18" charset="2"/>
              </a:rPr>
              <a:t> (s)   +   </a:t>
            </a:r>
            <a:r>
              <a:rPr lang="en-GB" sz="2400" b="1">
                <a:solidFill>
                  <a:srgbClr val="7030A0"/>
                </a:solidFill>
                <a:latin typeface="Calibri" panose="020F0502020204030204" pitchFamily="34" charset="0"/>
                <a:cs typeface="Calibri" panose="020F0502020204030204" pitchFamily="34" charset="0"/>
                <a:sym typeface="Symbol" panose="05050102010706020507" pitchFamily="18" charset="2"/>
              </a:rPr>
              <a:t>2 </a:t>
            </a:r>
            <a:r>
              <a:rPr lang="en-GB" sz="2400" b="1">
                <a:latin typeface="Calibri" panose="020F0502020204030204" pitchFamily="34" charset="0"/>
                <a:cs typeface="Calibri" panose="020F0502020204030204" pitchFamily="34" charset="0"/>
                <a:sym typeface="Symbol" panose="05050102010706020507" pitchFamily="18" charset="2"/>
              </a:rPr>
              <a:t>CO</a:t>
            </a:r>
            <a:r>
              <a:rPr lang="en-GB" sz="2400" b="1" baseline="-25000">
                <a:latin typeface="Calibri" panose="020F0502020204030204" pitchFamily="34" charset="0"/>
                <a:cs typeface="Calibri" panose="020F0502020204030204" pitchFamily="34" charset="0"/>
                <a:sym typeface="Symbol" panose="05050102010706020507" pitchFamily="18" charset="2"/>
              </a:rPr>
              <a:t>2</a:t>
            </a:r>
            <a:r>
              <a:rPr lang="en-GB" sz="2400" b="1">
                <a:latin typeface="Calibri" panose="020F0502020204030204" pitchFamily="34" charset="0"/>
                <a:cs typeface="Calibri" panose="020F0502020204030204" pitchFamily="34" charset="0"/>
                <a:sym typeface="Symbol" panose="05050102010706020507" pitchFamily="18" charset="2"/>
              </a:rPr>
              <a:t> (g)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4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1">
                <a:latin typeface="Calibri" panose="020F0502020204030204" pitchFamily="34" charset="0"/>
                <a:cs typeface="Calibri" panose="020F0502020204030204" pitchFamily="34" charset="0"/>
                <a:sym typeface="Symbol" panose="05050102010706020507" pitchFamily="18" charset="2"/>
              </a:rPr>
              <a:t> = </a:t>
            </a:r>
            <a:r>
              <a:rPr lang="en-GB" sz="2400" b="1">
                <a:solidFill>
                  <a:srgbClr val="7030A0"/>
                </a:solidFill>
                <a:latin typeface="Calibri" panose="020F0502020204030204" pitchFamily="34" charset="0"/>
                <a:cs typeface="Calibri" panose="020F0502020204030204" pitchFamily="34" charset="0"/>
                <a:sym typeface="Symbol" panose="05050102010706020507" pitchFamily="18" charset="2"/>
              </a:rPr>
              <a:t>2 </a:t>
            </a:r>
            <a:r>
              <a:rPr lang="en-GB" sz="2400" b="1">
                <a:latin typeface="Calibri" panose="020F0502020204030204" pitchFamily="34" charset="0"/>
                <a:cs typeface="Calibri" panose="020F0502020204030204" pitchFamily="34" charset="0"/>
                <a:sym typeface="Symbol" panose="05050102010706020507" pitchFamily="18" charset="2"/>
              </a:rPr>
              <a:t>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180 kJ </a:t>
            </a:r>
            <a:r>
              <a:rPr lang="en-GB" sz="2400" b="1">
                <a:latin typeface="Calibri" panose="020F0502020204030204" pitchFamily="34" charset="0"/>
                <a:cs typeface="Calibri" panose="020F0502020204030204" pitchFamily="34" charset="0"/>
                <a:sym typeface="Symbol" panose="05050102010706020507" pitchFamily="18" charset="2"/>
              </a:rPr>
              <a:t>=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360 kJ</a:t>
            </a:r>
            <a:endParaRPr lang="en-GB" sz="2400" b="1">
              <a:solidFill>
                <a:srgbClr val="00B05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374A740-8204-434D-9E7A-0EE310F9778B}"/>
              </a:ext>
            </a:extLst>
          </p:cNvPr>
          <p:cNvSpPr txBox="1"/>
          <p:nvPr/>
        </p:nvSpPr>
        <p:spPr>
          <a:xfrm>
            <a:off x="1167801" y="4365104"/>
            <a:ext cx="6787966"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2 moles of CaCO</a:t>
            </a:r>
            <a:r>
              <a:rPr lang="en-GB" sz="2400" baseline="-25000">
                <a:latin typeface="Calibri" panose="020F0502020204030204" pitchFamily="34" charset="0"/>
                <a:cs typeface="Calibri" panose="020F0502020204030204" pitchFamily="34" charset="0"/>
              </a:rPr>
              <a:t>3</a:t>
            </a:r>
            <a:r>
              <a:rPr lang="en-GB" sz="2400">
                <a:latin typeface="Calibri" panose="020F0502020204030204" pitchFamily="34" charset="0"/>
                <a:cs typeface="Calibri" panose="020F0502020204030204" pitchFamily="34" charset="0"/>
              </a:rPr>
              <a:t> (s) reacted		</a:t>
            </a:r>
            <a:r>
              <a:rPr lang="en-GB" sz="2400">
                <a:solidFill>
                  <a:srgbClr val="0000FF"/>
                </a:solidFill>
                <a:latin typeface="Calibri" panose="020F0502020204030204" pitchFamily="34" charset="0"/>
                <a:cs typeface="Calibri" panose="020F0502020204030204" pitchFamily="34" charset="0"/>
              </a:rPr>
              <a:t>needs 360 kJ</a:t>
            </a:r>
          </a:p>
          <a:p>
            <a:r>
              <a:rPr lang="en-GB" sz="2400">
                <a:latin typeface="Calibri" panose="020F0502020204030204" pitchFamily="34" charset="0"/>
                <a:cs typeface="Calibri" panose="020F0502020204030204" pitchFamily="34" charset="0"/>
              </a:rPr>
              <a:t>2 moles of </a:t>
            </a:r>
            <a:r>
              <a:rPr lang="en-GB" sz="2400" err="1">
                <a:latin typeface="Calibri" panose="020F0502020204030204" pitchFamily="34" charset="0"/>
                <a:cs typeface="Calibri" panose="020F0502020204030204" pitchFamily="34" charset="0"/>
              </a:rPr>
              <a:t>CaO</a:t>
            </a:r>
            <a:r>
              <a:rPr lang="en-GB" sz="2400">
                <a:latin typeface="Calibri" panose="020F0502020204030204" pitchFamily="34" charset="0"/>
                <a:cs typeface="Calibri" panose="020F0502020204030204" pitchFamily="34" charset="0"/>
              </a:rPr>
              <a:t> (s) produced		</a:t>
            </a:r>
            <a:r>
              <a:rPr lang="en-GB" sz="2400">
                <a:solidFill>
                  <a:srgbClr val="0000FF"/>
                </a:solidFill>
                <a:latin typeface="Calibri" panose="020F0502020204030204" pitchFamily="34" charset="0"/>
                <a:cs typeface="Calibri" panose="020F0502020204030204" pitchFamily="34" charset="0"/>
              </a:rPr>
              <a:t>needs 360 kJ</a:t>
            </a:r>
          </a:p>
          <a:p>
            <a:r>
              <a:rPr lang="en-GB" sz="2400">
                <a:latin typeface="Calibri" panose="020F0502020204030204" pitchFamily="34" charset="0"/>
                <a:cs typeface="Calibri" panose="020F0502020204030204" pitchFamily="34" charset="0"/>
              </a:rPr>
              <a:t>2 moles of CO</a:t>
            </a:r>
            <a:r>
              <a:rPr lang="en-GB" sz="2400" baseline="-25000">
                <a:latin typeface="Calibri" panose="020F0502020204030204" pitchFamily="34" charset="0"/>
                <a:cs typeface="Calibri" panose="020F0502020204030204" pitchFamily="34" charset="0"/>
              </a:rPr>
              <a:t>2</a:t>
            </a:r>
            <a:r>
              <a:rPr lang="en-GB" sz="2400">
                <a:latin typeface="Calibri" panose="020F0502020204030204" pitchFamily="34" charset="0"/>
                <a:cs typeface="Calibri" panose="020F0502020204030204" pitchFamily="34" charset="0"/>
              </a:rPr>
              <a:t> (g) produced 		</a:t>
            </a:r>
            <a:r>
              <a:rPr lang="en-GB" sz="2400">
                <a:solidFill>
                  <a:srgbClr val="0000FF"/>
                </a:solidFill>
                <a:latin typeface="Calibri" panose="020F0502020204030204" pitchFamily="34" charset="0"/>
                <a:cs typeface="Calibri" panose="020F0502020204030204" pitchFamily="34" charset="0"/>
              </a:rPr>
              <a:t>needs 360 kJ</a:t>
            </a:r>
          </a:p>
        </p:txBody>
      </p:sp>
      <p:sp>
        <p:nvSpPr>
          <p:cNvPr id="15" name="TextBox 14">
            <a:extLst>
              <a:ext uri="{FF2B5EF4-FFF2-40B4-BE49-F238E27FC236}">
                <a16:creationId xmlns:a16="http://schemas.microsoft.com/office/drawing/2014/main" id="{57D758DD-EC8A-47A2-83B3-F17FC3D82DF3}"/>
              </a:ext>
            </a:extLst>
          </p:cNvPr>
          <p:cNvSpPr txBox="1"/>
          <p:nvPr/>
        </p:nvSpPr>
        <p:spPr>
          <a:xfrm>
            <a:off x="79412" y="3347258"/>
            <a:ext cx="1324236" cy="461665"/>
          </a:xfrm>
          <a:prstGeom prst="rect">
            <a:avLst/>
          </a:prstGeom>
          <a:noFill/>
        </p:spPr>
        <p:txBody>
          <a:bodyPr wrap="square">
            <a:spAutoFit/>
          </a:bodyPr>
          <a:lstStyle/>
          <a:p>
            <a:r>
              <a:rPr lang="en-GB" sz="2400" b="1">
                <a:solidFill>
                  <a:srgbClr val="008000"/>
                </a:solidFill>
                <a:latin typeface="Calibri" panose="020F0502020204030204" pitchFamily="34" charset="0"/>
                <a:cs typeface="Calibri" panose="020F0502020204030204" pitchFamily="34" charset="0"/>
              </a:rPr>
              <a:t>BUT:</a:t>
            </a:r>
            <a:r>
              <a:rPr lang="en-GB" sz="2400">
                <a:latin typeface="Calibri" panose="020F0502020204030204" pitchFamily="34" charset="0"/>
                <a:cs typeface="Calibri" panose="020F0502020204030204" pitchFamily="34" charset="0"/>
              </a:rPr>
              <a:t> </a:t>
            </a:r>
            <a:endParaRPr lang="en-GB" sz="2400"/>
          </a:p>
        </p:txBody>
      </p:sp>
    </p:spTree>
    <p:extLst>
      <p:ext uri="{BB962C8B-B14F-4D97-AF65-F5344CB8AC3E}">
        <p14:creationId xmlns:p14="http://schemas.microsoft.com/office/powerpoint/2010/main" val="2167895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3" name="TextBox 12">
            <a:extLst>
              <a:ext uri="{FF2B5EF4-FFF2-40B4-BE49-F238E27FC236}">
                <a16:creationId xmlns:a16="http://schemas.microsoft.com/office/drawing/2014/main" id="{6C568730-C204-4976-9348-0FC8D248E121}"/>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sym typeface="Symbol" panose="05050102010706020507" pitchFamily="18" charset="2"/>
              </a:rPr>
              <a:t>H – MOLAR QUANTITY</a:t>
            </a:r>
            <a:endParaRPr lang="en-GB" sz="2400" b="1">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7AB5BE50-8891-4C41-AA7D-B1D42DE249E9}"/>
              </a:ext>
            </a:extLst>
          </p:cNvPr>
          <p:cNvSpPr txBox="1"/>
          <p:nvPr/>
        </p:nvSpPr>
        <p:spPr>
          <a:xfrm>
            <a:off x="107504" y="736928"/>
            <a:ext cx="8844088" cy="461665"/>
          </a:xfrm>
          <a:prstGeom prst="rect">
            <a:avLst/>
          </a:prstGeom>
          <a:noFill/>
        </p:spPr>
        <p:txBody>
          <a:bodyPr wrap="none" rtlCol="0">
            <a:spAutoFit/>
          </a:bodyPr>
          <a:lstStyle/>
          <a:p>
            <a:r>
              <a:rPr lang="en-GB" sz="2400" b="1">
                <a:latin typeface="Calibri" panose="020F0502020204030204" pitchFamily="34" charset="0"/>
                <a:cs typeface="Calibri" panose="020F0502020204030204" pitchFamily="34" charset="0"/>
              </a:rPr>
              <a:t>4 NH</a:t>
            </a:r>
            <a:r>
              <a:rPr lang="en-GB" sz="2400" b="1" baseline="-25000">
                <a:latin typeface="Calibri" panose="020F0502020204030204" pitchFamily="34" charset="0"/>
                <a:cs typeface="Calibri" panose="020F0502020204030204" pitchFamily="34" charset="0"/>
              </a:rPr>
              <a:t>3</a:t>
            </a:r>
            <a:r>
              <a:rPr lang="en-GB" sz="2400" b="1">
                <a:latin typeface="Calibri" panose="020F0502020204030204" pitchFamily="34" charset="0"/>
                <a:cs typeface="Calibri" panose="020F0502020204030204" pitchFamily="34" charset="0"/>
              </a:rPr>
              <a:t> (g)  +  3 O</a:t>
            </a:r>
            <a:r>
              <a:rPr lang="en-GB" sz="2400" b="1" baseline="-25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 (g)  </a:t>
            </a:r>
            <a:r>
              <a:rPr lang="en-GB" sz="2400" b="1">
                <a:latin typeface="Calibri" panose="020F0502020204030204" pitchFamily="34" charset="0"/>
                <a:cs typeface="Calibri" panose="020F0502020204030204" pitchFamily="34" charset="0"/>
                <a:sym typeface="Symbol" panose="05050102010706020507" pitchFamily="18" charset="2"/>
              </a:rPr>
              <a:t>   2 N</a:t>
            </a:r>
            <a:r>
              <a:rPr lang="en-GB" sz="2400" b="1" baseline="-25000">
                <a:latin typeface="Calibri" panose="020F0502020204030204" pitchFamily="34" charset="0"/>
                <a:cs typeface="Calibri" panose="020F0502020204030204" pitchFamily="34" charset="0"/>
                <a:sym typeface="Symbol" panose="05050102010706020507" pitchFamily="18" charset="2"/>
              </a:rPr>
              <a:t>2</a:t>
            </a:r>
            <a:r>
              <a:rPr lang="en-GB" sz="2400" b="1">
                <a:latin typeface="Calibri" panose="020F0502020204030204" pitchFamily="34" charset="0"/>
                <a:cs typeface="Calibri" panose="020F0502020204030204" pitchFamily="34" charset="0"/>
                <a:sym typeface="Symbol" panose="05050102010706020507" pitchFamily="18" charset="2"/>
              </a:rPr>
              <a:t> (g)   +   6 H</a:t>
            </a:r>
            <a:r>
              <a:rPr lang="en-GB" sz="2400" b="1" baseline="-25000">
                <a:latin typeface="Calibri" panose="020F0502020204030204" pitchFamily="34" charset="0"/>
                <a:cs typeface="Calibri" panose="020F0502020204030204" pitchFamily="34" charset="0"/>
                <a:sym typeface="Symbol" panose="05050102010706020507" pitchFamily="18" charset="2"/>
              </a:rPr>
              <a:t>2</a:t>
            </a:r>
            <a:r>
              <a:rPr lang="en-GB" sz="2400" b="1">
                <a:latin typeface="Calibri" panose="020F0502020204030204" pitchFamily="34" charset="0"/>
                <a:cs typeface="Calibri" panose="020F0502020204030204" pitchFamily="34" charset="0"/>
                <a:sym typeface="Symbol" panose="05050102010706020507" pitchFamily="18" charset="2"/>
              </a:rPr>
              <a:t>O (g)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4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1">
                <a:latin typeface="Calibri" panose="020F0502020204030204" pitchFamily="34" charset="0"/>
                <a:cs typeface="Calibri" panose="020F0502020204030204" pitchFamily="34" charset="0"/>
                <a:sym typeface="Symbol" panose="05050102010706020507" pitchFamily="18" charset="2"/>
              </a:rPr>
              <a:t> = </a:t>
            </a:r>
            <a:r>
              <a:rPr lang="en-GB" sz="2400" b="1">
                <a:solidFill>
                  <a:srgbClr val="00B050"/>
                </a:solidFill>
                <a:latin typeface="Calibri" panose="020F0502020204030204" pitchFamily="34" charset="0"/>
                <a:cs typeface="Calibri" panose="020F0502020204030204" pitchFamily="34" charset="0"/>
                <a:sym typeface="Symbol" panose="05050102010706020507" pitchFamily="18" charset="2"/>
              </a:rPr>
              <a:t>-  1267 kJ</a:t>
            </a:r>
            <a:endParaRPr lang="en-GB" sz="2400" b="1">
              <a:solidFill>
                <a:srgbClr val="00B050"/>
              </a:solidFill>
              <a:latin typeface="Calibri" panose="020F0502020204030204" pitchFamily="34" charset="0"/>
              <a:cs typeface="Calibri" panose="020F0502020204030204" pitchFamily="34" charset="0"/>
            </a:endParaRPr>
          </a:p>
        </p:txBody>
      </p:sp>
      <p:grpSp>
        <p:nvGrpSpPr>
          <p:cNvPr id="2" name="Group 1">
            <a:extLst>
              <a:ext uri="{FF2B5EF4-FFF2-40B4-BE49-F238E27FC236}">
                <a16:creationId xmlns:a16="http://schemas.microsoft.com/office/drawing/2014/main" id="{E47F9352-D07A-44B8-85DA-63A0023F0EA8}"/>
              </a:ext>
            </a:extLst>
          </p:cNvPr>
          <p:cNvGrpSpPr/>
          <p:nvPr/>
        </p:nvGrpSpPr>
        <p:grpSpPr>
          <a:xfrm>
            <a:off x="7092280" y="863284"/>
            <a:ext cx="1694053" cy="1149759"/>
            <a:chOff x="6819904" y="976576"/>
            <a:chExt cx="1694053" cy="1149759"/>
          </a:xfrm>
        </p:grpSpPr>
        <p:sp>
          <p:nvSpPr>
            <p:cNvPr id="15" name="Oval 14">
              <a:extLst>
                <a:ext uri="{FF2B5EF4-FFF2-40B4-BE49-F238E27FC236}">
                  <a16:creationId xmlns:a16="http://schemas.microsoft.com/office/drawing/2014/main" id="{C6A0B4E3-00EE-41A7-B7E5-2B8F14F9240C}"/>
                </a:ext>
              </a:extLst>
            </p:cNvPr>
            <p:cNvSpPr/>
            <p:nvPr/>
          </p:nvSpPr>
          <p:spPr>
            <a:xfrm>
              <a:off x="7262124" y="976576"/>
              <a:ext cx="246430" cy="245924"/>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F9C9ADF4-B8DA-4685-96A7-A22902BF3C7B}"/>
                </a:ext>
              </a:extLst>
            </p:cNvPr>
            <p:cNvCxnSpPr>
              <a:cxnSpLocks/>
              <a:stCxn id="15" idx="4"/>
            </p:cNvCxnSpPr>
            <p:nvPr/>
          </p:nvCxnSpPr>
          <p:spPr>
            <a:xfrm>
              <a:off x="7385339" y="1222500"/>
              <a:ext cx="0" cy="36933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71E2F42-CA23-4835-B1C0-A439C98AC78F}"/>
                </a:ext>
              </a:extLst>
            </p:cNvPr>
            <p:cNvSpPr txBox="1"/>
            <p:nvPr/>
          </p:nvSpPr>
          <p:spPr>
            <a:xfrm>
              <a:off x="6819904" y="1664670"/>
              <a:ext cx="1694053" cy="461665"/>
            </a:xfrm>
            <a:prstGeom prst="rect">
              <a:avLst/>
            </a:prstGeom>
            <a:noFill/>
            <a:ln>
              <a:solidFill>
                <a:srgbClr val="FF0000"/>
              </a:solidFill>
            </a:ln>
          </p:spPr>
          <p:txBody>
            <a:bodyPr wrap="none" rtlCol="0">
              <a:spAutoFit/>
            </a:bodyPr>
            <a:lstStyle/>
            <a:p>
              <a:r>
                <a:rPr lang="en-GB" sz="2400" b="1">
                  <a:solidFill>
                    <a:srgbClr val="FF0000"/>
                  </a:solidFill>
                  <a:latin typeface="Calibri" panose="020F0502020204030204" pitchFamily="34" charset="0"/>
                  <a:cs typeface="Calibri" panose="020F0502020204030204" pitchFamily="34" charset="0"/>
                </a:rPr>
                <a:t>exothermic</a:t>
              </a:r>
              <a:r>
                <a:rPr lang="en-GB" sz="2400">
                  <a:latin typeface="Calibri" panose="020F0502020204030204" pitchFamily="34" charset="0"/>
                  <a:cs typeface="Calibri" panose="020F0502020204030204" pitchFamily="34" charset="0"/>
                </a:rPr>
                <a:t> </a:t>
              </a:r>
            </a:p>
          </p:txBody>
        </p:sp>
      </p:grpSp>
      <p:sp>
        <p:nvSpPr>
          <p:cNvPr id="19" name="TextBox 18">
            <a:extLst>
              <a:ext uri="{FF2B5EF4-FFF2-40B4-BE49-F238E27FC236}">
                <a16:creationId xmlns:a16="http://schemas.microsoft.com/office/drawing/2014/main" id="{7664FA04-3EA7-4FE7-81C8-82D6AA11778D}"/>
              </a:ext>
            </a:extLst>
          </p:cNvPr>
          <p:cNvSpPr txBox="1"/>
          <p:nvPr/>
        </p:nvSpPr>
        <p:spPr>
          <a:xfrm>
            <a:off x="251520" y="1986133"/>
            <a:ext cx="8521179" cy="6355586"/>
          </a:xfrm>
          <a:prstGeom prst="rect">
            <a:avLst/>
          </a:prstGeom>
          <a:noFill/>
        </p:spPr>
        <p:txBody>
          <a:bodyPr wrap="none" rtlCol="0">
            <a:spAutoFit/>
          </a:bodyPr>
          <a:lstStyle/>
          <a:p>
            <a:pPr>
              <a:lnSpc>
                <a:spcPct val="150000"/>
              </a:lnSpc>
            </a:pPr>
            <a:r>
              <a:rPr lang="en-GB" sz="2200">
                <a:solidFill>
                  <a:srgbClr val="7030A0"/>
                </a:solidFill>
                <a:latin typeface="Calibri" panose="020F0502020204030204" pitchFamily="34" charset="0"/>
                <a:cs typeface="Calibri" panose="020F0502020204030204" pitchFamily="34" charset="0"/>
              </a:rPr>
              <a:t>4</a:t>
            </a:r>
            <a:r>
              <a:rPr lang="en-GB" sz="2200">
                <a:latin typeface="Calibri" panose="020F0502020204030204" pitchFamily="34" charset="0"/>
                <a:cs typeface="Calibri" panose="020F0502020204030204" pitchFamily="34" charset="0"/>
              </a:rPr>
              <a:t> moles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 react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1267 kJ</a:t>
            </a:r>
          </a:p>
          <a:p>
            <a:pPr>
              <a:lnSpc>
                <a:spcPct val="150000"/>
              </a:lnSpc>
            </a:pPr>
            <a:r>
              <a:rPr lang="en-GB" sz="2200">
                <a:latin typeface="Calibri" panose="020F0502020204030204" pitchFamily="34" charset="0"/>
                <a:cs typeface="Calibri" panose="020F0502020204030204" pitchFamily="34" charset="0"/>
              </a:rPr>
              <a:t>1 mole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 reacts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a:t>
            </a:r>
            <a:r>
              <a:rPr lang="en-GB" sz="2200">
                <a:solidFill>
                  <a:srgbClr val="7030A0"/>
                </a:solidFill>
                <a:latin typeface="Calibri" panose="020F0502020204030204" pitchFamily="34" charset="0"/>
                <a:cs typeface="Calibri" panose="020F0502020204030204" pitchFamily="34" charset="0"/>
                <a:sym typeface="Symbol" panose="05050102010706020507" pitchFamily="18" charset="2"/>
              </a:rPr>
              <a:t>4</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 = -317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317 kJ</a:t>
            </a:r>
          </a:p>
          <a:p>
            <a:pPr>
              <a:lnSpc>
                <a:spcPct val="150000"/>
              </a:lnSpc>
            </a:pPr>
            <a:r>
              <a:rPr lang="en-GB" sz="2200">
                <a:solidFill>
                  <a:srgbClr val="7030A0"/>
                </a:solidFill>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moles of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react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1267 kJ</a:t>
            </a:r>
          </a:p>
          <a:p>
            <a:pPr>
              <a:lnSpc>
                <a:spcPct val="150000"/>
              </a:lnSpc>
            </a:pPr>
            <a:r>
              <a:rPr lang="en-GB" sz="2200">
                <a:latin typeface="Calibri" panose="020F0502020204030204" pitchFamily="34" charset="0"/>
                <a:cs typeface="Calibri" panose="020F0502020204030204" pitchFamily="34" charset="0"/>
              </a:rPr>
              <a:t>1 mole of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reacts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a:t>
            </a:r>
            <a:r>
              <a:rPr lang="en-GB" sz="2200">
                <a:solidFill>
                  <a:srgbClr val="7030A0"/>
                </a:solidFill>
                <a:latin typeface="Calibri" panose="020F0502020204030204" pitchFamily="34" charset="0"/>
                <a:cs typeface="Calibri" panose="020F0502020204030204" pitchFamily="34" charset="0"/>
                <a:sym typeface="Symbol" panose="05050102010706020507" pitchFamily="18" charset="2"/>
              </a:rPr>
              <a:t>3</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 = -422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422 kJ</a:t>
            </a:r>
          </a:p>
          <a:p>
            <a:pPr>
              <a:lnSpc>
                <a:spcPct val="150000"/>
              </a:lnSpc>
            </a:pPr>
            <a:r>
              <a:rPr lang="en-GB" sz="2200">
                <a:solidFill>
                  <a:srgbClr val="7030A0"/>
                </a:solidFill>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moles of N</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form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1267 kJ</a:t>
            </a:r>
          </a:p>
          <a:p>
            <a:pPr>
              <a:lnSpc>
                <a:spcPct val="150000"/>
              </a:lnSpc>
            </a:pPr>
            <a:r>
              <a:rPr lang="en-GB" sz="2200">
                <a:latin typeface="Calibri" panose="020F0502020204030204" pitchFamily="34" charset="0"/>
                <a:cs typeface="Calibri" panose="020F0502020204030204" pitchFamily="34" charset="0"/>
              </a:rPr>
              <a:t>1 mole of N</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forms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a:t>
            </a:r>
            <a:r>
              <a:rPr lang="en-GB" sz="2200">
                <a:solidFill>
                  <a:srgbClr val="7030A0"/>
                </a:solidFill>
                <a:latin typeface="Calibri" panose="020F0502020204030204" pitchFamily="34" charset="0"/>
                <a:cs typeface="Calibri" panose="020F0502020204030204" pitchFamily="34" charset="0"/>
                <a:sym typeface="Symbol" panose="05050102010706020507" pitchFamily="18" charset="2"/>
              </a:rPr>
              <a:t>2</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 = -633 kJ</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633 kJ</a:t>
            </a:r>
          </a:p>
          <a:p>
            <a:pPr>
              <a:lnSpc>
                <a:spcPct val="150000"/>
              </a:lnSpc>
            </a:pPr>
            <a:r>
              <a:rPr lang="en-GB" sz="2200">
                <a:solidFill>
                  <a:srgbClr val="7030A0"/>
                </a:solidFill>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moles of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O (g) form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 kJ </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1267 kJ</a:t>
            </a:r>
          </a:p>
          <a:p>
            <a:pPr>
              <a:lnSpc>
                <a:spcPct val="150000"/>
              </a:lnSpc>
            </a:pPr>
            <a:r>
              <a:rPr lang="en-GB" sz="2200">
                <a:latin typeface="Calibri" panose="020F0502020204030204" pitchFamily="34" charset="0"/>
                <a:cs typeface="Calibri" panose="020F0502020204030204" pitchFamily="34" charset="0"/>
              </a:rPr>
              <a:t>1 mole of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O (g) forms		</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-1267/</a:t>
            </a:r>
            <a:r>
              <a:rPr lang="en-GB" sz="2200">
                <a:solidFill>
                  <a:srgbClr val="7030A0"/>
                </a:solidFill>
                <a:latin typeface="Calibri" panose="020F0502020204030204" pitchFamily="34" charset="0"/>
                <a:cs typeface="Calibri" panose="020F0502020204030204" pitchFamily="34" charset="0"/>
                <a:sym typeface="Symbol" panose="05050102010706020507" pitchFamily="18" charset="2"/>
              </a:rPr>
              <a:t>6</a:t>
            </a:r>
            <a:r>
              <a:rPr lang="en-GB" sz="2200">
                <a:solidFill>
                  <a:srgbClr val="00B050"/>
                </a:solidFill>
                <a:latin typeface="Calibri" panose="020F0502020204030204" pitchFamily="34" charset="0"/>
                <a:cs typeface="Calibri" panose="020F0502020204030204" pitchFamily="34" charset="0"/>
                <a:sym typeface="Symbol" panose="05050102010706020507" pitchFamily="18" charset="2"/>
              </a:rPr>
              <a:t> = -211 kJ</a:t>
            </a:r>
            <a:r>
              <a:rPr lang="en-GB" sz="2200">
                <a:latin typeface="Calibri" panose="020F0502020204030204" pitchFamily="34" charset="0"/>
                <a:cs typeface="Calibri" panose="020F0502020204030204" pitchFamily="34" charset="0"/>
              </a:rPr>
              <a:t> 	</a:t>
            </a:r>
            <a:r>
              <a:rPr lang="en-GB" sz="2200">
                <a:solidFill>
                  <a:srgbClr val="FF0000"/>
                </a:solidFill>
                <a:latin typeface="Calibri" panose="020F0502020204030204" pitchFamily="34" charset="0"/>
                <a:cs typeface="Calibri" panose="020F0502020204030204" pitchFamily="34" charset="0"/>
              </a:rPr>
              <a:t>gives off 211 kJ</a:t>
            </a:r>
          </a:p>
          <a:p>
            <a:pPr>
              <a:lnSpc>
                <a:spcPct val="150000"/>
              </a:lnSpc>
            </a:pPr>
            <a:endParaRPr lang="en-GB" sz="2200">
              <a:solidFill>
                <a:srgbClr val="FF0000"/>
              </a:solidFill>
              <a:latin typeface="Calibri" panose="020F0502020204030204" pitchFamily="34" charset="0"/>
              <a:cs typeface="Calibri" panose="020F0502020204030204" pitchFamily="34" charset="0"/>
            </a:endParaRPr>
          </a:p>
          <a:p>
            <a:endParaRPr lang="en-GB" sz="2200">
              <a:solidFill>
                <a:srgbClr val="FF0000"/>
              </a:solidFill>
              <a:latin typeface="Calibri" panose="020F0502020204030204" pitchFamily="34" charset="0"/>
              <a:cs typeface="Calibri" panose="020F0502020204030204" pitchFamily="34" charset="0"/>
            </a:endParaRPr>
          </a:p>
          <a:p>
            <a:endParaRPr lang="en-GB" sz="2200">
              <a:solidFill>
                <a:srgbClr val="FF0000"/>
              </a:solidFill>
              <a:latin typeface="Calibri" panose="020F0502020204030204" pitchFamily="34" charset="0"/>
              <a:cs typeface="Calibri" panose="020F0502020204030204" pitchFamily="34" charset="0"/>
            </a:endParaRPr>
          </a:p>
          <a:p>
            <a:endParaRPr lang="en-GB" sz="2200">
              <a:solidFill>
                <a:srgbClr val="FF0000"/>
              </a:solidFill>
              <a:latin typeface="Calibri" panose="020F0502020204030204" pitchFamily="34" charset="0"/>
              <a:cs typeface="Calibri" panose="020F0502020204030204" pitchFamily="34" charset="0"/>
            </a:endParaRPr>
          </a:p>
          <a:p>
            <a:endParaRPr lang="en-GB" sz="2200">
              <a:solidFill>
                <a:srgbClr val="FF0000"/>
              </a:solidFill>
              <a:latin typeface="Calibri" panose="020F0502020204030204" pitchFamily="34" charset="0"/>
              <a:cs typeface="Calibri" panose="020F0502020204030204" pitchFamily="34" charset="0"/>
            </a:endParaRPr>
          </a:p>
          <a:p>
            <a:endParaRPr lang="en-GB" sz="220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82023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CE2624D-17D4-4BB7-A6B4-B50891D32534}"/>
              </a:ext>
            </a:extLst>
          </p:cNvPr>
          <p:cNvSpPr txBox="1"/>
          <p:nvPr/>
        </p:nvSpPr>
        <p:spPr>
          <a:xfrm>
            <a:off x="0" y="540596"/>
            <a:ext cx="9144000" cy="1323439"/>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rPr>
              <a:t>A portable cap stove burns propane fuel according to equation: </a:t>
            </a:r>
          </a:p>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3</a:t>
            </a:r>
            <a:r>
              <a:rPr lang="en-GB" sz="2000" b="1">
                <a:latin typeface="Calibri" panose="020F0502020204030204" pitchFamily="34" charset="0"/>
                <a:cs typeface="Calibri" panose="020F0502020204030204" pitchFamily="34" charset="0"/>
              </a:rPr>
              <a:t>H</a:t>
            </a:r>
            <a:r>
              <a:rPr lang="en-GB" sz="2000" b="1" baseline="-25000">
                <a:latin typeface="Calibri" panose="020F0502020204030204" pitchFamily="34" charset="0"/>
                <a:cs typeface="Calibri" panose="020F0502020204030204" pitchFamily="34" charset="0"/>
              </a:rPr>
              <a:t>8</a:t>
            </a:r>
            <a:r>
              <a:rPr lang="en-GB" sz="2000" b="1">
                <a:latin typeface="Calibri" panose="020F0502020204030204" pitchFamily="34" charset="0"/>
                <a:cs typeface="Calibri" panose="020F0502020204030204" pitchFamily="34" charset="0"/>
              </a:rPr>
              <a:t> (g)  +  5 O</a:t>
            </a:r>
            <a:r>
              <a:rPr lang="en-GB" sz="2000" b="1" baseline="-25000">
                <a:latin typeface="Calibri" panose="020F0502020204030204" pitchFamily="34" charset="0"/>
                <a:cs typeface="Calibri" panose="020F0502020204030204" pitchFamily="34" charset="0"/>
              </a:rPr>
              <a:t>2</a:t>
            </a:r>
            <a:r>
              <a:rPr lang="en-GB" sz="2000" b="1">
                <a:latin typeface="Calibri" panose="020F0502020204030204" pitchFamily="34" charset="0"/>
                <a:cs typeface="Calibri" panose="020F0502020204030204" pitchFamily="34" charset="0"/>
              </a:rPr>
              <a:t> (g) </a:t>
            </a:r>
            <a:r>
              <a:rPr lang="en-GB" sz="2000" b="1">
                <a:latin typeface="Calibri" panose="020F0502020204030204" pitchFamily="34" charset="0"/>
                <a:cs typeface="Calibri" panose="020F0502020204030204" pitchFamily="34" charset="0"/>
                <a:sym typeface="Symbol" panose="05050102010706020507" pitchFamily="18" charset="2"/>
              </a:rPr>
              <a:t>   3 CO</a:t>
            </a:r>
            <a:r>
              <a:rPr lang="en-GB" sz="2000" b="1" baseline="-25000">
                <a:latin typeface="Calibri" panose="020F0502020204030204" pitchFamily="34" charset="0"/>
                <a:cs typeface="Calibri" panose="020F0502020204030204" pitchFamily="34" charset="0"/>
                <a:sym typeface="Symbol" panose="05050102010706020507" pitchFamily="18" charset="2"/>
              </a:rPr>
              <a:t>2</a:t>
            </a:r>
            <a:r>
              <a:rPr lang="en-GB" sz="2000" b="1">
                <a:latin typeface="Calibri" panose="020F0502020204030204" pitchFamily="34" charset="0"/>
                <a:cs typeface="Calibri" panose="020F0502020204030204" pitchFamily="34" charset="0"/>
                <a:sym typeface="Symbol" panose="05050102010706020507" pitchFamily="18" charset="2"/>
              </a:rPr>
              <a:t> (g)   +   4 H</a:t>
            </a:r>
            <a:r>
              <a:rPr lang="en-GB" sz="2000" b="1" baseline="-25000">
                <a:latin typeface="Calibri" panose="020F0502020204030204" pitchFamily="34" charset="0"/>
                <a:cs typeface="Calibri" panose="020F0502020204030204" pitchFamily="34" charset="0"/>
                <a:sym typeface="Symbol" panose="05050102010706020507" pitchFamily="18" charset="2"/>
              </a:rPr>
              <a:t>2</a:t>
            </a:r>
            <a:r>
              <a:rPr lang="en-GB" sz="2000" b="1">
                <a:latin typeface="Calibri" panose="020F0502020204030204" pitchFamily="34" charset="0"/>
                <a:cs typeface="Calibri" panose="020F0502020204030204" pitchFamily="34" charset="0"/>
                <a:sym typeface="Symbol" panose="05050102010706020507" pitchFamily="18" charset="2"/>
              </a:rPr>
              <a:t>O (l)</a:t>
            </a:r>
            <a:r>
              <a:rPr lang="en-GB" sz="2000">
                <a:latin typeface="Calibri" panose="020F0502020204030204" pitchFamily="34" charset="0"/>
                <a:cs typeface="Calibri" panose="020F0502020204030204" pitchFamily="34" charset="0"/>
                <a:sym typeface="Symbol" panose="05050102010706020507" pitchFamily="18" charset="2"/>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latin typeface="Calibri" panose="020F0502020204030204" pitchFamily="34" charset="0"/>
                <a:cs typeface="Calibri" panose="020F0502020204030204" pitchFamily="34" charset="0"/>
                <a:sym typeface="Symbol" panose="05050102010706020507" pitchFamily="18" charset="2"/>
              </a:rPr>
              <a:t> =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000">
                <a:latin typeface="Calibri" panose="020F0502020204030204" pitchFamily="34" charset="0"/>
                <a:cs typeface="Calibri" panose="020F0502020204030204" pitchFamily="34" charset="0"/>
                <a:sym typeface="Symbol" panose="05050102010706020507" pitchFamily="18" charset="2"/>
              </a:rPr>
              <a:t> </a:t>
            </a:r>
          </a:p>
          <a:p>
            <a:r>
              <a:rPr lang="en-GB" sz="2000">
                <a:latin typeface="Calibri" panose="020F0502020204030204" pitchFamily="34" charset="0"/>
                <a:cs typeface="Calibri" panose="020F0502020204030204" pitchFamily="34" charset="0"/>
                <a:sym typeface="Symbol" panose="05050102010706020507" pitchFamily="18" charset="2"/>
              </a:rPr>
              <a:t>How much heat will be released when 500g of propane combusts completely in oxygen? </a:t>
            </a:r>
            <a:endParaRPr lang="en-GB" sz="20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AAE533D-7C21-4E5F-9DE3-174BEACF2A3B}"/>
              </a:ext>
            </a:extLst>
          </p:cNvPr>
          <p:cNvSpPr txBox="1"/>
          <p:nvPr/>
        </p:nvSpPr>
        <p:spPr>
          <a:xfrm>
            <a:off x="611560" y="1922219"/>
            <a:ext cx="7420173" cy="707886"/>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When 1 mol of C</a:t>
            </a:r>
            <a:r>
              <a:rPr lang="en-GB" sz="2000" i="1" baseline="-25000">
                <a:latin typeface="Calibri" panose="020F0502020204030204" pitchFamily="34" charset="0"/>
                <a:cs typeface="Calibri" panose="020F0502020204030204" pitchFamily="34" charset="0"/>
              </a:rPr>
              <a:t>3</a:t>
            </a:r>
            <a:r>
              <a:rPr lang="en-GB" sz="2000" i="1">
                <a:latin typeface="Calibri" panose="020F0502020204030204" pitchFamily="34" charset="0"/>
                <a:cs typeface="Calibri" panose="020F0502020204030204" pitchFamily="34" charset="0"/>
              </a:rPr>
              <a:t>H</a:t>
            </a:r>
            <a:r>
              <a:rPr lang="en-GB" sz="2000" i="1" baseline="-25000">
                <a:latin typeface="Calibri" panose="020F0502020204030204" pitchFamily="34" charset="0"/>
                <a:cs typeface="Calibri" panose="020F0502020204030204" pitchFamily="34" charset="0"/>
              </a:rPr>
              <a:t>8 </a:t>
            </a:r>
            <a:r>
              <a:rPr lang="en-GB" sz="2000" i="1">
                <a:latin typeface="Calibri" panose="020F0502020204030204" pitchFamily="34" charset="0"/>
                <a:cs typeface="Calibri" panose="020F0502020204030204" pitchFamily="34" charset="0"/>
              </a:rPr>
              <a:t>reacts with oxygen, 2200 kJ of energy is released. </a:t>
            </a:r>
          </a:p>
          <a:p>
            <a:r>
              <a:rPr lang="en-GB" sz="2000" i="1">
                <a:latin typeface="Calibri" panose="020F0502020204030204" pitchFamily="34" charset="0"/>
                <a:cs typeface="Calibri" panose="020F0502020204030204" pitchFamily="34" charset="0"/>
              </a:rPr>
              <a:t>How many moles of C</a:t>
            </a:r>
            <a:r>
              <a:rPr lang="en-GB" sz="2000" i="1" baseline="-25000">
                <a:latin typeface="Calibri" panose="020F0502020204030204" pitchFamily="34" charset="0"/>
                <a:cs typeface="Calibri" panose="020F0502020204030204" pitchFamily="34" charset="0"/>
              </a:rPr>
              <a:t>3</a:t>
            </a:r>
            <a:r>
              <a:rPr lang="en-GB" sz="2000" i="1">
                <a:latin typeface="Calibri" panose="020F0502020204030204" pitchFamily="34" charset="0"/>
                <a:cs typeface="Calibri" panose="020F0502020204030204" pitchFamily="34" charset="0"/>
              </a:rPr>
              <a:t>H</a:t>
            </a:r>
            <a:r>
              <a:rPr lang="en-GB" sz="2000" i="1" baseline="-25000">
                <a:latin typeface="Calibri" panose="020F0502020204030204" pitchFamily="34" charset="0"/>
                <a:cs typeface="Calibri" panose="020F0502020204030204" pitchFamily="34" charset="0"/>
              </a:rPr>
              <a:t>8 </a:t>
            </a:r>
            <a:r>
              <a:rPr lang="en-GB" sz="2000" i="1">
                <a:latin typeface="Calibri" panose="020F0502020204030204" pitchFamily="34" charset="0"/>
                <a:cs typeface="Calibri" panose="020F0502020204030204" pitchFamily="34" charset="0"/>
              </a:rPr>
              <a:t>in 500 g?  molar mass = 44.1 g/mol</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6495045-1312-4E5C-B454-5F47D6FE6AF3}"/>
                  </a:ext>
                </a:extLst>
              </p:cNvPr>
              <p:cNvSpPr txBox="1"/>
              <p:nvPr/>
            </p:nvSpPr>
            <p:spPr>
              <a:xfrm>
                <a:off x="1832208" y="5389384"/>
                <a:ext cx="2702791" cy="73077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500 </m:t>
                          </m:r>
                          <m:r>
                            <m:rPr>
                              <m:sty m:val="p"/>
                            </m:rPr>
                            <a:rPr lang="en-GB" sz="2000" b="0" i="0" smtClean="0">
                              <a:latin typeface="Cambria Math" panose="02040503050406030204" pitchFamily="18" charset="0"/>
                              <a:ea typeface="Cambria Math" panose="02040503050406030204" pitchFamily="18" charset="0"/>
                            </a:rPr>
                            <m:t>g</m:t>
                          </m:r>
                        </m:num>
                        <m:den>
                          <m:r>
                            <a:rPr lang="en-GB" sz="2000" b="0" i="0" smtClean="0">
                              <a:latin typeface="Cambria Math" panose="02040503050406030204" pitchFamily="18" charset="0"/>
                              <a:ea typeface="Cambria Math" panose="02040503050406030204" pitchFamily="18" charset="0"/>
                            </a:rPr>
                            <m:t>44.1 </m:t>
                          </m:r>
                          <m:r>
                            <m:rPr>
                              <m:sty m:val="p"/>
                            </m:rPr>
                            <a:rPr lang="en-GB" sz="2000" b="0" i="0" smtClean="0">
                              <a:latin typeface="Cambria Math" panose="02040503050406030204" pitchFamily="18" charset="0"/>
                              <a:ea typeface="Cambria Math" panose="02040503050406030204" pitchFamily="18" charset="0"/>
                            </a:rPr>
                            <m:t>g</m:t>
                          </m:r>
                        </m:den>
                      </m:f>
                      <m:r>
                        <a:rPr lang="en-GB" sz="2000" b="0" i="0" smtClean="0">
                          <a:latin typeface="Cambria Math" panose="02040503050406030204" pitchFamily="18" charset="0"/>
                          <a:ea typeface="Cambria Math" panose="02040503050406030204" pitchFamily="18" charset="0"/>
                        </a:rPr>
                        <m:t>=</m:t>
                      </m:r>
                      <m:f>
                        <m:fPr>
                          <m:ctrlPr>
                            <a:rPr lang="en-GB" sz="2000" i="1" smtClean="0">
                              <a:latin typeface="Cambria Math" panose="02040503050406030204" pitchFamily="18" charset="0"/>
                              <a:ea typeface="Cambria Math" panose="02040503050406030204" pitchFamily="18" charset="0"/>
                            </a:rPr>
                          </m:ctrlPr>
                        </m:fPr>
                        <m:num>
                          <m:r>
                            <m:rPr>
                              <m:sty m:val="p"/>
                            </m:rPr>
                            <a:rPr lang="en-GB" sz="2000" b="0" i="0" smtClean="0">
                              <a:latin typeface="Cambria Math" panose="02040503050406030204" pitchFamily="18" charset="0"/>
                              <a:ea typeface="Cambria Math" panose="02040503050406030204" pitchFamily="18" charset="0"/>
                            </a:rPr>
                            <m:t>heat</m:t>
                          </m:r>
                          <m:r>
                            <a:rPr lang="en-GB" sz="2000" b="0" i="0" smtClean="0">
                              <a:latin typeface="Cambria Math" panose="02040503050406030204" pitchFamily="18" charset="0"/>
                              <a:ea typeface="Cambria Math" panose="02040503050406030204" pitchFamily="18" charset="0"/>
                            </a:rPr>
                            <m:t> </m:t>
                          </m:r>
                          <m:r>
                            <m:rPr>
                              <m:sty m:val="p"/>
                            </m:rPr>
                            <a:rPr lang="en-GB" sz="2000" b="0" i="0" smtClean="0">
                              <a:latin typeface="Cambria Math" panose="02040503050406030204" pitchFamily="18" charset="0"/>
                              <a:ea typeface="Cambria Math" panose="02040503050406030204" pitchFamily="18" charset="0"/>
                            </a:rPr>
                            <m:t>released</m:t>
                          </m:r>
                        </m:num>
                        <m:den>
                          <m:r>
                            <a:rPr lang="en-GB" sz="2000" b="0" i="0" smtClean="0">
                              <a:latin typeface="Cambria Math" panose="02040503050406030204" pitchFamily="18" charset="0"/>
                              <a:ea typeface="Cambria Math" panose="02040503050406030204" pitchFamily="18" charset="0"/>
                            </a:rPr>
                            <m:t>(−2200 </m:t>
                          </m:r>
                          <m:r>
                            <m:rPr>
                              <m:sty m:val="p"/>
                            </m:rPr>
                            <a:rPr lang="en-GB" sz="2000" b="0" i="0" smtClean="0">
                              <a:latin typeface="Cambria Math" panose="02040503050406030204" pitchFamily="18" charset="0"/>
                              <a:ea typeface="Cambria Math" panose="02040503050406030204" pitchFamily="18" charset="0"/>
                            </a:rPr>
                            <m:t>kJ</m:t>
                          </m:r>
                          <m:r>
                            <a:rPr lang="en-GB" sz="2000" b="0" i="1" smtClean="0">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D6495045-1312-4E5C-B454-5F47D6FE6AF3}"/>
                  </a:ext>
                </a:extLst>
              </p:cNvPr>
              <p:cNvSpPr txBox="1">
                <a:spLocks noRot="1" noChangeAspect="1" noMove="1" noResize="1" noEditPoints="1" noAdjustHandles="1" noChangeArrowheads="1" noChangeShapeType="1" noTextEdit="1"/>
              </p:cNvSpPr>
              <p:nvPr/>
            </p:nvSpPr>
            <p:spPr>
              <a:xfrm>
                <a:off x="1832208" y="5389384"/>
                <a:ext cx="2702791" cy="730777"/>
              </a:xfrm>
              <a:prstGeom prst="rect">
                <a:avLst/>
              </a:prstGeom>
              <a:blipFill>
                <a:blip r:embed="rId4"/>
                <a:stretch>
                  <a:fillRect/>
                </a:stretch>
              </a:blipFill>
            </p:spPr>
            <p:txBody>
              <a:bodyPr/>
              <a:lstStyle/>
              <a:p>
                <a:r>
                  <a:rPr lang="en-US">
                    <a:noFill/>
                  </a:rPr>
                  <a:t> </a:t>
                </a:r>
              </a:p>
            </p:txBody>
          </p:sp>
        </mc:Fallback>
      </mc:AlternateContent>
      <p:sp>
        <p:nvSpPr>
          <p:cNvPr id="11" name="TextBox 10">
            <a:extLst>
              <a:ext uri="{FF2B5EF4-FFF2-40B4-BE49-F238E27FC236}">
                <a16:creationId xmlns:a16="http://schemas.microsoft.com/office/drawing/2014/main" id="{2659E193-D2F3-4937-8322-F3A2058BD7A5}"/>
              </a:ext>
            </a:extLst>
          </p:cNvPr>
          <p:cNvSpPr txBox="1"/>
          <p:nvPr/>
        </p:nvSpPr>
        <p:spPr>
          <a:xfrm>
            <a:off x="179512" y="2852329"/>
            <a:ext cx="3949671"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Heat supplied by burning 500 g C</a:t>
            </a:r>
            <a:r>
              <a:rPr lang="en-GB" sz="2000" baseline="-25000">
                <a:latin typeface="Calibri" panose="020F0502020204030204" pitchFamily="34" charset="0"/>
                <a:cs typeface="Calibri" panose="020F0502020204030204" pitchFamily="34" charset="0"/>
              </a:rPr>
              <a:t>3</a:t>
            </a:r>
            <a:r>
              <a:rPr lang="en-GB" sz="2000">
                <a:latin typeface="Calibri" panose="020F0502020204030204" pitchFamily="34" charset="0"/>
                <a:cs typeface="Calibri" panose="020F0502020204030204" pitchFamily="34" charset="0"/>
              </a:rPr>
              <a:t>H</a:t>
            </a:r>
            <a:r>
              <a:rPr lang="en-GB" sz="2000" baseline="-25000">
                <a:latin typeface="Calibri" panose="020F0502020204030204" pitchFamily="34" charset="0"/>
                <a:cs typeface="Calibri" panose="020F0502020204030204" pitchFamily="34" charset="0"/>
              </a:rPr>
              <a:t>8</a:t>
            </a:r>
            <a:endParaRPr lang="en-GB" sz="200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38B4B8A-ABFE-4269-B666-942FF3EB7C9F}"/>
                  </a:ext>
                </a:extLst>
              </p:cNvPr>
              <p:cNvSpPr txBox="1"/>
              <p:nvPr/>
            </p:nvSpPr>
            <p:spPr>
              <a:xfrm>
                <a:off x="1403648" y="4064435"/>
                <a:ext cx="4526174" cy="67685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000" b="0" i="0" smtClean="0">
                          <a:latin typeface="Cambria Math" panose="02040503050406030204" pitchFamily="18" charset="0"/>
                        </a:rPr>
                        <m:t>−2200</m:t>
                      </m:r>
                      <m:f>
                        <m:fPr>
                          <m:ctrlPr>
                            <a:rPr lang="en-GB" sz="2000" b="0" i="1" smtClean="0">
                              <a:latin typeface="Cambria Math" panose="02040503050406030204" pitchFamily="18" charset="0"/>
                            </a:rPr>
                          </m:ctrlPr>
                        </m:fPr>
                        <m:num>
                          <m:r>
                            <m:rPr>
                              <m:sty m:val="p"/>
                            </m:rPr>
                            <a:rPr lang="en-GB" sz="2000" b="0" i="0" smtClean="0">
                              <a:latin typeface="Cambria Math" panose="02040503050406030204" pitchFamily="18" charset="0"/>
                            </a:rPr>
                            <m:t>kJ</m:t>
                          </m:r>
                        </m:num>
                        <m:den>
                          <m:r>
                            <m:rPr>
                              <m:sty m:val="p"/>
                            </m:rPr>
                            <a:rPr lang="en-GB" sz="2000" b="0" i="0" smtClean="0">
                              <a:latin typeface="Cambria Math" panose="02040503050406030204" pitchFamily="18" charset="0"/>
                            </a:rPr>
                            <m:t>mol</m:t>
                          </m:r>
                        </m:den>
                      </m:f>
                      <m:r>
                        <a:rPr lang="en-GB" sz="2000" b="0" i="0" smtClean="0">
                          <a:latin typeface="Cambria Math" panose="02040503050406030204" pitchFamily="18" charset="0"/>
                          <a:ea typeface="Cambria Math" panose="02040503050406030204" pitchFamily="18" charset="0"/>
                        </a:rPr>
                        <m:t>× 11.3 </m:t>
                      </m:r>
                      <m:r>
                        <m:rPr>
                          <m:sty m:val="p"/>
                        </m:rPr>
                        <a:rPr lang="en-GB" sz="2000" b="0" i="0" smtClean="0">
                          <a:latin typeface="Cambria Math" panose="02040503050406030204" pitchFamily="18" charset="0"/>
                          <a:ea typeface="Cambria Math" panose="02040503050406030204" pitchFamily="18" charset="0"/>
                        </a:rPr>
                        <m:t>mol</m:t>
                      </m:r>
                      <m:r>
                        <a:rPr lang="en-GB" sz="2000" b="0" i="0" smtClean="0">
                          <a:latin typeface="Cambria Math" panose="02040503050406030204" pitchFamily="18" charset="0"/>
                          <a:ea typeface="Cambria Math" panose="02040503050406030204" pitchFamily="18" charset="0"/>
                        </a:rPr>
                        <m:t>=</m:t>
                      </m:r>
                      <m:r>
                        <a:rPr lang="en-GB" sz="2000" b="1" i="0" smtClean="0">
                          <a:latin typeface="Cambria Math" panose="02040503050406030204" pitchFamily="18" charset="0"/>
                          <a:ea typeface="Cambria Math" panose="02040503050406030204" pitchFamily="18" charset="0"/>
                        </a:rPr>
                        <m:t>− </m:t>
                      </m:r>
                      <m:r>
                        <a:rPr lang="en-GB" sz="2000" b="1" i="0" smtClean="0">
                          <a:latin typeface="Cambria Math" panose="02040503050406030204" pitchFamily="18" charset="0"/>
                          <a:ea typeface="Cambria Math" panose="02040503050406030204" pitchFamily="18" charset="0"/>
                        </a:rPr>
                        <m:t>𝟐𝟒</m:t>
                      </m:r>
                      <m:r>
                        <a:rPr lang="en-GB" sz="2000" b="1" i="0" smtClean="0">
                          <a:latin typeface="Cambria Math" panose="02040503050406030204" pitchFamily="18" charset="0"/>
                          <a:ea typeface="Cambria Math" panose="02040503050406030204" pitchFamily="18" charset="0"/>
                        </a:rPr>
                        <m:t>,</m:t>
                      </m:r>
                      <m:r>
                        <a:rPr lang="en-GB" sz="2000" b="1" i="0" smtClean="0">
                          <a:latin typeface="Cambria Math" panose="02040503050406030204" pitchFamily="18" charset="0"/>
                          <a:ea typeface="Cambria Math" panose="02040503050406030204" pitchFamily="18" charset="0"/>
                        </a:rPr>
                        <m:t>𝟖𝟔𝟎</m:t>
                      </m:r>
                      <m:r>
                        <a:rPr lang="en-GB" sz="2000" b="1" i="0" smtClean="0">
                          <a:latin typeface="Cambria Math" panose="02040503050406030204" pitchFamily="18" charset="0"/>
                          <a:ea typeface="Cambria Math" panose="02040503050406030204" pitchFamily="18" charset="0"/>
                        </a:rPr>
                        <m:t> </m:t>
                      </m:r>
                      <m:r>
                        <a:rPr lang="en-GB" sz="2000" b="1" i="0" smtClean="0">
                          <a:latin typeface="Cambria Math" panose="02040503050406030204" pitchFamily="18" charset="0"/>
                          <a:ea typeface="Cambria Math" panose="02040503050406030204" pitchFamily="18" charset="0"/>
                        </a:rPr>
                        <m:t>𝐤𝐉</m:t>
                      </m:r>
                    </m:oMath>
                  </m:oMathPara>
                </a14:m>
                <a:endParaRPr lang="en-GB" sz="2000" b="1">
                  <a:latin typeface="Calibri" panose="020F0502020204030204" pitchFamily="34"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638B4B8A-ABFE-4269-B666-942FF3EB7C9F}"/>
                  </a:ext>
                </a:extLst>
              </p:cNvPr>
              <p:cNvSpPr txBox="1">
                <a:spLocks noRot="1" noChangeAspect="1" noMove="1" noResize="1" noEditPoints="1" noAdjustHandles="1" noChangeArrowheads="1" noChangeShapeType="1" noTextEdit="1"/>
              </p:cNvSpPr>
              <p:nvPr/>
            </p:nvSpPr>
            <p:spPr>
              <a:xfrm>
                <a:off x="1403648" y="4064435"/>
                <a:ext cx="4526174" cy="67685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B111337-C866-43B0-96DE-F8110E85BA18}"/>
                  </a:ext>
                </a:extLst>
              </p:cNvPr>
              <p:cNvSpPr txBox="1"/>
              <p:nvPr/>
            </p:nvSpPr>
            <p:spPr>
              <a:xfrm>
                <a:off x="1830521" y="6165801"/>
                <a:ext cx="5423985" cy="583045"/>
              </a:xfrm>
              <a:prstGeom prst="rect">
                <a:avLst/>
              </a:prstGeom>
              <a:noFill/>
            </p:spPr>
            <p:txBody>
              <a:bodyPr wrap="none" rtlCol="0">
                <a:spAutoFit/>
              </a:bodyPr>
              <a:lstStyle/>
              <a:p>
                <a14:m>
                  <m:oMath xmlns:m="http://schemas.openxmlformats.org/officeDocument/2006/math">
                    <m:r>
                      <m:rPr>
                        <m:sty m:val="p"/>
                      </m:rPr>
                      <a:rPr lang="en-GB" sz="2000" b="0" i="0" smtClean="0">
                        <a:latin typeface="Cambria Math" panose="02040503050406030204" pitchFamily="18" charset="0"/>
                      </a:rPr>
                      <m:t>heat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released</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500 </m:t>
                        </m:r>
                        <m:r>
                          <m:rPr>
                            <m:sty m:val="p"/>
                          </m:rPr>
                          <a:rPr lang="en-GB" sz="2000" b="0" i="0" smtClean="0">
                            <a:latin typeface="Cambria Math" panose="02040503050406030204" pitchFamily="18" charset="0"/>
                          </a:rPr>
                          <m:t>g</m:t>
                        </m:r>
                        <m:r>
                          <a:rPr lang="en-GB" sz="2000" b="0" i="0" smtClean="0">
                            <a:latin typeface="Cambria Math" panose="02040503050406030204" pitchFamily="18" charset="0"/>
                          </a:rPr>
                          <m:t>  ×(−2200 </m:t>
                        </m:r>
                        <m:r>
                          <m:rPr>
                            <m:sty m:val="p"/>
                          </m:rPr>
                          <a:rPr lang="en-GB" sz="2000" b="0" i="0" smtClean="0">
                            <a:latin typeface="Cambria Math" panose="02040503050406030204" pitchFamily="18" charset="0"/>
                            <a:ea typeface="Cambria Math" panose="02040503050406030204" pitchFamily="18" charset="0"/>
                          </a:rPr>
                          <m:t>kJ</m:t>
                        </m:r>
                        <m:r>
                          <a:rPr lang="en-GB" sz="2000" b="0" i="0" smtClean="0">
                            <a:latin typeface="Cambria Math" panose="02040503050406030204" pitchFamily="18" charset="0"/>
                            <a:ea typeface="Cambria Math" panose="02040503050406030204" pitchFamily="18" charset="0"/>
                          </a:rPr>
                          <m:t>)</m:t>
                        </m:r>
                      </m:num>
                      <m:den>
                        <m:r>
                          <a:rPr lang="en-GB" sz="2000" b="0" i="0" smtClean="0">
                            <a:latin typeface="Cambria Math" panose="02040503050406030204" pitchFamily="18" charset="0"/>
                          </a:rPr>
                          <m:t>44.1 </m:t>
                        </m:r>
                        <m:r>
                          <m:rPr>
                            <m:sty m:val="p"/>
                          </m:rPr>
                          <a:rPr lang="en-GB" sz="2000" b="0" i="0" smtClean="0">
                            <a:latin typeface="Cambria Math" panose="02040503050406030204" pitchFamily="18" charset="0"/>
                          </a:rPr>
                          <m:t>g</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𝟐𝟒</m:t>
                    </m:r>
                    <m:r>
                      <a:rPr lang="en-GB" sz="2000" b="1" i="0" smtClean="0">
                        <a:latin typeface="Cambria Math" panose="02040503050406030204" pitchFamily="18" charset="0"/>
                      </a:rPr>
                      <m:t>,</m:t>
                    </m:r>
                    <m:r>
                      <a:rPr lang="en-GB" sz="2000" b="1" i="0" smtClean="0">
                        <a:latin typeface="Cambria Math" panose="02040503050406030204" pitchFamily="18" charset="0"/>
                      </a:rPr>
                      <m:t>𝟖𝟔𝟎</m:t>
                    </m:r>
                    <m:r>
                      <a:rPr lang="en-GB" sz="2000" b="1" i="0" smtClean="0">
                        <a:latin typeface="Cambria Math" panose="02040503050406030204" pitchFamily="18" charset="0"/>
                      </a:rPr>
                      <m:t> </m:t>
                    </m:r>
                    <m:r>
                      <a:rPr lang="en-GB" sz="2000" b="1" i="0" smtClean="0">
                        <a:latin typeface="Cambria Math" panose="02040503050406030204" pitchFamily="18" charset="0"/>
                      </a:rPr>
                      <m:t>𝐤𝐉</m:t>
                    </m:r>
                  </m:oMath>
                </a14:m>
                <a:r>
                  <a:rPr lang="en-GB" sz="2000" b="1">
                    <a:latin typeface="Calibri" panose="020F0502020204030204" pitchFamily="34" charset="0"/>
                    <a:cs typeface="Calibri" panose="020F0502020204030204" pitchFamily="34" charset="0"/>
                  </a:rPr>
                  <a:t> </a:t>
                </a:r>
              </a:p>
            </p:txBody>
          </p:sp>
        </mc:Choice>
        <mc:Fallback xmlns="">
          <p:sp>
            <p:nvSpPr>
              <p:cNvPr id="15" name="TextBox 14">
                <a:extLst>
                  <a:ext uri="{FF2B5EF4-FFF2-40B4-BE49-F238E27FC236}">
                    <a16:creationId xmlns:a16="http://schemas.microsoft.com/office/drawing/2014/main" id="{AB111337-C866-43B0-96DE-F8110E85BA18}"/>
                  </a:ext>
                </a:extLst>
              </p:cNvPr>
              <p:cNvSpPr txBox="1">
                <a:spLocks noRot="1" noChangeAspect="1" noMove="1" noResize="1" noEditPoints="1" noAdjustHandles="1" noChangeArrowheads="1" noChangeShapeType="1" noTextEdit="1"/>
              </p:cNvSpPr>
              <p:nvPr/>
            </p:nvSpPr>
            <p:spPr>
              <a:xfrm>
                <a:off x="1830521" y="6165801"/>
                <a:ext cx="5423985" cy="583045"/>
              </a:xfrm>
              <a:prstGeom prst="rect">
                <a:avLst/>
              </a:prstGeom>
              <a:blipFill>
                <a:blip r:embed="rId6"/>
                <a:stretch>
                  <a:fillRect/>
                </a:stretch>
              </a:blipFill>
            </p:spPr>
            <p:txBody>
              <a:bodyPr/>
              <a:lstStyle/>
              <a:p>
                <a:r>
                  <a:rPr lang="en-US">
                    <a:noFill/>
                  </a:rPr>
                  <a:t> </a:t>
                </a:r>
              </a:p>
            </p:txBody>
          </p:sp>
        </mc:Fallback>
      </mc:AlternateContent>
      <p:sp>
        <p:nvSpPr>
          <p:cNvPr id="16" name="TextBox 15">
            <a:extLst>
              <a:ext uri="{FF2B5EF4-FFF2-40B4-BE49-F238E27FC236}">
                <a16:creationId xmlns:a16="http://schemas.microsoft.com/office/drawing/2014/main" id="{8F8CDCE8-7DCC-4727-A592-D48902453BB8}"/>
              </a:ext>
            </a:extLst>
          </p:cNvPr>
          <p:cNvSpPr txBox="1"/>
          <p:nvPr/>
        </p:nvSpPr>
        <p:spPr>
          <a:xfrm>
            <a:off x="608072" y="4890085"/>
            <a:ext cx="3643562"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ALTERNATIVELY use </a:t>
            </a:r>
            <a:r>
              <a:rPr lang="en-GB" sz="2000" b="1">
                <a:latin typeface="Calibri" panose="020F0502020204030204" pitchFamily="34" charset="0"/>
                <a:cs typeface="Calibri" panose="020F0502020204030204" pitchFamily="34" charset="0"/>
              </a:rPr>
              <a:t>proportions</a:t>
            </a:r>
            <a:r>
              <a:rPr lang="en-GB" sz="2000">
                <a:latin typeface="Calibri" panose="020F0502020204030204" pitchFamily="34" charset="0"/>
                <a:cs typeface="Calibri" panose="020F0502020204030204" pitchFamily="34" charset="0"/>
              </a:rPr>
              <a:t>: </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0D934E9B-D244-4F6E-A0A3-25E6DD6D1485}"/>
                  </a:ext>
                </a:extLst>
              </p:cNvPr>
              <p:cNvSpPr txBox="1"/>
              <p:nvPr/>
            </p:nvSpPr>
            <p:spPr>
              <a:xfrm>
                <a:off x="1403648" y="3416338"/>
                <a:ext cx="4328429" cy="73077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000" b="0" i="0" smtClean="0">
                          <a:latin typeface="Cambria Math" panose="02040503050406030204" pitchFamily="18" charset="0"/>
                        </a:rPr>
                        <m:t>500 </m:t>
                      </m:r>
                      <m:r>
                        <m:rPr>
                          <m:sty m:val="p"/>
                        </m:rPr>
                        <a:rPr lang="en-GB" sz="2000" b="0" i="0" smtClean="0">
                          <a:latin typeface="Cambria Math" panose="02040503050406030204" pitchFamily="18" charset="0"/>
                        </a:rPr>
                        <m:t>g</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C</m:t>
                      </m:r>
                      <m:r>
                        <a:rPr lang="en-GB" sz="2000" b="0" i="0" baseline="-25000" smtClean="0">
                          <a:latin typeface="Cambria Math" panose="02040503050406030204" pitchFamily="18" charset="0"/>
                        </a:rPr>
                        <m:t>3</m:t>
                      </m:r>
                      <m:r>
                        <m:rPr>
                          <m:sty m:val="p"/>
                        </m:rPr>
                        <a:rPr lang="en-GB" sz="2000" b="0" i="0" smtClean="0">
                          <a:latin typeface="Cambria Math" panose="02040503050406030204" pitchFamily="18" charset="0"/>
                        </a:rPr>
                        <m:t>H</m:t>
                      </m:r>
                      <m:r>
                        <a:rPr lang="en-GB" sz="2000" b="0" i="0" baseline="-25000" smtClean="0">
                          <a:latin typeface="Cambria Math" panose="02040503050406030204" pitchFamily="18" charset="0"/>
                        </a:rPr>
                        <m:t>8</m:t>
                      </m:r>
                      <m:r>
                        <a:rPr lang="en-GB" sz="2000" b="0" i="0" smtClean="0">
                          <a:latin typeface="Cambria Math" panose="02040503050406030204" pitchFamily="18" charset="0"/>
                        </a:rPr>
                        <m:t> </m:t>
                      </m:r>
                      <m:r>
                        <a:rPr lang="en-GB" sz="2000" b="0" i="0" smtClean="0">
                          <a:latin typeface="Cambria Math" panose="02040503050406030204" pitchFamily="18" charset="0"/>
                          <a:ea typeface="Cambria Math" panose="02040503050406030204" pitchFamily="18" charset="0"/>
                        </a:rPr>
                        <m:t>× </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1 </m:t>
                          </m:r>
                          <m:r>
                            <m:rPr>
                              <m:sty m:val="p"/>
                            </m:rPr>
                            <a:rPr lang="en-GB" sz="2000" b="0" i="0" smtClean="0">
                              <a:latin typeface="Cambria Math" panose="02040503050406030204" pitchFamily="18" charset="0"/>
                              <a:ea typeface="Cambria Math" panose="02040503050406030204" pitchFamily="18" charset="0"/>
                            </a:rPr>
                            <m:t>mol</m:t>
                          </m:r>
                        </m:num>
                        <m:den>
                          <m:r>
                            <a:rPr lang="en-GB" sz="2000" b="0" i="0" smtClean="0">
                              <a:latin typeface="Cambria Math" panose="02040503050406030204" pitchFamily="18" charset="0"/>
                              <a:ea typeface="Cambria Math" panose="02040503050406030204" pitchFamily="18" charset="0"/>
                            </a:rPr>
                            <m:t>44.1 </m:t>
                          </m:r>
                          <m:r>
                            <m:rPr>
                              <m:sty m:val="p"/>
                            </m:rPr>
                            <a:rPr lang="en-GB" sz="2000" b="0" i="0" smtClean="0">
                              <a:latin typeface="Cambria Math" panose="02040503050406030204" pitchFamily="18" charset="0"/>
                              <a:ea typeface="Cambria Math" panose="02040503050406030204" pitchFamily="18" charset="0"/>
                            </a:rPr>
                            <m:t>g</m:t>
                          </m:r>
                        </m:den>
                      </m:f>
                      <m:r>
                        <a:rPr lang="en-GB" sz="2000" b="0" i="0" smtClean="0">
                          <a:latin typeface="Cambria Math" panose="02040503050406030204" pitchFamily="18" charset="0"/>
                          <a:ea typeface="Cambria Math" panose="02040503050406030204" pitchFamily="18" charset="0"/>
                        </a:rPr>
                        <m:t>=11.3 </m:t>
                      </m:r>
                      <m:r>
                        <m:rPr>
                          <m:sty m:val="p"/>
                        </m:rPr>
                        <a:rPr lang="en-GB" sz="2000" b="0" i="0" smtClean="0">
                          <a:latin typeface="Cambria Math" panose="02040503050406030204" pitchFamily="18" charset="0"/>
                          <a:ea typeface="Cambria Math" panose="02040503050406030204" pitchFamily="18" charset="0"/>
                        </a:rPr>
                        <m:t>mol</m:t>
                      </m:r>
                      <m:r>
                        <a:rPr lang="en-GB" sz="2000" b="0" i="0" smtClean="0">
                          <a:latin typeface="Cambria Math" panose="02040503050406030204" pitchFamily="18" charset="0"/>
                          <a:ea typeface="Cambria Math" panose="02040503050406030204" pitchFamily="18" charset="0"/>
                        </a:rPr>
                        <m:t> </m:t>
                      </m:r>
                      <m:r>
                        <m:rPr>
                          <m:sty m:val="p"/>
                        </m:rPr>
                        <a:rPr lang="en-GB" sz="2000" b="0" i="0" smtClean="0">
                          <a:latin typeface="Cambria Math" panose="02040503050406030204" pitchFamily="18" charset="0"/>
                          <a:ea typeface="Cambria Math" panose="02040503050406030204" pitchFamily="18" charset="0"/>
                        </a:rPr>
                        <m:t>C</m:t>
                      </m:r>
                      <m:r>
                        <a:rPr lang="en-GB" sz="2000" b="0" i="0" baseline="-25000" smtClean="0">
                          <a:latin typeface="Cambria Math" panose="02040503050406030204" pitchFamily="18" charset="0"/>
                          <a:ea typeface="Cambria Math" panose="02040503050406030204" pitchFamily="18" charset="0"/>
                        </a:rPr>
                        <m:t>3</m:t>
                      </m:r>
                      <m:r>
                        <m:rPr>
                          <m:sty m:val="p"/>
                        </m:rPr>
                        <a:rPr lang="en-GB" sz="2000" b="0" i="0" smtClean="0">
                          <a:latin typeface="Cambria Math" panose="02040503050406030204" pitchFamily="18" charset="0"/>
                          <a:ea typeface="Cambria Math" panose="02040503050406030204" pitchFamily="18" charset="0"/>
                        </a:rPr>
                        <m:t>H</m:t>
                      </m:r>
                      <m:r>
                        <a:rPr lang="en-GB" sz="2000" b="0" i="0" baseline="-25000" smtClean="0">
                          <a:latin typeface="Cambria Math" panose="02040503050406030204" pitchFamily="18" charset="0"/>
                          <a:ea typeface="Cambria Math" panose="02040503050406030204" pitchFamily="18" charset="0"/>
                        </a:rPr>
                        <m:t>8</m:t>
                      </m:r>
                    </m:oMath>
                  </m:oMathPara>
                </a14:m>
                <a:endParaRPr lang="en-GB" sz="2000" baseline="-25000">
                  <a:latin typeface="Calibri" panose="020F0502020204030204" pitchFamily="34" charset="0"/>
                  <a:cs typeface="Calibri" panose="020F0502020204030204" pitchFamily="34" charset="0"/>
                </a:endParaRPr>
              </a:p>
            </p:txBody>
          </p:sp>
        </mc:Choice>
        <mc:Fallback xmlns="">
          <p:sp>
            <p:nvSpPr>
              <p:cNvPr id="2" name="TextBox 1">
                <a:extLst>
                  <a:ext uri="{FF2B5EF4-FFF2-40B4-BE49-F238E27FC236}">
                    <a16:creationId xmlns:a16="http://schemas.microsoft.com/office/drawing/2014/main" id="{0D934E9B-D244-4F6E-A0A3-25E6DD6D1485}"/>
                  </a:ext>
                </a:extLst>
              </p:cNvPr>
              <p:cNvSpPr txBox="1">
                <a:spLocks noRot="1" noChangeAspect="1" noMove="1" noResize="1" noEditPoints="1" noAdjustHandles="1" noChangeArrowheads="1" noChangeShapeType="1" noTextEdit="1"/>
              </p:cNvSpPr>
              <p:nvPr/>
            </p:nvSpPr>
            <p:spPr>
              <a:xfrm>
                <a:off x="1403648" y="3416338"/>
                <a:ext cx="4328429" cy="730777"/>
              </a:xfrm>
              <a:prstGeom prst="rect">
                <a:avLst/>
              </a:prstGeom>
              <a:blipFill>
                <a:blip r:embed="rId7"/>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94460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35496" y="569299"/>
            <a:ext cx="8784976" cy="1200329"/>
          </a:xfrm>
          <a:prstGeom prst="rect">
            <a:avLst/>
          </a:prstGeom>
          <a:noFill/>
        </p:spPr>
        <p:txBody>
          <a:bodyPr wrap="square" rtlCol="0">
            <a:spAutoFit/>
          </a:bodyPr>
          <a:lstStyle/>
          <a:p>
            <a:r>
              <a:rPr lang="en-GB"/>
              <a:t>How much heat will be released when 2.9 g of butane (molar mass 58.0 g/mol) combusts completely in oxygen according to:</a:t>
            </a:r>
          </a:p>
          <a:p>
            <a:endParaRPr lang="en-GB"/>
          </a:p>
          <a:p>
            <a:r>
              <a:rPr lang="en-GB" b="1"/>
              <a:t>2 C</a:t>
            </a:r>
            <a:r>
              <a:rPr lang="en-GB" b="1" baseline="-25000"/>
              <a:t>4</a:t>
            </a:r>
            <a:r>
              <a:rPr lang="en-GB" b="1"/>
              <a:t>H</a:t>
            </a:r>
            <a:r>
              <a:rPr lang="en-GB" b="1" baseline="-25000"/>
              <a:t>10</a:t>
            </a:r>
            <a:r>
              <a:rPr lang="en-GB" b="1"/>
              <a:t> (g)  +  13 O</a:t>
            </a:r>
            <a:r>
              <a:rPr lang="en-GB" b="1" baseline="-25000"/>
              <a:t>2</a:t>
            </a:r>
            <a:r>
              <a:rPr lang="en-GB" b="1"/>
              <a:t> (g) </a:t>
            </a:r>
            <a:r>
              <a:rPr lang="en-GB" b="1">
                <a:sym typeface="Symbol" panose="05050102010706020507" pitchFamily="18" charset="2"/>
              </a:rPr>
              <a:t>   8 CO</a:t>
            </a:r>
            <a:r>
              <a:rPr lang="en-GB" b="1" baseline="-25000">
                <a:sym typeface="Symbol" panose="05050102010706020507" pitchFamily="18" charset="2"/>
              </a:rPr>
              <a:t>2</a:t>
            </a:r>
            <a:r>
              <a:rPr lang="en-GB" b="1">
                <a:sym typeface="Symbol" panose="05050102010706020507" pitchFamily="18" charset="2"/>
              </a:rPr>
              <a:t> (g)   +   10 H</a:t>
            </a:r>
            <a:r>
              <a:rPr lang="en-GB" b="1" baseline="-25000">
                <a:sym typeface="Symbol" panose="05050102010706020507" pitchFamily="18" charset="2"/>
              </a:rPr>
              <a:t>2</a:t>
            </a:r>
            <a:r>
              <a:rPr lang="en-GB" b="1">
                <a:sym typeface="Symbol" panose="05050102010706020507" pitchFamily="18" charset="2"/>
              </a:rPr>
              <a:t>O (l)	</a:t>
            </a:r>
            <a:r>
              <a:rPr lang="en-GB" sz="1800" b="1">
                <a:solidFill>
                  <a:srgbClr val="00B050"/>
                </a:solidFill>
                <a:sym typeface="Symbol" panose="05050102010706020507" pitchFamily="18" charset="2"/>
              </a:rPr>
              <a:t> </a:t>
            </a:r>
            <a:r>
              <a:rPr lang="en-GB" sz="1800" b="1" baseline="-25000" err="1">
                <a:solidFill>
                  <a:srgbClr val="00B050"/>
                </a:solidFill>
                <a:sym typeface="Symbol" panose="05050102010706020507" pitchFamily="18" charset="2"/>
              </a:rPr>
              <a:t>rxn</a:t>
            </a:r>
            <a:r>
              <a:rPr lang="en-GB" sz="1800" b="1" err="1">
                <a:solidFill>
                  <a:srgbClr val="00B050"/>
                </a:solidFill>
                <a:sym typeface="Symbol" panose="05050102010706020507" pitchFamily="18" charset="2"/>
              </a:rPr>
              <a:t>H</a:t>
            </a:r>
            <a:r>
              <a:rPr lang="en-GB" sz="1800">
                <a:sym typeface="Symbol" panose="05050102010706020507" pitchFamily="18" charset="2"/>
              </a:rPr>
              <a:t> = </a:t>
            </a:r>
            <a:r>
              <a:rPr lang="en-GB" sz="1800" b="1">
                <a:solidFill>
                  <a:srgbClr val="00B050"/>
                </a:solidFill>
                <a:sym typeface="Symbol" panose="05050102010706020507" pitchFamily="18" charset="2"/>
              </a:rPr>
              <a:t>-5600 kJ</a:t>
            </a:r>
            <a:r>
              <a:rPr lang="en-GB"/>
              <a:t> </a:t>
            </a:r>
          </a:p>
        </p:txBody>
      </p:sp>
    </p:spTree>
    <p:extLst>
      <p:ext uri="{BB962C8B-B14F-4D97-AF65-F5344CB8AC3E}">
        <p14:creationId xmlns:p14="http://schemas.microsoft.com/office/powerpoint/2010/main" val="106174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35496" y="569299"/>
            <a:ext cx="8784976" cy="1200329"/>
          </a:xfrm>
          <a:prstGeom prst="rect">
            <a:avLst/>
          </a:prstGeom>
          <a:noFill/>
        </p:spPr>
        <p:txBody>
          <a:bodyPr wrap="square" rtlCol="0">
            <a:spAutoFit/>
          </a:bodyPr>
          <a:lstStyle/>
          <a:p>
            <a:r>
              <a:rPr lang="en-GB"/>
              <a:t>How much heat will be released when 2.9 g of butane (molar mass 58.0 g/mol) combusts completely in oxygen according to:</a:t>
            </a:r>
          </a:p>
          <a:p>
            <a:endParaRPr lang="en-GB"/>
          </a:p>
          <a:p>
            <a:r>
              <a:rPr lang="en-GB" b="1"/>
              <a:t>2 C</a:t>
            </a:r>
            <a:r>
              <a:rPr lang="en-GB" b="1" baseline="-25000"/>
              <a:t>4</a:t>
            </a:r>
            <a:r>
              <a:rPr lang="en-GB" b="1"/>
              <a:t>H</a:t>
            </a:r>
            <a:r>
              <a:rPr lang="en-GB" b="1" baseline="-25000"/>
              <a:t>10</a:t>
            </a:r>
            <a:r>
              <a:rPr lang="en-GB" b="1"/>
              <a:t> (g)  +  13 O</a:t>
            </a:r>
            <a:r>
              <a:rPr lang="en-GB" b="1" baseline="-25000"/>
              <a:t>2</a:t>
            </a:r>
            <a:r>
              <a:rPr lang="en-GB" b="1"/>
              <a:t> (g) </a:t>
            </a:r>
            <a:r>
              <a:rPr lang="en-GB" b="1">
                <a:sym typeface="Symbol" panose="05050102010706020507" pitchFamily="18" charset="2"/>
              </a:rPr>
              <a:t>   8 CO</a:t>
            </a:r>
            <a:r>
              <a:rPr lang="en-GB" b="1" baseline="-25000">
                <a:sym typeface="Symbol" panose="05050102010706020507" pitchFamily="18" charset="2"/>
              </a:rPr>
              <a:t>2</a:t>
            </a:r>
            <a:r>
              <a:rPr lang="en-GB" b="1">
                <a:sym typeface="Symbol" panose="05050102010706020507" pitchFamily="18" charset="2"/>
              </a:rPr>
              <a:t> (g)   +   10 H</a:t>
            </a:r>
            <a:r>
              <a:rPr lang="en-GB" b="1" baseline="-25000">
                <a:sym typeface="Symbol" panose="05050102010706020507" pitchFamily="18" charset="2"/>
              </a:rPr>
              <a:t>2</a:t>
            </a:r>
            <a:r>
              <a:rPr lang="en-GB" b="1">
                <a:sym typeface="Symbol" panose="05050102010706020507" pitchFamily="18" charset="2"/>
              </a:rPr>
              <a:t>O (l)	</a:t>
            </a:r>
            <a:r>
              <a:rPr lang="en-GB" sz="1800" b="1">
                <a:solidFill>
                  <a:srgbClr val="00B050"/>
                </a:solidFill>
                <a:sym typeface="Symbol" panose="05050102010706020507" pitchFamily="18" charset="2"/>
              </a:rPr>
              <a:t> </a:t>
            </a:r>
            <a:r>
              <a:rPr lang="en-GB" sz="1800" b="1" baseline="-25000" err="1">
                <a:solidFill>
                  <a:srgbClr val="00B050"/>
                </a:solidFill>
                <a:sym typeface="Symbol" panose="05050102010706020507" pitchFamily="18" charset="2"/>
              </a:rPr>
              <a:t>rxn</a:t>
            </a:r>
            <a:r>
              <a:rPr lang="en-GB" sz="1800" b="1" err="1">
                <a:solidFill>
                  <a:srgbClr val="00B050"/>
                </a:solidFill>
                <a:sym typeface="Symbol" panose="05050102010706020507" pitchFamily="18" charset="2"/>
              </a:rPr>
              <a:t>H</a:t>
            </a:r>
            <a:r>
              <a:rPr lang="en-GB" sz="1800">
                <a:sym typeface="Symbol" panose="05050102010706020507" pitchFamily="18" charset="2"/>
              </a:rPr>
              <a:t> = </a:t>
            </a:r>
            <a:r>
              <a:rPr lang="en-GB" sz="1800" b="1">
                <a:solidFill>
                  <a:srgbClr val="00B050"/>
                </a:solidFill>
                <a:sym typeface="Symbol" panose="05050102010706020507" pitchFamily="18" charset="2"/>
              </a:rPr>
              <a:t>-5600 kJ</a:t>
            </a:r>
            <a:r>
              <a:rPr lang="en-GB"/>
              <a:t> </a:t>
            </a:r>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EAECDC77-17B7-4999-890C-6E29A320AB84}"/>
                  </a:ext>
                </a:extLst>
              </p:cNvPr>
              <p:cNvSpPr txBox="1"/>
              <p:nvPr/>
            </p:nvSpPr>
            <p:spPr>
              <a:xfrm>
                <a:off x="683568" y="2039752"/>
                <a:ext cx="6969087" cy="369332"/>
              </a:xfrm>
              <a:prstGeom prst="rect">
                <a:avLst/>
              </a:prstGeom>
              <a:noFill/>
            </p:spPr>
            <p:txBody>
              <a:bodyPr wrap="none" rtlCol="0">
                <a:spAutoFit/>
              </a:bodyPr>
              <a:lstStyle/>
              <a:p>
                <a:r>
                  <a:rPr lang="en-GB">
                    <a:latin typeface="+mn-lt"/>
                  </a:rPr>
                  <a:t>2 moles of C</a:t>
                </a:r>
                <a:r>
                  <a:rPr lang="en-GB" baseline="-25000">
                    <a:latin typeface="+mn-lt"/>
                  </a:rPr>
                  <a:t>4</a:t>
                </a:r>
                <a:r>
                  <a:rPr lang="en-GB">
                    <a:latin typeface="+mn-lt"/>
                  </a:rPr>
                  <a:t>H</a:t>
                </a:r>
                <a:r>
                  <a:rPr lang="en-GB" baseline="-25000">
                    <a:latin typeface="+mn-lt"/>
                  </a:rPr>
                  <a:t>10</a:t>
                </a:r>
                <a:r>
                  <a:rPr lang="en-GB">
                    <a:latin typeface="+mn-lt"/>
                  </a:rPr>
                  <a:t> (2 </a:t>
                </a:r>
                <a14:m>
                  <m:oMath xmlns:m="http://schemas.openxmlformats.org/officeDocument/2006/math">
                    <m:r>
                      <a:rPr lang="en-GB" b="0" i="0" smtClean="0">
                        <a:latin typeface="Cambria Math" panose="02040503050406030204" pitchFamily="18" charset="0"/>
                        <a:ea typeface="Cambria Math" panose="02040503050406030204" pitchFamily="18" charset="0"/>
                      </a:rPr>
                      <m:t>×</m:t>
                    </m:r>
                  </m:oMath>
                </a14:m>
                <a:r>
                  <a:rPr lang="en-GB">
                    <a:latin typeface="+mn-lt"/>
                  </a:rPr>
                  <a:t> 58.0 = 116 g) can release  5600 kJ of heat </a:t>
                </a:r>
              </a:p>
            </p:txBody>
          </p:sp>
        </mc:Choice>
        <mc:Fallback xmlns="">
          <p:sp>
            <p:nvSpPr>
              <p:cNvPr id="13" name="TextBox 12">
                <a:extLst>
                  <a:ext uri="{FF2B5EF4-FFF2-40B4-BE49-F238E27FC236}">
                    <a16:creationId xmlns:a16="http://schemas.microsoft.com/office/drawing/2014/main" id="{EAECDC77-17B7-4999-890C-6E29A320AB84}"/>
                  </a:ext>
                </a:extLst>
              </p:cNvPr>
              <p:cNvSpPr txBox="1">
                <a:spLocks noRot="1" noChangeAspect="1" noMove="1" noResize="1" noEditPoints="1" noAdjustHandles="1" noChangeArrowheads="1" noChangeShapeType="1" noTextEdit="1"/>
              </p:cNvSpPr>
              <p:nvPr/>
            </p:nvSpPr>
            <p:spPr>
              <a:xfrm>
                <a:off x="683568" y="2039752"/>
                <a:ext cx="6969087" cy="369332"/>
              </a:xfrm>
              <a:prstGeom prst="rect">
                <a:avLst/>
              </a:prstGeom>
              <a:blipFill>
                <a:blip r:embed="rId4"/>
                <a:stretch>
                  <a:fillRect l="-700" t="-10000" b="-2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B8FAF69D-3FA3-41F4-8272-F4923876D844}"/>
                  </a:ext>
                </a:extLst>
              </p:cNvPr>
              <p:cNvSpPr txBox="1"/>
              <p:nvPr/>
            </p:nvSpPr>
            <p:spPr>
              <a:xfrm>
                <a:off x="1043608" y="2699659"/>
                <a:ext cx="7160935" cy="533864"/>
              </a:xfrm>
              <a:prstGeom prst="rect">
                <a:avLst/>
              </a:prstGeom>
              <a:noFill/>
            </p:spPr>
            <p:txBody>
              <a:bodyPr wrap="none" rtlCol="0">
                <a:spAutoFit/>
              </a:bodyPr>
              <a:lstStyle/>
              <a:p>
                <a14:m>
                  <m:oMath xmlns:m="http://schemas.openxmlformats.org/officeDocument/2006/math">
                    <m:r>
                      <a:rPr lang="en-GB" b="0" i="0" smtClean="0">
                        <a:latin typeface="Cambria Math" panose="02040503050406030204" pitchFamily="18" charset="0"/>
                      </a:rPr>
                      <m:t>2.9 </m:t>
                    </m:r>
                    <m:r>
                      <m:rPr>
                        <m:sty m:val="p"/>
                      </m:rPr>
                      <a:rPr lang="en-GB" b="0" i="0" smtClean="0">
                        <a:latin typeface="Cambria Math" panose="02040503050406030204" pitchFamily="18" charset="0"/>
                      </a:rPr>
                      <m:t>g</m:t>
                    </m:r>
                    <m:r>
                      <a:rPr lang="en-GB" b="0" i="0" smtClean="0">
                        <a:latin typeface="Cambria Math" panose="02040503050406030204" pitchFamily="18" charset="0"/>
                      </a:rPr>
                      <m:t> × </m:t>
                    </m:r>
                    <m:f>
                      <m:fPr>
                        <m:ctrlPr>
                          <a:rPr lang="en-GB" b="0" i="1" smtClean="0">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1 </m:t>
                        </m:r>
                        <m:r>
                          <m:rPr>
                            <m:sty m:val="p"/>
                          </m:rPr>
                          <a:rPr lang="en-GB" b="0" i="0" smtClean="0">
                            <a:latin typeface="Cambria Math" panose="02040503050406030204" pitchFamily="18" charset="0"/>
                            <a:ea typeface="Cambria Math" panose="02040503050406030204" pitchFamily="18" charset="0"/>
                          </a:rPr>
                          <m:t>mol</m:t>
                        </m:r>
                      </m:num>
                      <m:den>
                        <m:r>
                          <a:rPr lang="en-GB" b="0" i="0" smtClean="0">
                            <a:latin typeface="Cambria Math" panose="02040503050406030204" pitchFamily="18" charset="0"/>
                            <a:ea typeface="Cambria Math" panose="02040503050406030204" pitchFamily="18" charset="0"/>
                          </a:rPr>
                          <m:t>58.0 </m:t>
                        </m:r>
                        <m:r>
                          <m:rPr>
                            <m:sty m:val="p"/>
                          </m:rPr>
                          <a:rPr lang="en-GB" b="0" i="0" smtClean="0">
                            <a:latin typeface="Cambria Math" panose="02040503050406030204" pitchFamily="18" charset="0"/>
                            <a:ea typeface="Cambria Math" panose="02040503050406030204" pitchFamily="18" charset="0"/>
                          </a:rPr>
                          <m:t>g</m:t>
                        </m:r>
                      </m:den>
                    </m:f>
                    <m:r>
                      <a:rPr lang="en-GB" b="0" i="0" smtClean="0">
                        <a:latin typeface="Cambria Math" panose="02040503050406030204" pitchFamily="18" charset="0"/>
                        <a:ea typeface="Cambria Math" panose="02040503050406030204" pitchFamily="18" charset="0"/>
                      </a:rPr>
                      <m:t> ×</m:t>
                    </m:r>
                  </m:oMath>
                </a14:m>
                <a:r>
                  <a:rPr lang="en-GB">
                    <a:latin typeface="+mn-lt"/>
                  </a:rPr>
                  <a:t> </a:t>
                </a:r>
                <a14:m>
                  <m:oMath xmlns:m="http://schemas.openxmlformats.org/officeDocument/2006/math">
                    <m:f>
                      <m:fPr>
                        <m:ctrlPr>
                          <a:rPr lang="en-GB" i="1">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m:t>
                        </m:r>
                        <m:r>
                          <a:rPr lang="en-GB" i="0" smtClean="0">
                            <a:latin typeface="Cambria Math" panose="02040503050406030204" pitchFamily="18" charset="0"/>
                            <a:ea typeface="Cambria Math" panose="02040503050406030204" pitchFamily="18" charset="0"/>
                          </a:rPr>
                          <m:t>5600 </m:t>
                        </m:r>
                        <m:r>
                          <m:rPr>
                            <m:sty m:val="p"/>
                          </m:rPr>
                          <a:rPr lang="en-GB" i="0" smtClean="0">
                            <a:latin typeface="Cambria Math" panose="02040503050406030204" pitchFamily="18" charset="0"/>
                            <a:ea typeface="Cambria Math" panose="02040503050406030204" pitchFamily="18" charset="0"/>
                          </a:rPr>
                          <m:t>kJ</m:t>
                        </m:r>
                      </m:num>
                      <m:den>
                        <m:r>
                          <a:rPr lang="en-GB" i="0" smtClean="0">
                            <a:latin typeface="Cambria Math" panose="02040503050406030204" pitchFamily="18" charset="0"/>
                            <a:ea typeface="Cambria Math" panose="02040503050406030204" pitchFamily="18" charset="0"/>
                          </a:rPr>
                          <m:t>2 </m:t>
                        </m:r>
                        <m:r>
                          <m:rPr>
                            <m:sty m:val="p"/>
                          </m:rPr>
                          <a:rPr lang="en-GB" i="0" smtClean="0">
                            <a:latin typeface="Cambria Math" panose="02040503050406030204" pitchFamily="18" charset="0"/>
                            <a:ea typeface="Cambria Math" panose="02040503050406030204" pitchFamily="18" charset="0"/>
                          </a:rPr>
                          <m:t>mol</m:t>
                        </m:r>
                      </m:den>
                    </m:f>
                    <m:r>
                      <a:rPr lang="en-GB" i="0" smtClean="0">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2.9 </m:t>
                        </m:r>
                        <m:r>
                          <m:rPr>
                            <m:sty m:val="p"/>
                          </m:rPr>
                          <a:rPr lang="en-GB" b="0" i="0" smtClean="0">
                            <a:latin typeface="Cambria Math" panose="02040503050406030204" pitchFamily="18" charset="0"/>
                            <a:ea typeface="Cambria Math" panose="02040503050406030204" pitchFamily="18" charset="0"/>
                          </a:rPr>
                          <m:t>g</m:t>
                        </m:r>
                        <m:r>
                          <a:rPr lang="en-GB" b="0" i="0" smtClean="0">
                            <a:latin typeface="Cambria Math" panose="02040503050406030204" pitchFamily="18" charset="0"/>
                            <a:ea typeface="Cambria Math" panose="02040503050406030204" pitchFamily="18" charset="0"/>
                          </a:rPr>
                          <m:t> ×(−5600 </m:t>
                        </m:r>
                        <m:r>
                          <m:rPr>
                            <m:sty m:val="p"/>
                          </m:rPr>
                          <a:rPr lang="en-GB" b="0" i="0" smtClean="0">
                            <a:latin typeface="Cambria Math" panose="02040503050406030204" pitchFamily="18" charset="0"/>
                            <a:ea typeface="Cambria Math" panose="02040503050406030204" pitchFamily="18" charset="0"/>
                          </a:rPr>
                          <m:t>kJ</m:t>
                        </m:r>
                        <m:r>
                          <a:rPr lang="en-GB" b="0" i="0" smtClean="0">
                            <a:latin typeface="Cambria Math" panose="02040503050406030204" pitchFamily="18" charset="0"/>
                            <a:ea typeface="Cambria Math" panose="02040503050406030204" pitchFamily="18" charset="0"/>
                          </a:rPr>
                          <m:t>)</m:t>
                        </m:r>
                      </m:num>
                      <m:den>
                        <m:r>
                          <a:rPr lang="en-GB" b="0" i="0" smtClean="0">
                            <a:latin typeface="Cambria Math" panose="02040503050406030204" pitchFamily="18" charset="0"/>
                            <a:ea typeface="Cambria Math" panose="02040503050406030204" pitchFamily="18" charset="0"/>
                          </a:rPr>
                          <m:t>116 </m:t>
                        </m:r>
                        <m:r>
                          <m:rPr>
                            <m:sty m:val="p"/>
                          </m:rPr>
                          <a:rPr lang="en-GB" b="0" i="0" smtClean="0">
                            <a:latin typeface="Cambria Math" panose="02040503050406030204" pitchFamily="18" charset="0"/>
                            <a:ea typeface="Cambria Math" panose="02040503050406030204" pitchFamily="18" charset="0"/>
                          </a:rPr>
                          <m:t>g</m:t>
                        </m:r>
                      </m:den>
                    </m:f>
                    <m:r>
                      <a:rPr lang="en-GB" b="0" i="0" smtClean="0">
                        <a:latin typeface="Cambria Math" panose="02040503050406030204" pitchFamily="18" charset="0"/>
                        <a:ea typeface="Cambria Math" panose="02040503050406030204" pitchFamily="18" charset="0"/>
                      </a:rPr>
                      <m:t>=</m:t>
                    </m:r>
                    <m:r>
                      <a:rPr lang="en-GB" b="1" i="0" smtClean="0">
                        <a:latin typeface="Cambria Math" panose="02040503050406030204" pitchFamily="18" charset="0"/>
                        <a:ea typeface="Cambria Math" panose="02040503050406030204" pitchFamily="18" charset="0"/>
                      </a:rPr>
                      <m:t>−</m:t>
                    </m:r>
                    <m:r>
                      <a:rPr lang="en-GB" b="1" i="0" smtClean="0">
                        <a:latin typeface="Cambria Math" panose="02040503050406030204" pitchFamily="18" charset="0"/>
                        <a:ea typeface="Cambria Math" panose="02040503050406030204" pitchFamily="18" charset="0"/>
                      </a:rPr>
                      <m:t>𝟏𝟒𝟎</m:t>
                    </m:r>
                    <m:r>
                      <a:rPr lang="en-GB" b="1" i="0" smtClean="0">
                        <a:latin typeface="Cambria Math" panose="02040503050406030204" pitchFamily="18" charset="0"/>
                        <a:ea typeface="Cambria Math" panose="02040503050406030204" pitchFamily="18" charset="0"/>
                      </a:rPr>
                      <m:t> </m:t>
                    </m:r>
                    <m:r>
                      <a:rPr lang="en-GB" b="1" i="0" smtClean="0">
                        <a:latin typeface="Cambria Math" panose="02040503050406030204" pitchFamily="18" charset="0"/>
                        <a:ea typeface="Cambria Math" panose="02040503050406030204" pitchFamily="18" charset="0"/>
                      </a:rPr>
                      <m:t>𝐤𝐉</m:t>
                    </m:r>
                    <m:r>
                      <a:rPr lang="en-GB" b="1" i="0" smtClean="0">
                        <a:latin typeface="Cambria Math" panose="02040503050406030204" pitchFamily="18" charset="0"/>
                        <a:ea typeface="Cambria Math" panose="02040503050406030204" pitchFamily="18" charset="0"/>
                      </a:rPr>
                      <m:t> </m:t>
                    </m:r>
                    <m:r>
                      <a:rPr lang="en-GB" b="1" i="0" smtClean="0">
                        <a:latin typeface="Cambria Math" panose="02040503050406030204" pitchFamily="18" charset="0"/>
                        <a:ea typeface="Cambria Math" panose="02040503050406030204" pitchFamily="18" charset="0"/>
                      </a:rPr>
                      <m:t>𝐨𝐟</m:t>
                    </m:r>
                    <m:r>
                      <a:rPr lang="en-GB" b="1" i="0" smtClean="0">
                        <a:latin typeface="Cambria Math" panose="02040503050406030204" pitchFamily="18" charset="0"/>
                        <a:ea typeface="Cambria Math" panose="02040503050406030204" pitchFamily="18" charset="0"/>
                      </a:rPr>
                      <m:t> </m:t>
                    </m:r>
                    <m:r>
                      <a:rPr lang="en-GB" b="1" i="0" smtClean="0">
                        <a:latin typeface="Cambria Math" panose="02040503050406030204" pitchFamily="18" charset="0"/>
                        <a:ea typeface="Cambria Math" panose="02040503050406030204" pitchFamily="18" charset="0"/>
                      </a:rPr>
                      <m:t>𝐫𝐞𝐥𝐞𝐚𝐬𝐞𝐝</m:t>
                    </m:r>
                    <m:r>
                      <a:rPr lang="en-GB" b="1" i="0" smtClean="0">
                        <a:latin typeface="Cambria Math" panose="02040503050406030204" pitchFamily="18" charset="0"/>
                        <a:ea typeface="Cambria Math" panose="02040503050406030204" pitchFamily="18" charset="0"/>
                      </a:rPr>
                      <m:t> </m:t>
                    </m:r>
                    <m:r>
                      <a:rPr lang="en-GB" b="1" i="0" smtClean="0">
                        <a:latin typeface="Cambria Math" panose="02040503050406030204" pitchFamily="18" charset="0"/>
                        <a:ea typeface="Cambria Math" panose="02040503050406030204" pitchFamily="18" charset="0"/>
                      </a:rPr>
                      <m:t>𝐡𝐞𝐚𝐭</m:t>
                    </m:r>
                  </m:oMath>
                </a14:m>
                <a:endParaRPr lang="en-GB" b="1">
                  <a:latin typeface="+mn-lt"/>
                </a:endParaRPr>
              </a:p>
            </p:txBody>
          </p:sp>
        </mc:Choice>
        <mc:Fallback xmlns="">
          <p:sp>
            <p:nvSpPr>
              <p:cNvPr id="14" name="TextBox 13">
                <a:extLst>
                  <a:ext uri="{FF2B5EF4-FFF2-40B4-BE49-F238E27FC236}">
                    <a16:creationId xmlns:a16="http://schemas.microsoft.com/office/drawing/2014/main" id="{B8FAF69D-3FA3-41F4-8272-F4923876D844}"/>
                  </a:ext>
                </a:extLst>
              </p:cNvPr>
              <p:cNvSpPr txBox="1">
                <a:spLocks noRot="1" noChangeAspect="1" noMove="1" noResize="1" noEditPoints="1" noAdjustHandles="1" noChangeArrowheads="1" noChangeShapeType="1" noTextEdit="1"/>
              </p:cNvSpPr>
              <p:nvPr/>
            </p:nvSpPr>
            <p:spPr>
              <a:xfrm>
                <a:off x="1043608" y="2699659"/>
                <a:ext cx="7160935" cy="533864"/>
              </a:xfrm>
              <a:prstGeom prst="rect">
                <a:avLst/>
              </a:prstGeom>
              <a:blipFill>
                <a:blip r:embed="rId5"/>
                <a:stretch>
                  <a:fillRect b="-34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CEB9C798-6311-4A9A-B740-A70C5BE9B4B5}"/>
                  </a:ext>
                </a:extLst>
              </p:cNvPr>
              <p:cNvSpPr txBox="1"/>
              <p:nvPr/>
            </p:nvSpPr>
            <p:spPr>
              <a:xfrm>
                <a:off x="1131570" y="4655059"/>
                <a:ext cx="2416046" cy="66691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b="0" i="1" smtClean="0">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2.9 </m:t>
                          </m:r>
                          <m:r>
                            <m:rPr>
                              <m:sty m:val="p"/>
                            </m:rPr>
                            <a:rPr lang="en-GB" b="0" i="0" smtClean="0">
                              <a:latin typeface="Cambria Math" panose="02040503050406030204" pitchFamily="18" charset="0"/>
                              <a:ea typeface="Cambria Math" panose="02040503050406030204" pitchFamily="18" charset="0"/>
                            </a:rPr>
                            <m:t>g</m:t>
                          </m:r>
                        </m:num>
                        <m:den>
                          <m:r>
                            <a:rPr lang="en-GB" b="0" i="0" smtClean="0">
                              <a:latin typeface="Cambria Math" panose="02040503050406030204" pitchFamily="18" charset="0"/>
                              <a:ea typeface="Cambria Math" panose="02040503050406030204" pitchFamily="18" charset="0"/>
                            </a:rPr>
                            <m:t>116 </m:t>
                          </m:r>
                          <m:r>
                            <m:rPr>
                              <m:sty m:val="p"/>
                            </m:rPr>
                            <a:rPr lang="en-GB" b="0" i="0" smtClean="0">
                              <a:latin typeface="Cambria Math" panose="02040503050406030204" pitchFamily="18" charset="0"/>
                              <a:ea typeface="Cambria Math" panose="02040503050406030204" pitchFamily="18" charset="0"/>
                            </a:rPr>
                            <m:t>g</m:t>
                          </m:r>
                        </m:den>
                      </m:f>
                      <m:r>
                        <a:rPr lang="en-GB" b="0" i="0" smtClean="0">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ea typeface="Cambria Math" panose="02040503050406030204" pitchFamily="18" charset="0"/>
                            </a:rPr>
                          </m:ctrlPr>
                        </m:fPr>
                        <m:num>
                          <m:r>
                            <m:rPr>
                              <m:sty m:val="p"/>
                            </m:rPr>
                            <a:rPr lang="en-GB" b="0" i="0" smtClean="0">
                              <a:latin typeface="Cambria Math" panose="02040503050406030204" pitchFamily="18" charset="0"/>
                              <a:ea typeface="Cambria Math" panose="02040503050406030204" pitchFamily="18" charset="0"/>
                            </a:rPr>
                            <m:t>heat</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released</m:t>
                          </m:r>
                        </m:num>
                        <m:den>
                          <m:r>
                            <a:rPr lang="en-GB" b="0" i="0" smtClean="0">
                              <a:latin typeface="Cambria Math" panose="02040503050406030204" pitchFamily="18" charset="0"/>
                              <a:ea typeface="Cambria Math" panose="02040503050406030204" pitchFamily="18" charset="0"/>
                            </a:rPr>
                            <m:t>−5600 </m:t>
                          </m:r>
                          <m:r>
                            <m:rPr>
                              <m:sty m:val="p"/>
                            </m:rPr>
                            <a:rPr lang="en-GB" b="0" i="0" smtClean="0">
                              <a:latin typeface="Cambria Math" panose="02040503050406030204" pitchFamily="18" charset="0"/>
                              <a:ea typeface="Cambria Math" panose="02040503050406030204" pitchFamily="18" charset="0"/>
                            </a:rPr>
                            <m:t>kJ</m:t>
                          </m:r>
                        </m:den>
                      </m:f>
                    </m:oMath>
                  </m:oMathPara>
                </a14:m>
                <a:endParaRPr lang="en-GB">
                  <a:latin typeface="+mn-lt"/>
                </a:endParaRPr>
              </a:p>
            </p:txBody>
          </p:sp>
        </mc:Choice>
        <mc:Fallback xmlns="">
          <p:sp>
            <p:nvSpPr>
              <p:cNvPr id="15" name="TextBox 14">
                <a:extLst>
                  <a:ext uri="{FF2B5EF4-FFF2-40B4-BE49-F238E27FC236}">
                    <a16:creationId xmlns:a16="http://schemas.microsoft.com/office/drawing/2014/main" id="{CEB9C798-6311-4A9A-B740-A70C5BE9B4B5}"/>
                  </a:ext>
                </a:extLst>
              </p:cNvPr>
              <p:cNvSpPr txBox="1">
                <a:spLocks noRot="1" noChangeAspect="1" noMove="1" noResize="1" noEditPoints="1" noAdjustHandles="1" noChangeArrowheads="1" noChangeShapeType="1" noTextEdit="1"/>
              </p:cNvSpPr>
              <p:nvPr/>
            </p:nvSpPr>
            <p:spPr>
              <a:xfrm>
                <a:off x="1131570" y="4655059"/>
                <a:ext cx="2416046" cy="666914"/>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EE2F99BD-52D7-46E9-B2DE-D4DB7E9DFF00}"/>
                  </a:ext>
                </a:extLst>
              </p:cNvPr>
              <p:cNvSpPr txBox="1"/>
              <p:nvPr/>
            </p:nvSpPr>
            <p:spPr>
              <a:xfrm>
                <a:off x="1177998" y="5321973"/>
                <a:ext cx="6288901" cy="533864"/>
              </a:xfrm>
              <a:prstGeom prst="rect">
                <a:avLst/>
              </a:prstGeom>
              <a:noFill/>
            </p:spPr>
            <p:txBody>
              <a:bodyPr wrap="none" rtlCol="0">
                <a:spAutoFit/>
              </a:bodyPr>
              <a:lstStyle/>
              <a:p>
                <a14:m>
                  <m:oMath xmlns:m="http://schemas.openxmlformats.org/officeDocument/2006/math">
                    <m:r>
                      <m:rPr>
                        <m:sty m:val="p"/>
                      </m:rPr>
                      <a:rPr lang="en-GB" b="0" i="0" smtClean="0">
                        <a:latin typeface="Cambria Math" panose="02040503050406030204" pitchFamily="18" charset="0"/>
                      </a:rPr>
                      <m:t>heat</m:t>
                    </m:r>
                    <m:r>
                      <a:rPr lang="en-GB" b="0" i="0" smtClean="0">
                        <a:latin typeface="Cambria Math" panose="02040503050406030204" pitchFamily="18" charset="0"/>
                      </a:rPr>
                      <m:t> </m:t>
                    </m:r>
                    <m:r>
                      <m:rPr>
                        <m:sty m:val="p"/>
                      </m:rPr>
                      <a:rPr lang="en-GB" b="0" i="0" smtClean="0">
                        <a:latin typeface="Cambria Math" panose="02040503050406030204" pitchFamily="18" charset="0"/>
                      </a:rPr>
                      <m:t>released</m:t>
                    </m:r>
                    <m:r>
                      <a:rPr lang="en-GB" b="0" i="0" smtClean="0">
                        <a:latin typeface="Cambria Math" panose="02040503050406030204" pitchFamily="18" charset="0"/>
                      </a:rPr>
                      <m:t>= </m:t>
                    </m:r>
                    <m:f>
                      <m:fPr>
                        <m:ctrlPr>
                          <a:rPr lang="en-GB" b="0" i="1" smtClean="0">
                            <a:latin typeface="Cambria Math" panose="02040503050406030204" pitchFamily="18" charset="0"/>
                          </a:rPr>
                        </m:ctrlPr>
                      </m:fPr>
                      <m:num>
                        <m:r>
                          <a:rPr lang="en-GB" b="0" i="0" smtClean="0">
                            <a:latin typeface="Cambria Math" panose="02040503050406030204" pitchFamily="18" charset="0"/>
                          </a:rPr>
                          <m:t>2.9 </m:t>
                        </m:r>
                        <m:r>
                          <m:rPr>
                            <m:sty m:val="p"/>
                          </m:rPr>
                          <a:rPr lang="en-GB" b="0" i="0" smtClean="0">
                            <a:latin typeface="Cambria Math" panose="02040503050406030204" pitchFamily="18" charset="0"/>
                          </a:rPr>
                          <m:t>g</m:t>
                        </m:r>
                        <m:r>
                          <a:rPr lang="en-GB" b="0" i="0" smtClean="0">
                            <a:latin typeface="Cambria Math" panose="02040503050406030204" pitchFamily="18" charset="0"/>
                          </a:rPr>
                          <m:t>  ×(−5600 </m:t>
                        </m:r>
                        <m:r>
                          <m:rPr>
                            <m:sty m:val="p"/>
                          </m:rPr>
                          <a:rPr lang="en-GB" b="0" i="0" smtClean="0">
                            <a:latin typeface="Cambria Math" panose="02040503050406030204" pitchFamily="18" charset="0"/>
                            <a:ea typeface="Cambria Math" panose="02040503050406030204" pitchFamily="18" charset="0"/>
                          </a:rPr>
                          <m:t>kJ</m:t>
                        </m:r>
                        <m:r>
                          <a:rPr lang="en-GB" b="0" i="0" smtClean="0">
                            <a:latin typeface="Cambria Math" panose="02040503050406030204" pitchFamily="18" charset="0"/>
                            <a:ea typeface="Cambria Math" panose="02040503050406030204" pitchFamily="18" charset="0"/>
                          </a:rPr>
                          <m:t>)</m:t>
                        </m:r>
                      </m:num>
                      <m:den>
                        <m:r>
                          <a:rPr lang="en-GB" b="0" i="0" smtClean="0">
                            <a:latin typeface="Cambria Math" panose="02040503050406030204" pitchFamily="18" charset="0"/>
                          </a:rPr>
                          <m:t>116 </m:t>
                        </m:r>
                        <m:r>
                          <m:rPr>
                            <m:sty m:val="p"/>
                          </m:rPr>
                          <a:rPr lang="en-GB" b="0" i="0" smtClean="0">
                            <a:latin typeface="Cambria Math" panose="02040503050406030204" pitchFamily="18" charset="0"/>
                          </a:rPr>
                          <m:t>g</m:t>
                        </m:r>
                      </m:den>
                    </m:f>
                    <m:r>
                      <a:rPr lang="en-GB" b="0" i="0" smtClean="0">
                        <a:latin typeface="Cambria Math" panose="02040503050406030204" pitchFamily="18" charset="0"/>
                      </a:rPr>
                      <m:t>=</m:t>
                    </m:r>
                    <m:r>
                      <a:rPr lang="en-GB" b="1" i="0" smtClean="0">
                        <a:latin typeface="Cambria Math" panose="02040503050406030204" pitchFamily="18" charset="0"/>
                      </a:rPr>
                      <m:t>−</m:t>
                    </m:r>
                    <m:r>
                      <a:rPr lang="en-GB" b="1" i="0" smtClean="0">
                        <a:latin typeface="Cambria Math" panose="02040503050406030204" pitchFamily="18" charset="0"/>
                      </a:rPr>
                      <m:t>𝟏𝟒𝟎</m:t>
                    </m:r>
                    <m:r>
                      <a:rPr lang="en-GB" b="1" i="0" smtClean="0">
                        <a:latin typeface="Cambria Math" panose="02040503050406030204" pitchFamily="18" charset="0"/>
                      </a:rPr>
                      <m:t> </m:t>
                    </m:r>
                    <m:r>
                      <a:rPr lang="en-GB" b="1" i="0" smtClean="0">
                        <a:latin typeface="Cambria Math" panose="02040503050406030204" pitchFamily="18" charset="0"/>
                      </a:rPr>
                      <m:t>𝐤𝐉</m:t>
                    </m:r>
                    <m:r>
                      <a:rPr lang="en-GB" b="1" i="0" smtClean="0">
                        <a:latin typeface="Cambria Math" panose="02040503050406030204" pitchFamily="18" charset="0"/>
                      </a:rPr>
                      <m:t> </m:t>
                    </m:r>
                    <m:r>
                      <a:rPr lang="en-GB" b="1" i="0" smtClean="0">
                        <a:latin typeface="Cambria Math" panose="02040503050406030204" pitchFamily="18" charset="0"/>
                      </a:rPr>
                      <m:t>𝐨𝐟</m:t>
                    </m:r>
                    <m:r>
                      <a:rPr lang="en-GB" b="1" i="0" smtClean="0">
                        <a:latin typeface="Cambria Math" panose="02040503050406030204" pitchFamily="18" charset="0"/>
                      </a:rPr>
                      <m:t> </m:t>
                    </m:r>
                    <m:r>
                      <a:rPr lang="en-GB" b="1" i="0" smtClean="0">
                        <a:latin typeface="Cambria Math" panose="02040503050406030204" pitchFamily="18" charset="0"/>
                      </a:rPr>
                      <m:t>𝐫𝐞𝐥𝐞𝐚𝐬𝐞𝐝</m:t>
                    </m:r>
                    <m:r>
                      <a:rPr lang="en-GB" b="1" i="0" smtClean="0">
                        <a:latin typeface="Cambria Math" panose="02040503050406030204" pitchFamily="18" charset="0"/>
                      </a:rPr>
                      <m:t> </m:t>
                    </m:r>
                    <m:r>
                      <a:rPr lang="en-GB" b="1" i="0" smtClean="0">
                        <a:latin typeface="Cambria Math" panose="02040503050406030204" pitchFamily="18" charset="0"/>
                      </a:rPr>
                      <m:t>𝐡𝐞𝐚𝐭</m:t>
                    </m:r>
                  </m:oMath>
                </a14:m>
                <a:r>
                  <a:rPr lang="en-GB" b="1">
                    <a:latin typeface="+mn-lt"/>
                  </a:rPr>
                  <a:t> </a:t>
                </a:r>
              </a:p>
            </p:txBody>
          </p:sp>
        </mc:Choice>
        <mc:Fallback xmlns="">
          <p:sp>
            <p:nvSpPr>
              <p:cNvPr id="16" name="TextBox 15">
                <a:extLst>
                  <a:ext uri="{FF2B5EF4-FFF2-40B4-BE49-F238E27FC236}">
                    <a16:creationId xmlns:a16="http://schemas.microsoft.com/office/drawing/2014/main" id="{EE2F99BD-52D7-46E9-B2DE-D4DB7E9DFF00}"/>
                  </a:ext>
                </a:extLst>
              </p:cNvPr>
              <p:cNvSpPr txBox="1">
                <a:spLocks noRot="1" noChangeAspect="1" noMove="1" noResize="1" noEditPoints="1" noAdjustHandles="1" noChangeArrowheads="1" noChangeShapeType="1" noTextEdit="1"/>
              </p:cNvSpPr>
              <p:nvPr/>
            </p:nvSpPr>
            <p:spPr>
              <a:xfrm>
                <a:off x="1177998" y="5321973"/>
                <a:ext cx="6288901" cy="533864"/>
              </a:xfrm>
              <a:prstGeom prst="rect">
                <a:avLst/>
              </a:prstGeom>
              <a:blipFill>
                <a:blip r:embed="rId7"/>
                <a:stretch>
                  <a:fillRect b="-2273"/>
                </a:stretch>
              </a:blipFill>
            </p:spPr>
            <p:txBody>
              <a:bodyPr/>
              <a:lstStyle/>
              <a:p>
                <a:r>
                  <a:rPr lang="en-US">
                    <a:noFill/>
                  </a:rPr>
                  <a:t> </a:t>
                </a:r>
              </a:p>
            </p:txBody>
          </p:sp>
        </mc:Fallback>
      </mc:AlternateContent>
      <p:sp>
        <p:nvSpPr>
          <p:cNvPr id="17" name="TextBox 16">
            <a:extLst>
              <a:ext uri="{FF2B5EF4-FFF2-40B4-BE49-F238E27FC236}">
                <a16:creationId xmlns:a16="http://schemas.microsoft.com/office/drawing/2014/main" id="{7FEE5F68-A1E4-4B7E-A9DF-DCADD7A461AA}"/>
              </a:ext>
            </a:extLst>
          </p:cNvPr>
          <p:cNvSpPr txBox="1"/>
          <p:nvPr/>
        </p:nvSpPr>
        <p:spPr>
          <a:xfrm>
            <a:off x="555506" y="4039904"/>
            <a:ext cx="1492716" cy="369332"/>
          </a:xfrm>
          <a:prstGeom prst="rect">
            <a:avLst/>
          </a:prstGeom>
          <a:noFill/>
        </p:spPr>
        <p:txBody>
          <a:bodyPr wrap="none" rtlCol="0">
            <a:spAutoFit/>
          </a:bodyPr>
          <a:lstStyle/>
          <a:p>
            <a:r>
              <a:rPr lang="en-GB">
                <a:latin typeface="+mn-lt"/>
              </a:rPr>
              <a:t>Proportions: </a:t>
            </a:r>
          </a:p>
        </p:txBody>
      </p:sp>
    </p:spTree>
    <p:extLst>
      <p:ext uri="{BB962C8B-B14F-4D97-AF65-F5344CB8AC3E}">
        <p14:creationId xmlns:p14="http://schemas.microsoft.com/office/powerpoint/2010/main" val="18322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73481870-BED4-43A7-BEDA-8A9414455382}"/>
                  </a:ext>
                </a:extLst>
              </p:cNvPr>
              <p:cNvSpPr txBox="1"/>
              <p:nvPr/>
            </p:nvSpPr>
            <p:spPr>
              <a:xfrm>
                <a:off x="0" y="479589"/>
                <a:ext cx="9145016" cy="5355312"/>
              </a:xfrm>
              <a:prstGeom prst="rect">
                <a:avLst/>
              </a:prstGeom>
              <a:noFill/>
            </p:spPr>
            <p:txBody>
              <a:bodyPr wrap="square">
                <a:spAutoFit/>
              </a:bodyPr>
              <a:lstStyle/>
              <a:p>
                <a:pPr lvl="0" eaLnBrk="0" hangingPunct="0"/>
                <a:r>
                  <a:rPr lang="en-US" altLang="en-US"/>
                  <a:t>PROBLEM 1: </a:t>
                </a:r>
                <a:r>
                  <a:rPr kumimoji="0" lang="en-US" altLang="en-US" sz="1800" b="0" i="0" u="none" strike="noStrike" cap="none" normalizeH="0" baseline="0">
                    <a:ln>
                      <a:noFill/>
                    </a:ln>
                    <a:solidFill>
                      <a:schemeClr val="tx1"/>
                    </a:solidFill>
                    <a:effectLst/>
                  </a:rPr>
                  <a:t>Although the process also requires water, a simplified equation for rusting (with rust shown as Fe</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O</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baseline="0">
                    <a:ln>
                      <a:noFill/>
                    </a:ln>
                    <a:solidFill>
                      <a:schemeClr val="tx1"/>
                    </a:solidFill>
                    <a:effectLst/>
                  </a:rPr>
                  <a:t>) is: </a:t>
                </a:r>
                <a:r>
                  <a:rPr kumimoji="0" lang="en-US" altLang="en-US" sz="1800" b="1" i="0" u="none" strike="noStrike" cap="none" normalizeH="0" baseline="0">
                    <a:ln>
                      <a:noFill/>
                    </a:ln>
                    <a:solidFill>
                      <a:schemeClr val="tx1"/>
                    </a:solidFill>
                    <a:effectLst/>
                  </a:rPr>
                  <a:t>4Fe(</a:t>
                </a:r>
                <a:r>
                  <a:rPr kumimoji="0" lang="en-US" altLang="en-US" sz="1800" b="1" i="1" u="none" strike="noStrike" cap="none" normalizeH="0" baseline="0">
                    <a:ln>
                      <a:noFill/>
                    </a:ln>
                    <a:solidFill>
                      <a:schemeClr val="tx1"/>
                    </a:solidFill>
                    <a:effectLst/>
                  </a:rPr>
                  <a:t>s</a:t>
                </a:r>
                <a:r>
                  <a:rPr kumimoji="0" lang="en-US" altLang="en-US" sz="1800" b="1" i="0" u="none" strike="noStrike" cap="none" normalizeH="0" baseline="0">
                    <a:ln>
                      <a:noFill/>
                    </a:ln>
                    <a:solidFill>
                      <a:schemeClr val="tx1"/>
                    </a:solidFill>
                    <a:effectLst/>
                  </a:rPr>
                  <a:t>) + 3O</a:t>
                </a:r>
                <a:r>
                  <a:rPr kumimoji="0" lang="en-US" altLang="en-US" sz="1800" b="1" i="0" u="none" strike="noStrike" cap="none" normalizeH="0" baseline="-30000">
                    <a:ln>
                      <a:noFill/>
                    </a:ln>
                    <a:solidFill>
                      <a:schemeClr val="tx1"/>
                    </a:solidFill>
                    <a:effectLst/>
                  </a:rPr>
                  <a:t>2</a:t>
                </a:r>
                <a:r>
                  <a:rPr kumimoji="0" lang="en-US" altLang="en-US" sz="1800" b="1" i="0" u="none" strike="noStrike" cap="none" normalizeH="0" baseline="0">
                    <a:ln>
                      <a:noFill/>
                    </a:ln>
                    <a:solidFill>
                      <a:schemeClr val="tx1"/>
                    </a:solidFill>
                    <a:effectLst/>
                  </a:rPr>
                  <a:t>(</a:t>
                </a:r>
                <a:r>
                  <a:rPr kumimoji="0" lang="en-US" altLang="en-US" sz="1800" b="1" i="1" u="none" strike="noStrike" cap="none" normalizeH="0" baseline="0">
                    <a:ln>
                      <a:noFill/>
                    </a:ln>
                    <a:solidFill>
                      <a:schemeClr val="tx1"/>
                    </a:solidFill>
                    <a:effectLst/>
                  </a:rPr>
                  <a:t>g</a:t>
                </a:r>
                <a:r>
                  <a:rPr kumimoji="0" lang="en-US" altLang="en-US" sz="1800" b="1" i="0" u="none" strike="noStrike" cap="none" normalizeH="0" baseline="0">
                    <a:ln>
                      <a:noFill/>
                    </a:ln>
                    <a:solidFill>
                      <a:schemeClr val="tx1"/>
                    </a:solidFill>
                    <a:effectLst/>
                  </a:rPr>
                  <a:t>) =&gt; 2Fe</a:t>
                </a:r>
                <a:r>
                  <a:rPr kumimoji="0" lang="en-US" altLang="en-US" sz="1800" b="1" i="0" u="none" strike="noStrike" cap="none" normalizeH="0" baseline="-30000">
                    <a:ln>
                      <a:noFill/>
                    </a:ln>
                    <a:solidFill>
                      <a:schemeClr val="tx1"/>
                    </a:solidFill>
                    <a:effectLst/>
                  </a:rPr>
                  <a:t>2</a:t>
                </a:r>
                <a:r>
                  <a:rPr kumimoji="0" lang="en-US" altLang="en-US" sz="1800" b="1" i="0" u="none" strike="noStrike" cap="none" normalizeH="0" baseline="0">
                    <a:ln>
                      <a:noFill/>
                    </a:ln>
                    <a:solidFill>
                      <a:schemeClr val="tx1"/>
                    </a:solidFill>
                    <a:effectLst/>
                  </a:rPr>
                  <a:t>O</a:t>
                </a:r>
                <a:r>
                  <a:rPr kumimoji="0" lang="en-US" altLang="en-US" sz="1800" b="1" i="0" u="none" strike="noStrike" cap="none" normalizeH="0" baseline="-30000">
                    <a:ln>
                      <a:noFill/>
                    </a:ln>
                    <a:solidFill>
                      <a:schemeClr val="tx1"/>
                    </a:solidFill>
                    <a:effectLst/>
                  </a:rPr>
                  <a:t>3</a:t>
                </a:r>
                <a:r>
                  <a:rPr kumimoji="0" lang="en-US" altLang="en-US" sz="1800" b="1" i="0" u="none" strike="noStrike" cap="none" normalizeH="0" baseline="0">
                    <a:ln>
                      <a:noFill/>
                    </a:ln>
                    <a:solidFill>
                      <a:schemeClr val="tx1"/>
                    </a:solidFill>
                    <a:effectLst/>
                  </a:rPr>
                  <a:t>(</a:t>
                </a:r>
                <a:r>
                  <a:rPr kumimoji="0" lang="en-US" altLang="en-US" sz="1800" b="1" i="1" u="none" strike="noStrike" cap="none" normalizeH="0" baseline="0">
                    <a:ln>
                      <a:noFill/>
                    </a:ln>
                    <a:solidFill>
                      <a:schemeClr val="tx1"/>
                    </a:solidFill>
                    <a:effectLst/>
                  </a:rPr>
                  <a:t>s</a:t>
                </a:r>
                <a:r>
                  <a:rPr kumimoji="0" lang="en-US" altLang="en-US" sz="1800" b="1" i="0" u="none" strike="noStrike" cap="none" normalizeH="0" baseline="0">
                    <a:ln>
                      <a:noFill/>
                    </a:ln>
                    <a:solidFill>
                      <a:schemeClr val="tx1"/>
                    </a:solidFill>
                    <a:effectLst/>
                  </a:rPr>
                  <a:t>)      </a:t>
                </a:r>
                <a14:m>
                  <m:oMath xmlns:m="http://schemas.openxmlformats.org/officeDocument/2006/math">
                    <m:r>
                      <a:rPr kumimoji="0" lang="en-US" altLang="en-US" sz="1800" b="1" i="0" u="none" strike="noStrike" cap="none" normalizeH="0" baseline="0" dirty="0" smtClean="0">
                        <a:ln>
                          <a:noFill/>
                        </a:ln>
                        <a:solidFill>
                          <a:srgbClr val="00B050"/>
                        </a:solidFill>
                        <a:effectLst/>
                        <a:latin typeface="Cambria Math" panose="02040503050406030204" pitchFamily="18" charset="0"/>
                      </a:rPr>
                      <m:t>𝚫</m:t>
                    </m:r>
                    <m:r>
                      <a:rPr lang="en-US" altLang="en-US" b="1" i="1" baseline="-30000" dirty="0" err="1">
                        <a:solidFill>
                          <a:srgbClr val="00B050"/>
                        </a:solidFill>
                        <a:latin typeface="Cambria Math" panose="02040503050406030204" pitchFamily="18" charset="0"/>
                      </a:rPr>
                      <m:t>𝒓𝒙𝒏</m:t>
                    </m:r>
                    <m:r>
                      <a:rPr kumimoji="0" lang="en-US" altLang="en-US" sz="1800" b="1" i="1" u="none" strike="noStrike" cap="none" normalizeH="0" baseline="0" dirty="0" err="1">
                        <a:ln>
                          <a:noFill/>
                        </a:ln>
                        <a:solidFill>
                          <a:srgbClr val="00B050"/>
                        </a:solidFill>
                        <a:effectLst/>
                        <a:latin typeface="Cambria Math" panose="02040503050406030204" pitchFamily="18" charset="0"/>
                      </a:rPr>
                      <m:t>𝑯</m:t>
                    </m:r>
                    <m:r>
                      <a:rPr kumimoji="0" lang="en-GB" altLang="en-US" sz="1800" b="1" i="1" u="none" strike="noStrike" cap="none" normalizeH="0" baseline="0" dirty="0" smtClean="0">
                        <a:ln>
                          <a:noFill/>
                        </a:ln>
                        <a:solidFill>
                          <a:srgbClr val="00B050"/>
                        </a:solidFill>
                        <a:effectLst/>
                        <a:latin typeface="Cambria Math" panose="02040503050406030204" pitchFamily="18" charset="0"/>
                      </a:rPr>
                      <m:t>=</m:t>
                    </m:r>
                    <m:r>
                      <a:rPr kumimoji="0" lang="en-US" altLang="en-US" sz="1800" b="1" i="1" u="none" strike="noStrike" cap="none" normalizeH="0" baseline="0" dirty="0">
                        <a:ln>
                          <a:noFill/>
                        </a:ln>
                        <a:solidFill>
                          <a:srgbClr val="00B050"/>
                        </a:solidFill>
                        <a:effectLst/>
                        <a:latin typeface="Cambria Math" panose="02040503050406030204" pitchFamily="18" charset="0"/>
                      </a:rPr>
                      <m:t> –</m:t>
                    </m:r>
                    <m:r>
                      <a:rPr kumimoji="0" lang="en-US" altLang="en-US" sz="1800" b="1" i="1" u="none" strike="noStrike" cap="none" normalizeH="0" baseline="0" dirty="0">
                        <a:ln>
                          <a:noFill/>
                        </a:ln>
                        <a:solidFill>
                          <a:srgbClr val="00B050"/>
                        </a:solidFill>
                        <a:effectLst/>
                        <a:latin typeface="Cambria Math" panose="02040503050406030204" pitchFamily="18" charset="0"/>
                      </a:rPr>
                      <m:t>𝟏</m:t>
                    </m:r>
                    <m:r>
                      <a:rPr kumimoji="0" lang="en-US" altLang="en-US" sz="1800" b="1" i="1" u="none" strike="noStrike" cap="none" normalizeH="0" baseline="0" dirty="0">
                        <a:ln>
                          <a:noFill/>
                        </a:ln>
                        <a:solidFill>
                          <a:srgbClr val="00B050"/>
                        </a:solidFill>
                        <a:effectLst/>
                        <a:latin typeface="Cambria Math" panose="02040503050406030204" pitchFamily="18" charset="0"/>
                      </a:rPr>
                      <m:t>.</m:t>
                    </m:r>
                    <m:r>
                      <a:rPr kumimoji="0" lang="en-US" altLang="en-US" sz="1800" b="1" i="1" u="none" strike="noStrike" cap="none" normalizeH="0" baseline="0" dirty="0">
                        <a:ln>
                          <a:noFill/>
                        </a:ln>
                        <a:solidFill>
                          <a:srgbClr val="00B050"/>
                        </a:solidFill>
                        <a:effectLst/>
                        <a:latin typeface="Cambria Math" panose="02040503050406030204" pitchFamily="18" charset="0"/>
                      </a:rPr>
                      <m:t>𝟔𝟓</m:t>
                    </m:r>
                    <m:r>
                      <a:rPr kumimoji="0" lang="en-US" altLang="en-US" sz="1800" b="1" i="1" u="none" strike="noStrike" cap="none" normalizeH="0" baseline="0" dirty="0">
                        <a:ln>
                          <a:noFill/>
                        </a:ln>
                        <a:solidFill>
                          <a:srgbClr val="00B050"/>
                        </a:solidFill>
                        <a:effectLst/>
                        <a:latin typeface="Cambria Math" panose="02040503050406030204" pitchFamily="18" charset="0"/>
                      </a:rPr>
                      <m:t> </m:t>
                    </m:r>
                    <m:r>
                      <a:rPr kumimoji="0" lang="en-US" altLang="en-US" sz="1800" b="1" i="1" u="none" strike="noStrike" cap="none" normalizeH="0" baseline="0" dirty="0">
                        <a:ln>
                          <a:noFill/>
                        </a:ln>
                        <a:solidFill>
                          <a:srgbClr val="00B050"/>
                        </a:solidFill>
                        <a:effectLst/>
                        <a:latin typeface="Cambria Math" panose="02040503050406030204" pitchFamily="18" charset="0"/>
                      </a:rPr>
                      <m:t>𝒙</m:t>
                    </m:r>
                    <m:r>
                      <a:rPr kumimoji="0" lang="en-US" altLang="en-US" sz="1800" b="1" i="1" u="none" strike="noStrike" cap="none" normalizeH="0" baseline="0" dirty="0">
                        <a:ln>
                          <a:noFill/>
                        </a:ln>
                        <a:solidFill>
                          <a:srgbClr val="00B050"/>
                        </a:solidFill>
                        <a:effectLst/>
                        <a:latin typeface="Cambria Math" panose="02040503050406030204" pitchFamily="18" charset="0"/>
                      </a:rPr>
                      <m:t> </m:t>
                    </m:r>
                    <m:r>
                      <a:rPr kumimoji="0" lang="en-US" altLang="en-US" sz="1800" b="1" i="1" u="none" strike="noStrike" cap="none" normalizeH="0" baseline="0" dirty="0">
                        <a:ln>
                          <a:noFill/>
                        </a:ln>
                        <a:solidFill>
                          <a:srgbClr val="00B050"/>
                        </a:solidFill>
                        <a:effectLst/>
                        <a:latin typeface="Cambria Math" panose="02040503050406030204" pitchFamily="18" charset="0"/>
                      </a:rPr>
                      <m:t>𝟏𝟎𝟑</m:t>
                    </m:r>
                    <m:r>
                      <a:rPr kumimoji="0" lang="en-US" altLang="en-US" sz="1800" b="1" i="1" u="none" strike="noStrike" cap="none" normalizeH="0" baseline="0" dirty="0">
                        <a:ln>
                          <a:noFill/>
                        </a:ln>
                        <a:solidFill>
                          <a:srgbClr val="00B050"/>
                        </a:solidFill>
                        <a:effectLst/>
                        <a:latin typeface="Cambria Math" panose="02040503050406030204" pitchFamily="18" charset="0"/>
                      </a:rPr>
                      <m:t> </m:t>
                    </m:r>
                    <m:r>
                      <a:rPr kumimoji="0" lang="en-US" altLang="en-US" sz="1800" b="1" i="1" u="none" strike="noStrike" cap="none" normalizeH="0" baseline="0" dirty="0">
                        <a:ln>
                          <a:noFill/>
                        </a:ln>
                        <a:solidFill>
                          <a:srgbClr val="00B050"/>
                        </a:solidFill>
                        <a:effectLst/>
                        <a:latin typeface="Cambria Math" panose="02040503050406030204" pitchFamily="18" charset="0"/>
                      </a:rPr>
                      <m:t>𝒌𝑱</m:t>
                    </m:r>
                  </m:oMath>
                </a14:m>
                <a:br>
                  <a:rPr kumimoji="0" lang="en-US" altLang="en-US" sz="1800" b="0" i="0" u="none" strike="noStrike" cap="none" normalizeH="0" baseline="0">
                    <a:ln>
                      <a:noFill/>
                    </a:ln>
                    <a:solidFill>
                      <a:schemeClr val="tx1"/>
                    </a:solidFill>
                    <a:effectLst/>
                  </a:rPr>
                </a:br>
                <a:r>
                  <a:rPr kumimoji="0" lang="en-US" altLang="en-US" sz="1800" b="0" i="0" u="none" strike="noStrike" cap="none" normalizeH="0" baseline="0">
                    <a:ln>
                      <a:noFill/>
                    </a:ln>
                    <a:solidFill>
                      <a:schemeClr val="tx1"/>
                    </a:solidFill>
                    <a:effectLst/>
                  </a:rPr>
                  <a:t>How much rust forms when 4.93 x 10</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baseline="0">
                    <a:ln>
                      <a:noFill/>
                    </a:ln>
                    <a:solidFill>
                      <a:schemeClr val="tx1"/>
                    </a:solidFill>
                    <a:effectLst/>
                  </a:rPr>
                  <a:t> kJ of heat is released?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1.57 x 10</a:t>
                </a:r>
                <a:r>
                  <a:rPr kumimoji="0" lang="en-US" altLang="en-US" sz="1800" b="0" i="0" u="none" strike="noStrike" cap="none" normalizeH="0" baseline="30000">
                    <a:ln>
                      <a:noFill/>
                    </a:ln>
                    <a:solidFill>
                      <a:schemeClr val="tx1"/>
                    </a:solidFill>
                    <a:effectLst/>
                  </a:rPr>
                  <a:t>6</a:t>
                </a:r>
                <a:r>
                  <a:rPr kumimoji="0" lang="en-US" altLang="en-US" sz="1800" b="0" i="0" u="none" strike="noStrike" cap="none" normalizeH="0" baseline="0">
                    <a:ln>
                      <a:noFill/>
                    </a:ln>
                    <a:solidFill>
                      <a:schemeClr val="tx1"/>
                    </a:solidFill>
                    <a:effectLst/>
                  </a:rPr>
                  <a:t> 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238 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477 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954 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107 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PROBLEM 2: The combustion of 1.00 mole of methane, CH</a:t>
                </a:r>
                <a:r>
                  <a:rPr kumimoji="0" lang="en-US" altLang="en-US" sz="1800" b="0" i="0" u="none" strike="noStrike" cap="none" normalizeH="0" baseline="-30000">
                    <a:ln>
                      <a:noFill/>
                    </a:ln>
                    <a:solidFill>
                      <a:schemeClr val="tx1"/>
                    </a:solidFill>
                    <a:effectLst/>
                  </a:rPr>
                  <a:t>4</a:t>
                </a:r>
                <a:r>
                  <a:rPr kumimoji="0" lang="en-US" altLang="en-US" sz="1800" b="0" i="0" u="none" strike="noStrike" cap="none" normalizeH="0" baseline="0">
                    <a:ln>
                      <a:noFill/>
                    </a:ln>
                    <a:solidFill>
                      <a:schemeClr val="tx1"/>
                    </a:solidFill>
                    <a:effectLst/>
                  </a:rPr>
                  <a:t>, produces carbon dioxide and water and releases 802 kJ/mol. When 3.00 mol of oxygen react with a stoichiometric quantity of methane, what is the heat change for the reaction?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–8.02 x 10</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-2.41 x 10</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baseline="0">
                    <a:ln>
                      <a:noFill/>
                    </a:ln>
                    <a:solidFill>
                      <a:schemeClr val="tx1"/>
                    </a:solidFill>
                    <a:effectLst/>
                  </a:rPr>
                  <a:t>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8.02 x 10</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1.20 x 10</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baseline="0">
                    <a:ln>
                      <a:noFill/>
                    </a:ln>
                    <a:solidFill>
                      <a:schemeClr val="tx1"/>
                    </a:solidFill>
                    <a:effectLst/>
                  </a:rPr>
                  <a:t>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–1.20 x 10</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baseline="0">
                    <a:ln>
                      <a:noFill/>
                    </a:ln>
                    <a:solidFill>
                      <a:schemeClr val="tx1"/>
                    </a:solidFill>
                    <a:effectLst/>
                  </a:rPr>
                  <a:t> kJ</a:t>
                </a:r>
                <a:endParaRPr lang="en-GB"/>
              </a:p>
            </p:txBody>
          </p:sp>
        </mc:Choice>
        <mc:Fallback xmlns="">
          <p:sp>
            <p:nvSpPr>
              <p:cNvPr id="17" name="TextBox 16">
                <a:extLst>
                  <a:ext uri="{FF2B5EF4-FFF2-40B4-BE49-F238E27FC236}">
                    <a16:creationId xmlns:a16="http://schemas.microsoft.com/office/drawing/2014/main" id="{73481870-BED4-43A7-BEDA-8A9414455382}"/>
                  </a:ext>
                </a:extLst>
              </p:cNvPr>
              <p:cNvSpPr txBox="1">
                <a:spLocks noRot="1" noChangeAspect="1" noMove="1" noResize="1" noEditPoints="1" noAdjustHandles="1" noChangeArrowheads="1" noChangeShapeType="1" noTextEdit="1"/>
              </p:cNvSpPr>
              <p:nvPr/>
            </p:nvSpPr>
            <p:spPr>
              <a:xfrm>
                <a:off x="0" y="479589"/>
                <a:ext cx="9145016" cy="5355312"/>
              </a:xfrm>
              <a:prstGeom prst="rect">
                <a:avLst/>
              </a:prstGeom>
              <a:blipFill>
                <a:blip r:embed="rId4"/>
                <a:stretch>
                  <a:fillRect l="-533" t="-683" r="-1000" b="-9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4E8F9127-1084-4A1F-A45B-7FE82FED0999}"/>
                  </a:ext>
                </a:extLst>
              </p:cNvPr>
              <p:cNvSpPr txBox="1"/>
              <p:nvPr/>
            </p:nvSpPr>
            <p:spPr>
              <a:xfrm>
                <a:off x="2411760" y="2187217"/>
                <a:ext cx="5850191" cy="6650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d>
                        <m:dPr>
                          <m:ctrlPr>
                            <a:rPr lang="en-GB" b="0" i="1" smtClean="0">
                              <a:latin typeface="Cambria Math" panose="02040503050406030204" pitchFamily="18" charset="0"/>
                            </a:rPr>
                          </m:ctrlPr>
                        </m:dPr>
                        <m:e>
                          <m:r>
                            <a:rPr lang="en-GB" b="0" i="0" smtClean="0">
                              <a:latin typeface="Cambria Math" panose="02040503050406030204" pitchFamily="18" charset="0"/>
                            </a:rPr>
                            <m:t>4.93</m:t>
                          </m:r>
                          <m:r>
                            <a:rPr lang="en-GB" b="0" i="0"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0" smtClean="0">
                                  <a:latin typeface="Cambria Math" panose="02040503050406030204" pitchFamily="18" charset="0"/>
                                  <a:ea typeface="Cambria Math" panose="02040503050406030204" pitchFamily="18" charset="0"/>
                                </a:rPr>
                                <m:t>10</m:t>
                              </m:r>
                            </m:e>
                            <m:sup>
                              <m:r>
                                <a:rPr lang="en-GB" b="0" i="0" smtClean="0">
                                  <a:latin typeface="Cambria Math" panose="02040503050406030204" pitchFamily="18" charset="0"/>
                                  <a:ea typeface="Cambria Math" panose="02040503050406030204" pitchFamily="18" charset="0"/>
                                </a:rPr>
                                <m:t>3</m:t>
                              </m:r>
                            </m:sup>
                          </m:sSup>
                          <m:r>
                            <m:rPr>
                              <m:sty m:val="p"/>
                            </m:rPr>
                            <a:rPr lang="en-GB" b="0" i="0" smtClean="0">
                              <a:latin typeface="Cambria Math" panose="02040503050406030204" pitchFamily="18" charset="0"/>
                              <a:ea typeface="Cambria Math" panose="02040503050406030204" pitchFamily="18" charset="0"/>
                            </a:rPr>
                            <m:t>kJ</m:t>
                          </m:r>
                        </m:e>
                      </m:d>
                      <m:r>
                        <a:rPr lang="en-GB" b="0" i="0"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2 </m:t>
                          </m:r>
                          <m:r>
                            <m:rPr>
                              <m:sty m:val="p"/>
                            </m:rPr>
                            <a:rPr lang="en-GB" b="0" i="0" smtClean="0">
                              <a:latin typeface="Cambria Math" panose="02040503050406030204" pitchFamily="18" charset="0"/>
                              <a:ea typeface="Cambria Math" panose="02040503050406030204" pitchFamily="18" charset="0"/>
                            </a:rPr>
                            <m:t>mol</m:t>
                          </m:r>
                          <m:r>
                            <a:rPr lang="en-GB" b="0" i="0"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m:rPr>
                                  <m:sty m:val="p"/>
                                </m:rPr>
                                <a:rPr lang="en-GB" b="0" i="0" smtClean="0">
                                  <a:latin typeface="Cambria Math" panose="02040503050406030204" pitchFamily="18" charset="0"/>
                                  <a:ea typeface="Cambria Math" panose="02040503050406030204" pitchFamily="18" charset="0"/>
                                </a:rPr>
                                <m:t>Fe</m:t>
                              </m:r>
                            </m:e>
                            <m:sub>
                              <m:r>
                                <a:rPr lang="en-GB" b="0" i="0" smtClean="0">
                                  <a:latin typeface="Cambria Math" panose="02040503050406030204" pitchFamily="18" charset="0"/>
                                  <a:ea typeface="Cambria Math" panose="02040503050406030204" pitchFamily="18" charset="0"/>
                                </a:rPr>
                                <m:t>2</m:t>
                              </m:r>
                            </m:sub>
                          </m:sSub>
                          <m:sSub>
                            <m:sSubPr>
                              <m:ctrlPr>
                                <a:rPr lang="en-GB" b="0" i="1" smtClean="0">
                                  <a:latin typeface="Cambria Math" panose="02040503050406030204" pitchFamily="18" charset="0"/>
                                  <a:ea typeface="Cambria Math" panose="02040503050406030204" pitchFamily="18" charset="0"/>
                                </a:rPr>
                              </m:ctrlPr>
                            </m:sSubPr>
                            <m:e>
                              <m:r>
                                <m:rPr>
                                  <m:sty m:val="p"/>
                                </m:rPr>
                                <a:rPr lang="en-GB" b="0" i="0" smtClean="0">
                                  <a:latin typeface="Cambria Math" panose="02040503050406030204" pitchFamily="18" charset="0"/>
                                  <a:ea typeface="Cambria Math" panose="02040503050406030204" pitchFamily="18" charset="0"/>
                                </a:rPr>
                                <m:t>O</m:t>
                              </m:r>
                            </m:e>
                            <m:sub>
                              <m:r>
                                <a:rPr lang="en-GB" b="0" i="0" smtClean="0">
                                  <a:latin typeface="Cambria Math" panose="02040503050406030204" pitchFamily="18" charset="0"/>
                                  <a:ea typeface="Cambria Math" panose="02040503050406030204" pitchFamily="18" charset="0"/>
                                </a:rPr>
                                <m:t>3</m:t>
                              </m:r>
                            </m:sub>
                          </m:sSub>
                        </m:num>
                        <m:den>
                          <m:r>
                            <a:rPr lang="en-GB" b="0" i="0" smtClean="0">
                              <a:latin typeface="Cambria Math" panose="02040503050406030204" pitchFamily="18" charset="0"/>
                              <a:ea typeface="Cambria Math" panose="02040503050406030204" pitchFamily="18" charset="0"/>
                            </a:rPr>
                            <m:t>−1.65×</m:t>
                          </m:r>
                          <m:sSup>
                            <m:sSupPr>
                              <m:ctrlPr>
                                <a:rPr lang="en-GB" b="0" i="1" smtClean="0">
                                  <a:latin typeface="Cambria Math" panose="02040503050406030204" pitchFamily="18" charset="0"/>
                                  <a:ea typeface="Cambria Math" panose="02040503050406030204" pitchFamily="18" charset="0"/>
                                </a:rPr>
                              </m:ctrlPr>
                            </m:sSupPr>
                            <m:e>
                              <m:r>
                                <a:rPr lang="en-GB" b="0" i="0" smtClean="0">
                                  <a:latin typeface="Cambria Math" panose="02040503050406030204" pitchFamily="18" charset="0"/>
                                  <a:ea typeface="Cambria Math" panose="02040503050406030204" pitchFamily="18" charset="0"/>
                                </a:rPr>
                                <m:t>10</m:t>
                              </m:r>
                            </m:e>
                            <m:sup>
                              <m:r>
                                <a:rPr lang="en-GB" b="0" i="0" smtClean="0">
                                  <a:latin typeface="Cambria Math" panose="02040503050406030204" pitchFamily="18" charset="0"/>
                                  <a:ea typeface="Cambria Math" panose="02040503050406030204" pitchFamily="18" charset="0"/>
                                </a:rPr>
                                <m:t>3</m:t>
                              </m:r>
                            </m:sup>
                          </m:sSup>
                          <m:r>
                            <m:rPr>
                              <m:sty m:val="p"/>
                            </m:rPr>
                            <a:rPr lang="en-GB" b="0" i="0" smtClean="0">
                              <a:latin typeface="Cambria Math" panose="02040503050406030204" pitchFamily="18" charset="0"/>
                              <a:ea typeface="Cambria Math" panose="02040503050406030204" pitchFamily="18" charset="0"/>
                            </a:rPr>
                            <m:t>kJ</m:t>
                          </m:r>
                        </m:den>
                      </m:f>
                      <m:r>
                        <a:rPr lang="en-GB" b="0" i="0"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0" smtClean="0">
                              <a:latin typeface="Cambria Math" panose="02040503050406030204" pitchFamily="18" charset="0"/>
                              <a:ea typeface="Cambria Math" panose="02040503050406030204" pitchFamily="18" charset="0"/>
                            </a:rPr>
                            <m:t>159 </m:t>
                          </m:r>
                          <m:r>
                            <m:rPr>
                              <m:sty m:val="p"/>
                            </m:rPr>
                            <a:rPr lang="en-GB" b="0" i="0" smtClean="0">
                              <a:latin typeface="Cambria Math" panose="02040503050406030204" pitchFamily="18" charset="0"/>
                              <a:ea typeface="Cambria Math" panose="02040503050406030204" pitchFamily="18" charset="0"/>
                            </a:rPr>
                            <m:t>g</m:t>
                          </m:r>
                          <m:r>
                            <a:rPr lang="en-GB" b="0" i="0" smtClean="0">
                              <a:latin typeface="Cambria Math" panose="02040503050406030204" pitchFamily="18" charset="0"/>
                              <a:ea typeface="Cambria Math" panose="02040503050406030204" pitchFamily="18" charset="0"/>
                            </a:rPr>
                            <m:t> </m:t>
                          </m:r>
                        </m:num>
                        <m:den>
                          <m:r>
                            <a:rPr lang="en-GB" b="0" i="0" smtClean="0">
                              <a:latin typeface="Cambria Math" panose="02040503050406030204" pitchFamily="18" charset="0"/>
                              <a:ea typeface="Cambria Math" panose="02040503050406030204" pitchFamily="18" charset="0"/>
                            </a:rPr>
                            <m:t>1 </m:t>
                          </m:r>
                          <m:r>
                            <m:rPr>
                              <m:sty m:val="p"/>
                            </m:rPr>
                            <a:rPr lang="en-GB" b="0" i="0" smtClean="0">
                              <a:latin typeface="Cambria Math" panose="02040503050406030204" pitchFamily="18" charset="0"/>
                              <a:ea typeface="Cambria Math" panose="02040503050406030204" pitchFamily="18" charset="0"/>
                            </a:rPr>
                            <m:t>mol</m:t>
                          </m:r>
                          <m:r>
                            <a:rPr lang="en-GB" b="0" i="0"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m:rPr>
                                  <m:sty m:val="p"/>
                                </m:rPr>
                                <a:rPr lang="en-GB" b="0" i="0" smtClean="0">
                                  <a:latin typeface="Cambria Math" panose="02040503050406030204" pitchFamily="18" charset="0"/>
                                  <a:ea typeface="Cambria Math" panose="02040503050406030204" pitchFamily="18" charset="0"/>
                                </a:rPr>
                                <m:t>Fe</m:t>
                              </m:r>
                            </m:e>
                            <m:sub>
                              <m:r>
                                <a:rPr lang="en-GB" b="0" i="0" smtClean="0">
                                  <a:latin typeface="Cambria Math" panose="02040503050406030204" pitchFamily="18" charset="0"/>
                                  <a:ea typeface="Cambria Math" panose="02040503050406030204" pitchFamily="18" charset="0"/>
                                </a:rPr>
                                <m:t>2</m:t>
                              </m:r>
                            </m:sub>
                          </m:sSub>
                          <m:sSub>
                            <m:sSubPr>
                              <m:ctrlPr>
                                <a:rPr lang="en-GB" b="0" i="1" smtClean="0">
                                  <a:latin typeface="Cambria Math" panose="02040503050406030204" pitchFamily="18" charset="0"/>
                                  <a:ea typeface="Cambria Math" panose="02040503050406030204" pitchFamily="18" charset="0"/>
                                </a:rPr>
                              </m:ctrlPr>
                            </m:sSubPr>
                            <m:e>
                              <m:r>
                                <m:rPr>
                                  <m:sty m:val="p"/>
                                </m:rPr>
                                <a:rPr lang="en-GB" b="0" i="0" smtClean="0">
                                  <a:latin typeface="Cambria Math" panose="02040503050406030204" pitchFamily="18" charset="0"/>
                                  <a:ea typeface="Cambria Math" panose="02040503050406030204" pitchFamily="18" charset="0"/>
                                </a:rPr>
                                <m:t>O</m:t>
                              </m:r>
                            </m:e>
                            <m:sub>
                              <m:r>
                                <a:rPr lang="en-GB" b="0" i="0" smtClean="0">
                                  <a:latin typeface="Cambria Math" panose="02040503050406030204" pitchFamily="18" charset="0"/>
                                  <a:ea typeface="Cambria Math" panose="02040503050406030204" pitchFamily="18" charset="0"/>
                                </a:rPr>
                                <m:t>3</m:t>
                              </m:r>
                            </m:sub>
                          </m:sSub>
                        </m:den>
                      </m:f>
                      <m:r>
                        <a:rPr lang="en-GB" b="0" i="0" smtClean="0">
                          <a:latin typeface="Cambria Math" panose="02040503050406030204" pitchFamily="18" charset="0"/>
                          <a:ea typeface="Cambria Math" panose="02040503050406030204" pitchFamily="18" charset="0"/>
                        </a:rPr>
                        <m:t>=954 </m:t>
                      </m:r>
                      <m:r>
                        <m:rPr>
                          <m:sty m:val="p"/>
                        </m:rPr>
                        <a:rPr lang="en-GB" b="0" i="0" smtClean="0">
                          <a:latin typeface="Cambria Math" panose="02040503050406030204" pitchFamily="18" charset="0"/>
                          <a:ea typeface="Cambria Math" panose="02040503050406030204" pitchFamily="18" charset="0"/>
                        </a:rPr>
                        <m:t>g</m:t>
                      </m:r>
                    </m:oMath>
                  </m:oMathPara>
                </a14:m>
                <a:endParaRPr lang="en-GB"/>
              </a:p>
            </p:txBody>
          </p:sp>
        </mc:Choice>
        <mc:Fallback xmlns="">
          <p:sp>
            <p:nvSpPr>
              <p:cNvPr id="2" name="TextBox 1">
                <a:extLst>
                  <a:ext uri="{FF2B5EF4-FFF2-40B4-BE49-F238E27FC236}">
                    <a16:creationId xmlns:a16="http://schemas.microsoft.com/office/drawing/2014/main" id="{4E8F9127-1084-4A1F-A45B-7FE82FED0999}"/>
                  </a:ext>
                </a:extLst>
              </p:cNvPr>
              <p:cNvSpPr txBox="1">
                <a:spLocks noRot="1" noChangeAspect="1" noMove="1" noResize="1" noEditPoints="1" noAdjustHandles="1" noChangeArrowheads="1" noChangeShapeType="1" noTextEdit="1"/>
              </p:cNvSpPr>
              <p:nvPr/>
            </p:nvSpPr>
            <p:spPr>
              <a:xfrm>
                <a:off x="2411760" y="2187217"/>
                <a:ext cx="5850191" cy="665054"/>
              </a:xfrm>
              <a:prstGeom prst="rect">
                <a:avLst/>
              </a:prstGeom>
              <a:blipFill>
                <a:blip r:embed="rId5"/>
                <a:stretch>
                  <a:fillRect/>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B12A488E-41C7-4713-A2A9-79F20C92167A}"/>
              </a:ext>
            </a:extLst>
          </p:cNvPr>
          <p:cNvSpPr txBox="1"/>
          <p:nvPr/>
        </p:nvSpPr>
        <p:spPr>
          <a:xfrm>
            <a:off x="2555776" y="1781776"/>
            <a:ext cx="4674394" cy="369332"/>
          </a:xfrm>
          <a:prstGeom prst="rect">
            <a:avLst/>
          </a:prstGeom>
          <a:noFill/>
        </p:spPr>
        <p:txBody>
          <a:bodyPr wrap="square">
            <a:spAutoFit/>
          </a:bodyPr>
          <a:lstStyle/>
          <a:p>
            <a:r>
              <a:rPr kumimoji="0" lang="en-US" altLang="en-US" sz="1800" b="0" i="0" u="none" strike="noStrike" cap="none" normalizeH="0" baseline="0">
                <a:ln>
                  <a:noFill/>
                </a:ln>
                <a:solidFill>
                  <a:schemeClr val="tx1"/>
                </a:solidFill>
                <a:effectLst/>
              </a:rPr>
              <a:t>Fe</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O</a:t>
            </a:r>
            <a:r>
              <a:rPr kumimoji="0" lang="en-US" altLang="en-US" sz="1800" b="0" i="0" u="none" strike="noStrike" cap="none" normalizeH="0" baseline="-30000">
                <a:ln>
                  <a:noFill/>
                </a:ln>
                <a:solidFill>
                  <a:schemeClr val="tx1"/>
                </a:solidFill>
                <a:effectLst/>
              </a:rPr>
              <a:t>3</a:t>
            </a:r>
            <a:r>
              <a:rPr kumimoji="0" lang="en-US" altLang="en-US" sz="1800" b="0" i="0" u="none" strike="noStrike" cap="none" normalizeH="0">
                <a:ln>
                  <a:noFill/>
                </a:ln>
                <a:solidFill>
                  <a:schemeClr val="tx1"/>
                </a:solidFill>
                <a:effectLst/>
              </a:rPr>
              <a:t> = 159.7 g/mol</a:t>
            </a:r>
            <a:endParaRPr lang="en-GB"/>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0BAE3E3-4624-4EAB-98EF-C5B2A5CA11F0}"/>
                  </a:ext>
                </a:extLst>
              </p:cNvPr>
              <p:cNvSpPr txBox="1"/>
              <p:nvPr/>
            </p:nvSpPr>
            <p:spPr>
              <a:xfrm>
                <a:off x="2483768" y="4509120"/>
                <a:ext cx="6155852" cy="369332"/>
              </a:xfrm>
              <a:prstGeom prst="rect">
                <a:avLst/>
              </a:prstGeom>
              <a:noFill/>
            </p:spPr>
            <p:txBody>
              <a:bodyPr wrap="none" rtlCol="0">
                <a:spAutoFit/>
              </a:bodyPr>
              <a:lstStyle/>
              <a:p>
                <a:r>
                  <a:rPr lang="en-GB"/>
                  <a:t>CH</a:t>
                </a:r>
                <a:r>
                  <a:rPr lang="en-GB" baseline="-25000"/>
                  <a:t>4</a:t>
                </a:r>
                <a:r>
                  <a:rPr lang="en-GB"/>
                  <a:t>  +  2 O</a:t>
                </a:r>
                <a:r>
                  <a:rPr lang="en-GB" baseline="-25000"/>
                  <a:t>2</a:t>
                </a:r>
                <a:r>
                  <a:rPr lang="en-GB"/>
                  <a:t>  </a:t>
                </a:r>
                <a:r>
                  <a:rPr lang="en-GB">
                    <a:sym typeface="Wingdings" panose="05000000000000000000" pitchFamily="2" charset="2"/>
                  </a:rPr>
                  <a:t>  CO</a:t>
                </a:r>
                <a:r>
                  <a:rPr lang="en-GB" baseline="-25000">
                    <a:sym typeface="Wingdings" panose="05000000000000000000" pitchFamily="2" charset="2"/>
                  </a:rPr>
                  <a:t>2</a:t>
                </a:r>
                <a:r>
                  <a:rPr lang="en-GB">
                    <a:sym typeface="Wingdings" panose="05000000000000000000" pitchFamily="2" charset="2"/>
                  </a:rPr>
                  <a:t>  +  2 H</a:t>
                </a:r>
                <a:r>
                  <a:rPr lang="en-GB" baseline="-25000">
                    <a:sym typeface="Wingdings" panose="05000000000000000000" pitchFamily="2" charset="2"/>
                  </a:rPr>
                  <a:t>2</a:t>
                </a:r>
                <a:r>
                  <a:rPr lang="en-GB">
                    <a:sym typeface="Wingdings" panose="05000000000000000000" pitchFamily="2" charset="2"/>
                  </a:rPr>
                  <a:t>O </a:t>
                </a:r>
                <a14:m>
                  <m:oMath xmlns:m="http://schemas.openxmlformats.org/officeDocument/2006/math">
                    <m:r>
                      <a:rPr kumimoji="0" lang="en-US" altLang="en-US" sz="1800" b="1" i="0" u="none" strike="noStrike" cap="none" normalizeH="0" baseline="0" dirty="0" smtClean="0">
                        <a:ln>
                          <a:noFill/>
                        </a:ln>
                        <a:solidFill>
                          <a:srgbClr val="00B050"/>
                        </a:solidFill>
                        <a:effectLst/>
                        <a:latin typeface="Cambria Math" panose="02040503050406030204" pitchFamily="18" charset="0"/>
                      </a:rPr>
                      <m:t>𝚫</m:t>
                    </m:r>
                    <m:r>
                      <a:rPr lang="en-GB" altLang="en-US" b="1" i="1" baseline="-30000" dirty="0" smtClean="0">
                        <a:solidFill>
                          <a:srgbClr val="00B050"/>
                        </a:solidFill>
                        <a:latin typeface="Cambria Math" panose="02040503050406030204" pitchFamily="18" charset="0"/>
                      </a:rPr>
                      <m:t>𝒄𝒐𝒎𝒃</m:t>
                    </m:r>
                    <m:r>
                      <a:rPr kumimoji="0" lang="en-US" altLang="en-US" sz="1800" b="1" i="1" u="none" strike="noStrike" cap="none" normalizeH="0" baseline="0" dirty="0" err="1">
                        <a:ln>
                          <a:noFill/>
                        </a:ln>
                        <a:solidFill>
                          <a:srgbClr val="00B050"/>
                        </a:solidFill>
                        <a:effectLst/>
                        <a:latin typeface="Cambria Math" panose="02040503050406030204" pitchFamily="18" charset="0"/>
                      </a:rPr>
                      <m:t>𝑯</m:t>
                    </m:r>
                    <m:r>
                      <a:rPr kumimoji="0" lang="en-US" altLang="en-US" sz="1800" b="1" i="1" u="none" strike="noStrike" cap="none" normalizeH="0" baseline="0" dirty="0">
                        <a:ln>
                          <a:noFill/>
                        </a:ln>
                        <a:solidFill>
                          <a:srgbClr val="00B050"/>
                        </a:solidFill>
                        <a:effectLst/>
                        <a:latin typeface="Cambria Math" panose="02040503050406030204" pitchFamily="18" charset="0"/>
                      </a:rPr>
                      <m:t> = –</m:t>
                    </m:r>
                    <m:r>
                      <a:rPr kumimoji="0" lang="en-GB" altLang="en-US" sz="1800" b="1" i="1" u="none" strike="noStrike" cap="none" normalizeH="0" baseline="0" dirty="0" smtClean="0">
                        <a:ln>
                          <a:noFill/>
                        </a:ln>
                        <a:solidFill>
                          <a:srgbClr val="00B050"/>
                        </a:solidFill>
                        <a:effectLst/>
                        <a:latin typeface="Cambria Math" panose="02040503050406030204" pitchFamily="18" charset="0"/>
                      </a:rPr>
                      <m:t>𝟖𝟎𝟐</m:t>
                    </m:r>
                    <m:r>
                      <a:rPr kumimoji="0" lang="en-GB" altLang="en-US" sz="1800" b="1" i="1" u="none" strike="noStrike" cap="none" normalizeH="0" baseline="0" dirty="0" smtClean="0">
                        <a:ln>
                          <a:noFill/>
                        </a:ln>
                        <a:solidFill>
                          <a:srgbClr val="00B050"/>
                        </a:solidFill>
                        <a:effectLst/>
                        <a:latin typeface="Cambria Math" panose="02040503050406030204" pitchFamily="18" charset="0"/>
                      </a:rPr>
                      <m:t> </m:t>
                    </m:r>
                    <m:r>
                      <a:rPr kumimoji="0" lang="en-US" altLang="en-US" sz="1800" b="1" i="1" u="none" strike="noStrike" cap="none" normalizeH="0" baseline="0" dirty="0">
                        <a:ln>
                          <a:noFill/>
                        </a:ln>
                        <a:solidFill>
                          <a:srgbClr val="00B050"/>
                        </a:solidFill>
                        <a:effectLst/>
                        <a:latin typeface="Cambria Math" panose="02040503050406030204" pitchFamily="18" charset="0"/>
                      </a:rPr>
                      <m:t>𝒌𝑱</m:t>
                    </m:r>
                    <m:r>
                      <a:rPr kumimoji="0" lang="en-GB" altLang="en-US" sz="1800" b="1" i="1" u="none" strike="noStrike" cap="none" normalizeH="0" baseline="0" dirty="0" smtClean="0">
                        <a:ln>
                          <a:noFill/>
                        </a:ln>
                        <a:solidFill>
                          <a:srgbClr val="00B050"/>
                        </a:solidFill>
                        <a:effectLst/>
                        <a:latin typeface="Cambria Math" panose="02040503050406030204" pitchFamily="18" charset="0"/>
                      </a:rPr>
                      <m:t>/</m:t>
                    </m:r>
                    <m:r>
                      <a:rPr kumimoji="0" lang="en-GB" altLang="en-US" sz="1800" b="1" i="1" u="none" strike="noStrike" cap="none" normalizeH="0" baseline="0" dirty="0" smtClean="0">
                        <a:ln>
                          <a:noFill/>
                        </a:ln>
                        <a:solidFill>
                          <a:srgbClr val="00B050"/>
                        </a:solidFill>
                        <a:effectLst/>
                        <a:latin typeface="Cambria Math" panose="02040503050406030204" pitchFamily="18" charset="0"/>
                      </a:rPr>
                      <m:t>𝒎𝒐𝒍</m:t>
                    </m:r>
                  </m:oMath>
                </a14:m>
                <a:r>
                  <a:rPr lang="en-GB">
                    <a:sym typeface="Wingdings" panose="05000000000000000000" pitchFamily="2" charset="2"/>
                  </a:rPr>
                  <a:t> </a:t>
                </a:r>
                <a:endParaRPr lang="en-GB"/>
              </a:p>
            </p:txBody>
          </p:sp>
        </mc:Choice>
        <mc:Fallback xmlns="">
          <p:sp>
            <p:nvSpPr>
              <p:cNvPr id="6" name="TextBox 5">
                <a:extLst>
                  <a:ext uri="{FF2B5EF4-FFF2-40B4-BE49-F238E27FC236}">
                    <a16:creationId xmlns:a16="http://schemas.microsoft.com/office/drawing/2014/main" id="{80BAE3E3-4624-4EAB-98EF-C5B2A5CA11F0}"/>
                  </a:ext>
                </a:extLst>
              </p:cNvPr>
              <p:cNvSpPr txBox="1">
                <a:spLocks noRot="1" noChangeAspect="1" noMove="1" noResize="1" noEditPoints="1" noAdjustHandles="1" noChangeArrowheads="1" noChangeShapeType="1" noTextEdit="1"/>
              </p:cNvSpPr>
              <p:nvPr/>
            </p:nvSpPr>
            <p:spPr>
              <a:xfrm>
                <a:off x="2483768" y="4509120"/>
                <a:ext cx="6155852" cy="369332"/>
              </a:xfrm>
              <a:prstGeom prst="rect">
                <a:avLst/>
              </a:prstGeom>
              <a:blipFill>
                <a:blip r:embed="rId6"/>
                <a:stretch>
                  <a:fillRect l="-792" t="-10000" b="-26667"/>
                </a:stretch>
              </a:blipFill>
            </p:spPr>
            <p:txBody>
              <a:bodyPr/>
              <a:lstStyle/>
              <a:p>
                <a:r>
                  <a:rPr lang="en-US">
                    <a:noFill/>
                  </a:rPr>
                  <a:t> </a:t>
                </a:r>
              </a:p>
            </p:txBody>
          </p:sp>
        </mc:Fallback>
      </mc:AlternateContent>
      <p:sp>
        <p:nvSpPr>
          <p:cNvPr id="10" name="Oval 9">
            <a:extLst>
              <a:ext uri="{FF2B5EF4-FFF2-40B4-BE49-F238E27FC236}">
                <a16:creationId xmlns:a16="http://schemas.microsoft.com/office/drawing/2014/main" id="{0ABB4070-CC99-4212-8EF9-B3097A8288EF}"/>
              </a:ext>
            </a:extLst>
          </p:cNvPr>
          <p:cNvSpPr/>
          <p:nvPr/>
        </p:nvSpPr>
        <p:spPr>
          <a:xfrm>
            <a:off x="-6996" y="2448019"/>
            <a:ext cx="827585"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3A32D27-348D-46D1-8068-0EE9F6D5A830}"/>
                  </a:ext>
                </a:extLst>
              </p:cNvPr>
              <p:cNvSpPr txBox="1"/>
              <p:nvPr/>
            </p:nvSpPr>
            <p:spPr>
              <a:xfrm>
                <a:off x="2453481" y="5122557"/>
                <a:ext cx="5429370" cy="66524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3 </m:t>
                      </m:r>
                      <m:r>
                        <a:rPr lang="en-GB" b="0" i="1" smtClean="0">
                          <a:latin typeface="Cambria Math" panose="02040503050406030204" pitchFamily="18" charset="0"/>
                        </a:rPr>
                        <m:t>𝑚𝑜𝑙</m:t>
                      </m:r>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𝑚𝑜𝑙</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𝐶</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ea typeface="Cambria Math" panose="02040503050406030204" pitchFamily="18" charset="0"/>
                                </a:rPr>
                                <m:t>4</m:t>
                              </m:r>
                            </m:sub>
                          </m:sSub>
                        </m:num>
                        <m:den>
                          <m:r>
                            <a:rPr lang="en-GB" b="0" i="1" smtClean="0">
                              <a:latin typeface="Cambria Math" panose="02040503050406030204" pitchFamily="18" charset="0"/>
                              <a:ea typeface="Cambria Math" panose="02040503050406030204" pitchFamily="18" charset="0"/>
                            </a:rPr>
                            <m:t>2 </m:t>
                          </m:r>
                          <m:r>
                            <a:rPr lang="en-GB" b="0" i="1" smtClean="0">
                              <a:latin typeface="Cambria Math" panose="02040503050406030204" pitchFamily="18" charset="0"/>
                              <a:ea typeface="Cambria Math" panose="02040503050406030204" pitchFamily="18" charset="0"/>
                            </a:rPr>
                            <m:t>𝑚𝑜𝑙</m:t>
                          </m:r>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𝑂</m:t>
                              </m:r>
                            </m:e>
                            <m:sub>
                              <m:r>
                                <a:rPr lang="en-GB" b="0" i="1" smtClean="0">
                                  <a:latin typeface="Cambria Math" panose="02040503050406030204" pitchFamily="18" charset="0"/>
                                  <a:ea typeface="Cambria Math" panose="02040503050406030204" pitchFamily="18" charset="0"/>
                                </a:rPr>
                                <m:t>2</m:t>
                              </m:r>
                            </m:sub>
                          </m:sSub>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(−802 </m:t>
                          </m:r>
                          <m:r>
                            <a:rPr lang="en-GB" b="0" i="1" smtClean="0">
                              <a:latin typeface="Cambria Math" panose="02040503050406030204" pitchFamily="18" charset="0"/>
                              <a:ea typeface="Cambria Math" panose="02040503050406030204" pitchFamily="18" charset="0"/>
                            </a:rPr>
                            <m:t>𝑘𝐽</m:t>
                          </m:r>
                          <m:r>
                            <a:rPr lang="en-GB" b="0" i="1" smtClean="0">
                              <a:latin typeface="Cambria Math" panose="02040503050406030204" pitchFamily="18" charset="0"/>
                              <a:ea typeface="Cambria Math" panose="02040503050406030204" pitchFamily="18" charset="0"/>
                            </a:rPr>
                            <m:t>)</m:t>
                          </m:r>
                        </m:num>
                        <m:den>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𝑚𝑜𝑙</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𝐶</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ea typeface="Cambria Math" panose="02040503050406030204" pitchFamily="18" charset="0"/>
                                </a:rPr>
                                <m:t>4</m:t>
                              </m:r>
                            </m:sub>
                          </m:sSub>
                        </m:den>
                      </m:f>
                      <m:r>
                        <a:rPr lang="en-GB" b="0" i="1" smtClean="0">
                          <a:latin typeface="Cambria Math" panose="02040503050406030204" pitchFamily="18" charset="0"/>
                          <a:ea typeface="Cambria Math" panose="02040503050406030204" pitchFamily="18" charset="0"/>
                        </a:rPr>
                        <m:t>=−1.20</m:t>
                      </m:r>
                      <m:r>
                        <a:rPr lang="en-GB" b="0" i="1" smtClean="0">
                          <a:latin typeface="Cambria Math" panose="02040503050406030204" pitchFamily="18" charset="0"/>
                          <a:ea typeface="Cambria Math" panose="02040503050406030204" pitchFamily="18" charset="0"/>
                          <a:sym typeface="Symbol" panose="05050102010706020507" pitchFamily="18" charset="2"/>
                        </a:rPr>
                        <m:t>10</m:t>
                      </m:r>
                      <m:r>
                        <a:rPr lang="en-GB" b="0" i="1" baseline="30000" smtClean="0">
                          <a:latin typeface="Cambria Math" panose="02040503050406030204" pitchFamily="18" charset="0"/>
                          <a:ea typeface="Cambria Math" panose="02040503050406030204" pitchFamily="18" charset="0"/>
                          <a:sym typeface="Symbol" panose="05050102010706020507" pitchFamily="18" charset="2"/>
                        </a:rPr>
                        <m:t>3</m:t>
                      </m:r>
                      <m:r>
                        <a:rPr lang="en-GB" b="0" i="1" smtClean="0">
                          <a:latin typeface="Cambria Math" panose="02040503050406030204" pitchFamily="18" charset="0"/>
                          <a:ea typeface="Cambria Math" panose="02040503050406030204" pitchFamily="18" charset="0"/>
                          <a:sym typeface="Symbol" panose="05050102010706020507" pitchFamily="18" charset="2"/>
                        </a:rPr>
                        <m:t> </m:t>
                      </m:r>
                      <m:r>
                        <a:rPr lang="en-GB" b="0" i="1" smtClean="0">
                          <a:latin typeface="Cambria Math" panose="02040503050406030204" pitchFamily="18" charset="0"/>
                          <a:ea typeface="Cambria Math" panose="02040503050406030204" pitchFamily="18" charset="0"/>
                          <a:sym typeface="Symbol" panose="05050102010706020507" pitchFamily="18" charset="2"/>
                        </a:rPr>
                        <m:t>𝑘𝐽</m:t>
                      </m:r>
                    </m:oMath>
                  </m:oMathPara>
                </a14:m>
                <a:endParaRPr lang="en-GB"/>
              </a:p>
            </p:txBody>
          </p:sp>
        </mc:Choice>
        <mc:Fallback xmlns="">
          <p:sp>
            <p:nvSpPr>
              <p:cNvPr id="11" name="TextBox 10">
                <a:extLst>
                  <a:ext uri="{FF2B5EF4-FFF2-40B4-BE49-F238E27FC236}">
                    <a16:creationId xmlns:a16="http://schemas.microsoft.com/office/drawing/2014/main" id="{C3A32D27-348D-46D1-8068-0EE9F6D5A830}"/>
                  </a:ext>
                </a:extLst>
              </p:cNvPr>
              <p:cNvSpPr txBox="1">
                <a:spLocks noRot="1" noChangeAspect="1" noMove="1" noResize="1" noEditPoints="1" noAdjustHandles="1" noChangeArrowheads="1" noChangeShapeType="1" noTextEdit="1"/>
              </p:cNvSpPr>
              <p:nvPr/>
            </p:nvSpPr>
            <p:spPr>
              <a:xfrm>
                <a:off x="2453481" y="5122557"/>
                <a:ext cx="5429370" cy="665247"/>
              </a:xfrm>
              <a:prstGeom prst="rect">
                <a:avLst/>
              </a:prstGeom>
              <a:blipFill>
                <a:blip r:embed="rId7"/>
                <a:stretch>
                  <a:fillRect/>
                </a:stretch>
              </a:blipFill>
            </p:spPr>
            <p:txBody>
              <a:bodyPr/>
              <a:lstStyle/>
              <a:p>
                <a:r>
                  <a:rPr lang="en-US">
                    <a:noFill/>
                  </a:rPr>
                  <a:t> </a:t>
                </a:r>
              </a:p>
            </p:txBody>
          </p:sp>
        </mc:Fallback>
      </mc:AlternateContent>
      <p:sp>
        <p:nvSpPr>
          <p:cNvPr id="13" name="Oval 12">
            <a:extLst>
              <a:ext uri="{FF2B5EF4-FFF2-40B4-BE49-F238E27FC236}">
                <a16:creationId xmlns:a16="http://schemas.microsoft.com/office/drawing/2014/main" id="{6AFC0724-A5EE-4770-9440-BDFA6457054C}"/>
              </a:ext>
            </a:extLst>
          </p:cNvPr>
          <p:cNvSpPr/>
          <p:nvPr/>
        </p:nvSpPr>
        <p:spPr>
          <a:xfrm>
            <a:off x="18136" y="5499298"/>
            <a:ext cx="1728192"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178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6" grpId="0"/>
      <p:bldP spid="10" grpId="0" animBg="1"/>
      <p:bldP spid="11" grpId="0"/>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392392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STANDARD CONDITIONS</a:t>
            </a:r>
            <a:endParaRPr lang="en-GB" sz="2400" b="1">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94F3E04-7D84-45B7-A789-74B88C74DAD5}"/>
              </a:ext>
            </a:extLst>
          </p:cNvPr>
          <p:cNvSpPr txBox="1"/>
          <p:nvPr/>
        </p:nvSpPr>
        <p:spPr>
          <a:xfrm>
            <a:off x="179512" y="620688"/>
            <a:ext cx="9001000" cy="1486689"/>
          </a:xfrm>
          <a:prstGeom prst="rect">
            <a:avLst/>
          </a:prstGeom>
          <a:noFill/>
        </p:spPr>
        <p:txBody>
          <a:bodyPr wrap="square" rtlCol="0">
            <a:spAutoFit/>
          </a:bodyPr>
          <a:lstStyle/>
          <a:p>
            <a:pPr>
              <a:lnSpc>
                <a:spcPct val="150000"/>
              </a:lnSpc>
            </a:pPr>
            <a:r>
              <a:rPr lang="en-GB" sz="2100"/>
              <a:t>Any chemical equation that describes a reaction has a value of </a:t>
            </a:r>
            <a:r>
              <a:rPr lang="en-GB" sz="2100" b="1">
                <a:solidFill>
                  <a:srgbClr val="00B050"/>
                </a:solidFill>
                <a:sym typeface="Symbol" panose="05050102010706020507" pitchFamily="18" charset="2"/>
              </a:rPr>
              <a:t>H (</a:t>
            </a:r>
            <a:r>
              <a:rPr lang="en-GB" sz="2100" b="1" baseline="-25000" err="1">
                <a:solidFill>
                  <a:srgbClr val="00B050"/>
                </a:solidFill>
                <a:sym typeface="Symbol" panose="05050102010706020507" pitchFamily="18" charset="2"/>
              </a:rPr>
              <a:t>rxn</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a:t>
            </a:r>
          </a:p>
          <a:p>
            <a:pPr>
              <a:lnSpc>
                <a:spcPct val="150000"/>
              </a:lnSpc>
            </a:pPr>
            <a:r>
              <a:rPr lang="en-GB" sz="2100" b="1">
                <a:solidFill>
                  <a:srgbClr val="00B050"/>
                </a:solidFill>
                <a:sym typeface="Symbol" panose="05050102010706020507" pitchFamily="18" charset="2"/>
              </a:rPr>
              <a:t></a:t>
            </a:r>
            <a:r>
              <a:rPr lang="en-GB" sz="2100" b="1" baseline="-25000" err="1">
                <a:solidFill>
                  <a:srgbClr val="00B050"/>
                </a:solidFill>
                <a:sym typeface="Symbol" panose="05050102010706020507" pitchFamily="18" charset="2"/>
              </a:rPr>
              <a:t>rxn</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 </a:t>
            </a:r>
            <a:r>
              <a:rPr lang="en-GB" sz="2100">
                <a:sym typeface="Symbol" panose="05050102010706020507" pitchFamily="18" charset="2"/>
              </a:rPr>
              <a:t>depends on </a:t>
            </a:r>
            <a:r>
              <a:rPr lang="en-GB" sz="2100">
                <a:solidFill>
                  <a:srgbClr val="0000FF"/>
                </a:solidFill>
                <a:sym typeface="Symbol" panose="05050102010706020507" pitchFamily="18" charset="2"/>
              </a:rPr>
              <a:t>T</a:t>
            </a:r>
            <a:r>
              <a:rPr lang="en-GB" sz="2100">
                <a:sym typeface="Symbol" panose="05050102010706020507" pitchFamily="18" charset="2"/>
              </a:rPr>
              <a:t>, </a:t>
            </a:r>
            <a:r>
              <a:rPr lang="en-GB" sz="2100">
                <a:solidFill>
                  <a:srgbClr val="4D7620"/>
                </a:solidFill>
                <a:sym typeface="Symbol" panose="05050102010706020507" pitchFamily="18" charset="2"/>
              </a:rPr>
              <a:t>P</a:t>
            </a:r>
            <a:r>
              <a:rPr lang="en-GB" sz="2100">
                <a:sym typeface="Symbol" panose="05050102010706020507" pitchFamily="18" charset="2"/>
              </a:rPr>
              <a:t> and the physical state of the components (H</a:t>
            </a:r>
            <a:r>
              <a:rPr lang="en-GB" sz="2100" baseline="-25000">
                <a:sym typeface="Symbol" panose="05050102010706020507" pitchFamily="18" charset="2"/>
              </a:rPr>
              <a:t>2</a:t>
            </a:r>
            <a:r>
              <a:rPr lang="en-GB" sz="2100">
                <a:sym typeface="Symbol" panose="05050102010706020507" pitchFamily="18" charset="2"/>
              </a:rPr>
              <a:t>O: liquid or steam)  </a:t>
            </a:r>
            <a:endParaRPr lang="en-GB" sz="2100"/>
          </a:p>
        </p:txBody>
      </p:sp>
      <p:pic>
        <p:nvPicPr>
          <p:cNvPr id="19" name="Picture 18">
            <a:extLst>
              <a:ext uri="{FF2B5EF4-FFF2-40B4-BE49-F238E27FC236}">
                <a16:creationId xmlns:a16="http://schemas.microsoft.com/office/drawing/2014/main" id="{07C6EE1F-0EED-4356-9CD0-32186C9B5288}"/>
              </a:ext>
            </a:extLst>
          </p:cNvPr>
          <p:cNvPicPr>
            <a:picLocks noChangeAspect="1"/>
          </p:cNvPicPr>
          <p:nvPr/>
        </p:nvPicPr>
        <p:blipFill>
          <a:blip r:embed="rId4"/>
          <a:stretch>
            <a:fillRect/>
          </a:stretch>
        </p:blipFill>
        <p:spPr>
          <a:xfrm>
            <a:off x="4572000" y="4081848"/>
            <a:ext cx="4571999" cy="2727409"/>
          </a:xfrm>
          <a:prstGeom prst="rect">
            <a:avLst/>
          </a:prstGeom>
        </p:spPr>
      </p:pic>
      <p:sp>
        <p:nvSpPr>
          <p:cNvPr id="9" name="TextBox 8">
            <a:extLst>
              <a:ext uri="{FF2B5EF4-FFF2-40B4-BE49-F238E27FC236}">
                <a16:creationId xmlns:a16="http://schemas.microsoft.com/office/drawing/2014/main" id="{AADC6980-1909-414F-BA1A-802389E47561}"/>
              </a:ext>
            </a:extLst>
          </p:cNvPr>
          <p:cNvSpPr txBox="1"/>
          <p:nvPr/>
        </p:nvSpPr>
        <p:spPr>
          <a:xfrm>
            <a:off x="107504" y="2301167"/>
            <a:ext cx="8064896" cy="2221185"/>
          </a:xfrm>
          <a:prstGeom prst="rect">
            <a:avLst/>
          </a:prstGeom>
          <a:noFill/>
        </p:spPr>
        <p:txBody>
          <a:bodyPr wrap="square" rtlCol="0">
            <a:spAutoFit/>
          </a:bodyPr>
          <a:lstStyle/>
          <a:p>
            <a:pPr>
              <a:lnSpc>
                <a:spcPts val="2800"/>
              </a:lnSpc>
            </a:pPr>
            <a:r>
              <a:rPr lang="en-GB" sz="2200" b="1"/>
              <a:t>Standard conditions </a:t>
            </a:r>
            <a:r>
              <a:rPr lang="en-GB" sz="2200"/>
              <a:t>– allow comparison between values:</a:t>
            </a:r>
          </a:p>
          <a:p>
            <a:pPr marL="285750" indent="-285750">
              <a:lnSpc>
                <a:spcPts val="2800"/>
              </a:lnSpc>
              <a:buFontTx/>
              <a:buChar char="-"/>
            </a:pPr>
            <a:r>
              <a:rPr lang="en-GB" sz="2200"/>
              <a:t>Solids and liquids must be </a:t>
            </a:r>
            <a:r>
              <a:rPr lang="en-GB" sz="2200" b="1"/>
              <a:t>pure</a:t>
            </a:r>
            <a:r>
              <a:rPr lang="en-GB" sz="2200"/>
              <a:t> solids and liquids</a:t>
            </a:r>
          </a:p>
          <a:p>
            <a:pPr marL="285750" indent="-285750">
              <a:lnSpc>
                <a:spcPts val="2800"/>
              </a:lnSpc>
              <a:buFontTx/>
              <a:buChar char="-"/>
            </a:pPr>
            <a:r>
              <a:rPr lang="en-GB" sz="2200"/>
              <a:t>Solutions at </a:t>
            </a:r>
            <a:r>
              <a:rPr lang="en-GB" sz="2200" b="1">
                <a:solidFill>
                  <a:srgbClr val="CC66FF"/>
                </a:solidFill>
              </a:rPr>
              <a:t>1 mol/L</a:t>
            </a:r>
          </a:p>
          <a:p>
            <a:pPr marL="285750" indent="-285750">
              <a:lnSpc>
                <a:spcPts val="2800"/>
              </a:lnSpc>
              <a:buFontTx/>
              <a:buChar char="-"/>
            </a:pPr>
            <a:r>
              <a:rPr lang="en-GB" sz="2200"/>
              <a:t>Gases at the pressure of </a:t>
            </a:r>
            <a:r>
              <a:rPr lang="en-GB" sz="2200" b="1">
                <a:solidFill>
                  <a:srgbClr val="4D7620"/>
                </a:solidFill>
              </a:rPr>
              <a:t>1 bar </a:t>
            </a:r>
            <a:endParaRPr lang="en-GB" sz="2200" b="1"/>
          </a:p>
          <a:p>
            <a:pPr marL="285750" indent="-285750">
              <a:lnSpc>
                <a:spcPts val="2800"/>
              </a:lnSpc>
              <a:buFontTx/>
              <a:buChar char="-"/>
            </a:pPr>
            <a:r>
              <a:rPr lang="en-GB" sz="2200"/>
              <a:t>Temperature usually </a:t>
            </a:r>
            <a:r>
              <a:rPr lang="en-GB" sz="2200" b="1">
                <a:solidFill>
                  <a:srgbClr val="0000FF"/>
                </a:solidFill>
              </a:rPr>
              <a:t>298 K</a:t>
            </a:r>
            <a:r>
              <a:rPr lang="en-GB" sz="2200"/>
              <a:t> (can be any, but specified)</a:t>
            </a:r>
          </a:p>
          <a:p>
            <a:pPr marL="285750" indent="-285750">
              <a:lnSpc>
                <a:spcPts val="2800"/>
              </a:lnSpc>
              <a:buFontTx/>
              <a:buChar char="-"/>
            </a:pPr>
            <a:r>
              <a:rPr lang="en-GB" sz="2200"/>
              <a:t>Always have a </a:t>
            </a:r>
            <a:r>
              <a:rPr lang="en-GB" sz="2200" b="1"/>
              <a:t>sign</a:t>
            </a:r>
          </a:p>
        </p:txBody>
      </p:sp>
      <p:sp>
        <p:nvSpPr>
          <p:cNvPr id="2" name="TextBox 1">
            <a:extLst>
              <a:ext uri="{FF2B5EF4-FFF2-40B4-BE49-F238E27FC236}">
                <a16:creationId xmlns:a16="http://schemas.microsoft.com/office/drawing/2014/main" id="{EB4AA209-F470-4E7B-99D7-EF8A5DB39599}"/>
              </a:ext>
            </a:extLst>
          </p:cNvPr>
          <p:cNvSpPr txBox="1"/>
          <p:nvPr/>
        </p:nvSpPr>
        <p:spPr>
          <a:xfrm>
            <a:off x="1043608" y="5183942"/>
            <a:ext cx="3434402" cy="523220"/>
          </a:xfrm>
          <a:prstGeom prst="rect">
            <a:avLst/>
          </a:prstGeom>
          <a:noFill/>
        </p:spPr>
        <p:txBody>
          <a:bodyPr wrap="none" rtlCol="0">
            <a:spAutoFit/>
          </a:bodyPr>
          <a:lstStyle/>
          <a:p>
            <a:r>
              <a:rPr lang="en-GB" sz="2800" b="1">
                <a:solidFill>
                  <a:srgbClr val="CC66FF"/>
                </a:solidFill>
              </a:rPr>
              <a:t>NOT STP or SATP !</a:t>
            </a:r>
          </a:p>
        </p:txBody>
      </p:sp>
    </p:spTree>
    <p:extLst>
      <p:ext uri="{BB962C8B-B14F-4D97-AF65-F5344CB8AC3E}">
        <p14:creationId xmlns:p14="http://schemas.microsoft.com/office/powerpoint/2010/main" val="348962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STANDARD HEAT OF FORMATION - </a:t>
            </a:r>
            <a:r>
              <a:rPr lang="en-GB" sz="2400" b="1">
                <a:solidFill>
                  <a:srgbClr val="0070C0"/>
                </a:solidFill>
                <a:effectLst>
                  <a:outerShdw blurRad="38100" dist="38100" dir="2700000" algn="tl">
                    <a:srgbClr val="000000">
                      <a:alpha val="43137"/>
                    </a:srgbClr>
                  </a:outerShdw>
                </a:effectLst>
                <a:sym typeface="Symbol" panose="05050102010706020507" pitchFamily="18" charset="2"/>
              </a:rPr>
              <a:t></a:t>
            </a:r>
            <a:r>
              <a:rPr lang="en-GB" sz="2400" b="1" baseline="-25000" err="1">
                <a:solidFill>
                  <a:srgbClr val="0070C0"/>
                </a:solidFill>
                <a:effectLst>
                  <a:outerShdw blurRad="38100" dist="38100" dir="2700000" algn="tl">
                    <a:srgbClr val="000000">
                      <a:alpha val="43137"/>
                    </a:srgbClr>
                  </a:outerShdw>
                </a:effectLst>
                <a:sym typeface="Symbol" panose="05050102010706020507" pitchFamily="18" charset="2"/>
              </a:rPr>
              <a:t>f</a:t>
            </a:r>
            <a:r>
              <a:rPr lang="en-GB" sz="2400" b="1" err="1">
                <a:solidFill>
                  <a:srgbClr val="0070C0"/>
                </a:solidFill>
                <a:effectLst>
                  <a:outerShdw blurRad="38100" dist="38100" dir="2700000" algn="tl">
                    <a:srgbClr val="000000">
                      <a:alpha val="43137"/>
                    </a:srgbClr>
                  </a:outerShdw>
                </a:effectLst>
                <a:sym typeface="Symbol" panose="05050102010706020507" pitchFamily="18" charset="2"/>
              </a:rPr>
              <a:t>H</a:t>
            </a:r>
            <a:r>
              <a:rPr lang="en-GB" sz="2400" b="1">
                <a:solidFill>
                  <a:srgbClr val="0070C0"/>
                </a:solidFill>
                <a:effectLst>
                  <a:outerShdw blurRad="38100" dist="38100" dir="2700000" algn="tl">
                    <a:srgbClr val="000000">
                      <a:alpha val="43137"/>
                    </a:srgbClr>
                  </a:outerShdw>
                </a:effectLst>
                <a:sym typeface="Symbol" panose="05050102010706020507" pitchFamily="18" charset="2"/>
              </a:rPr>
              <a:t>° (X)</a:t>
            </a:r>
            <a:endParaRPr lang="en-GB" sz="2400" b="1">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63E24531-582D-4116-8394-B41AB7405255}"/>
              </a:ext>
            </a:extLst>
          </p:cNvPr>
          <p:cNvSpPr txBox="1"/>
          <p:nvPr/>
        </p:nvSpPr>
        <p:spPr>
          <a:xfrm>
            <a:off x="271029" y="605448"/>
            <a:ext cx="8621451" cy="1708160"/>
          </a:xfrm>
          <a:prstGeom prst="rect">
            <a:avLst/>
          </a:prstGeom>
          <a:noFill/>
        </p:spPr>
        <p:txBody>
          <a:bodyPr wrap="square" rtlCol="0">
            <a:spAutoFit/>
          </a:bodyPr>
          <a:lstStyle/>
          <a:p>
            <a:r>
              <a:rPr lang="en-GB" sz="2100"/>
              <a:t>standard enthalpy change of the formation </a:t>
            </a:r>
            <a:r>
              <a:rPr lang="en-GB" sz="2100" b="1">
                <a:solidFill>
                  <a:srgbClr val="00B050"/>
                </a:solidFill>
                <a:sym typeface="Symbol" panose="05050102010706020507" pitchFamily="18" charset="2"/>
              </a:rPr>
              <a:t></a:t>
            </a:r>
            <a:r>
              <a:rPr lang="en-GB" sz="2100" b="1" baseline="-25000" err="1">
                <a:solidFill>
                  <a:srgbClr val="00B050"/>
                </a:solidFill>
                <a:sym typeface="Symbol" panose="05050102010706020507" pitchFamily="18" charset="2"/>
              </a:rPr>
              <a:t>f</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 </a:t>
            </a:r>
            <a:r>
              <a:rPr lang="en-GB" sz="2100">
                <a:sym typeface="Symbol" panose="05050102010706020507" pitchFamily="18" charset="2"/>
              </a:rPr>
              <a:t>(X) </a:t>
            </a:r>
            <a:r>
              <a:rPr lang="en-GB" sz="2100"/>
              <a:t>= </a:t>
            </a:r>
            <a:r>
              <a:rPr lang="en-GB" sz="2100" b="1"/>
              <a:t>heat of formation </a:t>
            </a:r>
            <a:r>
              <a:rPr lang="en-GB" sz="2100"/>
              <a:t>- heat released or absorbed when 1 mole of pure substance X is formed from its elements at standard conditions (</a:t>
            </a:r>
            <a:r>
              <a:rPr lang="en-GB" sz="2100" b="1"/>
              <a:t>kJ/mol</a:t>
            </a:r>
            <a:r>
              <a:rPr lang="en-GB" sz="2100"/>
              <a:t>)</a:t>
            </a:r>
          </a:p>
          <a:p>
            <a:endParaRPr lang="en-GB" sz="2100"/>
          </a:p>
          <a:p>
            <a:endParaRPr lang="en-GB" sz="2100"/>
          </a:p>
        </p:txBody>
      </p:sp>
      <p:pic>
        <p:nvPicPr>
          <p:cNvPr id="18" name="Picture 17">
            <a:extLst>
              <a:ext uri="{FF2B5EF4-FFF2-40B4-BE49-F238E27FC236}">
                <a16:creationId xmlns:a16="http://schemas.microsoft.com/office/drawing/2014/main" id="{08D16509-23BF-4C0D-8908-616E4F36C281}"/>
              </a:ext>
            </a:extLst>
          </p:cNvPr>
          <p:cNvPicPr>
            <a:picLocks noChangeAspect="1"/>
          </p:cNvPicPr>
          <p:nvPr/>
        </p:nvPicPr>
        <p:blipFill>
          <a:blip r:embed="rId4"/>
          <a:stretch>
            <a:fillRect/>
          </a:stretch>
        </p:blipFill>
        <p:spPr>
          <a:xfrm>
            <a:off x="3662628" y="2463793"/>
            <a:ext cx="5504824" cy="3441792"/>
          </a:xfrm>
          <a:prstGeom prst="rect">
            <a:avLst/>
          </a:prstGeom>
        </p:spPr>
      </p:pic>
      <p:sp>
        <p:nvSpPr>
          <p:cNvPr id="27" name="TextBox 26">
            <a:extLst>
              <a:ext uri="{FF2B5EF4-FFF2-40B4-BE49-F238E27FC236}">
                <a16:creationId xmlns:a16="http://schemas.microsoft.com/office/drawing/2014/main" id="{68807A93-B034-4A53-9A45-72F3BF730F69}"/>
              </a:ext>
            </a:extLst>
          </p:cNvPr>
          <p:cNvSpPr txBox="1"/>
          <p:nvPr/>
        </p:nvSpPr>
        <p:spPr>
          <a:xfrm>
            <a:off x="3642585" y="6036758"/>
            <a:ext cx="5750512" cy="415498"/>
          </a:xfrm>
          <a:prstGeom prst="rect">
            <a:avLst/>
          </a:prstGeom>
          <a:noFill/>
        </p:spPr>
        <p:txBody>
          <a:bodyPr wrap="square">
            <a:spAutoFit/>
          </a:bodyPr>
          <a:lstStyle/>
          <a:p>
            <a:r>
              <a:rPr lang="en-GB" sz="2100" b="1" dirty="0">
                <a:solidFill>
                  <a:srgbClr val="00B050"/>
                </a:solidFill>
                <a:sym typeface="Symbol" panose="05050102010706020507" pitchFamily="18" charset="2"/>
              </a:rPr>
              <a:t></a:t>
            </a:r>
            <a:r>
              <a:rPr lang="en-GB" sz="2100" b="1" baseline="-25000" dirty="0">
                <a:solidFill>
                  <a:srgbClr val="00B050"/>
                </a:solidFill>
                <a:sym typeface="Symbol" panose="05050102010706020507" pitchFamily="18" charset="2"/>
              </a:rPr>
              <a:t>r</a:t>
            </a:r>
            <a:r>
              <a:rPr lang="en-GB" sz="2100" b="1" dirty="0">
                <a:solidFill>
                  <a:srgbClr val="00B050"/>
                </a:solidFill>
                <a:sym typeface="Symbol" panose="05050102010706020507" pitchFamily="18" charset="2"/>
              </a:rPr>
              <a:t>H°</a:t>
            </a:r>
            <a:r>
              <a:rPr lang="en-GB" sz="2100" b="1" baseline="-25000" dirty="0">
                <a:solidFill>
                  <a:srgbClr val="00B050"/>
                </a:solidFill>
                <a:sym typeface="Symbol" panose="05050102010706020507" pitchFamily="18" charset="2"/>
              </a:rPr>
              <a:t>298</a:t>
            </a:r>
            <a:r>
              <a:rPr lang="en-GB" sz="2100" b="1" dirty="0">
                <a:solidFill>
                  <a:srgbClr val="00B050"/>
                </a:solidFill>
                <a:sym typeface="Symbol" panose="05050102010706020507" pitchFamily="18" charset="2"/>
              </a:rPr>
              <a:t>  </a:t>
            </a:r>
            <a:r>
              <a:rPr lang="en-GB" sz="2100" dirty="0">
                <a:sym typeface="Symbol" panose="05050102010706020507" pitchFamily="18" charset="2"/>
              </a:rPr>
              <a:t>=  </a:t>
            </a:r>
            <a:r>
              <a:rPr lang="en-GB" sz="2100" b="1" dirty="0">
                <a:solidFill>
                  <a:srgbClr val="00B050"/>
                </a:solidFill>
                <a:sym typeface="Symbol" panose="05050102010706020507" pitchFamily="18" charset="2"/>
              </a:rPr>
              <a:t></a:t>
            </a:r>
            <a:r>
              <a:rPr lang="en-GB" sz="2100" b="1" baseline="-25000" dirty="0">
                <a:solidFill>
                  <a:srgbClr val="00B050"/>
                </a:solidFill>
                <a:sym typeface="Symbol" panose="05050102010706020507" pitchFamily="18" charset="2"/>
              </a:rPr>
              <a:t>f</a:t>
            </a:r>
            <a:r>
              <a:rPr lang="en-GB" sz="2100" b="1" dirty="0">
                <a:solidFill>
                  <a:srgbClr val="00B050"/>
                </a:solidFill>
                <a:sym typeface="Symbol" panose="05050102010706020507" pitchFamily="18" charset="2"/>
              </a:rPr>
              <a:t>H°</a:t>
            </a:r>
            <a:r>
              <a:rPr lang="en-GB" sz="2100" b="1" baseline="-25000" dirty="0">
                <a:solidFill>
                  <a:srgbClr val="00B050"/>
                </a:solidFill>
                <a:sym typeface="Symbol" panose="05050102010706020507" pitchFamily="18" charset="2"/>
              </a:rPr>
              <a:t>298</a:t>
            </a:r>
            <a:r>
              <a:rPr lang="en-GB" sz="2100" b="1" dirty="0">
                <a:solidFill>
                  <a:srgbClr val="00B050"/>
                </a:solidFill>
                <a:sym typeface="Symbol" panose="05050102010706020507" pitchFamily="18" charset="2"/>
              </a:rPr>
              <a:t> </a:t>
            </a:r>
            <a:r>
              <a:rPr lang="en-GB" sz="2100" dirty="0">
                <a:sym typeface="Symbol" panose="05050102010706020507" pitchFamily="18" charset="2"/>
              </a:rPr>
              <a:t>(NH</a:t>
            </a:r>
            <a:r>
              <a:rPr lang="en-GB" sz="2100" baseline="-25000" dirty="0">
                <a:sym typeface="Symbol" panose="05050102010706020507" pitchFamily="18" charset="2"/>
              </a:rPr>
              <a:t>3</a:t>
            </a:r>
            <a:r>
              <a:rPr lang="en-GB" sz="2100" dirty="0">
                <a:sym typeface="Symbol" panose="05050102010706020507" pitchFamily="18" charset="2"/>
              </a:rPr>
              <a:t> (g)) =   - 46.1 kJ/mol</a:t>
            </a:r>
            <a:endParaRPr lang="en-GB" sz="2100" baseline="-25000" dirty="0"/>
          </a:p>
        </p:txBody>
      </p:sp>
      <p:sp>
        <p:nvSpPr>
          <p:cNvPr id="29" name="TextBox 28">
            <a:extLst>
              <a:ext uri="{FF2B5EF4-FFF2-40B4-BE49-F238E27FC236}">
                <a16:creationId xmlns:a16="http://schemas.microsoft.com/office/drawing/2014/main" id="{1ACFA4BC-7894-4735-ADAA-BFA137A8BD91}"/>
              </a:ext>
            </a:extLst>
          </p:cNvPr>
          <p:cNvSpPr txBox="1"/>
          <p:nvPr/>
        </p:nvSpPr>
        <p:spPr>
          <a:xfrm>
            <a:off x="267908" y="5048927"/>
            <a:ext cx="3409537" cy="1061829"/>
          </a:xfrm>
          <a:prstGeom prst="rect">
            <a:avLst/>
          </a:prstGeom>
          <a:noFill/>
        </p:spPr>
        <p:txBody>
          <a:bodyPr wrap="square">
            <a:spAutoFit/>
          </a:bodyPr>
          <a:lstStyle/>
          <a:p>
            <a:r>
              <a:rPr lang="en-GB" sz="2100" b="1">
                <a:solidFill>
                  <a:srgbClr val="00B050"/>
                </a:solidFill>
                <a:sym typeface="Symbol" panose="05050102010706020507" pitchFamily="18" charset="2"/>
              </a:rPr>
              <a:t></a:t>
            </a:r>
            <a:r>
              <a:rPr lang="en-GB" sz="2100" b="1" baseline="-25000">
                <a:solidFill>
                  <a:srgbClr val="00B050"/>
                </a:solidFill>
                <a:sym typeface="Symbol" panose="05050102010706020507" pitchFamily="18" charset="2"/>
              </a:rPr>
              <a:t>f</a:t>
            </a:r>
            <a:r>
              <a:rPr lang="en-GB" sz="2100" b="1">
                <a:solidFill>
                  <a:srgbClr val="00B050"/>
                </a:solidFill>
                <a:sym typeface="Symbol" panose="05050102010706020507" pitchFamily="18" charset="2"/>
              </a:rPr>
              <a:t>H°</a:t>
            </a:r>
            <a:r>
              <a:rPr lang="en-GB" sz="2100" b="1" baseline="-25000">
                <a:solidFill>
                  <a:srgbClr val="00B050"/>
                </a:solidFill>
                <a:sym typeface="Symbol" panose="05050102010706020507" pitchFamily="18" charset="2"/>
              </a:rPr>
              <a:t>298</a:t>
            </a:r>
            <a:r>
              <a:rPr lang="en-GB" sz="2100" b="1">
                <a:solidFill>
                  <a:srgbClr val="00B050"/>
                </a:solidFill>
                <a:sym typeface="Symbol" panose="05050102010706020507" pitchFamily="18" charset="2"/>
              </a:rPr>
              <a:t> </a:t>
            </a:r>
            <a:r>
              <a:rPr lang="en-GB" sz="2100">
                <a:sym typeface="Symbol" panose="05050102010706020507" pitchFamily="18" charset="2"/>
              </a:rPr>
              <a:t>(N</a:t>
            </a:r>
            <a:r>
              <a:rPr lang="en-GB" sz="2100" baseline="-25000">
                <a:sym typeface="Symbol" panose="05050102010706020507" pitchFamily="18" charset="2"/>
              </a:rPr>
              <a:t>2</a:t>
            </a:r>
            <a:r>
              <a:rPr lang="en-GB" sz="2100">
                <a:sym typeface="Symbol" panose="05050102010706020507" pitchFamily="18" charset="2"/>
              </a:rPr>
              <a:t> (g)) = 0 kJ/mol</a:t>
            </a:r>
          </a:p>
          <a:p>
            <a:r>
              <a:rPr lang="en-GB" sz="2100" b="1">
                <a:solidFill>
                  <a:srgbClr val="00B050"/>
                </a:solidFill>
                <a:sym typeface="Symbol" panose="05050102010706020507" pitchFamily="18" charset="2"/>
              </a:rPr>
              <a:t></a:t>
            </a:r>
            <a:r>
              <a:rPr lang="en-GB" sz="2100" b="1" baseline="-25000">
                <a:solidFill>
                  <a:srgbClr val="00B050"/>
                </a:solidFill>
                <a:sym typeface="Symbol" panose="05050102010706020507" pitchFamily="18" charset="2"/>
              </a:rPr>
              <a:t>f</a:t>
            </a:r>
            <a:r>
              <a:rPr lang="en-GB" sz="2100" b="1">
                <a:solidFill>
                  <a:srgbClr val="00B050"/>
                </a:solidFill>
                <a:sym typeface="Symbol" panose="05050102010706020507" pitchFamily="18" charset="2"/>
              </a:rPr>
              <a:t>H°</a:t>
            </a:r>
            <a:r>
              <a:rPr lang="en-GB" sz="2100" b="1" baseline="-25000">
                <a:solidFill>
                  <a:srgbClr val="00B050"/>
                </a:solidFill>
                <a:sym typeface="Symbol" panose="05050102010706020507" pitchFamily="18" charset="2"/>
              </a:rPr>
              <a:t>298</a:t>
            </a:r>
            <a:r>
              <a:rPr lang="en-GB" sz="2100" b="1">
                <a:solidFill>
                  <a:srgbClr val="00B050"/>
                </a:solidFill>
                <a:sym typeface="Symbol" panose="05050102010706020507" pitchFamily="18" charset="2"/>
              </a:rPr>
              <a:t> </a:t>
            </a:r>
            <a:r>
              <a:rPr lang="en-GB" sz="2100">
                <a:sym typeface="Symbol" panose="05050102010706020507" pitchFamily="18" charset="2"/>
              </a:rPr>
              <a:t>(H</a:t>
            </a:r>
            <a:r>
              <a:rPr lang="en-GB" sz="2100" baseline="-25000">
                <a:sym typeface="Symbol" panose="05050102010706020507" pitchFamily="18" charset="2"/>
              </a:rPr>
              <a:t>2</a:t>
            </a:r>
            <a:r>
              <a:rPr lang="en-GB" sz="2100">
                <a:sym typeface="Symbol" panose="05050102010706020507" pitchFamily="18" charset="2"/>
              </a:rPr>
              <a:t> (g)) = 0 kJ/mol</a:t>
            </a:r>
            <a:endParaRPr lang="en-GB" sz="2100"/>
          </a:p>
          <a:p>
            <a:endParaRPr lang="en-GB" sz="2100"/>
          </a:p>
        </p:txBody>
      </p:sp>
      <p:sp>
        <p:nvSpPr>
          <p:cNvPr id="31" name="TextBox 30">
            <a:extLst>
              <a:ext uri="{FF2B5EF4-FFF2-40B4-BE49-F238E27FC236}">
                <a16:creationId xmlns:a16="http://schemas.microsoft.com/office/drawing/2014/main" id="{7AC3AD8B-1295-4864-AA6F-1A5FF98C4CDF}"/>
              </a:ext>
            </a:extLst>
          </p:cNvPr>
          <p:cNvSpPr txBox="1"/>
          <p:nvPr/>
        </p:nvSpPr>
        <p:spPr>
          <a:xfrm>
            <a:off x="107504" y="1824112"/>
            <a:ext cx="9059948" cy="415498"/>
          </a:xfrm>
          <a:prstGeom prst="rect">
            <a:avLst/>
          </a:prstGeom>
          <a:noFill/>
        </p:spPr>
        <p:txBody>
          <a:bodyPr wrap="square">
            <a:spAutoFit/>
          </a:bodyPr>
          <a:lstStyle/>
          <a:p>
            <a:r>
              <a:rPr lang="en-GB" sz="2100" b="1">
                <a:solidFill>
                  <a:srgbClr val="00B0F0"/>
                </a:solidFill>
              </a:rPr>
              <a:t>enthalpy of formation for an element in its standard state is ZERO</a:t>
            </a:r>
          </a:p>
        </p:txBody>
      </p:sp>
      <p:sp>
        <p:nvSpPr>
          <p:cNvPr id="32" name="TextBox 31">
            <a:extLst>
              <a:ext uri="{FF2B5EF4-FFF2-40B4-BE49-F238E27FC236}">
                <a16:creationId xmlns:a16="http://schemas.microsoft.com/office/drawing/2014/main" id="{02B766F6-A7FD-4BE8-9BDA-B7A9FB0E8875}"/>
              </a:ext>
            </a:extLst>
          </p:cNvPr>
          <p:cNvSpPr txBox="1"/>
          <p:nvPr/>
        </p:nvSpPr>
        <p:spPr>
          <a:xfrm>
            <a:off x="267908" y="2557883"/>
            <a:ext cx="3203848" cy="2246769"/>
          </a:xfrm>
          <a:prstGeom prst="rect">
            <a:avLst/>
          </a:prstGeom>
          <a:noFill/>
          <a:ln w="28575">
            <a:solidFill>
              <a:srgbClr val="0000FF"/>
            </a:solidFill>
          </a:ln>
        </p:spPr>
        <p:txBody>
          <a:bodyPr wrap="square" rtlCol="0">
            <a:spAutoFit/>
          </a:bodyPr>
          <a:lstStyle/>
          <a:p>
            <a:r>
              <a:rPr lang="en-GB" sz="2000"/>
              <a:t>H</a:t>
            </a:r>
            <a:r>
              <a:rPr lang="en-GB" sz="2000" baseline="-25000"/>
              <a:t>2</a:t>
            </a:r>
            <a:r>
              <a:rPr lang="en-GB" sz="2000"/>
              <a:t> (g), N</a:t>
            </a:r>
            <a:r>
              <a:rPr lang="en-GB" sz="2000" baseline="-25000"/>
              <a:t>2</a:t>
            </a:r>
            <a:r>
              <a:rPr lang="en-GB" sz="2000"/>
              <a:t> (g), O</a:t>
            </a:r>
            <a:r>
              <a:rPr lang="en-GB" sz="2000" baseline="-25000"/>
              <a:t>2</a:t>
            </a:r>
            <a:r>
              <a:rPr lang="en-GB" sz="2000"/>
              <a:t> (g)</a:t>
            </a:r>
          </a:p>
          <a:p>
            <a:r>
              <a:rPr lang="en-GB" sz="2000"/>
              <a:t>F</a:t>
            </a:r>
            <a:r>
              <a:rPr lang="en-GB" sz="2000" baseline="-25000"/>
              <a:t>2</a:t>
            </a:r>
            <a:r>
              <a:rPr lang="en-GB" sz="2000"/>
              <a:t> (g),Cl</a:t>
            </a:r>
            <a:r>
              <a:rPr lang="en-GB" sz="2000" baseline="-25000"/>
              <a:t>2</a:t>
            </a:r>
            <a:r>
              <a:rPr lang="en-GB" sz="2000"/>
              <a:t> (g), Br</a:t>
            </a:r>
            <a:r>
              <a:rPr lang="en-GB" sz="2000" baseline="-25000"/>
              <a:t>2</a:t>
            </a:r>
            <a:r>
              <a:rPr lang="en-GB" sz="2000"/>
              <a:t> (l), I</a:t>
            </a:r>
            <a:r>
              <a:rPr lang="en-GB" sz="2000" baseline="-25000"/>
              <a:t>2</a:t>
            </a:r>
            <a:r>
              <a:rPr lang="en-GB" sz="2000"/>
              <a:t> (s)</a:t>
            </a:r>
          </a:p>
          <a:p>
            <a:r>
              <a:rPr lang="en-GB" sz="2000"/>
              <a:t>Noble gases (g)</a:t>
            </a:r>
          </a:p>
          <a:p>
            <a:r>
              <a:rPr lang="en-GB" sz="2000"/>
              <a:t>P</a:t>
            </a:r>
            <a:r>
              <a:rPr lang="en-GB" sz="2000" baseline="-25000"/>
              <a:t>4 </a:t>
            </a:r>
            <a:r>
              <a:rPr lang="en-GB" sz="2000"/>
              <a:t>(s), As</a:t>
            </a:r>
            <a:r>
              <a:rPr lang="en-GB" sz="2000" baseline="-25000"/>
              <a:t>4</a:t>
            </a:r>
            <a:r>
              <a:rPr lang="en-GB" sz="2000"/>
              <a:t> (s), S</a:t>
            </a:r>
            <a:r>
              <a:rPr lang="en-GB" sz="2000" baseline="-25000"/>
              <a:t>8</a:t>
            </a:r>
            <a:r>
              <a:rPr lang="en-GB" sz="2000"/>
              <a:t> (s), C (s, graphite)</a:t>
            </a:r>
          </a:p>
          <a:p>
            <a:r>
              <a:rPr lang="en-GB" sz="2000"/>
              <a:t>Metals (s) except Hg (l), [Cs and Ga]</a:t>
            </a:r>
          </a:p>
        </p:txBody>
      </p:sp>
    </p:spTree>
    <p:extLst>
      <p:ext uri="{BB962C8B-B14F-4D97-AF65-F5344CB8AC3E}">
        <p14:creationId xmlns:p14="http://schemas.microsoft.com/office/powerpoint/2010/main" val="95698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80319" y="3395307"/>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STANDARD HEAT OF COMBUSTION - </a:t>
            </a:r>
            <a:r>
              <a:rPr lang="en-GB" sz="2400" b="1">
                <a:solidFill>
                  <a:srgbClr val="0070C0"/>
                </a:solidFill>
                <a:effectLst>
                  <a:outerShdw blurRad="38100" dist="38100" dir="2700000" algn="tl">
                    <a:srgbClr val="000000">
                      <a:alpha val="43137"/>
                    </a:srgbClr>
                  </a:outerShdw>
                </a:effectLst>
                <a:sym typeface="Symbol" panose="05050102010706020507" pitchFamily="18" charset="2"/>
              </a:rPr>
              <a:t></a:t>
            </a:r>
            <a:r>
              <a:rPr lang="en-GB" sz="2400" b="1" baseline="-2500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2400" b="1" err="1">
                <a:solidFill>
                  <a:srgbClr val="0070C0"/>
                </a:solidFill>
                <a:effectLst>
                  <a:outerShdw blurRad="38100" dist="38100" dir="2700000" algn="tl">
                    <a:srgbClr val="000000">
                      <a:alpha val="43137"/>
                    </a:srgbClr>
                  </a:outerShdw>
                </a:effectLst>
                <a:sym typeface="Symbol" panose="05050102010706020507" pitchFamily="18" charset="2"/>
              </a:rPr>
              <a:t>H</a:t>
            </a:r>
            <a:r>
              <a:rPr lang="en-GB" sz="2400" b="1">
                <a:solidFill>
                  <a:srgbClr val="0070C0"/>
                </a:solidFill>
                <a:effectLst>
                  <a:outerShdw blurRad="38100" dist="38100" dir="2700000" algn="tl">
                    <a:srgbClr val="000000">
                      <a:alpha val="43137"/>
                    </a:srgbClr>
                  </a:outerShdw>
                </a:effectLst>
                <a:sym typeface="Symbol" panose="05050102010706020507" pitchFamily="18" charset="2"/>
              </a:rPr>
              <a:t>°</a:t>
            </a:r>
            <a:endParaRPr lang="en-GB" sz="2400" b="1">
              <a:effectLst>
                <a:outerShdw blurRad="38100" dist="38100" dir="2700000" algn="tl">
                  <a:srgbClr val="000000">
                    <a:alpha val="43137"/>
                  </a:srgbClr>
                </a:outerShdw>
              </a:effectLst>
            </a:endParaRPr>
          </a:p>
        </p:txBody>
      </p:sp>
      <p:sp>
        <p:nvSpPr>
          <p:cNvPr id="28" name="TextBox 27">
            <a:extLst>
              <a:ext uri="{FF2B5EF4-FFF2-40B4-BE49-F238E27FC236}">
                <a16:creationId xmlns:a16="http://schemas.microsoft.com/office/drawing/2014/main" id="{2D03CE34-1646-4613-B234-0A7F02E7ABA2}"/>
              </a:ext>
            </a:extLst>
          </p:cNvPr>
          <p:cNvSpPr txBox="1"/>
          <p:nvPr/>
        </p:nvSpPr>
        <p:spPr>
          <a:xfrm>
            <a:off x="80319" y="537918"/>
            <a:ext cx="9028185" cy="1061829"/>
          </a:xfrm>
          <a:prstGeom prst="rect">
            <a:avLst/>
          </a:prstGeom>
          <a:noFill/>
        </p:spPr>
        <p:txBody>
          <a:bodyPr wrap="square" rtlCol="0">
            <a:spAutoFit/>
          </a:bodyPr>
          <a:lstStyle/>
          <a:p>
            <a:r>
              <a:rPr lang="en-GB" sz="2100"/>
              <a:t>standard enthalpy change of combustion </a:t>
            </a:r>
            <a:r>
              <a:rPr lang="en-GB" sz="2100" b="1">
                <a:solidFill>
                  <a:srgbClr val="00B050"/>
                </a:solidFill>
                <a:sym typeface="Symbol" panose="05050102010706020507" pitchFamily="18" charset="2"/>
              </a:rPr>
              <a:t></a:t>
            </a:r>
            <a:r>
              <a:rPr lang="en-GB" sz="2100" b="1" baseline="-25000" err="1">
                <a:solidFill>
                  <a:srgbClr val="00B050"/>
                </a:solidFill>
                <a:sym typeface="Symbol" panose="05050102010706020507" pitchFamily="18" charset="2"/>
              </a:rPr>
              <a:t>comb</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a:t>
            </a:r>
            <a:r>
              <a:rPr lang="en-GB" sz="2100">
                <a:sym typeface="Symbol" panose="05050102010706020507" pitchFamily="18" charset="2"/>
              </a:rPr>
              <a:t> (X) </a:t>
            </a:r>
            <a:r>
              <a:rPr lang="en-GB" sz="2100"/>
              <a:t>– </a:t>
            </a:r>
            <a:r>
              <a:rPr lang="en-GB" sz="2100" b="1"/>
              <a:t>heat of combustion</a:t>
            </a:r>
            <a:r>
              <a:rPr lang="en-GB" sz="2100"/>
              <a:t>- released when </a:t>
            </a:r>
            <a:r>
              <a:rPr lang="en-GB" sz="2100">
                <a:solidFill>
                  <a:srgbClr val="CC66FF"/>
                </a:solidFill>
              </a:rPr>
              <a:t>1 mole </a:t>
            </a:r>
            <a:r>
              <a:rPr lang="en-GB" sz="2100"/>
              <a:t>of substance X burns completely in oxygen gas at </a:t>
            </a:r>
            <a:r>
              <a:rPr lang="en-GB" sz="2100" b="1">
                <a:solidFill>
                  <a:srgbClr val="4D7620"/>
                </a:solidFill>
              </a:rPr>
              <a:t>1 bar </a:t>
            </a:r>
            <a:r>
              <a:rPr lang="en-GB" sz="2100"/>
              <a:t>pressure (</a:t>
            </a:r>
            <a:r>
              <a:rPr lang="en-GB" sz="2100" b="1"/>
              <a:t>kJ/mol</a:t>
            </a:r>
            <a:r>
              <a:rPr lang="en-GB" sz="2100"/>
              <a:t>)</a:t>
            </a:r>
          </a:p>
        </p:txBody>
      </p:sp>
      <p:sp>
        <p:nvSpPr>
          <p:cNvPr id="30" name="TextBox 29">
            <a:extLst>
              <a:ext uri="{FF2B5EF4-FFF2-40B4-BE49-F238E27FC236}">
                <a16:creationId xmlns:a16="http://schemas.microsoft.com/office/drawing/2014/main" id="{6A5C0B91-5F89-44BC-BC9E-DF4411E7EEC7}"/>
              </a:ext>
            </a:extLst>
          </p:cNvPr>
          <p:cNvSpPr txBox="1"/>
          <p:nvPr/>
        </p:nvSpPr>
        <p:spPr>
          <a:xfrm>
            <a:off x="175032" y="2564904"/>
            <a:ext cx="8933471" cy="738664"/>
          </a:xfrm>
          <a:prstGeom prst="rect">
            <a:avLst/>
          </a:prstGeom>
          <a:noFill/>
        </p:spPr>
        <p:txBody>
          <a:bodyPr wrap="square">
            <a:spAutoFit/>
          </a:bodyPr>
          <a:lstStyle/>
          <a:p>
            <a:r>
              <a:rPr lang="en-GB" sz="2100"/>
              <a:t>C</a:t>
            </a:r>
            <a:r>
              <a:rPr lang="en-GB" sz="2100" baseline="-25000"/>
              <a:t>3</a:t>
            </a:r>
            <a:r>
              <a:rPr lang="en-GB" sz="2100"/>
              <a:t>H</a:t>
            </a:r>
            <a:r>
              <a:rPr lang="en-GB" sz="2100" baseline="-25000"/>
              <a:t>8</a:t>
            </a:r>
            <a:r>
              <a:rPr lang="en-GB" sz="2100"/>
              <a:t> (g)  +  5 O</a:t>
            </a:r>
            <a:r>
              <a:rPr lang="en-GB" sz="2100" baseline="-25000"/>
              <a:t>2</a:t>
            </a:r>
            <a:r>
              <a:rPr lang="en-GB" sz="2100"/>
              <a:t> (g) </a:t>
            </a:r>
            <a:r>
              <a:rPr lang="en-GB" sz="2100">
                <a:sym typeface="Symbol" panose="05050102010706020507" pitchFamily="18" charset="2"/>
              </a:rPr>
              <a:t>   3 CO</a:t>
            </a:r>
            <a:r>
              <a:rPr lang="en-GB" sz="2100" baseline="-25000">
                <a:sym typeface="Symbol" panose="05050102010706020507" pitchFamily="18" charset="2"/>
              </a:rPr>
              <a:t>2</a:t>
            </a:r>
            <a:r>
              <a:rPr lang="en-GB" sz="2100">
                <a:sym typeface="Symbol" panose="05050102010706020507" pitchFamily="18" charset="2"/>
              </a:rPr>
              <a:t> (g)   +   4 H</a:t>
            </a:r>
            <a:r>
              <a:rPr lang="en-GB" sz="2100" baseline="-25000">
                <a:sym typeface="Symbol" panose="05050102010706020507" pitchFamily="18" charset="2"/>
              </a:rPr>
              <a:t>2</a:t>
            </a:r>
            <a:r>
              <a:rPr lang="en-GB" sz="2100">
                <a:sym typeface="Symbol" panose="05050102010706020507" pitchFamily="18" charset="2"/>
              </a:rPr>
              <a:t>O (l)	</a:t>
            </a:r>
            <a:r>
              <a:rPr lang="en-GB" sz="2100" b="1">
                <a:solidFill>
                  <a:srgbClr val="00B050"/>
                </a:solidFill>
                <a:sym typeface="Symbol" panose="05050102010706020507" pitchFamily="18" charset="2"/>
              </a:rPr>
              <a:t> </a:t>
            </a:r>
            <a:r>
              <a:rPr lang="en-GB" sz="2100" b="1" baseline="-25000" err="1">
                <a:solidFill>
                  <a:srgbClr val="00B050"/>
                </a:solidFill>
                <a:sym typeface="Symbol" panose="05050102010706020507" pitchFamily="18" charset="2"/>
              </a:rPr>
              <a:t>rxn</a:t>
            </a:r>
            <a:r>
              <a:rPr lang="en-GB" sz="2100" b="1" err="1">
                <a:solidFill>
                  <a:srgbClr val="00B050"/>
                </a:solidFill>
                <a:sym typeface="Symbol" panose="05050102010706020507" pitchFamily="18" charset="2"/>
              </a:rPr>
              <a:t>H</a:t>
            </a:r>
            <a:r>
              <a:rPr lang="en-GB" sz="2100">
                <a:sym typeface="Symbol" panose="05050102010706020507" pitchFamily="18" charset="2"/>
              </a:rPr>
              <a:t> = </a:t>
            </a:r>
            <a:r>
              <a:rPr lang="en-GB" sz="2100" b="1">
                <a:solidFill>
                  <a:srgbClr val="00B050"/>
                </a:solidFill>
                <a:sym typeface="Symbol" panose="05050102010706020507" pitchFamily="18" charset="2"/>
              </a:rPr>
              <a:t>- 2200 kJ</a:t>
            </a:r>
          </a:p>
          <a:p>
            <a:r>
              <a:rPr lang="en-GB" sz="2100" b="1">
                <a:solidFill>
                  <a:srgbClr val="00B050"/>
                </a:solidFill>
                <a:sym typeface="Symbol" panose="05050102010706020507" pitchFamily="18" charset="2"/>
              </a:rPr>
              <a:t></a:t>
            </a:r>
            <a:r>
              <a:rPr lang="en-GB" sz="2100" b="1" baseline="-25000" err="1">
                <a:solidFill>
                  <a:srgbClr val="00B050"/>
                </a:solidFill>
                <a:sym typeface="Symbol" panose="05050102010706020507" pitchFamily="18" charset="2"/>
              </a:rPr>
              <a:t>comb</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a:t>
            </a:r>
            <a:r>
              <a:rPr lang="en-GB" sz="2100">
                <a:sym typeface="Symbol" panose="05050102010706020507" pitchFamily="18" charset="2"/>
              </a:rPr>
              <a:t> (C</a:t>
            </a:r>
            <a:r>
              <a:rPr lang="en-GB" sz="2100" baseline="-25000">
                <a:sym typeface="Symbol" panose="05050102010706020507" pitchFamily="18" charset="2"/>
              </a:rPr>
              <a:t>3</a:t>
            </a:r>
            <a:r>
              <a:rPr lang="en-GB" sz="2100">
                <a:sym typeface="Symbol" panose="05050102010706020507" pitchFamily="18" charset="2"/>
              </a:rPr>
              <a:t>H</a:t>
            </a:r>
            <a:r>
              <a:rPr lang="en-GB" sz="2100" baseline="-25000">
                <a:sym typeface="Symbol" panose="05050102010706020507" pitchFamily="18" charset="2"/>
              </a:rPr>
              <a:t>8</a:t>
            </a:r>
            <a:r>
              <a:rPr lang="en-GB" sz="2100">
                <a:sym typeface="Symbol" panose="05050102010706020507" pitchFamily="18" charset="2"/>
              </a:rPr>
              <a:t> (g)) = </a:t>
            </a:r>
            <a:r>
              <a:rPr lang="en-GB" sz="2100" b="1">
                <a:solidFill>
                  <a:srgbClr val="00B050"/>
                </a:solidFill>
                <a:sym typeface="Symbol" panose="05050102010706020507" pitchFamily="18" charset="2"/>
              </a:rPr>
              <a:t>- 2200 kJ/mol</a:t>
            </a:r>
            <a:r>
              <a:rPr lang="en-GB" sz="2100">
                <a:sym typeface="Symbol" panose="05050102010706020507" pitchFamily="18" charset="2"/>
              </a:rPr>
              <a:t> </a:t>
            </a:r>
          </a:p>
        </p:txBody>
      </p:sp>
      <p:sp>
        <p:nvSpPr>
          <p:cNvPr id="32" name="TextBox 31">
            <a:extLst>
              <a:ext uri="{FF2B5EF4-FFF2-40B4-BE49-F238E27FC236}">
                <a16:creationId xmlns:a16="http://schemas.microsoft.com/office/drawing/2014/main" id="{7354F7E5-A905-4734-A52F-2EFD140D3701}"/>
              </a:ext>
            </a:extLst>
          </p:cNvPr>
          <p:cNvSpPr txBox="1"/>
          <p:nvPr/>
        </p:nvSpPr>
        <p:spPr>
          <a:xfrm>
            <a:off x="130481" y="3679076"/>
            <a:ext cx="8968967" cy="738664"/>
          </a:xfrm>
          <a:prstGeom prst="rect">
            <a:avLst/>
          </a:prstGeom>
          <a:noFill/>
        </p:spPr>
        <p:txBody>
          <a:bodyPr wrap="square">
            <a:spAutoFit/>
          </a:bodyPr>
          <a:lstStyle/>
          <a:p>
            <a:r>
              <a:rPr lang="en-GB" sz="2100"/>
              <a:t>2 C</a:t>
            </a:r>
            <a:r>
              <a:rPr lang="en-GB" sz="2100" baseline="-25000"/>
              <a:t>4</a:t>
            </a:r>
            <a:r>
              <a:rPr lang="en-GB" sz="2100"/>
              <a:t>H</a:t>
            </a:r>
            <a:r>
              <a:rPr lang="en-GB" sz="2100" baseline="-25000"/>
              <a:t>10</a:t>
            </a:r>
            <a:r>
              <a:rPr lang="en-GB" sz="2100"/>
              <a:t> (g)  +  13 O</a:t>
            </a:r>
            <a:r>
              <a:rPr lang="en-GB" sz="2100" baseline="-25000"/>
              <a:t>2</a:t>
            </a:r>
            <a:r>
              <a:rPr lang="en-GB" sz="2100"/>
              <a:t> (g) </a:t>
            </a:r>
            <a:r>
              <a:rPr lang="en-GB" sz="2100">
                <a:sym typeface="Symbol" panose="05050102010706020507" pitchFamily="18" charset="2"/>
              </a:rPr>
              <a:t>   8 CO</a:t>
            </a:r>
            <a:r>
              <a:rPr lang="en-GB" sz="2100" baseline="-25000">
                <a:sym typeface="Symbol" panose="05050102010706020507" pitchFamily="18" charset="2"/>
              </a:rPr>
              <a:t>2</a:t>
            </a:r>
            <a:r>
              <a:rPr lang="en-GB" sz="2100">
                <a:sym typeface="Symbol" panose="05050102010706020507" pitchFamily="18" charset="2"/>
              </a:rPr>
              <a:t> (g)   +   10 H</a:t>
            </a:r>
            <a:r>
              <a:rPr lang="en-GB" sz="2100" baseline="-25000">
                <a:sym typeface="Symbol" panose="05050102010706020507" pitchFamily="18" charset="2"/>
              </a:rPr>
              <a:t>2</a:t>
            </a:r>
            <a:r>
              <a:rPr lang="en-GB" sz="2100">
                <a:sym typeface="Symbol" panose="05050102010706020507" pitchFamily="18" charset="2"/>
              </a:rPr>
              <a:t>O (l)	</a:t>
            </a:r>
            <a:r>
              <a:rPr lang="en-GB" sz="2100" b="1">
                <a:solidFill>
                  <a:srgbClr val="00B050"/>
                </a:solidFill>
                <a:sym typeface="Symbol" panose="05050102010706020507" pitchFamily="18" charset="2"/>
              </a:rPr>
              <a:t> </a:t>
            </a:r>
            <a:r>
              <a:rPr lang="en-GB" sz="2100" b="1" baseline="-25000" err="1">
                <a:solidFill>
                  <a:srgbClr val="00B050"/>
                </a:solidFill>
                <a:sym typeface="Symbol" panose="05050102010706020507" pitchFamily="18" charset="2"/>
              </a:rPr>
              <a:t>rxn</a:t>
            </a:r>
            <a:r>
              <a:rPr lang="en-GB" sz="2100" b="1" err="1">
                <a:solidFill>
                  <a:srgbClr val="00B050"/>
                </a:solidFill>
                <a:sym typeface="Symbol" panose="05050102010706020507" pitchFamily="18" charset="2"/>
              </a:rPr>
              <a:t>H</a:t>
            </a:r>
            <a:r>
              <a:rPr lang="en-GB" sz="2100">
                <a:sym typeface="Symbol" panose="05050102010706020507" pitchFamily="18" charset="2"/>
              </a:rPr>
              <a:t> = </a:t>
            </a:r>
            <a:r>
              <a:rPr lang="en-GB" sz="2100" b="1">
                <a:solidFill>
                  <a:srgbClr val="00B050"/>
                </a:solidFill>
                <a:sym typeface="Symbol" panose="05050102010706020507" pitchFamily="18" charset="2"/>
              </a:rPr>
              <a:t>- 5600 kJ</a:t>
            </a:r>
          </a:p>
          <a:p>
            <a:r>
              <a:rPr lang="en-GB" sz="2100" b="1">
                <a:solidFill>
                  <a:srgbClr val="00B050"/>
                </a:solidFill>
                <a:sym typeface="Symbol" panose="05050102010706020507" pitchFamily="18" charset="2"/>
              </a:rPr>
              <a:t></a:t>
            </a:r>
            <a:r>
              <a:rPr lang="en-GB" sz="2100" b="1" baseline="-25000" err="1">
                <a:solidFill>
                  <a:srgbClr val="00B050"/>
                </a:solidFill>
                <a:sym typeface="Symbol" panose="05050102010706020507" pitchFamily="18" charset="2"/>
              </a:rPr>
              <a:t>comb</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a:t>
            </a:r>
            <a:r>
              <a:rPr lang="en-GB" sz="2100">
                <a:sym typeface="Symbol" panose="05050102010706020507" pitchFamily="18" charset="2"/>
              </a:rPr>
              <a:t> (C</a:t>
            </a:r>
            <a:r>
              <a:rPr lang="en-GB" sz="2100" baseline="-25000">
                <a:sym typeface="Symbol" panose="05050102010706020507" pitchFamily="18" charset="2"/>
              </a:rPr>
              <a:t>4</a:t>
            </a:r>
            <a:r>
              <a:rPr lang="en-GB" sz="2100">
                <a:sym typeface="Symbol" panose="05050102010706020507" pitchFamily="18" charset="2"/>
              </a:rPr>
              <a:t>H</a:t>
            </a:r>
            <a:r>
              <a:rPr lang="en-GB" sz="2100" baseline="-25000">
                <a:sym typeface="Symbol" panose="05050102010706020507" pitchFamily="18" charset="2"/>
              </a:rPr>
              <a:t>10</a:t>
            </a:r>
            <a:r>
              <a:rPr lang="en-GB" sz="2100">
                <a:sym typeface="Symbol" panose="05050102010706020507" pitchFamily="18" charset="2"/>
              </a:rPr>
              <a:t> (g)) = </a:t>
            </a:r>
            <a:r>
              <a:rPr lang="en-GB" sz="2100" b="1">
                <a:solidFill>
                  <a:srgbClr val="00B050"/>
                </a:solidFill>
                <a:sym typeface="Symbol" panose="05050102010706020507" pitchFamily="18" charset="2"/>
              </a:rPr>
              <a:t>- 5600  2 = -2800 kJ/mol</a:t>
            </a:r>
            <a:r>
              <a:rPr lang="en-GB" sz="2100">
                <a:sym typeface="Symbol" panose="05050102010706020507" pitchFamily="18" charset="2"/>
              </a:rPr>
              <a:t> </a:t>
            </a:r>
          </a:p>
        </p:txBody>
      </p:sp>
      <p:sp>
        <p:nvSpPr>
          <p:cNvPr id="34" name="TextBox 33">
            <a:extLst>
              <a:ext uri="{FF2B5EF4-FFF2-40B4-BE49-F238E27FC236}">
                <a16:creationId xmlns:a16="http://schemas.microsoft.com/office/drawing/2014/main" id="{55720A0C-F5B7-40D9-B143-EE9C05B96CDD}"/>
              </a:ext>
            </a:extLst>
          </p:cNvPr>
          <p:cNvSpPr txBox="1"/>
          <p:nvPr/>
        </p:nvSpPr>
        <p:spPr>
          <a:xfrm>
            <a:off x="-111178" y="5124203"/>
            <a:ext cx="9411178" cy="415498"/>
          </a:xfrm>
          <a:prstGeom prst="rect">
            <a:avLst/>
          </a:prstGeom>
          <a:noFill/>
        </p:spPr>
        <p:txBody>
          <a:bodyPr wrap="square">
            <a:spAutoFit/>
          </a:bodyPr>
          <a:lstStyle/>
          <a:p>
            <a:r>
              <a:rPr lang="en-GB" sz="2100"/>
              <a:t>C</a:t>
            </a:r>
            <a:r>
              <a:rPr lang="en-GB" sz="2100" baseline="-25000"/>
              <a:t>4</a:t>
            </a:r>
            <a:r>
              <a:rPr lang="en-GB" sz="2100"/>
              <a:t>H</a:t>
            </a:r>
            <a:r>
              <a:rPr lang="en-GB" sz="2100" baseline="-25000"/>
              <a:t>10</a:t>
            </a:r>
            <a:r>
              <a:rPr lang="en-GB" sz="2100"/>
              <a:t> (g)  +  13/2 O</a:t>
            </a:r>
            <a:r>
              <a:rPr lang="en-GB" sz="2100" baseline="-25000"/>
              <a:t>2</a:t>
            </a:r>
            <a:r>
              <a:rPr lang="en-GB" sz="2100"/>
              <a:t> (g) </a:t>
            </a:r>
            <a:r>
              <a:rPr lang="en-GB" sz="2100">
                <a:sym typeface="Symbol" panose="05050102010706020507" pitchFamily="18" charset="2"/>
              </a:rPr>
              <a:t>   4 CO</a:t>
            </a:r>
            <a:r>
              <a:rPr lang="en-GB" sz="2100" baseline="-25000">
                <a:sym typeface="Symbol" panose="05050102010706020507" pitchFamily="18" charset="2"/>
              </a:rPr>
              <a:t>2</a:t>
            </a:r>
            <a:r>
              <a:rPr lang="en-GB" sz="2100">
                <a:sym typeface="Symbol" panose="05050102010706020507" pitchFamily="18" charset="2"/>
              </a:rPr>
              <a:t> (g)   +   5 H</a:t>
            </a:r>
            <a:r>
              <a:rPr lang="en-GB" sz="2100" baseline="-25000">
                <a:sym typeface="Symbol" panose="05050102010706020507" pitchFamily="18" charset="2"/>
              </a:rPr>
              <a:t>2</a:t>
            </a:r>
            <a:r>
              <a:rPr lang="en-GB" sz="2100">
                <a:sym typeface="Symbol" panose="05050102010706020507" pitchFamily="18" charset="2"/>
              </a:rPr>
              <a:t>O (l)	</a:t>
            </a:r>
            <a:r>
              <a:rPr lang="en-GB" sz="2100" b="1">
                <a:solidFill>
                  <a:srgbClr val="00B050"/>
                </a:solidFill>
                <a:sym typeface="Symbol" panose="05050102010706020507" pitchFamily="18" charset="2"/>
              </a:rPr>
              <a:t> </a:t>
            </a:r>
            <a:r>
              <a:rPr lang="en-GB" sz="2100" b="1" baseline="-25000" err="1">
                <a:solidFill>
                  <a:srgbClr val="00B050"/>
                </a:solidFill>
                <a:sym typeface="Symbol" panose="05050102010706020507" pitchFamily="18" charset="2"/>
              </a:rPr>
              <a:t>rxn</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 °</a:t>
            </a:r>
            <a:r>
              <a:rPr lang="en-GB" sz="2100">
                <a:sym typeface="Symbol" panose="05050102010706020507" pitchFamily="18" charset="2"/>
              </a:rPr>
              <a:t> = </a:t>
            </a:r>
            <a:r>
              <a:rPr lang="en-GB" sz="2100" b="1">
                <a:solidFill>
                  <a:srgbClr val="00B050"/>
                </a:solidFill>
                <a:sym typeface="Symbol" panose="05050102010706020507" pitchFamily="18" charset="2"/>
              </a:rPr>
              <a:t>-2800 kJ/mol</a:t>
            </a:r>
          </a:p>
        </p:txBody>
      </p:sp>
      <p:sp>
        <p:nvSpPr>
          <p:cNvPr id="11" name="TextBox 10">
            <a:extLst>
              <a:ext uri="{FF2B5EF4-FFF2-40B4-BE49-F238E27FC236}">
                <a16:creationId xmlns:a16="http://schemas.microsoft.com/office/drawing/2014/main" id="{04F243B6-73B1-47C0-B2FA-0C9F98BD9C40}"/>
              </a:ext>
            </a:extLst>
          </p:cNvPr>
          <p:cNvSpPr txBox="1"/>
          <p:nvPr/>
        </p:nvSpPr>
        <p:spPr>
          <a:xfrm>
            <a:off x="855792" y="1795306"/>
            <a:ext cx="6984776" cy="415498"/>
          </a:xfrm>
          <a:prstGeom prst="rect">
            <a:avLst/>
          </a:prstGeom>
          <a:noFill/>
          <a:ln w="19050">
            <a:solidFill>
              <a:srgbClr val="FF0000"/>
            </a:solidFill>
          </a:ln>
        </p:spPr>
        <p:txBody>
          <a:bodyPr wrap="square">
            <a:spAutoFit/>
          </a:bodyPr>
          <a:lstStyle/>
          <a:p>
            <a:r>
              <a:rPr lang="en-GB" sz="2100"/>
              <a:t>always negative – always exothermic - </a:t>
            </a:r>
            <a:r>
              <a:rPr lang="en-GB" sz="2100" b="1">
                <a:solidFill>
                  <a:srgbClr val="00B050"/>
                </a:solidFill>
              </a:rPr>
              <a:t>-</a:t>
            </a:r>
            <a:r>
              <a:rPr lang="en-GB" sz="2100" b="1">
                <a:solidFill>
                  <a:srgbClr val="00B050"/>
                </a:solidFill>
                <a:sym typeface="Symbol" panose="05050102010706020507" pitchFamily="18" charset="2"/>
              </a:rPr>
              <a:t> </a:t>
            </a:r>
            <a:r>
              <a:rPr lang="en-GB" sz="2100" b="1" baseline="-25000" err="1">
                <a:solidFill>
                  <a:srgbClr val="00B050"/>
                </a:solidFill>
                <a:sym typeface="Symbol" panose="05050102010706020507" pitchFamily="18" charset="2"/>
              </a:rPr>
              <a:t>comb</a:t>
            </a:r>
            <a:r>
              <a:rPr lang="en-GB" sz="2100" b="1" err="1">
                <a:solidFill>
                  <a:srgbClr val="00B050"/>
                </a:solidFill>
                <a:sym typeface="Symbol" panose="05050102010706020507" pitchFamily="18" charset="2"/>
              </a:rPr>
              <a:t>H</a:t>
            </a:r>
            <a:r>
              <a:rPr lang="en-GB" sz="2100" b="1">
                <a:solidFill>
                  <a:srgbClr val="00B050"/>
                </a:solidFill>
                <a:sym typeface="Symbol" panose="05050102010706020507" pitchFamily="18" charset="2"/>
              </a:rPr>
              <a:t>°</a:t>
            </a:r>
            <a:r>
              <a:rPr lang="en-GB" sz="2100" b="1">
                <a:sym typeface="Symbol" panose="05050102010706020507" pitchFamily="18" charset="2"/>
              </a:rPr>
              <a:t>(X</a:t>
            </a:r>
            <a:r>
              <a:rPr lang="en-GB" sz="2100">
                <a:sym typeface="Symbol" panose="05050102010706020507" pitchFamily="18" charset="2"/>
              </a:rPr>
              <a:t>) </a:t>
            </a:r>
            <a:endParaRPr lang="en-GB" sz="2100"/>
          </a:p>
        </p:txBody>
      </p:sp>
      <p:sp>
        <p:nvSpPr>
          <p:cNvPr id="4" name="TextBox 3">
            <a:extLst>
              <a:ext uri="{FF2B5EF4-FFF2-40B4-BE49-F238E27FC236}">
                <a16:creationId xmlns:a16="http://schemas.microsoft.com/office/drawing/2014/main" id="{0D9999C3-5E2C-4BC7-A403-C7170C6D05A8}"/>
              </a:ext>
            </a:extLst>
          </p:cNvPr>
          <p:cNvSpPr txBox="1"/>
          <p:nvPr/>
        </p:nvSpPr>
        <p:spPr>
          <a:xfrm>
            <a:off x="130481" y="4616966"/>
            <a:ext cx="7606570" cy="415498"/>
          </a:xfrm>
          <a:prstGeom prst="rect">
            <a:avLst/>
          </a:prstGeom>
          <a:noFill/>
        </p:spPr>
        <p:txBody>
          <a:bodyPr wrap="none" rtlCol="0">
            <a:spAutoFit/>
          </a:bodyPr>
          <a:lstStyle/>
          <a:p>
            <a:r>
              <a:rPr lang="en-GB" sz="2100" b="1">
                <a:solidFill>
                  <a:srgbClr val="00B0F0"/>
                </a:solidFill>
              </a:rPr>
              <a:t>Thermochemical equation can have fractional coefficients</a:t>
            </a:r>
          </a:p>
        </p:txBody>
      </p:sp>
    </p:spTree>
    <p:extLst>
      <p:ext uri="{BB962C8B-B14F-4D97-AF65-F5344CB8AC3E}">
        <p14:creationId xmlns:p14="http://schemas.microsoft.com/office/powerpoint/2010/main" val="2964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OTHER STANDARD HEATS</a:t>
            </a:r>
            <a:endParaRPr lang="en-GB" sz="2400" b="1">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51D65461-1DAD-48A4-B1B5-6D320AE7E86F}"/>
              </a:ext>
            </a:extLst>
          </p:cNvPr>
          <p:cNvSpPr txBox="1"/>
          <p:nvPr/>
        </p:nvSpPr>
        <p:spPr>
          <a:xfrm>
            <a:off x="395536" y="949834"/>
            <a:ext cx="8712968" cy="400110"/>
          </a:xfrm>
          <a:prstGeom prst="rect">
            <a:avLst/>
          </a:prstGeom>
          <a:noFill/>
        </p:spPr>
        <p:txBody>
          <a:bodyPr wrap="square">
            <a:spAutoFit/>
          </a:bodyPr>
          <a:lstStyle/>
          <a:p>
            <a:r>
              <a:rPr lang="en-GB" sz="2000" b="1">
                <a:solidFill>
                  <a:srgbClr val="00B050"/>
                </a:solidFill>
                <a:sym typeface="Symbol" panose="05050102010706020507" pitchFamily="18" charset="2"/>
              </a:rPr>
              <a:t></a:t>
            </a:r>
            <a:r>
              <a:rPr lang="en-GB" sz="2000" b="1" baseline="-25000" err="1">
                <a:solidFill>
                  <a:srgbClr val="00B050"/>
                </a:solidFill>
                <a:sym typeface="Symbol" panose="05050102010706020507" pitchFamily="18" charset="2"/>
              </a:rPr>
              <a:t>fus</a:t>
            </a:r>
            <a:r>
              <a:rPr lang="en-GB" sz="2000" b="1" err="1">
                <a:solidFill>
                  <a:srgbClr val="00B050"/>
                </a:solidFill>
                <a:sym typeface="Symbol" panose="05050102010706020507" pitchFamily="18" charset="2"/>
              </a:rPr>
              <a:t>H</a:t>
            </a:r>
            <a:r>
              <a:rPr lang="en-GB" sz="2000" b="1">
                <a:solidFill>
                  <a:srgbClr val="00B050"/>
                </a:solidFill>
                <a:sym typeface="Symbol" panose="05050102010706020507" pitchFamily="18" charset="2"/>
              </a:rPr>
              <a:t>° </a:t>
            </a:r>
            <a:r>
              <a:rPr lang="en-GB" sz="2000">
                <a:sym typeface="Symbol" panose="05050102010706020507" pitchFamily="18" charset="2"/>
              </a:rPr>
              <a:t>(X)     heat of fusion of X, 	            X (s)   X (l) 	</a:t>
            </a:r>
            <a:r>
              <a:rPr lang="en-GB" sz="2000" b="1">
                <a:solidFill>
                  <a:srgbClr val="0000FF"/>
                </a:solidFill>
                <a:sym typeface="Symbol" panose="05050102010706020507" pitchFamily="18" charset="2"/>
              </a:rPr>
              <a:t>always ENDO    </a:t>
            </a:r>
            <a:endParaRPr lang="en-GB" sz="2000" b="1">
              <a:solidFill>
                <a:srgbClr val="0000FF"/>
              </a:solidFill>
            </a:endParaRPr>
          </a:p>
        </p:txBody>
      </p:sp>
      <p:sp>
        <p:nvSpPr>
          <p:cNvPr id="18" name="TextBox 17">
            <a:extLst>
              <a:ext uri="{FF2B5EF4-FFF2-40B4-BE49-F238E27FC236}">
                <a16:creationId xmlns:a16="http://schemas.microsoft.com/office/drawing/2014/main" id="{4CA8154B-0488-47E3-AFB0-B29D6237CEB2}"/>
              </a:ext>
            </a:extLst>
          </p:cNvPr>
          <p:cNvSpPr txBox="1"/>
          <p:nvPr/>
        </p:nvSpPr>
        <p:spPr>
          <a:xfrm>
            <a:off x="323528" y="1704491"/>
            <a:ext cx="9654900" cy="400110"/>
          </a:xfrm>
          <a:prstGeom prst="rect">
            <a:avLst/>
          </a:prstGeom>
          <a:noFill/>
        </p:spPr>
        <p:txBody>
          <a:bodyPr wrap="square">
            <a:spAutoFit/>
          </a:bodyPr>
          <a:lstStyle/>
          <a:p>
            <a:r>
              <a:rPr lang="en-GB" sz="2000" b="1">
                <a:solidFill>
                  <a:srgbClr val="00B050"/>
                </a:solidFill>
                <a:sym typeface="Symbol" panose="05050102010706020507" pitchFamily="18" charset="2"/>
              </a:rPr>
              <a:t></a:t>
            </a:r>
            <a:r>
              <a:rPr lang="en-GB" sz="2000" b="1" baseline="-25000" err="1">
                <a:solidFill>
                  <a:srgbClr val="00B050"/>
                </a:solidFill>
                <a:sym typeface="Symbol" panose="05050102010706020507" pitchFamily="18" charset="2"/>
              </a:rPr>
              <a:t>vap</a:t>
            </a:r>
            <a:r>
              <a:rPr lang="en-GB" sz="2000" b="1" err="1">
                <a:solidFill>
                  <a:srgbClr val="00B050"/>
                </a:solidFill>
                <a:sym typeface="Symbol" panose="05050102010706020507" pitchFamily="18" charset="2"/>
              </a:rPr>
              <a:t>H</a:t>
            </a:r>
            <a:r>
              <a:rPr lang="en-GB" sz="2000" b="1">
                <a:solidFill>
                  <a:srgbClr val="00B050"/>
                </a:solidFill>
                <a:sym typeface="Symbol" panose="05050102010706020507" pitchFamily="18" charset="2"/>
              </a:rPr>
              <a:t>° </a:t>
            </a:r>
            <a:r>
              <a:rPr lang="en-GB" sz="2000">
                <a:sym typeface="Symbol" panose="05050102010706020507" pitchFamily="18" charset="2"/>
              </a:rPr>
              <a:t>(X)      heat of vaporisation of X,   X (l)   X (g) 	</a:t>
            </a:r>
            <a:r>
              <a:rPr lang="en-GB" sz="2000" b="1">
                <a:solidFill>
                  <a:srgbClr val="0000FF"/>
                </a:solidFill>
                <a:sym typeface="Symbol" panose="05050102010706020507" pitchFamily="18" charset="2"/>
              </a:rPr>
              <a:t>always ENDO    </a:t>
            </a:r>
            <a:endParaRPr lang="en-GB" sz="2000" b="1">
              <a:solidFill>
                <a:srgbClr val="0000FF"/>
              </a:solidFill>
            </a:endParaRPr>
          </a:p>
        </p:txBody>
      </p:sp>
      <p:sp>
        <p:nvSpPr>
          <p:cNvPr id="19" name="TextBox 18">
            <a:extLst>
              <a:ext uri="{FF2B5EF4-FFF2-40B4-BE49-F238E27FC236}">
                <a16:creationId xmlns:a16="http://schemas.microsoft.com/office/drawing/2014/main" id="{6A3548BD-73F7-4CE0-ADBD-B54F6C9DF240}"/>
              </a:ext>
            </a:extLst>
          </p:cNvPr>
          <p:cNvSpPr txBox="1"/>
          <p:nvPr/>
        </p:nvSpPr>
        <p:spPr>
          <a:xfrm>
            <a:off x="323528" y="2587289"/>
            <a:ext cx="9654900" cy="400110"/>
          </a:xfrm>
          <a:prstGeom prst="rect">
            <a:avLst/>
          </a:prstGeom>
          <a:noFill/>
        </p:spPr>
        <p:txBody>
          <a:bodyPr wrap="square">
            <a:spAutoFit/>
          </a:bodyPr>
          <a:lstStyle/>
          <a:p>
            <a:r>
              <a:rPr lang="en-GB" sz="2000" b="1">
                <a:solidFill>
                  <a:srgbClr val="00B050"/>
                </a:solidFill>
                <a:sym typeface="Symbol" panose="05050102010706020507" pitchFamily="18" charset="2"/>
              </a:rPr>
              <a:t></a:t>
            </a:r>
            <a:r>
              <a:rPr lang="en-GB" sz="2000" b="1" baseline="-25000" err="1">
                <a:solidFill>
                  <a:srgbClr val="00B050"/>
                </a:solidFill>
                <a:sym typeface="Symbol" panose="05050102010706020507" pitchFamily="18" charset="2"/>
              </a:rPr>
              <a:t>sub</a:t>
            </a:r>
            <a:r>
              <a:rPr lang="en-GB" sz="2000" b="1" err="1">
                <a:solidFill>
                  <a:srgbClr val="00B050"/>
                </a:solidFill>
                <a:sym typeface="Symbol" panose="05050102010706020507" pitchFamily="18" charset="2"/>
              </a:rPr>
              <a:t>H</a:t>
            </a:r>
            <a:r>
              <a:rPr lang="en-GB" sz="2000" b="1">
                <a:solidFill>
                  <a:srgbClr val="00B050"/>
                </a:solidFill>
                <a:sym typeface="Symbol" panose="05050102010706020507" pitchFamily="18" charset="2"/>
              </a:rPr>
              <a:t>° </a:t>
            </a:r>
            <a:r>
              <a:rPr lang="en-GB" sz="2000">
                <a:sym typeface="Symbol" panose="05050102010706020507" pitchFamily="18" charset="2"/>
              </a:rPr>
              <a:t>(X)     heat of sublimation of X,   X (s)   X (g) 	</a:t>
            </a:r>
            <a:r>
              <a:rPr lang="en-GB" sz="2000" b="1">
                <a:solidFill>
                  <a:srgbClr val="0000FF"/>
                </a:solidFill>
                <a:sym typeface="Symbol" panose="05050102010706020507" pitchFamily="18" charset="2"/>
              </a:rPr>
              <a:t>always ENDO    </a:t>
            </a:r>
            <a:endParaRPr lang="en-GB" sz="2000" b="1">
              <a:solidFill>
                <a:srgbClr val="0000FF"/>
              </a:solidFill>
            </a:endParaRPr>
          </a:p>
        </p:txBody>
      </p:sp>
      <p:sp>
        <p:nvSpPr>
          <p:cNvPr id="2" name="TextBox 1">
            <a:extLst>
              <a:ext uri="{FF2B5EF4-FFF2-40B4-BE49-F238E27FC236}">
                <a16:creationId xmlns:a16="http://schemas.microsoft.com/office/drawing/2014/main" id="{D1C61DD0-9347-41E8-92AB-749B66233E37}"/>
              </a:ext>
            </a:extLst>
          </p:cNvPr>
          <p:cNvSpPr txBox="1"/>
          <p:nvPr/>
        </p:nvSpPr>
        <p:spPr>
          <a:xfrm>
            <a:off x="2540814" y="3717032"/>
            <a:ext cx="4119418" cy="461665"/>
          </a:xfrm>
          <a:prstGeom prst="rect">
            <a:avLst/>
          </a:prstGeom>
          <a:noFill/>
        </p:spPr>
        <p:txBody>
          <a:bodyPr wrap="square" rtlCol="0">
            <a:spAutoFit/>
          </a:bodyPr>
          <a:lstStyle/>
          <a:p>
            <a:r>
              <a:rPr lang="en-GB" sz="2400" b="1">
                <a:solidFill>
                  <a:srgbClr val="00B0F0"/>
                </a:solidFill>
              </a:rPr>
              <a:t>per 1 mole of substance !!!</a:t>
            </a:r>
          </a:p>
        </p:txBody>
      </p:sp>
    </p:spTree>
    <p:extLst>
      <p:ext uri="{BB962C8B-B14F-4D97-AF65-F5344CB8AC3E}">
        <p14:creationId xmlns:p14="http://schemas.microsoft.com/office/powerpoint/2010/main" val="2211141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HESS’S  LAW</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969E00DB-A817-41C3-8326-1F337D286030}"/>
              </a:ext>
            </a:extLst>
          </p:cNvPr>
          <p:cNvSpPr txBox="1"/>
          <p:nvPr/>
        </p:nvSpPr>
        <p:spPr>
          <a:xfrm>
            <a:off x="251520" y="980829"/>
            <a:ext cx="8496944" cy="1535292"/>
          </a:xfrm>
          <a:prstGeom prst="rect">
            <a:avLst/>
          </a:prstGeom>
          <a:noFill/>
        </p:spPr>
        <p:txBody>
          <a:bodyPr wrap="square" rtlCol="0">
            <a:spAutoFit/>
          </a:bodyPr>
          <a:lstStyle/>
          <a:p>
            <a:pPr>
              <a:lnSpc>
                <a:spcPct val="114000"/>
              </a:lnSpc>
            </a:pPr>
            <a:r>
              <a:rPr lang="en-GB" sz="2100" b="1">
                <a:solidFill>
                  <a:srgbClr val="00B0F0"/>
                </a:solidFill>
              </a:rPr>
              <a:t>The total enthalpy change for a chemical reaction is independent of the path by which the reaction occurs, provided the starting and finishing states are the same for each reaction path. The change is reversible</a:t>
            </a:r>
          </a:p>
        </p:txBody>
      </p:sp>
      <p:sp>
        <p:nvSpPr>
          <p:cNvPr id="4" name="TextBox 3">
            <a:extLst>
              <a:ext uri="{FF2B5EF4-FFF2-40B4-BE49-F238E27FC236}">
                <a16:creationId xmlns:a16="http://schemas.microsoft.com/office/drawing/2014/main" id="{04561728-6EF7-4A4C-A1EF-18268D449EAC}"/>
              </a:ext>
            </a:extLst>
          </p:cNvPr>
          <p:cNvSpPr txBox="1"/>
          <p:nvPr/>
        </p:nvSpPr>
        <p:spPr>
          <a:xfrm>
            <a:off x="2267744" y="489867"/>
            <a:ext cx="2760692" cy="415498"/>
          </a:xfrm>
          <a:prstGeom prst="rect">
            <a:avLst/>
          </a:prstGeom>
          <a:noFill/>
        </p:spPr>
        <p:txBody>
          <a:bodyPr wrap="none" rtlCol="0">
            <a:spAutoFit/>
          </a:bodyPr>
          <a:lstStyle/>
          <a:p>
            <a:r>
              <a:rPr lang="en-GB" sz="2100" b="1">
                <a:solidFill>
                  <a:srgbClr val="00B050"/>
                </a:solidFill>
                <a:sym typeface="Symbol" panose="05050102010706020507" pitchFamily="18" charset="2"/>
              </a:rPr>
              <a:t>H</a:t>
            </a:r>
            <a:r>
              <a:rPr lang="en-GB" sz="2100">
                <a:sym typeface="Symbol" panose="05050102010706020507" pitchFamily="18" charset="2"/>
              </a:rPr>
              <a:t> – </a:t>
            </a:r>
            <a:r>
              <a:rPr lang="en-GB" sz="2100" b="1">
                <a:sym typeface="Symbol" panose="05050102010706020507" pitchFamily="18" charset="2"/>
              </a:rPr>
              <a:t>state function</a:t>
            </a:r>
            <a:r>
              <a:rPr lang="en-GB" sz="2100">
                <a:sym typeface="Symbol" panose="05050102010706020507" pitchFamily="18" charset="2"/>
              </a:rPr>
              <a:t> </a:t>
            </a:r>
            <a:endParaRPr lang="en-GB" sz="2100"/>
          </a:p>
        </p:txBody>
      </p:sp>
      <p:sp>
        <p:nvSpPr>
          <p:cNvPr id="17" name="TextBox 16">
            <a:extLst>
              <a:ext uri="{FF2B5EF4-FFF2-40B4-BE49-F238E27FC236}">
                <a16:creationId xmlns:a16="http://schemas.microsoft.com/office/drawing/2014/main" id="{9EA6ABAD-DCF9-4E23-B936-BA3B0A1F6DFC}"/>
              </a:ext>
            </a:extLst>
          </p:cNvPr>
          <p:cNvSpPr txBox="1"/>
          <p:nvPr/>
        </p:nvSpPr>
        <p:spPr>
          <a:xfrm>
            <a:off x="611560" y="2570239"/>
            <a:ext cx="7422225" cy="1061829"/>
          </a:xfrm>
          <a:prstGeom prst="rect">
            <a:avLst/>
          </a:prstGeom>
          <a:noFill/>
        </p:spPr>
        <p:txBody>
          <a:bodyPr wrap="none" rtlCol="0">
            <a:spAutoFit/>
          </a:bodyPr>
          <a:lstStyle/>
          <a:p>
            <a:r>
              <a:rPr lang="en-GB" sz="2100"/>
              <a:t>A  +  B </a:t>
            </a:r>
            <a:r>
              <a:rPr lang="en-GB" sz="2100">
                <a:sym typeface="Symbol" panose="05050102010706020507" pitchFamily="18" charset="2"/>
              </a:rPr>
              <a:t>  C	 </a:t>
            </a:r>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1 </a:t>
            </a:r>
            <a:r>
              <a:rPr lang="en-GB" sz="2100">
                <a:sym typeface="Symbol" panose="05050102010706020507" pitchFamily="18" charset="2"/>
              </a:rPr>
              <a:t>			C   A  +  B  	 </a:t>
            </a:r>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1</a:t>
            </a:r>
            <a:r>
              <a:rPr lang="en-GB" sz="2100">
                <a:solidFill>
                  <a:srgbClr val="00B050"/>
                </a:solidFill>
                <a:sym typeface="Symbol" panose="05050102010706020507" pitchFamily="18" charset="2"/>
              </a:rPr>
              <a:t>  </a:t>
            </a:r>
            <a:endParaRPr lang="en-GB" sz="2100" baseline="-25000">
              <a:solidFill>
                <a:srgbClr val="00B050"/>
              </a:solidFill>
              <a:sym typeface="Symbol" panose="05050102010706020507" pitchFamily="18" charset="2"/>
            </a:endParaRPr>
          </a:p>
          <a:p>
            <a:r>
              <a:rPr lang="en-GB" sz="2100">
                <a:sym typeface="Symbol" panose="05050102010706020507" pitchFamily="18" charset="2"/>
              </a:rPr>
              <a:t>        C   D	 </a:t>
            </a:r>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2</a:t>
            </a:r>
          </a:p>
          <a:p>
            <a:r>
              <a:rPr lang="en-GB" sz="2100">
                <a:sym typeface="Symbol" panose="05050102010706020507" pitchFamily="18" charset="2"/>
              </a:rPr>
              <a:t>A  +  B   D</a:t>
            </a:r>
            <a:r>
              <a:rPr lang="en-GB" sz="2100"/>
              <a:t> 	</a:t>
            </a:r>
            <a:r>
              <a:rPr lang="en-GB" sz="2100">
                <a:solidFill>
                  <a:srgbClr val="00B050"/>
                </a:solidFill>
                <a:sym typeface="Symbol" panose="05050102010706020507" pitchFamily="18" charset="2"/>
              </a:rPr>
              <a:t> H</a:t>
            </a:r>
            <a:r>
              <a:rPr lang="en-GB" sz="2100" baseline="-25000">
                <a:solidFill>
                  <a:srgbClr val="00B050"/>
                </a:solidFill>
                <a:sym typeface="Symbol" panose="05050102010706020507" pitchFamily="18" charset="2"/>
              </a:rPr>
              <a:t>1</a:t>
            </a:r>
            <a:r>
              <a:rPr lang="en-GB" sz="2100">
                <a:solidFill>
                  <a:srgbClr val="00B050"/>
                </a:solidFill>
                <a:sym typeface="Symbol" panose="05050102010706020507" pitchFamily="18" charset="2"/>
              </a:rPr>
              <a:t>  + H</a:t>
            </a:r>
            <a:r>
              <a:rPr lang="en-GB" sz="2100" baseline="-25000">
                <a:solidFill>
                  <a:srgbClr val="00B050"/>
                </a:solidFill>
                <a:sym typeface="Symbol" panose="05050102010706020507" pitchFamily="18" charset="2"/>
              </a:rPr>
              <a:t>2</a:t>
            </a:r>
            <a:endParaRPr lang="en-GB" sz="2100" baseline="-25000">
              <a:solidFill>
                <a:srgbClr val="00B050"/>
              </a:solidFill>
            </a:endParaRPr>
          </a:p>
        </p:txBody>
      </p:sp>
      <p:sp>
        <p:nvSpPr>
          <p:cNvPr id="19" name="TextBox 18">
            <a:extLst>
              <a:ext uri="{FF2B5EF4-FFF2-40B4-BE49-F238E27FC236}">
                <a16:creationId xmlns:a16="http://schemas.microsoft.com/office/drawing/2014/main" id="{E1671BFE-08B0-4522-9DDF-CCD1211144DD}"/>
              </a:ext>
            </a:extLst>
          </p:cNvPr>
          <p:cNvSpPr txBox="1"/>
          <p:nvPr/>
        </p:nvSpPr>
        <p:spPr>
          <a:xfrm>
            <a:off x="5153447" y="3043939"/>
            <a:ext cx="3595017" cy="738664"/>
          </a:xfrm>
          <a:prstGeom prst="rect">
            <a:avLst/>
          </a:prstGeom>
          <a:noFill/>
          <a:ln w="28575">
            <a:solidFill>
              <a:srgbClr val="0000FF"/>
            </a:solidFill>
          </a:ln>
        </p:spPr>
        <p:txBody>
          <a:bodyPr wrap="square">
            <a:spAutoFit/>
          </a:bodyPr>
          <a:lstStyle/>
          <a:p>
            <a:r>
              <a:rPr lang="en-GB" sz="2100">
                <a:solidFill>
                  <a:srgbClr val="00B050"/>
                </a:solidFill>
                <a:sym typeface="Symbol" panose="05050102010706020507" pitchFamily="18" charset="2"/>
              </a:rPr>
              <a:t></a:t>
            </a:r>
            <a:r>
              <a:rPr lang="en-GB" sz="2100" baseline="-25000" err="1">
                <a:solidFill>
                  <a:srgbClr val="00B050"/>
                </a:solidFill>
                <a:sym typeface="Symbol" panose="05050102010706020507" pitchFamily="18" charset="2"/>
              </a:rPr>
              <a:t>rxn</a:t>
            </a:r>
            <a:r>
              <a:rPr lang="en-GB" sz="2100" err="1">
                <a:solidFill>
                  <a:srgbClr val="00B050"/>
                </a:solidFill>
                <a:sym typeface="Symbol" panose="05050102010706020507" pitchFamily="18" charset="2"/>
              </a:rPr>
              <a:t>H</a:t>
            </a:r>
            <a:r>
              <a:rPr lang="en-GB" sz="2100">
                <a:solidFill>
                  <a:srgbClr val="00B050"/>
                </a:solidFill>
                <a:sym typeface="Symbol" panose="05050102010706020507" pitchFamily="18" charset="2"/>
              </a:rPr>
              <a:t> </a:t>
            </a:r>
            <a:r>
              <a:rPr lang="en-GB" sz="2100">
                <a:sym typeface="Symbol" panose="05050102010706020507" pitchFamily="18" charset="2"/>
              </a:rPr>
              <a:t>(forward reaction)  =   = </a:t>
            </a:r>
            <a:r>
              <a:rPr lang="en-GB" sz="2100" b="1">
                <a:solidFill>
                  <a:srgbClr val="00B050"/>
                </a:solidFill>
                <a:sym typeface="Symbol" panose="05050102010706020507" pitchFamily="18" charset="2"/>
              </a:rPr>
              <a:t>-</a:t>
            </a:r>
            <a:r>
              <a:rPr lang="en-GB" sz="2100">
                <a:solidFill>
                  <a:srgbClr val="00B050"/>
                </a:solidFill>
                <a:sym typeface="Symbol" panose="05050102010706020507" pitchFamily="18" charset="2"/>
              </a:rPr>
              <a:t> </a:t>
            </a:r>
            <a:r>
              <a:rPr lang="en-GB" sz="2100" baseline="-25000" err="1">
                <a:solidFill>
                  <a:srgbClr val="00B050"/>
                </a:solidFill>
                <a:sym typeface="Symbol" panose="05050102010706020507" pitchFamily="18" charset="2"/>
              </a:rPr>
              <a:t>rxn</a:t>
            </a:r>
            <a:r>
              <a:rPr lang="en-GB" sz="2100" err="1">
                <a:solidFill>
                  <a:srgbClr val="00B050"/>
                </a:solidFill>
                <a:sym typeface="Symbol" panose="05050102010706020507" pitchFamily="18" charset="2"/>
              </a:rPr>
              <a:t>H</a:t>
            </a:r>
            <a:r>
              <a:rPr lang="en-GB" sz="2100">
                <a:solidFill>
                  <a:srgbClr val="00B050"/>
                </a:solidFill>
                <a:sym typeface="Symbol" panose="05050102010706020507" pitchFamily="18" charset="2"/>
              </a:rPr>
              <a:t> </a:t>
            </a:r>
            <a:r>
              <a:rPr lang="en-GB" sz="2100">
                <a:sym typeface="Symbol" panose="05050102010706020507" pitchFamily="18" charset="2"/>
              </a:rPr>
              <a:t>(backward reaction) </a:t>
            </a:r>
            <a:endParaRPr lang="en-GB" sz="2100"/>
          </a:p>
        </p:txBody>
      </p:sp>
      <p:sp>
        <p:nvSpPr>
          <p:cNvPr id="6" name="TextBox 5">
            <a:extLst>
              <a:ext uri="{FF2B5EF4-FFF2-40B4-BE49-F238E27FC236}">
                <a16:creationId xmlns:a16="http://schemas.microsoft.com/office/drawing/2014/main" id="{63CD2D37-8EAC-4C21-ADC0-7DF46197D039}"/>
              </a:ext>
            </a:extLst>
          </p:cNvPr>
          <p:cNvSpPr txBox="1"/>
          <p:nvPr/>
        </p:nvSpPr>
        <p:spPr>
          <a:xfrm>
            <a:off x="971600" y="5219580"/>
            <a:ext cx="7682557" cy="1200329"/>
          </a:xfrm>
          <a:prstGeom prst="rect">
            <a:avLst/>
          </a:prstGeom>
          <a:noFill/>
          <a:ln w="28575">
            <a:solidFill>
              <a:srgbClr val="0000FF"/>
            </a:solidFill>
          </a:ln>
        </p:spPr>
        <p:txBody>
          <a:bodyPr wrap="square" rtlCol="0">
            <a:spAutoFit/>
          </a:bodyPr>
          <a:lstStyle/>
          <a:p>
            <a:r>
              <a:rPr lang="en-GB" sz="2400"/>
              <a:t>The overall reaction enthalpy is the sum of the reaction enthalpies of the steps into which the reaction can be divided</a:t>
            </a:r>
          </a:p>
        </p:txBody>
      </p:sp>
      <p:grpSp>
        <p:nvGrpSpPr>
          <p:cNvPr id="27" name="Group 26">
            <a:extLst>
              <a:ext uri="{FF2B5EF4-FFF2-40B4-BE49-F238E27FC236}">
                <a16:creationId xmlns:a16="http://schemas.microsoft.com/office/drawing/2014/main" id="{ABC2E6FA-452C-490B-AB4E-6608C02841B9}"/>
              </a:ext>
            </a:extLst>
          </p:cNvPr>
          <p:cNvGrpSpPr/>
          <p:nvPr/>
        </p:nvGrpSpPr>
        <p:grpSpPr>
          <a:xfrm>
            <a:off x="611560" y="3789040"/>
            <a:ext cx="5510423" cy="1291592"/>
            <a:chOff x="1991630" y="3754404"/>
            <a:chExt cx="5510423" cy="1291592"/>
          </a:xfrm>
        </p:grpSpPr>
        <p:sp>
          <p:nvSpPr>
            <p:cNvPr id="12" name="TextBox 11">
              <a:extLst>
                <a:ext uri="{FF2B5EF4-FFF2-40B4-BE49-F238E27FC236}">
                  <a16:creationId xmlns:a16="http://schemas.microsoft.com/office/drawing/2014/main" id="{A80733BC-0F26-43DC-8287-198580C5B022}"/>
                </a:ext>
              </a:extLst>
            </p:cNvPr>
            <p:cNvSpPr txBox="1"/>
            <p:nvPr/>
          </p:nvSpPr>
          <p:spPr>
            <a:xfrm>
              <a:off x="1991630" y="4480411"/>
              <a:ext cx="3816421" cy="415498"/>
            </a:xfrm>
            <a:prstGeom prst="rect">
              <a:avLst/>
            </a:prstGeom>
            <a:noFill/>
          </p:spPr>
          <p:txBody>
            <a:bodyPr wrap="square">
              <a:spAutoFit/>
            </a:bodyPr>
            <a:lstStyle/>
            <a:p>
              <a:r>
                <a:rPr lang="en-GB" sz="2100"/>
                <a:t>A  +  B     </a:t>
              </a:r>
              <a:r>
                <a:rPr lang="en-GB" sz="2100">
                  <a:sym typeface="Symbol" panose="05050102010706020507" pitchFamily="18" charset="2"/>
                </a:rPr>
                <a:t>     C            D</a:t>
              </a:r>
              <a:endParaRPr lang="en-GB" sz="2100"/>
            </a:p>
          </p:txBody>
        </p:sp>
        <p:cxnSp>
          <p:nvCxnSpPr>
            <p:cNvPr id="11" name="Straight Arrow Connector 10">
              <a:extLst>
                <a:ext uri="{FF2B5EF4-FFF2-40B4-BE49-F238E27FC236}">
                  <a16:creationId xmlns:a16="http://schemas.microsoft.com/office/drawing/2014/main" id="{DB128B15-5CF7-4717-BD41-D36377C3B0D9}"/>
                </a:ext>
              </a:extLst>
            </p:cNvPr>
            <p:cNvCxnSpPr/>
            <p:nvPr/>
          </p:nvCxnSpPr>
          <p:spPr>
            <a:xfrm>
              <a:off x="2915816" y="4665077"/>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ADF66AF-EB6A-47FC-8B19-BD92C00A6F37}"/>
                </a:ext>
              </a:extLst>
            </p:cNvPr>
            <p:cNvSpPr txBox="1"/>
            <p:nvPr/>
          </p:nvSpPr>
          <p:spPr>
            <a:xfrm>
              <a:off x="2880047" y="4307332"/>
              <a:ext cx="609005" cy="738664"/>
            </a:xfrm>
            <a:prstGeom prst="rect">
              <a:avLst/>
            </a:prstGeom>
            <a:noFill/>
          </p:spPr>
          <p:txBody>
            <a:bodyPr wrap="square">
              <a:spAutoFit/>
            </a:bodyPr>
            <a:lstStyle/>
            <a:p>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1 </a:t>
              </a:r>
              <a:endParaRPr lang="en-GB" sz="2100"/>
            </a:p>
          </p:txBody>
        </p:sp>
        <p:cxnSp>
          <p:nvCxnSpPr>
            <p:cNvPr id="18" name="Straight Arrow Connector 17">
              <a:extLst>
                <a:ext uri="{FF2B5EF4-FFF2-40B4-BE49-F238E27FC236}">
                  <a16:creationId xmlns:a16="http://schemas.microsoft.com/office/drawing/2014/main" id="{D183614D-D515-4D5E-ABCB-D0D2C8E735F6}"/>
                </a:ext>
              </a:extLst>
            </p:cNvPr>
            <p:cNvCxnSpPr/>
            <p:nvPr/>
          </p:nvCxnSpPr>
          <p:spPr>
            <a:xfrm>
              <a:off x="3886988" y="4665077"/>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9FBBD43-7138-4DD2-ABC5-B2D27F359C32}"/>
                </a:ext>
              </a:extLst>
            </p:cNvPr>
            <p:cNvSpPr txBox="1"/>
            <p:nvPr/>
          </p:nvSpPr>
          <p:spPr>
            <a:xfrm>
              <a:off x="3888737" y="4295745"/>
              <a:ext cx="609005" cy="738664"/>
            </a:xfrm>
            <a:prstGeom prst="rect">
              <a:avLst/>
            </a:prstGeom>
            <a:noFill/>
          </p:spPr>
          <p:txBody>
            <a:bodyPr wrap="square">
              <a:spAutoFit/>
            </a:bodyPr>
            <a:lstStyle/>
            <a:p>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2 </a:t>
              </a:r>
              <a:endParaRPr lang="en-GB" sz="2100"/>
            </a:p>
          </p:txBody>
        </p:sp>
        <p:grpSp>
          <p:nvGrpSpPr>
            <p:cNvPr id="24" name="Group 23">
              <a:extLst>
                <a:ext uri="{FF2B5EF4-FFF2-40B4-BE49-F238E27FC236}">
                  <a16:creationId xmlns:a16="http://schemas.microsoft.com/office/drawing/2014/main" id="{29EF8A0A-7E99-40C1-B358-A011EADFB260}"/>
                </a:ext>
              </a:extLst>
            </p:cNvPr>
            <p:cNvGrpSpPr/>
            <p:nvPr/>
          </p:nvGrpSpPr>
          <p:grpSpPr>
            <a:xfrm>
              <a:off x="2428548" y="4149080"/>
              <a:ext cx="2239838" cy="331331"/>
              <a:chOff x="2339752" y="4149080"/>
              <a:chExt cx="2239838" cy="331331"/>
            </a:xfrm>
          </p:grpSpPr>
          <p:cxnSp>
            <p:nvCxnSpPr>
              <p:cNvPr id="15" name="Straight Connector 14">
                <a:extLst>
                  <a:ext uri="{FF2B5EF4-FFF2-40B4-BE49-F238E27FC236}">
                    <a16:creationId xmlns:a16="http://schemas.microsoft.com/office/drawing/2014/main" id="{0E8E9969-591F-4D2F-B746-12E23CF0567A}"/>
                  </a:ext>
                </a:extLst>
              </p:cNvPr>
              <p:cNvCxnSpPr/>
              <p:nvPr/>
            </p:nvCxnSpPr>
            <p:spPr>
              <a:xfrm>
                <a:off x="2339752" y="4149080"/>
                <a:ext cx="2239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A3C4A3-BE2E-4B7F-88E0-605895322B96}"/>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D1B8172-51AE-40C4-89E9-ACCF7EC3F36B}"/>
                  </a:ext>
                </a:extLst>
              </p:cNvPr>
              <p:cNvCxnSpPr>
                <a:cxnSpLocks/>
              </p:cNvCxnSpPr>
              <p:nvPr/>
            </p:nvCxnSpPr>
            <p:spPr>
              <a:xfrm flipV="1">
                <a:off x="4579590"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TextBox 25">
              <a:extLst>
                <a:ext uri="{FF2B5EF4-FFF2-40B4-BE49-F238E27FC236}">
                  <a16:creationId xmlns:a16="http://schemas.microsoft.com/office/drawing/2014/main" id="{393A0742-3867-469B-9871-CEC566DCC53E}"/>
                </a:ext>
              </a:extLst>
            </p:cNvPr>
            <p:cNvSpPr txBox="1"/>
            <p:nvPr/>
          </p:nvSpPr>
          <p:spPr>
            <a:xfrm>
              <a:off x="2880047" y="3754404"/>
              <a:ext cx="4622006" cy="415498"/>
            </a:xfrm>
            <a:prstGeom prst="rect">
              <a:avLst/>
            </a:prstGeom>
            <a:noFill/>
          </p:spPr>
          <p:txBody>
            <a:bodyPr wrap="square">
              <a:spAutoFit/>
            </a:bodyPr>
            <a:lstStyle/>
            <a:p>
              <a:r>
                <a:rPr lang="en-GB" sz="2100">
                  <a:solidFill>
                    <a:srgbClr val="00B050"/>
                  </a:solidFill>
                  <a:sym typeface="Symbol" panose="05050102010706020507" pitchFamily="18" charset="2"/>
                </a:rPr>
                <a:t>H</a:t>
              </a:r>
              <a:r>
                <a:rPr lang="en-GB" sz="2100" baseline="-25000">
                  <a:solidFill>
                    <a:srgbClr val="00B050"/>
                  </a:solidFill>
                  <a:sym typeface="Symbol" panose="05050102010706020507" pitchFamily="18" charset="2"/>
                </a:rPr>
                <a:t>1</a:t>
              </a:r>
              <a:r>
                <a:rPr lang="en-GB" sz="2100">
                  <a:solidFill>
                    <a:srgbClr val="00B050"/>
                  </a:solidFill>
                  <a:sym typeface="Symbol" panose="05050102010706020507" pitchFamily="18" charset="2"/>
                </a:rPr>
                <a:t>  + H</a:t>
              </a:r>
              <a:r>
                <a:rPr lang="en-GB" sz="2100" baseline="-25000">
                  <a:solidFill>
                    <a:srgbClr val="00B050"/>
                  </a:solidFill>
                  <a:sym typeface="Symbol" panose="05050102010706020507" pitchFamily="18" charset="2"/>
                </a:rPr>
                <a:t>2</a:t>
              </a:r>
              <a:endParaRPr lang="en-GB" sz="2100"/>
            </a:p>
          </p:txBody>
        </p:sp>
      </p:grpSp>
    </p:spTree>
    <p:extLst>
      <p:ext uri="{BB962C8B-B14F-4D97-AF65-F5344CB8AC3E}">
        <p14:creationId xmlns:p14="http://schemas.microsoft.com/office/powerpoint/2010/main" val="713734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HESS’S LAW, </a:t>
            </a:r>
            <a:r>
              <a:rPr lang="en-GB" sz="2400" b="1" err="1">
                <a:solidFill>
                  <a:srgbClr val="0070C0"/>
                </a:solidFill>
                <a:effectLst>
                  <a:outerShdw blurRad="38100" dist="38100" dir="2700000" algn="tl">
                    <a:srgbClr val="000000">
                      <a:alpha val="43137"/>
                    </a:srgbClr>
                  </a:outerShdw>
                </a:effectLst>
              </a:rPr>
              <a:t>cnt</a:t>
            </a:r>
            <a:r>
              <a:rPr lang="en-GB" sz="2400" b="1">
                <a:solidFill>
                  <a:srgbClr val="0070C0"/>
                </a:solidFill>
                <a:effectLst>
                  <a:outerShdw blurRad="38100" dist="38100" dir="2700000" algn="tl">
                    <a:srgbClr val="000000">
                      <a:alpha val="43137"/>
                    </a:srgbClr>
                  </a:outerShdw>
                </a:effectLst>
              </a:rPr>
              <a:t>. </a:t>
            </a:r>
            <a:endParaRPr lang="en-GB" sz="2400" b="1">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F8F187DF-D831-4FC5-B3E0-BB427990BAAE}"/>
              </a:ext>
            </a:extLst>
          </p:cNvPr>
          <p:cNvSpPr txBox="1"/>
          <p:nvPr/>
        </p:nvSpPr>
        <p:spPr>
          <a:xfrm>
            <a:off x="-15777" y="2768357"/>
            <a:ext cx="7053173" cy="369332"/>
          </a:xfrm>
          <a:prstGeom prst="rect">
            <a:avLst/>
          </a:prstGeom>
          <a:noFill/>
        </p:spPr>
        <p:txBody>
          <a:bodyPr wrap="square">
            <a:spAutoFit/>
          </a:bodyPr>
          <a:lstStyle/>
          <a:p>
            <a:r>
              <a:rPr lang="en-GB">
                <a:solidFill>
                  <a:srgbClr val="0000FF"/>
                </a:solidFill>
              </a:rPr>
              <a:t>Reactants</a:t>
            </a:r>
            <a:r>
              <a:rPr lang="en-GB"/>
              <a:t> </a:t>
            </a:r>
            <a:r>
              <a:rPr lang="en-GB">
                <a:sym typeface="Symbol" panose="05050102010706020507" pitchFamily="18" charset="2"/>
              </a:rPr>
              <a:t> </a:t>
            </a:r>
            <a:r>
              <a:rPr lang="en-GB">
                <a:solidFill>
                  <a:srgbClr val="CC66FF"/>
                </a:solidFill>
                <a:sym typeface="Symbol" panose="05050102010706020507" pitchFamily="18" charset="2"/>
              </a:rPr>
              <a:t>Elements</a:t>
            </a:r>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0000FF"/>
                </a:solidFill>
                <a:sym typeface="Symbol" panose="05050102010706020507" pitchFamily="18" charset="2"/>
              </a:rPr>
              <a:t>reactant 1</a:t>
            </a:r>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0000FF"/>
                </a:solidFill>
                <a:sym typeface="Symbol" panose="05050102010706020507" pitchFamily="18" charset="2"/>
              </a:rPr>
              <a:t>reactant 2</a:t>
            </a:r>
            <a:r>
              <a:rPr lang="en-GB">
                <a:sym typeface="Symbol" panose="05050102010706020507" pitchFamily="18" charset="2"/>
              </a:rPr>
              <a:t>)   etc</a:t>
            </a:r>
            <a:endParaRPr lang="en-GB"/>
          </a:p>
        </p:txBody>
      </p:sp>
      <p:sp>
        <p:nvSpPr>
          <p:cNvPr id="15" name="TextBox 14">
            <a:extLst>
              <a:ext uri="{FF2B5EF4-FFF2-40B4-BE49-F238E27FC236}">
                <a16:creationId xmlns:a16="http://schemas.microsoft.com/office/drawing/2014/main" id="{722AC894-3978-4D92-B4C4-1D1A95346127}"/>
              </a:ext>
            </a:extLst>
          </p:cNvPr>
          <p:cNvSpPr txBox="1"/>
          <p:nvPr/>
        </p:nvSpPr>
        <p:spPr>
          <a:xfrm>
            <a:off x="-15777" y="3340935"/>
            <a:ext cx="6981165" cy="369332"/>
          </a:xfrm>
          <a:prstGeom prst="rect">
            <a:avLst/>
          </a:prstGeom>
          <a:noFill/>
        </p:spPr>
        <p:txBody>
          <a:bodyPr wrap="square">
            <a:spAutoFit/>
          </a:bodyPr>
          <a:lstStyle/>
          <a:p>
            <a:r>
              <a:rPr lang="en-GB">
                <a:solidFill>
                  <a:srgbClr val="CC66FF"/>
                </a:solidFill>
              </a:rPr>
              <a:t>Elements</a:t>
            </a:r>
            <a:r>
              <a:rPr lang="en-GB"/>
              <a:t> </a:t>
            </a:r>
            <a:r>
              <a:rPr lang="en-GB">
                <a:sym typeface="Symbol" panose="05050102010706020507" pitchFamily="18" charset="2"/>
              </a:rPr>
              <a:t> </a:t>
            </a:r>
            <a:r>
              <a:rPr lang="en-GB">
                <a:solidFill>
                  <a:srgbClr val="FF0000"/>
                </a:solidFill>
                <a:sym typeface="Symbol" panose="05050102010706020507" pitchFamily="18" charset="2"/>
              </a:rPr>
              <a:t>Products</a:t>
            </a:r>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FF0000"/>
                </a:solidFill>
                <a:sym typeface="Symbol" panose="05050102010706020507" pitchFamily="18" charset="2"/>
              </a:rPr>
              <a:t>product 1</a:t>
            </a:r>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FF0000"/>
                </a:solidFill>
                <a:sym typeface="Symbol" panose="05050102010706020507" pitchFamily="18" charset="2"/>
              </a:rPr>
              <a:t>product 2</a:t>
            </a:r>
            <a:r>
              <a:rPr lang="en-GB">
                <a:sym typeface="Symbol" panose="05050102010706020507" pitchFamily="18" charset="2"/>
              </a:rPr>
              <a:t>)   etc</a:t>
            </a:r>
            <a:endParaRPr lang="en-GB"/>
          </a:p>
        </p:txBody>
      </p:sp>
      <p:sp>
        <p:nvSpPr>
          <p:cNvPr id="16" name="TextBox 15">
            <a:extLst>
              <a:ext uri="{FF2B5EF4-FFF2-40B4-BE49-F238E27FC236}">
                <a16:creationId xmlns:a16="http://schemas.microsoft.com/office/drawing/2014/main" id="{46E52B16-A77C-4FD4-A953-E04C3EC89411}"/>
              </a:ext>
            </a:extLst>
          </p:cNvPr>
          <p:cNvSpPr txBox="1"/>
          <p:nvPr/>
        </p:nvSpPr>
        <p:spPr>
          <a:xfrm>
            <a:off x="7109404" y="2794102"/>
            <a:ext cx="2194832" cy="369332"/>
          </a:xfrm>
          <a:prstGeom prst="rect">
            <a:avLst/>
          </a:prstGeom>
          <a:noFill/>
        </p:spPr>
        <p:txBody>
          <a:bodyPr wrap="none" rtlCol="0">
            <a:spAutoFit/>
          </a:bodyPr>
          <a:lstStyle/>
          <a:p>
            <a:r>
              <a:rPr lang="en-GB"/>
              <a:t>-</a:t>
            </a:r>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0000FF"/>
                </a:solidFill>
                <a:sym typeface="Symbol" panose="05050102010706020507" pitchFamily="18" charset="2"/>
              </a:rPr>
              <a:t>reactants</a:t>
            </a:r>
            <a:r>
              <a:rPr lang="en-GB">
                <a:sym typeface="Symbol" panose="05050102010706020507" pitchFamily="18" charset="2"/>
              </a:rPr>
              <a:t>) </a:t>
            </a:r>
            <a:endParaRPr lang="en-GB"/>
          </a:p>
        </p:txBody>
      </p:sp>
      <p:sp>
        <p:nvSpPr>
          <p:cNvPr id="17" name="TextBox 16">
            <a:extLst>
              <a:ext uri="{FF2B5EF4-FFF2-40B4-BE49-F238E27FC236}">
                <a16:creationId xmlns:a16="http://schemas.microsoft.com/office/drawing/2014/main" id="{807AD32E-5EA1-4067-8DEF-667E1ECA5B08}"/>
              </a:ext>
            </a:extLst>
          </p:cNvPr>
          <p:cNvSpPr txBox="1"/>
          <p:nvPr/>
        </p:nvSpPr>
        <p:spPr>
          <a:xfrm>
            <a:off x="7189821" y="3353896"/>
            <a:ext cx="2053767" cy="369332"/>
          </a:xfrm>
          <a:prstGeom prst="rect">
            <a:avLst/>
          </a:prstGeom>
          <a:noFill/>
        </p:spPr>
        <p:txBody>
          <a:bodyPr wrap="none" rtlCol="0">
            <a:spAutoFit/>
          </a:bodyPr>
          <a:lstStyle/>
          <a:p>
            <a:r>
              <a:rPr lang="en-GB">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FF0000"/>
                </a:solidFill>
                <a:sym typeface="Symbol" panose="05050102010706020507" pitchFamily="18" charset="2"/>
              </a:rPr>
              <a:t>products</a:t>
            </a:r>
            <a:r>
              <a:rPr lang="en-GB">
                <a:sym typeface="Symbol" panose="05050102010706020507" pitchFamily="18" charset="2"/>
              </a:rPr>
              <a:t>) </a:t>
            </a:r>
            <a:endParaRPr lang="en-GB"/>
          </a:p>
        </p:txBody>
      </p:sp>
      <p:sp>
        <p:nvSpPr>
          <p:cNvPr id="19" name="TextBox 18">
            <a:extLst>
              <a:ext uri="{FF2B5EF4-FFF2-40B4-BE49-F238E27FC236}">
                <a16:creationId xmlns:a16="http://schemas.microsoft.com/office/drawing/2014/main" id="{395FEAFC-C929-4323-B6C1-F124B49EE04E}"/>
              </a:ext>
            </a:extLst>
          </p:cNvPr>
          <p:cNvSpPr txBox="1"/>
          <p:nvPr/>
        </p:nvSpPr>
        <p:spPr>
          <a:xfrm>
            <a:off x="908460" y="4857467"/>
            <a:ext cx="7979534" cy="523220"/>
          </a:xfrm>
          <a:prstGeom prst="rect">
            <a:avLst/>
          </a:prstGeom>
          <a:noFill/>
          <a:ln w="38100">
            <a:solidFill>
              <a:srgbClr val="00B0F0"/>
            </a:solidFill>
          </a:ln>
        </p:spPr>
        <p:txBody>
          <a:bodyPr wrap="square">
            <a:spAutoFit/>
          </a:bodyPr>
          <a:lstStyle/>
          <a:p>
            <a:r>
              <a:rPr lang="en-GB" sz="2800">
                <a:solidFill>
                  <a:srgbClr val="00B050"/>
                </a:solidFill>
                <a:sym typeface="Symbol" panose="05050102010706020507" pitchFamily="18" charset="2"/>
              </a:rPr>
              <a:t></a:t>
            </a:r>
            <a:r>
              <a:rPr lang="en-GB" sz="2800" baseline="-25000" err="1">
                <a:solidFill>
                  <a:srgbClr val="00B050"/>
                </a:solidFill>
                <a:sym typeface="Symbol" panose="05050102010706020507" pitchFamily="18" charset="2"/>
              </a:rPr>
              <a:t>rxn</a:t>
            </a:r>
            <a:r>
              <a:rPr lang="en-GB" sz="2800" err="1">
                <a:solidFill>
                  <a:srgbClr val="00B050"/>
                </a:solidFill>
                <a:sym typeface="Symbol" panose="05050102010706020507" pitchFamily="18" charset="2"/>
              </a:rPr>
              <a:t>H</a:t>
            </a:r>
            <a:r>
              <a:rPr lang="en-GB" sz="2800">
                <a:solidFill>
                  <a:srgbClr val="00B050"/>
                </a:solidFill>
                <a:sym typeface="Symbol" panose="05050102010706020507" pitchFamily="18" charset="2"/>
              </a:rPr>
              <a:t> </a:t>
            </a:r>
            <a:r>
              <a:rPr lang="en-GB" sz="2800">
                <a:sym typeface="Symbol" panose="05050102010706020507" pitchFamily="18" charset="2"/>
              </a:rPr>
              <a:t>=  </a:t>
            </a:r>
            <a:r>
              <a:rPr lang="en-GB" sz="2800">
                <a:solidFill>
                  <a:srgbClr val="00B050"/>
                </a:solidFill>
                <a:sym typeface="Symbol" panose="05050102010706020507" pitchFamily="18" charset="2"/>
              </a:rPr>
              <a:t></a:t>
            </a:r>
            <a:r>
              <a:rPr lang="en-GB" sz="2800" baseline="-25000" err="1">
                <a:solidFill>
                  <a:srgbClr val="00B050"/>
                </a:solidFill>
                <a:sym typeface="Symbol" panose="05050102010706020507" pitchFamily="18" charset="2"/>
              </a:rPr>
              <a:t>f</a:t>
            </a:r>
            <a:r>
              <a:rPr lang="en-GB" sz="2800" err="1">
                <a:solidFill>
                  <a:srgbClr val="00B050"/>
                </a:solidFill>
                <a:sym typeface="Symbol" panose="05050102010706020507" pitchFamily="18" charset="2"/>
              </a:rPr>
              <a:t>H</a:t>
            </a:r>
            <a:r>
              <a:rPr lang="en-GB" sz="2800">
                <a:solidFill>
                  <a:srgbClr val="00B050"/>
                </a:solidFill>
                <a:sym typeface="Symbol" panose="05050102010706020507" pitchFamily="18" charset="2"/>
              </a:rPr>
              <a:t>° </a:t>
            </a:r>
            <a:r>
              <a:rPr lang="en-GB" sz="2800">
                <a:sym typeface="Symbol" panose="05050102010706020507" pitchFamily="18" charset="2"/>
              </a:rPr>
              <a:t>(</a:t>
            </a:r>
            <a:r>
              <a:rPr lang="en-GB" sz="2800">
                <a:solidFill>
                  <a:srgbClr val="FF0000"/>
                </a:solidFill>
                <a:sym typeface="Symbol" panose="05050102010706020507" pitchFamily="18" charset="2"/>
              </a:rPr>
              <a:t>products</a:t>
            </a:r>
            <a:r>
              <a:rPr lang="en-GB" sz="2800">
                <a:sym typeface="Symbol" panose="05050102010706020507" pitchFamily="18" charset="2"/>
              </a:rPr>
              <a:t>)   -    </a:t>
            </a:r>
            <a:r>
              <a:rPr lang="en-GB" sz="2800">
                <a:solidFill>
                  <a:srgbClr val="00B050"/>
                </a:solidFill>
                <a:sym typeface="Symbol" panose="05050102010706020507" pitchFamily="18" charset="2"/>
              </a:rPr>
              <a:t></a:t>
            </a:r>
            <a:r>
              <a:rPr lang="en-GB" sz="2800" baseline="-25000" err="1">
                <a:solidFill>
                  <a:srgbClr val="00B050"/>
                </a:solidFill>
                <a:sym typeface="Symbol" panose="05050102010706020507" pitchFamily="18" charset="2"/>
              </a:rPr>
              <a:t>f</a:t>
            </a:r>
            <a:r>
              <a:rPr lang="en-GB" sz="2800" err="1">
                <a:solidFill>
                  <a:srgbClr val="00B050"/>
                </a:solidFill>
                <a:sym typeface="Symbol" panose="05050102010706020507" pitchFamily="18" charset="2"/>
              </a:rPr>
              <a:t>H</a:t>
            </a:r>
            <a:r>
              <a:rPr lang="en-GB" sz="2800">
                <a:solidFill>
                  <a:srgbClr val="00B050"/>
                </a:solidFill>
                <a:sym typeface="Symbol" panose="05050102010706020507" pitchFamily="18" charset="2"/>
              </a:rPr>
              <a:t>° </a:t>
            </a:r>
            <a:r>
              <a:rPr lang="en-GB" sz="2800">
                <a:sym typeface="Symbol" panose="05050102010706020507" pitchFamily="18" charset="2"/>
              </a:rPr>
              <a:t>(</a:t>
            </a:r>
            <a:r>
              <a:rPr lang="en-GB" sz="2800">
                <a:solidFill>
                  <a:srgbClr val="0000FF"/>
                </a:solidFill>
                <a:sym typeface="Symbol" panose="05050102010706020507" pitchFamily="18" charset="2"/>
              </a:rPr>
              <a:t>reactants</a:t>
            </a:r>
            <a:r>
              <a:rPr lang="en-GB" sz="2800">
                <a:sym typeface="Symbol" panose="05050102010706020507" pitchFamily="18" charset="2"/>
              </a:rPr>
              <a:t>) </a:t>
            </a:r>
            <a:r>
              <a:rPr lang="en-GB" sz="2800">
                <a:solidFill>
                  <a:srgbClr val="00B050"/>
                </a:solidFill>
                <a:sym typeface="Symbol" panose="05050102010706020507" pitchFamily="18" charset="2"/>
              </a:rPr>
              <a:t> </a:t>
            </a:r>
            <a:endParaRPr lang="en-GB" sz="2800"/>
          </a:p>
        </p:txBody>
      </p:sp>
      <p:sp>
        <p:nvSpPr>
          <p:cNvPr id="21" name="TextBox 20">
            <a:extLst>
              <a:ext uri="{FF2B5EF4-FFF2-40B4-BE49-F238E27FC236}">
                <a16:creationId xmlns:a16="http://schemas.microsoft.com/office/drawing/2014/main" id="{76A5CE51-5622-435C-BD2B-18A192D2E185}"/>
              </a:ext>
            </a:extLst>
          </p:cNvPr>
          <p:cNvSpPr txBox="1"/>
          <p:nvPr/>
        </p:nvSpPr>
        <p:spPr>
          <a:xfrm>
            <a:off x="1444360" y="4041228"/>
            <a:ext cx="7200800" cy="461665"/>
          </a:xfrm>
          <a:prstGeom prst="rect">
            <a:avLst/>
          </a:prstGeom>
          <a:noFill/>
        </p:spPr>
        <p:txBody>
          <a:bodyPr wrap="square">
            <a:spAutoFit/>
          </a:bodyPr>
          <a:lstStyle/>
          <a:p>
            <a:r>
              <a:rPr lang="en-GB" sz="2400">
                <a:solidFill>
                  <a:srgbClr val="00B050"/>
                </a:solidFill>
                <a:sym typeface="Symbol" panose="05050102010706020507" pitchFamily="18" charset="2"/>
              </a:rPr>
              <a:t></a:t>
            </a:r>
            <a:r>
              <a:rPr lang="en-GB" sz="2400" baseline="-25000" err="1">
                <a:solidFill>
                  <a:srgbClr val="00B050"/>
                </a:solidFill>
                <a:sym typeface="Symbol" panose="05050102010706020507" pitchFamily="18" charset="2"/>
              </a:rPr>
              <a:t>rxn</a:t>
            </a:r>
            <a:r>
              <a:rPr lang="en-GB" sz="2400" err="1">
                <a:solidFill>
                  <a:srgbClr val="00B050"/>
                </a:solidFill>
                <a:sym typeface="Symbol" panose="05050102010706020507" pitchFamily="18" charset="2"/>
              </a:rPr>
              <a:t>H</a:t>
            </a:r>
            <a:r>
              <a:rPr lang="en-GB" sz="2400">
                <a:solidFill>
                  <a:srgbClr val="00B050"/>
                </a:solidFill>
                <a:sym typeface="Symbol" panose="05050102010706020507" pitchFamily="18" charset="2"/>
              </a:rPr>
              <a:t> </a:t>
            </a:r>
            <a:r>
              <a:rPr lang="en-GB" sz="2400">
                <a:sym typeface="Symbol" panose="05050102010706020507" pitchFamily="18" charset="2"/>
              </a:rPr>
              <a:t>= - </a:t>
            </a:r>
            <a:r>
              <a:rPr lang="en-GB" sz="2400">
                <a:solidFill>
                  <a:srgbClr val="00B050"/>
                </a:solidFill>
                <a:sym typeface="Symbol" panose="05050102010706020507" pitchFamily="18" charset="2"/>
              </a:rPr>
              <a:t></a:t>
            </a:r>
            <a:r>
              <a:rPr lang="en-GB" sz="2400" baseline="-25000" err="1">
                <a:solidFill>
                  <a:srgbClr val="00B050"/>
                </a:solidFill>
                <a:sym typeface="Symbol" panose="05050102010706020507" pitchFamily="18" charset="2"/>
              </a:rPr>
              <a:t>f</a:t>
            </a:r>
            <a:r>
              <a:rPr lang="en-GB" sz="2400" err="1">
                <a:solidFill>
                  <a:srgbClr val="00B050"/>
                </a:solidFill>
                <a:sym typeface="Symbol" panose="05050102010706020507" pitchFamily="18" charset="2"/>
              </a:rPr>
              <a:t>H</a:t>
            </a:r>
            <a:r>
              <a:rPr lang="en-GB" sz="2400">
                <a:solidFill>
                  <a:srgbClr val="00B050"/>
                </a:solidFill>
                <a:sym typeface="Symbol" panose="05050102010706020507" pitchFamily="18" charset="2"/>
              </a:rPr>
              <a:t>° </a:t>
            </a:r>
            <a:r>
              <a:rPr lang="en-GB" sz="2400">
                <a:sym typeface="Symbol" panose="05050102010706020507" pitchFamily="18" charset="2"/>
              </a:rPr>
              <a:t>(</a:t>
            </a:r>
            <a:r>
              <a:rPr lang="en-GB" sz="2400">
                <a:solidFill>
                  <a:srgbClr val="0000FF"/>
                </a:solidFill>
                <a:sym typeface="Symbol" panose="05050102010706020507" pitchFamily="18" charset="2"/>
              </a:rPr>
              <a:t>reactants</a:t>
            </a:r>
            <a:r>
              <a:rPr lang="en-GB" sz="2400">
                <a:sym typeface="Symbol" panose="05050102010706020507" pitchFamily="18" charset="2"/>
              </a:rPr>
              <a:t>) +  </a:t>
            </a:r>
            <a:r>
              <a:rPr lang="en-GB" sz="2400">
                <a:solidFill>
                  <a:srgbClr val="00B050"/>
                </a:solidFill>
                <a:sym typeface="Symbol" panose="05050102010706020507" pitchFamily="18" charset="2"/>
              </a:rPr>
              <a:t></a:t>
            </a:r>
            <a:r>
              <a:rPr lang="en-GB" sz="2400" baseline="-25000" err="1">
                <a:solidFill>
                  <a:srgbClr val="00B050"/>
                </a:solidFill>
                <a:sym typeface="Symbol" panose="05050102010706020507" pitchFamily="18" charset="2"/>
              </a:rPr>
              <a:t>f</a:t>
            </a:r>
            <a:r>
              <a:rPr lang="en-GB" sz="2400" err="1">
                <a:solidFill>
                  <a:srgbClr val="00B050"/>
                </a:solidFill>
                <a:sym typeface="Symbol" panose="05050102010706020507" pitchFamily="18" charset="2"/>
              </a:rPr>
              <a:t>H</a:t>
            </a:r>
            <a:r>
              <a:rPr lang="en-GB" sz="2400">
                <a:solidFill>
                  <a:srgbClr val="00B050"/>
                </a:solidFill>
                <a:sym typeface="Symbol" panose="05050102010706020507" pitchFamily="18" charset="2"/>
              </a:rPr>
              <a:t>° </a:t>
            </a:r>
            <a:r>
              <a:rPr lang="en-GB" sz="2400">
                <a:sym typeface="Symbol" panose="05050102010706020507" pitchFamily="18" charset="2"/>
              </a:rPr>
              <a:t>(</a:t>
            </a:r>
            <a:r>
              <a:rPr lang="en-GB" sz="2400">
                <a:solidFill>
                  <a:srgbClr val="FF0000"/>
                </a:solidFill>
                <a:sym typeface="Symbol" panose="05050102010706020507" pitchFamily="18" charset="2"/>
              </a:rPr>
              <a:t>products</a:t>
            </a:r>
            <a:r>
              <a:rPr lang="en-GB" sz="2400">
                <a:sym typeface="Symbol" panose="05050102010706020507" pitchFamily="18" charset="2"/>
              </a:rPr>
              <a:t>)  </a:t>
            </a:r>
            <a:r>
              <a:rPr lang="en-GB" sz="2400">
                <a:solidFill>
                  <a:srgbClr val="00B050"/>
                </a:solidFill>
                <a:sym typeface="Symbol" panose="05050102010706020507" pitchFamily="18" charset="2"/>
              </a:rPr>
              <a:t> </a:t>
            </a:r>
            <a:endParaRPr lang="en-GB" sz="2400"/>
          </a:p>
        </p:txBody>
      </p:sp>
      <p:sp>
        <p:nvSpPr>
          <p:cNvPr id="22" name="Oval 21">
            <a:extLst>
              <a:ext uri="{FF2B5EF4-FFF2-40B4-BE49-F238E27FC236}">
                <a16:creationId xmlns:a16="http://schemas.microsoft.com/office/drawing/2014/main" id="{E164E91F-7BE2-461C-9FCE-CB96C28898C6}"/>
              </a:ext>
            </a:extLst>
          </p:cNvPr>
          <p:cNvSpPr/>
          <p:nvPr/>
        </p:nvSpPr>
        <p:spPr>
          <a:xfrm>
            <a:off x="5182560" y="4960845"/>
            <a:ext cx="36004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E34CC9-7A11-48A8-8336-74D5620EB4F8}"/>
              </a:ext>
            </a:extLst>
          </p:cNvPr>
          <p:cNvSpPr txBox="1"/>
          <p:nvPr/>
        </p:nvSpPr>
        <p:spPr>
          <a:xfrm>
            <a:off x="4140787" y="5726388"/>
            <a:ext cx="2672526" cy="369332"/>
          </a:xfrm>
          <a:prstGeom prst="rect">
            <a:avLst/>
          </a:prstGeom>
          <a:noFill/>
        </p:spPr>
        <p:txBody>
          <a:bodyPr wrap="none" rtlCol="0">
            <a:spAutoFit/>
          </a:bodyPr>
          <a:lstStyle/>
          <a:p>
            <a:r>
              <a:rPr lang="en-GB"/>
              <a:t>represents the reversion</a:t>
            </a:r>
          </a:p>
        </p:txBody>
      </p:sp>
      <p:cxnSp>
        <p:nvCxnSpPr>
          <p:cNvPr id="14" name="Straight Arrow Connector 13">
            <a:extLst>
              <a:ext uri="{FF2B5EF4-FFF2-40B4-BE49-F238E27FC236}">
                <a16:creationId xmlns:a16="http://schemas.microsoft.com/office/drawing/2014/main" id="{A89E84C0-3F0D-4427-BD3D-94895C6C3599}"/>
              </a:ext>
            </a:extLst>
          </p:cNvPr>
          <p:cNvCxnSpPr>
            <a:stCxn id="22" idx="4"/>
          </p:cNvCxnSpPr>
          <p:nvPr/>
        </p:nvCxnSpPr>
        <p:spPr>
          <a:xfrm>
            <a:off x="5362580" y="5303305"/>
            <a:ext cx="0" cy="492484"/>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99FC0449-D77E-4372-9900-86E48AD589AC}"/>
              </a:ext>
            </a:extLst>
          </p:cNvPr>
          <p:cNvGrpSpPr/>
          <p:nvPr/>
        </p:nvGrpSpPr>
        <p:grpSpPr>
          <a:xfrm>
            <a:off x="360511" y="834163"/>
            <a:ext cx="3347394" cy="1772081"/>
            <a:chOff x="2051721" y="777390"/>
            <a:chExt cx="3347394" cy="1772081"/>
          </a:xfrm>
        </p:grpSpPr>
        <p:grpSp>
          <p:nvGrpSpPr>
            <p:cNvPr id="2" name="Group 1">
              <a:extLst>
                <a:ext uri="{FF2B5EF4-FFF2-40B4-BE49-F238E27FC236}">
                  <a16:creationId xmlns:a16="http://schemas.microsoft.com/office/drawing/2014/main" id="{63461DD0-006F-4F4C-AE33-483E05E2AB24}"/>
                </a:ext>
              </a:extLst>
            </p:cNvPr>
            <p:cNvGrpSpPr>
              <a:grpSpLocks noChangeAspect="1"/>
            </p:cNvGrpSpPr>
            <p:nvPr/>
          </p:nvGrpSpPr>
          <p:grpSpPr>
            <a:xfrm>
              <a:off x="2051721" y="777390"/>
              <a:ext cx="3347394" cy="1772081"/>
              <a:chOff x="1835697" y="1052736"/>
              <a:chExt cx="2574918" cy="1640942"/>
            </a:xfrm>
          </p:grpSpPr>
          <p:sp>
            <p:nvSpPr>
              <p:cNvPr id="9" name="TextBox 8">
                <a:extLst>
                  <a:ext uri="{FF2B5EF4-FFF2-40B4-BE49-F238E27FC236}">
                    <a16:creationId xmlns:a16="http://schemas.microsoft.com/office/drawing/2014/main" id="{377B2295-0B80-4D55-9121-848E9186B226}"/>
                  </a:ext>
                </a:extLst>
              </p:cNvPr>
              <p:cNvSpPr txBox="1">
                <a:spLocks noChangeAspect="1"/>
              </p:cNvSpPr>
              <p:nvPr/>
            </p:nvSpPr>
            <p:spPr>
              <a:xfrm>
                <a:off x="1835697" y="1052736"/>
                <a:ext cx="2574918" cy="769501"/>
              </a:xfrm>
              <a:prstGeom prst="rect">
                <a:avLst/>
              </a:prstGeom>
              <a:noFill/>
            </p:spPr>
            <p:txBody>
              <a:bodyPr wrap="square">
                <a:spAutoFit/>
              </a:bodyPr>
              <a:lstStyle/>
              <a:p>
                <a:r>
                  <a:rPr lang="en-GB" sz="2400">
                    <a:solidFill>
                      <a:srgbClr val="0000FF"/>
                    </a:solidFill>
                  </a:rPr>
                  <a:t>Reactants</a:t>
                </a:r>
                <a:r>
                  <a:rPr lang="en-GB" sz="2400"/>
                  <a:t> </a:t>
                </a:r>
                <a:r>
                  <a:rPr lang="en-GB" sz="2400">
                    <a:sym typeface="Symbol" panose="05050102010706020507" pitchFamily="18" charset="2"/>
                  </a:rPr>
                  <a:t> </a:t>
                </a:r>
                <a:r>
                  <a:rPr lang="en-GB" sz="2400">
                    <a:solidFill>
                      <a:srgbClr val="FF0000"/>
                    </a:solidFill>
                    <a:sym typeface="Symbol" panose="05050102010706020507" pitchFamily="18" charset="2"/>
                  </a:rPr>
                  <a:t>Product	</a:t>
                </a:r>
                <a:endParaRPr lang="en-GB" sz="2400">
                  <a:solidFill>
                    <a:srgbClr val="00B050"/>
                  </a:solidFill>
                </a:endParaRPr>
              </a:p>
            </p:txBody>
          </p:sp>
          <p:sp>
            <p:nvSpPr>
              <p:cNvPr id="10" name="TextBox 9">
                <a:extLst>
                  <a:ext uri="{FF2B5EF4-FFF2-40B4-BE49-F238E27FC236}">
                    <a16:creationId xmlns:a16="http://schemas.microsoft.com/office/drawing/2014/main" id="{CC864423-408C-4D95-A570-3B6D483EA99B}"/>
                  </a:ext>
                </a:extLst>
              </p:cNvPr>
              <p:cNvSpPr txBox="1">
                <a:spLocks noChangeAspect="1"/>
              </p:cNvSpPr>
              <p:nvPr/>
            </p:nvSpPr>
            <p:spPr>
              <a:xfrm rot="2528779">
                <a:off x="2360024" y="1526810"/>
                <a:ext cx="706126" cy="514623"/>
              </a:xfrm>
              <a:prstGeom prst="rect">
                <a:avLst/>
              </a:prstGeom>
              <a:noFill/>
            </p:spPr>
            <p:txBody>
              <a:bodyPr wrap="square">
                <a:spAutoFit/>
              </a:bodyPr>
              <a:lstStyle/>
              <a:p>
                <a:r>
                  <a:rPr lang="en-GB" sz="2400">
                    <a:sym typeface="Symbol" panose="05050102010706020507" pitchFamily="18" charset="2"/>
                  </a:rPr>
                  <a:t> </a:t>
                </a:r>
                <a:endParaRPr lang="en-GB" sz="2400"/>
              </a:p>
            </p:txBody>
          </p:sp>
          <p:sp>
            <p:nvSpPr>
              <p:cNvPr id="11" name="TextBox 10">
                <a:extLst>
                  <a:ext uri="{FF2B5EF4-FFF2-40B4-BE49-F238E27FC236}">
                    <a16:creationId xmlns:a16="http://schemas.microsoft.com/office/drawing/2014/main" id="{F536BC97-1D0B-4F24-973A-882388A2B6AD}"/>
                  </a:ext>
                </a:extLst>
              </p:cNvPr>
              <p:cNvSpPr txBox="1">
                <a:spLocks noChangeAspect="1"/>
              </p:cNvSpPr>
              <p:nvPr/>
            </p:nvSpPr>
            <p:spPr>
              <a:xfrm rot="19291655">
                <a:off x="3157083" y="1427562"/>
                <a:ext cx="850032" cy="427500"/>
              </a:xfrm>
              <a:prstGeom prst="rect">
                <a:avLst/>
              </a:prstGeom>
              <a:noFill/>
            </p:spPr>
            <p:txBody>
              <a:bodyPr wrap="square">
                <a:spAutoFit/>
              </a:bodyPr>
              <a:lstStyle/>
              <a:p>
                <a:r>
                  <a:rPr lang="en-GB" sz="2400">
                    <a:sym typeface="Symbol" panose="05050102010706020507" pitchFamily="18" charset="2"/>
                  </a:rPr>
                  <a:t> </a:t>
                </a:r>
                <a:endParaRPr lang="en-GB" sz="2400"/>
              </a:p>
            </p:txBody>
          </p:sp>
          <p:sp>
            <p:nvSpPr>
              <p:cNvPr id="12" name="TextBox 11">
                <a:extLst>
                  <a:ext uri="{FF2B5EF4-FFF2-40B4-BE49-F238E27FC236}">
                    <a16:creationId xmlns:a16="http://schemas.microsoft.com/office/drawing/2014/main" id="{63CBAE46-712D-413E-BDB4-5BA0232BB965}"/>
                  </a:ext>
                </a:extLst>
              </p:cNvPr>
              <p:cNvSpPr txBox="1">
                <a:spLocks noChangeAspect="1"/>
              </p:cNvSpPr>
              <p:nvPr/>
            </p:nvSpPr>
            <p:spPr>
              <a:xfrm>
                <a:off x="2556700" y="1924177"/>
                <a:ext cx="1231280" cy="769501"/>
              </a:xfrm>
              <a:prstGeom prst="rect">
                <a:avLst/>
              </a:prstGeom>
              <a:noFill/>
            </p:spPr>
            <p:txBody>
              <a:bodyPr wrap="square">
                <a:spAutoFit/>
              </a:bodyPr>
              <a:lstStyle/>
              <a:p>
                <a:r>
                  <a:rPr lang="en-GB" sz="2400">
                    <a:solidFill>
                      <a:srgbClr val="CC66FF"/>
                    </a:solidFill>
                  </a:rPr>
                  <a:t>Elements</a:t>
                </a:r>
              </a:p>
            </p:txBody>
          </p:sp>
        </p:grpSp>
        <p:sp>
          <p:nvSpPr>
            <p:cNvPr id="18" name="TextBox 17">
              <a:extLst>
                <a:ext uri="{FF2B5EF4-FFF2-40B4-BE49-F238E27FC236}">
                  <a16:creationId xmlns:a16="http://schemas.microsoft.com/office/drawing/2014/main" id="{A2DA86EB-B67B-4BB2-90FC-A9A18C9E6059}"/>
                </a:ext>
              </a:extLst>
            </p:cNvPr>
            <p:cNvSpPr txBox="1"/>
            <p:nvPr/>
          </p:nvSpPr>
          <p:spPr>
            <a:xfrm>
              <a:off x="2386701" y="1371234"/>
              <a:ext cx="874415" cy="369332"/>
            </a:xfrm>
            <a:prstGeom prst="rect">
              <a:avLst/>
            </a:prstGeom>
            <a:noFill/>
          </p:spPr>
          <p:txBody>
            <a:bodyPr wrap="square">
              <a:spAutoFit/>
            </a:bodyPr>
            <a:lstStyle/>
            <a:p>
              <a:r>
                <a:rPr lang="en-GB" b="1">
                  <a:solidFill>
                    <a:srgbClr val="00B050"/>
                  </a:solidFill>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endParaRPr lang="en-GB"/>
            </a:p>
          </p:txBody>
        </p:sp>
        <p:sp>
          <p:nvSpPr>
            <p:cNvPr id="20" name="TextBox 19">
              <a:extLst>
                <a:ext uri="{FF2B5EF4-FFF2-40B4-BE49-F238E27FC236}">
                  <a16:creationId xmlns:a16="http://schemas.microsoft.com/office/drawing/2014/main" id="{8D7D466E-760A-43D2-BB8B-67AF5CC5289A}"/>
                </a:ext>
              </a:extLst>
            </p:cNvPr>
            <p:cNvSpPr txBox="1"/>
            <p:nvPr/>
          </p:nvSpPr>
          <p:spPr>
            <a:xfrm>
              <a:off x="4170345" y="1403855"/>
              <a:ext cx="874415" cy="369332"/>
            </a:xfrm>
            <a:prstGeom prst="rect">
              <a:avLst/>
            </a:prstGeom>
            <a:noFill/>
          </p:spPr>
          <p:txBody>
            <a:bodyPr wrap="square">
              <a:spAutoFit/>
            </a:bodyPr>
            <a:lstStyle/>
            <a:p>
              <a:r>
                <a:rPr lang="en-GB" b="1">
                  <a:solidFill>
                    <a:srgbClr val="00B050"/>
                  </a:solidFill>
                  <a:sym typeface="Symbol" panose="05050102010706020507" pitchFamily="18" charset="2"/>
                </a:rPr>
                <a:t>+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endParaRPr lang="en-GB"/>
            </a:p>
          </p:txBody>
        </p:sp>
        <p:sp>
          <p:nvSpPr>
            <p:cNvPr id="23" name="Oval 22">
              <a:extLst>
                <a:ext uri="{FF2B5EF4-FFF2-40B4-BE49-F238E27FC236}">
                  <a16:creationId xmlns:a16="http://schemas.microsoft.com/office/drawing/2014/main" id="{7BBF659F-E344-4150-B7B6-717E731AD02B}"/>
                </a:ext>
              </a:extLst>
            </p:cNvPr>
            <p:cNvSpPr/>
            <p:nvPr/>
          </p:nvSpPr>
          <p:spPr>
            <a:xfrm>
              <a:off x="2287234" y="1417291"/>
              <a:ext cx="36004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0" name="Group 59">
            <a:extLst>
              <a:ext uri="{FF2B5EF4-FFF2-40B4-BE49-F238E27FC236}">
                <a16:creationId xmlns:a16="http://schemas.microsoft.com/office/drawing/2014/main" id="{B989ED40-F6C6-49AD-9DD0-DBC55384B522}"/>
              </a:ext>
            </a:extLst>
          </p:cNvPr>
          <p:cNvGrpSpPr/>
          <p:nvPr/>
        </p:nvGrpSpPr>
        <p:grpSpPr>
          <a:xfrm>
            <a:off x="3998721" y="592239"/>
            <a:ext cx="5277909" cy="1224285"/>
            <a:chOff x="5292080" y="567956"/>
            <a:chExt cx="5277909" cy="1224285"/>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567956"/>
              <a:ext cx="5277909" cy="1058727"/>
              <a:chOff x="1991630" y="3791016"/>
              <a:chExt cx="5112567" cy="1058727"/>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369332"/>
              </a:xfrm>
              <a:prstGeom prst="rect">
                <a:avLst/>
              </a:prstGeom>
              <a:noFill/>
            </p:spPr>
            <p:txBody>
              <a:bodyPr wrap="square">
                <a:spAutoFit/>
              </a:bodyPr>
              <a:lstStyle/>
              <a:p>
                <a:r>
                  <a:rPr lang="en-GB">
                    <a:solidFill>
                      <a:srgbClr val="0000FF"/>
                    </a:solidFill>
                    <a:latin typeface="Calibri" panose="020F0502020204030204" pitchFamily="34" charset="0"/>
                    <a:cs typeface="Calibri" panose="020F0502020204030204" pitchFamily="34" charset="0"/>
                  </a:rPr>
                  <a:t>r</a:t>
                </a:r>
                <a:r>
                  <a:rPr lang="en-GB" sz="1800">
                    <a:solidFill>
                      <a:srgbClr val="0000FF"/>
                    </a:solidFill>
                    <a:latin typeface="Calibri" panose="020F0502020204030204" pitchFamily="34" charset="0"/>
                    <a:cs typeface="Calibri" panose="020F0502020204030204" pitchFamily="34" charset="0"/>
                  </a:rPr>
                  <a:t>eactants </a:t>
                </a:r>
                <a:r>
                  <a:rPr lang="en-GB" sz="1800">
                    <a:latin typeface="Calibri" panose="020F0502020204030204" pitchFamily="34" charset="0"/>
                    <a:cs typeface="Calibri" panose="020F0502020204030204" pitchFamily="34" charset="0"/>
                  </a:rPr>
                  <a:t>         </a:t>
                </a:r>
                <a:r>
                  <a:rPr lang="en-GB" sz="1800">
                    <a:latin typeface="Calibri" panose="020F0502020204030204" pitchFamily="34" charset="0"/>
                    <a:cs typeface="Calibri" panose="020F0502020204030204" pitchFamily="34" charset="0"/>
                    <a:sym typeface="Symbol" panose="05050102010706020507" pitchFamily="18" charset="2"/>
                  </a:rPr>
                  <a:t>              </a:t>
                </a:r>
                <a:r>
                  <a:rPr lang="en-GB" sz="1800">
                    <a:solidFill>
                      <a:srgbClr val="CC66FF"/>
                    </a:solidFill>
                    <a:latin typeface="Calibri" panose="020F0502020204030204" pitchFamily="34" charset="0"/>
                    <a:cs typeface="Calibri" panose="020F0502020204030204" pitchFamily="34" charset="0"/>
                    <a:sym typeface="Symbol" panose="05050102010706020507" pitchFamily="18" charset="2"/>
                  </a:rPr>
                  <a:t>elements </a:t>
                </a:r>
                <a:r>
                  <a:rPr lang="en-GB" sz="1800">
                    <a:latin typeface="Calibri" panose="020F0502020204030204" pitchFamily="34" charset="0"/>
                    <a:cs typeface="Calibri" panose="020F0502020204030204" pitchFamily="34" charset="0"/>
                    <a:sym typeface="Symbol" panose="05050102010706020507" pitchFamily="18" charset="2"/>
                  </a:rPr>
                  <a:t>                     </a:t>
                </a:r>
                <a:r>
                  <a:rPr lang="en-GB" sz="1800">
                    <a:solidFill>
                      <a:srgbClr val="FF0000"/>
                    </a:solidFill>
                    <a:latin typeface="Calibri" panose="020F0502020204030204" pitchFamily="34" charset="0"/>
                    <a:cs typeface="Calibri" panose="020F0502020204030204" pitchFamily="34" charset="0"/>
                    <a:sym typeface="Symbol" panose="05050102010706020507" pitchFamily="18" charset="2"/>
                  </a:rPr>
                  <a:t>products</a:t>
                </a:r>
                <a:endParaRPr lang="en-GB">
                  <a:solidFill>
                    <a:srgbClr val="FF0000"/>
                  </a:solidFill>
                  <a:latin typeface="Calibri" panose="020F0502020204030204" pitchFamily="34" charset="0"/>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60883" y="4593688"/>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130220" y="4239467"/>
                <a:ext cx="949643"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191050" y="4663037"/>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060768" y="3791016"/>
                <a:ext cx="2670880"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483614" y="1422909"/>
              <a:ext cx="1040714"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°(1) </a:t>
              </a:r>
              <a:endParaRPr lang="en-GB">
                <a:latin typeface="Calibri" panose="020F0502020204030204" pitchFamily="34" charset="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65904" y="1471259"/>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86898" y="1087750"/>
              <a:ext cx="980355"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°(2) </a:t>
              </a:r>
              <a:endParaRPr lang="en-GB">
                <a:latin typeface="Calibri" panose="020F0502020204030204" pitchFamily="34" charset="0"/>
                <a:cs typeface="Calibri" panose="020F0502020204030204" pitchFamily="34" charset="0"/>
              </a:endParaRPr>
            </a:p>
          </p:txBody>
        </p:sp>
      </p:grpSp>
      <p:sp>
        <p:nvSpPr>
          <p:cNvPr id="59" name="TextBox 58">
            <a:extLst>
              <a:ext uri="{FF2B5EF4-FFF2-40B4-BE49-F238E27FC236}">
                <a16:creationId xmlns:a16="http://schemas.microsoft.com/office/drawing/2014/main" id="{514D26E2-9FD4-4022-B20C-2C3388C7B530}"/>
              </a:ext>
            </a:extLst>
          </p:cNvPr>
          <p:cNvSpPr txBox="1"/>
          <p:nvPr/>
        </p:nvSpPr>
        <p:spPr>
          <a:xfrm>
            <a:off x="4572000" y="1980053"/>
            <a:ext cx="2084428"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atom</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 - </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a:t>
            </a:r>
            <a:endParaRPr lang="en-GB"/>
          </a:p>
        </p:txBody>
      </p:sp>
      <p:sp>
        <p:nvSpPr>
          <p:cNvPr id="62" name="TextBox 61">
            <a:extLst>
              <a:ext uri="{FF2B5EF4-FFF2-40B4-BE49-F238E27FC236}">
                <a16:creationId xmlns:a16="http://schemas.microsoft.com/office/drawing/2014/main" id="{C8FF79ED-353E-46C2-8F17-BCA7B439016E}"/>
              </a:ext>
            </a:extLst>
          </p:cNvPr>
          <p:cNvSpPr txBox="1"/>
          <p:nvPr/>
        </p:nvSpPr>
        <p:spPr>
          <a:xfrm>
            <a:off x="1621410" y="622098"/>
            <a:ext cx="953473"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endParaRPr lang="en-GB"/>
          </a:p>
        </p:txBody>
      </p:sp>
      <p:sp>
        <p:nvSpPr>
          <p:cNvPr id="63" name="TextBox 62">
            <a:extLst>
              <a:ext uri="{FF2B5EF4-FFF2-40B4-BE49-F238E27FC236}">
                <a16:creationId xmlns:a16="http://schemas.microsoft.com/office/drawing/2014/main" id="{9F9170CE-AF86-4127-958F-D661465A62A8}"/>
              </a:ext>
            </a:extLst>
          </p:cNvPr>
          <p:cNvSpPr txBox="1"/>
          <p:nvPr/>
        </p:nvSpPr>
        <p:spPr>
          <a:xfrm>
            <a:off x="3315004" y="1296347"/>
            <a:ext cx="530915" cy="369332"/>
          </a:xfrm>
          <a:prstGeom prst="rect">
            <a:avLst/>
          </a:prstGeom>
          <a:noFill/>
        </p:spPr>
        <p:txBody>
          <a:bodyPr wrap="none" rtlCol="0">
            <a:spAutoFit/>
          </a:bodyPr>
          <a:lstStyle/>
          <a:p>
            <a:r>
              <a:rPr lang="en-GB" b="1">
                <a:solidFill>
                  <a:srgbClr val="CC6600"/>
                </a:solidFill>
              </a:rPr>
              <a:t>OR</a:t>
            </a:r>
          </a:p>
        </p:txBody>
      </p:sp>
    </p:spTree>
    <p:extLst>
      <p:ext uri="{BB962C8B-B14F-4D97-AF65-F5344CB8AC3E}">
        <p14:creationId xmlns:p14="http://schemas.microsoft.com/office/powerpoint/2010/main" val="68470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 y="3449538"/>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E5BC246-3226-45E6-AF5F-A295D1C2647B}"/>
              </a:ext>
            </a:extLst>
          </p:cNvPr>
          <p:cNvSpPr txBox="1"/>
          <p:nvPr/>
        </p:nvSpPr>
        <p:spPr>
          <a:xfrm>
            <a:off x="245676" y="569595"/>
            <a:ext cx="8862828" cy="332398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PROBLEM 1(5): What is the value of </a:t>
            </a:r>
            <a:r>
              <a:rPr kumimoji="0" lang="en-US" altLang="en-US" sz="24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Δ</a:t>
            </a:r>
            <a:r>
              <a:rPr kumimoji="0" lang="en-US" altLang="en-US" sz="2400" b="0" i="0" u="none" strike="noStrike" cap="none" normalizeH="0" baseline="-30000" dirty="0" err="1">
                <a:ln>
                  <a:noFill/>
                </a:ln>
                <a:solidFill>
                  <a:schemeClr val="tx1"/>
                </a:solidFill>
                <a:effectLst/>
                <a:latin typeface="Calibri" panose="020F0502020204030204" pitchFamily="34" charset="0"/>
                <a:cs typeface="Calibri" panose="020F0502020204030204" pitchFamily="34" charset="0"/>
              </a:rPr>
              <a:t>r</a:t>
            </a:r>
            <a:r>
              <a:rPr kumimoji="0" lang="en-US" altLang="en-US" sz="24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H</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º in kJ for: 2 HgCl</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 → Hg</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Cl</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 + Cl</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a:t>
            </a:r>
            <a:b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given the </a:t>
            </a:r>
            <a:r>
              <a:rPr kumimoji="0" lang="en-US" altLang="en-US" sz="24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Δ</a:t>
            </a:r>
            <a:r>
              <a:rPr kumimoji="0" lang="en-US" altLang="en-US" sz="2400" b="0" i="0" u="none" strike="noStrike" cap="none" normalizeH="0" baseline="-30000" dirty="0" err="1">
                <a:ln>
                  <a:noFill/>
                </a:ln>
                <a:solidFill>
                  <a:schemeClr val="tx1"/>
                </a:solidFill>
                <a:effectLst/>
                <a:latin typeface="Calibri" panose="020F0502020204030204" pitchFamily="34" charset="0"/>
                <a:cs typeface="Calibri" panose="020F0502020204030204" pitchFamily="34" charset="0"/>
              </a:rPr>
              <a:t>f</a:t>
            </a:r>
            <a:r>
              <a:rPr kumimoji="0" lang="en-US" altLang="en-US" sz="24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H</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º values (in kJ/mol) for HgCl</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 -230 and Hg</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Cl</a:t>
            </a:r>
            <a:r>
              <a:rPr kumimoji="0" lang="en-US" altLang="en-US" sz="24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 -265?</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latin typeface="Calibri" panose="020F0502020204030204" pitchFamily="34" charset="0"/>
                <a:cs typeface="Calibri" panose="020F0502020204030204" pitchFamily="34" charset="0"/>
              </a:rPr>
              <a:t>-195</a:t>
            </a: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-495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-35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+195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-725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p:txBody>
      </p:sp>
      <p:sp>
        <p:nvSpPr>
          <p:cNvPr id="12" name="TextBox 11">
            <a:extLst>
              <a:ext uri="{FF2B5EF4-FFF2-40B4-BE49-F238E27FC236}">
                <a16:creationId xmlns:a16="http://schemas.microsoft.com/office/drawing/2014/main" id="{803E84E4-01AB-41CD-ABEE-F55B35D35C83}"/>
              </a:ext>
            </a:extLst>
          </p:cNvPr>
          <p:cNvSpPr txBox="1"/>
          <p:nvPr/>
        </p:nvSpPr>
        <p:spPr>
          <a:xfrm>
            <a:off x="3491880" y="2854650"/>
            <a:ext cx="4619624" cy="646331"/>
          </a:xfrm>
          <a:prstGeom prst="rect">
            <a:avLst/>
          </a:prstGeom>
          <a:noFill/>
        </p:spPr>
        <p:txBody>
          <a:bodyPr wrap="square">
            <a:spAutoFit/>
          </a:bodyPr>
          <a:lstStyle/>
          <a:p>
            <a:r>
              <a:rPr kumimoji="0" lang="en-US" altLang="en-US" sz="1800" b="0" i="0" u="none" strike="noStrike" cap="none" normalizeH="0" baseline="0">
                <a:ln>
                  <a:noFill/>
                </a:ln>
                <a:solidFill>
                  <a:srgbClr val="0000FF"/>
                </a:solidFill>
                <a:effectLst/>
                <a:latin typeface="Calibri" panose="020F0502020204030204" pitchFamily="34" charset="0"/>
                <a:cs typeface="Calibri" panose="020F0502020204030204" pitchFamily="34" charset="0"/>
              </a:rPr>
              <a:t>2 HgCl</a:t>
            </a:r>
            <a:r>
              <a:rPr kumimoji="0" lang="en-US" altLang="en-US" sz="1800" b="0" i="0" u="none" strike="noStrike" cap="none" normalizeH="0" baseline="-30000">
                <a:ln>
                  <a:noFill/>
                </a:ln>
                <a:solidFill>
                  <a:srgbClr val="0000FF"/>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rgbClr val="0000FF"/>
                </a:solidFill>
                <a:effectLst/>
                <a:latin typeface="Calibri" panose="020F0502020204030204" pitchFamily="34" charset="0"/>
                <a:cs typeface="Calibri" panose="020F0502020204030204" pitchFamily="34" charset="0"/>
              </a:rPr>
              <a:t>(s) </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baseline="0">
                <a:ln>
                  <a:noFill/>
                </a:ln>
                <a:solidFill>
                  <a:srgbClr val="FF0000"/>
                </a:solidFill>
                <a:effectLst/>
                <a:latin typeface="Calibri" panose="020F0502020204030204" pitchFamily="34" charset="0"/>
                <a:cs typeface="Calibri" panose="020F0502020204030204" pitchFamily="34" charset="0"/>
              </a:rPr>
              <a:t>Hg</a:t>
            </a:r>
            <a:r>
              <a:rPr kumimoji="0" lang="en-US" altLang="en-US" sz="1800" b="0" i="0" u="none" strike="noStrike" cap="none" normalizeH="0" baseline="-30000">
                <a:ln>
                  <a:noFill/>
                </a:ln>
                <a:solidFill>
                  <a:srgbClr val="FF0000"/>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rgbClr val="FF0000"/>
                </a:solidFill>
                <a:effectLst/>
                <a:latin typeface="Calibri" panose="020F0502020204030204" pitchFamily="34" charset="0"/>
                <a:cs typeface="Calibri" panose="020F0502020204030204" pitchFamily="34" charset="0"/>
              </a:rPr>
              <a:t>Cl</a:t>
            </a:r>
            <a:r>
              <a:rPr kumimoji="0" lang="en-US" altLang="en-US" sz="1800" b="0" i="0" u="none" strike="noStrike" cap="none" normalizeH="0" baseline="-30000">
                <a:ln>
                  <a:noFill/>
                </a:ln>
                <a:solidFill>
                  <a:srgbClr val="FF0000"/>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rgbClr val="FF0000"/>
                </a:solidFill>
                <a:effectLst/>
                <a:latin typeface="Calibri" panose="020F0502020204030204" pitchFamily="34" charset="0"/>
                <a:cs typeface="Calibri" panose="020F0502020204030204" pitchFamily="34" charset="0"/>
              </a:rPr>
              <a:t>(s) + Cl</a:t>
            </a:r>
            <a:r>
              <a:rPr kumimoji="0" lang="en-US" altLang="en-US" sz="1800" b="0" i="0" u="none" strike="noStrike" cap="none" normalizeH="0" baseline="-30000">
                <a:ln>
                  <a:noFill/>
                </a:ln>
                <a:solidFill>
                  <a:srgbClr val="FF0000"/>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rgbClr val="FF0000"/>
                </a:solidFill>
                <a:effectLst/>
                <a:latin typeface="Calibri" panose="020F0502020204030204" pitchFamily="34" charset="0"/>
                <a:cs typeface="Calibri" panose="020F0502020204030204" pitchFamily="34" charset="0"/>
              </a:rPr>
              <a:t>(g)</a:t>
            </a:r>
            <a:br>
              <a:rPr kumimoji="0" lang="en-US" altLang="en-US" sz="1800" b="0" i="0" u="none" strike="noStrike" cap="none" normalizeH="0" baseline="0">
                <a:ln>
                  <a:noFill/>
                </a:ln>
                <a:solidFill>
                  <a:srgbClr val="FF0000"/>
                </a:solidFill>
                <a:effectLst/>
                <a:latin typeface="Calibri" panose="020F0502020204030204" pitchFamily="34" charset="0"/>
                <a:cs typeface="Calibri" panose="020F0502020204030204" pitchFamily="34" charset="0"/>
              </a:rPr>
            </a:br>
            <a:endParaRPr lang="en-GB">
              <a:solidFill>
                <a:srgbClr val="FF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0C8B863-4CE8-4663-88A9-3B5B7CC19DAD}"/>
              </a:ext>
            </a:extLst>
          </p:cNvPr>
          <p:cNvSpPr txBox="1"/>
          <p:nvPr/>
        </p:nvSpPr>
        <p:spPr>
          <a:xfrm>
            <a:off x="4283968" y="3689717"/>
            <a:ext cx="1253869"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2 Hg + 2 Cl</a:t>
            </a:r>
            <a:r>
              <a:rPr lang="en-GB" baseline="-25000">
                <a:latin typeface="Calibri" panose="020F0502020204030204" pitchFamily="34" charset="0"/>
                <a:cs typeface="Calibri" panose="020F0502020204030204" pitchFamily="34" charset="0"/>
              </a:rPr>
              <a:t>2</a:t>
            </a:r>
          </a:p>
        </p:txBody>
      </p:sp>
      <p:sp>
        <p:nvSpPr>
          <p:cNvPr id="13" name="TextBox 12">
            <a:extLst>
              <a:ext uri="{FF2B5EF4-FFF2-40B4-BE49-F238E27FC236}">
                <a16:creationId xmlns:a16="http://schemas.microsoft.com/office/drawing/2014/main" id="{F90EE5AA-95E3-4F21-82A9-92858F8B4261}"/>
              </a:ext>
            </a:extLst>
          </p:cNvPr>
          <p:cNvSpPr txBox="1">
            <a:spLocks noChangeAspect="1"/>
          </p:cNvSpPr>
          <p:nvPr/>
        </p:nvSpPr>
        <p:spPr>
          <a:xfrm rot="13467235">
            <a:off x="3907854" y="3199907"/>
            <a:ext cx="913039" cy="400110"/>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E492ADF-2D5E-4E68-B59E-CD07D7398FB4}"/>
              </a:ext>
            </a:extLst>
          </p:cNvPr>
          <p:cNvSpPr txBox="1">
            <a:spLocks noChangeAspect="1"/>
          </p:cNvSpPr>
          <p:nvPr/>
        </p:nvSpPr>
        <p:spPr>
          <a:xfrm rot="19291655">
            <a:off x="5164610" y="3124105"/>
            <a:ext cx="1099114"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sym typeface="Symbol" panose="05050102010706020507" pitchFamily="18" charset="2"/>
              </a:rPr>
              <a:t> </a:t>
            </a:r>
            <a:endParaRPr lang="en-GB" sz="2000"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AAF2A2AF-78C9-4FE4-900C-E8EF13234870}"/>
              </a:ext>
            </a:extLst>
          </p:cNvPr>
          <p:cNvSpPr txBox="1"/>
          <p:nvPr/>
        </p:nvSpPr>
        <p:spPr>
          <a:xfrm>
            <a:off x="3434342" y="3400816"/>
            <a:ext cx="1105385"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2(</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F23EF706-DC01-4D8D-9212-C8005852F3B6}"/>
              </a:ext>
            </a:extLst>
          </p:cNvPr>
          <p:cNvSpPr txBox="1"/>
          <p:nvPr/>
        </p:nvSpPr>
        <p:spPr>
          <a:xfrm>
            <a:off x="1259632" y="1973997"/>
            <a:ext cx="8261345" cy="830997"/>
          </a:xfrm>
          <a:prstGeom prst="rect">
            <a:avLst/>
          </a:prstGeom>
          <a:noFill/>
        </p:spPr>
        <p:txBody>
          <a:bodyPr wrap="square">
            <a:spAutoFit/>
          </a:bodyPr>
          <a:lstStyle/>
          <a:p>
            <a:r>
              <a:rPr kumimoji="0" lang="en-US" altLang="en-US" sz="1800" b="0"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Reactants: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Δ</a:t>
            </a:r>
            <a:r>
              <a:rPr kumimoji="0" lang="en-US" altLang="en-US" sz="1800" b="0" i="0" u="none" strike="noStrike" cap="none" normalizeH="0" baseline="-30000" dirty="0" err="1">
                <a:ln>
                  <a:noFill/>
                </a:ln>
                <a:solidFill>
                  <a:schemeClr val="tx1"/>
                </a:solidFill>
                <a:effectLst/>
                <a:latin typeface="Calibri" panose="020F0502020204030204" pitchFamily="34" charset="0"/>
                <a:cs typeface="Calibri" panose="020F0502020204030204" pitchFamily="34" charset="0"/>
              </a:rPr>
              <a:t>f</a:t>
            </a:r>
            <a:r>
              <a:rPr kumimoji="0" lang="en-US" altLang="en-US" sz="18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º HgCl</a:t>
            </a:r>
            <a:r>
              <a:rPr kumimoji="0" lang="en-US" altLang="en-US" sz="18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dirty="0">
                <a:ln>
                  <a:noFill/>
                </a:ln>
                <a:solidFill>
                  <a:schemeClr val="tx1"/>
                </a:solidFill>
                <a:effectLst/>
                <a:latin typeface="Calibri" panose="020F0502020204030204" pitchFamily="34" charset="0"/>
                <a:cs typeface="Calibri" panose="020F0502020204030204" pitchFamily="34" charset="0"/>
              </a:rPr>
              <a:t>= -230 kJ/</a:t>
            </a:r>
            <a:r>
              <a:rPr kumimoji="0" lang="en-US" altLang="en-US" sz="1800" b="0" i="0" u="none" strike="noStrike" cap="none" normalizeH="0" dirty="0">
                <a:ln>
                  <a:noFill/>
                </a:ln>
                <a:solidFill>
                  <a:srgbClr val="7030A0"/>
                </a:solidFill>
                <a:effectLst/>
                <a:latin typeface="Calibri" panose="020F0502020204030204" pitchFamily="34" charset="0"/>
                <a:cs typeface="Calibri" panose="020F0502020204030204" pitchFamily="34" charset="0"/>
              </a:rPr>
              <a:t>mol</a:t>
            </a:r>
            <a:r>
              <a:rPr kumimoji="0" lang="en-US" altLang="en-US" sz="1800" b="0" i="0" u="none" strike="noStrike" cap="none" normalizeH="0" dirty="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is for reaction </a:t>
            </a:r>
            <a:r>
              <a:rPr lang="en-GB" dirty="0">
                <a:latin typeface="Calibri" panose="020F0502020204030204" pitchFamily="34" charset="0"/>
                <a:cs typeface="Calibri" panose="020F0502020204030204" pitchFamily="34" charset="0"/>
              </a:rPr>
              <a:t>Hg + Cl</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sym typeface="Wingdings" panose="05000000000000000000" pitchFamily="2" charset="2"/>
              </a:rPr>
              <a:t> </a:t>
            </a:r>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1 mol H</a:t>
            </a:r>
            <a:r>
              <a:rPr kumimoji="0" lang="en-US" altLang="en-US" sz="1800" b="0" i="0" u="none" strike="noStrike" cap="none" normalizeH="0" baseline="0" dirty="0">
                <a:ln>
                  <a:noFill/>
                </a:ln>
                <a:solidFill>
                  <a:srgbClr val="7030A0"/>
                </a:solidFill>
                <a:effectLst/>
                <a:latin typeface="Calibri" panose="020F0502020204030204" pitchFamily="34" charset="0"/>
                <a:cs typeface="Calibri" panose="020F0502020204030204" pitchFamily="34" charset="0"/>
              </a:rPr>
              <a:t>gCl</a:t>
            </a:r>
            <a:r>
              <a:rPr kumimoji="0" lang="en-US" altLang="en-US" sz="1800" b="0" i="0" u="none" strike="noStrike" cap="none" normalizeH="0" baseline="-30000" dirty="0">
                <a:ln>
                  <a:noFill/>
                </a:ln>
                <a:solidFill>
                  <a:srgbClr val="7030A0"/>
                </a:solidFill>
                <a:effectLst/>
                <a:latin typeface="Calibri" panose="020F0502020204030204" pitchFamily="34" charset="0"/>
                <a:cs typeface="Calibri" panose="020F0502020204030204" pitchFamily="34" charset="0"/>
              </a:rPr>
              <a:t>2</a:t>
            </a:r>
          </a:p>
          <a:p>
            <a:endParaRPr lang="en-GB" baseline="-25000" dirty="0">
              <a:solidFill>
                <a:srgbClr val="7030A0"/>
              </a:solidFill>
              <a:latin typeface="Calibri" panose="020F0502020204030204" pitchFamily="34" charset="0"/>
              <a:cs typeface="Calibri" panose="020F0502020204030204" pitchFamily="34" charset="0"/>
            </a:endParaRPr>
          </a:p>
          <a:p>
            <a:r>
              <a:rPr kumimoji="0" lang="en-US" altLang="en-US" sz="1800" b="0" i="0" u="none" strike="noStrike" cap="none" normalizeH="0" baseline="0" dirty="0">
                <a:ln>
                  <a:noFill/>
                </a:ln>
                <a:solidFill>
                  <a:srgbClr val="FF0000"/>
                </a:solidFill>
                <a:effectLst/>
                <a:latin typeface="Calibri" panose="020F0502020204030204" pitchFamily="34" charset="0"/>
                <a:cs typeface="Calibri" panose="020F0502020204030204" pitchFamily="34" charset="0"/>
              </a:rPr>
              <a:t>Products: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Δ</a:t>
            </a:r>
            <a:r>
              <a:rPr kumimoji="0" lang="en-US" altLang="en-US" sz="1800" b="0" i="0" u="none" strike="noStrike" cap="none" normalizeH="0" baseline="-30000" dirty="0" err="1">
                <a:ln>
                  <a:noFill/>
                </a:ln>
                <a:solidFill>
                  <a:schemeClr val="tx1"/>
                </a:solidFill>
                <a:effectLst/>
                <a:latin typeface="Calibri" panose="020F0502020204030204" pitchFamily="34" charset="0"/>
                <a:cs typeface="Calibri" panose="020F0502020204030204" pitchFamily="34" charset="0"/>
              </a:rPr>
              <a:t>f</a:t>
            </a:r>
            <a:r>
              <a:rPr kumimoji="0" lang="en-US" altLang="en-US" sz="18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º Hg</a:t>
            </a:r>
            <a:r>
              <a:rPr kumimoji="0" lang="en-US" altLang="en-US" sz="1800" b="0" i="0" u="none" strike="noStrike" cap="none" normalizeH="0" baseline="-25000" dirty="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Cl</a:t>
            </a:r>
            <a:r>
              <a:rPr kumimoji="0" lang="en-US" altLang="en-US" sz="1800" b="0" i="0" u="none" strike="noStrike" cap="none" normalizeH="0" baseline="-30000" dirty="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dirty="0">
                <a:ln>
                  <a:noFill/>
                </a:ln>
                <a:solidFill>
                  <a:schemeClr val="tx1"/>
                </a:solidFill>
                <a:effectLst/>
                <a:latin typeface="Calibri" panose="020F0502020204030204" pitchFamily="34" charset="0"/>
                <a:cs typeface="Calibri" panose="020F0502020204030204" pitchFamily="34" charset="0"/>
              </a:rPr>
              <a:t>= -265 kJ/</a:t>
            </a:r>
            <a:r>
              <a:rPr kumimoji="0" lang="en-US" altLang="en-US" sz="1800" b="0" i="0" u="none" strike="noStrike" cap="none" normalizeH="0" dirty="0">
                <a:ln>
                  <a:noFill/>
                </a:ln>
                <a:solidFill>
                  <a:srgbClr val="7030A0"/>
                </a:solidFill>
                <a:effectLst/>
                <a:latin typeface="Calibri" panose="020F0502020204030204" pitchFamily="34" charset="0"/>
                <a:cs typeface="Calibri" panose="020F0502020204030204" pitchFamily="34" charset="0"/>
              </a:rPr>
              <a:t>mol</a:t>
            </a:r>
            <a:r>
              <a:rPr kumimoji="0" lang="en-US" altLang="en-US" sz="1800" b="0" i="0" u="none" strike="noStrike" cap="none" normalizeH="0" dirty="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is for reaction </a:t>
            </a:r>
            <a:r>
              <a:rPr lang="en-GB" dirty="0">
                <a:latin typeface="Calibri" panose="020F0502020204030204" pitchFamily="34" charset="0"/>
                <a:cs typeface="Calibri" panose="020F0502020204030204" pitchFamily="34" charset="0"/>
              </a:rPr>
              <a:t>2 Hg + 2 Cl</a:t>
            </a:r>
            <a:r>
              <a:rPr lang="en-GB" baseline="-25000" dirty="0">
                <a:latin typeface="Calibri" panose="020F0502020204030204" pitchFamily="34" charset="0"/>
                <a:cs typeface="Calibri" panose="020F0502020204030204" pitchFamily="34" charset="0"/>
              </a:rPr>
              <a:t>2 </a:t>
            </a:r>
            <a:r>
              <a:rPr lang="en-GB" dirty="0">
                <a:latin typeface="Calibri" panose="020F0502020204030204" pitchFamily="34" charset="0"/>
                <a:cs typeface="Calibri" panose="020F0502020204030204" pitchFamily="34" charset="0"/>
                <a:sym typeface="Wingdings" panose="05000000000000000000" pitchFamily="2" charset="2"/>
              </a:rPr>
              <a:t> </a:t>
            </a:r>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1 mol H</a:t>
            </a:r>
            <a:r>
              <a:rPr kumimoji="0" lang="en-US" altLang="en-US" sz="1800" b="0" i="0" u="none" strike="noStrike" cap="none" normalizeH="0" baseline="0" dirty="0">
                <a:ln>
                  <a:noFill/>
                </a:ln>
                <a:solidFill>
                  <a:srgbClr val="7030A0"/>
                </a:solidFill>
                <a:effectLst/>
                <a:latin typeface="Calibri" panose="020F0502020204030204" pitchFamily="34" charset="0"/>
                <a:cs typeface="Calibri" panose="020F0502020204030204" pitchFamily="34" charset="0"/>
              </a:rPr>
              <a:t>g</a:t>
            </a:r>
            <a:r>
              <a:rPr kumimoji="0" lang="en-US" altLang="en-US" sz="1800" b="0" i="0" u="none" strike="noStrike" cap="none" normalizeH="0" baseline="-25000" dirty="0">
                <a:ln>
                  <a:noFill/>
                </a:ln>
                <a:solidFill>
                  <a:srgbClr val="7030A0"/>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7030A0"/>
                </a:solidFill>
                <a:effectLst/>
                <a:latin typeface="Calibri" panose="020F0502020204030204" pitchFamily="34" charset="0"/>
                <a:cs typeface="Calibri" panose="020F0502020204030204" pitchFamily="34" charset="0"/>
              </a:rPr>
              <a:t>Cl</a:t>
            </a:r>
            <a:r>
              <a:rPr kumimoji="0" lang="en-US" altLang="en-US" sz="1800" b="0" i="0" u="none" strike="noStrike" cap="none" normalizeH="0" baseline="-30000" dirty="0">
                <a:ln>
                  <a:noFill/>
                </a:ln>
                <a:solidFill>
                  <a:srgbClr val="7030A0"/>
                </a:solidFill>
                <a:effectLst/>
                <a:latin typeface="Calibri" panose="020F0502020204030204" pitchFamily="34" charset="0"/>
                <a:cs typeface="Calibri" panose="020F0502020204030204" pitchFamily="34" charset="0"/>
              </a:rPr>
              <a:t>2 </a:t>
            </a:r>
            <a:r>
              <a:rPr kumimoji="0" lang="en-US" altLang="en-US" sz="1800" b="0" i="0" u="none" strike="noStrike" cap="none" normalizeH="0" dirty="0">
                <a:ln>
                  <a:noFill/>
                </a:ln>
                <a:solidFill>
                  <a:schemeClr val="tx1"/>
                </a:solidFill>
                <a:effectLst/>
                <a:latin typeface="Calibri" panose="020F0502020204030204" pitchFamily="34" charset="0"/>
                <a:cs typeface="Calibri" panose="020F0502020204030204" pitchFamily="34" charset="0"/>
              </a:rPr>
              <a:t>+ Cl</a:t>
            </a:r>
            <a:r>
              <a:rPr kumimoji="0" lang="en-US" altLang="en-US" sz="1800" b="0" i="0" u="none" strike="noStrike" cap="none" normalizeH="0" baseline="-25000" dirty="0">
                <a:ln>
                  <a:noFill/>
                </a:ln>
                <a:solidFill>
                  <a:schemeClr val="tx1"/>
                </a:solidFill>
                <a:effectLst/>
                <a:latin typeface="Calibri" panose="020F0502020204030204" pitchFamily="34" charset="0"/>
                <a:cs typeface="Calibri" panose="020F0502020204030204" pitchFamily="34" charset="0"/>
              </a:rPr>
              <a:t>2</a:t>
            </a:r>
            <a:endParaRPr lang="en-GB" dirty="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CFF35E3D-B4FD-4393-B1A5-095436E85BEE}"/>
              </a:ext>
            </a:extLst>
          </p:cNvPr>
          <p:cNvSpPr txBox="1"/>
          <p:nvPr/>
        </p:nvSpPr>
        <p:spPr>
          <a:xfrm>
            <a:off x="5542401" y="3343030"/>
            <a:ext cx="1154981"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63F302CF-2A71-4233-A4E6-3569EBF24272}"/>
              </a:ext>
            </a:extLst>
          </p:cNvPr>
          <p:cNvSpPr txBox="1"/>
          <p:nvPr/>
        </p:nvSpPr>
        <p:spPr>
          <a:xfrm>
            <a:off x="2177688" y="4460710"/>
            <a:ext cx="6180934"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FF0000"/>
                </a:solidFill>
                <a:sym typeface="Symbol" panose="05050102010706020507" pitchFamily="18" charset="2"/>
              </a:rPr>
              <a:t>products</a:t>
            </a:r>
            <a:r>
              <a:rPr lang="en-GB">
                <a:sym typeface="Symbol" panose="05050102010706020507" pitchFamily="18" charset="2"/>
              </a:rPr>
              <a:t>) - </a:t>
            </a:r>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f</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a:t>
            </a:r>
            <a:r>
              <a:rPr lang="en-GB">
                <a:solidFill>
                  <a:srgbClr val="0000FF"/>
                </a:solidFill>
                <a:sym typeface="Symbol" panose="05050102010706020507" pitchFamily="18" charset="2"/>
              </a:rPr>
              <a:t>reactants</a:t>
            </a:r>
            <a:r>
              <a:rPr lang="en-GB">
                <a:sym typeface="Symbol" panose="05050102010706020507" pitchFamily="18" charset="2"/>
              </a:rPr>
              <a:t>) </a:t>
            </a:r>
            <a:r>
              <a:rPr lang="en-GB">
                <a:solidFill>
                  <a:srgbClr val="00B050"/>
                </a:solidFill>
                <a:sym typeface="Symbol" panose="05050102010706020507" pitchFamily="18" charset="2"/>
              </a:rPr>
              <a:t> </a:t>
            </a:r>
            <a:endParaRPr lang="en-GB"/>
          </a:p>
        </p:txBody>
      </p:sp>
      <p:sp>
        <p:nvSpPr>
          <p:cNvPr id="20" name="TextBox 19">
            <a:extLst>
              <a:ext uri="{FF2B5EF4-FFF2-40B4-BE49-F238E27FC236}">
                <a16:creationId xmlns:a16="http://schemas.microsoft.com/office/drawing/2014/main" id="{8EB51554-C21E-4D24-93C3-3533345F758C}"/>
              </a:ext>
            </a:extLst>
          </p:cNvPr>
          <p:cNvSpPr txBox="1"/>
          <p:nvPr/>
        </p:nvSpPr>
        <p:spPr>
          <a:xfrm>
            <a:off x="2170379" y="4976424"/>
            <a:ext cx="6180934"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a:t>
            </a:r>
            <a:r>
              <a:rPr lang="en-GB">
                <a:solidFill>
                  <a:srgbClr val="FF0000"/>
                </a:solidFill>
                <a:sym typeface="Symbol" panose="05050102010706020507" pitchFamily="18" charset="2"/>
              </a:rPr>
              <a:t>(-265) </a:t>
            </a:r>
            <a:r>
              <a:rPr lang="en-GB">
                <a:sym typeface="Symbol" panose="05050102010706020507" pitchFamily="18" charset="2"/>
              </a:rPr>
              <a:t>– (</a:t>
            </a:r>
            <a:r>
              <a:rPr lang="en-GB">
                <a:solidFill>
                  <a:srgbClr val="0000FF"/>
                </a:solidFill>
                <a:sym typeface="Symbol" panose="05050102010706020507" pitchFamily="18" charset="2"/>
              </a:rPr>
              <a:t>-460) </a:t>
            </a:r>
            <a:r>
              <a:rPr lang="en-GB">
                <a:sym typeface="Symbol" panose="05050102010706020507" pitchFamily="18" charset="2"/>
              </a:rPr>
              <a:t>= +</a:t>
            </a:r>
            <a:r>
              <a:rPr lang="en-GB">
                <a:solidFill>
                  <a:srgbClr val="00B050"/>
                </a:solidFill>
                <a:sym typeface="Symbol" panose="05050102010706020507" pitchFamily="18" charset="2"/>
              </a:rPr>
              <a:t>195 kJ   </a:t>
            </a:r>
            <a:endParaRPr lang="en-GB">
              <a:solidFill>
                <a:srgbClr val="00B050"/>
              </a:solidFill>
            </a:endParaRPr>
          </a:p>
        </p:txBody>
      </p:sp>
      <p:sp>
        <p:nvSpPr>
          <p:cNvPr id="21" name="TextBox 20">
            <a:extLst>
              <a:ext uri="{FF2B5EF4-FFF2-40B4-BE49-F238E27FC236}">
                <a16:creationId xmlns:a16="http://schemas.microsoft.com/office/drawing/2014/main" id="{324114D8-253D-49F3-BA1D-6A70632AB35D}"/>
              </a:ext>
            </a:extLst>
          </p:cNvPr>
          <p:cNvSpPr txBox="1"/>
          <p:nvPr/>
        </p:nvSpPr>
        <p:spPr>
          <a:xfrm>
            <a:off x="5523105" y="3858389"/>
            <a:ext cx="2474287"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 -265 - 0 = -265 kJ</a:t>
            </a:r>
            <a:endParaRPr lang="en-GB">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68510622-CE4F-4515-A234-168BA69EDA1A}"/>
              </a:ext>
            </a:extLst>
          </p:cNvPr>
          <p:cNvSpPr txBox="1"/>
          <p:nvPr/>
        </p:nvSpPr>
        <p:spPr>
          <a:xfrm>
            <a:off x="1169028" y="3894810"/>
            <a:ext cx="3203848"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 2x(-230) = -460 kJ</a:t>
            </a:r>
            <a:endParaRPr lang="en-GB">
              <a:latin typeface="Calibri" panose="020F0502020204030204" pitchFamily="34" charset="0"/>
              <a:cs typeface="Calibri" panose="020F0502020204030204" pitchFamily="34" charset="0"/>
            </a:endParaRPr>
          </a:p>
        </p:txBody>
      </p:sp>
      <p:sp>
        <p:nvSpPr>
          <p:cNvPr id="23" name="Oval 22">
            <a:extLst>
              <a:ext uri="{FF2B5EF4-FFF2-40B4-BE49-F238E27FC236}">
                <a16:creationId xmlns:a16="http://schemas.microsoft.com/office/drawing/2014/main" id="{3A56336C-B983-4A19-9047-71DCB3670F6C}"/>
              </a:ext>
            </a:extLst>
          </p:cNvPr>
          <p:cNvSpPr/>
          <p:nvPr/>
        </p:nvSpPr>
        <p:spPr>
          <a:xfrm>
            <a:off x="323528" y="2840475"/>
            <a:ext cx="72008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44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4" grpId="0"/>
      <p:bldP spid="13" grpId="0"/>
      <p:bldP spid="14" grpId="0"/>
      <p:bldP spid="15" grpId="0"/>
      <p:bldP spid="16" grpId="0"/>
      <p:bldP spid="18" grpId="0"/>
      <p:bldP spid="19" grpId="0"/>
      <p:bldP spid="20" grpId="0"/>
      <p:bldP spid="21" grpId="0"/>
      <p:bldP spid="22" grpId="0"/>
      <p:bldP spid="2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11D9270D-0120-43DA-BA65-DE9F99271D52}"/>
              </a:ext>
            </a:extLst>
          </p:cNvPr>
          <p:cNvSpPr txBox="1"/>
          <p:nvPr/>
        </p:nvSpPr>
        <p:spPr>
          <a:xfrm>
            <a:off x="160859" y="535040"/>
            <a:ext cx="8964488"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u="none" strike="noStrike" cap="none" normalizeH="0" baseline="0">
                <a:ln>
                  <a:noFill/>
                </a:ln>
                <a:solidFill>
                  <a:schemeClr val="tx1"/>
                </a:solidFill>
                <a:effectLst/>
                <a:latin typeface="Calibri" panose="020F0502020204030204" pitchFamily="34" charset="0"/>
                <a:cs typeface="Calibri" panose="020F0502020204030204" pitchFamily="34" charset="0"/>
              </a:rPr>
              <a:t>PROBLEM 2</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 Calculate </a:t>
            </a:r>
            <a:r>
              <a:rPr kumimoji="0" lang="en-US" altLang="en-US" sz="1800" b="0" i="0" u="none" strike="noStrike" cap="none" normalizeH="0" baseline="0" err="1">
                <a:ln>
                  <a:noFill/>
                </a:ln>
                <a:solidFill>
                  <a:schemeClr val="tx1"/>
                </a:solidFill>
                <a:effectLst/>
                <a:latin typeface="Calibri" panose="020F0502020204030204" pitchFamily="34" charset="0"/>
                <a:cs typeface="Calibri" panose="020F0502020204030204" pitchFamily="34" charset="0"/>
              </a:rPr>
              <a:t>Δ</a:t>
            </a:r>
            <a:r>
              <a:rPr kumimoji="0" lang="en-US" altLang="en-US" sz="1800" b="0" i="0" u="none" strike="noStrike" cap="none" normalizeH="0" baseline="-30000" err="1">
                <a:ln>
                  <a:noFill/>
                </a:ln>
                <a:solidFill>
                  <a:schemeClr val="tx1"/>
                </a:solidFill>
                <a:effectLst/>
                <a:latin typeface="Calibri" panose="020F0502020204030204" pitchFamily="34" charset="0"/>
                <a:cs typeface="Calibri" panose="020F0502020204030204" pitchFamily="34" charset="0"/>
              </a:rPr>
              <a:t>r</a:t>
            </a:r>
            <a:r>
              <a:rPr kumimoji="0" lang="en-US" altLang="en-US" sz="1800" b="0" i="0" u="none" strike="noStrike" cap="none" normalizeH="0" baseline="0" err="1">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 for the reaction C</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+ 2H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=&gt; C</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8</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using the following information: </a:t>
            </a:r>
          </a:p>
        </p:txBody>
      </p:sp>
      <p:sp>
        <p:nvSpPr>
          <p:cNvPr id="11" name="TextBox 10">
            <a:extLst>
              <a:ext uri="{FF2B5EF4-FFF2-40B4-BE49-F238E27FC236}">
                <a16:creationId xmlns:a16="http://schemas.microsoft.com/office/drawing/2014/main" id="{12537C25-B4FC-4758-A5AD-26B20916F2DB}"/>
              </a:ext>
            </a:extLst>
          </p:cNvPr>
          <p:cNvSpPr txBox="1"/>
          <p:nvPr/>
        </p:nvSpPr>
        <p:spPr>
          <a:xfrm>
            <a:off x="137964" y="2254206"/>
            <a:ext cx="1152128" cy="132343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rPr>
              <a:t>-700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rPr>
              <a:t>-128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rPr>
              <a:t>-158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rPr>
              <a:t>-316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rPr>
              <a:t>-4810 kJ</a:t>
            </a:r>
          </a:p>
        </p:txBody>
      </p:sp>
      <p:sp>
        <p:nvSpPr>
          <p:cNvPr id="20" name="TextBox 19">
            <a:extLst>
              <a:ext uri="{FF2B5EF4-FFF2-40B4-BE49-F238E27FC236}">
                <a16:creationId xmlns:a16="http://schemas.microsoft.com/office/drawing/2014/main" id="{C1E4AD14-2CF9-484D-801E-D795945F4B64}"/>
              </a:ext>
            </a:extLst>
          </p:cNvPr>
          <p:cNvSpPr txBox="1"/>
          <p:nvPr/>
        </p:nvSpPr>
        <p:spPr>
          <a:xfrm>
            <a:off x="1290092" y="5378785"/>
            <a:ext cx="6810300"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(-2341 + </a:t>
            </a:r>
            <a:r>
              <a:rPr lang="en-GB" b="1">
                <a:solidFill>
                  <a:srgbClr val="FF6600"/>
                </a:solidFill>
                <a:sym typeface="Symbol" panose="05050102010706020507" pitchFamily="18" charset="2"/>
              </a:rPr>
              <a:t>2(-286)</a:t>
            </a:r>
            <a:r>
              <a:rPr lang="en-GB">
                <a:sym typeface="Symbol" panose="05050102010706020507" pitchFamily="18" charset="2"/>
              </a:rPr>
              <a:t>) + </a:t>
            </a:r>
            <a:r>
              <a:rPr lang="en-GB" b="1">
                <a:solidFill>
                  <a:srgbClr val="996600"/>
                </a:solidFill>
                <a:sym typeface="Symbol" panose="05050102010706020507" pitchFamily="18" charset="2"/>
              </a:rPr>
              <a:t>2755</a:t>
            </a:r>
            <a:r>
              <a:rPr lang="en-GB">
                <a:sym typeface="Symbol" panose="05050102010706020507" pitchFamily="18" charset="2"/>
              </a:rPr>
              <a:t> = (-2913) + 2755 = </a:t>
            </a:r>
            <a:r>
              <a:rPr lang="en-GB" b="1">
                <a:solidFill>
                  <a:srgbClr val="00B050"/>
                </a:solidFill>
                <a:sym typeface="Symbol" panose="05050102010706020507" pitchFamily="18" charset="2"/>
              </a:rPr>
              <a:t>-158 kJ </a:t>
            </a:r>
            <a:endParaRPr lang="en-GB" b="1">
              <a:solidFill>
                <a:srgbClr val="00B050"/>
              </a:solidFill>
            </a:endParaRPr>
          </a:p>
        </p:txBody>
      </p:sp>
      <p:sp>
        <p:nvSpPr>
          <p:cNvPr id="23" name="TextBox 22">
            <a:extLst>
              <a:ext uri="{FF2B5EF4-FFF2-40B4-BE49-F238E27FC236}">
                <a16:creationId xmlns:a16="http://schemas.microsoft.com/office/drawing/2014/main" id="{03D42058-6142-4F4F-8D5C-B18DC6F59F36}"/>
              </a:ext>
            </a:extLst>
          </p:cNvPr>
          <p:cNvSpPr txBox="1"/>
          <p:nvPr/>
        </p:nvSpPr>
        <p:spPr>
          <a:xfrm>
            <a:off x="3851920" y="867472"/>
            <a:ext cx="3989066" cy="1477328"/>
          </a:xfrm>
          <a:prstGeom prst="rect">
            <a:avLst/>
          </a:prstGeom>
          <a:noFill/>
        </p:spPr>
        <p:txBody>
          <a:bodyPr wrap="square">
            <a:spAutoFit/>
          </a:bodyPr>
          <a:lstStyle/>
          <a:p>
            <a:r>
              <a:rPr lang="en-US" altLang="en-US" b="1">
                <a:latin typeface="Calibri" panose="020F0502020204030204" pitchFamily="34" charset="0"/>
                <a:cs typeface="Calibri" panose="020F0502020204030204" pitchFamily="34" charset="0"/>
                <a:sym typeface="Wingdings" panose="05000000000000000000" pitchFamily="2" charset="2"/>
              </a:rPr>
              <a:t>combustion reactions</a:t>
            </a:r>
          </a:p>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C</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+ 5O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4CO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  2H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O</a:t>
            </a:r>
          </a:p>
          <a:p>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  ½ 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  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	</a:t>
            </a:r>
            <a:r>
              <a:rPr lang="en-US" altLang="en-US">
                <a:latin typeface="Calibri" panose="020F0502020204030204" pitchFamily="34" charset="0"/>
                <a:cs typeface="Calibri" panose="020F0502020204030204" pitchFamily="34" charset="0"/>
                <a:sym typeface="Wingdings" panose="05000000000000000000" pitchFamily="2" charset="2"/>
              </a:rPr>
              <a:t>	</a:t>
            </a:r>
            <a:endPar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endParaRPr>
          </a:p>
          <a:p>
            <a:r>
              <a:rPr lang="en-US" altLang="en-US" b="1" baseline="0">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b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br>
            <a:endParaRPr lang="en-GB"/>
          </a:p>
        </p:txBody>
      </p:sp>
      <p:sp>
        <p:nvSpPr>
          <p:cNvPr id="24" name="TextBox 23">
            <a:extLst>
              <a:ext uri="{FF2B5EF4-FFF2-40B4-BE49-F238E27FC236}">
                <a16:creationId xmlns:a16="http://schemas.microsoft.com/office/drawing/2014/main" id="{4C3CF290-871B-4AD0-A73D-8F516E267145}"/>
              </a:ext>
            </a:extLst>
          </p:cNvPr>
          <p:cNvSpPr txBox="1"/>
          <p:nvPr/>
        </p:nvSpPr>
        <p:spPr>
          <a:xfrm>
            <a:off x="120294" y="1160340"/>
            <a:ext cx="4039891" cy="1200329"/>
          </a:xfrm>
          <a:prstGeom prst="rect">
            <a:avLst/>
          </a:prstGeom>
          <a:noFill/>
        </p:spPr>
        <p:txBody>
          <a:bodyPr wrap="square">
            <a:spAutoFit/>
          </a:bodyPr>
          <a:lstStyle/>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-2341 kJ/mol	</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 -286 kJ/mol</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-2755 kJ/mol</a:t>
            </a:r>
            <a:br>
              <a:rPr lang="en-US" altLang="en-US">
                <a:latin typeface="Calibri" panose="020F0502020204030204" pitchFamily="34" charset="0"/>
                <a:cs typeface="Calibri" panose="020F0502020204030204" pitchFamily="34" charset="0"/>
              </a:rPr>
            </a:br>
            <a:endParaRPr lang="en-US" alt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AB6ADB0-42ED-4AE7-8AD0-EDE0E3FA3446}"/>
              </a:ext>
            </a:extLst>
          </p:cNvPr>
          <p:cNvSpPr txBox="1"/>
          <p:nvPr/>
        </p:nvSpPr>
        <p:spPr>
          <a:xfrm>
            <a:off x="1418134" y="2414024"/>
            <a:ext cx="7554774" cy="646331"/>
          </a:xfrm>
          <a:prstGeom prst="rect">
            <a:avLst/>
          </a:prstGeom>
          <a:noFill/>
        </p:spPr>
        <p:txBody>
          <a:bodyPr wrap="square" rtlCol="0">
            <a:spAutoFit/>
          </a:bodyPr>
          <a:lstStyle/>
          <a:p>
            <a:r>
              <a:rPr lang="en-GB"/>
              <a:t>Combine these combustion reactions:</a:t>
            </a:r>
          </a:p>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C</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+ 5O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½O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a:latin typeface="Calibri" panose="020F0502020204030204" pitchFamily="34" charset="0"/>
                <a:cs typeface="Calibri" panose="020F0502020204030204" pitchFamily="34" charset="0"/>
                <a:sym typeface="Wingdings" panose="05000000000000000000" pitchFamily="2" charset="2"/>
              </a:rPr>
              <a:t>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+ 4H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4CO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  2H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O + </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+ 6O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4" name="TextBox 3">
            <a:extLst>
              <a:ext uri="{FF2B5EF4-FFF2-40B4-BE49-F238E27FC236}">
                <a16:creationId xmlns:a16="http://schemas.microsoft.com/office/drawing/2014/main" id="{0D1E5B1A-E0A6-4F0F-8FC2-EA0ADFAEA8A3}"/>
              </a:ext>
            </a:extLst>
          </p:cNvPr>
          <p:cNvSpPr txBox="1"/>
          <p:nvPr/>
        </p:nvSpPr>
        <p:spPr>
          <a:xfrm>
            <a:off x="7400818" y="1122049"/>
            <a:ext cx="1146468" cy="923330"/>
          </a:xfrm>
          <a:prstGeom prst="rect">
            <a:avLst/>
          </a:prstGeom>
          <a:noFill/>
        </p:spPr>
        <p:txBody>
          <a:bodyPr wrap="none" rtlCol="0">
            <a:spAutoFit/>
          </a:bodyPr>
          <a:lstStyle/>
          <a:p>
            <a:r>
              <a:rPr lang="en-GB"/>
              <a:t>as is </a:t>
            </a:r>
          </a:p>
          <a:p>
            <a:r>
              <a:rPr lang="en-GB" b="1">
                <a:solidFill>
                  <a:srgbClr val="FF6600"/>
                </a:solidFill>
              </a:rPr>
              <a:t>x 2 </a:t>
            </a:r>
          </a:p>
          <a:p>
            <a:r>
              <a:rPr lang="en-GB" b="1">
                <a:solidFill>
                  <a:srgbClr val="996600"/>
                </a:solidFill>
              </a:rPr>
              <a:t>reversed</a:t>
            </a:r>
          </a:p>
        </p:txBody>
      </p:sp>
      <p:sp>
        <p:nvSpPr>
          <p:cNvPr id="25" name="TextBox 24">
            <a:extLst>
              <a:ext uri="{FF2B5EF4-FFF2-40B4-BE49-F238E27FC236}">
                <a16:creationId xmlns:a16="http://schemas.microsoft.com/office/drawing/2014/main" id="{7DC9C233-D319-484C-9D17-211B39BC7543}"/>
              </a:ext>
            </a:extLst>
          </p:cNvPr>
          <p:cNvSpPr txBox="1"/>
          <p:nvPr/>
        </p:nvSpPr>
        <p:spPr>
          <a:xfrm>
            <a:off x="1428056" y="3045507"/>
            <a:ext cx="7554774" cy="369332"/>
          </a:xfrm>
          <a:prstGeom prst="rect">
            <a:avLst/>
          </a:prstGeom>
          <a:noFill/>
        </p:spPr>
        <p:txBody>
          <a:bodyPr wrap="square" rtlCol="0">
            <a:spAutoFit/>
          </a:bodyPr>
          <a:lstStyle/>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C</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+ 5O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a:t>
            </a:r>
            <a:r>
              <a:rPr kumimoji="0" lang="en-US" altLang="en-US" sz="1800" b="1" i="0" u="none" strike="noStrike" cap="none" normalizeH="0">
                <a:ln>
                  <a:noFill/>
                </a:ln>
                <a:solidFill>
                  <a:srgbClr val="FF6600"/>
                </a:solidFill>
                <a:effectLst/>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4CO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  2H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O + </a:t>
            </a:r>
            <a:r>
              <a:rPr kumimoji="0" lang="en-US" altLang="en-US" sz="1800" b="1" i="0" u="none" strike="noStrike" cap="none" normalizeH="0">
                <a:ln>
                  <a:noFill/>
                </a:ln>
                <a:solidFill>
                  <a:srgbClr val="FF6600"/>
                </a:solidFill>
                <a:effectLst/>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6" name="TextBox 25">
            <a:extLst>
              <a:ext uri="{FF2B5EF4-FFF2-40B4-BE49-F238E27FC236}">
                <a16:creationId xmlns:a16="http://schemas.microsoft.com/office/drawing/2014/main" id="{E294D986-CF5C-46B4-97FF-16A6AD27F720}"/>
              </a:ext>
            </a:extLst>
          </p:cNvPr>
          <p:cNvSpPr txBox="1"/>
          <p:nvPr/>
        </p:nvSpPr>
        <p:spPr>
          <a:xfrm>
            <a:off x="1416213" y="3492292"/>
            <a:ext cx="7554774" cy="646331"/>
          </a:xfrm>
          <a:prstGeom prst="rect">
            <a:avLst/>
          </a:prstGeom>
          <a:noFill/>
        </p:spPr>
        <p:txBody>
          <a:bodyPr wrap="square" rtlCol="0">
            <a:spAutoFit/>
          </a:bodyPr>
          <a:lstStyle/>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Group/cancel 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O, CO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2</a:t>
            </a:r>
          </a:p>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C</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 </a:t>
            </a:r>
            <a:r>
              <a:rPr kumimoji="0" lang="en-US" altLang="en-US" sz="1800" b="0" i="0" u="sng" strike="noStrike" cap="none" normalizeH="0">
                <a:ln>
                  <a:noFill/>
                </a:ln>
                <a:solidFill>
                  <a:schemeClr val="tx1"/>
                </a:solidFill>
                <a:effectLst/>
                <a:latin typeface="Calibri" panose="020F0502020204030204" pitchFamily="34" charset="0"/>
                <a:cs typeface="Calibri" panose="020F0502020204030204" pitchFamily="34" charset="0"/>
              </a:rPr>
              <a:t>5O</a:t>
            </a:r>
            <a:r>
              <a:rPr kumimoji="0" lang="en-US" altLang="en-US" sz="1800" b="0" i="0" u="sng" strike="noStrike" cap="none" normalizeH="0" baseline="-25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sng" strike="noStrike" cap="none" normalizeH="0">
                <a:ln>
                  <a:noFill/>
                </a:ln>
                <a:solidFill>
                  <a:schemeClr val="tx1"/>
                </a:solidFill>
                <a:effectLst/>
                <a:latin typeface="Calibri" panose="020F0502020204030204" pitchFamily="34" charset="0"/>
                <a:cs typeface="Calibri" panose="020F0502020204030204" pitchFamily="34" charset="0"/>
              </a:rPr>
              <a:t> </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rPr>
              <a:t>+ </a:t>
            </a:r>
            <a:r>
              <a:rPr kumimoji="0" lang="en-US" altLang="en-US" sz="1800" b="1" i="0" u="none" strike="noStrike" cap="none" normalizeH="0">
                <a:ln>
                  <a:noFill/>
                </a:ln>
                <a:solidFill>
                  <a:srgbClr val="FF6600"/>
                </a:solidFill>
                <a:effectLst/>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u="sng">
                <a:solidFill>
                  <a:srgbClr val="FF6600"/>
                </a:solidFill>
                <a:latin typeface="Calibri" panose="020F0502020204030204" pitchFamily="34" charset="0"/>
                <a:cs typeface="Calibri" panose="020F0502020204030204" pitchFamily="34" charset="0"/>
              </a:rPr>
              <a:t>O</a:t>
            </a:r>
            <a:r>
              <a:rPr lang="en-US" altLang="en-US" b="1" u="sng"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4CO</a:t>
            </a:r>
            <a:r>
              <a:rPr kumimoji="0" lang="en-US" altLang="en-US" sz="1800" b="0" i="0" u="none"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  </a:t>
            </a:r>
            <a:r>
              <a:rPr kumimoji="0" lang="en-US" altLang="en-US" sz="1800" b="0" i="0" u="sng"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2H</a:t>
            </a:r>
            <a:r>
              <a:rPr kumimoji="0" lang="en-US" altLang="en-US" sz="1800" b="0" i="0" u="sng" strike="noStrike" cap="none" normalizeH="0" baseline="-2500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b="0" i="0" u="sng"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O</a:t>
            </a:r>
            <a:r>
              <a:rPr kumimoji="0" lang="en-US" altLang="en-US" sz="1800" b="0" i="0" u="none" strike="noStrike" cap="none" normalizeH="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rPr>
              <a:t> + </a:t>
            </a:r>
            <a:r>
              <a:rPr kumimoji="0" lang="en-US" altLang="en-US" sz="1800" b="1" i="0" u="sng" strike="noStrike" cap="none" normalizeH="0">
                <a:ln>
                  <a:noFill/>
                </a:ln>
                <a:solidFill>
                  <a:srgbClr val="FF6600"/>
                </a:solidFill>
                <a:effectLst/>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H</a:t>
            </a:r>
            <a:r>
              <a:rPr lang="en-US" altLang="en-US" b="1" u="sng"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7" name="TextBox 26">
            <a:extLst>
              <a:ext uri="{FF2B5EF4-FFF2-40B4-BE49-F238E27FC236}">
                <a16:creationId xmlns:a16="http://schemas.microsoft.com/office/drawing/2014/main" id="{C30B0052-4999-4E0B-AEC5-068406A4AE9B}"/>
              </a:ext>
            </a:extLst>
          </p:cNvPr>
          <p:cNvSpPr txBox="1"/>
          <p:nvPr/>
        </p:nvSpPr>
        <p:spPr>
          <a:xfrm>
            <a:off x="1331640" y="4187780"/>
            <a:ext cx="7554774" cy="369332"/>
          </a:xfrm>
          <a:prstGeom prst="rect">
            <a:avLst/>
          </a:prstGeom>
          <a:noFill/>
        </p:spPr>
        <p:txBody>
          <a:bodyPr wrap="square" rtlCol="0">
            <a:spAutoFit/>
          </a:bodyPr>
          <a:lstStyle/>
          <a:p>
            <a:r>
              <a:rPr kumimoji="0" lang="en-US" altLang="en-US" sz="1800" i="0" strike="noStrike" cap="none" normalizeH="0" baseline="0">
                <a:ln>
                  <a:noFill/>
                </a:ln>
                <a:effectLst/>
                <a:latin typeface="Calibri" panose="020F0502020204030204" pitchFamily="34" charset="0"/>
                <a:cs typeface="Calibri" panose="020F0502020204030204" pitchFamily="34" charset="0"/>
              </a:rPr>
              <a:t>C</a:t>
            </a:r>
            <a:r>
              <a:rPr kumimoji="0" lang="en-US" altLang="en-US" sz="1800" i="0" strike="noStrike" cap="none" normalizeH="0" baseline="-25000">
                <a:ln>
                  <a:noFill/>
                </a:ln>
                <a:effectLst/>
                <a:latin typeface="Calibri" panose="020F0502020204030204" pitchFamily="34" charset="0"/>
                <a:cs typeface="Calibri" panose="020F0502020204030204" pitchFamily="34" charset="0"/>
              </a:rPr>
              <a:t>4</a:t>
            </a:r>
            <a:r>
              <a:rPr kumimoji="0" lang="en-US" altLang="en-US" sz="1800" i="0" strike="noStrike" cap="none" normalizeH="0" baseline="0">
                <a:ln>
                  <a:noFill/>
                </a:ln>
                <a:effectLst/>
                <a:latin typeface="Calibri" panose="020F0502020204030204" pitchFamily="34" charset="0"/>
                <a:cs typeface="Calibri" panose="020F0502020204030204" pitchFamily="34" charset="0"/>
              </a:rPr>
              <a:t>H</a:t>
            </a:r>
            <a:r>
              <a:rPr kumimoji="0" lang="en-US" altLang="en-US" sz="1800" i="0" strike="noStrike" cap="none" normalizeH="0" baseline="-25000">
                <a:ln>
                  <a:noFill/>
                </a:ln>
                <a:effectLst/>
                <a:latin typeface="Calibri" panose="020F0502020204030204" pitchFamily="34" charset="0"/>
                <a:cs typeface="Calibri" panose="020F0502020204030204" pitchFamily="34" charset="0"/>
              </a:rPr>
              <a:t>4</a:t>
            </a:r>
            <a:r>
              <a:rPr kumimoji="0" lang="en-US" altLang="en-US" sz="1800" i="0" strike="noStrike" cap="none" normalizeH="0">
                <a:ln>
                  <a:noFill/>
                </a:ln>
                <a:effectLst/>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rPr>
              <a:t>6</a:t>
            </a:r>
            <a:r>
              <a:rPr kumimoji="0" lang="en-US" altLang="en-US" sz="1800" i="0" strike="sngStrike" cap="none" normalizeH="0">
                <a:ln>
                  <a:noFill/>
                </a:ln>
                <a:effectLst/>
                <a:latin typeface="Calibri" panose="020F0502020204030204" pitchFamily="34" charset="0"/>
                <a:cs typeface="Calibri" panose="020F0502020204030204" pitchFamily="34" charset="0"/>
              </a:rPr>
              <a:t>O</a:t>
            </a:r>
            <a:r>
              <a:rPr kumimoji="0" lang="en-US" altLang="en-US" sz="1800" i="0" strike="sngStrike" cap="none" normalizeH="0" baseline="-25000">
                <a:ln>
                  <a:noFill/>
                </a:ln>
                <a:effectLst/>
                <a:latin typeface="Calibri" panose="020F0502020204030204" pitchFamily="34" charset="0"/>
                <a:cs typeface="Calibri" panose="020F0502020204030204" pitchFamily="34" charset="0"/>
              </a:rPr>
              <a:t>2</a:t>
            </a:r>
            <a:r>
              <a:rPr kumimoji="0" lang="en-US" altLang="en-US" sz="1800" i="0" strike="noStrike" cap="none" normalizeH="0">
                <a:ln>
                  <a:noFill/>
                </a:ln>
                <a:effectLst/>
                <a:latin typeface="Calibri" panose="020F0502020204030204" pitchFamily="34" charset="0"/>
                <a:cs typeface="Calibri" panose="020F0502020204030204" pitchFamily="34" charset="0"/>
              </a:rPr>
              <a:t> + 2</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a:t>
            </a:r>
            <a:r>
              <a:rPr kumimoji="0" lang="en-US" altLang="en-US" sz="1800" i="0" strike="noStrike" cap="none" normalizeH="0">
                <a:ln>
                  <a:noFill/>
                </a:ln>
                <a:effectLst/>
                <a:latin typeface="Calibri" panose="020F0502020204030204" pitchFamily="34" charset="0"/>
                <a:cs typeface="Calibri" panose="020F0502020204030204" pitchFamily="34" charset="0"/>
                <a:sym typeface="Wingdings" panose="05000000000000000000" pitchFamily="2" charset="2"/>
              </a:rPr>
              <a:t>  </a:t>
            </a:r>
            <a:r>
              <a:rPr kumimoji="0" lang="en-US" altLang="en-US" sz="1800" i="0" strike="sngStrike" cap="none" normalizeH="0">
                <a:ln>
                  <a:noFill/>
                </a:ln>
                <a:effectLst/>
                <a:latin typeface="Calibri" panose="020F0502020204030204" pitchFamily="34" charset="0"/>
                <a:cs typeface="Calibri" panose="020F0502020204030204" pitchFamily="34" charset="0"/>
                <a:sym typeface="Wingdings" panose="05000000000000000000" pitchFamily="2" charset="2"/>
              </a:rPr>
              <a:t>4CO</a:t>
            </a:r>
            <a:r>
              <a:rPr kumimoji="0" lang="en-US" altLang="en-US" sz="1800" i="0" strike="sngStrike" cap="none" normalizeH="0" baseline="-25000">
                <a:ln>
                  <a:noFill/>
                </a:ln>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i="0" strike="noStrike" cap="none" normalizeH="0">
                <a:ln>
                  <a:noFill/>
                </a:ln>
                <a:effectLst/>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a:t>
            </a:r>
            <a:r>
              <a:rPr kumimoji="0" lang="en-US" altLang="en-US" sz="1800" i="0" strike="sngStrike" cap="none" normalizeH="0">
                <a:ln>
                  <a:noFill/>
                </a:ln>
                <a:effectLst/>
                <a:latin typeface="Calibri" panose="020F0502020204030204" pitchFamily="34" charset="0"/>
                <a:cs typeface="Calibri" panose="020F0502020204030204" pitchFamily="34" charset="0"/>
                <a:sym typeface="Wingdings" panose="05000000000000000000" pitchFamily="2" charset="2"/>
              </a:rPr>
              <a:t>H</a:t>
            </a:r>
            <a:r>
              <a:rPr kumimoji="0" lang="en-US" altLang="en-US" sz="1800" i="0" strike="sngStrike" cap="none" normalizeH="0" baseline="-25000">
                <a:ln>
                  <a:noFill/>
                </a:ln>
                <a:effectLst/>
                <a:latin typeface="Calibri" panose="020F0502020204030204" pitchFamily="34" charset="0"/>
                <a:cs typeface="Calibri" panose="020F0502020204030204" pitchFamily="34" charset="0"/>
                <a:sym typeface="Wingdings" panose="05000000000000000000" pitchFamily="2" charset="2"/>
              </a:rPr>
              <a:t>2</a:t>
            </a:r>
            <a:r>
              <a:rPr kumimoji="0" lang="en-US" altLang="en-US" sz="1800" i="0" strike="sngStrike" cap="none" normalizeH="0">
                <a:ln>
                  <a:noFill/>
                </a:ln>
                <a:effectLst/>
                <a:latin typeface="Calibri" panose="020F0502020204030204" pitchFamily="34" charset="0"/>
                <a:cs typeface="Calibri" panose="020F0502020204030204" pitchFamily="34" charset="0"/>
                <a:sym typeface="Wingdings" panose="05000000000000000000" pitchFamily="2" charset="2"/>
              </a:rPr>
              <a:t>O</a:t>
            </a:r>
            <a:r>
              <a:rPr kumimoji="0" lang="en-US" altLang="en-US" sz="1800" i="0" strike="noStrike" cap="none" normalizeH="0">
                <a:ln>
                  <a:noFill/>
                </a:ln>
                <a:effectLst/>
                <a:latin typeface="Calibri" panose="020F0502020204030204" pitchFamily="34" charset="0"/>
                <a:cs typeface="Calibri" panose="020F0502020204030204" pitchFamily="34" charset="0"/>
                <a:sym typeface="Wingdings" panose="05000000000000000000" pitchFamily="2" charset="2"/>
              </a:rPr>
              <a:t> + </a:t>
            </a:r>
            <a:r>
              <a:rPr lang="en-US" altLang="en-US">
                <a:latin typeface="Calibri" panose="020F0502020204030204" pitchFamily="34" charset="0"/>
                <a:cs typeface="Calibri" panose="020F0502020204030204" pitchFamily="34" charset="0"/>
                <a:sym typeface="Wingdings" panose="05000000000000000000" pitchFamily="2" charset="2"/>
              </a:rPr>
              <a:t>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6O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9" name="TextBox 28">
            <a:extLst>
              <a:ext uri="{FF2B5EF4-FFF2-40B4-BE49-F238E27FC236}">
                <a16:creationId xmlns:a16="http://schemas.microsoft.com/office/drawing/2014/main" id="{6A7C75CC-8553-4CB8-AC7A-37F7E56F5D88}"/>
              </a:ext>
            </a:extLst>
          </p:cNvPr>
          <p:cNvSpPr txBox="1"/>
          <p:nvPr/>
        </p:nvSpPr>
        <p:spPr>
          <a:xfrm>
            <a:off x="1290092" y="4593946"/>
            <a:ext cx="4622006" cy="369332"/>
          </a:xfrm>
          <a:prstGeom prst="rect">
            <a:avLst/>
          </a:prstGeom>
          <a:noFill/>
        </p:spPr>
        <p:txBody>
          <a:bodyPr wrap="square">
            <a:spAutoFit/>
          </a:bodyPr>
          <a:lstStyle/>
          <a:p>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C</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+ 2H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=&gt; C</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4</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H</a:t>
            </a:r>
            <a:r>
              <a:rPr kumimoji="0" lang="en-US" altLang="en-US" sz="1800" b="0" i="0" u="none" strike="noStrike" cap="none" normalizeH="0" baseline="-30000">
                <a:ln>
                  <a:noFill/>
                </a:ln>
                <a:solidFill>
                  <a:schemeClr val="tx1"/>
                </a:solidFill>
                <a:effectLst/>
                <a:latin typeface="Calibri" panose="020F0502020204030204" pitchFamily="34" charset="0"/>
                <a:cs typeface="Calibri" panose="020F0502020204030204" pitchFamily="34" charset="0"/>
              </a:rPr>
              <a:t>8</a:t>
            </a:r>
            <a:r>
              <a:rPr kumimoji="0" lang="en-US" altLang="en-US" sz="1800" b="0" i="0" u="none" strike="noStrike" cap="none" normalizeH="0" baseline="0">
                <a:ln>
                  <a:noFill/>
                </a:ln>
                <a:solidFill>
                  <a:schemeClr val="tx1"/>
                </a:solidFill>
                <a:effectLst/>
                <a:latin typeface="Calibri" panose="020F0502020204030204" pitchFamily="34" charset="0"/>
                <a:cs typeface="Calibri" panose="020F0502020204030204" pitchFamily="34" charset="0"/>
              </a:rPr>
              <a:t>(g), </a:t>
            </a:r>
            <a:endParaRPr lang="en-GB"/>
          </a:p>
        </p:txBody>
      </p:sp>
      <p:sp>
        <p:nvSpPr>
          <p:cNvPr id="30" name="Oval 29">
            <a:extLst>
              <a:ext uri="{FF2B5EF4-FFF2-40B4-BE49-F238E27FC236}">
                <a16:creationId xmlns:a16="http://schemas.microsoft.com/office/drawing/2014/main" id="{9E6A2B52-0D8B-4314-9799-4C4379E110B0}"/>
              </a:ext>
            </a:extLst>
          </p:cNvPr>
          <p:cNvSpPr/>
          <p:nvPr/>
        </p:nvSpPr>
        <p:spPr>
          <a:xfrm>
            <a:off x="179512" y="2726500"/>
            <a:ext cx="792088"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509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 grpId="0"/>
      <p:bldP spid="4" grpId="0"/>
      <p:bldP spid="25" grpId="0"/>
      <p:bldP spid="26" grpId="0"/>
      <p:bldP spid="27" grpId="0"/>
      <p:bldP spid="29" grpId="0"/>
      <p:bldP spid="3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DCFA65D-5E2C-4A99-B96C-2340BD0E1339}"/>
              </a:ext>
            </a:extLst>
          </p:cNvPr>
          <p:cNvSpPr txBox="1"/>
          <p:nvPr/>
        </p:nvSpPr>
        <p:spPr>
          <a:xfrm>
            <a:off x="107504" y="544628"/>
            <a:ext cx="8640960" cy="2031325"/>
          </a:xfrm>
          <a:prstGeom prst="rect">
            <a:avLst/>
          </a:prstGeom>
          <a:noFill/>
        </p:spPr>
        <p:txBody>
          <a:bodyPr wrap="square">
            <a:spAutoFit/>
          </a:bodyPr>
          <a:lstStyle/>
          <a:p>
            <a:pPr lvl="0" eaLnBrk="0" hangingPunct="0"/>
            <a:r>
              <a:rPr lang="en-US" altLang="en-US"/>
              <a:t>PROBLEM 1: </a:t>
            </a:r>
            <a:r>
              <a:rPr kumimoji="0" lang="en-US" altLang="en-US" sz="1800" b="0" i="0" u="none" strike="noStrike" cap="none" normalizeH="0" baseline="0">
                <a:ln>
                  <a:noFill/>
                </a:ln>
                <a:solidFill>
                  <a:schemeClr val="tx1"/>
                </a:solidFill>
                <a:effectLst/>
              </a:rPr>
              <a:t>Given the thermochemical equation:  2 NO(g) + O</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(g) =&gt; 2 NO</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(g).</a:t>
            </a:r>
            <a:r>
              <a:rPr lang="en-US" altLang="en-US" i="1"/>
              <a:t> ΔH = 1140 kJ</a:t>
            </a:r>
            <a:r>
              <a:rPr kumimoji="0" lang="en-US" altLang="en-US" sz="1800" b="0" i="0" u="none" strike="noStrike" cap="none" normalizeH="0" baseline="0">
                <a:ln>
                  <a:noFill/>
                </a:ln>
                <a:solidFill>
                  <a:schemeClr val="tx1"/>
                </a:solidFill>
                <a:effectLst/>
              </a:rPr>
              <a:t> Calculate ΔH for the reaction NO</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(g) =&gt; NO(g) + 1/2 O</a:t>
            </a:r>
            <a:r>
              <a:rPr kumimoji="0" lang="en-US" altLang="en-US" sz="1800" b="0" i="0" u="none" strike="noStrike" cap="none" normalizeH="0" baseline="-30000">
                <a:ln>
                  <a:noFill/>
                </a:ln>
                <a:solidFill>
                  <a:schemeClr val="tx1"/>
                </a:solidFill>
                <a:effectLst/>
              </a:rPr>
              <a:t>2</a:t>
            </a:r>
            <a:r>
              <a:rPr kumimoji="0" lang="en-US" altLang="en-US" sz="1800" b="0" i="0" u="none" strike="noStrike" cap="none" normalizeH="0" baseline="0">
                <a:ln>
                  <a:noFill/>
                </a:ln>
                <a:solidFill>
                  <a:schemeClr val="tx1"/>
                </a:solidFill>
                <a:effectLst/>
              </a:rPr>
              <a:t>(g)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rPr>
              <a:t>-</a:t>
            </a:r>
            <a:r>
              <a:rPr kumimoji="0" lang="en-US" altLang="en-US" sz="1800" i="0" u="none" strike="noStrike" cap="none" normalizeH="0" baseline="0">
                <a:ln>
                  <a:noFill/>
                </a:ln>
                <a:solidFill>
                  <a:schemeClr val="tx1"/>
                </a:solidFill>
                <a:effectLst/>
              </a:rPr>
              <a:t>114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a:ln>
                  <a:noFill/>
                </a:ln>
                <a:solidFill>
                  <a:schemeClr val="tx1"/>
                </a:solidFill>
                <a:effectLst/>
              </a:rPr>
              <a:t>+114.0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a:ln>
                  <a:noFill/>
                </a:ln>
                <a:solidFill>
                  <a:schemeClr val="tx1"/>
                </a:solidFill>
                <a:effectLst/>
              </a:rPr>
              <a:t>-570 kJ</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a:ln>
                  <a:noFill/>
                </a:ln>
                <a:solidFill>
                  <a:schemeClr val="tx1"/>
                </a:solidFill>
                <a:effectLst/>
              </a:rPr>
              <a:t>+570 kJ</a:t>
            </a:r>
          </a:p>
          <a:p>
            <a:pPr lvl="0" eaLnBrk="0" hangingPunct="0"/>
            <a:r>
              <a:rPr kumimoji="0" lang="en-US" altLang="en-US" sz="1800" i="0" u="none" strike="noStrike" cap="none" normalizeH="0" baseline="0">
                <a:ln>
                  <a:noFill/>
                </a:ln>
                <a:solidFill>
                  <a:schemeClr val="tx1"/>
                </a:solidFill>
                <a:effectLst/>
              </a:rPr>
              <a:t>+128 kJ</a:t>
            </a:r>
            <a:endParaRPr lang="en-GB" i="1"/>
          </a:p>
        </p:txBody>
      </p:sp>
      <p:sp>
        <p:nvSpPr>
          <p:cNvPr id="10" name="TextBox 9">
            <a:extLst>
              <a:ext uri="{FF2B5EF4-FFF2-40B4-BE49-F238E27FC236}">
                <a16:creationId xmlns:a16="http://schemas.microsoft.com/office/drawing/2014/main" id="{716502C7-0671-4496-9C45-986CF7AAF8BB}"/>
              </a:ext>
            </a:extLst>
          </p:cNvPr>
          <p:cNvSpPr txBox="1"/>
          <p:nvPr/>
        </p:nvSpPr>
        <p:spPr>
          <a:xfrm>
            <a:off x="53498" y="2548112"/>
            <a:ext cx="9037004" cy="230832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PROBLEM 2: What is the standard </a:t>
            </a:r>
            <a:r>
              <a:rPr kumimoji="0" lang="en-US" altLang="en-US" sz="1800" b="0" i="0" u="none" strike="noStrike" cap="none" normalizeH="0" baseline="0" dirty="0">
                <a:ln>
                  <a:noFill/>
                </a:ln>
                <a:solidFill>
                  <a:srgbClr val="00B050"/>
                </a:solidFill>
                <a:effectLst/>
              </a:rPr>
              <a:t>enthalpy of formation </a:t>
            </a:r>
            <a:r>
              <a:rPr kumimoji="0" lang="en-US" altLang="en-US" sz="1800" b="0" i="0" u="none" strike="noStrike" cap="none" normalizeH="0" baseline="0" dirty="0">
                <a:ln>
                  <a:noFill/>
                </a:ln>
                <a:solidFill>
                  <a:schemeClr val="tx1"/>
                </a:solidFill>
                <a:effectLst/>
              </a:rPr>
              <a:t>of propene, </a:t>
            </a:r>
            <a:r>
              <a:rPr kumimoji="0" lang="en-US" altLang="en-US" sz="1800" b="0" i="0" u="none" strike="noStrike" cap="none" normalizeH="0" baseline="0" dirty="0">
                <a:ln>
                  <a:noFill/>
                </a:ln>
                <a:solidFill>
                  <a:srgbClr val="00B050"/>
                </a:solidFill>
                <a:effectLst/>
              </a:rPr>
              <a:t>C</a:t>
            </a:r>
            <a:r>
              <a:rPr kumimoji="0" lang="en-US" altLang="en-US" sz="1800" b="0" i="0" u="none" strike="noStrike" cap="none" normalizeH="0" baseline="-30000" dirty="0">
                <a:ln>
                  <a:noFill/>
                </a:ln>
                <a:solidFill>
                  <a:srgbClr val="00B050"/>
                </a:solidFill>
                <a:effectLst/>
              </a:rPr>
              <a:t>3</a:t>
            </a:r>
            <a:r>
              <a:rPr kumimoji="0" lang="en-US" altLang="en-US" sz="1800" b="0" i="0" u="none" strike="noStrike" cap="none" normalizeH="0" baseline="0" dirty="0">
                <a:ln>
                  <a:noFill/>
                </a:ln>
                <a:solidFill>
                  <a:srgbClr val="00B050"/>
                </a:solidFill>
                <a:effectLst/>
              </a:rPr>
              <a:t>H</a:t>
            </a:r>
            <a:r>
              <a:rPr kumimoji="0" lang="en-US" altLang="en-US" sz="1800" b="0" i="0" u="none" strike="noStrike" cap="none" normalizeH="0" baseline="-30000" dirty="0">
                <a:ln>
                  <a:noFill/>
                </a:ln>
                <a:solidFill>
                  <a:srgbClr val="00B050"/>
                </a:solidFill>
                <a:effectLst/>
              </a:rPr>
              <a:t>6</a:t>
            </a:r>
            <a:r>
              <a:rPr kumimoji="0" lang="en-US" altLang="en-US" sz="1800" b="0" i="0" u="none" strike="noStrike" cap="none" normalizeH="0" baseline="0" dirty="0">
                <a:ln>
                  <a:noFill/>
                </a:ln>
                <a:solidFill>
                  <a:schemeClr val="tx1"/>
                </a:solidFill>
                <a:effectLst/>
              </a:rPr>
              <a:t>, in kJ/mol, if its standard enthalpy of combustion is –2059 kJ/mol?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The heats of formation of H</a:t>
            </a:r>
            <a:r>
              <a:rPr kumimoji="0" lang="en-US" altLang="en-US" sz="1800" b="0" i="0" u="none" strike="noStrike" cap="none" normalizeH="0" baseline="-30000" dirty="0">
                <a:ln>
                  <a:noFill/>
                </a:ln>
                <a:solidFill>
                  <a:schemeClr val="tx1"/>
                </a:solidFill>
                <a:effectLst/>
              </a:rPr>
              <a:t>2</a:t>
            </a:r>
            <a:r>
              <a:rPr kumimoji="0" lang="en-US" altLang="en-US" sz="1800" b="0" i="0" u="none" strike="noStrike" cap="none" normalizeH="0" baseline="0" dirty="0">
                <a:ln>
                  <a:noFill/>
                </a:ln>
                <a:solidFill>
                  <a:schemeClr val="tx1"/>
                </a:solidFill>
                <a:effectLst/>
              </a:rPr>
              <a:t>O and CO</a:t>
            </a:r>
            <a:r>
              <a:rPr kumimoji="0" lang="en-US" altLang="en-US" sz="1800" b="0" i="0" u="none" strike="noStrike" cap="none" normalizeH="0" baseline="-30000" dirty="0">
                <a:ln>
                  <a:noFill/>
                </a:ln>
                <a:solidFill>
                  <a:schemeClr val="tx1"/>
                </a:solidFill>
                <a:effectLst/>
              </a:rPr>
              <a:t>2</a:t>
            </a:r>
            <a:r>
              <a:rPr kumimoji="0" lang="en-US" altLang="en-US" sz="1800" b="0" i="0" u="none" strike="noStrike" cap="none" normalizeH="0" baseline="0" dirty="0">
                <a:ln>
                  <a:noFill/>
                </a:ln>
                <a:solidFill>
                  <a:schemeClr val="tx1"/>
                </a:solidFill>
                <a:effectLst/>
              </a:rPr>
              <a:t> are -286 kJ/mol and -394 kJ/mol, respectively.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-1379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-19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-2059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-699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19</a:t>
            </a:r>
            <a:endParaRPr lang="en-GB" dirty="0"/>
          </a:p>
        </p:txBody>
      </p:sp>
      <p:sp>
        <p:nvSpPr>
          <p:cNvPr id="2" name="TextBox 1">
            <a:extLst>
              <a:ext uri="{FF2B5EF4-FFF2-40B4-BE49-F238E27FC236}">
                <a16:creationId xmlns:a16="http://schemas.microsoft.com/office/drawing/2014/main" id="{5F6657BA-7FDC-41FC-A261-1696D4B4262C}"/>
              </a:ext>
            </a:extLst>
          </p:cNvPr>
          <p:cNvSpPr txBox="1"/>
          <p:nvPr/>
        </p:nvSpPr>
        <p:spPr>
          <a:xfrm>
            <a:off x="2483768" y="1560290"/>
            <a:ext cx="5237331" cy="646331"/>
          </a:xfrm>
          <a:prstGeom prst="rect">
            <a:avLst/>
          </a:prstGeom>
          <a:noFill/>
        </p:spPr>
        <p:txBody>
          <a:bodyPr wrap="none" rtlCol="0">
            <a:spAutoFit/>
          </a:bodyPr>
          <a:lstStyle/>
          <a:p>
            <a:r>
              <a:rPr lang="en-GB"/>
              <a:t>Reaction 2 is the reversed reaction 1 divided by 2</a:t>
            </a:r>
          </a:p>
          <a:p>
            <a:r>
              <a:rPr kumimoji="0" lang="en-US" altLang="en-US" sz="1800" b="0" i="0" u="none" strike="noStrike" cap="none" normalizeH="0" baseline="0">
                <a:ln>
                  <a:noFill/>
                </a:ln>
                <a:solidFill>
                  <a:schemeClr val="tx1"/>
                </a:solidFill>
                <a:effectLst/>
              </a:rPr>
              <a:t>ΔH (2) = ½ (- ΔH (1) = -570 kJ</a:t>
            </a:r>
            <a:endParaRPr lang="en-GB"/>
          </a:p>
        </p:txBody>
      </p:sp>
      <p:sp>
        <p:nvSpPr>
          <p:cNvPr id="11" name="Oval 10">
            <a:extLst>
              <a:ext uri="{FF2B5EF4-FFF2-40B4-BE49-F238E27FC236}">
                <a16:creationId xmlns:a16="http://schemas.microsoft.com/office/drawing/2014/main" id="{898229CD-48CD-46A6-A7B4-B58E770631CF}"/>
              </a:ext>
            </a:extLst>
          </p:cNvPr>
          <p:cNvSpPr/>
          <p:nvPr/>
        </p:nvSpPr>
        <p:spPr>
          <a:xfrm>
            <a:off x="106996" y="1659105"/>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7765D-6301-4145-B160-78A34F0262FC}"/>
              </a:ext>
            </a:extLst>
          </p:cNvPr>
          <p:cNvSpPr txBox="1"/>
          <p:nvPr/>
        </p:nvSpPr>
        <p:spPr>
          <a:xfrm>
            <a:off x="1541812" y="3894706"/>
            <a:ext cx="3299301"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-2095 kJ/mol </a:t>
            </a:r>
            <a:endParaRPr lang="en-GB" dirty="0"/>
          </a:p>
        </p:txBody>
      </p:sp>
      <p:sp>
        <p:nvSpPr>
          <p:cNvPr id="12" name="TextBox 11">
            <a:extLst>
              <a:ext uri="{FF2B5EF4-FFF2-40B4-BE49-F238E27FC236}">
                <a16:creationId xmlns:a16="http://schemas.microsoft.com/office/drawing/2014/main" id="{38AA51ED-E17F-476E-B6B6-AABFA4910449}"/>
              </a:ext>
            </a:extLst>
          </p:cNvPr>
          <p:cNvSpPr txBox="1"/>
          <p:nvPr/>
        </p:nvSpPr>
        <p:spPr>
          <a:xfrm>
            <a:off x="1548426" y="4173741"/>
            <a:ext cx="4610558"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a:t>
            </a:r>
            <a:endParaRPr lang="en-GB" dirty="0"/>
          </a:p>
        </p:txBody>
      </p:sp>
      <p:sp>
        <p:nvSpPr>
          <p:cNvPr id="13" name="TextBox 12">
            <a:extLst>
              <a:ext uri="{FF2B5EF4-FFF2-40B4-BE49-F238E27FC236}">
                <a16:creationId xmlns:a16="http://schemas.microsoft.com/office/drawing/2014/main" id="{DF147A04-E572-44DD-BE4E-ECFD9C67AB77}"/>
              </a:ext>
            </a:extLst>
          </p:cNvPr>
          <p:cNvSpPr txBox="1"/>
          <p:nvPr/>
        </p:nvSpPr>
        <p:spPr>
          <a:xfrm>
            <a:off x="1510061" y="4483856"/>
            <a:ext cx="8068612" cy="2308324"/>
          </a:xfrm>
          <a:prstGeom prst="rect">
            <a:avLst/>
          </a:prstGeom>
          <a:noFill/>
        </p:spPr>
        <p:txBody>
          <a:bodyPr wrap="square" rtlCol="0">
            <a:spAutoFit/>
          </a:bodyPr>
          <a:lstStyle/>
          <a:p>
            <a:r>
              <a:rPr lang="en-GB" dirty="0">
                <a:sym typeface="Symbol" panose="05050102010706020507" pitchFamily="18" charset="2"/>
              </a:rPr>
              <a:t></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a:t>
            </a:r>
            <a:r>
              <a:rPr lang="en-GB" baseline="-25000" dirty="0">
                <a:sym typeface="Symbol" panose="05050102010706020507" pitchFamily="18" charset="2"/>
              </a:rPr>
              <a:t>3</a:t>
            </a:r>
            <a:r>
              <a:rPr lang="en-GB" dirty="0">
                <a:sym typeface="Symbol" panose="05050102010706020507" pitchFamily="18" charset="2"/>
              </a:rPr>
              <a:t>H</a:t>
            </a:r>
            <a:r>
              <a:rPr lang="en-GB" baseline="-25000" dirty="0">
                <a:sym typeface="Symbol" panose="05050102010706020507" pitchFamily="18" charset="2"/>
              </a:rPr>
              <a:t>6</a:t>
            </a:r>
            <a:r>
              <a:rPr lang="en-GB" dirty="0">
                <a:sym typeface="Symbol" panose="05050102010706020507" pitchFamily="18" charset="2"/>
              </a:rPr>
              <a:t>  + 9/4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a:t>
            </a:r>
            <a:r>
              <a:rPr lang="en-GB" baseline="-25000" dirty="0">
                <a:sym typeface="Symbol" panose="05050102010706020507" pitchFamily="18" charset="2"/>
              </a:rPr>
              <a:t>2</a:t>
            </a:r>
          </a:p>
          <a:p>
            <a:r>
              <a:rPr lang="en-GB" dirty="0">
                <a:sym typeface="Symbol" panose="05050102010706020507" pitchFamily="18" charset="2"/>
              </a:rPr>
              <a:t>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a:t>
            </a:r>
            <a:r>
              <a:rPr lang="en-GB" baseline="-25000" dirty="0">
                <a:sym typeface="Symbol" panose="05050102010706020507" pitchFamily="18" charset="2"/>
              </a:rPr>
              <a:t>2</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a:t>
            </a:r>
            <a:r>
              <a:rPr lang="en-GB" baseline="-25000" dirty="0">
                <a:sym typeface="Symbol" panose="05050102010706020507" pitchFamily="18" charset="2"/>
              </a:rPr>
              <a:t>2</a:t>
            </a:r>
            <a:r>
              <a:rPr lang="en-GB" dirty="0">
                <a:sym typeface="Symbol" panose="05050102010706020507" pitchFamily="18" charset="2"/>
              </a:rPr>
              <a:t>O</a:t>
            </a:r>
          </a:p>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CO2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H2O)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O2)</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=-2040 -</a:t>
            </a:r>
            <a:r>
              <a:rPr lang="en-GB" dirty="0">
                <a:solidFill>
                  <a:srgbClr val="00B050"/>
                </a:solidFill>
                <a:sym typeface="Symbol" panose="05050102010706020507" pitchFamily="18" charset="2"/>
              </a:rPr>
              <a:t>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p>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 19 kJ/mol</a:t>
            </a:r>
            <a:endParaRPr lang="en-GB" dirty="0">
              <a:sym typeface="Symbol" panose="05050102010706020507" pitchFamily="18" charset="2"/>
            </a:endParaRPr>
          </a:p>
          <a:p>
            <a:endParaRPr lang="en-GB" dirty="0"/>
          </a:p>
        </p:txBody>
      </p:sp>
      <p:sp>
        <p:nvSpPr>
          <p:cNvPr id="6" name="TextBox 5">
            <a:extLst>
              <a:ext uri="{FF2B5EF4-FFF2-40B4-BE49-F238E27FC236}">
                <a16:creationId xmlns:a16="http://schemas.microsoft.com/office/drawing/2014/main" id="{B4AACF28-FDE6-41F3-A376-53931588C395}"/>
              </a:ext>
            </a:extLst>
          </p:cNvPr>
          <p:cNvSpPr txBox="1"/>
          <p:nvPr/>
        </p:nvSpPr>
        <p:spPr>
          <a:xfrm>
            <a:off x="1548426" y="3473437"/>
            <a:ext cx="7080785" cy="369332"/>
          </a:xfrm>
          <a:prstGeom prst="rect">
            <a:avLst/>
          </a:prstGeom>
          <a:noFill/>
        </p:spPr>
        <p:txBody>
          <a:bodyPr wrap="none" rtlCol="0">
            <a:spAutoFit/>
          </a:bodyPr>
          <a:lstStyle/>
          <a:p>
            <a:r>
              <a:rPr lang="en-GB" dirty="0"/>
              <a:t>C</a:t>
            </a:r>
            <a:r>
              <a:rPr lang="en-GB" baseline="-25000" dirty="0"/>
              <a:t>3</a:t>
            </a:r>
            <a:r>
              <a:rPr lang="en-GB" dirty="0"/>
              <a:t>H</a:t>
            </a:r>
            <a:r>
              <a:rPr lang="en-GB" baseline="-25000" dirty="0"/>
              <a:t>6</a:t>
            </a:r>
            <a:r>
              <a:rPr lang="en-GB" dirty="0"/>
              <a:t>  +  9/2 O2  </a:t>
            </a:r>
            <a:r>
              <a:rPr lang="en-GB" dirty="0">
                <a:sym typeface="Wingdings" panose="05000000000000000000" pitchFamily="2" charset="2"/>
              </a:rPr>
              <a:t> 3 CO</a:t>
            </a:r>
            <a:r>
              <a:rPr lang="en-GB" baseline="-25000" dirty="0">
                <a:sym typeface="Wingdings" panose="05000000000000000000" pitchFamily="2" charset="2"/>
              </a:rPr>
              <a:t>2</a:t>
            </a:r>
            <a:r>
              <a:rPr lang="en-GB" dirty="0">
                <a:sym typeface="Wingdings" panose="05000000000000000000" pitchFamily="2" charset="2"/>
              </a:rPr>
              <a:t>  +  3 H</a:t>
            </a:r>
            <a:r>
              <a:rPr lang="en-GB" baseline="-25000" dirty="0">
                <a:sym typeface="Wingdings" panose="05000000000000000000" pitchFamily="2" charset="2"/>
              </a:rPr>
              <a:t>2</a:t>
            </a:r>
            <a:r>
              <a:rPr lang="en-GB" dirty="0">
                <a:sym typeface="Wingdings" panose="05000000000000000000" pitchFamily="2" charset="2"/>
              </a:rPr>
              <a:t>O 	</a:t>
            </a:r>
            <a:r>
              <a:rPr lang="en-GB" dirty="0">
                <a:sym typeface="Symbol" panose="05050102010706020507" pitchFamily="18" charset="2"/>
              </a:rPr>
              <a:t></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-2059 kJ/mol</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15447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4"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47FCC5-A980-4C3B-ABBF-F3A6582DEC26}"/>
              </a:ext>
            </a:extLst>
          </p:cNvPr>
          <p:cNvSpPr>
            <a:spLocks noChangeArrowheads="1"/>
          </p:cNvSpPr>
          <p:nvPr/>
        </p:nvSpPr>
        <p:spPr bwMode="auto">
          <a:xfrm>
            <a:off x="0" y="254881"/>
            <a:ext cx="10341293" cy="2431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Given these </a:t>
            </a:r>
            <a:r>
              <a:rPr kumimoji="0" lang="en-GB" altLang="en-US" sz="2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kumimoji="0" lang="en-GB" altLang="en-US" sz="2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H</a:t>
            </a:r>
            <a:r>
              <a:rPr kumimoji="0" lang="en-GB" altLang="en-US" sz="28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o</a:t>
            </a:r>
            <a:r>
              <a:rPr kumimoji="0" lang="en-GB" altLang="en-US" sz="2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values</a:t>
            </a:r>
            <a:endParaRPr kumimoji="0" lang="en-GB" altLang="en-US" sz="2800" b="0" i="0" u="none" strike="noStrike" cap="none" normalizeH="0" baseline="0" dirty="0">
              <a:ln>
                <a:noFill/>
              </a:ln>
              <a:solidFill>
                <a:schemeClr val="tx1"/>
              </a:solidFill>
              <a:effectLst/>
              <a:sym typeface="Symbol" panose="05050102010706020507"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 H</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 O</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 H</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O (l)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H</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o</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   -576 kJ	</a:t>
            </a:r>
            <a:r>
              <a:rPr kumimoji="0" lang="pt-PT" altLang="en-US" sz="2400" b="1" i="0"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 2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C (s) + O</a:t>
            </a:r>
            <a:r>
              <a:rPr kumimoji="0" lang="pl-PL"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CO</a:t>
            </a:r>
            <a:r>
              <a:rPr kumimoji="0" lang="pl-PL"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(g)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H</a:t>
            </a:r>
            <a:r>
              <a:rPr kumimoji="0" lang="pl-PL"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o</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   -394 </a:t>
            </a:r>
            <a:r>
              <a:rPr kumimoji="0" lang="pl-PL" altLang="en-US" sz="2400" b="0" i="0" u="none" strike="noStrike" cap="none" normalizeH="0" baseline="0" dirty="0" err="1">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kJ</a:t>
            </a:r>
            <a:r>
              <a:rPr kumimoji="0" lang="pl-PL"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a:t>
            </a:r>
            <a:r>
              <a:rPr kumimoji="0" lang="pl-PL" altLang="en-US" sz="2400" b="1" i="0"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x 2	</a:t>
            </a:r>
            <a:endParaRPr kumimoji="0" lang="en-GB" altLang="en-US" sz="2400" b="1" i="0"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 C</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H</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 O</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4 CO</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(g) + 2H2O (l)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H</a:t>
            </a:r>
            <a:r>
              <a:rPr kumimoji="0" lang="pt-PT"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o</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   -2600 kJ	</a:t>
            </a:r>
            <a:r>
              <a:rPr kumimoji="0" lang="pt-PT" altLang="en-US" sz="2400" b="1" i="0"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 (-2)	</a:t>
            </a:r>
            <a:r>
              <a:rPr kumimoji="0" lang="pt-PT"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a:t>
            </a:r>
            <a:endParaRPr kumimoji="0" lang="en-GB"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sym typeface="Symbol" panose="05050102010706020507"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Find </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H</a:t>
            </a:r>
            <a:r>
              <a:rPr kumimoji="0" lang="en-GB" altLang="en-US" sz="2400" b="0"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o</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for   </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 C (s)   +   H</a:t>
            </a:r>
            <a:r>
              <a:rPr kumimoji="0" lang="en-GB" altLang="en-US" sz="2400" b="1"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2</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 (g)   </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C</a:t>
            </a:r>
            <a:r>
              <a:rPr kumimoji="0" lang="en-GB" altLang="en-US" sz="2400" b="1"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H</a:t>
            </a:r>
            <a:r>
              <a:rPr kumimoji="0" lang="en-GB" altLang="en-US" sz="2400" b="1" i="0" u="none" strike="noStrike" cap="none" normalizeH="0" baseline="-3000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2</a:t>
            </a:r>
            <a:r>
              <a:rPr kumimoji="0" lang="en-GB" altLang="en-US" sz="24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(g)</a:t>
            </a:r>
            <a:r>
              <a:rPr kumimoji="0" lang="en-GB" altLang="en-US" sz="24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endParaRPr kumimoji="0" lang="en-GB"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sym typeface="Wingdings" panose="05000000000000000000"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28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endParaRPr>
          </a:p>
        </p:txBody>
      </p:sp>
      <p:sp>
        <p:nvSpPr>
          <p:cNvPr id="3" name="Text Box 2">
            <a:extLst>
              <a:ext uri="{FF2B5EF4-FFF2-40B4-BE49-F238E27FC236}">
                <a16:creationId xmlns:a16="http://schemas.microsoft.com/office/drawing/2014/main" id="{24939632-9D75-4FE6-B499-2D3B03AD50BE}"/>
              </a:ext>
            </a:extLst>
          </p:cNvPr>
          <p:cNvSpPr txBox="1">
            <a:spLocks noChangeArrowheads="1"/>
          </p:cNvSpPr>
          <p:nvPr/>
        </p:nvSpPr>
        <p:spPr bwMode="auto">
          <a:xfrm>
            <a:off x="1248045" y="2595562"/>
            <a:ext cx="6996130" cy="166687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(-576) / 2 + (-394) x 2 + 2600 / 2 = 244 kJ</a:t>
            </a:r>
            <a:endParaRPr kumimoji="0" lang="en-US" altLang="en-US" sz="3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4">
            <a:extLst>
              <a:ext uri="{FF2B5EF4-FFF2-40B4-BE49-F238E27FC236}">
                <a16:creationId xmlns:a16="http://schemas.microsoft.com/office/drawing/2014/main" id="{79F6C91D-8E1B-458F-BDBA-681B0EE66D85}"/>
              </a:ext>
            </a:extLst>
          </p:cNvPr>
          <p:cNvSpPr>
            <a:spLocks noChangeArrowheads="1"/>
          </p:cNvSpPr>
          <p:nvPr/>
        </p:nvSpPr>
        <p:spPr bwMode="auto">
          <a:xfrm>
            <a:off x="-331926" y="1470599"/>
            <a:ext cx="29527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a:t>
            </a:r>
            <a:endParaRPr kumimoji="0" lang="en-GB" altLang="en-US" sz="2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25608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BOND ENTHALPY</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A16DC7B-1429-4D23-AD52-C7A939905CE3}"/>
              </a:ext>
            </a:extLst>
          </p:cNvPr>
          <p:cNvSpPr txBox="1"/>
          <p:nvPr/>
        </p:nvSpPr>
        <p:spPr>
          <a:xfrm>
            <a:off x="219985" y="648829"/>
            <a:ext cx="8715345" cy="646331"/>
          </a:xfrm>
          <a:prstGeom prst="rect">
            <a:avLst/>
          </a:prstGeom>
          <a:noFill/>
        </p:spPr>
        <p:txBody>
          <a:bodyPr wrap="square" rtlCol="0">
            <a:spAutoFit/>
          </a:bodyPr>
          <a:lstStyle/>
          <a:p>
            <a:r>
              <a:rPr lang="en-GB" dirty="0"/>
              <a:t>Bond enthalpy, is the enthalpy change per mole when a particular chemical bond, A-B, is broken under standard conditions in the gas phase</a:t>
            </a:r>
          </a:p>
        </p:txBody>
      </p:sp>
      <p:sp>
        <p:nvSpPr>
          <p:cNvPr id="4" name="TextBox 3">
            <a:extLst>
              <a:ext uri="{FF2B5EF4-FFF2-40B4-BE49-F238E27FC236}">
                <a16:creationId xmlns:a16="http://schemas.microsoft.com/office/drawing/2014/main" id="{484A0A3B-82B9-4758-9D0A-BC64AF8139F5}"/>
              </a:ext>
            </a:extLst>
          </p:cNvPr>
          <p:cNvSpPr txBox="1"/>
          <p:nvPr/>
        </p:nvSpPr>
        <p:spPr>
          <a:xfrm>
            <a:off x="189987" y="1533467"/>
            <a:ext cx="4221027" cy="923330"/>
          </a:xfrm>
          <a:prstGeom prst="rect">
            <a:avLst/>
          </a:prstGeom>
          <a:noFill/>
        </p:spPr>
        <p:txBody>
          <a:bodyPr wrap="none" rtlCol="0">
            <a:spAutoFit/>
          </a:bodyPr>
          <a:lstStyle/>
          <a:p>
            <a:r>
              <a:rPr lang="en-GB">
                <a:solidFill>
                  <a:srgbClr val="0000FF"/>
                </a:solidFill>
              </a:rPr>
              <a:t>          Reactants</a:t>
            </a:r>
            <a:r>
              <a:rPr lang="en-GB">
                <a:solidFill>
                  <a:srgbClr val="FF0000"/>
                </a:solidFill>
              </a:rPr>
              <a:t>    </a:t>
            </a:r>
            <a:r>
              <a:rPr lang="en-GB">
                <a:sym typeface="Symbol" panose="05050102010706020507" pitchFamily="18" charset="2"/>
              </a:rPr>
              <a:t>    </a:t>
            </a:r>
            <a:r>
              <a:rPr lang="en-GB">
                <a:solidFill>
                  <a:srgbClr val="FF0000"/>
                </a:solidFill>
                <a:sym typeface="Symbol" panose="05050102010706020507" pitchFamily="18" charset="2"/>
              </a:rPr>
              <a:t>Products</a:t>
            </a:r>
            <a:r>
              <a:rPr lang="en-GB">
                <a:solidFill>
                  <a:srgbClr val="0000FF"/>
                </a:solidFill>
                <a:sym typeface="Symbol" panose="05050102010706020507" pitchFamily="18" charset="2"/>
              </a:rPr>
              <a:t> </a:t>
            </a:r>
          </a:p>
          <a:p>
            <a:r>
              <a:rPr lang="en-GB">
                <a:solidFill>
                  <a:srgbClr val="0000FF"/>
                </a:solidFill>
              </a:rPr>
              <a:t>      break bonds    </a:t>
            </a:r>
            <a:r>
              <a:rPr lang="en-GB">
                <a:sym typeface="Symbol" panose="05050102010706020507" pitchFamily="18" charset="2"/>
              </a:rPr>
              <a:t>    </a:t>
            </a:r>
            <a:r>
              <a:rPr lang="en-GB">
                <a:solidFill>
                  <a:srgbClr val="FF0000"/>
                </a:solidFill>
                <a:sym typeface="Symbol" panose="05050102010706020507" pitchFamily="18" charset="2"/>
              </a:rPr>
              <a:t>form bonds</a:t>
            </a:r>
          </a:p>
          <a:p>
            <a:r>
              <a:rPr lang="en-GB">
                <a:solidFill>
                  <a:srgbClr val="0000FF"/>
                </a:solidFill>
              </a:rPr>
              <a:t>ENDOTHERMIC</a:t>
            </a:r>
            <a:r>
              <a:rPr lang="en-GB">
                <a:solidFill>
                  <a:srgbClr val="FF0000"/>
                </a:solidFill>
              </a:rPr>
              <a:t>   </a:t>
            </a:r>
            <a:r>
              <a:rPr lang="en-GB">
                <a:sym typeface="Symbol" panose="05050102010706020507" pitchFamily="18" charset="2"/>
              </a:rPr>
              <a:t>    </a:t>
            </a:r>
            <a:r>
              <a:rPr lang="en-GB">
                <a:solidFill>
                  <a:srgbClr val="FF0000"/>
                </a:solidFill>
                <a:sym typeface="Symbol" panose="05050102010706020507" pitchFamily="18" charset="2"/>
              </a:rPr>
              <a:t>EXOTHERMIC</a:t>
            </a:r>
          </a:p>
        </p:txBody>
      </p:sp>
      <p:sp>
        <p:nvSpPr>
          <p:cNvPr id="9" name="TextBox 8">
            <a:extLst>
              <a:ext uri="{FF2B5EF4-FFF2-40B4-BE49-F238E27FC236}">
                <a16:creationId xmlns:a16="http://schemas.microsoft.com/office/drawing/2014/main" id="{9912D440-7738-46AC-A98F-F99593B5EA96}"/>
              </a:ext>
            </a:extLst>
          </p:cNvPr>
          <p:cNvSpPr txBox="1"/>
          <p:nvPr/>
        </p:nvSpPr>
        <p:spPr>
          <a:xfrm>
            <a:off x="4191839" y="1693969"/>
            <a:ext cx="4711546" cy="369332"/>
          </a:xfrm>
          <a:prstGeom prst="rect">
            <a:avLst/>
          </a:prstGeom>
          <a:noFill/>
        </p:spPr>
        <p:txBody>
          <a:bodyPr wrap="none" rtlCol="0">
            <a:spAutoFit/>
          </a:bodyPr>
          <a:lstStyle/>
          <a:p>
            <a:r>
              <a:rPr lang="en-GB"/>
              <a:t>The overall result is an approximation of </a:t>
            </a:r>
            <a:r>
              <a:rPr lang="en-GB">
                <a:solidFill>
                  <a:srgbClr val="00B050"/>
                </a:solidFill>
                <a:sym typeface="Symbol" panose="05050102010706020507" pitchFamily="18" charset="2"/>
              </a:rPr>
              <a:t>H</a:t>
            </a:r>
            <a:r>
              <a:rPr lang="en-GB"/>
              <a:t> </a:t>
            </a:r>
          </a:p>
        </p:txBody>
      </p:sp>
      <p:grpSp>
        <p:nvGrpSpPr>
          <p:cNvPr id="39" name="Group 38">
            <a:extLst>
              <a:ext uri="{FF2B5EF4-FFF2-40B4-BE49-F238E27FC236}">
                <a16:creationId xmlns:a16="http://schemas.microsoft.com/office/drawing/2014/main" id="{41AB0ABE-949F-45CA-9FCE-1DB22210538D}"/>
              </a:ext>
            </a:extLst>
          </p:cNvPr>
          <p:cNvGrpSpPr/>
          <p:nvPr/>
        </p:nvGrpSpPr>
        <p:grpSpPr>
          <a:xfrm>
            <a:off x="-31946" y="2876998"/>
            <a:ext cx="3666388" cy="1523351"/>
            <a:chOff x="827584" y="3838345"/>
            <a:chExt cx="3666388" cy="1523351"/>
          </a:xfrm>
        </p:grpSpPr>
        <p:sp>
          <p:nvSpPr>
            <p:cNvPr id="10" name="TextBox 9">
              <a:extLst>
                <a:ext uri="{FF2B5EF4-FFF2-40B4-BE49-F238E27FC236}">
                  <a16:creationId xmlns:a16="http://schemas.microsoft.com/office/drawing/2014/main" id="{7B52291A-F5CA-4D15-9ED0-00E3CBCDAB5C}"/>
                </a:ext>
              </a:extLst>
            </p:cNvPr>
            <p:cNvSpPr txBox="1"/>
            <p:nvPr/>
          </p:nvSpPr>
          <p:spPr>
            <a:xfrm>
              <a:off x="827584" y="3847123"/>
              <a:ext cx="3666388" cy="523220"/>
            </a:xfrm>
            <a:prstGeom prst="rect">
              <a:avLst/>
            </a:prstGeom>
            <a:noFill/>
          </p:spPr>
          <p:txBody>
            <a:bodyPr wrap="none" rtlCol="0">
              <a:spAutoFit/>
            </a:bodyPr>
            <a:lstStyle/>
            <a:p>
              <a:r>
                <a:rPr lang="en-GB"/>
                <a:t>N     </a:t>
              </a:r>
              <a:r>
                <a:rPr lang="en-GB" err="1"/>
                <a:t>N</a:t>
              </a:r>
              <a:r>
                <a:rPr lang="en-GB"/>
                <a:t>  +  3 H</a:t>
              </a:r>
              <a:r>
                <a:rPr lang="en-GB">
                  <a:sym typeface="Symbol" panose="05050102010706020507" pitchFamily="18" charset="2"/>
                </a:rPr>
                <a:t>H   2 </a:t>
              </a:r>
              <a:r>
                <a:rPr lang="en-GB"/>
                <a:t>H</a:t>
              </a:r>
              <a:r>
                <a:rPr lang="en-GB">
                  <a:sym typeface="Symbol" panose="05050102010706020507" pitchFamily="18" charset="2"/>
                </a:rPr>
                <a:t>NH</a:t>
              </a:r>
              <a:endParaRPr lang="en-GB" sz="2800"/>
            </a:p>
          </p:txBody>
        </p:sp>
        <p:grpSp>
          <p:nvGrpSpPr>
            <p:cNvPr id="15" name="Group 14">
              <a:extLst>
                <a:ext uri="{FF2B5EF4-FFF2-40B4-BE49-F238E27FC236}">
                  <a16:creationId xmlns:a16="http://schemas.microsoft.com/office/drawing/2014/main" id="{04953611-DD57-4FB6-82AF-E2FFCEFC2D41}"/>
                </a:ext>
              </a:extLst>
            </p:cNvPr>
            <p:cNvGrpSpPr/>
            <p:nvPr/>
          </p:nvGrpSpPr>
          <p:grpSpPr>
            <a:xfrm>
              <a:off x="1036252" y="3897017"/>
              <a:ext cx="333983" cy="473326"/>
              <a:chOff x="3707904" y="4317548"/>
              <a:chExt cx="333983" cy="473326"/>
            </a:xfrm>
          </p:grpSpPr>
          <p:sp>
            <p:nvSpPr>
              <p:cNvPr id="12" name="TextBox 11">
                <a:extLst>
                  <a:ext uri="{FF2B5EF4-FFF2-40B4-BE49-F238E27FC236}">
                    <a16:creationId xmlns:a16="http://schemas.microsoft.com/office/drawing/2014/main" id="{559C6201-8F3B-4B9F-8EFC-1DB167F12448}"/>
                  </a:ext>
                </a:extLst>
              </p:cNvPr>
              <p:cNvSpPr txBox="1"/>
              <p:nvPr/>
            </p:nvSpPr>
            <p:spPr>
              <a:xfrm>
                <a:off x="3707904" y="4317548"/>
                <a:ext cx="32352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3" name="TextBox 12">
                <a:extLst>
                  <a:ext uri="{FF2B5EF4-FFF2-40B4-BE49-F238E27FC236}">
                    <a16:creationId xmlns:a16="http://schemas.microsoft.com/office/drawing/2014/main" id="{6703818F-A2CE-4EAF-8EB1-D9F5D6CEF62A}"/>
                  </a:ext>
                </a:extLst>
              </p:cNvPr>
              <p:cNvSpPr txBox="1"/>
              <p:nvPr/>
            </p:nvSpPr>
            <p:spPr>
              <a:xfrm>
                <a:off x="3718359" y="4370343"/>
                <a:ext cx="32352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4" name="TextBox 13">
                <a:extLst>
                  <a:ext uri="{FF2B5EF4-FFF2-40B4-BE49-F238E27FC236}">
                    <a16:creationId xmlns:a16="http://schemas.microsoft.com/office/drawing/2014/main" id="{3E2903D6-6387-4344-91DA-5E9EE1D9D41C}"/>
                  </a:ext>
                </a:extLst>
              </p:cNvPr>
              <p:cNvSpPr txBox="1"/>
              <p:nvPr/>
            </p:nvSpPr>
            <p:spPr>
              <a:xfrm>
                <a:off x="3716404" y="4421542"/>
                <a:ext cx="323528" cy="369332"/>
              </a:xfrm>
              <a:prstGeom prst="rect">
                <a:avLst/>
              </a:prstGeom>
              <a:noFill/>
            </p:spPr>
            <p:txBody>
              <a:bodyPr wrap="square">
                <a:spAutoFit/>
              </a:bodyPr>
              <a:lstStyle/>
              <a:p>
                <a:r>
                  <a:rPr lang="en-GB">
                    <a:sym typeface="Symbol" panose="05050102010706020507" pitchFamily="18" charset="2"/>
                  </a:rPr>
                  <a:t></a:t>
                </a:r>
                <a:endParaRPr lang="en-GB"/>
              </a:p>
            </p:txBody>
          </p:sp>
        </p:grpSp>
        <p:sp>
          <p:nvSpPr>
            <p:cNvPr id="17" name="TextBox 16">
              <a:extLst>
                <a:ext uri="{FF2B5EF4-FFF2-40B4-BE49-F238E27FC236}">
                  <a16:creationId xmlns:a16="http://schemas.microsoft.com/office/drawing/2014/main" id="{C5F1E537-623E-4D33-AB4D-856794627705}"/>
                </a:ext>
              </a:extLst>
            </p:cNvPr>
            <p:cNvSpPr txBox="1"/>
            <p:nvPr/>
          </p:nvSpPr>
          <p:spPr>
            <a:xfrm>
              <a:off x="3609107" y="4194913"/>
              <a:ext cx="27396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9" name="TextBox 18">
              <a:extLst>
                <a:ext uri="{FF2B5EF4-FFF2-40B4-BE49-F238E27FC236}">
                  <a16:creationId xmlns:a16="http://schemas.microsoft.com/office/drawing/2014/main" id="{BF850D75-2A21-4D69-B41F-5A4BEC864EA5}"/>
                </a:ext>
              </a:extLst>
            </p:cNvPr>
            <p:cNvSpPr txBox="1"/>
            <p:nvPr/>
          </p:nvSpPr>
          <p:spPr>
            <a:xfrm>
              <a:off x="3587019" y="4419134"/>
              <a:ext cx="417984" cy="369332"/>
            </a:xfrm>
            <a:prstGeom prst="rect">
              <a:avLst/>
            </a:prstGeom>
            <a:noFill/>
          </p:spPr>
          <p:txBody>
            <a:bodyPr wrap="square">
              <a:spAutoFit/>
            </a:bodyPr>
            <a:lstStyle/>
            <a:p>
              <a:r>
                <a:rPr lang="en-GB">
                  <a:sym typeface="Symbol" panose="05050102010706020507" pitchFamily="18" charset="2"/>
                </a:rPr>
                <a:t>H</a:t>
              </a:r>
              <a:endParaRPr lang="en-GB"/>
            </a:p>
          </p:txBody>
        </p:sp>
        <p:sp>
          <p:nvSpPr>
            <p:cNvPr id="21" name="TextBox 20">
              <a:extLst>
                <a:ext uri="{FF2B5EF4-FFF2-40B4-BE49-F238E27FC236}">
                  <a16:creationId xmlns:a16="http://schemas.microsoft.com/office/drawing/2014/main" id="{7532F803-B502-4172-AFD1-D29A4606AAB2}"/>
                </a:ext>
              </a:extLst>
            </p:cNvPr>
            <p:cNvSpPr txBox="1"/>
            <p:nvPr/>
          </p:nvSpPr>
          <p:spPr>
            <a:xfrm>
              <a:off x="3612277" y="3838345"/>
              <a:ext cx="517220" cy="246221"/>
            </a:xfrm>
            <a:prstGeom prst="rect">
              <a:avLst/>
            </a:prstGeom>
            <a:noFill/>
          </p:spPr>
          <p:txBody>
            <a:bodyPr wrap="square">
              <a:spAutoFit/>
            </a:bodyPr>
            <a:lstStyle/>
            <a:p>
              <a:r>
                <a:rPr lang="en-GB" sz="1000">
                  <a:sym typeface="Symbol" panose="05050102010706020507" pitchFamily="18" charset="2"/>
                </a:rPr>
                <a:t> </a:t>
              </a:r>
              <a:endParaRPr lang="en-GB" sz="1000"/>
            </a:p>
          </p:txBody>
        </p:sp>
        <p:sp>
          <p:nvSpPr>
            <p:cNvPr id="22" name="TextBox 21">
              <a:extLst>
                <a:ext uri="{FF2B5EF4-FFF2-40B4-BE49-F238E27FC236}">
                  <a16:creationId xmlns:a16="http://schemas.microsoft.com/office/drawing/2014/main" id="{5FE8C2F0-7A4B-419D-9036-FB8AC993A680}"/>
                </a:ext>
              </a:extLst>
            </p:cNvPr>
            <p:cNvSpPr txBox="1"/>
            <p:nvPr/>
          </p:nvSpPr>
          <p:spPr>
            <a:xfrm>
              <a:off x="1441877" y="4968707"/>
              <a:ext cx="825867" cy="369332"/>
            </a:xfrm>
            <a:prstGeom prst="rect">
              <a:avLst/>
            </a:prstGeom>
            <a:noFill/>
          </p:spPr>
          <p:txBody>
            <a:bodyPr wrap="none" rtlCol="0">
              <a:spAutoFit/>
            </a:bodyPr>
            <a:lstStyle/>
            <a:p>
              <a:r>
                <a:rPr lang="en-GB">
                  <a:solidFill>
                    <a:srgbClr val="0000FF"/>
                  </a:solidFill>
                </a:rPr>
                <a:t>break </a:t>
              </a:r>
            </a:p>
          </p:txBody>
        </p:sp>
        <p:sp>
          <p:nvSpPr>
            <p:cNvPr id="23" name="TextBox 22">
              <a:extLst>
                <a:ext uri="{FF2B5EF4-FFF2-40B4-BE49-F238E27FC236}">
                  <a16:creationId xmlns:a16="http://schemas.microsoft.com/office/drawing/2014/main" id="{03876AB0-F428-493E-B0B6-46E61A3F8F1D}"/>
                </a:ext>
              </a:extLst>
            </p:cNvPr>
            <p:cNvSpPr txBox="1"/>
            <p:nvPr/>
          </p:nvSpPr>
          <p:spPr>
            <a:xfrm>
              <a:off x="3501509" y="4992364"/>
              <a:ext cx="710451" cy="369332"/>
            </a:xfrm>
            <a:prstGeom prst="rect">
              <a:avLst/>
            </a:prstGeom>
            <a:noFill/>
          </p:spPr>
          <p:txBody>
            <a:bodyPr wrap="none" rtlCol="0">
              <a:spAutoFit/>
            </a:bodyPr>
            <a:lstStyle/>
            <a:p>
              <a:r>
                <a:rPr lang="en-GB">
                  <a:solidFill>
                    <a:srgbClr val="FF0000"/>
                  </a:solidFill>
                </a:rPr>
                <a:t>form </a:t>
              </a:r>
            </a:p>
          </p:txBody>
        </p:sp>
        <p:cxnSp>
          <p:nvCxnSpPr>
            <p:cNvPr id="25" name="Straight Arrow Connector 24">
              <a:extLst>
                <a:ext uri="{FF2B5EF4-FFF2-40B4-BE49-F238E27FC236}">
                  <a16:creationId xmlns:a16="http://schemas.microsoft.com/office/drawing/2014/main" id="{BDB58A6D-359E-4DFE-8FFE-9AB098DF5DBA}"/>
                </a:ext>
              </a:extLst>
            </p:cNvPr>
            <p:cNvCxnSpPr>
              <a:cxnSpLocks/>
            </p:cNvCxnSpPr>
            <p:nvPr/>
          </p:nvCxnSpPr>
          <p:spPr>
            <a:xfrm flipH="1" flipV="1">
              <a:off x="1327859" y="4305888"/>
              <a:ext cx="261499" cy="67205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C461A08-9AEA-4D07-82DB-E442F9AA712A}"/>
                </a:ext>
              </a:extLst>
            </p:cNvPr>
            <p:cNvCxnSpPr>
              <a:cxnSpLocks/>
            </p:cNvCxnSpPr>
            <p:nvPr/>
          </p:nvCxnSpPr>
          <p:spPr>
            <a:xfrm flipV="1">
              <a:off x="2044874" y="4266349"/>
              <a:ext cx="283706" cy="72601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76BA668-923B-4E53-A709-543703410657}"/>
                </a:ext>
              </a:extLst>
            </p:cNvPr>
            <p:cNvCxnSpPr>
              <a:cxnSpLocks/>
            </p:cNvCxnSpPr>
            <p:nvPr/>
          </p:nvCxnSpPr>
          <p:spPr>
            <a:xfrm flipH="1" flipV="1">
              <a:off x="3555308" y="4319144"/>
              <a:ext cx="31711" cy="6732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EFB35B14-C998-4BEF-8E03-7DC314DFB6B2}"/>
                </a:ext>
              </a:extLst>
            </p:cNvPr>
            <p:cNvCxnSpPr>
              <a:cxnSpLocks/>
            </p:cNvCxnSpPr>
            <p:nvPr/>
          </p:nvCxnSpPr>
          <p:spPr>
            <a:xfrm flipV="1">
              <a:off x="3973320" y="4319144"/>
              <a:ext cx="18958" cy="6654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90303E55-6439-4520-9DC5-9D6B09745A50}"/>
                </a:ext>
              </a:extLst>
            </p:cNvPr>
            <p:cNvCxnSpPr>
              <a:cxnSpLocks/>
            </p:cNvCxnSpPr>
            <p:nvPr/>
          </p:nvCxnSpPr>
          <p:spPr>
            <a:xfrm flipV="1">
              <a:off x="3766607" y="4651863"/>
              <a:ext cx="0" cy="42748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BAA4BD22-E5FA-40F0-8B16-F2077A6F68E9}"/>
              </a:ext>
            </a:extLst>
          </p:cNvPr>
          <p:cNvGrpSpPr/>
          <p:nvPr/>
        </p:nvGrpSpPr>
        <p:grpSpPr>
          <a:xfrm>
            <a:off x="1197487" y="4936084"/>
            <a:ext cx="2387436" cy="998925"/>
            <a:chOff x="1824524" y="5266620"/>
            <a:chExt cx="2387436" cy="998925"/>
          </a:xfrm>
        </p:grpSpPr>
        <p:sp>
          <p:nvSpPr>
            <p:cNvPr id="41" name="TextBox 40">
              <a:extLst>
                <a:ext uri="{FF2B5EF4-FFF2-40B4-BE49-F238E27FC236}">
                  <a16:creationId xmlns:a16="http://schemas.microsoft.com/office/drawing/2014/main" id="{9DF7B4C5-46ED-4448-8795-E442B2229EAF}"/>
                </a:ext>
              </a:extLst>
            </p:cNvPr>
            <p:cNvSpPr txBox="1"/>
            <p:nvPr/>
          </p:nvSpPr>
          <p:spPr>
            <a:xfrm>
              <a:off x="1824524" y="5342215"/>
              <a:ext cx="2387436" cy="923330"/>
            </a:xfrm>
            <a:prstGeom prst="rect">
              <a:avLst/>
            </a:prstGeom>
            <a:noFill/>
          </p:spPr>
          <p:txBody>
            <a:bodyPr wrap="square">
              <a:spAutoFit/>
            </a:bodyPr>
            <a:lstStyle/>
            <a:p>
              <a:r>
                <a:rPr lang="en-GB"/>
                <a:t>N    </a:t>
              </a:r>
              <a:r>
                <a:rPr lang="en-GB" err="1"/>
                <a:t>N</a:t>
              </a:r>
              <a:r>
                <a:rPr lang="en-GB"/>
                <a:t>  945 kJ/mol</a:t>
              </a:r>
            </a:p>
            <a:p>
              <a:r>
                <a:rPr lang="en-GB"/>
                <a:t>H</a:t>
              </a:r>
              <a:r>
                <a:rPr lang="en-GB">
                  <a:sym typeface="Symbol" panose="05050102010706020507" pitchFamily="18" charset="2"/>
                </a:rPr>
                <a:t>H   432 kJ/mol</a:t>
              </a:r>
            </a:p>
            <a:p>
              <a:r>
                <a:rPr lang="en-GB"/>
                <a:t>H</a:t>
              </a:r>
              <a:r>
                <a:rPr lang="en-GB">
                  <a:sym typeface="Symbol" panose="05050102010706020507" pitchFamily="18" charset="2"/>
                </a:rPr>
                <a:t>N   391 kJ/mol</a:t>
              </a:r>
              <a:endParaRPr lang="en-GB"/>
            </a:p>
          </p:txBody>
        </p:sp>
        <p:grpSp>
          <p:nvGrpSpPr>
            <p:cNvPr id="47" name="Group 46">
              <a:extLst>
                <a:ext uri="{FF2B5EF4-FFF2-40B4-BE49-F238E27FC236}">
                  <a16:creationId xmlns:a16="http://schemas.microsoft.com/office/drawing/2014/main" id="{27511767-45AB-4C5D-B1E1-FD7F0F95B64E}"/>
                </a:ext>
              </a:extLst>
            </p:cNvPr>
            <p:cNvGrpSpPr/>
            <p:nvPr/>
          </p:nvGrpSpPr>
          <p:grpSpPr>
            <a:xfrm>
              <a:off x="2009020" y="5266620"/>
              <a:ext cx="369291" cy="484788"/>
              <a:chOff x="3625249" y="5338205"/>
              <a:chExt cx="369291" cy="484788"/>
            </a:xfrm>
          </p:grpSpPr>
          <p:sp>
            <p:nvSpPr>
              <p:cNvPr id="44" name="TextBox 43">
                <a:extLst>
                  <a:ext uri="{FF2B5EF4-FFF2-40B4-BE49-F238E27FC236}">
                    <a16:creationId xmlns:a16="http://schemas.microsoft.com/office/drawing/2014/main" id="{972E98DC-67C2-4C86-B6F1-C0EBB889BEE5}"/>
                  </a:ext>
                </a:extLst>
              </p:cNvPr>
              <p:cNvSpPr txBox="1"/>
              <p:nvPr/>
            </p:nvSpPr>
            <p:spPr>
              <a:xfrm>
                <a:off x="3625441" y="5338205"/>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5" name="TextBox 44">
                <a:extLst>
                  <a:ext uri="{FF2B5EF4-FFF2-40B4-BE49-F238E27FC236}">
                    <a16:creationId xmlns:a16="http://schemas.microsoft.com/office/drawing/2014/main" id="{8AB9612B-E283-4A0B-8960-D8294F9A2F99}"/>
                  </a:ext>
                </a:extLst>
              </p:cNvPr>
              <p:cNvSpPr txBox="1"/>
              <p:nvPr/>
            </p:nvSpPr>
            <p:spPr>
              <a:xfrm>
                <a:off x="3625249" y="5398892"/>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6" name="TextBox 45">
                <a:extLst>
                  <a:ext uri="{FF2B5EF4-FFF2-40B4-BE49-F238E27FC236}">
                    <a16:creationId xmlns:a16="http://schemas.microsoft.com/office/drawing/2014/main" id="{EB3A1B85-CCCB-4416-896C-DA41C1D6BDB5}"/>
                  </a:ext>
                </a:extLst>
              </p:cNvPr>
              <p:cNvSpPr txBox="1"/>
              <p:nvPr/>
            </p:nvSpPr>
            <p:spPr>
              <a:xfrm>
                <a:off x="3630065" y="5453661"/>
                <a:ext cx="364475" cy="369332"/>
              </a:xfrm>
              <a:prstGeom prst="rect">
                <a:avLst/>
              </a:prstGeom>
              <a:noFill/>
            </p:spPr>
            <p:txBody>
              <a:bodyPr wrap="square">
                <a:spAutoFit/>
              </a:bodyPr>
              <a:lstStyle/>
              <a:p>
                <a:r>
                  <a:rPr lang="en-GB">
                    <a:sym typeface="Symbol" panose="05050102010706020507" pitchFamily="18" charset="2"/>
                  </a:rPr>
                  <a:t></a:t>
                </a:r>
                <a:endParaRPr lang="en-GB"/>
              </a:p>
            </p:txBody>
          </p:sp>
        </p:grpSp>
      </p:grpSp>
      <p:sp>
        <p:nvSpPr>
          <p:cNvPr id="50" name="TextBox 49">
            <a:extLst>
              <a:ext uri="{FF2B5EF4-FFF2-40B4-BE49-F238E27FC236}">
                <a16:creationId xmlns:a16="http://schemas.microsoft.com/office/drawing/2014/main" id="{F78CB25C-BAAA-48A0-9408-519550F48746}"/>
              </a:ext>
            </a:extLst>
          </p:cNvPr>
          <p:cNvSpPr txBox="1"/>
          <p:nvPr/>
        </p:nvSpPr>
        <p:spPr>
          <a:xfrm>
            <a:off x="3575538" y="2955430"/>
            <a:ext cx="5327847" cy="646331"/>
          </a:xfrm>
          <a:prstGeom prst="rect">
            <a:avLst/>
          </a:prstGeom>
          <a:noFill/>
        </p:spPr>
        <p:txBody>
          <a:bodyPr wrap="square">
            <a:spAutoFit/>
          </a:bodyPr>
          <a:lstStyle/>
          <a:p>
            <a:r>
              <a:rPr lang="en-GB">
                <a:solidFill>
                  <a:srgbClr val="0000FF"/>
                </a:solidFill>
              </a:rPr>
              <a:t>break – ENDOTHERMIC  </a:t>
            </a:r>
            <a:r>
              <a:rPr lang="en-GB">
                <a:solidFill>
                  <a:srgbClr val="FF0000"/>
                </a:solidFill>
                <a:sym typeface="Symbol" panose="05050102010706020507" pitchFamily="18" charset="2"/>
              </a:rPr>
              <a:t>form – EXOTHERMIC</a:t>
            </a:r>
          </a:p>
          <a:p>
            <a:endParaRPr lang="en-GB">
              <a:solidFill>
                <a:srgbClr val="FF0000"/>
              </a:solidFill>
              <a:sym typeface="Symbol" panose="05050102010706020507" pitchFamily="18" charset="2"/>
            </a:endParaRPr>
          </a:p>
        </p:txBody>
      </p:sp>
      <p:grpSp>
        <p:nvGrpSpPr>
          <p:cNvPr id="51" name="Group 50">
            <a:extLst>
              <a:ext uri="{FF2B5EF4-FFF2-40B4-BE49-F238E27FC236}">
                <a16:creationId xmlns:a16="http://schemas.microsoft.com/office/drawing/2014/main" id="{AC5E3905-5F3C-4147-83E8-51E7462A0F91}"/>
              </a:ext>
            </a:extLst>
          </p:cNvPr>
          <p:cNvGrpSpPr/>
          <p:nvPr/>
        </p:nvGrpSpPr>
        <p:grpSpPr>
          <a:xfrm>
            <a:off x="3584474" y="3292212"/>
            <a:ext cx="2899795" cy="1275924"/>
            <a:chOff x="1824523" y="5266620"/>
            <a:chExt cx="2899795" cy="1275924"/>
          </a:xfrm>
        </p:grpSpPr>
        <p:sp>
          <p:nvSpPr>
            <p:cNvPr id="52" name="TextBox 51">
              <a:extLst>
                <a:ext uri="{FF2B5EF4-FFF2-40B4-BE49-F238E27FC236}">
                  <a16:creationId xmlns:a16="http://schemas.microsoft.com/office/drawing/2014/main" id="{CA225CA8-478A-40B6-B6F4-D84668A5158E}"/>
                </a:ext>
              </a:extLst>
            </p:cNvPr>
            <p:cNvSpPr txBox="1"/>
            <p:nvPr/>
          </p:nvSpPr>
          <p:spPr>
            <a:xfrm>
              <a:off x="1824523" y="5342215"/>
              <a:ext cx="2899795" cy="1200329"/>
            </a:xfrm>
            <a:prstGeom prst="rect">
              <a:avLst/>
            </a:prstGeom>
            <a:noFill/>
          </p:spPr>
          <p:txBody>
            <a:bodyPr wrap="square">
              <a:spAutoFit/>
            </a:bodyPr>
            <a:lstStyle/>
            <a:p>
              <a:r>
                <a:rPr lang="en-GB" dirty="0">
                  <a:solidFill>
                    <a:srgbClr val="0000FF"/>
                  </a:solidFill>
                </a:rPr>
                <a:t>N    </a:t>
              </a:r>
              <a:r>
                <a:rPr lang="en-GB" dirty="0" err="1">
                  <a:solidFill>
                    <a:srgbClr val="0000FF"/>
                  </a:solidFill>
                </a:rPr>
                <a:t>N</a:t>
              </a:r>
              <a:r>
                <a:rPr lang="en-GB" dirty="0">
                  <a:solidFill>
                    <a:srgbClr val="0000FF"/>
                  </a:solidFill>
                </a:rPr>
                <a:t>  	945</a:t>
              </a:r>
            </a:p>
            <a:p>
              <a:r>
                <a:rPr lang="en-GB" dirty="0">
                  <a:solidFill>
                    <a:srgbClr val="0000FF"/>
                  </a:solidFill>
                </a:rPr>
                <a:t>3 H</a:t>
              </a:r>
              <a:r>
                <a:rPr lang="en-GB" dirty="0">
                  <a:solidFill>
                    <a:srgbClr val="0000FF"/>
                  </a:solidFill>
                  <a:sym typeface="Symbol" panose="05050102010706020507" pitchFamily="18" charset="2"/>
                </a:rPr>
                <a:t>H  	3 x 432</a:t>
              </a:r>
            </a:p>
            <a:p>
              <a:endParaRPr lang="en-GB" dirty="0">
                <a:solidFill>
                  <a:srgbClr val="0000FF"/>
                </a:solidFill>
                <a:sym typeface="Symbol" panose="05050102010706020507" pitchFamily="18" charset="2"/>
              </a:endParaRPr>
            </a:p>
            <a:p>
              <a:r>
                <a:rPr lang="en-GB" dirty="0">
                  <a:solidFill>
                    <a:srgbClr val="0000FF"/>
                  </a:solidFill>
                  <a:sym typeface="Symbol" panose="05050102010706020507" pitchFamily="18" charset="2"/>
                </a:rPr>
                <a:t>Total	2241 </a:t>
              </a:r>
            </a:p>
          </p:txBody>
        </p:sp>
        <p:grpSp>
          <p:nvGrpSpPr>
            <p:cNvPr id="53" name="Group 52">
              <a:extLst>
                <a:ext uri="{FF2B5EF4-FFF2-40B4-BE49-F238E27FC236}">
                  <a16:creationId xmlns:a16="http://schemas.microsoft.com/office/drawing/2014/main" id="{A8ACD0CD-5742-4D4E-8C2F-9127F7DD1D80}"/>
                </a:ext>
              </a:extLst>
            </p:cNvPr>
            <p:cNvGrpSpPr/>
            <p:nvPr/>
          </p:nvGrpSpPr>
          <p:grpSpPr>
            <a:xfrm>
              <a:off x="2009020" y="5266620"/>
              <a:ext cx="369291" cy="484788"/>
              <a:chOff x="3625249" y="5338205"/>
              <a:chExt cx="369291" cy="484788"/>
            </a:xfrm>
          </p:grpSpPr>
          <p:sp>
            <p:nvSpPr>
              <p:cNvPr id="54" name="TextBox 53">
                <a:extLst>
                  <a:ext uri="{FF2B5EF4-FFF2-40B4-BE49-F238E27FC236}">
                    <a16:creationId xmlns:a16="http://schemas.microsoft.com/office/drawing/2014/main" id="{00B19FE4-D947-4180-AE33-63843ECA758F}"/>
                  </a:ext>
                </a:extLst>
              </p:cNvPr>
              <p:cNvSpPr txBox="1"/>
              <p:nvPr/>
            </p:nvSpPr>
            <p:spPr>
              <a:xfrm>
                <a:off x="3625441" y="5338205"/>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55" name="TextBox 54">
                <a:extLst>
                  <a:ext uri="{FF2B5EF4-FFF2-40B4-BE49-F238E27FC236}">
                    <a16:creationId xmlns:a16="http://schemas.microsoft.com/office/drawing/2014/main" id="{10D191E9-83EB-4603-AD90-DB43B7688150}"/>
                  </a:ext>
                </a:extLst>
              </p:cNvPr>
              <p:cNvSpPr txBox="1"/>
              <p:nvPr/>
            </p:nvSpPr>
            <p:spPr>
              <a:xfrm>
                <a:off x="3625249" y="5398892"/>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56" name="TextBox 55">
                <a:extLst>
                  <a:ext uri="{FF2B5EF4-FFF2-40B4-BE49-F238E27FC236}">
                    <a16:creationId xmlns:a16="http://schemas.microsoft.com/office/drawing/2014/main" id="{75D708AE-4273-4E65-AFDB-614ACE13E3CB}"/>
                  </a:ext>
                </a:extLst>
              </p:cNvPr>
              <p:cNvSpPr txBox="1"/>
              <p:nvPr/>
            </p:nvSpPr>
            <p:spPr>
              <a:xfrm>
                <a:off x="3630065" y="5453661"/>
                <a:ext cx="364475"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grpSp>
      <p:sp>
        <p:nvSpPr>
          <p:cNvPr id="58" name="TextBox 57">
            <a:extLst>
              <a:ext uri="{FF2B5EF4-FFF2-40B4-BE49-F238E27FC236}">
                <a16:creationId xmlns:a16="http://schemas.microsoft.com/office/drawing/2014/main" id="{1442CBF1-23D6-44FE-9D6F-7AECE1CC5139}"/>
              </a:ext>
            </a:extLst>
          </p:cNvPr>
          <p:cNvSpPr txBox="1"/>
          <p:nvPr/>
        </p:nvSpPr>
        <p:spPr>
          <a:xfrm>
            <a:off x="6305375" y="3674157"/>
            <a:ext cx="2319401" cy="923330"/>
          </a:xfrm>
          <a:prstGeom prst="rect">
            <a:avLst/>
          </a:prstGeom>
          <a:noFill/>
        </p:spPr>
        <p:txBody>
          <a:bodyPr wrap="square">
            <a:spAutoFit/>
          </a:bodyPr>
          <a:lstStyle/>
          <a:p>
            <a:r>
              <a:rPr lang="en-GB">
                <a:solidFill>
                  <a:srgbClr val="FF0000"/>
                </a:solidFill>
              </a:rPr>
              <a:t>6 H</a:t>
            </a:r>
            <a:r>
              <a:rPr lang="en-GB">
                <a:solidFill>
                  <a:srgbClr val="FF0000"/>
                </a:solidFill>
                <a:sym typeface="Symbol" panose="05050102010706020507" pitchFamily="18" charset="2"/>
              </a:rPr>
              <a:t>N  6 x 391</a:t>
            </a:r>
          </a:p>
          <a:p>
            <a:endParaRPr lang="en-GB">
              <a:solidFill>
                <a:srgbClr val="FF0000"/>
              </a:solidFill>
              <a:sym typeface="Symbol" panose="05050102010706020507" pitchFamily="18" charset="2"/>
            </a:endParaRPr>
          </a:p>
          <a:p>
            <a:r>
              <a:rPr lang="en-GB">
                <a:solidFill>
                  <a:srgbClr val="FF0000"/>
                </a:solidFill>
                <a:sym typeface="Symbol" panose="05050102010706020507" pitchFamily="18" charset="2"/>
              </a:rPr>
              <a:t>Total 	 2346</a:t>
            </a:r>
            <a:endParaRPr lang="en-GB">
              <a:solidFill>
                <a:srgbClr val="FF0000"/>
              </a:solidFill>
            </a:endParaRPr>
          </a:p>
        </p:txBody>
      </p:sp>
      <p:sp>
        <p:nvSpPr>
          <p:cNvPr id="60" name="TextBox 59">
            <a:extLst>
              <a:ext uri="{FF2B5EF4-FFF2-40B4-BE49-F238E27FC236}">
                <a16:creationId xmlns:a16="http://schemas.microsoft.com/office/drawing/2014/main" id="{CA6E05A0-8635-4C00-904B-8B9BADD2F35F}"/>
              </a:ext>
            </a:extLst>
          </p:cNvPr>
          <p:cNvSpPr txBox="1"/>
          <p:nvPr/>
        </p:nvSpPr>
        <p:spPr>
          <a:xfrm>
            <a:off x="3851920" y="4905907"/>
            <a:ext cx="4042151" cy="1200329"/>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a:t>
            </a:r>
            <a:r>
              <a:rPr lang="en-GB" sz="2400" dirty="0">
                <a:solidFill>
                  <a:srgbClr val="0000FF"/>
                </a:solidFill>
                <a:sym typeface="Symbol" panose="05050102010706020507" pitchFamily="18" charset="2"/>
              </a:rPr>
              <a:t>2241</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2346</a:t>
            </a:r>
          </a:p>
          <a:p>
            <a:endParaRPr lang="en-GB" sz="2400" dirty="0">
              <a:solidFill>
                <a:srgbClr val="FF0000"/>
              </a:solidFill>
              <a:sym typeface="Symbol" panose="05050102010706020507" pitchFamily="18" charset="2"/>
            </a:endParaRPr>
          </a:p>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-105 kJ</a:t>
            </a:r>
            <a:r>
              <a:rPr lang="en-GB" sz="2400" dirty="0">
                <a:solidFill>
                  <a:srgbClr val="FF0000"/>
                </a:solidFill>
                <a:sym typeface="Symbol" panose="05050102010706020507" pitchFamily="18" charset="2"/>
              </a:rPr>
              <a:t> </a:t>
            </a:r>
            <a:endParaRPr lang="en-GB" sz="2400" dirty="0">
              <a:solidFill>
                <a:srgbClr val="FF0000"/>
              </a:solidFill>
            </a:endParaRPr>
          </a:p>
        </p:txBody>
      </p:sp>
    </p:spTree>
    <p:extLst>
      <p:ext uri="{BB962C8B-B14F-4D97-AF65-F5344CB8AC3E}">
        <p14:creationId xmlns:p14="http://schemas.microsoft.com/office/powerpoint/2010/main" val="1617382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3CDEDF91-7F9E-4A54-8EDD-DA9DE6644E2E}"/>
              </a:ext>
            </a:extLst>
          </p:cNvPr>
          <p:cNvSpPr txBox="1"/>
          <p:nvPr/>
        </p:nvSpPr>
        <p:spPr>
          <a:xfrm>
            <a:off x="107504" y="504849"/>
            <a:ext cx="8928992" cy="230832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PROBLEM 1(2): Estimate the delta H in kJ, for the following reaction from the bond energies given.</a:t>
            </a:r>
            <a:br>
              <a:rPr kumimoji="0" lang="en-US" altLang="en-US" sz="1800" b="0" i="0" u="none" strike="noStrike" cap="none" normalizeH="0" baseline="0" dirty="0">
                <a:ln>
                  <a:noFill/>
                </a:ln>
                <a:solidFill>
                  <a:srgbClr val="212529"/>
                </a:solidFill>
                <a:effectLst/>
                <a:latin typeface="+mn-lt"/>
              </a:rPr>
            </a:br>
            <a:r>
              <a:rPr kumimoji="0" lang="en-US" altLang="en-US" sz="1800" b="0" i="0" u="none" strike="noStrike" cap="none" normalizeH="0" baseline="0" dirty="0">
                <a:ln>
                  <a:noFill/>
                </a:ln>
                <a:solidFill>
                  <a:srgbClr val="212529"/>
                </a:solidFill>
                <a:effectLst/>
                <a:latin typeface="+mn-lt"/>
              </a:rPr>
              <a:t>H</a:t>
            </a:r>
            <a:r>
              <a:rPr kumimoji="0" lang="en-US" altLang="en-US" sz="1800" b="0" i="0" u="none" strike="noStrike" cap="none" normalizeH="0" baseline="-30000" dirty="0">
                <a:ln>
                  <a:noFill/>
                </a:ln>
                <a:solidFill>
                  <a:srgbClr val="212529"/>
                </a:solidFill>
                <a:effectLst/>
                <a:latin typeface="+mn-lt"/>
              </a:rPr>
              <a:t>2</a:t>
            </a:r>
            <a:r>
              <a:rPr kumimoji="0" lang="en-US" altLang="en-US" sz="1800" b="0" i="0" u="none" strike="noStrike" cap="none" normalizeH="0" baseline="0" dirty="0">
                <a:ln>
                  <a:noFill/>
                </a:ln>
                <a:solidFill>
                  <a:srgbClr val="212529"/>
                </a:solidFill>
                <a:effectLst/>
                <a:latin typeface="+mn-lt"/>
              </a:rPr>
              <a:t> + I</a:t>
            </a:r>
            <a:r>
              <a:rPr kumimoji="0" lang="en-US" altLang="en-US" sz="1800" b="0" i="0" u="none" strike="noStrike" cap="none" normalizeH="0" baseline="-30000" dirty="0">
                <a:ln>
                  <a:noFill/>
                </a:ln>
                <a:solidFill>
                  <a:srgbClr val="212529"/>
                </a:solidFill>
                <a:effectLst/>
                <a:latin typeface="+mn-lt"/>
              </a:rPr>
              <a:t>2</a:t>
            </a:r>
            <a:r>
              <a:rPr kumimoji="0" lang="en-US" altLang="en-US" sz="1800" b="0" i="0" u="none" strike="noStrike" cap="none" normalizeH="0" baseline="0" dirty="0">
                <a:ln>
                  <a:noFill/>
                </a:ln>
                <a:solidFill>
                  <a:srgbClr val="212529"/>
                </a:solidFill>
                <a:effectLst/>
                <a:latin typeface="+mn-lt"/>
              </a:rPr>
              <a:t> =&gt; 2 HI Bond energy (kJ/mol); H-H</a:t>
            </a:r>
            <a:r>
              <a:rPr lang="en-US" altLang="en-US" dirty="0">
                <a:solidFill>
                  <a:srgbClr val="212529"/>
                </a:solidFill>
                <a:latin typeface="+mn-lt"/>
              </a:rPr>
              <a:t> = </a:t>
            </a:r>
            <a:r>
              <a:rPr kumimoji="0" lang="en-US" altLang="en-US" sz="1800" b="0" i="0" u="none" strike="noStrike" cap="none" normalizeH="0" baseline="0" dirty="0">
                <a:ln>
                  <a:noFill/>
                </a:ln>
                <a:solidFill>
                  <a:srgbClr val="212529"/>
                </a:solidFill>
                <a:effectLst/>
                <a:latin typeface="+mn-lt"/>
              </a:rPr>
              <a:t>436; H-I</a:t>
            </a:r>
            <a:r>
              <a:rPr lang="en-US" altLang="en-US" dirty="0">
                <a:solidFill>
                  <a:srgbClr val="212529"/>
                </a:solidFill>
                <a:latin typeface="+mn-lt"/>
              </a:rPr>
              <a:t> = </a:t>
            </a:r>
            <a:r>
              <a:rPr kumimoji="0" lang="en-US" altLang="en-US" sz="1800" b="0" i="0" u="none" strike="noStrike" cap="none" normalizeH="0" baseline="0" dirty="0">
                <a:ln>
                  <a:noFill/>
                </a:ln>
                <a:solidFill>
                  <a:srgbClr val="212529"/>
                </a:solidFill>
                <a:effectLst/>
                <a:latin typeface="+mn-lt"/>
              </a:rPr>
              <a:t>297; I-I = 151.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884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-290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+290</a:t>
            </a:r>
          </a:p>
        </p:txBody>
      </p:sp>
      <p:sp>
        <p:nvSpPr>
          <p:cNvPr id="10" name="TextBox 9">
            <a:extLst>
              <a:ext uri="{FF2B5EF4-FFF2-40B4-BE49-F238E27FC236}">
                <a16:creationId xmlns:a16="http://schemas.microsoft.com/office/drawing/2014/main" id="{B7D5826F-CE2D-43F5-BF62-16589DABE9CD}"/>
              </a:ext>
            </a:extLst>
          </p:cNvPr>
          <p:cNvSpPr txBox="1"/>
          <p:nvPr/>
        </p:nvSpPr>
        <p:spPr>
          <a:xfrm>
            <a:off x="1127778" y="4279523"/>
            <a:ext cx="8016222" cy="258532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PROBLEM 3(1): Which of the following statements concerning estimating delta H from bond energies is incorrect?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a) The sum of the bond energies of the reactants is subtracted from the sum of the bond energies of the products.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b) Bond breaking is endothermic (pos).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c) Bond making is exothermic (neg).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d) Bond energies must be multiplied by the number of each bond and the number of moles of the species in the balanced equation.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12529"/>
                </a:solidFill>
                <a:effectLst/>
                <a:latin typeface="+mn-lt"/>
              </a:rPr>
              <a:t>e) Bond energies are average values.</a:t>
            </a:r>
          </a:p>
        </p:txBody>
      </p:sp>
      <p:sp>
        <p:nvSpPr>
          <p:cNvPr id="11" name="TextBox 10">
            <a:extLst>
              <a:ext uri="{FF2B5EF4-FFF2-40B4-BE49-F238E27FC236}">
                <a16:creationId xmlns:a16="http://schemas.microsoft.com/office/drawing/2014/main" id="{4EA5BFD9-9DD2-4245-A59A-7A5AC7CBC7AA}"/>
              </a:ext>
            </a:extLst>
          </p:cNvPr>
          <p:cNvSpPr txBox="1"/>
          <p:nvPr/>
        </p:nvSpPr>
        <p:spPr>
          <a:xfrm>
            <a:off x="2074605" y="1684551"/>
            <a:ext cx="6405717" cy="646331"/>
          </a:xfrm>
          <a:prstGeom prst="rect">
            <a:avLst/>
          </a:prstGeom>
          <a:noFill/>
        </p:spPr>
        <p:txBody>
          <a:bodyPr wrap="square">
            <a:spAutoFit/>
          </a:bodyPr>
          <a:lstStyle/>
          <a:p>
            <a:r>
              <a:rPr lang="en-GB" sz="1800" dirty="0">
                <a:solidFill>
                  <a:srgbClr val="00B050"/>
                </a:solidFill>
                <a:sym typeface="Symbol" panose="05050102010706020507" pitchFamily="18" charset="2"/>
              </a:rPr>
              <a:t></a:t>
            </a:r>
            <a:r>
              <a:rPr lang="en-GB" sz="1800" baseline="-25000" dirty="0" err="1">
                <a:solidFill>
                  <a:srgbClr val="00B050"/>
                </a:solidFill>
                <a:sym typeface="Symbol" panose="05050102010706020507" pitchFamily="18" charset="2"/>
              </a:rPr>
              <a:t>rxn</a:t>
            </a:r>
            <a:r>
              <a:rPr lang="en-GB" sz="1800" dirty="0" err="1">
                <a:solidFill>
                  <a:srgbClr val="00B050"/>
                </a:solidFill>
                <a:sym typeface="Symbol" panose="05050102010706020507" pitchFamily="18" charset="2"/>
              </a:rPr>
              <a:t>H</a:t>
            </a:r>
            <a:r>
              <a:rPr lang="en-GB" sz="1800" dirty="0">
                <a:solidFill>
                  <a:srgbClr val="00B050"/>
                </a:solidFill>
                <a:sym typeface="Symbol" panose="05050102010706020507" pitchFamily="18" charset="2"/>
              </a:rPr>
              <a:t> = </a:t>
            </a:r>
            <a:r>
              <a:rPr lang="en-GB" dirty="0">
                <a:solidFill>
                  <a:srgbClr val="0000FF"/>
                </a:solidFill>
                <a:sym typeface="Symbol" panose="05050102010706020507" pitchFamily="18" charset="2"/>
              </a:rPr>
              <a:t>broken</a:t>
            </a:r>
            <a:r>
              <a:rPr lang="en-GB" sz="1800" dirty="0">
                <a:solidFill>
                  <a:srgbClr val="00B050"/>
                </a:solidFill>
                <a:sym typeface="Symbol" panose="05050102010706020507" pitchFamily="18" charset="2"/>
              </a:rPr>
              <a:t> – </a:t>
            </a:r>
            <a:r>
              <a:rPr lang="en-GB" sz="1800" dirty="0">
                <a:solidFill>
                  <a:srgbClr val="FF0000"/>
                </a:solidFill>
                <a:sym typeface="Symbol" panose="05050102010706020507" pitchFamily="18" charset="2"/>
              </a:rPr>
              <a:t>formed </a:t>
            </a:r>
            <a:r>
              <a:rPr lang="en-GB" sz="1800" dirty="0">
                <a:solidFill>
                  <a:srgbClr val="00B050"/>
                </a:solidFill>
                <a:sym typeface="Symbol" panose="05050102010706020507" pitchFamily="18" charset="2"/>
              </a:rPr>
              <a:t>= </a:t>
            </a:r>
            <a:r>
              <a:rPr lang="en-GB" sz="1800" dirty="0">
                <a:solidFill>
                  <a:srgbClr val="0000FF"/>
                </a:solidFill>
                <a:sym typeface="Symbol" panose="05050102010706020507" pitchFamily="18" charset="2"/>
              </a:rPr>
              <a:t>(1 x H-H + 1 x I-I) </a:t>
            </a:r>
            <a:r>
              <a:rPr lang="en-GB" sz="1800" dirty="0">
                <a:solidFill>
                  <a:srgbClr val="00B050"/>
                </a:solidFill>
                <a:sym typeface="Symbol" panose="05050102010706020507" pitchFamily="18" charset="2"/>
              </a:rPr>
              <a:t>– </a:t>
            </a:r>
            <a:r>
              <a:rPr lang="en-GB" sz="1800" dirty="0">
                <a:solidFill>
                  <a:srgbClr val="FF0000"/>
                </a:solidFill>
                <a:sym typeface="Symbol" panose="05050102010706020507" pitchFamily="18" charset="2"/>
              </a:rPr>
              <a:t>(2 x H-I)</a:t>
            </a:r>
            <a:r>
              <a:rPr lang="en-GB" sz="1800" dirty="0">
                <a:solidFill>
                  <a:srgbClr val="00B050"/>
                </a:solidFill>
                <a:sym typeface="Symbol" panose="05050102010706020507" pitchFamily="18" charset="2"/>
              </a:rPr>
              <a:t> = </a:t>
            </a:r>
          </a:p>
          <a:p>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(436 + 151)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297)  </a:t>
            </a:r>
            <a:r>
              <a:rPr lang="en-GB" dirty="0">
                <a:solidFill>
                  <a:srgbClr val="00B050"/>
                </a:solidFill>
                <a:sym typeface="Symbol" panose="05050102010706020507" pitchFamily="18" charset="2"/>
              </a:rPr>
              <a:t>= -7</a:t>
            </a:r>
            <a:endParaRPr lang="en-GB" sz="1800" dirty="0">
              <a:solidFill>
                <a:srgbClr val="FF0000"/>
              </a:solidFill>
              <a:sym typeface="Symbol" panose="05050102010706020507" pitchFamily="18" charset="2"/>
            </a:endParaRPr>
          </a:p>
        </p:txBody>
      </p:sp>
      <p:sp>
        <p:nvSpPr>
          <p:cNvPr id="12" name="Oval 11">
            <a:extLst>
              <a:ext uri="{FF2B5EF4-FFF2-40B4-BE49-F238E27FC236}">
                <a16:creationId xmlns:a16="http://schemas.microsoft.com/office/drawing/2014/main" id="{BE117456-36E3-4584-AE7C-8513FAEAB1B6}"/>
              </a:ext>
            </a:extLst>
          </p:cNvPr>
          <p:cNvSpPr/>
          <p:nvPr/>
        </p:nvSpPr>
        <p:spPr>
          <a:xfrm>
            <a:off x="-1" y="1659011"/>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29BF5D-5593-401C-AF2B-C3E3EA4C8FD2}"/>
              </a:ext>
            </a:extLst>
          </p:cNvPr>
          <p:cNvSpPr txBox="1"/>
          <p:nvPr/>
        </p:nvSpPr>
        <p:spPr>
          <a:xfrm>
            <a:off x="1008619" y="2432568"/>
            <a:ext cx="8380080" cy="923330"/>
          </a:xfrm>
          <a:prstGeom prst="rect">
            <a:avLst/>
          </a:prstGeom>
          <a:noFill/>
        </p:spPr>
        <p:txBody>
          <a:bodyPr wrap="square">
            <a:spAutoFit/>
          </a:bodyPr>
          <a:lstStyle/>
          <a:p>
            <a:pPr marL="342900" lvl="0" indent="-342900" rtl="0">
              <a:buFont typeface="+mj-lt"/>
              <a:buAutoNum type="arabicPeriod" startAt="2"/>
              <a:tabLst>
                <a:tab pos="457200" algn="l"/>
              </a:tabLst>
            </a:pPr>
            <a:r>
              <a:rPr lang="en-GB" sz="1800" dirty="0">
                <a:effectLst/>
                <a:latin typeface="Calibri" panose="020F0502020204030204" pitchFamily="34" charset="0"/>
                <a:ea typeface="DengXian" panose="02010600030101010101" pitchFamily="2" charset="-122"/>
                <a:cs typeface="Calibri" panose="020F0502020204030204" pitchFamily="34" charset="0"/>
              </a:rPr>
              <a:t>Given these bond energies in kJ/mol: (C – C) = 348, (C = C) = 614, (H – C) = 413, (H – H) = 436, (O = O) = 495, (C – O) = 396, (C = O) = 799, (O – H) = 463, estimate </a:t>
            </a:r>
            <a:r>
              <a:rPr lang="en-GB" sz="1800" dirty="0">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1800" dirty="0">
                <a:effectLst/>
                <a:latin typeface="Calibri" panose="020F0502020204030204" pitchFamily="34" charset="0"/>
                <a:ea typeface="DengXian" panose="02010600030101010101" pitchFamily="2" charset="-122"/>
                <a:cs typeface="Calibri" panose="020F0502020204030204" pitchFamily="34" charset="0"/>
              </a:rPr>
              <a:t>H</a:t>
            </a:r>
            <a:r>
              <a:rPr lang="en-GB" sz="1800" baseline="30000" dirty="0">
                <a:effectLst/>
                <a:latin typeface="Calibri" panose="020F0502020204030204" pitchFamily="34" charset="0"/>
                <a:ea typeface="DengXian" panose="02010600030101010101" pitchFamily="2" charset="-122"/>
                <a:cs typeface="Calibri" panose="020F0502020204030204" pitchFamily="34" charset="0"/>
              </a:rPr>
              <a:t>o</a:t>
            </a:r>
            <a:r>
              <a:rPr lang="en-GB" sz="1800" dirty="0">
                <a:effectLst/>
                <a:latin typeface="Calibri" panose="020F0502020204030204" pitchFamily="34" charset="0"/>
                <a:ea typeface="DengXian" panose="02010600030101010101" pitchFamily="2" charset="-122"/>
                <a:cs typeface="Calibri" panose="020F0502020204030204" pitchFamily="34" charset="0"/>
              </a:rPr>
              <a:t> for the following reaction: </a:t>
            </a:r>
            <a:r>
              <a:rPr lang="en-GB" sz="1800" b="1" dirty="0">
                <a:effectLst/>
                <a:latin typeface="Calibri" panose="020F0502020204030204" pitchFamily="34" charset="0"/>
                <a:ea typeface="DengXian" panose="02010600030101010101" pitchFamily="2" charset="-122"/>
                <a:cs typeface="Calibri" panose="020F0502020204030204" pitchFamily="34" charset="0"/>
              </a:rPr>
              <a:t>2 C</a:t>
            </a:r>
            <a:r>
              <a:rPr lang="en-GB" sz="1800" b="1" baseline="-25000" dirty="0">
                <a:effectLst/>
                <a:latin typeface="Calibri" panose="020F0502020204030204" pitchFamily="34" charset="0"/>
                <a:ea typeface="DengXian" panose="02010600030101010101" pitchFamily="2" charset="-122"/>
                <a:cs typeface="Calibri" panose="020F0502020204030204" pitchFamily="34" charset="0"/>
              </a:rPr>
              <a:t>2</a:t>
            </a:r>
            <a:r>
              <a:rPr lang="en-GB" sz="1800" b="1" dirty="0">
                <a:effectLst/>
                <a:latin typeface="Calibri" panose="020F0502020204030204" pitchFamily="34" charset="0"/>
                <a:ea typeface="DengXian" panose="02010600030101010101" pitchFamily="2" charset="-122"/>
                <a:cs typeface="Calibri" panose="020F0502020204030204" pitchFamily="34" charset="0"/>
              </a:rPr>
              <a:t>H</a:t>
            </a:r>
            <a:r>
              <a:rPr lang="en-GB" sz="1800" b="1" baseline="-25000" dirty="0">
                <a:effectLst/>
                <a:latin typeface="Calibri" panose="020F0502020204030204" pitchFamily="34" charset="0"/>
                <a:ea typeface="DengXian" panose="02010600030101010101" pitchFamily="2" charset="-122"/>
                <a:cs typeface="Calibri" panose="020F0502020204030204" pitchFamily="34" charset="0"/>
              </a:rPr>
              <a:t>6</a:t>
            </a:r>
            <a:r>
              <a:rPr lang="en-GB" sz="1800" b="1" dirty="0">
                <a:effectLst/>
                <a:latin typeface="Calibri" panose="020F0502020204030204" pitchFamily="34" charset="0"/>
                <a:ea typeface="DengXian" panose="02010600030101010101" pitchFamily="2" charset="-122"/>
                <a:cs typeface="Calibri" panose="020F0502020204030204" pitchFamily="34" charset="0"/>
              </a:rPr>
              <a:t> (g)   +   7 O</a:t>
            </a:r>
            <a:r>
              <a:rPr lang="en-GB" sz="1800" b="1" baseline="-25000" dirty="0">
                <a:effectLst/>
                <a:latin typeface="Calibri" panose="020F0502020204030204" pitchFamily="34" charset="0"/>
                <a:ea typeface="DengXian" panose="02010600030101010101" pitchFamily="2" charset="-122"/>
                <a:cs typeface="Calibri" panose="020F0502020204030204" pitchFamily="34" charset="0"/>
              </a:rPr>
              <a:t>2</a:t>
            </a:r>
            <a:r>
              <a:rPr lang="en-GB" sz="1800" b="1" dirty="0">
                <a:effectLst/>
                <a:latin typeface="Calibri" panose="020F0502020204030204" pitchFamily="34" charset="0"/>
                <a:ea typeface="DengXian" panose="02010600030101010101" pitchFamily="2" charset="-122"/>
                <a:cs typeface="Calibri" panose="020F0502020204030204" pitchFamily="34" charset="0"/>
              </a:rPr>
              <a:t> (g)   </a:t>
            </a:r>
            <a:r>
              <a:rPr lang="en-GB" sz="1800" b="1" dirty="0">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lang="en-GB" sz="1800" b="1" dirty="0">
                <a:effectLst/>
                <a:latin typeface="Calibri" panose="020F0502020204030204" pitchFamily="34" charset="0"/>
                <a:ea typeface="DengXian" panose="02010600030101010101" pitchFamily="2" charset="-122"/>
                <a:cs typeface="Calibri" panose="020F0502020204030204" pitchFamily="34" charset="0"/>
              </a:rPr>
              <a:t>   4 CO</a:t>
            </a:r>
            <a:r>
              <a:rPr lang="en-GB" sz="1800" b="1" baseline="-25000" dirty="0">
                <a:effectLst/>
                <a:latin typeface="Calibri" panose="020F0502020204030204" pitchFamily="34" charset="0"/>
                <a:ea typeface="DengXian" panose="02010600030101010101" pitchFamily="2" charset="-122"/>
                <a:cs typeface="Calibri" panose="020F0502020204030204" pitchFamily="34" charset="0"/>
              </a:rPr>
              <a:t>2</a:t>
            </a:r>
            <a:r>
              <a:rPr lang="en-GB" sz="1800" b="1" dirty="0">
                <a:effectLst/>
                <a:latin typeface="Calibri" panose="020F0502020204030204" pitchFamily="34" charset="0"/>
                <a:ea typeface="DengXian" panose="02010600030101010101" pitchFamily="2" charset="-122"/>
                <a:cs typeface="Calibri" panose="020F0502020204030204" pitchFamily="34" charset="0"/>
              </a:rPr>
              <a:t> (g)   +   6 H</a:t>
            </a:r>
            <a:r>
              <a:rPr lang="en-GB" sz="1800" b="1" baseline="-25000" dirty="0">
                <a:effectLst/>
                <a:latin typeface="Calibri" panose="020F0502020204030204" pitchFamily="34" charset="0"/>
                <a:ea typeface="DengXian" panose="02010600030101010101" pitchFamily="2" charset="-122"/>
                <a:cs typeface="Calibri" panose="020F0502020204030204" pitchFamily="34" charset="0"/>
              </a:rPr>
              <a:t>2</a:t>
            </a:r>
            <a:r>
              <a:rPr lang="en-GB" sz="1800" b="1" dirty="0">
                <a:effectLst/>
                <a:latin typeface="Calibri" panose="020F0502020204030204" pitchFamily="34" charset="0"/>
                <a:ea typeface="DengXian" panose="02010600030101010101" pitchFamily="2" charset="-122"/>
                <a:cs typeface="Calibri" panose="020F0502020204030204" pitchFamily="34" charset="0"/>
              </a:rPr>
              <a:t>O (g).</a:t>
            </a:r>
            <a:endParaRPr lang="en-GB" sz="1600" dirty="0">
              <a:effectLst/>
              <a:latin typeface="Calibri" panose="020F0502020204030204" pitchFamily="34" charset="0"/>
              <a:ea typeface="DengXian" panose="02010600030101010101" pitchFamily="2" charset="-122"/>
            </a:endParaRPr>
          </a:p>
        </p:txBody>
      </p:sp>
      <p:sp>
        <p:nvSpPr>
          <p:cNvPr id="14" name="Text Box 2">
            <a:extLst>
              <a:ext uri="{FF2B5EF4-FFF2-40B4-BE49-F238E27FC236}">
                <a16:creationId xmlns:a16="http://schemas.microsoft.com/office/drawing/2014/main" id="{F9ECD70F-FF13-4504-8902-A4CFF5F072DD}"/>
              </a:ext>
            </a:extLst>
          </p:cNvPr>
          <p:cNvSpPr txBox="1">
            <a:spLocks noChangeArrowheads="1"/>
          </p:cNvSpPr>
          <p:nvPr/>
        </p:nvSpPr>
        <p:spPr bwMode="auto">
          <a:xfrm>
            <a:off x="244699" y="3421025"/>
            <a:ext cx="8791797" cy="72212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r>
              <a:rPr lang="pt-PT" sz="2000" dirty="0">
                <a:solidFill>
                  <a:srgbClr val="0070C0"/>
                </a:solidFill>
                <a:effectLst/>
                <a:latin typeface="Calibri" panose="020F0502020204030204" pitchFamily="34" charset="0"/>
                <a:ea typeface="DengXian" panose="02010600030101010101" pitchFamily="2" charset="-122"/>
              </a:rPr>
              <a:t>(2(C-C) + 12(C-H) + 7(O=O)) – (8(C=O) +12(O-H)) = 			</a:t>
            </a:r>
            <a:endParaRPr lang="en-GB" sz="2000" dirty="0">
              <a:effectLst/>
              <a:latin typeface="Calibri" panose="020F0502020204030204" pitchFamily="34" charset="0"/>
              <a:ea typeface="DengXian" panose="02010600030101010101" pitchFamily="2" charset="-122"/>
            </a:endParaRPr>
          </a:p>
          <a:p>
            <a:r>
              <a:rPr lang="en-GB" sz="2000" dirty="0">
                <a:solidFill>
                  <a:srgbClr val="0070C0"/>
                </a:solidFill>
                <a:effectLst/>
                <a:latin typeface="Calibri" panose="020F0502020204030204" pitchFamily="34" charset="0"/>
                <a:ea typeface="DengXian" panose="02010600030101010101" pitchFamily="2" charset="-122"/>
              </a:rPr>
              <a:t>= (2 x 348 + 12 x 413 + 7 x 495) – (8 x 799 + 12 x 463) = 9117 – 11948 = - 2831 kJ</a:t>
            </a:r>
            <a:endParaRPr lang="en-GB" sz="2000" dirty="0">
              <a:effectLst/>
              <a:latin typeface="Calibri" panose="020F0502020204030204" pitchFamily="34" charset="0"/>
              <a:ea typeface="DengXian" panose="02010600030101010101" pitchFamily="2" charset="-122"/>
            </a:endParaRPr>
          </a:p>
          <a:p>
            <a:r>
              <a:rPr lang="en-GB" sz="1100" dirty="0">
                <a:solidFill>
                  <a:srgbClr val="0070C0"/>
                </a:solidFill>
                <a:effectLst/>
                <a:latin typeface="Calibri" panose="020F0502020204030204" pitchFamily="34" charset="0"/>
                <a:ea typeface="DengXian" panose="02010600030101010101" pitchFamily="2" charset="-122"/>
              </a:rPr>
              <a:t> </a:t>
            </a:r>
            <a:endParaRPr lang="en-GB" sz="1100" dirty="0">
              <a:effectLst/>
              <a:latin typeface="Calibri" panose="020F0502020204030204" pitchFamily="34" charset="0"/>
              <a:ea typeface="DengXian" panose="02010600030101010101" pitchFamily="2" charset="-122"/>
            </a:endParaRPr>
          </a:p>
          <a:p>
            <a:r>
              <a:rPr lang="en-GB" sz="1100" dirty="0">
                <a:solidFill>
                  <a:srgbClr val="0070C0"/>
                </a:solidFill>
                <a:effectLst/>
                <a:latin typeface="Calibri" panose="020F0502020204030204" pitchFamily="34" charset="0"/>
                <a:ea typeface="DengXian" panose="02010600030101010101" pitchFamily="2" charset="-122"/>
              </a:rPr>
              <a:t> </a:t>
            </a:r>
            <a:endParaRPr lang="en-GB" sz="1100" dirty="0">
              <a:effectLst/>
              <a:latin typeface="Calibri" panose="020F0502020204030204" pitchFamily="34" charset="0"/>
              <a:ea typeface="DengXian" panose="02010600030101010101" pitchFamily="2" charset="-122"/>
            </a:endParaRPr>
          </a:p>
          <a:p>
            <a:r>
              <a:rPr lang="en-GB" sz="1100" dirty="0">
                <a:solidFill>
                  <a:srgbClr val="0070C0"/>
                </a:solidFill>
                <a:effectLst/>
                <a:latin typeface="Calibri" panose="020F0502020204030204" pitchFamily="34" charset="0"/>
                <a:ea typeface="DengXian" panose="02010600030101010101" pitchFamily="2" charset="-122"/>
              </a:rPr>
              <a:t> </a:t>
            </a:r>
            <a:endParaRPr lang="en-GB" sz="1100" dirty="0">
              <a:effectLst/>
              <a:latin typeface="Calibri" panose="020F0502020204030204" pitchFamily="34" charset="0"/>
              <a:ea typeface="DengXian" panose="02010600030101010101" pitchFamily="2" charset="-122"/>
            </a:endParaRPr>
          </a:p>
          <a:p>
            <a:r>
              <a:rPr lang="en-GB" sz="1100" dirty="0">
                <a:solidFill>
                  <a:srgbClr val="0070C0"/>
                </a:solidFill>
                <a:effectLst/>
                <a:latin typeface="Calibri" panose="020F0502020204030204" pitchFamily="34" charset="0"/>
                <a:ea typeface="DengXian" panose="02010600030101010101" pitchFamily="2" charset="-122"/>
              </a:rPr>
              <a:t> </a:t>
            </a:r>
            <a:endParaRPr lang="en-GB" sz="1100" dirty="0">
              <a:effectLst/>
              <a:latin typeface="Calibri" panose="020F0502020204030204" pitchFamily="34" charset="0"/>
              <a:ea typeface="DengXian" panose="02010600030101010101" pitchFamily="2" charset="-122"/>
            </a:endParaRPr>
          </a:p>
          <a:p>
            <a:r>
              <a:rPr lang="en-GB" sz="1100" dirty="0">
                <a:solidFill>
                  <a:srgbClr val="0070C0"/>
                </a:solidFill>
                <a:effectLst/>
                <a:latin typeface="Calibri" panose="020F0502020204030204" pitchFamily="34" charset="0"/>
                <a:ea typeface="DengXian" panose="02010600030101010101" pitchFamily="2" charset="-122"/>
              </a:rPr>
              <a:t> </a:t>
            </a:r>
            <a:endParaRPr lang="en-GB" sz="1100" dirty="0">
              <a:effectLst/>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207982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HEATS OF FORMATION vs HEAT OF DETONATION</a:t>
            </a:r>
            <a:endParaRPr lang="en-GB" sz="2400" b="1">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AE8ADAC9-5CCC-4C72-8657-9D5BD212AF6C}"/>
              </a:ext>
            </a:extLst>
          </p:cNvPr>
          <p:cNvSpPr txBox="1"/>
          <p:nvPr/>
        </p:nvSpPr>
        <p:spPr>
          <a:xfrm>
            <a:off x="4756780" y="532303"/>
            <a:ext cx="4343206" cy="1323439"/>
          </a:xfrm>
          <a:prstGeom prst="rect">
            <a:avLst/>
          </a:prstGeom>
          <a:noFill/>
          <a:ln>
            <a:solidFill>
              <a:srgbClr val="0000FF"/>
            </a:solidFill>
          </a:ln>
        </p:spPr>
        <p:txBody>
          <a:bodyPr wrap="square">
            <a:spAutoFit/>
          </a:bodyPr>
          <a:lstStyle/>
          <a:p>
            <a:r>
              <a:rPr lang="en-GB" sz="2000" b="1">
                <a:latin typeface="Calibri" panose="020F0502020204030204" pitchFamily="34" charset="0"/>
                <a:cs typeface="Calibri" panose="020F0502020204030204" pitchFamily="34" charset="0"/>
              </a:rPr>
              <a:t>heat of explosion - </a:t>
            </a:r>
            <a:r>
              <a:rPr lang="en-GB" sz="2000">
                <a:latin typeface="Calibri" panose="020F0502020204030204" pitchFamily="34" charset="0"/>
                <a:cs typeface="Calibri" panose="020F0502020204030204" pitchFamily="34" charset="0"/>
              </a:rPr>
              <a:t>the energy liberated during the formation of decomposition products at adiabatic* conditions </a:t>
            </a:r>
            <a:r>
              <a:rPr lang="en-GB" sz="2000" b="1" err="1">
                <a:solidFill>
                  <a:srgbClr val="00B050"/>
                </a:solidFill>
                <a:latin typeface="Calibri" panose="020F0502020204030204" pitchFamily="34" charset="0"/>
                <a:cs typeface="Calibri" panose="020F0502020204030204" pitchFamily="34" charset="0"/>
              </a:rPr>
              <a:t>Q</a:t>
            </a:r>
            <a:r>
              <a:rPr lang="en-GB" sz="2000" b="1" baseline="-25000" err="1">
                <a:solidFill>
                  <a:srgbClr val="00B050"/>
                </a:solidFill>
                <a:latin typeface="Calibri" panose="020F0502020204030204" pitchFamily="34" charset="0"/>
                <a:cs typeface="Calibri" panose="020F0502020204030204" pitchFamily="34" charset="0"/>
              </a:rPr>
              <a:t>exp</a:t>
            </a:r>
            <a:r>
              <a:rPr lang="en-GB" sz="2000">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rPr>
              <a:t>kJ/g</a:t>
            </a:r>
            <a:r>
              <a:rPr lang="en-GB" sz="2000">
                <a:latin typeface="Calibri" panose="020F0502020204030204" pitchFamily="34" charset="0"/>
                <a:cs typeface="Calibri" panose="020F0502020204030204" pitchFamily="34" charset="0"/>
              </a:rPr>
              <a:t>) or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latin typeface="Calibri" panose="020F0502020204030204" pitchFamily="34" charset="0"/>
                <a:cs typeface="Calibri" panose="020F0502020204030204" pitchFamily="34" charset="0"/>
                <a:sym typeface="Symbol" panose="05050102010706020507" pitchFamily="18" charset="2"/>
              </a:rPr>
              <a:t>(kJ/mol)</a:t>
            </a:r>
            <a:endParaRPr lang="en-GB" sz="200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4787FDA-8C09-4255-B2B5-E6A4E3AFBAB0}"/>
              </a:ext>
            </a:extLst>
          </p:cNvPr>
          <p:cNvSpPr txBox="1"/>
          <p:nvPr/>
        </p:nvSpPr>
        <p:spPr>
          <a:xfrm>
            <a:off x="4921573" y="3429000"/>
            <a:ext cx="3528392"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comb</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latin typeface="Calibri" panose="020F0502020204030204" pitchFamily="34" charset="0"/>
                <a:cs typeface="Calibri" panose="020F0502020204030204" pitchFamily="34" charset="0"/>
                <a:sym typeface="Symbol" panose="05050102010706020507" pitchFamily="18" charset="2"/>
              </a:rPr>
              <a:t>&gt;</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expl</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when  &lt; 0</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F5A8A23-9228-4547-9E3D-C976AFD20924}"/>
              </a:ext>
            </a:extLst>
          </p:cNvPr>
          <p:cNvSpPr txBox="1"/>
          <p:nvPr/>
        </p:nvSpPr>
        <p:spPr>
          <a:xfrm>
            <a:off x="4932040" y="3861048"/>
            <a:ext cx="3333354"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comb</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latin typeface="Calibri" panose="020F0502020204030204" pitchFamily="34" charset="0"/>
                <a:cs typeface="Calibri" panose="020F0502020204030204" pitchFamily="34" charset="0"/>
                <a:sym typeface="Symbol" panose="05050102010706020507" pitchFamily="18" charset="2"/>
              </a:rPr>
              <a:t>=</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expl</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when  &gt; 0</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50C066EE-2D91-4E64-9D9D-1A9821CF4CF5}"/>
              </a:ext>
            </a:extLst>
          </p:cNvPr>
          <p:cNvSpPr txBox="1"/>
          <p:nvPr/>
        </p:nvSpPr>
        <p:spPr>
          <a:xfrm>
            <a:off x="-3675" y="4443693"/>
            <a:ext cx="9108503" cy="1015663"/>
          </a:xfrm>
          <a:prstGeom prst="rect">
            <a:avLst/>
          </a:prstGeom>
          <a:noFill/>
        </p:spPr>
        <p:txBody>
          <a:bodyPr wrap="square">
            <a:spAutoFit/>
          </a:bodyPr>
          <a:lstStyle/>
          <a:p>
            <a:r>
              <a:rPr lang="en-US" sz="2000" i="0">
                <a:solidFill>
                  <a:srgbClr val="202124"/>
                </a:solidFill>
                <a:effectLst/>
                <a:latin typeface="Calibri" panose="020F0502020204030204" pitchFamily="34" charset="0"/>
                <a:cs typeface="Calibri" panose="020F0502020204030204" pitchFamily="34" charset="0"/>
              </a:rPr>
              <a:t>- </a:t>
            </a:r>
            <a:r>
              <a:rPr lang="en-US" sz="2000" b="1" i="0">
                <a:solidFill>
                  <a:srgbClr val="202124"/>
                </a:solidFill>
                <a:effectLst/>
                <a:latin typeface="Calibri" panose="020F0502020204030204" pitchFamily="34" charset="0"/>
                <a:cs typeface="Calibri" panose="020F0502020204030204" pitchFamily="34" charset="0"/>
              </a:rPr>
              <a:t>combustion</a:t>
            </a:r>
            <a:r>
              <a:rPr lang="en-US" sz="2000" i="0">
                <a:solidFill>
                  <a:srgbClr val="202124"/>
                </a:solidFill>
                <a:effectLst/>
                <a:latin typeface="Calibri" panose="020F0502020204030204" pitchFamily="34" charset="0"/>
                <a:cs typeface="Calibri" panose="020F0502020204030204" pitchFamily="34" charset="0"/>
              </a:rPr>
              <a:t> </a:t>
            </a:r>
            <a:r>
              <a:rPr lang="en-US" sz="2000">
                <a:solidFill>
                  <a:srgbClr val="202124"/>
                </a:solidFill>
                <a:latin typeface="Calibri" panose="020F0502020204030204" pitchFamily="34" charset="0"/>
                <a:cs typeface="Calibri" panose="020F0502020204030204" pitchFamily="34" charset="0"/>
              </a:rPr>
              <a:t>-</a:t>
            </a:r>
            <a:r>
              <a:rPr lang="en-US" sz="2000" i="0">
                <a:solidFill>
                  <a:srgbClr val="202124"/>
                </a:solidFill>
                <a:effectLst/>
                <a:latin typeface="Calibri" panose="020F0502020204030204" pitchFamily="34" charset="0"/>
                <a:cs typeface="Calibri" panose="020F0502020204030204" pitchFamily="34" charset="0"/>
              </a:rPr>
              <a:t> produces heat and gases slowly for a certain time period, </a:t>
            </a:r>
          </a:p>
          <a:p>
            <a:r>
              <a:rPr lang="en-US" sz="2000" i="0">
                <a:solidFill>
                  <a:srgbClr val="202124"/>
                </a:solidFill>
                <a:effectLst/>
                <a:latin typeface="Calibri" panose="020F0502020204030204" pitchFamily="34" charset="0"/>
                <a:cs typeface="Calibri" panose="020F0502020204030204" pitchFamily="34" charset="0"/>
              </a:rPr>
              <a:t>- </a:t>
            </a:r>
            <a:r>
              <a:rPr lang="en-US" sz="2000" b="1" i="0">
                <a:solidFill>
                  <a:srgbClr val="202124"/>
                </a:solidFill>
                <a:effectLst/>
                <a:latin typeface="Calibri" panose="020F0502020204030204" pitchFamily="34" charset="0"/>
                <a:cs typeface="Calibri" panose="020F0502020204030204" pitchFamily="34" charset="0"/>
              </a:rPr>
              <a:t>explosion</a:t>
            </a:r>
            <a:r>
              <a:rPr lang="en-US" sz="2000" i="0">
                <a:solidFill>
                  <a:srgbClr val="202124"/>
                </a:solidFill>
                <a:effectLst/>
                <a:latin typeface="Calibri" panose="020F0502020204030204" pitchFamily="34" charset="0"/>
                <a:cs typeface="Calibri" panose="020F0502020204030204" pitchFamily="34" charset="0"/>
              </a:rPr>
              <a:t> – produces heat and gases rapidly in an instant</a:t>
            </a:r>
          </a:p>
          <a:p>
            <a:r>
              <a:rPr lang="en-US" sz="2000">
                <a:solidFill>
                  <a:srgbClr val="202124"/>
                </a:solidFill>
                <a:latin typeface="Calibri" panose="020F0502020204030204" pitchFamily="34" charset="0"/>
                <a:cs typeface="Calibri" panose="020F0502020204030204" pitchFamily="34" charset="0"/>
              </a:rPr>
              <a:t>- h</a:t>
            </a:r>
            <a:r>
              <a:rPr lang="en-US" sz="2000" i="0">
                <a:solidFill>
                  <a:srgbClr val="202124"/>
                </a:solidFill>
                <a:effectLst/>
                <a:latin typeface="Calibri" panose="020F0502020204030204" pitchFamily="34" charset="0"/>
                <a:cs typeface="Calibri" panose="020F0502020204030204" pitchFamily="34" charset="0"/>
              </a:rPr>
              <a:t>eat of explosion provides information about work capacity of the explosives.</a:t>
            </a:r>
            <a:endParaRPr lang="en-GB" sz="200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CF609C5-6AD8-493D-B1C0-0C17214B72B6}"/>
              </a:ext>
            </a:extLst>
          </p:cNvPr>
          <p:cNvSpPr txBox="1"/>
          <p:nvPr/>
        </p:nvSpPr>
        <p:spPr>
          <a:xfrm>
            <a:off x="1104808" y="5481240"/>
            <a:ext cx="6480720" cy="707886"/>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rPr>
              <a:t>detonation</a:t>
            </a:r>
            <a:r>
              <a:rPr lang="en-GB" sz="2000">
                <a:latin typeface="Calibri" panose="020F0502020204030204" pitchFamily="34" charset="0"/>
                <a:cs typeface="Calibri" panose="020F0502020204030204" pitchFamily="34" charset="0"/>
              </a:rPr>
              <a:t> - s</a:t>
            </a:r>
            <a:r>
              <a:rPr lang="en-US" sz="2000" i="0" err="1">
                <a:effectLst/>
                <a:latin typeface="Calibri" panose="020F0502020204030204" pitchFamily="34" charset="0"/>
                <a:cs typeface="Calibri" panose="020F0502020204030204" pitchFamily="34" charset="0"/>
              </a:rPr>
              <a:t>upersonic</a:t>
            </a:r>
            <a:r>
              <a:rPr lang="en-US" sz="2000" i="0">
                <a:effectLst/>
                <a:latin typeface="Calibri" panose="020F0502020204030204" pitchFamily="34" charset="0"/>
                <a:cs typeface="Calibri" panose="020F0502020204030204" pitchFamily="34" charset="0"/>
              </a:rPr>
              <a:t> explosions created by high explosives that travel through shock waves</a:t>
            </a:r>
            <a:endParaRPr lang="en-GB" sz="2000">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ED7CE1B-D9F9-4A63-9B7A-F8EBAD7EEB32}"/>
              </a:ext>
            </a:extLst>
          </p:cNvPr>
          <p:cNvSpPr txBox="1"/>
          <p:nvPr/>
        </p:nvSpPr>
        <p:spPr>
          <a:xfrm>
            <a:off x="68800" y="545676"/>
            <a:ext cx="4536504" cy="1323439"/>
          </a:xfrm>
          <a:prstGeom prst="rect">
            <a:avLst/>
          </a:prstGeom>
          <a:noFill/>
          <a:ln>
            <a:solidFill>
              <a:srgbClr val="0000FF"/>
            </a:solidFill>
          </a:ln>
        </p:spPr>
        <p:txBody>
          <a:bodyPr wrap="square" rtlCol="0">
            <a:spAutoFit/>
          </a:bodyPr>
          <a:lstStyle/>
          <a:p>
            <a:r>
              <a:rPr lang="en-GB" sz="2000" b="1">
                <a:latin typeface="Calibri" panose="020F0502020204030204" pitchFamily="34" charset="0"/>
                <a:cs typeface="Calibri" panose="020F0502020204030204" pitchFamily="34" charset="0"/>
              </a:rPr>
              <a:t>heat of formation </a:t>
            </a:r>
            <a:r>
              <a:rPr lang="en-GB" sz="2000">
                <a:latin typeface="Calibri" panose="020F0502020204030204" pitchFamily="34" charset="0"/>
                <a:cs typeface="Calibri" panose="020F0502020204030204" pitchFamily="34" charset="0"/>
              </a:rPr>
              <a:t>- heat released or absorbed when explosive substance X is formed from its elements at constant pressure (</a:t>
            </a:r>
            <a:r>
              <a:rPr lang="en-GB" sz="2000" b="1">
                <a:latin typeface="Calibri" panose="020F0502020204030204" pitchFamily="34" charset="0"/>
                <a:cs typeface="Calibri" panose="020F0502020204030204" pitchFamily="34" charset="0"/>
              </a:rPr>
              <a:t>kJ/mol</a:t>
            </a:r>
            <a:r>
              <a:rPr lang="en-GB" sz="2000">
                <a:latin typeface="Calibri" panose="020F0502020204030204" pitchFamily="34" charset="0"/>
                <a:cs typeface="Calibri" panose="020F0502020204030204" pitchFamily="34" charset="0"/>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grpSp>
        <p:nvGrpSpPr>
          <p:cNvPr id="26" name="Group 25">
            <a:extLst>
              <a:ext uri="{FF2B5EF4-FFF2-40B4-BE49-F238E27FC236}">
                <a16:creationId xmlns:a16="http://schemas.microsoft.com/office/drawing/2014/main" id="{72CD5E11-1714-40E6-862C-FA1EFA34ABAA}"/>
              </a:ext>
            </a:extLst>
          </p:cNvPr>
          <p:cNvGrpSpPr/>
          <p:nvPr/>
        </p:nvGrpSpPr>
        <p:grpSpPr>
          <a:xfrm>
            <a:off x="93524" y="2091070"/>
            <a:ext cx="4644398" cy="2144179"/>
            <a:chOff x="2007640" y="2081346"/>
            <a:chExt cx="4273049" cy="1916278"/>
          </a:xfrm>
        </p:grpSpPr>
        <p:sp>
          <p:nvSpPr>
            <p:cNvPr id="15" name="Rectangle 14">
              <a:extLst>
                <a:ext uri="{FF2B5EF4-FFF2-40B4-BE49-F238E27FC236}">
                  <a16:creationId xmlns:a16="http://schemas.microsoft.com/office/drawing/2014/main" id="{166E64EE-7505-49A3-887E-2477582903C7}"/>
                </a:ext>
              </a:extLst>
            </p:cNvPr>
            <p:cNvSpPr/>
            <p:nvPr/>
          </p:nvSpPr>
          <p:spPr>
            <a:xfrm>
              <a:off x="2085174" y="2081346"/>
              <a:ext cx="4195515" cy="1916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175A968C-F929-4F28-A02E-E1377B68FA4E}"/>
                </a:ext>
              </a:extLst>
            </p:cNvPr>
            <p:cNvPicPr>
              <a:picLocks noChangeAspect="1"/>
            </p:cNvPicPr>
            <p:nvPr/>
          </p:nvPicPr>
          <p:blipFill>
            <a:blip r:embed="rId5"/>
            <a:stretch>
              <a:fillRect/>
            </a:stretch>
          </p:blipFill>
          <p:spPr>
            <a:xfrm>
              <a:off x="2362996" y="2093807"/>
              <a:ext cx="3902761" cy="1899344"/>
            </a:xfrm>
            <a:prstGeom prst="rect">
              <a:avLst/>
            </a:prstGeom>
          </p:spPr>
        </p:pic>
        <p:sp>
          <p:nvSpPr>
            <p:cNvPr id="24" name="TextBox 23">
              <a:extLst>
                <a:ext uri="{FF2B5EF4-FFF2-40B4-BE49-F238E27FC236}">
                  <a16:creationId xmlns:a16="http://schemas.microsoft.com/office/drawing/2014/main" id="{47C04209-D65C-4EAD-BC1B-D60DB93A6BD3}"/>
                </a:ext>
              </a:extLst>
            </p:cNvPr>
            <p:cNvSpPr txBox="1"/>
            <p:nvPr/>
          </p:nvSpPr>
          <p:spPr>
            <a:xfrm>
              <a:off x="2007640" y="3012370"/>
              <a:ext cx="971847" cy="357583"/>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a:t>
              </a:r>
              <a:endParaRPr lang="en-GB" sz="20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72ABB015-0AAC-4F45-82BB-B39FD115B182}"/>
                </a:ext>
              </a:extLst>
            </p:cNvPr>
            <p:cNvSpPr txBox="1"/>
            <p:nvPr/>
          </p:nvSpPr>
          <p:spPr>
            <a:xfrm>
              <a:off x="5133380" y="3012370"/>
              <a:ext cx="971847" cy="357583"/>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endParaRPr lang="en-GB" sz="2000" baseline="-250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E378A0E3-0016-4A76-A00F-7DD32F57747A}"/>
              </a:ext>
            </a:extLst>
          </p:cNvPr>
          <p:cNvSpPr txBox="1"/>
          <p:nvPr/>
        </p:nvSpPr>
        <p:spPr>
          <a:xfrm>
            <a:off x="4901646" y="2008143"/>
            <a:ext cx="4423712" cy="1631216"/>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RDX: </a:t>
            </a:r>
            <a:r>
              <a:rPr lang="en-GB" sz="2000" b="1">
                <a:latin typeface="Calibri" panose="020F0502020204030204" pitchFamily="34" charset="0"/>
                <a:cs typeface="Calibri" panose="020F0502020204030204" pitchFamily="34" charset="0"/>
                <a:sym typeface="Symbol" panose="05050102010706020507" pitchFamily="18" charset="2"/>
              </a:rPr>
              <a:t> =</a:t>
            </a:r>
            <a:r>
              <a:rPr lang="en-GB" sz="2000" b="1">
                <a:latin typeface="Calibri" panose="020F0502020204030204" pitchFamily="34" charset="0"/>
                <a:cs typeface="Calibri" panose="020F0502020204030204" pitchFamily="34" charset="0"/>
              </a:rPr>
              <a:t> -21.6%</a:t>
            </a:r>
          </a:p>
          <a:p>
            <a:r>
              <a:rPr lang="en-GB" sz="2000">
                <a:latin typeface="Calibri" panose="020F0502020204030204" pitchFamily="34" charset="0"/>
                <a:cs typeface="Calibri" panose="020F0502020204030204" pitchFamily="34" charset="0"/>
              </a:rPr>
              <a:t>not complete oxidation (e.g. 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not 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a:t>
            </a:r>
          </a:p>
          <a:p>
            <a:r>
              <a:rPr lang="en-GB" sz="2000">
                <a:latin typeface="Calibri" panose="020F0502020204030204" pitchFamily="34" charset="0"/>
                <a:cs typeface="Calibri" panose="020F0502020204030204" pitchFamily="34" charset="0"/>
              </a:rPr>
              <a:t>post-detonation burning in oxygen (q)</a:t>
            </a:r>
          </a:p>
          <a:p>
            <a:r>
              <a:rPr lang="en-GB" sz="2000" err="1">
                <a:latin typeface="Calibri" panose="020F0502020204030204" pitchFamily="34" charset="0"/>
                <a:cs typeface="Calibri" panose="020F0502020204030204" pitchFamily="34" charset="0"/>
              </a:rPr>
              <a:t>Q</a:t>
            </a:r>
            <a:r>
              <a:rPr lang="en-GB" sz="2000" baseline="-25000" err="1">
                <a:latin typeface="Calibri" panose="020F0502020204030204" pitchFamily="34" charset="0"/>
                <a:cs typeface="Calibri" panose="020F0502020204030204" pitchFamily="34" charset="0"/>
              </a:rPr>
              <a:t>exp</a:t>
            </a:r>
            <a:r>
              <a:rPr lang="en-GB" sz="2000">
                <a:latin typeface="Calibri" panose="020F0502020204030204" pitchFamily="34" charset="0"/>
                <a:cs typeface="Calibri" panose="020F0502020204030204" pitchFamily="34" charset="0"/>
              </a:rPr>
              <a:t> + q =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comb</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a:p>
            <a:endParaRPr lang="en-GB" sz="2000">
              <a:latin typeface="Calibri" panose="020F0502020204030204" pitchFamily="34" charset="0"/>
              <a:cs typeface="Calibri" panose="020F0502020204030204" pitchFamily="34" charset="0"/>
            </a:endParaRPr>
          </a:p>
        </p:txBody>
      </p:sp>
      <p:sp>
        <p:nvSpPr>
          <p:cNvPr id="29" name="TextBox 28">
            <a:extLst>
              <a:ext uri="{FF2B5EF4-FFF2-40B4-BE49-F238E27FC236}">
                <a16:creationId xmlns:a16="http://schemas.microsoft.com/office/drawing/2014/main" id="{ED78D2F1-BD08-4400-9EAF-C77F2A41A1E2}"/>
              </a:ext>
            </a:extLst>
          </p:cNvPr>
          <p:cNvSpPr txBox="1"/>
          <p:nvPr/>
        </p:nvSpPr>
        <p:spPr>
          <a:xfrm>
            <a:off x="1259632" y="6340711"/>
            <a:ext cx="6120680" cy="461665"/>
          </a:xfrm>
          <a:prstGeom prst="rect">
            <a:avLst/>
          </a:prstGeom>
          <a:noFill/>
        </p:spPr>
        <p:txBody>
          <a:bodyPr wrap="square">
            <a:spAutoFit/>
          </a:bodyPr>
          <a:lstStyle/>
          <a:p>
            <a:r>
              <a:rPr lang="en-US" sz="1200" b="0" i="0">
                <a:solidFill>
                  <a:srgbClr val="4D5156"/>
                </a:solidFill>
                <a:effectLst/>
                <a:latin typeface="Calibri" panose="020F0502020204030204" pitchFamily="34" charset="0"/>
                <a:cs typeface="Calibri" panose="020F0502020204030204" pitchFamily="34" charset="0"/>
              </a:rPr>
              <a:t>*adiabatic process – a thermodynamic process that occurs without transferring heat or mass between the thermodynamic system and its surroundings; energy is transferred only as work</a:t>
            </a:r>
            <a:endParaRPr lang="en-GB" sz="12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68268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EAFC9A5-0191-439F-AC0B-A291D5A1C0B7}"/>
              </a:ext>
            </a:extLst>
          </p:cNvPr>
          <p:cNvGrpSpPr/>
          <p:nvPr/>
        </p:nvGrpSpPr>
        <p:grpSpPr>
          <a:xfrm>
            <a:off x="0" y="3429000"/>
            <a:ext cx="9144000" cy="3435846"/>
            <a:chOff x="0" y="3429000"/>
            <a:chExt cx="9144000" cy="3435846"/>
          </a:xfrm>
        </p:grpSpPr>
        <p:pic>
          <p:nvPicPr>
            <p:cNvPr id="18" name="Picture 17">
              <a:extLst>
                <a:ext uri="{FF2B5EF4-FFF2-40B4-BE49-F238E27FC236}">
                  <a16:creationId xmlns:a16="http://schemas.microsoft.com/office/drawing/2014/main" id="{BC793EB4-4AFF-4C90-98F8-C8FF161B141E}"/>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B711E976-350A-4AC7-9DDE-B09D4A176C93}"/>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21" name="TextBox 20">
            <a:extLst>
              <a:ext uri="{FF2B5EF4-FFF2-40B4-BE49-F238E27FC236}">
                <a16:creationId xmlns:a16="http://schemas.microsoft.com/office/drawing/2014/main" id="{9E18F10A-52DF-4EAF-83AD-B1F78F98E105}"/>
              </a:ext>
            </a:extLst>
          </p:cNvPr>
          <p:cNvSpPr txBox="1"/>
          <p:nvPr/>
        </p:nvSpPr>
        <p:spPr>
          <a:xfrm>
            <a:off x="403042" y="2855948"/>
            <a:ext cx="8740958" cy="523220"/>
          </a:xfrm>
          <a:prstGeom prst="rect">
            <a:avLst/>
          </a:prstGeom>
          <a:noFill/>
        </p:spPr>
        <p:txBody>
          <a:bodyPr wrap="square">
            <a:spAutoFit/>
          </a:bodyPr>
          <a:lstStyle/>
          <a:p>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F5462E55-BCF1-4E83-BECC-5A5F4963B7FC}"/>
              </a:ext>
            </a:extLst>
          </p:cNvPr>
          <p:cNvPicPr>
            <a:picLocks noChangeAspect="1"/>
          </p:cNvPicPr>
          <p:nvPr/>
        </p:nvPicPr>
        <p:blipFill>
          <a:blip r:embed="rId5"/>
          <a:stretch>
            <a:fillRect/>
          </a:stretch>
        </p:blipFill>
        <p:spPr>
          <a:xfrm>
            <a:off x="179512" y="568109"/>
            <a:ext cx="4241178" cy="2064040"/>
          </a:xfrm>
          <a:prstGeom prst="rect">
            <a:avLst/>
          </a:prstGeom>
        </p:spPr>
      </p:pic>
      <p:sp>
        <p:nvSpPr>
          <p:cNvPr id="34" name="TextBox 33">
            <a:extLst>
              <a:ext uri="{FF2B5EF4-FFF2-40B4-BE49-F238E27FC236}">
                <a16:creationId xmlns:a16="http://schemas.microsoft.com/office/drawing/2014/main" id="{0D8509DD-DA5A-4AC2-A522-A5A15425547D}"/>
              </a:ext>
            </a:extLst>
          </p:cNvPr>
          <p:cNvSpPr txBox="1"/>
          <p:nvPr/>
        </p:nvSpPr>
        <p:spPr>
          <a:xfrm>
            <a:off x="1346413" y="5569001"/>
            <a:ext cx="8695485" cy="369332"/>
          </a:xfrm>
          <a:prstGeom prst="rect">
            <a:avLst/>
          </a:prstGeom>
          <a:noFill/>
        </p:spPr>
        <p:txBody>
          <a:bodyPr wrap="square">
            <a:spAutoFit/>
          </a:bodyPr>
          <a:lstStyle/>
          <a:p>
            <a:r>
              <a:rPr lang="en-US" b="0" i="0">
                <a:solidFill>
                  <a:srgbClr val="212529"/>
                </a:solidFill>
                <a:effectLst/>
                <a:latin typeface="Calibri" panose="020F0502020204030204" pitchFamily="34" charset="0"/>
                <a:cs typeface="Calibri" panose="020F0502020204030204" pitchFamily="34" charset="0"/>
              </a:rPr>
              <a:t> </a:t>
            </a:r>
            <a:r>
              <a:rPr lang="en-US" b="1">
                <a:solidFill>
                  <a:srgbClr val="0070C0"/>
                </a:solidFill>
                <a:latin typeface="Calibri" panose="020F0502020204030204" pitchFamily="34" charset="0"/>
                <a:cs typeface="Calibri" panose="020F0502020204030204" pitchFamily="34" charset="0"/>
              </a:rPr>
              <a:t>t</a:t>
            </a:r>
            <a:r>
              <a:rPr lang="en-US" b="1" i="0">
                <a:solidFill>
                  <a:srgbClr val="0070C0"/>
                </a:solidFill>
                <a:effectLst/>
                <a:latin typeface="Calibri" panose="020F0502020204030204" pitchFamily="34" charset="0"/>
                <a:cs typeface="Calibri" panose="020F0502020204030204" pitchFamily="34" charset="0"/>
              </a:rPr>
              <a:t>he heat of detonation can be converted to the heat of explosion </a:t>
            </a:r>
            <a:r>
              <a:rPr lang="en-US" b="1" i="1">
                <a:solidFill>
                  <a:srgbClr val="0070C0"/>
                </a:solidFill>
                <a:effectLst/>
                <a:latin typeface="Calibri" panose="020F0502020204030204" pitchFamily="34" charset="0"/>
                <a:cs typeface="Calibri" panose="020F0502020204030204" pitchFamily="34" charset="0"/>
              </a:rPr>
              <a:t>Q</a:t>
            </a:r>
            <a:r>
              <a:rPr lang="en-US" b="1" i="0">
                <a:solidFill>
                  <a:srgbClr val="0070C0"/>
                </a:solidFill>
                <a:effectLst/>
                <a:latin typeface="Calibri" panose="020F0502020204030204" pitchFamily="34" charset="0"/>
                <a:cs typeface="Calibri" panose="020F0502020204030204" pitchFamily="34" charset="0"/>
              </a:rPr>
              <a:t> </a:t>
            </a:r>
            <a:endParaRPr lang="en-GB" b="1">
              <a:solidFill>
                <a:srgbClr val="0070C0"/>
              </a:solidFill>
              <a:latin typeface="Calibri" panose="020F0502020204030204" pitchFamily="34" charset="0"/>
              <a:cs typeface="Calibri" panose="020F0502020204030204" pitchFamily="34" charset="0"/>
            </a:endParaRPr>
          </a:p>
        </p:txBody>
      </p:sp>
      <p:sp>
        <p:nvSpPr>
          <p:cNvPr id="37" name="TextBox 36">
            <a:extLst>
              <a:ext uri="{FF2B5EF4-FFF2-40B4-BE49-F238E27FC236}">
                <a16:creationId xmlns:a16="http://schemas.microsoft.com/office/drawing/2014/main" id="{A7569502-9653-4F11-B670-55F250D299F6}"/>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ENTHALPY OF DETONATION – HESS’S LAW</a:t>
            </a:r>
            <a:endParaRPr lang="en-GB" sz="2400" b="1">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66903BBC-7951-4CE2-B464-7980D3B470A8}"/>
              </a:ext>
            </a:extLst>
          </p:cNvPr>
          <p:cNvSpPr txBox="1"/>
          <p:nvPr/>
        </p:nvSpPr>
        <p:spPr>
          <a:xfrm>
            <a:off x="4717438" y="535269"/>
            <a:ext cx="4781550" cy="2352952"/>
          </a:xfrm>
          <a:prstGeom prst="rect">
            <a:avLst/>
          </a:prstGeom>
          <a:noFill/>
        </p:spPr>
        <p:txBody>
          <a:bodyPr wrap="square">
            <a:spAutoFit/>
          </a:bodyPr>
          <a:lstStyle/>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(RDX) </a:t>
            </a:r>
            <a:r>
              <a:rPr lang="en-GB" sz="2000">
                <a:latin typeface="Calibri" panose="020F0502020204030204" pitchFamily="34" charset="0"/>
                <a:cs typeface="Calibri" panose="020F0502020204030204" pitchFamily="34" charset="0"/>
                <a:sym typeface="Symbol" panose="05050102010706020507" pitchFamily="18" charset="2"/>
              </a:rPr>
              <a:t>= +70.3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sz="2000">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 -241.8 kJ/mol</a:t>
            </a:r>
            <a:endParaRPr lang="en-GB" sz="2000">
              <a:latin typeface="Calibri" panose="020F0502020204030204" pitchFamily="34" charset="0"/>
              <a:cs typeface="Calibri" panose="020F0502020204030204" pitchFamily="34" charset="0"/>
            </a:endParaRP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sz="2000">
                <a:latin typeface="Calibri" panose="020F0502020204030204" pitchFamily="34" charset="0"/>
                <a:cs typeface="Calibri" panose="020F0502020204030204" pitchFamily="34" charset="0"/>
                <a:sym typeface="Symbol" panose="05050102010706020507" pitchFamily="18" charset="2"/>
              </a:rPr>
              <a:t>0 kJ/mol</a:t>
            </a:r>
            <a:endParaRPr lang="en-GB" sz="2000">
              <a:latin typeface="Calibri" panose="020F0502020204030204" pitchFamily="34" charset="0"/>
              <a:cs typeface="Calibri" panose="020F0502020204030204" pitchFamily="34" charset="0"/>
            </a:endParaRPr>
          </a:p>
          <a:p>
            <a:pPr>
              <a:lnSpc>
                <a:spcPct val="150000"/>
              </a:lnSpc>
            </a:pPr>
            <a:endParaRPr lang="en-GB" sz="2000">
              <a:latin typeface="Calibri" panose="020F0502020204030204" pitchFamily="34" charset="0"/>
              <a:cs typeface="Calibri" panose="020F0502020204030204" pitchFamily="34" charset="0"/>
            </a:endParaRPr>
          </a:p>
        </p:txBody>
      </p:sp>
      <p:sp>
        <p:nvSpPr>
          <p:cNvPr id="42" name="TextBox 41">
            <a:extLst>
              <a:ext uri="{FF2B5EF4-FFF2-40B4-BE49-F238E27FC236}">
                <a16:creationId xmlns:a16="http://schemas.microsoft.com/office/drawing/2014/main" id="{3E4DD119-1B71-415C-AB24-159FCA534039}"/>
              </a:ext>
            </a:extLst>
          </p:cNvPr>
          <p:cNvSpPr txBox="1"/>
          <p:nvPr/>
        </p:nvSpPr>
        <p:spPr>
          <a:xfrm>
            <a:off x="-1" y="3563135"/>
            <a:ext cx="9093842" cy="400110"/>
          </a:xfrm>
          <a:prstGeom prst="rect">
            <a:avLst/>
          </a:prstGeom>
          <a:noFill/>
          <a:ln>
            <a:solidFill>
              <a:srgbClr val="0000FF"/>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1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(RDX)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70.3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70.3 kJ/mol </a:t>
            </a:r>
          </a:p>
        </p:txBody>
      </p:sp>
      <p:sp>
        <p:nvSpPr>
          <p:cNvPr id="44" name="TextBox 43">
            <a:extLst>
              <a:ext uri="{FF2B5EF4-FFF2-40B4-BE49-F238E27FC236}">
                <a16:creationId xmlns:a16="http://schemas.microsoft.com/office/drawing/2014/main" id="{5E02C6E2-F051-4AE7-A88E-41FFB333F041}"/>
              </a:ext>
            </a:extLst>
          </p:cNvPr>
          <p:cNvSpPr txBox="1"/>
          <p:nvPr/>
        </p:nvSpPr>
        <p:spPr>
          <a:xfrm>
            <a:off x="14662" y="4271021"/>
            <a:ext cx="9093842" cy="707886"/>
          </a:xfrm>
          <a:prstGeom prst="rect">
            <a:avLst/>
          </a:prstGeom>
          <a:noFill/>
          <a:ln>
            <a:solidFill>
              <a:srgbClr val="FF0000"/>
            </a:solidFill>
          </a:ln>
        </p:spPr>
        <p:txBody>
          <a:bodyPr wrap="square">
            <a:spAutoFit/>
          </a:bodyPr>
          <a:lstStyle/>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°(CO)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(-110.5) +3 x (-241.8) + 3 x 0]</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a:t>
            </a:r>
            <a:r>
              <a:rPr lang="en-GB" sz="2000">
                <a:latin typeface="Calibri" panose="020F0502020204030204" pitchFamily="34" charset="0"/>
                <a:cs typeface="Calibri" panose="020F0502020204030204" pitchFamily="34" charset="0"/>
                <a:sym typeface="Symbol" panose="05050102010706020507" pitchFamily="18" charset="2"/>
              </a:rPr>
              <a:t>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 kJ/mol</a:t>
            </a:r>
          </a:p>
        </p:txBody>
      </p:sp>
      <p:sp>
        <p:nvSpPr>
          <p:cNvPr id="45" name="TextBox 44">
            <a:extLst>
              <a:ext uri="{FF2B5EF4-FFF2-40B4-BE49-F238E27FC236}">
                <a16:creationId xmlns:a16="http://schemas.microsoft.com/office/drawing/2014/main" id="{92697FD7-88AA-4963-B2C9-7DA4CBDDCCEF}"/>
              </a:ext>
            </a:extLst>
          </p:cNvPr>
          <p:cNvSpPr txBox="1"/>
          <p:nvPr/>
        </p:nvSpPr>
        <p:spPr>
          <a:xfrm>
            <a:off x="977374" y="5052123"/>
            <a:ext cx="7592293" cy="461665"/>
          </a:xfrm>
          <a:prstGeom prst="rect">
            <a:avLst/>
          </a:prstGeom>
          <a:no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4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1</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-1057.1 – 70.3 = -1127.4  kJ/mol</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4992DE68-5EC6-4050-A7D7-08E3866E7FD9}"/>
                  </a:ext>
                </a:extLst>
              </p:cNvPr>
              <p:cNvSpPr txBox="1"/>
              <p:nvPr/>
            </p:nvSpPr>
            <p:spPr>
              <a:xfrm>
                <a:off x="1196920" y="5966118"/>
                <a:ext cx="7818742"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𝑄</m:t>
                      </m:r>
                      <m:r>
                        <a:rPr lang="en-GB" b="0" i="1" baseline="-25000" smtClean="0">
                          <a:latin typeface="Cambria Math" panose="02040503050406030204" pitchFamily="18" charset="0"/>
                        </a:rPr>
                        <m:t>𝑒𝑥𝑝</m:t>
                      </m:r>
                      <m:r>
                        <a:rPr lang="en-GB" b="0" i="1" smtClean="0">
                          <a:latin typeface="Cambria Math" panose="02040503050406030204" pitchFamily="18" charset="0"/>
                        </a:rPr>
                        <m:t>= </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m:t>
                              </m:r>
                            </m:e>
                            <m:sub>
                              <m:r>
                                <a:rPr lang="en-GB" b="0" i="1" smtClean="0">
                                  <a:latin typeface="Cambria Math" panose="02040503050406030204" pitchFamily="18" charset="0"/>
                                </a:rPr>
                                <m:t>𝑑𝑒𝑡𝑜𝑛𝑎𝑡𝑖𝑜𝑛</m:t>
                              </m:r>
                            </m:sub>
                          </m:sSub>
                          <m:r>
                            <a:rPr lang="en-GB" b="0" i="1" smtClean="0">
                              <a:latin typeface="Cambria Math" panose="02040503050406030204" pitchFamily="18" charset="0"/>
                            </a:rPr>
                            <m:t>𝐻</m:t>
                          </m:r>
                          <m:r>
                            <a:rPr lang="en-GB" b="0" i="1" smtClean="0">
                              <a:latin typeface="Cambria Math" panose="02040503050406030204" pitchFamily="18" charset="0"/>
                              <a:ea typeface="Cambria Math" panose="02040503050406030204" pitchFamily="18" charset="0"/>
                            </a:rPr>
                            <m:t>°×1000</m:t>
                          </m:r>
                        </m:num>
                        <m:den>
                          <m:r>
                            <a:rPr lang="en-GB" b="0" i="1" smtClean="0">
                              <a:latin typeface="Cambria Math" panose="02040503050406030204" pitchFamily="18" charset="0"/>
                            </a:rPr>
                            <m:t>𝑀𝑀</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(−1127.4 </m:t>
                          </m:r>
                          <m:r>
                            <a:rPr lang="en-GB" b="0" i="1" smtClean="0">
                              <a:latin typeface="Cambria Math" panose="02040503050406030204" pitchFamily="18" charset="0"/>
                            </a:rPr>
                            <m:t>𝑘𝐽</m:t>
                          </m:r>
                          <m:r>
                            <a:rPr lang="en-GB" b="0" i="1" smtClean="0">
                              <a:latin typeface="Cambria Math" panose="02040503050406030204" pitchFamily="18" charset="0"/>
                            </a:rPr>
                            <m:t>/</m:t>
                          </m:r>
                          <m:r>
                            <a:rPr lang="en-GB" b="0" i="1" smtClean="0">
                              <a:latin typeface="Cambria Math" panose="02040503050406030204" pitchFamily="18" charset="0"/>
                            </a:rPr>
                            <m:t>𝑚𝑜𝑙</m:t>
                          </m:r>
                          <m:r>
                            <a:rPr lang="en-GB" i="1">
                              <a:latin typeface="Cambria Math" panose="02040503050406030204" pitchFamily="18" charset="0"/>
                            </a:rPr>
                            <m:t>×10</m:t>
                          </m:r>
                          <m:r>
                            <a:rPr lang="en-GB" i="1">
                              <a:latin typeface="Cambria Math" panose="02040503050406030204" pitchFamily="18" charset="0"/>
                              <a:ea typeface="Cambria Math" panose="02040503050406030204" pitchFamily="18" charset="0"/>
                            </a:rPr>
                            <m:t>0</m:t>
                          </m:r>
                          <m:r>
                            <a:rPr lang="en-GB" b="0" i="1" smtClean="0">
                              <a:latin typeface="Cambria Math" panose="02040503050406030204" pitchFamily="18" charset="0"/>
                              <a:ea typeface="Cambria Math" panose="02040503050406030204" pitchFamily="18" charset="0"/>
                            </a:rPr>
                            <m:t>0</m:t>
                          </m:r>
                        </m:num>
                        <m:den>
                          <m:r>
                            <a:rPr lang="en-GB" b="0" i="1" smtClean="0">
                              <a:latin typeface="Cambria Math" panose="02040503050406030204" pitchFamily="18" charset="0"/>
                              <a:ea typeface="Cambria Math" panose="02040503050406030204" pitchFamily="18" charset="0"/>
                            </a:rPr>
                            <m:t>222.1 </m:t>
                          </m:r>
                          <m:r>
                            <a:rPr lang="en-GB" b="0" i="1" smtClean="0">
                              <a:latin typeface="Cambria Math" panose="02040503050406030204" pitchFamily="18" charset="0"/>
                              <a:ea typeface="Cambria Math" panose="02040503050406030204" pitchFamily="18" charset="0"/>
                            </a:rPr>
                            <m:t>𝑔</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𝑚𝑜𝑙</m:t>
                          </m:r>
                        </m:den>
                      </m:f>
                      <m:r>
                        <a:rPr lang="en-GB" i="1">
                          <a:latin typeface="Cambria Math" panose="02040503050406030204" pitchFamily="18" charset="0"/>
                        </a:rPr>
                        <m:t>=</m:t>
                      </m:r>
                      <m:r>
                        <a:rPr lang="en-GB" b="0" i="1" smtClean="0">
                          <a:latin typeface="Cambria Math" panose="02040503050406030204" pitchFamily="18" charset="0"/>
                        </a:rPr>
                        <m:t>−5075.5 </m:t>
                      </m:r>
                      <m:r>
                        <a:rPr lang="en-GB" b="0" i="1" smtClean="0">
                          <a:latin typeface="Cambria Math" panose="02040503050406030204" pitchFamily="18" charset="0"/>
                        </a:rPr>
                        <m:t>𝑘𝐽</m:t>
                      </m:r>
                      <m:r>
                        <a:rPr lang="en-GB" b="0" i="1" smtClean="0">
                          <a:latin typeface="Cambria Math" panose="02040503050406030204" pitchFamily="18" charset="0"/>
                        </a:rPr>
                        <m:t>/</m:t>
                      </m:r>
                      <m:r>
                        <a:rPr lang="en-GB" b="0" i="1" smtClean="0">
                          <a:latin typeface="Cambria Math" panose="02040503050406030204" pitchFamily="18" charset="0"/>
                        </a:rPr>
                        <m:t>𝑘𝑔</m:t>
                      </m:r>
                    </m:oMath>
                  </m:oMathPara>
                </a14:m>
                <a:endParaRPr lang="en-GB"/>
              </a:p>
            </p:txBody>
          </p:sp>
        </mc:Choice>
        <mc:Fallback xmlns="">
          <p:sp>
            <p:nvSpPr>
              <p:cNvPr id="39" name="TextBox 38">
                <a:extLst>
                  <a:ext uri="{FF2B5EF4-FFF2-40B4-BE49-F238E27FC236}">
                    <a16:creationId xmlns:a16="http://schemas.microsoft.com/office/drawing/2014/main" id="{4992DE68-5EC6-4050-A7D7-08E3866E7FD9}"/>
                  </a:ext>
                </a:extLst>
              </p:cNvPr>
              <p:cNvSpPr txBox="1">
                <a:spLocks noRot="1" noChangeAspect="1" noMove="1" noResize="1" noEditPoints="1" noAdjustHandles="1" noChangeArrowheads="1" noChangeShapeType="1" noTextEdit="1"/>
              </p:cNvSpPr>
              <p:nvPr/>
            </p:nvSpPr>
            <p:spPr>
              <a:xfrm>
                <a:off x="1196920" y="5966118"/>
                <a:ext cx="7818742" cy="66851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398862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97694" y="17924"/>
            <a:ext cx="9396537"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EFFECT OF OXYGEN BALANCE ON THE HEAT OF EXPLOSION</a:t>
            </a:r>
            <a:endParaRPr lang="en-GB" sz="2400" b="1">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647B18EB-CBCB-4E3F-B1A5-990BB73A8CB2}"/>
              </a:ext>
            </a:extLst>
          </p:cNvPr>
          <p:cNvPicPr>
            <a:picLocks noChangeAspect="1"/>
          </p:cNvPicPr>
          <p:nvPr/>
        </p:nvPicPr>
        <p:blipFill>
          <a:blip r:embed="rId5"/>
          <a:stretch>
            <a:fillRect/>
          </a:stretch>
        </p:blipFill>
        <p:spPr>
          <a:xfrm>
            <a:off x="-27262" y="618355"/>
            <a:ext cx="4383238" cy="3625234"/>
          </a:xfrm>
          <a:prstGeom prst="rect">
            <a:avLst/>
          </a:prstGeom>
        </p:spPr>
      </p:pic>
      <p:sp>
        <p:nvSpPr>
          <p:cNvPr id="11" name="TextBox 10">
            <a:extLst>
              <a:ext uri="{FF2B5EF4-FFF2-40B4-BE49-F238E27FC236}">
                <a16:creationId xmlns:a16="http://schemas.microsoft.com/office/drawing/2014/main" id="{0AA1912E-06C4-457C-8952-30CF68A74742}"/>
              </a:ext>
            </a:extLst>
          </p:cNvPr>
          <p:cNvSpPr txBox="1"/>
          <p:nvPr/>
        </p:nvSpPr>
        <p:spPr>
          <a:xfrm>
            <a:off x="275531" y="4365104"/>
            <a:ext cx="8856984" cy="1569660"/>
          </a:xfrm>
          <a:prstGeom prst="rect">
            <a:avLst/>
          </a:prstGeom>
          <a:noFill/>
        </p:spPr>
        <p:txBody>
          <a:bodyPr wrap="square">
            <a:spAutoFit/>
          </a:bodyPr>
          <a:lstStyle/>
          <a:p>
            <a:r>
              <a:rPr lang="en-US" sz="2400" b="1" dirty="0">
                <a:solidFill>
                  <a:srgbClr val="7030A0"/>
                </a:solidFill>
                <a:latin typeface="Calibri" panose="020F0502020204030204" pitchFamily="34" charset="0"/>
                <a:cs typeface="Calibri" panose="020F0502020204030204" pitchFamily="34" charset="0"/>
              </a:rPr>
              <a:t>E</a:t>
            </a:r>
            <a:r>
              <a:rPr lang="en-US" sz="2400" b="1" i="0" dirty="0">
                <a:solidFill>
                  <a:srgbClr val="7030A0"/>
                </a:solidFill>
                <a:effectLst/>
                <a:latin typeface="Calibri" panose="020F0502020204030204" pitchFamily="34" charset="0"/>
                <a:cs typeface="Calibri" panose="020F0502020204030204" pitchFamily="34" charset="0"/>
              </a:rPr>
              <a:t>xample:</a:t>
            </a:r>
            <a:r>
              <a:rPr lang="en-US" sz="2400" b="0" i="0" dirty="0">
                <a:solidFill>
                  <a:srgbClr val="7030A0"/>
                </a:solidFill>
                <a:effectLst/>
                <a:latin typeface="Calibri" panose="020F0502020204030204" pitchFamily="34" charset="0"/>
                <a:cs typeface="Calibri" panose="020F0502020204030204" pitchFamily="34" charset="0"/>
              </a:rPr>
              <a:t> TNT has an oxygen balance of −74% (very deficient in oxygen) and by mixing it with 79% NH</a:t>
            </a:r>
            <a:r>
              <a:rPr lang="en-US" sz="2400" b="0" i="0" baseline="-25000" dirty="0">
                <a:solidFill>
                  <a:srgbClr val="7030A0"/>
                </a:solidFill>
                <a:effectLst/>
                <a:latin typeface="Calibri" panose="020F0502020204030204" pitchFamily="34" charset="0"/>
                <a:cs typeface="Calibri" panose="020F0502020204030204" pitchFamily="34" charset="0"/>
              </a:rPr>
              <a:t>4</a:t>
            </a:r>
            <a:r>
              <a:rPr lang="en-US" sz="2400" b="0" i="0" dirty="0">
                <a:solidFill>
                  <a:srgbClr val="7030A0"/>
                </a:solidFill>
                <a:effectLst/>
                <a:latin typeface="Calibri" panose="020F0502020204030204" pitchFamily="34" charset="0"/>
                <a:cs typeface="Calibri" panose="020F0502020204030204" pitchFamily="34" charset="0"/>
              </a:rPr>
              <a:t>NO</a:t>
            </a:r>
            <a:r>
              <a:rPr lang="en-US" sz="2400" b="0" i="0" baseline="-25000" dirty="0">
                <a:solidFill>
                  <a:srgbClr val="7030A0"/>
                </a:solidFill>
                <a:effectLst/>
                <a:latin typeface="Calibri" panose="020F0502020204030204" pitchFamily="34" charset="0"/>
                <a:cs typeface="Calibri" panose="020F0502020204030204" pitchFamily="34" charset="0"/>
              </a:rPr>
              <a:t>3</a:t>
            </a:r>
            <a:r>
              <a:rPr lang="en-US" sz="2400" b="0" i="0" dirty="0">
                <a:solidFill>
                  <a:srgbClr val="7030A0"/>
                </a:solidFill>
                <a:effectLst/>
                <a:latin typeface="Calibri" panose="020F0502020204030204" pitchFamily="34" charset="0"/>
                <a:cs typeface="Calibri" panose="020F0502020204030204" pitchFamily="34" charset="0"/>
              </a:rPr>
              <a:t> which has an oxygen balance of +20% the oxygen balance is reduced to zero resulting in a high value for the heat of explosion.</a:t>
            </a:r>
            <a:endParaRPr lang="en-GB" sz="2400" dirty="0">
              <a:solidFill>
                <a:srgbClr val="7030A0"/>
              </a:solidFill>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6462D6A5-749C-4A02-BD8D-146FC6F6FE06}"/>
              </a:ext>
            </a:extLst>
          </p:cNvPr>
          <p:cNvSpPr txBox="1"/>
          <p:nvPr/>
        </p:nvSpPr>
        <p:spPr>
          <a:xfrm>
            <a:off x="4472272" y="618355"/>
            <a:ext cx="4660243" cy="1569660"/>
          </a:xfrm>
          <a:prstGeom prst="rect">
            <a:avLst/>
          </a:prstGeom>
          <a:noFill/>
        </p:spPr>
        <p:txBody>
          <a:bodyPr wrap="square">
            <a:spAutoFit/>
          </a:bodyPr>
          <a:lstStyle/>
          <a:p>
            <a:r>
              <a:rPr lang="en-US" sz="2400" b="0" i="0" dirty="0">
                <a:solidFill>
                  <a:srgbClr val="212529"/>
                </a:solidFill>
                <a:effectLst/>
                <a:latin typeface="Calibri" panose="020F0502020204030204" pitchFamily="34" charset="0"/>
                <a:cs typeface="Calibri" panose="020F0502020204030204" pitchFamily="34" charset="0"/>
              </a:rPr>
              <a:t>highest heat of explosion when oxygen balance is zero ( all C and H stoichiometrically oxidized to CO</a:t>
            </a:r>
            <a:r>
              <a:rPr lang="en-US" sz="2400" b="0" i="0" baseline="-25000" dirty="0">
                <a:solidFill>
                  <a:srgbClr val="212529"/>
                </a:solidFill>
                <a:effectLst/>
                <a:latin typeface="Calibri" panose="020F0502020204030204" pitchFamily="34" charset="0"/>
                <a:cs typeface="Calibri" panose="020F0502020204030204" pitchFamily="34" charset="0"/>
              </a:rPr>
              <a:t>2</a:t>
            </a:r>
            <a:r>
              <a:rPr lang="en-US" sz="2400" b="0" i="0" dirty="0">
                <a:solidFill>
                  <a:srgbClr val="212529"/>
                </a:solidFill>
                <a:effectLst/>
                <a:latin typeface="Calibri" panose="020F0502020204030204" pitchFamily="34" charset="0"/>
                <a:cs typeface="Calibri" panose="020F0502020204030204" pitchFamily="34" charset="0"/>
              </a:rPr>
              <a:t> and H</a:t>
            </a:r>
            <a:r>
              <a:rPr lang="en-US" sz="2400" b="0" i="0" baseline="-25000" dirty="0">
                <a:solidFill>
                  <a:srgbClr val="212529"/>
                </a:solidFill>
                <a:effectLst/>
                <a:latin typeface="Calibri" panose="020F0502020204030204" pitchFamily="34" charset="0"/>
                <a:cs typeface="Calibri" panose="020F0502020204030204" pitchFamily="34" charset="0"/>
              </a:rPr>
              <a:t>2</a:t>
            </a:r>
            <a:r>
              <a:rPr lang="en-US" sz="2400" b="0" i="0" dirty="0">
                <a:solidFill>
                  <a:srgbClr val="212529"/>
                </a:solidFill>
                <a:effectLst/>
                <a:latin typeface="Calibri" panose="020F0502020204030204" pitchFamily="34" charset="0"/>
                <a:cs typeface="Calibri" panose="020F0502020204030204" pitchFamily="34" charset="0"/>
              </a:rPr>
              <a:t>O) </a:t>
            </a:r>
            <a:endParaRPr lang="en-GB" sz="2400"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7DB7587C-2139-4376-8FF2-B5941961883B}"/>
              </a:ext>
            </a:extLst>
          </p:cNvPr>
          <p:cNvSpPr txBox="1"/>
          <p:nvPr/>
        </p:nvSpPr>
        <p:spPr>
          <a:xfrm>
            <a:off x="4475745" y="2263347"/>
            <a:ext cx="4781550" cy="1569660"/>
          </a:xfrm>
          <a:prstGeom prst="rect">
            <a:avLst/>
          </a:prstGeom>
          <a:noFill/>
        </p:spPr>
        <p:txBody>
          <a:bodyPr wrap="square">
            <a:spAutoFit/>
          </a:bodyPr>
          <a:lstStyle/>
          <a:p>
            <a:r>
              <a:rPr lang="en-US" sz="2400" b="0" i="0" dirty="0">
                <a:solidFill>
                  <a:srgbClr val="212529"/>
                </a:solidFill>
                <a:effectLst/>
                <a:latin typeface="Calibri" panose="020F0502020204030204" pitchFamily="34" charset="0"/>
                <a:cs typeface="Calibri" panose="020F0502020204030204" pitchFamily="34" charset="0"/>
              </a:rPr>
              <a:t>oxygen balance can be used to optimize the composition of the explosive to give an oxygen balance as close to zero as possible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29993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455FF81E-79AA-4CFC-92F7-F01155E24E88}"/>
              </a:ext>
            </a:extLst>
          </p:cNvPr>
          <p:cNvSpPr txBox="1"/>
          <p:nvPr/>
        </p:nvSpPr>
        <p:spPr>
          <a:xfrm>
            <a:off x="-1" y="17924"/>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FFFCF71-32FE-4EAB-AD07-B88FE774DB11}"/>
              </a:ext>
            </a:extLst>
          </p:cNvPr>
          <p:cNvSpPr txBox="1"/>
          <p:nvPr/>
        </p:nvSpPr>
        <p:spPr>
          <a:xfrm>
            <a:off x="107504" y="620688"/>
            <a:ext cx="9144000"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C</a:t>
            </a:r>
            <a:r>
              <a:rPr lang="en-US" sz="2000" b="0" i="0">
                <a:solidFill>
                  <a:srgbClr val="212529"/>
                </a:solidFill>
                <a:effectLst/>
                <a:latin typeface="Calibri" panose="020F0502020204030204" pitchFamily="34" charset="0"/>
                <a:cs typeface="Calibri" panose="020F0502020204030204" pitchFamily="34" charset="0"/>
              </a:rPr>
              <a:t>alculate the heat of explosion (detonation) of PETN (</a:t>
            </a:r>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a:t>
            </a:r>
            <a:r>
              <a:rPr lang="en-US" sz="2000" b="0" i="0">
                <a:solidFill>
                  <a:srgbClr val="212529"/>
                </a:solidFill>
                <a:effectLst/>
                <a:latin typeface="Calibri" panose="020F0502020204030204" pitchFamily="34" charset="0"/>
                <a:cs typeface="Calibri" panose="020F0502020204030204" pitchFamily="34" charset="0"/>
              </a:rPr>
              <a:t>, MM 316.3 g/mol), given the following products and heats of formation:</a:t>
            </a:r>
            <a:endParaRPr lang="en-GB" sz="20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50AE67AA-4676-4B76-968A-E7949ADCA12D}"/>
              </a:ext>
            </a:extLst>
          </p:cNvPr>
          <p:cNvSpPr txBox="1"/>
          <p:nvPr/>
        </p:nvSpPr>
        <p:spPr>
          <a:xfrm>
            <a:off x="6300192" y="1332797"/>
            <a:ext cx="3371380" cy="1708994"/>
          </a:xfrm>
          <a:prstGeom prst="rect">
            <a:avLst/>
          </a:prstGeom>
          <a:noFill/>
        </p:spPr>
        <p:txBody>
          <a:bodyPr wrap="square">
            <a:spAutoFit/>
          </a:bodyPr>
          <a:lstStyle/>
          <a:p>
            <a:pPr>
              <a:lnSpc>
                <a:spcPct val="150000"/>
              </a:lnSpc>
            </a:pP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(PETN) </a:t>
            </a:r>
            <a:r>
              <a:rPr lang="en-GB" sz="1800">
                <a:latin typeface="Calibri" panose="020F0502020204030204" pitchFamily="34" charset="0"/>
                <a:cs typeface="Calibri" panose="020F0502020204030204" pitchFamily="34" charset="0"/>
                <a:sym typeface="Symbol" panose="05050102010706020507" pitchFamily="18" charset="2"/>
              </a:rPr>
              <a:t>= -530.5 kJ/mol</a:t>
            </a:r>
          </a:p>
          <a:p>
            <a:pPr>
              <a:lnSpc>
                <a:spcPct val="150000"/>
              </a:lnSpc>
            </a:pP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sz="1800">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(CO</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1800">
                <a:latin typeface="Calibri" panose="020F0502020204030204" pitchFamily="34" charset="0"/>
                <a:cs typeface="Calibri" panose="020F0502020204030204" pitchFamily="34" charset="0"/>
                <a:sym typeface="Symbol" panose="05050102010706020507" pitchFamily="18" charset="2"/>
              </a:rPr>
              <a:t>= -393.5 kJ/mol</a:t>
            </a:r>
          </a:p>
          <a:p>
            <a:pPr>
              <a:lnSpc>
                <a:spcPct val="150000"/>
              </a:lnSpc>
            </a:pP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1800">
                <a:latin typeface="Calibri" panose="020F0502020204030204" pitchFamily="34" charset="0"/>
                <a:cs typeface="Calibri" panose="020F0502020204030204" pitchFamily="34" charset="0"/>
                <a:sym typeface="Symbol" panose="05050102010706020507" pitchFamily="18" charset="2"/>
              </a:rPr>
              <a:t>= -241.8 kJ/mol</a:t>
            </a:r>
            <a:endParaRPr lang="en-GB" sz="18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654BDEDA-82D4-441F-B2B0-1E8FEB03042A}"/>
              </a:ext>
            </a:extLst>
          </p:cNvPr>
          <p:cNvSpPr txBox="1"/>
          <p:nvPr/>
        </p:nvSpPr>
        <p:spPr>
          <a:xfrm>
            <a:off x="156885" y="1417839"/>
            <a:ext cx="5420395"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a:t>
            </a:r>
          </a:p>
        </p:txBody>
      </p:sp>
      <p:cxnSp>
        <p:nvCxnSpPr>
          <p:cNvPr id="8" name="Straight Arrow Connector 7">
            <a:extLst>
              <a:ext uri="{FF2B5EF4-FFF2-40B4-BE49-F238E27FC236}">
                <a16:creationId xmlns:a16="http://schemas.microsoft.com/office/drawing/2014/main" id="{6C05A9EC-A8C0-4828-A035-2C789A9077B4}"/>
              </a:ext>
            </a:extLst>
          </p:cNvPr>
          <p:cNvCxnSpPr>
            <a:cxnSpLocks/>
          </p:cNvCxnSpPr>
          <p:nvPr/>
        </p:nvCxnSpPr>
        <p:spPr>
          <a:xfrm>
            <a:off x="1487877" y="1602505"/>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17F4EBF-0B0A-406E-A827-90DCD526DD93}"/>
              </a:ext>
            </a:extLst>
          </p:cNvPr>
          <p:cNvSpPr txBox="1"/>
          <p:nvPr/>
        </p:nvSpPr>
        <p:spPr>
          <a:xfrm>
            <a:off x="1403208" y="1224491"/>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nvGrpSpPr>
          <p:cNvPr id="32" name="Group 31">
            <a:extLst>
              <a:ext uri="{FF2B5EF4-FFF2-40B4-BE49-F238E27FC236}">
                <a16:creationId xmlns:a16="http://schemas.microsoft.com/office/drawing/2014/main" id="{9114A791-9016-4725-A846-33564DF90B79}"/>
              </a:ext>
            </a:extLst>
          </p:cNvPr>
          <p:cNvGrpSpPr/>
          <p:nvPr/>
        </p:nvGrpSpPr>
        <p:grpSpPr>
          <a:xfrm>
            <a:off x="250379" y="1977676"/>
            <a:ext cx="7633989" cy="1506989"/>
            <a:chOff x="250379" y="1977676"/>
            <a:chExt cx="7633989" cy="1506989"/>
          </a:xfrm>
        </p:grpSpPr>
        <p:grpSp>
          <p:nvGrpSpPr>
            <p:cNvPr id="16" name="Group 15">
              <a:extLst>
                <a:ext uri="{FF2B5EF4-FFF2-40B4-BE49-F238E27FC236}">
                  <a16:creationId xmlns:a16="http://schemas.microsoft.com/office/drawing/2014/main" id="{138E83CE-B039-4FF4-9D31-0D80D531AC81}"/>
                </a:ext>
              </a:extLst>
            </p:cNvPr>
            <p:cNvGrpSpPr>
              <a:grpSpLocks noChangeAspect="1"/>
            </p:cNvGrpSpPr>
            <p:nvPr/>
          </p:nvGrpSpPr>
          <p:grpSpPr>
            <a:xfrm>
              <a:off x="250379" y="2122224"/>
              <a:ext cx="7633989" cy="1362441"/>
              <a:chOff x="1590415" y="1044135"/>
              <a:chExt cx="5903971" cy="1261617"/>
            </a:xfrm>
          </p:grpSpPr>
          <p:sp>
            <p:nvSpPr>
              <p:cNvPr id="20" name="TextBox 19">
                <a:extLst>
                  <a:ext uri="{FF2B5EF4-FFF2-40B4-BE49-F238E27FC236}">
                    <a16:creationId xmlns:a16="http://schemas.microsoft.com/office/drawing/2014/main" id="{3BDC6B9F-38AA-499A-9F69-34496F928EDF}"/>
                  </a:ext>
                </a:extLst>
              </p:cNvPr>
              <p:cNvSpPr txBox="1">
                <a:spLocks noChangeAspect="1"/>
              </p:cNvSpPr>
              <p:nvPr/>
            </p:nvSpPr>
            <p:spPr>
              <a:xfrm>
                <a:off x="1590415" y="1044135"/>
                <a:ext cx="5903971"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 </a:t>
                </a:r>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3A008C43-4BFF-43FD-9E5D-D726D3A71338}"/>
                  </a:ext>
                </a:extLst>
              </p:cNvPr>
              <p:cNvSpPr txBox="1">
                <a:spLocks noChangeAspect="1"/>
              </p:cNvSpPr>
              <p:nvPr/>
            </p:nvSpPr>
            <p:spPr>
              <a:xfrm rot="13638352">
                <a:off x="1992576" y="1466077"/>
                <a:ext cx="845472" cy="309437"/>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C4A954ED-2601-4CF6-8836-04CB8321230F}"/>
                  </a:ext>
                </a:extLst>
              </p:cNvPr>
              <p:cNvSpPr txBox="1">
                <a:spLocks noChangeAspect="1"/>
              </p:cNvSpPr>
              <p:nvPr/>
            </p:nvSpPr>
            <p:spPr>
              <a:xfrm rot="19291655">
                <a:off x="3569655" y="1404279"/>
                <a:ext cx="850032"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F8BBBB98-99D1-472D-8CFA-9D94AB5FDCD8}"/>
                  </a:ext>
                </a:extLst>
              </p:cNvPr>
              <p:cNvSpPr txBox="1">
                <a:spLocks noChangeAspect="1"/>
              </p:cNvSpPr>
              <p:nvPr/>
            </p:nvSpPr>
            <p:spPr>
              <a:xfrm>
                <a:off x="2014603" y="1935251"/>
                <a:ext cx="2773079"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Wingdings" panose="05000000000000000000" pitchFamily="2" charset="2"/>
                  </a:rPr>
                  <a:t>5 C + </a:t>
                </a:r>
                <a:r>
                  <a:rPr lang="en-GB" sz="2000">
                    <a:solidFill>
                      <a:srgbClr val="00B050"/>
                    </a:solidFill>
                    <a:latin typeface="Calibri" panose="020F0502020204030204" pitchFamily="34" charset="0"/>
                    <a:cs typeface="Calibri" panose="020F0502020204030204" pitchFamily="34" charset="0"/>
                    <a:sym typeface="Wingdings" panose="05000000000000000000" pitchFamily="2" charset="2"/>
                  </a:rPr>
                  <a:t>4 H</a:t>
                </a:r>
                <a:r>
                  <a:rPr lang="en-GB"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FF0000"/>
                    </a:solidFill>
                    <a:latin typeface="Calibri" panose="020F0502020204030204" pitchFamily="34" charset="0"/>
                    <a:cs typeface="Calibri" panose="020F0502020204030204" pitchFamily="34" charset="0"/>
                    <a:sym typeface="Wingdings" panose="05000000000000000000" pitchFamily="2" charset="2"/>
                  </a:rPr>
                  <a:t>2 N</a:t>
                </a:r>
                <a:r>
                  <a:rPr lang="en-GB"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0000FF"/>
                    </a:solidFill>
                    <a:latin typeface="Calibri" panose="020F0502020204030204" pitchFamily="34" charset="0"/>
                    <a:cs typeface="Calibri" panose="020F0502020204030204" pitchFamily="34" charset="0"/>
                    <a:sym typeface="Wingdings" panose="05000000000000000000" pitchFamily="2" charset="2"/>
                  </a:rPr>
                  <a:t>6 O</a:t>
                </a:r>
                <a:r>
                  <a:rPr lang="en-GB" sz="2000" baseline="-25000">
                    <a:solidFill>
                      <a:srgbClr val="0000FF"/>
                    </a:solidFill>
                    <a:latin typeface="Calibri" panose="020F0502020204030204" pitchFamily="34" charset="0"/>
                    <a:cs typeface="Calibri" panose="020F0502020204030204" pitchFamily="34" charset="0"/>
                    <a:sym typeface="Wingdings" panose="05000000000000000000" pitchFamily="2" charset="2"/>
                  </a:rPr>
                  <a:t>2</a:t>
                </a:r>
                <a:endParaRPr lang="en-GB" sz="2000">
                  <a:solidFill>
                    <a:srgbClr val="CC66FF"/>
                  </a:solidFill>
                  <a:latin typeface="Calibri" panose="020F0502020204030204" pitchFamily="34" charset="0"/>
                  <a:cs typeface="Calibri" panose="020F0502020204030204" pitchFamily="34" charset="0"/>
                </a:endParaRPr>
              </a:p>
            </p:txBody>
          </p:sp>
        </p:grpSp>
        <p:cxnSp>
          <p:nvCxnSpPr>
            <p:cNvPr id="25" name="Straight Arrow Connector 24">
              <a:extLst>
                <a:ext uri="{FF2B5EF4-FFF2-40B4-BE49-F238E27FC236}">
                  <a16:creationId xmlns:a16="http://schemas.microsoft.com/office/drawing/2014/main" id="{CA8CFB8E-3BD1-4935-AA5E-196C3FC4F3DC}"/>
                </a:ext>
              </a:extLst>
            </p:cNvPr>
            <p:cNvCxnSpPr>
              <a:cxnSpLocks/>
            </p:cNvCxnSpPr>
            <p:nvPr/>
          </p:nvCxnSpPr>
          <p:spPr>
            <a:xfrm>
              <a:off x="1512808" y="2355690"/>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E294AE56-51F1-49A1-89FE-0E5742F9A6B9}"/>
                </a:ext>
              </a:extLst>
            </p:cNvPr>
            <p:cNvSpPr txBox="1"/>
            <p:nvPr/>
          </p:nvSpPr>
          <p:spPr>
            <a:xfrm>
              <a:off x="1428139" y="1977676"/>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29289DF9-4363-4C6F-B4C6-F94F754F09C5}"/>
                </a:ext>
              </a:extLst>
            </p:cNvPr>
            <p:cNvSpPr txBox="1"/>
            <p:nvPr/>
          </p:nvSpPr>
          <p:spPr>
            <a:xfrm>
              <a:off x="629560" y="2692208"/>
              <a:ext cx="858317"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sp>
          <p:nvSpPr>
            <p:cNvPr id="29" name="TextBox 28">
              <a:extLst>
                <a:ext uri="{FF2B5EF4-FFF2-40B4-BE49-F238E27FC236}">
                  <a16:creationId xmlns:a16="http://schemas.microsoft.com/office/drawing/2014/main" id="{3BCF5079-5103-4430-B702-317EEA17F57D}"/>
                </a:ext>
              </a:extLst>
            </p:cNvPr>
            <p:cNvSpPr txBox="1"/>
            <p:nvPr/>
          </p:nvSpPr>
          <p:spPr>
            <a:xfrm>
              <a:off x="3264253" y="2711204"/>
              <a:ext cx="858317" cy="369332"/>
            </a:xfrm>
            <a:prstGeom prst="rect">
              <a:avLst/>
            </a:prstGeom>
            <a:noFill/>
          </p:spPr>
          <p:txBody>
            <a:bodyPr wrap="square">
              <a:spAutoFit/>
            </a:bodyPr>
            <a:lstStyle/>
            <a:p>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grpSp>
      <p:sp>
        <p:nvSpPr>
          <p:cNvPr id="31" name="TextBox 30">
            <a:extLst>
              <a:ext uri="{FF2B5EF4-FFF2-40B4-BE49-F238E27FC236}">
                <a16:creationId xmlns:a16="http://schemas.microsoft.com/office/drawing/2014/main" id="{9687418F-12FC-459D-8AC6-CD8C7579A036}"/>
              </a:ext>
            </a:extLst>
          </p:cNvPr>
          <p:cNvSpPr txBox="1"/>
          <p:nvPr/>
        </p:nvSpPr>
        <p:spPr>
          <a:xfrm>
            <a:off x="5686385" y="2980323"/>
            <a:ext cx="3457615" cy="462499"/>
          </a:xfrm>
          <a:prstGeom prst="rect">
            <a:avLst/>
          </a:prstGeom>
          <a:noFill/>
        </p:spPr>
        <p:txBody>
          <a:bodyPr wrap="square">
            <a:spAutoFit/>
          </a:bodyPr>
          <a:lstStyle/>
          <a:p>
            <a:pPr>
              <a:lnSpc>
                <a:spcPct val="150000"/>
              </a:lnSpc>
            </a:pP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1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1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sz="18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180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sz="1800">
                <a:latin typeface="Calibri" panose="020F0502020204030204" pitchFamily="34" charset="0"/>
                <a:cs typeface="Calibri" panose="020F0502020204030204" pitchFamily="34" charset="0"/>
                <a:sym typeface="Symbol" panose="05050102010706020507" pitchFamily="18" charset="2"/>
              </a:rPr>
              <a:t>0 kJ/mol</a:t>
            </a:r>
            <a:endParaRPr lang="en-GB" sz="1800">
              <a:latin typeface="Calibri" panose="020F0502020204030204" pitchFamily="34" charset="0"/>
              <a:cs typeface="Calibri" panose="020F0502020204030204" pitchFamily="34" charset="0"/>
            </a:endParaRPr>
          </a:p>
        </p:txBody>
      </p:sp>
      <p:sp>
        <p:nvSpPr>
          <p:cNvPr id="33" name="TextBox 32">
            <a:extLst>
              <a:ext uri="{FF2B5EF4-FFF2-40B4-BE49-F238E27FC236}">
                <a16:creationId xmlns:a16="http://schemas.microsoft.com/office/drawing/2014/main" id="{AF97B457-07D9-4DA4-A29A-8501A714A831}"/>
              </a:ext>
            </a:extLst>
          </p:cNvPr>
          <p:cNvSpPr txBox="1"/>
          <p:nvPr/>
        </p:nvSpPr>
        <p:spPr>
          <a:xfrm>
            <a:off x="533807" y="3655073"/>
            <a:ext cx="8591715" cy="523220"/>
          </a:xfrm>
          <a:prstGeom prst="rect">
            <a:avLst/>
          </a:prstGeom>
          <a:noFill/>
        </p:spPr>
        <p:txBody>
          <a:bodyPr wrap="square">
            <a:spAutoFit/>
          </a:bodyPr>
          <a:lstStyle/>
          <a:p>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latin typeface="Calibri" panose="020F0502020204030204" pitchFamily="34" charset="0"/>
                <a:cs typeface="Calibri" panose="020F0502020204030204" pitchFamily="34" charset="0"/>
                <a:sym typeface="Symbol" panose="05050102010706020507" pitchFamily="18" charset="2"/>
              </a:rPr>
              <a:t> =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a:latin typeface="Calibri" panose="020F0502020204030204" pitchFamily="34" charset="0"/>
                <a:cs typeface="Calibri" panose="020F0502020204030204" pitchFamily="34" charset="0"/>
                <a:sym typeface="Symbol" panose="05050102010706020507" pitchFamily="18" charset="2"/>
              </a:rPr>
              <a:t>)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a:latin typeface="Calibri" panose="020F0502020204030204" pitchFamily="34" charset="0"/>
                <a:cs typeface="Calibri" panose="020F0502020204030204" pitchFamily="34" charset="0"/>
                <a:sym typeface="Symbol" panose="05050102010706020507" pitchFamily="18" charset="2"/>
              </a:rPr>
              <a:t>)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93EAF1E2-E956-45A7-8140-CAA63644E084}"/>
              </a:ext>
            </a:extLst>
          </p:cNvPr>
          <p:cNvSpPr txBox="1"/>
          <p:nvPr/>
        </p:nvSpPr>
        <p:spPr>
          <a:xfrm>
            <a:off x="107504" y="4348167"/>
            <a:ext cx="8591715" cy="369332"/>
          </a:xfrm>
          <a:prstGeom prst="rect">
            <a:avLst/>
          </a:prstGeom>
          <a:noFill/>
          <a:ln>
            <a:solidFill>
              <a:srgbClr val="0000FF"/>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530.5</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0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-530.5 kJ/mol </a:t>
            </a:r>
          </a:p>
        </p:txBody>
      </p:sp>
      <p:sp>
        <p:nvSpPr>
          <p:cNvPr id="35" name="TextBox 34">
            <a:extLst>
              <a:ext uri="{FF2B5EF4-FFF2-40B4-BE49-F238E27FC236}">
                <a16:creationId xmlns:a16="http://schemas.microsoft.com/office/drawing/2014/main" id="{4D3300C3-8DC0-4109-A6E1-26395237E8DD}"/>
              </a:ext>
            </a:extLst>
          </p:cNvPr>
          <p:cNvSpPr txBox="1"/>
          <p:nvPr/>
        </p:nvSpPr>
        <p:spPr>
          <a:xfrm>
            <a:off x="20232" y="4821579"/>
            <a:ext cx="9231272" cy="646331"/>
          </a:xfrm>
          <a:prstGeom prst="rect">
            <a:avLst/>
          </a:prstGeom>
          <a:noFill/>
          <a:ln>
            <a:solidFill>
              <a:srgbClr val="FF0000"/>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+ 4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(-393.5) + 4 x (-241.8) + 2 x (-110.5) + 3 x 0]</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p>
        </p:txBody>
      </p:sp>
      <p:sp>
        <p:nvSpPr>
          <p:cNvPr id="36" name="TextBox 35">
            <a:extLst>
              <a:ext uri="{FF2B5EF4-FFF2-40B4-BE49-F238E27FC236}">
                <a16:creationId xmlns:a16="http://schemas.microsoft.com/office/drawing/2014/main" id="{773D2D86-C7B1-4AB6-99B0-65C49691A5A1}"/>
              </a:ext>
            </a:extLst>
          </p:cNvPr>
          <p:cNvSpPr txBox="1"/>
          <p:nvPr/>
        </p:nvSpPr>
        <p:spPr>
          <a:xfrm>
            <a:off x="1439599" y="5516337"/>
            <a:ext cx="8397632"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-2368.7 – (-530.5) = -1838.2  kJ/mol</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56A8C22-6814-497A-A2FD-99387B6D77C6}"/>
                  </a:ext>
                </a:extLst>
              </p:cNvPr>
              <p:cNvSpPr txBox="1"/>
              <p:nvPr/>
            </p:nvSpPr>
            <p:spPr>
              <a:xfrm>
                <a:off x="860396" y="5993226"/>
                <a:ext cx="7633756"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Q</m:t>
                      </m:r>
                      <m:r>
                        <m:rPr>
                          <m:sty m:val="p"/>
                        </m:rPr>
                        <a:rPr lang="en-GB" b="0" i="0" baseline="-25000" smtClean="0">
                          <a:latin typeface="Cambria Math" panose="02040503050406030204" pitchFamily="18" charset="0"/>
                        </a:rPr>
                        <m:t>exp</m:t>
                      </m:r>
                      <m:r>
                        <a:rPr lang="en-GB" b="0" i="0" smtClean="0">
                          <a:latin typeface="Cambria Math" panose="02040503050406030204" pitchFamily="18" charset="0"/>
                        </a:rPr>
                        <m:t>= </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0" smtClean="0">
                                  <a:latin typeface="Cambria Math" panose="02040503050406030204" pitchFamily="18" charset="0"/>
                                  <a:ea typeface="Cambria Math" panose="02040503050406030204" pitchFamily="18" charset="0"/>
                                </a:rPr>
                                <m:t>∆</m:t>
                              </m:r>
                            </m:e>
                            <m:sub>
                              <m:r>
                                <m:rPr>
                                  <m:sty m:val="p"/>
                                </m:rPr>
                                <a:rPr lang="en-GB" b="0" i="0" smtClean="0">
                                  <a:latin typeface="Cambria Math" panose="02040503050406030204" pitchFamily="18" charset="0"/>
                                </a:rPr>
                                <m:t>detonation</m:t>
                              </m:r>
                            </m:sub>
                          </m:sSub>
                          <m:r>
                            <m:rPr>
                              <m:sty m:val="p"/>
                            </m:rPr>
                            <a:rPr lang="en-GB" b="0" i="0" smtClean="0">
                              <a:latin typeface="Cambria Math" panose="02040503050406030204" pitchFamily="18" charset="0"/>
                            </a:rPr>
                            <m:t>H</m:t>
                          </m:r>
                          <m:r>
                            <a:rPr lang="en-GB" b="0" i="0" smtClean="0">
                              <a:latin typeface="Cambria Math" panose="02040503050406030204" pitchFamily="18" charset="0"/>
                            </a:rPr>
                            <m:t> °×1000</m:t>
                          </m:r>
                        </m:num>
                        <m:den>
                          <m:r>
                            <m:rPr>
                              <m:sty m:val="p"/>
                            </m:rPr>
                            <a:rPr lang="en-GB" b="0" i="0" smtClean="0">
                              <a:latin typeface="Cambria Math" panose="02040503050406030204" pitchFamily="18" charset="0"/>
                            </a:rPr>
                            <m:t>MM</m:t>
                          </m:r>
                        </m:den>
                      </m:f>
                      <m:r>
                        <a:rPr lang="en-GB" b="0" i="0" smtClean="0">
                          <a:latin typeface="Cambria Math" panose="02040503050406030204" pitchFamily="18" charset="0"/>
                        </a:rPr>
                        <m:t>=</m:t>
                      </m:r>
                      <m:f>
                        <m:fPr>
                          <m:ctrlPr>
                            <a:rPr lang="en-GB" i="1">
                              <a:latin typeface="Cambria Math" panose="02040503050406030204" pitchFamily="18" charset="0"/>
                            </a:rPr>
                          </m:ctrlPr>
                        </m:fPr>
                        <m:num>
                          <m:r>
                            <a:rPr lang="en-GB" b="0" i="0" smtClean="0">
                              <a:latin typeface="Cambria Math" panose="02040503050406030204" pitchFamily="18" charset="0"/>
                            </a:rPr>
                            <m:t>(−1838.2 </m:t>
                          </m:r>
                          <m:r>
                            <m:rPr>
                              <m:sty m:val="p"/>
                            </m:rPr>
                            <a:rPr lang="en-GB" b="0" i="0" smtClean="0">
                              <a:latin typeface="Cambria Math" panose="02040503050406030204" pitchFamily="18" charset="0"/>
                            </a:rPr>
                            <m:t>kJ</m:t>
                          </m:r>
                          <m:r>
                            <a:rPr lang="en-GB" b="0" i="0" smtClean="0">
                              <a:latin typeface="Cambria Math" panose="02040503050406030204" pitchFamily="18" charset="0"/>
                            </a:rPr>
                            <m:t>/</m:t>
                          </m:r>
                          <m:r>
                            <m:rPr>
                              <m:sty m:val="p"/>
                            </m:rPr>
                            <a:rPr lang="en-GB" b="0" i="0" smtClean="0">
                              <a:latin typeface="Cambria Math" panose="02040503050406030204" pitchFamily="18" charset="0"/>
                            </a:rPr>
                            <m:t>mol</m:t>
                          </m:r>
                          <m:r>
                            <a:rPr lang="en-GB" i="0">
                              <a:latin typeface="Cambria Math" panose="02040503050406030204" pitchFamily="18" charset="0"/>
                            </a:rPr>
                            <m:t>×10</m:t>
                          </m:r>
                          <m:r>
                            <a:rPr lang="en-GB" i="0">
                              <a:latin typeface="Cambria Math" panose="02040503050406030204" pitchFamily="18" charset="0"/>
                              <a:ea typeface="Cambria Math" panose="02040503050406030204" pitchFamily="18" charset="0"/>
                            </a:rPr>
                            <m:t>0</m:t>
                          </m:r>
                          <m:r>
                            <a:rPr lang="en-GB" b="0" i="0" smtClean="0">
                              <a:latin typeface="Cambria Math" panose="02040503050406030204" pitchFamily="18" charset="0"/>
                              <a:ea typeface="Cambria Math" panose="02040503050406030204" pitchFamily="18" charset="0"/>
                            </a:rPr>
                            <m:t>0</m:t>
                          </m:r>
                        </m:num>
                        <m:den>
                          <m:r>
                            <a:rPr lang="en-GB" b="0" i="0" smtClean="0">
                              <a:latin typeface="Cambria Math" panose="02040503050406030204" pitchFamily="18" charset="0"/>
                              <a:ea typeface="Cambria Math" panose="02040503050406030204" pitchFamily="18" charset="0"/>
                            </a:rPr>
                            <m:t>316.3 </m:t>
                          </m:r>
                          <m:r>
                            <m:rPr>
                              <m:sty m:val="p"/>
                            </m:rPr>
                            <a:rPr lang="en-GB" b="0" i="0" smtClean="0">
                              <a:latin typeface="Cambria Math" panose="02040503050406030204" pitchFamily="18" charset="0"/>
                              <a:ea typeface="Cambria Math" panose="02040503050406030204" pitchFamily="18" charset="0"/>
                            </a:rPr>
                            <m:t>g</m:t>
                          </m:r>
                          <m:r>
                            <a:rPr lang="en-GB" b="0" i="0"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mol</m:t>
                          </m:r>
                        </m:den>
                      </m:f>
                      <m:r>
                        <a:rPr lang="en-GB" i="0">
                          <a:latin typeface="Cambria Math" panose="02040503050406030204" pitchFamily="18" charset="0"/>
                        </a:rPr>
                        <m:t>=</m:t>
                      </m:r>
                      <m:r>
                        <a:rPr lang="en-GB" b="0" i="0" smtClean="0">
                          <a:latin typeface="Cambria Math" panose="02040503050406030204" pitchFamily="18" charset="0"/>
                        </a:rPr>
                        <m:t>−5811.6 </m:t>
                      </m:r>
                      <m:r>
                        <m:rPr>
                          <m:sty m:val="p"/>
                        </m:rPr>
                        <a:rPr lang="en-GB" b="0" i="0" smtClean="0">
                          <a:latin typeface="Cambria Math" panose="02040503050406030204" pitchFamily="18" charset="0"/>
                        </a:rPr>
                        <m:t>kJ</m:t>
                      </m:r>
                      <m:r>
                        <a:rPr lang="en-GB" b="0" i="0" smtClean="0">
                          <a:latin typeface="Cambria Math" panose="02040503050406030204" pitchFamily="18" charset="0"/>
                        </a:rPr>
                        <m:t>/</m:t>
                      </m:r>
                      <m:r>
                        <m:rPr>
                          <m:sty m:val="p"/>
                        </m:rPr>
                        <a:rPr lang="en-GB" b="0" i="0" smtClean="0">
                          <a:latin typeface="Cambria Math" panose="02040503050406030204" pitchFamily="18" charset="0"/>
                        </a:rPr>
                        <m:t>kg</m:t>
                      </m:r>
                    </m:oMath>
                  </m:oMathPara>
                </a14:m>
                <a:endParaRPr lang="en-GB"/>
              </a:p>
            </p:txBody>
          </p:sp>
        </mc:Choice>
        <mc:Fallback xmlns="">
          <p:sp>
            <p:nvSpPr>
              <p:cNvPr id="37" name="TextBox 36">
                <a:extLst>
                  <a:ext uri="{FF2B5EF4-FFF2-40B4-BE49-F238E27FC236}">
                    <a16:creationId xmlns:a16="http://schemas.microsoft.com/office/drawing/2014/main" id="{956A8C22-6814-497A-A2FD-99387B6D77C6}"/>
                  </a:ext>
                </a:extLst>
              </p:cNvPr>
              <p:cNvSpPr txBox="1">
                <a:spLocks noRot="1" noChangeAspect="1" noMove="1" noResize="1" noEditPoints="1" noAdjustHandles="1" noChangeArrowheads="1" noChangeShapeType="1" noTextEdit="1"/>
              </p:cNvSpPr>
              <p:nvPr/>
            </p:nvSpPr>
            <p:spPr>
              <a:xfrm>
                <a:off x="860396" y="5993226"/>
                <a:ext cx="7633756" cy="668516"/>
              </a:xfrm>
              <a:prstGeom prst="rect">
                <a:avLst/>
              </a:prstGeom>
              <a:blipFill>
                <a:blip r:embed="rId4"/>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91922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p:bldP spid="34" grpId="0" animBg="1"/>
      <p:bldP spid="35" grpId="0" animBg="1"/>
      <p:bldP spid="36" grpId="0"/>
      <p:bldP spid="3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51855"/>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0241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i</a:t>
            </a:r>
            <a:r>
              <a:rPr lang="en-US" sz="2000" b="0" i="0">
                <a:solidFill>
                  <a:srgbClr val="212529"/>
                </a:solidFill>
                <a:effectLst/>
                <a:latin typeface="Calibri" panose="020F0502020204030204" pitchFamily="34" charset="0"/>
                <a:cs typeface="Calibri" panose="020F0502020204030204" pitchFamily="34" charset="0"/>
              </a:rPr>
              <a:t>n an explosive reaction, the amount of heat and gases liberated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b="0" i="0">
                <a:solidFill>
                  <a:srgbClr val="212529"/>
                </a:solidFill>
                <a:effectLst/>
                <a:latin typeface="Calibri" panose="020F0502020204030204" pitchFamily="34" charset="0"/>
                <a:cs typeface="Calibri" panose="020F0502020204030204" pitchFamily="34" charset="0"/>
              </a:rPr>
              <a:t>calculated independently) combine to give the value for the </a:t>
            </a:r>
            <a:r>
              <a:rPr lang="en-US" sz="2000" b="1" i="0">
                <a:solidFill>
                  <a:srgbClr val="212529"/>
                </a:solidFill>
                <a:effectLst/>
                <a:latin typeface="Calibri" panose="020F0502020204030204" pitchFamily="34" charset="0"/>
                <a:cs typeface="Calibri" panose="020F0502020204030204" pitchFamily="34" charset="0"/>
              </a:rPr>
              <a:t>explosive power</a:t>
            </a:r>
            <a:endParaRPr lang="en-GB" sz="20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3203848" y="3626329"/>
            <a:ext cx="5553630" cy="369332"/>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68208" y="4280646"/>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b="0" i="0">
                <a:solidFill>
                  <a:srgbClr val="212529"/>
                </a:solidFill>
                <a:effectLst/>
                <a:latin typeface="Calibri" panose="020F0502020204030204" pitchFamily="34" charset="0"/>
                <a:cs typeface="Calibri" panose="020F0502020204030204" pitchFamily="34" charset="0"/>
              </a:rPr>
              <a:t>“</a:t>
            </a:r>
            <a:r>
              <a:rPr lang="en-US" sz="2000" b="1" i="0">
                <a:solidFill>
                  <a:srgbClr val="212529"/>
                </a:solidFill>
                <a:effectLst/>
                <a:latin typeface="Calibri" panose="020F0502020204030204" pitchFamily="34" charset="0"/>
                <a:cs typeface="Calibri" panose="020F0502020204030204" pitchFamily="34" charset="0"/>
              </a:rPr>
              <a:t>TNT equivalence</a:t>
            </a:r>
            <a:r>
              <a:rPr lang="en-US" sz="2000" b="0" i="0">
                <a:solidFill>
                  <a:srgbClr val="212529"/>
                </a:solidFill>
                <a:effectLst/>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1241931" y="6160582"/>
            <a:ext cx="6660135" cy="646331"/>
          </a:xfrm>
          <a:prstGeom prst="rect">
            <a:avLst/>
          </a:prstGeom>
          <a:noFill/>
        </p:spPr>
        <p:txBody>
          <a:bodyPr wrap="square">
            <a:spAutoFit/>
          </a:bodyPr>
          <a:lstStyle/>
          <a:p>
            <a:r>
              <a:rPr lang="en-US" b="0" i="0">
                <a:solidFill>
                  <a:srgbClr val="212529"/>
                </a:solidFill>
                <a:effectLst/>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5"/>
          <a:stretch>
            <a:fillRect/>
          </a:stretch>
        </p:blipFill>
        <p:spPr>
          <a:xfrm>
            <a:off x="-1" y="2930825"/>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1955615" y="3164664"/>
            <a:ext cx="1542869"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995821" y="2290798"/>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𝑝𝑜𝑤𝑒𝑟</m:t>
                      </m:r>
                      <m:r>
                        <a:rPr lang="en-GB" sz="2000" b="0" i="1" smtClean="0">
                          <a:latin typeface="Cambria Math" panose="02040503050406030204" pitchFamily="18" charset="0"/>
                        </a:rPr>
                        <m:t> </m:t>
                      </m:r>
                      <m:r>
                        <a:rPr lang="en-GB" sz="2000" b="0" i="1" smtClean="0">
                          <a:latin typeface="Cambria Math" panose="02040503050406030204" pitchFamily="18" charset="0"/>
                        </a:rPr>
                        <m:t>𝑖𝑛𝑑𝑒𝑥</m:t>
                      </m:r>
                      <m:r>
                        <a:rPr lang="en-GB" sz="2000" b="0" i="1" smtClean="0">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995821" y="2290798"/>
                <a:ext cx="5856860" cy="674415"/>
              </a:xfrm>
              <a:prstGeom prst="rect">
                <a:avLst/>
              </a:prstGeom>
              <a:blipFill>
                <a:blip r:embed="rId6"/>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1362226" y="5322691"/>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𝑇𝑁𝑇</m:t>
                      </m:r>
                      <m:r>
                        <a:rPr lang="en-GB" sz="2000" b="0" i="1" smtClean="0">
                          <a:latin typeface="Cambria Math" panose="02040503050406030204" pitchFamily="18" charset="0"/>
                        </a:rPr>
                        <m:t> </m:t>
                      </m:r>
                      <m:r>
                        <a:rPr lang="en-GB" sz="2000" b="0" i="1" smtClean="0">
                          <a:latin typeface="Cambria Math" panose="02040503050406030204" pitchFamily="18" charset="0"/>
                        </a:rPr>
                        <m:t>𝑒𝑞𝑢𝑖𝑣𝑎𝑙𝑒𝑛𝑐𝑒</m:t>
                      </m:r>
                      <m:r>
                        <a:rPr lang="en-GB" sz="2000" b="0" i="1" smtClean="0">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b="0" i="1" smtClean="0">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1362226" y="5322691"/>
                <a:ext cx="5763053" cy="674415"/>
              </a:xfrm>
              <a:prstGeom prst="rect">
                <a:avLst/>
              </a:prstGeom>
              <a:blipFill>
                <a:blip r:embed="rId7"/>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26606119-8DF0-4039-A322-848A50313B2F}"/>
                  </a:ext>
                </a:extLst>
              </p:cNvPr>
              <p:cNvSpPr txBox="1"/>
              <p:nvPr/>
            </p:nvSpPr>
            <p:spPr>
              <a:xfrm>
                <a:off x="1015675"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𝑒𝑥𝑝𝑙𝑜𝑠𝑖𝑣𝑒</m:t>
                      </m:r>
                      <m:r>
                        <a:rPr lang="en-GB" sz="2000" b="0" i="1" smtClean="0">
                          <a:latin typeface="Cambria Math" panose="02040503050406030204" pitchFamily="18" charset="0"/>
                        </a:rPr>
                        <m:t> </m:t>
                      </m:r>
                      <m:r>
                        <a:rPr lang="en-GB" sz="2000" b="0" i="1" smtClean="0">
                          <a:latin typeface="Cambria Math" panose="02040503050406030204" pitchFamily="18" charset="0"/>
                        </a:rPr>
                        <m:t>𝑝𝑜𝑤𝑒𝑟</m:t>
                      </m:r>
                      <m:r>
                        <a:rPr lang="en-GB" sz="2000" b="0" i="1"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1015675" y="1454700"/>
                <a:ext cx="4280531" cy="332720"/>
              </a:xfrm>
              <a:prstGeom prst="rect">
                <a:avLst/>
              </a:prstGeom>
              <a:blipFill>
                <a:blip r:embed="rId8"/>
                <a:stretch>
                  <a:fillRect l="-283" b="-20339"/>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74604"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a:latin typeface="Calibri" panose="020F0502020204030204" pitchFamily="34" charset="0"/>
                <a:cs typeface="Calibri" panose="020F0502020204030204" pitchFamily="34" charset="0"/>
              </a:rPr>
              <a:t>power index </a:t>
            </a:r>
            <a:r>
              <a:rPr lang="en-GB" sz="20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A594F634-6F65-4485-9726-1BD9DEE39618}"/>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CHEMICAL EQUILIBRIUM</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66469BDD-9A8A-4E3F-A4F1-87AA98CFB91E}"/>
              </a:ext>
            </a:extLst>
          </p:cNvPr>
          <p:cNvSpPr txBox="1"/>
          <p:nvPr/>
        </p:nvSpPr>
        <p:spPr>
          <a:xfrm>
            <a:off x="179512" y="2420888"/>
            <a:ext cx="8189015" cy="3086871"/>
          </a:xfrm>
          <a:prstGeom prst="rect">
            <a:avLst/>
          </a:prstGeom>
          <a:noFill/>
        </p:spPr>
        <p:txBody>
          <a:bodyPr wrap="square" rtlCol="0">
            <a:spAutoFit/>
          </a:bodyPr>
          <a:lstStyle/>
          <a:p>
            <a:pPr marL="285750" indent="-285750">
              <a:lnSpc>
                <a:spcPct val="150000"/>
              </a:lnSpc>
              <a:buFontTx/>
              <a:buChar char="-"/>
            </a:pPr>
            <a:r>
              <a:rPr lang="en-GB" sz="2200" dirty="0">
                <a:latin typeface="Calibri" panose="020F0502020204030204" pitchFamily="34" charset="0"/>
                <a:cs typeface="Calibri" panose="020F0502020204030204" pitchFamily="34" charset="0"/>
              </a:rPr>
              <a:t>chemical reactions including explosive decompositions  </a:t>
            </a:r>
            <a:r>
              <a:rPr lang="en-GB" sz="2200" b="1" dirty="0">
                <a:solidFill>
                  <a:srgbClr val="0000FF"/>
                </a:solidFill>
                <a:latin typeface="Calibri" panose="020F0502020204030204" pitchFamily="34" charset="0"/>
                <a:cs typeface="Calibri" panose="020F0502020204030204" pitchFamily="34" charset="0"/>
              </a:rPr>
              <a:t>DO NOT </a:t>
            </a:r>
            <a:r>
              <a:rPr lang="en-GB" sz="2200" dirty="0">
                <a:latin typeface="Calibri" panose="020F0502020204030204" pitchFamily="34" charset="0"/>
                <a:cs typeface="Calibri" panose="020F0502020204030204" pitchFamily="34" charset="0"/>
              </a:rPr>
              <a:t>go to </a:t>
            </a:r>
            <a:r>
              <a:rPr lang="en-GB" sz="2200" dirty="0">
                <a:solidFill>
                  <a:srgbClr val="0000FF"/>
                </a:solidFill>
                <a:latin typeface="Calibri" panose="020F0502020204030204" pitchFamily="34" charset="0"/>
                <a:cs typeface="Calibri" panose="020F0502020204030204" pitchFamily="34" charset="0"/>
              </a:rPr>
              <a:t>completion</a:t>
            </a:r>
          </a:p>
          <a:p>
            <a:pPr marL="285750" indent="-285750">
              <a:lnSpc>
                <a:spcPct val="150000"/>
              </a:lnSpc>
              <a:buFontTx/>
              <a:buChar char="-"/>
            </a:pPr>
            <a:r>
              <a:rPr lang="en-GB" sz="2200" dirty="0">
                <a:solidFill>
                  <a:srgbClr val="00B050"/>
                </a:solidFill>
                <a:latin typeface="Calibri" panose="020F0502020204030204" pitchFamily="34" charset="0"/>
                <a:cs typeface="Calibri" panose="020F0502020204030204" pitchFamily="34" charset="0"/>
              </a:rPr>
              <a:t>equilibrium</a:t>
            </a:r>
            <a:r>
              <a:rPr lang="en-GB" sz="2200" dirty="0">
                <a:latin typeface="Calibri" panose="020F0502020204030204" pitchFamily="34" charset="0"/>
                <a:cs typeface="Calibri" panose="020F0502020204030204" pitchFamily="34" charset="0"/>
              </a:rPr>
              <a:t> sets up between the reactants and products</a:t>
            </a:r>
          </a:p>
          <a:p>
            <a:pPr marL="285750" indent="-285750">
              <a:lnSpc>
                <a:spcPct val="150000"/>
              </a:lnSpc>
              <a:buFontTx/>
              <a:buChar char="-"/>
            </a:pPr>
            <a:r>
              <a:rPr lang="en-GB" sz="2200" dirty="0">
                <a:latin typeface="Calibri" panose="020F0502020204030204" pitchFamily="34" charset="0"/>
                <a:cs typeface="Calibri" panose="020F0502020204030204" pitchFamily="34" charset="0"/>
              </a:rPr>
              <a:t>equilibrium depends on the </a:t>
            </a:r>
            <a:r>
              <a:rPr lang="en-GB" sz="2200" dirty="0">
                <a:solidFill>
                  <a:srgbClr val="0070C0"/>
                </a:solidFill>
                <a:latin typeface="Calibri" panose="020F0502020204030204" pitchFamily="34" charset="0"/>
                <a:cs typeface="Calibri" panose="020F0502020204030204" pitchFamily="34" charset="0"/>
              </a:rPr>
              <a:t>oxygen balance </a:t>
            </a:r>
            <a:r>
              <a:rPr lang="en-GB" sz="2200" dirty="0">
                <a:latin typeface="Calibri" panose="020F0502020204030204" pitchFamily="34" charset="0"/>
                <a:cs typeface="Calibri" panose="020F0502020204030204" pitchFamily="34" charset="0"/>
              </a:rPr>
              <a:t>and </a:t>
            </a:r>
            <a:r>
              <a:rPr lang="en-GB" sz="2200" dirty="0">
                <a:solidFill>
                  <a:srgbClr val="0070C0"/>
                </a:solidFill>
                <a:latin typeface="Calibri" panose="020F0502020204030204" pitchFamily="34" charset="0"/>
                <a:cs typeface="Calibri" panose="020F0502020204030204" pitchFamily="34" charset="0"/>
              </a:rPr>
              <a:t>temperature of explosion</a:t>
            </a:r>
          </a:p>
          <a:p>
            <a:pPr>
              <a:lnSpc>
                <a:spcPct val="150000"/>
              </a:lnSpc>
            </a:pPr>
            <a:endParaRPr lang="en-GB" sz="22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69F4F0FD-6ED3-4F0A-880A-F7A6DB949C74}"/>
              </a:ext>
            </a:extLst>
          </p:cNvPr>
          <p:cNvSpPr txBox="1"/>
          <p:nvPr/>
        </p:nvSpPr>
        <p:spPr>
          <a:xfrm>
            <a:off x="683568" y="836712"/>
            <a:ext cx="7272808" cy="1200329"/>
          </a:xfrm>
          <a:prstGeom prst="rect">
            <a:avLst/>
          </a:prstGeom>
          <a:noFill/>
        </p:spPr>
        <p:txBody>
          <a:bodyPr wrap="square" rtlCol="0">
            <a:spAutoFit/>
          </a:bodyPr>
          <a:lstStyle/>
          <a:p>
            <a:r>
              <a:rPr lang="en-GB" sz="2400" b="1" dirty="0">
                <a:solidFill>
                  <a:srgbClr val="00B0F0"/>
                </a:solidFill>
                <a:latin typeface="Calibri" panose="020F0502020204030204" pitchFamily="34" charset="0"/>
                <a:cs typeface="Calibri" panose="020F0502020204030204" pitchFamily="34" charset="0"/>
              </a:rPr>
              <a:t>Chemical reactions reach a state of dynamic equilibrium in which the rates of the forward and reverse reactions are equal and there is no net change in composition</a:t>
            </a:r>
          </a:p>
        </p:txBody>
      </p:sp>
    </p:spTree>
    <p:extLst>
      <p:ext uri="{BB962C8B-B14F-4D97-AF65-F5344CB8AC3E}">
        <p14:creationId xmlns:p14="http://schemas.microsoft.com/office/powerpoint/2010/main" val="27917651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2" name="TextBox 1">
            <a:extLst>
              <a:ext uri="{FF2B5EF4-FFF2-40B4-BE49-F238E27FC236}">
                <a16:creationId xmlns:a16="http://schemas.microsoft.com/office/drawing/2014/main" id="{06EE9EDC-5C99-4B70-8B42-EC2E5FCA5DD8}"/>
              </a:ext>
            </a:extLst>
          </p:cNvPr>
          <p:cNvSpPr txBox="1"/>
          <p:nvPr/>
        </p:nvSpPr>
        <p:spPr>
          <a:xfrm>
            <a:off x="179512" y="3415955"/>
            <a:ext cx="9073008" cy="1420325"/>
          </a:xfrm>
          <a:prstGeom prst="rect">
            <a:avLst/>
          </a:prstGeom>
          <a:noFill/>
        </p:spPr>
        <p:txBody>
          <a:bodyPr wrap="square" rtlCol="0">
            <a:spAutoFit/>
          </a:bodyPr>
          <a:lstStyle/>
          <a:p>
            <a:pPr marL="285750" indent="-285750">
              <a:lnSpc>
                <a:spcPct val="150000"/>
              </a:lnSpc>
              <a:buFontTx/>
              <a:buChar char="-"/>
            </a:pPr>
            <a:r>
              <a:rPr lang="en-GB" sz="2000" dirty="0"/>
              <a:t>equilibria are temperature-dependant</a:t>
            </a:r>
          </a:p>
          <a:p>
            <a:pPr marL="285750" indent="-285750">
              <a:lnSpc>
                <a:spcPct val="150000"/>
              </a:lnSpc>
              <a:buFontTx/>
              <a:buChar char="-"/>
            </a:pPr>
            <a:r>
              <a:rPr lang="en-GB" sz="2000" dirty="0"/>
              <a:t>composition of a reaction mixture at equilibrium is described by equilibrium constant, K</a:t>
            </a:r>
          </a:p>
        </p:txBody>
      </p:sp>
      <p:sp>
        <p:nvSpPr>
          <p:cNvPr id="8" name="TextBox 7">
            <a:extLst>
              <a:ext uri="{FF2B5EF4-FFF2-40B4-BE49-F238E27FC236}">
                <a16:creationId xmlns:a16="http://schemas.microsoft.com/office/drawing/2014/main" id="{6CE6563D-B452-4686-A61A-E66E15FDF551}"/>
              </a:ext>
            </a:extLst>
          </p:cNvPr>
          <p:cNvSpPr txBox="1"/>
          <p:nvPr/>
        </p:nvSpPr>
        <p:spPr>
          <a:xfrm>
            <a:off x="-108520" y="1023770"/>
            <a:ext cx="5142883" cy="1318181"/>
          </a:xfrm>
          <a:prstGeom prst="rect">
            <a:avLst/>
          </a:prstGeom>
          <a:noFill/>
        </p:spPr>
        <p:txBody>
          <a:bodyPr wrap="none" rtlCol="0">
            <a:spAutoFit/>
          </a:bodyPr>
          <a:lstStyle/>
          <a:p>
            <a:pPr>
              <a:lnSpc>
                <a:spcPct val="150000"/>
              </a:lnSpc>
            </a:pPr>
            <a:r>
              <a:rPr lang="en-GB" sz="2800" dirty="0">
                <a:latin typeface="Calibri" panose="020F0502020204030204" pitchFamily="34" charset="0"/>
                <a:cs typeface="Calibri" panose="020F0502020204030204" pitchFamily="34" charset="0"/>
              </a:rPr>
              <a:t>           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a:p>
            <a:pPr>
              <a:lnSpc>
                <a:spcPct val="150000"/>
              </a:lnSpc>
            </a:pPr>
            <a:r>
              <a:rPr lang="en-GB" sz="2800" dirty="0">
                <a:latin typeface="Calibri" panose="020F0502020204030204" pitchFamily="34" charset="0"/>
                <a:cs typeface="Calibri" panose="020F0502020204030204" pitchFamily="34" charset="0"/>
              </a:rPr>
              <a:t>                    </a:t>
            </a:r>
          </a:p>
        </p:txBody>
      </p:sp>
      <p:grpSp>
        <p:nvGrpSpPr>
          <p:cNvPr id="9" name="Group 8">
            <a:extLst>
              <a:ext uri="{FF2B5EF4-FFF2-40B4-BE49-F238E27FC236}">
                <a16:creationId xmlns:a16="http://schemas.microsoft.com/office/drawing/2014/main" id="{6901ED95-59F8-48A7-A3E6-10DC0E004F23}"/>
              </a:ext>
            </a:extLst>
          </p:cNvPr>
          <p:cNvGrpSpPr/>
          <p:nvPr/>
        </p:nvGrpSpPr>
        <p:grpSpPr>
          <a:xfrm>
            <a:off x="2568021" y="980728"/>
            <a:ext cx="419437" cy="783436"/>
            <a:chOff x="2987824" y="4966863"/>
            <a:chExt cx="419437" cy="783436"/>
          </a:xfrm>
        </p:grpSpPr>
        <p:sp>
          <p:nvSpPr>
            <p:cNvPr id="16" name="TextBox 15">
              <a:extLst>
                <a:ext uri="{FF2B5EF4-FFF2-40B4-BE49-F238E27FC236}">
                  <a16:creationId xmlns:a16="http://schemas.microsoft.com/office/drawing/2014/main" id="{820B46AD-D560-47F5-8E96-2B9C117A3602}"/>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D80C6B8-F098-4638-A7C5-CE09FE607F8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grpSp>
      <p:grpSp>
        <p:nvGrpSpPr>
          <p:cNvPr id="10" name="Group 9">
            <a:extLst>
              <a:ext uri="{FF2B5EF4-FFF2-40B4-BE49-F238E27FC236}">
                <a16:creationId xmlns:a16="http://schemas.microsoft.com/office/drawing/2014/main" id="{052CAC8B-7F5D-46EB-B058-F98D47AC8D1D}"/>
              </a:ext>
            </a:extLst>
          </p:cNvPr>
          <p:cNvGrpSpPr/>
          <p:nvPr/>
        </p:nvGrpSpPr>
        <p:grpSpPr>
          <a:xfrm>
            <a:off x="2734892" y="2447769"/>
            <a:ext cx="419437" cy="783436"/>
            <a:chOff x="2987824" y="4966863"/>
            <a:chExt cx="419437" cy="783436"/>
          </a:xfrm>
        </p:grpSpPr>
        <p:sp>
          <p:nvSpPr>
            <p:cNvPr id="14" name="TextBox 13">
              <a:extLst>
                <a:ext uri="{FF2B5EF4-FFF2-40B4-BE49-F238E27FC236}">
                  <a16:creationId xmlns:a16="http://schemas.microsoft.com/office/drawing/2014/main" id="{C0D84242-41B5-4AED-AFFF-92746AD05289}"/>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F036887-4CC7-47CB-9DFE-6C906D586348}"/>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grpSp>
      <p:grpSp>
        <p:nvGrpSpPr>
          <p:cNvPr id="11" name="Group 10">
            <a:extLst>
              <a:ext uri="{FF2B5EF4-FFF2-40B4-BE49-F238E27FC236}">
                <a16:creationId xmlns:a16="http://schemas.microsoft.com/office/drawing/2014/main" id="{CCC07A4E-2179-4AB5-ACC4-75C379DDB77D}"/>
              </a:ext>
            </a:extLst>
          </p:cNvPr>
          <p:cNvGrpSpPr/>
          <p:nvPr/>
        </p:nvGrpSpPr>
        <p:grpSpPr>
          <a:xfrm>
            <a:off x="2718342" y="1842471"/>
            <a:ext cx="419437" cy="783436"/>
            <a:chOff x="2987824" y="4966863"/>
            <a:chExt cx="419437" cy="783436"/>
          </a:xfrm>
        </p:grpSpPr>
        <p:sp>
          <p:nvSpPr>
            <p:cNvPr id="12" name="TextBox 11">
              <a:extLst>
                <a:ext uri="{FF2B5EF4-FFF2-40B4-BE49-F238E27FC236}">
                  <a16:creationId xmlns:a16="http://schemas.microsoft.com/office/drawing/2014/main" id="{6C8D68BD-26DB-4B12-8CDC-ED1C4863B8E7}"/>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43F8A0FF-E931-4F20-B04F-E0BB4068B4A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grpSp>
      <p:sp>
        <p:nvSpPr>
          <p:cNvPr id="21" name="TextBox 20">
            <a:extLst>
              <a:ext uri="{FF2B5EF4-FFF2-40B4-BE49-F238E27FC236}">
                <a16:creationId xmlns:a16="http://schemas.microsoft.com/office/drawing/2014/main" id="{B18D0F58-00BF-42C4-B938-A8A160CFD944}"/>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EQUILIBRIA for EXPLOSIVE REACTION</a:t>
            </a:r>
            <a:endParaRPr lang="en-GB" sz="32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165FC5D9-5EF8-49A5-AC10-5D07D0E5BFD8}"/>
              </a:ext>
            </a:extLst>
          </p:cNvPr>
          <p:cNvSpPr txBox="1"/>
          <p:nvPr/>
        </p:nvSpPr>
        <p:spPr>
          <a:xfrm>
            <a:off x="1043608" y="4957177"/>
            <a:ext cx="7776864" cy="1384995"/>
          </a:xfrm>
          <a:prstGeom prst="rect">
            <a:avLst/>
          </a:prstGeom>
          <a:noFill/>
        </p:spPr>
        <p:txBody>
          <a:bodyPr wrap="square" rtlCol="0">
            <a:spAutoFit/>
          </a:bodyPr>
          <a:lstStyle/>
          <a:p>
            <a:r>
              <a:rPr lang="en-GB" sz="2800" b="1" dirty="0">
                <a:solidFill>
                  <a:srgbClr val="00B0F0"/>
                </a:solidFill>
                <a:latin typeface="Calibri" panose="020F0502020204030204" pitchFamily="34" charset="0"/>
                <a:cs typeface="Calibri" panose="020F0502020204030204" pitchFamily="34" charset="0"/>
              </a:rPr>
              <a:t>Equilibrium constant, K, </a:t>
            </a:r>
            <a:r>
              <a:rPr lang="en-GB" sz="2800" dirty="0">
                <a:solidFill>
                  <a:srgbClr val="00B0F0"/>
                </a:solidFill>
                <a:latin typeface="Calibri" panose="020F0502020204030204" pitchFamily="34" charset="0"/>
                <a:cs typeface="Calibri" panose="020F0502020204030204" pitchFamily="34" charset="0"/>
              </a:rPr>
              <a:t>shows h</a:t>
            </a:r>
            <a:r>
              <a:rPr lang="en-GB" sz="2800" i="0" dirty="0">
                <a:solidFill>
                  <a:srgbClr val="00B0F0"/>
                </a:solidFill>
                <a:effectLst/>
                <a:latin typeface="Calibri" panose="020F0502020204030204" pitchFamily="34" charset="0"/>
                <a:cs typeface="Calibri" panose="020F0502020204030204" pitchFamily="34" charset="0"/>
              </a:rPr>
              <a:t>ow the concentrations of the products vary with the concentration of the reactants.</a:t>
            </a:r>
            <a:endParaRPr lang="en-GB" sz="28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A7DD2043-F758-45A9-AC46-4BBC2A46847D}"/>
                  </a:ext>
                </a:extLst>
              </p:cNvPr>
              <p:cNvSpPr txBox="1"/>
              <p:nvPr/>
            </p:nvSpPr>
            <p:spPr>
              <a:xfrm>
                <a:off x="5580112" y="1167881"/>
                <a:ext cx="1668405" cy="587918"/>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1" i="1" smtClean="0">
                          <a:solidFill>
                            <a:srgbClr val="008000"/>
                          </a:solidFill>
                          <a:latin typeface="Cambria Math" panose="02040503050406030204" pitchFamily="18" charset="0"/>
                        </a:rPr>
                        <m:t>𝑲</m:t>
                      </m:r>
                      <m:r>
                        <a:rPr lang="en-GB" b="1" i="1" smtClean="0">
                          <a:solidFill>
                            <a:srgbClr val="008000"/>
                          </a:solidFill>
                          <a:latin typeface="Cambria Math" panose="02040503050406030204" pitchFamily="18" charset="0"/>
                        </a:rPr>
                        <m:t>= </m:t>
                      </m:r>
                      <m:f>
                        <m:fPr>
                          <m:ctrlPr>
                            <a:rPr lang="en-GB" b="1" i="1" smtClean="0">
                              <a:solidFill>
                                <a:srgbClr val="008000"/>
                              </a:solidFill>
                              <a:latin typeface="Cambria Math" panose="02040503050406030204" pitchFamily="18" charset="0"/>
                            </a:rPr>
                          </m:ctrlPr>
                        </m:fPr>
                        <m:num>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𝑶</m:t>
                          </m:r>
                          <m:r>
                            <a:rPr lang="en-GB" b="1" i="1" smtClean="0">
                              <a:solidFill>
                                <a:srgbClr val="008000"/>
                              </a:solidFill>
                              <a:latin typeface="Cambria Math" panose="02040503050406030204" pitchFamily="18" charset="0"/>
                            </a:rPr>
                            <m:t>]</m:t>
                          </m:r>
                        </m:num>
                        <m:den>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r>
                                <a:rPr lang="en-GB" b="1" i="1" baseline="-25000" smtClean="0">
                                  <a:solidFill>
                                    <a:srgbClr val="008000"/>
                                  </a:solidFill>
                                  <a:latin typeface="Cambria Math" panose="02040503050406030204" pitchFamily="18" charset="0"/>
                                </a:rPr>
                                <m:t>𝟐</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m:t>
                          </m:r>
                        </m:den>
                      </m:f>
                    </m:oMath>
                  </m:oMathPara>
                </a14:m>
                <a:endParaRPr lang="en-GB" b="1" dirty="0">
                  <a:solidFill>
                    <a:srgbClr val="008000"/>
                  </a:solidFill>
                </a:endParaRPr>
              </a:p>
            </p:txBody>
          </p:sp>
        </mc:Choice>
        <mc:Fallback>
          <p:sp>
            <p:nvSpPr>
              <p:cNvPr id="5" name="TextBox 4">
                <a:extLst>
                  <a:ext uri="{FF2B5EF4-FFF2-40B4-BE49-F238E27FC236}">
                    <a16:creationId xmlns:a16="http://schemas.microsoft.com/office/drawing/2014/main" id="{A7DD2043-F758-45A9-AC46-4BBC2A46847D}"/>
                  </a:ext>
                </a:extLst>
              </p:cNvPr>
              <p:cNvSpPr txBox="1">
                <a:spLocks noRot="1" noChangeAspect="1" noMove="1" noResize="1" noEditPoints="1" noAdjustHandles="1" noChangeArrowheads="1" noChangeShapeType="1" noTextEdit="1"/>
              </p:cNvSpPr>
              <p:nvPr/>
            </p:nvSpPr>
            <p:spPr>
              <a:xfrm>
                <a:off x="5580112" y="1167881"/>
                <a:ext cx="1668405" cy="587918"/>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3" name="TextBox 22">
                <a:extLst>
                  <a:ext uri="{FF2B5EF4-FFF2-40B4-BE49-F238E27FC236}">
                    <a16:creationId xmlns:a16="http://schemas.microsoft.com/office/drawing/2014/main" id="{F393B360-E182-4CDF-BF1D-C5F402DBC7F5}"/>
                  </a:ext>
                </a:extLst>
              </p:cNvPr>
              <p:cNvSpPr txBox="1"/>
              <p:nvPr/>
            </p:nvSpPr>
            <p:spPr>
              <a:xfrm>
                <a:off x="5559681" y="1995160"/>
                <a:ext cx="1411925" cy="577850"/>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1" i="1" smtClean="0">
                          <a:solidFill>
                            <a:srgbClr val="008000"/>
                          </a:solidFill>
                          <a:latin typeface="Cambria Math" panose="02040503050406030204" pitchFamily="18" charset="0"/>
                        </a:rPr>
                        <m:t>𝑲</m:t>
                      </m:r>
                      <m:r>
                        <a:rPr lang="en-GB" b="1" i="1" smtClean="0">
                          <a:solidFill>
                            <a:srgbClr val="008000"/>
                          </a:solidFill>
                          <a:latin typeface="Cambria Math" panose="02040503050406030204" pitchFamily="18" charset="0"/>
                        </a:rPr>
                        <m:t>=</m:t>
                      </m:r>
                      <m:f>
                        <m:fPr>
                          <m:ctrlPr>
                            <a:rPr lang="en-GB" b="1" i="1" smtClean="0">
                              <a:solidFill>
                                <a:srgbClr val="008000"/>
                              </a:solidFill>
                              <a:latin typeface="Cambria Math" panose="02040503050406030204" pitchFamily="18" charset="0"/>
                            </a:rPr>
                          </m:ctrlPr>
                        </m:fPr>
                        <m:num>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𝑪𝑶</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m:t>
                          </m:r>
                        </m:num>
                        <m:den>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e>
                          </m:d>
                          <m:r>
                            <a:rPr lang="en-GB" b="1" i="1" baseline="30000" smtClean="0">
                              <a:solidFill>
                                <a:srgbClr val="008000"/>
                              </a:solidFill>
                              <a:latin typeface="Cambria Math" panose="02040503050406030204" pitchFamily="18" charset="0"/>
                            </a:rPr>
                            <m:t>𝟐</m:t>
                          </m:r>
                        </m:den>
                      </m:f>
                    </m:oMath>
                  </m:oMathPara>
                </a14:m>
                <a:endParaRPr lang="en-GB" b="1" dirty="0">
                  <a:solidFill>
                    <a:srgbClr val="008000"/>
                  </a:solidFill>
                </a:endParaRPr>
              </a:p>
            </p:txBody>
          </p:sp>
        </mc:Choice>
        <mc:Fallback>
          <p:sp>
            <p:nvSpPr>
              <p:cNvPr id="23" name="TextBox 22">
                <a:extLst>
                  <a:ext uri="{FF2B5EF4-FFF2-40B4-BE49-F238E27FC236}">
                    <a16:creationId xmlns:a16="http://schemas.microsoft.com/office/drawing/2014/main" id="{F393B360-E182-4CDF-BF1D-C5F402DBC7F5}"/>
                  </a:ext>
                </a:extLst>
              </p:cNvPr>
              <p:cNvSpPr txBox="1">
                <a:spLocks noRot="1" noChangeAspect="1" noMove="1" noResize="1" noEditPoints="1" noAdjustHandles="1" noChangeArrowheads="1" noChangeShapeType="1" noTextEdit="1"/>
              </p:cNvSpPr>
              <p:nvPr/>
            </p:nvSpPr>
            <p:spPr>
              <a:xfrm>
                <a:off x="5559681" y="1995160"/>
                <a:ext cx="1411925" cy="577850"/>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4" name="TextBox 23">
                <a:extLst>
                  <a:ext uri="{FF2B5EF4-FFF2-40B4-BE49-F238E27FC236}">
                    <a16:creationId xmlns:a16="http://schemas.microsoft.com/office/drawing/2014/main" id="{6E0F4E4C-BBB9-486B-A37E-C6BE5C248ECE}"/>
                  </a:ext>
                </a:extLst>
              </p:cNvPr>
              <p:cNvSpPr txBox="1"/>
              <p:nvPr/>
            </p:nvSpPr>
            <p:spPr>
              <a:xfrm>
                <a:off x="5480106" y="2665518"/>
                <a:ext cx="1668405" cy="587918"/>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1" i="1" smtClean="0">
                          <a:solidFill>
                            <a:srgbClr val="008000"/>
                          </a:solidFill>
                          <a:latin typeface="Cambria Math" panose="02040503050406030204" pitchFamily="18" charset="0"/>
                        </a:rPr>
                        <m:t>𝑲</m:t>
                      </m:r>
                      <m:r>
                        <a:rPr lang="en-GB" b="1" i="1" smtClean="0">
                          <a:solidFill>
                            <a:srgbClr val="008000"/>
                          </a:solidFill>
                          <a:latin typeface="Cambria Math" panose="02040503050406030204" pitchFamily="18" charset="0"/>
                        </a:rPr>
                        <m:t>= </m:t>
                      </m:r>
                      <m:f>
                        <m:fPr>
                          <m:ctrlPr>
                            <a:rPr lang="en-GB" b="1" i="1" smtClean="0">
                              <a:solidFill>
                                <a:srgbClr val="008000"/>
                              </a:solidFill>
                              <a:latin typeface="Cambria Math" panose="02040503050406030204" pitchFamily="18" charset="0"/>
                            </a:rPr>
                          </m:ctrlPr>
                        </m:fPr>
                        <m:num>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𝑶</m:t>
                          </m:r>
                          <m:r>
                            <a:rPr lang="en-GB" b="1" i="1" smtClean="0">
                              <a:solidFill>
                                <a:srgbClr val="008000"/>
                              </a:solidFill>
                              <a:latin typeface="Cambria Math" panose="02040503050406030204" pitchFamily="18" charset="0"/>
                            </a:rPr>
                            <m:t>]</m:t>
                          </m:r>
                        </m:num>
                        <m:den>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m:t>
                          </m:r>
                        </m:den>
                      </m:f>
                    </m:oMath>
                  </m:oMathPara>
                </a14:m>
                <a:endParaRPr lang="en-GB" b="1" dirty="0">
                  <a:solidFill>
                    <a:srgbClr val="008000"/>
                  </a:solidFill>
                </a:endParaRPr>
              </a:p>
            </p:txBody>
          </p:sp>
        </mc:Choice>
        <mc:Fallback>
          <p:sp>
            <p:nvSpPr>
              <p:cNvPr id="24" name="TextBox 23">
                <a:extLst>
                  <a:ext uri="{FF2B5EF4-FFF2-40B4-BE49-F238E27FC236}">
                    <a16:creationId xmlns:a16="http://schemas.microsoft.com/office/drawing/2014/main" id="{6E0F4E4C-BBB9-486B-A37E-C6BE5C248ECE}"/>
                  </a:ext>
                </a:extLst>
              </p:cNvPr>
              <p:cNvSpPr txBox="1">
                <a:spLocks noRot="1" noChangeAspect="1" noMove="1" noResize="1" noEditPoints="1" noAdjustHandles="1" noChangeArrowheads="1" noChangeShapeType="1" noTextEdit="1"/>
              </p:cNvSpPr>
              <p:nvPr/>
            </p:nvSpPr>
            <p:spPr>
              <a:xfrm>
                <a:off x="5480106" y="2665518"/>
                <a:ext cx="1668405" cy="587918"/>
              </a:xfrm>
              <a:prstGeom prst="rect">
                <a:avLst/>
              </a:prstGeom>
              <a:blipFill>
                <a:blip r:embed="rId7"/>
                <a:stretch>
                  <a:fillRect/>
                </a:stretch>
              </a:blipFill>
            </p:spPr>
            <p:txBody>
              <a:bodyPr/>
              <a:lstStyle/>
              <a:p>
                <a:r>
                  <a:rPr lang="en-GB">
                    <a:noFill/>
                  </a:rPr>
                  <a:t> </a:t>
                </a:r>
              </a:p>
            </p:txBody>
          </p:sp>
        </mc:Fallback>
      </mc:AlternateContent>
      <p:sp>
        <p:nvSpPr>
          <p:cNvPr id="25" name="TextBox 24">
            <a:extLst>
              <a:ext uri="{FF2B5EF4-FFF2-40B4-BE49-F238E27FC236}">
                <a16:creationId xmlns:a16="http://schemas.microsoft.com/office/drawing/2014/main" id="{0A01E58F-7E7B-419F-92B1-BA161EE0654F}"/>
              </a:ext>
            </a:extLst>
          </p:cNvPr>
          <p:cNvSpPr txBox="1"/>
          <p:nvPr/>
        </p:nvSpPr>
        <p:spPr>
          <a:xfrm>
            <a:off x="704830" y="1918164"/>
            <a:ext cx="4296433" cy="1964512"/>
          </a:xfrm>
          <a:prstGeom prst="rect">
            <a:avLst/>
          </a:prstGeom>
          <a:noFill/>
        </p:spPr>
        <p:txBody>
          <a:bodyPr wrap="none" rtlCol="0">
            <a:spAutoFit/>
          </a:bodyPr>
          <a:lstStyle/>
          <a:p>
            <a:pPr>
              <a:lnSpc>
                <a:spcPct val="150000"/>
              </a:lnSpc>
            </a:pPr>
            <a:r>
              <a:rPr lang="en-GB" sz="2800" dirty="0">
                <a:latin typeface="Calibri" panose="020F0502020204030204" pitchFamily="34" charset="0"/>
                <a:cs typeface="Calibri" panose="020F0502020204030204" pitchFamily="34" charset="0"/>
              </a:rPr>
              <a:t>           2 CO              C  +  CO</a:t>
            </a:r>
            <a:r>
              <a:rPr lang="en-GB" sz="2800" baseline="-25000" dirty="0">
                <a:latin typeface="Calibri" panose="020F0502020204030204" pitchFamily="34" charset="0"/>
                <a:cs typeface="Calibri" panose="020F0502020204030204" pitchFamily="34" charset="0"/>
              </a:rPr>
              <a:t>2</a:t>
            </a:r>
          </a:p>
          <a:p>
            <a:pPr>
              <a:lnSpc>
                <a:spcPct val="150000"/>
              </a:lnSpc>
            </a:pP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   </a:t>
            </a:r>
            <a:r>
              <a:rPr lang="en-GB" sz="2800" dirty="0">
                <a:latin typeface="Calibri" panose="020F0502020204030204" pitchFamily="34" charset="0"/>
                <a:cs typeface="Calibri" panose="020F0502020204030204" pitchFamily="34" charset="0"/>
              </a:rPr>
              <a:t>           C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a:p>
            <a:pPr>
              <a:lnSpc>
                <a:spcPct val="150000"/>
              </a:lnSpc>
            </a:pPr>
            <a:endParaRPr lang="en-GB" sz="2800" dirty="0">
              <a:latin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4C73F819-2515-4EAF-94D7-00AE1051F0A1}"/>
              </a:ext>
            </a:extLst>
          </p:cNvPr>
          <p:cNvSpPr/>
          <p:nvPr/>
        </p:nvSpPr>
        <p:spPr>
          <a:xfrm>
            <a:off x="671730" y="1032286"/>
            <a:ext cx="6996614" cy="77057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399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F6B096DD-B54F-4B2C-81CA-79F85861487A}"/>
              </a:ext>
            </a:extLst>
          </p:cNvPr>
          <p:cNvSpPr txBox="1"/>
          <p:nvPr/>
        </p:nvSpPr>
        <p:spPr>
          <a:xfrm>
            <a:off x="251520" y="3464393"/>
            <a:ext cx="8424936" cy="1538883"/>
          </a:xfrm>
          <a:prstGeom prst="rect">
            <a:avLst/>
          </a:prstGeom>
          <a:noFill/>
        </p:spPr>
        <p:txBody>
          <a:bodyPr wrap="square">
            <a:spAutoFit/>
          </a:bodyPr>
          <a:lstStyle/>
          <a:p>
            <a:pPr>
              <a:lnSpc>
                <a:spcPct val="150000"/>
              </a:lnSpc>
            </a:pPr>
            <a:r>
              <a:rPr lang="en-GB" sz="2400" b="1" i="0" dirty="0">
                <a:solidFill>
                  <a:srgbClr val="00B0F0"/>
                </a:solidFill>
                <a:effectLst/>
                <a:latin typeface="Calibri" panose="020F0502020204030204" pitchFamily="34" charset="0"/>
                <a:cs typeface="Calibri" panose="020F0502020204030204" pitchFamily="34" charset="0"/>
              </a:rPr>
              <a:t>Equilibrium constant does not change with the concentrations of species present at the equilibrium !!!</a:t>
            </a:r>
            <a:r>
              <a:rPr lang="en-GB" sz="2200" b="0" i="0" dirty="0">
                <a:solidFill>
                  <a:srgbClr val="202124"/>
                </a:solidFill>
                <a:effectLst/>
                <a:latin typeface="Calibri" panose="020F0502020204030204" pitchFamily="34" charset="0"/>
                <a:cs typeface="Calibri" panose="020F0502020204030204" pitchFamily="34" charset="0"/>
              </a:rPr>
              <a:t>  </a:t>
            </a:r>
          </a:p>
          <a:p>
            <a:endParaRPr lang="en-GB" sz="2200" b="0" i="0" dirty="0">
              <a:solidFill>
                <a:srgbClr val="202124"/>
              </a:solidFill>
              <a:effectLst/>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BC3F34EC-611E-4F2D-847E-0A4C9A08A4E4}"/>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WATER-GAS EQUILIBRIUM</a:t>
            </a:r>
            <a:endParaRPr lang="en-GB" sz="32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F109EC5-81F2-4539-BF93-2866805139C6}"/>
              </a:ext>
            </a:extLst>
          </p:cNvPr>
          <p:cNvSpPr txBox="1"/>
          <p:nvPr/>
        </p:nvSpPr>
        <p:spPr>
          <a:xfrm>
            <a:off x="1259632" y="1694741"/>
            <a:ext cx="5782352" cy="1553054"/>
          </a:xfrm>
          <a:prstGeom prst="rect">
            <a:avLst/>
          </a:prstGeom>
          <a:noFill/>
        </p:spPr>
        <p:txBody>
          <a:bodyPr wrap="none" rtlCol="0">
            <a:spAutoFit/>
          </a:bodyPr>
          <a:lstStyle/>
          <a:p>
            <a:pPr marL="285750" indent="-285750">
              <a:lnSpc>
                <a:spcPct val="150000"/>
              </a:lnSpc>
              <a:buFontTx/>
              <a:buChar char="-"/>
            </a:pPr>
            <a:r>
              <a:rPr lang="en-GB" sz="2200" dirty="0"/>
              <a:t>establishes for many explosive reactions</a:t>
            </a:r>
          </a:p>
          <a:p>
            <a:pPr marL="285750" indent="-285750">
              <a:lnSpc>
                <a:spcPct val="150000"/>
              </a:lnSpc>
              <a:buFontTx/>
              <a:buChar char="-"/>
            </a:pPr>
            <a:r>
              <a:rPr lang="en-GB" sz="2200" dirty="0"/>
              <a:t>at </a:t>
            </a:r>
            <a:r>
              <a:rPr lang="en-GB" sz="2200" dirty="0">
                <a:solidFill>
                  <a:srgbClr val="0000FF"/>
                </a:solidFill>
              </a:rPr>
              <a:t>higher temperature </a:t>
            </a:r>
            <a:r>
              <a:rPr lang="en-GB" sz="2200" dirty="0"/>
              <a:t>more </a:t>
            </a:r>
            <a:r>
              <a:rPr lang="en-GB" sz="2200" dirty="0">
                <a:solidFill>
                  <a:srgbClr val="0000FF"/>
                </a:solidFill>
              </a:rPr>
              <a:t>water</a:t>
            </a:r>
            <a:r>
              <a:rPr lang="en-GB" sz="2200" dirty="0"/>
              <a:t> will form</a:t>
            </a:r>
          </a:p>
          <a:p>
            <a:pPr marL="285750" indent="-285750">
              <a:lnSpc>
                <a:spcPct val="150000"/>
              </a:lnSpc>
              <a:buFontTx/>
              <a:buChar char="-"/>
            </a:pPr>
            <a:r>
              <a:rPr lang="en-GB" sz="2200" dirty="0"/>
              <a:t>at </a:t>
            </a:r>
            <a:r>
              <a:rPr lang="en-GB" sz="2200" dirty="0">
                <a:solidFill>
                  <a:srgbClr val="00B050"/>
                </a:solidFill>
              </a:rPr>
              <a:t>lower temperature </a:t>
            </a:r>
            <a:r>
              <a:rPr lang="en-GB" sz="2200" dirty="0"/>
              <a:t>more </a:t>
            </a:r>
            <a:r>
              <a:rPr lang="en-GB" sz="2200" dirty="0">
                <a:solidFill>
                  <a:srgbClr val="00B050"/>
                </a:solidFill>
              </a:rPr>
              <a:t>CO</a:t>
            </a:r>
            <a:r>
              <a:rPr lang="en-GB" sz="2200" baseline="-25000" dirty="0">
                <a:solidFill>
                  <a:srgbClr val="00B050"/>
                </a:solidFill>
              </a:rPr>
              <a:t>2</a:t>
            </a:r>
            <a:r>
              <a:rPr lang="en-GB" sz="2200" dirty="0"/>
              <a:t> will form</a:t>
            </a:r>
          </a:p>
        </p:txBody>
      </p:sp>
      <p:grpSp>
        <p:nvGrpSpPr>
          <p:cNvPr id="5" name="Group 4">
            <a:extLst>
              <a:ext uri="{FF2B5EF4-FFF2-40B4-BE49-F238E27FC236}">
                <a16:creationId xmlns:a16="http://schemas.microsoft.com/office/drawing/2014/main" id="{E54EE5A1-268B-4B09-87D7-29C3D80179AE}"/>
              </a:ext>
            </a:extLst>
          </p:cNvPr>
          <p:cNvGrpSpPr/>
          <p:nvPr/>
        </p:nvGrpSpPr>
        <p:grpSpPr>
          <a:xfrm>
            <a:off x="549359" y="723757"/>
            <a:ext cx="6996614" cy="822132"/>
            <a:chOff x="671730" y="980728"/>
            <a:chExt cx="6996614" cy="822132"/>
          </a:xfrm>
        </p:grpSpPr>
        <p:grpSp>
          <p:nvGrpSpPr>
            <p:cNvPr id="9" name="Group 8">
              <a:extLst>
                <a:ext uri="{FF2B5EF4-FFF2-40B4-BE49-F238E27FC236}">
                  <a16:creationId xmlns:a16="http://schemas.microsoft.com/office/drawing/2014/main" id="{D52F414F-6AD1-4AAB-85CF-F915977C4A4C}"/>
                </a:ext>
              </a:extLst>
            </p:cNvPr>
            <p:cNvGrpSpPr/>
            <p:nvPr/>
          </p:nvGrpSpPr>
          <p:grpSpPr>
            <a:xfrm>
              <a:off x="2568021" y="980728"/>
              <a:ext cx="419437" cy="783436"/>
              <a:chOff x="2987824" y="4966863"/>
              <a:chExt cx="419437" cy="783436"/>
            </a:xfrm>
          </p:grpSpPr>
          <p:sp>
            <p:nvSpPr>
              <p:cNvPr id="10" name="TextBox 9">
                <a:extLst>
                  <a:ext uri="{FF2B5EF4-FFF2-40B4-BE49-F238E27FC236}">
                    <a16:creationId xmlns:a16="http://schemas.microsoft.com/office/drawing/2014/main" id="{33557860-3ADD-4081-BFC6-B12287B52226}"/>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2F0C89CB-7E53-4486-ADDC-2053823E4666}"/>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sym typeface="Symbol" panose="05050102010706020507" pitchFamily="18" charset="2"/>
                  </a:rPr>
                  <a:t></a:t>
                </a:r>
                <a:endParaRPr lang="en-GB" sz="2800" dirty="0">
                  <a:latin typeface="Calibri" panose="020F0502020204030204" pitchFamily="34" charset="0"/>
                  <a:cs typeface="Calibri" panose="020F0502020204030204" pitchFamily="34" charset="0"/>
                </a:endParaRPr>
              </a:p>
            </p:txBody>
          </p:sp>
        </p:gr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B78CA40A-1622-41F8-8509-98181C719945}"/>
                    </a:ext>
                  </a:extLst>
                </p:cNvPr>
                <p:cNvSpPr txBox="1"/>
                <p:nvPr/>
              </p:nvSpPr>
              <p:spPr>
                <a:xfrm>
                  <a:off x="5580112" y="1167881"/>
                  <a:ext cx="1668405" cy="587918"/>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1" i="1" smtClean="0">
                            <a:solidFill>
                              <a:srgbClr val="008000"/>
                            </a:solidFill>
                            <a:latin typeface="Cambria Math" panose="02040503050406030204" pitchFamily="18" charset="0"/>
                          </a:rPr>
                          <m:t>𝑲</m:t>
                        </m:r>
                        <m:r>
                          <a:rPr lang="en-GB" b="1" i="1" smtClean="0">
                            <a:solidFill>
                              <a:srgbClr val="008000"/>
                            </a:solidFill>
                            <a:latin typeface="Cambria Math" panose="02040503050406030204" pitchFamily="18" charset="0"/>
                          </a:rPr>
                          <m:t>= </m:t>
                        </m:r>
                        <m:f>
                          <m:fPr>
                            <m:ctrlPr>
                              <a:rPr lang="en-GB" b="1" i="1" smtClean="0">
                                <a:solidFill>
                                  <a:srgbClr val="008000"/>
                                </a:solidFill>
                                <a:latin typeface="Cambria Math" panose="02040503050406030204" pitchFamily="18" charset="0"/>
                              </a:rPr>
                            </m:ctrlPr>
                          </m:fPr>
                          <m:num>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𝑶</m:t>
                            </m:r>
                            <m:r>
                              <a:rPr lang="en-GB" b="1" i="1" smtClean="0">
                                <a:solidFill>
                                  <a:srgbClr val="008000"/>
                                </a:solidFill>
                                <a:latin typeface="Cambria Math" panose="02040503050406030204" pitchFamily="18" charset="0"/>
                              </a:rPr>
                              <m:t>]</m:t>
                            </m:r>
                          </m:num>
                          <m:den>
                            <m:d>
                              <m:dPr>
                                <m:begChr m:val="["/>
                                <m:endChr m:val="]"/>
                                <m:ctrlPr>
                                  <a:rPr lang="en-GB" b="1" i="1" smtClean="0">
                                    <a:solidFill>
                                      <a:srgbClr val="008000"/>
                                    </a:solidFill>
                                    <a:latin typeface="Cambria Math" panose="02040503050406030204" pitchFamily="18" charset="0"/>
                                  </a:rPr>
                                </m:ctrlPr>
                              </m:dPr>
                              <m:e>
                                <m:r>
                                  <a:rPr lang="en-GB" b="1" i="1" smtClean="0">
                                    <a:solidFill>
                                      <a:srgbClr val="008000"/>
                                    </a:solidFill>
                                    <a:latin typeface="Cambria Math" panose="02040503050406030204" pitchFamily="18" charset="0"/>
                                  </a:rPr>
                                  <m:t>𝑪𝑶</m:t>
                                </m:r>
                                <m:r>
                                  <a:rPr lang="en-GB" b="1" i="1" baseline="-25000" smtClean="0">
                                    <a:solidFill>
                                      <a:srgbClr val="008000"/>
                                    </a:solidFill>
                                    <a:latin typeface="Cambria Math" panose="02040503050406030204" pitchFamily="18" charset="0"/>
                                  </a:rPr>
                                  <m:t>𝟐</m:t>
                                </m:r>
                              </m:e>
                            </m:d>
                            <m:r>
                              <a:rPr lang="en-GB" b="1" i="1" smtClean="0">
                                <a:solidFill>
                                  <a:srgbClr val="008000"/>
                                </a:solidFill>
                                <a:latin typeface="Cambria Math" panose="02040503050406030204" pitchFamily="18" charset="0"/>
                              </a:rPr>
                              <m:t>[</m:t>
                            </m:r>
                            <m:r>
                              <a:rPr lang="en-GB" b="1" i="1" smtClean="0">
                                <a:solidFill>
                                  <a:srgbClr val="008000"/>
                                </a:solidFill>
                                <a:latin typeface="Cambria Math" panose="02040503050406030204" pitchFamily="18" charset="0"/>
                              </a:rPr>
                              <m:t>𝑯</m:t>
                            </m:r>
                            <m:r>
                              <a:rPr lang="en-GB" b="1" i="1" baseline="-25000" smtClean="0">
                                <a:solidFill>
                                  <a:srgbClr val="008000"/>
                                </a:solidFill>
                                <a:latin typeface="Cambria Math" panose="02040503050406030204" pitchFamily="18" charset="0"/>
                              </a:rPr>
                              <m:t>𝟐</m:t>
                            </m:r>
                            <m:r>
                              <a:rPr lang="en-GB" b="1" i="1" smtClean="0">
                                <a:solidFill>
                                  <a:srgbClr val="008000"/>
                                </a:solidFill>
                                <a:latin typeface="Cambria Math" panose="02040503050406030204" pitchFamily="18" charset="0"/>
                              </a:rPr>
                              <m:t>]</m:t>
                            </m:r>
                          </m:den>
                        </m:f>
                      </m:oMath>
                    </m:oMathPara>
                  </a14:m>
                  <a:endParaRPr lang="en-GB" b="1" dirty="0">
                    <a:solidFill>
                      <a:srgbClr val="008000"/>
                    </a:solidFill>
                  </a:endParaRPr>
                </a:p>
              </p:txBody>
            </p:sp>
          </mc:Choice>
          <mc:Fallback>
            <p:sp>
              <p:nvSpPr>
                <p:cNvPr id="12" name="TextBox 11">
                  <a:extLst>
                    <a:ext uri="{FF2B5EF4-FFF2-40B4-BE49-F238E27FC236}">
                      <a16:creationId xmlns:a16="http://schemas.microsoft.com/office/drawing/2014/main" id="{B78CA40A-1622-41F8-8509-98181C719945}"/>
                    </a:ext>
                  </a:extLst>
                </p:cNvPr>
                <p:cNvSpPr txBox="1">
                  <a:spLocks noRot="1" noChangeAspect="1" noMove="1" noResize="1" noEditPoints="1" noAdjustHandles="1" noChangeArrowheads="1" noChangeShapeType="1" noTextEdit="1"/>
                </p:cNvSpPr>
                <p:nvPr/>
              </p:nvSpPr>
              <p:spPr>
                <a:xfrm>
                  <a:off x="5580112" y="1167881"/>
                  <a:ext cx="1668405" cy="587918"/>
                </a:xfrm>
                <a:prstGeom prst="rect">
                  <a:avLst/>
                </a:prstGeom>
                <a:blipFill>
                  <a:blip r:embed="rId4"/>
                  <a:stretch>
                    <a:fillRect/>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E695B7D7-3027-48CC-9FC3-E1508D973949}"/>
                </a:ext>
              </a:extLst>
            </p:cNvPr>
            <p:cNvSpPr/>
            <p:nvPr/>
          </p:nvSpPr>
          <p:spPr>
            <a:xfrm>
              <a:off x="671730" y="1032286"/>
              <a:ext cx="6996614" cy="77057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0BB04AFB-94DE-427E-B599-FA6EC4C70B68}"/>
                </a:ext>
              </a:extLst>
            </p:cNvPr>
            <p:cNvSpPr txBox="1"/>
            <p:nvPr/>
          </p:nvSpPr>
          <p:spPr>
            <a:xfrm>
              <a:off x="877990" y="1031534"/>
              <a:ext cx="4651716" cy="671851"/>
            </a:xfrm>
            <a:prstGeom prst="rect">
              <a:avLst/>
            </a:prstGeom>
            <a:noFill/>
          </p:spPr>
          <p:txBody>
            <a:bodyPr wrap="square">
              <a:spAutoFit/>
            </a:bodyPr>
            <a:lstStyle/>
            <a:p>
              <a:pPr>
                <a:lnSpc>
                  <a:spcPct val="150000"/>
                </a:lnSpc>
              </a:pPr>
              <a:r>
                <a:rPr lang="en-GB" sz="2800" dirty="0">
                  <a:latin typeface="Calibri" panose="020F0502020204030204" pitchFamily="34" charset="0"/>
                  <a:cs typeface="Calibri" panose="020F0502020204030204" pitchFamily="34" charset="0"/>
                </a:rPr>
                <a:t>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p:txBody>
        </p:sp>
      </p:grpSp>
      <p:sp>
        <p:nvSpPr>
          <p:cNvPr id="20" name="TextBox 19">
            <a:extLst>
              <a:ext uri="{FF2B5EF4-FFF2-40B4-BE49-F238E27FC236}">
                <a16:creationId xmlns:a16="http://schemas.microsoft.com/office/drawing/2014/main" id="{021C53C5-43FF-4D8C-A97B-FA72CBE2BF9C}"/>
              </a:ext>
            </a:extLst>
          </p:cNvPr>
          <p:cNvSpPr txBox="1"/>
          <p:nvPr/>
        </p:nvSpPr>
        <p:spPr>
          <a:xfrm>
            <a:off x="971600" y="5003276"/>
            <a:ext cx="7427027" cy="1015663"/>
          </a:xfrm>
          <a:prstGeom prst="rect">
            <a:avLst/>
          </a:prstGeom>
          <a:noFill/>
        </p:spPr>
        <p:txBody>
          <a:bodyPr wrap="square">
            <a:spAutoFit/>
          </a:bodyPr>
          <a:lstStyle/>
          <a:p>
            <a:pPr marL="342900" indent="-342900">
              <a:buFontTx/>
              <a:buChar char="-"/>
            </a:pPr>
            <a:r>
              <a:rPr lang="en-GB" sz="2000" b="0" i="0" dirty="0">
                <a:solidFill>
                  <a:srgbClr val="202124"/>
                </a:solidFill>
                <a:effectLst/>
                <a:latin typeface="Calibri" panose="020F0502020204030204" pitchFamily="34" charset="0"/>
                <a:cs typeface="Calibri" panose="020F0502020204030204" pitchFamily="34" charset="0"/>
              </a:rPr>
              <a:t>position of equilibrium is changed when the concentration of species in the mixture change</a:t>
            </a:r>
            <a:r>
              <a:rPr lang="en-GB" sz="2000" dirty="0">
                <a:solidFill>
                  <a:srgbClr val="202124"/>
                </a:solidFill>
                <a:latin typeface="Calibri" panose="020F0502020204030204" pitchFamily="34" charset="0"/>
                <a:cs typeface="Calibri" panose="020F0502020204030204" pitchFamily="34" charset="0"/>
              </a:rPr>
              <a:t>. </a:t>
            </a:r>
          </a:p>
          <a:p>
            <a:pPr marL="342900" indent="-342900">
              <a:buFontTx/>
              <a:buChar char="-"/>
            </a:pPr>
            <a:r>
              <a:rPr lang="en-GB" sz="2000" dirty="0">
                <a:solidFill>
                  <a:srgbClr val="202124"/>
                </a:solidFill>
                <a:latin typeface="Calibri" panose="020F0502020204030204" pitchFamily="34" charset="0"/>
                <a:cs typeface="Calibri" panose="020F0502020204030204" pitchFamily="34" charset="0"/>
              </a:rPr>
              <a:t>only change of temperature can change the equilibrium constant</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1599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5FD0CF9-0D4C-4A9A-A577-020CE98CE227}"/>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WATER-GAS EQUILIBRIUM</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061C2F1-A10F-476A-A47F-97A19A4433C0}"/>
              </a:ext>
            </a:extLst>
          </p:cNvPr>
          <p:cNvSpPr txBox="1"/>
          <p:nvPr/>
        </p:nvSpPr>
        <p:spPr>
          <a:xfrm>
            <a:off x="323528" y="692696"/>
            <a:ext cx="8172400"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total amount of energy liberated (e.g. heat of explosion Q in the water-gas equilibrium, depends upon the relative proportions of the reactants (CO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and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to the products (CO and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p:txBody>
      </p:sp>
      <p:sp>
        <p:nvSpPr>
          <p:cNvPr id="3" name="TextBox 2">
            <a:extLst>
              <a:ext uri="{FF2B5EF4-FFF2-40B4-BE49-F238E27FC236}">
                <a16:creationId xmlns:a16="http://schemas.microsoft.com/office/drawing/2014/main" id="{5D781C8D-D768-4E99-9830-78C0114C3393}"/>
              </a:ext>
            </a:extLst>
          </p:cNvPr>
          <p:cNvSpPr txBox="1"/>
          <p:nvPr/>
        </p:nvSpPr>
        <p:spPr>
          <a:xfrm>
            <a:off x="436521" y="2851156"/>
            <a:ext cx="8600496" cy="954107"/>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baseline="-25000" dirty="0" err="1">
                <a:latin typeface="Calibri" panose="020F0502020204030204" pitchFamily="34" charset="0"/>
                <a:cs typeface="Calibri" panose="020F0502020204030204" pitchFamily="34" charset="0"/>
                <a:sym typeface="Symbol" panose="05050102010706020507" pitchFamily="18" charset="2"/>
              </a:rPr>
              <a:t>f</a:t>
            </a:r>
            <a:r>
              <a:rPr lang="en-GB" sz="2800" dirty="0" err="1">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rPr>
              <a:t>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sym typeface="Symbol" panose="05050102010706020507" pitchFamily="18" charset="2"/>
              </a:rPr>
              <a:t>) = -393.7 kJ/mol</a:t>
            </a:r>
          </a:p>
          <a:p>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baseline="-25000" dirty="0" err="1">
                <a:latin typeface="Calibri" panose="020F0502020204030204" pitchFamily="34" charset="0"/>
                <a:cs typeface="Calibri" panose="020F0502020204030204" pitchFamily="34" charset="0"/>
                <a:sym typeface="Symbol" panose="05050102010706020507" pitchFamily="18" charset="2"/>
              </a:rPr>
              <a:t>f</a:t>
            </a:r>
            <a:r>
              <a:rPr lang="en-GB" sz="2800" dirty="0" err="1">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rPr>
              <a:t>CO</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aseline="-25000" dirty="0" err="1">
                <a:latin typeface="Calibri" panose="020F0502020204030204" pitchFamily="34" charset="0"/>
                <a:cs typeface="Calibri" panose="020F0502020204030204" pitchFamily="34" charset="0"/>
                <a:sym typeface="Symbol" panose="05050102010706020507" pitchFamily="18" charset="2"/>
              </a:rPr>
              <a:t>f</a:t>
            </a:r>
            <a:r>
              <a:rPr lang="en-GB" sz="2800" dirty="0" err="1">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rPr>
              <a:t>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r>
              <a:rPr lang="en-GB" sz="2800" dirty="0">
                <a:latin typeface="Calibri" panose="020F0502020204030204" pitchFamily="34" charset="0"/>
                <a:cs typeface="Calibri" panose="020F0502020204030204" pitchFamily="34" charset="0"/>
                <a:sym typeface="Symbol" panose="05050102010706020507" pitchFamily="18" charset="2"/>
              </a:rPr>
              <a:t>)  =  -110.0 +  (-242.0) =  -352.0 kJ/mol</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03653565"/>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4659</Words>
  <Application>Microsoft Office PowerPoint</Application>
  <PresentationFormat>On-screen Show (4:3)</PresentationFormat>
  <Paragraphs>408</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Cambria Math</vt:lpstr>
      <vt:lpstr>Dosis</vt:lpstr>
      <vt:lpstr>Diseño predeterminado</vt:lpstr>
      <vt:lpstr>THERMOCHEMISTRY  Lecture 11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cp:revision>
  <cp:lastPrinted>2022-04-26T06:55:47Z</cp:lastPrinted>
  <dcterms:created xsi:type="dcterms:W3CDTF">2010-05-23T14:28:12Z</dcterms:created>
  <dcterms:modified xsi:type="dcterms:W3CDTF">2022-11-09T08:52:11Z</dcterms:modified>
</cp:coreProperties>
</file>