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 id="2147483697" r:id="rId2"/>
  </p:sldMasterIdLst>
  <p:notesMasterIdLst>
    <p:notesMasterId r:id="rId57"/>
  </p:notesMasterIdLst>
  <p:handoutMasterIdLst>
    <p:handoutMasterId r:id="rId58"/>
  </p:handoutMasterIdLst>
  <p:sldIdLst>
    <p:sldId id="414" r:id="rId3"/>
    <p:sldId id="416" r:id="rId4"/>
    <p:sldId id="417" r:id="rId5"/>
    <p:sldId id="418" r:id="rId6"/>
    <p:sldId id="419" r:id="rId7"/>
    <p:sldId id="420" r:id="rId8"/>
    <p:sldId id="421" r:id="rId9"/>
    <p:sldId id="422" r:id="rId10"/>
    <p:sldId id="423" r:id="rId11"/>
    <p:sldId id="424" r:id="rId12"/>
    <p:sldId id="425" r:id="rId13"/>
    <p:sldId id="426" r:id="rId14"/>
    <p:sldId id="427" r:id="rId15"/>
    <p:sldId id="428" r:id="rId16"/>
    <p:sldId id="429" r:id="rId17"/>
    <p:sldId id="430" r:id="rId18"/>
    <p:sldId id="431" r:id="rId19"/>
    <p:sldId id="433" r:id="rId20"/>
    <p:sldId id="434" r:id="rId21"/>
    <p:sldId id="480" r:id="rId22"/>
    <p:sldId id="478" r:id="rId23"/>
    <p:sldId id="477" r:id="rId24"/>
    <p:sldId id="475" r:id="rId25"/>
    <p:sldId id="474" r:id="rId26"/>
    <p:sldId id="473" r:id="rId27"/>
    <p:sldId id="472" r:id="rId28"/>
    <p:sldId id="471" r:id="rId29"/>
    <p:sldId id="470" r:id="rId30"/>
    <p:sldId id="469" r:id="rId31"/>
    <p:sldId id="468" r:id="rId32"/>
    <p:sldId id="467" r:id="rId33"/>
    <p:sldId id="466" r:id="rId34"/>
    <p:sldId id="465" r:id="rId35"/>
    <p:sldId id="464" r:id="rId36"/>
    <p:sldId id="463" r:id="rId37"/>
    <p:sldId id="462" r:id="rId38"/>
    <p:sldId id="461" r:id="rId39"/>
    <p:sldId id="460" r:id="rId40"/>
    <p:sldId id="459" r:id="rId41"/>
    <p:sldId id="458" r:id="rId42"/>
    <p:sldId id="457" r:id="rId43"/>
    <p:sldId id="456" r:id="rId44"/>
    <p:sldId id="454" r:id="rId45"/>
    <p:sldId id="455" r:id="rId46"/>
    <p:sldId id="452" r:id="rId47"/>
    <p:sldId id="448" r:id="rId48"/>
    <p:sldId id="447" r:id="rId49"/>
    <p:sldId id="445" r:id="rId50"/>
    <p:sldId id="444" r:id="rId51"/>
    <p:sldId id="441" r:id="rId52"/>
    <p:sldId id="439" r:id="rId53"/>
    <p:sldId id="438" r:id="rId54"/>
    <p:sldId id="437" r:id="rId55"/>
    <p:sldId id="436" r:id="rId56"/>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7"/>
    <a:srgbClr val="FFFFD7"/>
    <a:srgbClr val="FFFFE1"/>
    <a:srgbClr val="FFFF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88FE1F-9AB2-4861-BCE7-B4B9281C5EF8}" v="2" dt="2025-08-27T10:31:41.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504" autoAdjust="0"/>
  </p:normalViewPr>
  <p:slideViewPr>
    <p:cSldViewPr>
      <p:cViewPr varScale="1">
        <p:scale>
          <a:sx n="75" d="100"/>
          <a:sy n="75" d="100"/>
        </p:scale>
        <p:origin x="263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handoutMaster" Target="handoutMasters/handout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notesMaster" Target="notesMasters/notes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2788FE1F-9AB2-4861-BCE7-B4B9281C5EF8}"/>
    <pc:docChg chg="modSld">
      <pc:chgData name="Alison Rees-Edwards" userId="6ddc9a34-5fd4-438d-87b4-9c8b83b97512" providerId="ADAL" clId="{2788FE1F-9AB2-4861-BCE7-B4B9281C5EF8}" dt="2025-08-27T10:31:50.269" v="3" actId="14100"/>
      <pc:docMkLst>
        <pc:docMk/>
      </pc:docMkLst>
      <pc:sldChg chg="modSp mod">
        <pc:chgData name="Alison Rees-Edwards" userId="6ddc9a34-5fd4-438d-87b4-9c8b83b97512" providerId="ADAL" clId="{2788FE1F-9AB2-4861-BCE7-B4B9281C5EF8}" dt="2025-08-27T10:31:50.269" v="3" actId="14100"/>
        <pc:sldMkLst>
          <pc:docMk/>
          <pc:sldMk cId="1276261618" sldId="417"/>
        </pc:sldMkLst>
        <pc:spChg chg="mod">
          <ac:chgData name="Alison Rees-Edwards" userId="6ddc9a34-5fd4-438d-87b4-9c8b83b97512" providerId="ADAL" clId="{2788FE1F-9AB2-4861-BCE7-B4B9281C5EF8}" dt="2025-08-27T10:31:50.269" v="3" actId="14100"/>
          <ac:spMkLst>
            <pc:docMk/>
            <pc:sldMk cId="1276261618" sldId="417"/>
            <ac:spMk id="2" creationId="{38A64BA4-75DA-0688-B73A-BBBE1A3850B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EEE5B1-4A94-4BFD-80DC-F69FC9E6BA8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BFC211E-694B-47C9-B70E-B6875633418B}">
      <dgm:prSet phldrT="[Text]" custT="1"/>
      <dgm:spPr/>
      <dgm:t>
        <a:bodyPr/>
        <a:lstStyle/>
        <a:p>
          <a:r>
            <a:rPr lang="en-GB" sz="2400" dirty="0" err="1">
              <a:solidFill>
                <a:schemeClr val="tx1"/>
              </a:solidFill>
              <a:latin typeface="Arial" panose="020B0604020202020204" pitchFamily="34" charset="0"/>
            </a:rPr>
            <a:t>Profiad</a:t>
          </a:r>
          <a:r>
            <a:rPr lang="en-GB" sz="2400" dirty="0">
              <a:solidFill>
                <a:schemeClr val="tx1"/>
              </a:solidFill>
              <a:latin typeface="Arial" panose="020B0604020202020204" pitchFamily="34" charset="0"/>
            </a:rPr>
            <a:t> </a:t>
          </a:r>
          <a:r>
            <a:rPr lang="en-GB" sz="2400" dirty="0" err="1">
              <a:solidFill>
                <a:schemeClr val="tx1"/>
              </a:solidFill>
              <a:latin typeface="Arial" panose="020B0604020202020204" pitchFamily="34" charset="0"/>
            </a:rPr>
            <a:t>negyddol</a:t>
          </a:r>
          <a:endParaRPr lang="en-GB" sz="2400" dirty="0">
            <a:solidFill>
              <a:schemeClr val="tx1"/>
            </a:solidFill>
            <a:latin typeface="Arial" panose="020B0604020202020204" pitchFamily="34" charset="0"/>
          </a:endParaRPr>
        </a:p>
        <a:p>
          <a:r>
            <a:rPr lang="en-GB" sz="2400" dirty="0">
              <a:solidFill>
                <a:schemeClr val="bg1"/>
              </a:solidFill>
              <a:latin typeface="Arial" panose="020B0604020202020204" pitchFamily="34" charset="0"/>
            </a:rPr>
            <a:t>Negative experience</a:t>
          </a:r>
        </a:p>
      </dgm:t>
    </dgm:pt>
    <dgm:pt modelId="{FED95A09-4213-4143-998C-F5A5D436D9E6}" type="parTrans" cxnId="{F413366C-773F-4235-9171-F8987F39D21E}">
      <dgm:prSet/>
      <dgm:spPr/>
      <dgm:t>
        <a:bodyPr/>
        <a:lstStyle/>
        <a:p>
          <a:endParaRPr lang="en-GB"/>
        </a:p>
      </dgm:t>
    </dgm:pt>
    <dgm:pt modelId="{B7824100-6FFB-41CD-8414-5576664FE812}" type="sibTrans" cxnId="{F413366C-773F-4235-9171-F8987F39D21E}">
      <dgm:prSet/>
      <dgm:spPr/>
      <dgm:t>
        <a:bodyPr/>
        <a:lstStyle/>
        <a:p>
          <a:endParaRPr lang="en-GB"/>
        </a:p>
      </dgm:t>
    </dgm:pt>
    <dgm:pt modelId="{1B60160F-9F7B-4B76-8F05-06DAB36E47E9}" type="asst">
      <dgm:prSet phldrT="[Text]" custT="1"/>
      <dgm:spPr/>
      <dgm:t>
        <a:bodyPr/>
        <a:lstStyle/>
        <a:p>
          <a:r>
            <a:rPr lang="en-GB" sz="2000" dirty="0">
              <a:solidFill>
                <a:schemeClr val="tx1"/>
              </a:solidFill>
              <a:latin typeface="Arial" panose="020B0604020202020204" pitchFamily="34" charset="0"/>
            </a:rPr>
            <a:t>Datblygiad </a:t>
          </a:r>
          <a:r>
            <a:rPr lang="en-GB" sz="2000" dirty="0" err="1">
              <a:solidFill>
                <a:schemeClr val="tx1"/>
              </a:solidFill>
              <a:latin typeface="Arial" panose="020B0604020202020204" pitchFamily="34" charset="0"/>
            </a:rPr>
            <a:t>iaith</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gwan</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erbyn</a:t>
          </a:r>
          <a:r>
            <a:rPr lang="en-GB" sz="2000" dirty="0">
              <a:solidFill>
                <a:schemeClr val="tx1"/>
              </a:solidFill>
              <a:latin typeface="Arial" panose="020B0604020202020204" pitchFamily="34" charset="0"/>
            </a:rPr>
            <a:t> 3 </a:t>
          </a:r>
          <a:r>
            <a:rPr lang="en-GB" sz="2000" dirty="0" err="1">
              <a:solidFill>
                <a:schemeClr val="tx1"/>
              </a:solidFill>
              <a:latin typeface="Arial" panose="020B0604020202020204" pitchFamily="34" charset="0"/>
            </a:rPr>
            <a:t>oed</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Poor language development by 3 years</a:t>
          </a:r>
        </a:p>
      </dgm:t>
    </dgm:pt>
    <dgm:pt modelId="{3DEC96CC-178E-470A-91FD-5D413EAF1D01}" type="parTrans" cxnId="{59046C6F-185C-4C3E-93E2-6D235E6F6E6E}">
      <dgm:prSet/>
      <dgm:spPr/>
      <dgm:t>
        <a:bodyPr/>
        <a:lstStyle/>
        <a:p>
          <a:endParaRPr lang="en-GB"/>
        </a:p>
      </dgm:t>
    </dgm:pt>
    <dgm:pt modelId="{426E2A19-3492-4D5F-A586-4320F34306EF}" type="sibTrans" cxnId="{59046C6F-185C-4C3E-93E2-6D235E6F6E6E}">
      <dgm:prSet/>
      <dgm:spPr/>
      <dgm:t>
        <a:bodyPr/>
        <a:lstStyle/>
        <a:p>
          <a:endParaRPr lang="en-GB"/>
        </a:p>
      </dgm:t>
    </dgm:pt>
    <dgm:pt modelId="{8AC9FECA-7472-4E56-8893-B162AD703130}">
      <dgm:prSet phldrT="[Text]" custT="1"/>
      <dgm:spPr/>
      <dgm:t>
        <a:bodyPr/>
        <a:lstStyle/>
        <a:p>
          <a:r>
            <a:rPr lang="en-GB" sz="2000" dirty="0" err="1">
              <a:solidFill>
                <a:schemeClr val="tx1"/>
              </a:solidFill>
              <a:latin typeface="Arial" panose="020B0604020202020204" pitchFamily="34" charset="0"/>
            </a:rPr>
            <a:t>Problemau</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ymddygiadol</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Behavioural problems</a:t>
          </a:r>
        </a:p>
      </dgm:t>
    </dgm:pt>
    <dgm:pt modelId="{F3F7483E-20B1-4BED-B3FC-F15A8C998355}" type="parTrans" cxnId="{2DE2BCCE-7BDD-48FA-8D8A-3F0B65139D99}">
      <dgm:prSet/>
      <dgm:spPr/>
      <dgm:t>
        <a:bodyPr/>
        <a:lstStyle/>
        <a:p>
          <a:endParaRPr lang="en-GB"/>
        </a:p>
      </dgm:t>
    </dgm:pt>
    <dgm:pt modelId="{81012EC6-0598-4184-A22B-35B040264287}" type="sibTrans" cxnId="{2DE2BCCE-7BDD-48FA-8D8A-3F0B65139D99}">
      <dgm:prSet/>
      <dgm:spPr/>
      <dgm:t>
        <a:bodyPr/>
        <a:lstStyle/>
        <a:p>
          <a:endParaRPr lang="en-GB"/>
        </a:p>
      </dgm:t>
    </dgm:pt>
    <dgm:pt modelId="{5388BEA8-D728-421C-8750-7E6F32C8121A}">
      <dgm:prSet phldrT="[Text]" custT="1"/>
      <dgm:spPr/>
      <dgm:t>
        <a:bodyPr/>
        <a:lstStyle/>
        <a:p>
          <a:r>
            <a:rPr lang="en-GB" sz="2000" dirty="0" err="1">
              <a:solidFill>
                <a:schemeClr val="tx1"/>
              </a:solidFill>
              <a:latin typeface="Arial" panose="020B0604020202020204" pitchFamily="34" charset="0"/>
            </a:rPr>
            <a:t>Oediad</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mewn</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parodrwydd</a:t>
          </a:r>
          <a:r>
            <a:rPr lang="en-GB" sz="2000" dirty="0">
              <a:solidFill>
                <a:schemeClr val="tx1"/>
              </a:solidFill>
              <a:latin typeface="Arial" panose="020B0604020202020204" pitchFamily="34" charset="0"/>
            </a:rPr>
            <a:t> </a:t>
          </a:r>
          <a:r>
            <a:rPr lang="en-GB" sz="2000" dirty="0" err="1">
              <a:solidFill>
                <a:schemeClr val="tx1"/>
              </a:solidFill>
              <a:latin typeface="Arial" panose="020B0604020202020204" pitchFamily="34" charset="0"/>
            </a:rPr>
            <a:t>ysgol</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Delays in school readiness</a:t>
          </a:r>
        </a:p>
      </dgm:t>
    </dgm:pt>
    <dgm:pt modelId="{F6AA79A4-DA8B-4411-A20C-F334782BB2F3}" type="parTrans" cxnId="{B8731E35-7085-4F7E-B999-00EDBF1E4794}">
      <dgm:prSet/>
      <dgm:spPr/>
      <dgm:t>
        <a:bodyPr/>
        <a:lstStyle/>
        <a:p>
          <a:endParaRPr lang="en-GB"/>
        </a:p>
      </dgm:t>
    </dgm:pt>
    <dgm:pt modelId="{A3DF8111-9A58-43F6-8C2C-1326571E3DFE}" type="sibTrans" cxnId="{B8731E35-7085-4F7E-B999-00EDBF1E4794}">
      <dgm:prSet/>
      <dgm:spPr/>
      <dgm:t>
        <a:bodyPr/>
        <a:lstStyle/>
        <a:p>
          <a:endParaRPr lang="en-GB"/>
        </a:p>
      </dgm:t>
    </dgm:pt>
    <dgm:pt modelId="{302650B2-BE42-4671-807A-B116E5DBDF7E}">
      <dgm:prSet phldrT="[Text]" custT="1"/>
      <dgm:spPr/>
      <dgm:t>
        <a:bodyPr/>
        <a:lstStyle/>
        <a:p>
          <a:r>
            <a:rPr lang="en-GB" sz="2000" dirty="0" err="1">
              <a:solidFill>
                <a:schemeClr val="tx1"/>
              </a:solidFill>
              <a:latin typeface="Arial" panose="020B0604020202020204" pitchFamily="34" charset="0"/>
            </a:rPr>
            <a:t>Straen</a:t>
          </a:r>
          <a:endParaRPr lang="en-GB" sz="2000" dirty="0">
            <a:solidFill>
              <a:schemeClr val="tx1"/>
            </a:solidFill>
            <a:latin typeface="Arial" panose="020B0604020202020204" pitchFamily="34" charset="0"/>
          </a:endParaRPr>
        </a:p>
        <a:p>
          <a:r>
            <a:rPr lang="en-GB" sz="2000" dirty="0">
              <a:solidFill>
                <a:schemeClr val="bg1"/>
              </a:solidFill>
              <a:latin typeface="Arial" panose="020B0604020202020204" pitchFamily="34" charset="0"/>
            </a:rPr>
            <a:t>Stress</a:t>
          </a:r>
        </a:p>
      </dgm:t>
    </dgm:pt>
    <dgm:pt modelId="{933E3064-B02B-4A4A-A936-E8DFFE2BE89B}" type="parTrans" cxnId="{4091AD1B-F155-453E-976E-B073B0E7DB9B}">
      <dgm:prSet/>
      <dgm:spPr/>
      <dgm:t>
        <a:bodyPr/>
        <a:lstStyle/>
        <a:p>
          <a:endParaRPr lang="en-GB"/>
        </a:p>
      </dgm:t>
    </dgm:pt>
    <dgm:pt modelId="{44EF6B5E-3221-416D-9FC1-43BB5C6CC6EB}" type="sibTrans" cxnId="{4091AD1B-F155-453E-976E-B073B0E7DB9B}">
      <dgm:prSet/>
      <dgm:spPr/>
      <dgm:t>
        <a:bodyPr/>
        <a:lstStyle/>
        <a:p>
          <a:endParaRPr lang="en-GB"/>
        </a:p>
      </dgm:t>
    </dgm:pt>
    <dgm:pt modelId="{47B4EE68-BB1B-4E0A-A8E0-C78539E5ABB3}" type="pres">
      <dgm:prSet presAssocID="{35EEE5B1-4A94-4BFD-80DC-F69FC9E6BA87}" presName="hierChild1" presStyleCnt="0">
        <dgm:presLayoutVars>
          <dgm:orgChart val="1"/>
          <dgm:chPref val="1"/>
          <dgm:dir/>
          <dgm:animOne val="branch"/>
          <dgm:animLvl val="lvl"/>
          <dgm:resizeHandles/>
        </dgm:presLayoutVars>
      </dgm:prSet>
      <dgm:spPr/>
    </dgm:pt>
    <dgm:pt modelId="{F4D14209-57CB-459E-91C2-E8C2F50AEDC4}" type="pres">
      <dgm:prSet presAssocID="{FBFC211E-694B-47C9-B70E-B6875633418B}" presName="hierRoot1" presStyleCnt="0">
        <dgm:presLayoutVars>
          <dgm:hierBranch val="init"/>
        </dgm:presLayoutVars>
      </dgm:prSet>
      <dgm:spPr/>
    </dgm:pt>
    <dgm:pt modelId="{98F00897-54E1-439D-B3B6-DEFE17BEDC28}" type="pres">
      <dgm:prSet presAssocID="{FBFC211E-694B-47C9-B70E-B6875633418B}" presName="rootComposite1" presStyleCnt="0"/>
      <dgm:spPr/>
    </dgm:pt>
    <dgm:pt modelId="{68B1CDCD-83DD-4E91-B5E8-59BE0ADC5AA3}" type="pres">
      <dgm:prSet presAssocID="{FBFC211E-694B-47C9-B70E-B6875633418B}" presName="rootText1" presStyleLbl="node0" presStyleIdx="0" presStyleCnt="1" custScaleX="248452">
        <dgm:presLayoutVars>
          <dgm:chPref val="3"/>
        </dgm:presLayoutVars>
      </dgm:prSet>
      <dgm:spPr/>
    </dgm:pt>
    <dgm:pt modelId="{51CF7FF2-E9BC-4BED-942B-B1814A7187B8}" type="pres">
      <dgm:prSet presAssocID="{FBFC211E-694B-47C9-B70E-B6875633418B}" presName="rootConnector1" presStyleLbl="node1" presStyleIdx="0" presStyleCnt="0"/>
      <dgm:spPr/>
    </dgm:pt>
    <dgm:pt modelId="{39F91CBF-1B3D-489F-B1CC-E755BBD5DCC8}" type="pres">
      <dgm:prSet presAssocID="{FBFC211E-694B-47C9-B70E-B6875633418B}" presName="hierChild2" presStyleCnt="0"/>
      <dgm:spPr/>
    </dgm:pt>
    <dgm:pt modelId="{41BB99E9-67A2-4E86-A5B5-58AADEE56478}" type="pres">
      <dgm:prSet presAssocID="{F3F7483E-20B1-4BED-B3FC-F15A8C998355}" presName="Name37" presStyleLbl="parChTrans1D2" presStyleIdx="0" presStyleCnt="4"/>
      <dgm:spPr/>
    </dgm:pt>
    <dgm:pt modelId="{722A3E1B-2078-4FBA-BFD2-BAC0AB4A26A1}" type="pres">
      <dgm:prSet presAssocID="{8AC9FECA-7472-4E56-8893-B162AD703130}" presName="hierRoot2" presStyleCnt="0">
        <dgm:presLayoutVars>
          <dgm:hierBranch val="init"/>
        </dgm:presLayoutVars>
      </dgm:prSet>
      <dgm:spPr/>
    </dgm:pt>
    <dgm:pt modelId="{2B9E475C-CBC6-423C-817A-4D7A9AD36E68}" type="pres">
      <dgm:prSet presAssocID="{8AC9FECA-7472-4E56-8893-B162AD703130}" presName="rootComposite" presStyleCnt="0"/>
      <dgm:spPr/>
    </dgm:pt>
    <dgm:pt modelId="{60783FA9-B5D6-487E-888E-DC7FCA6D0821}" type="pres">
      <dgm:prSet presAssocID="{8AC9FECA-7472-4E56-8893-B162AD703130}" presName="rootText" presStyleLbl="node2" presStyleIdx="0" presStyleCnt="3" custScaleX="150845" custScaleY="156990">
        <dgm:presLayoutVars>
          <dgm:chPref val="3"/>
        </dgm:presLayoutVars>
      </dgm:prSet>
      <dgm:spPr/>
    </dgm:pt>
    <dgm:pt modelId="{E44418A7-ADF0-4EFD-9FDC-F78002AC168A}" type="pres">
      <dgm:prSet presAssocID="{8AC9FECA-7472-4E56-8893-B162AD703130}" presName="rootConnector" presStyleLbl="node2" presStyleIdx="0" presStyleCnt="3"/>
      <dgm:spPr/>
    </dgm:pt>
    <dgm:pt modelId="{6A5BE271-CDC4-4E9E-BEE1-5D7E5F377F07}" type="pres">
      <dgm:prSet presAssocID="{8AC9FECA-7472-4E56-8893-B162AD703130}" presName="hierChild4" presStyleCnt="0"/>
      <dgm:spPr/>
    </dgm:pt>
    <dgm:pt modelId="{7267CDB3-5E87-454F-8975-D0BA7D3D341A}" type="pres">
      <dgm:prSet presAssocID="{8AC9FECA-7472-4E56-8893-B162AD703130}" presName="hierChild5" presStyleCnt="0"/>
      <dgm:spPr/>
    </dgm:pt>
    <dgm:pt modelId="{013457A0-30EA-4024-9245-5F8E04FE0E03}" type="pres">
      <dgm:prSet presAssocID="{F6AA79A4-DA8B-4411-A20C-F334782BB2F3}" presName="Name37" presStyleLbl="parChTrans1D2" presStyleIdx="1" presStyleCnt="4"/>
      <dgm:spPr/>
    </dgm:pt>
    <dgm:pt modelId="{EA587878-A261-4D9F-B783-D084E373B90D}" type="pres">
      <dgm:prSet presAssocID="{5388BEA8-D728-421C-8750-7E6F32C8121A}" presName="hierRoot2" presStyleCnt="0">
        <dgm:presLayoutVars>
          <dgm:hierBranch val="init"/>
        </dgm:presLayoutVars>
      </dgm:prSet>
      <dgm:spPr/>
    </dgm:pt>
    <dgm:pt modelId="{7E05A84E-F7E7-439B-A3A9-981704B17B9D}" type="pres">
      <dgm:prSet presAssocID="{5388BEA8-D728-421C-8750-7E6F32C8121A}" presName="rootComposite" presStyleCnt="0"/>
      <dgm:spPr/>
    </dgm:pt>
    <dgm:pt modelId="{0556AC41-8B96-4384-ADFA-8966CD072030}" type="pres">
      <dgm:prSet presAssocID="{5388BEA8-D728-421C-8750-7E6F32C8121A}" presName="rootText" presStyleLbl="node2" presStyleIdx="1" presStyleCnt="3" custScaleY="283993">
        <dgm:presLayoutVars>
          <dgm:chPref val="3"/>
        </dgm:presLayoutVars>
      </dgm:prSet>
      <dgm:spPr/>
    </dgm:pt>
    <dgm:pt modelId="{010E488D-6CBE-4AF5-8E77-8904AB4EE4EF}" type="pres">
      <dgm:prSet presAssocID="{5388BEA8-D728-421C-8750-7E6F32C8121A}" presName="rootConnector" presStyleLbl="node2" presStyleIdx="1" presStyleCnt="3"/>
      <dgm:spPr/>
    </dgm:pt>
    <dgm:pt modelId="{AD0A367C-57BD-4C4D-B174-D1969099330D}" type="pres">
      <dgm:prSet presAssocID="{5388BEA8-D728-421C-8750-7E6F32C8121A}" presName="hierChild4" presStyleCnt="0"/>
      <dgm:spPr/>
    </dgm:pt>
    <dgm:pt modelId="{C53A38CA-FA94-4E63-B2EC-0E079F55D60C}" type="pres">
      <dgm:prSet presAssocID="{5388BEA8-D728-421C-8750-7E6F32C8121A}" presName="hierChild5" presStyleCnt="0"/>
      <dgm:spPr/>
    </dgm:pt>
    <dgm:pt modelId="{BDC218F5-495D-4FEF-944F-9610908B7D01}" type="pres">
      <dgm:prSet presAssocID="{933E3064-B02B-4A4A-A936-E8DFFE2BE89B}" presName="Name37" presStyleLbl="parChTrans1D2" presStyleIdx="2" presStyleCnt="4"/>
      <dgm:spPr/>
    </dgm:pt>
    <dgm:pt modelId="{46B1776F-51A4-472F-A695-50F49939B04E}" type="pres">
      <dgm:prSet presAssocID="{302650B2-BE42-4671-807A-B116E5DBDF7E}" presName="hierRoot2" presStyleCnt="0">
        <dgm:presLayoutVars>
          <dgm:hierBranch val="init"/>
        </dgm:presLayoutVars>
      </dgm:prSet>
      <dgm:spPr/>
    </dgm:pt>
    <dgm:pt modelId="{BDE26136-1A8C-44DF-95A9-B4CEEC2081F6}" type="pres">
      <dgm:prSet presAssocID="{302650B2-BE42-4671-807A-B116E5DBDF7E}" presName="rootComposite" presStyleCnt="0"/>
      <dgm:spPr/>
    </dgm:pt>
    <dgm:pt modelId="{80B99DD4-1B7A-4040-ADCB-5D83975096AC}" type="pres">
      <dgm:prSet presAssocID="{302650B2-BE42-4671-807A-B116E5DBDF7E}" presName="rootText" presStyleLbl="node2" presStyleIdx="2" presStyleCnt="3">
        <dgm:presLayoutVars>
          <dgm:chPref val="3"/>
        </dgm:presLayoutVars>
      </dgm:prSet>
      <dgm:spPr/>
    </dgm:pt>
    <dgm:pt modelId="{9BF723E2-23ED-47F5-B2F0-EF0884DA2D7A}" type="pres">
      <dgm:prSet presAssocID="{302650B2-BE42-4671-807A-B116E5DBDF7E}" presName="rootConnector" presStyleLbl="node2" presStyleIdx="2" presStyleCnt="3"/>
      <dgm:spPr/>
    </dgm:pt>
    <dgm:pt modelId="{B99E995D-DB3D-4E37-A3E9-F0279FE3B0E6}" type="pres">
      <dgm:prSet presAssocID="{302650B2-BE42-4671-807A-B116E5DBDF7E}" presName="hierChild4" presStyleCnt="0"/>
      <dgm:spPr/>
    </dgm:pt>
    <dgm:pt modelId="{37C56200-6B1E-4CD7-9E88-BD960F1BE8E2}" type="pres">
      <dgm:prSet presAssocID="{302650B2-BE42-4671-807A-B116E5DBDF7E}" presName="hierChild5" presStyleCnt="0"/>
      <dgm:spPr/>
    </dgm:pt>
    <dgm:pt modelId="{0C1FD818-29F0-49BE-9821-53C71CA2A73E}" type="pres">
      <dgm:prSet presAssocID="{FBFC211E-694B-47C9-B70E-B6875633418B}" presName="hierChild3" presStyleCnt="0"/>
      <dgm:spPr/>
    </dgm:pt>
    <dgm:pt modelId="{10BE55F5-14F7-49EB-9CF7-35D8EECEBEAB}" type="pres">
      <dgm:prSet presAssocID="{3DEC96CC-178E-470A-91FD-5D413EAF1D01}" presName="Name111" presStyleLbl="parChTrans1D2" presStyleIdx="3" presStyleCnt="4"/>
      <dgm:spPr/>
    </dgm:pt>
    <dgm:pt modelId="{AAA33860-5975-4C93-8BDA-8E4CE74C8FB4}" type="pres">
      <dgm:prSet presAssocID="{1B60160F-9F7B-4B76-8F05-06DAB36E47E9}" presName="hierRoot3" presStyleCnt="0">
        <dgm:presLayoutVars>
          <dgm:hierBranch val="init"/>
        </dgm:presLayoutVars>
      </dgm:prSet>
      <dgm:spPr/>
    </dgm:pt>
    <dgm:pt modelId="{72A5E3A7-D0F3-41C6-8F80-002A716C4DE5}" type="pres">
      <dgm:prSet presAssocID="{1B60160F-9F7B-4B76-8F05-06DAB36E47E9}" presName="rootComposite3" presStyleCnt="0"/>
      <dgm:spPr/>
    </dgm:pt>
    <dgm:pt modelId="{19C91B67-3389-4E0F-B3E7-603C6DEEDB39}" type="pres">
      <dgm:prSet presAssocID="{1B60160F-9F7B-4B76-8F05-06DAB36E47E9}" presName="rootText3" presStyleLbl="asst1" presStyleIdx="0" presStyleCnt="1" custScaleX="257213" custScaleY="113656">
        <dgm:presLayoutVars>
          <dgm:chPref val="3"/>
        </dgm:presLayoutVars>
      </dgm:prSet>
      <dgm:spPr/>
    </dgm:pt>
    <dgm:pt modelId="{0AD10CD8-2D46-40BA-A340-6D97F2567150}" type="pres">
      <dgm:prSet presAssocID="{1B60160F-9F7B-4B76-8F05-06DAB36E47E9}" presName="rootConnector3" presStyleLbl="asst1" presStyleIdx="0" presStyleCnt="1"/>
      <dgm:spPr/>
    </dgm:pt>
    <dgm:pt modelId="{C9998A41-AFC3-4756-9C9D-62071130F327}" type="pres">
      <dgm:prSet presAssocID="{1B60160F-9F7B-4B76-8F05-06DAB36E47E9}" presName="hierChild6" presStyleCnt="0"/>
      <dgm:spPr/>
    </dgm:pt>
    <dgm:pt modelId="{94181581-9D11-437B-B6A9-A66ADD2CA28C}" type="pres">
      <dgm:prSet presAssocID="{1B60160F-9F7B-4B76-8F05-06DAB36E47E9}" presName="hierChild7" presStyleCnt="0"/>
      <dgm:spPr/>
    </dgm:pt>
  </dgm:ptLst>
  <dgm:cxnLst>
    <dgm:cxn modelId="{F0EF4D02-66C7-479A-89D1-D77183AB6AA2}" type="presOf" srcId="{35EEE5B1-4A94-4BFD-80DC-F69FC9E6BA87}" destId="{47B4EE68-BB1B-4E0A-A8E0-C78539E5ABB3}" srcOrd="0" destOrd="0" presId="urn:microsoft.com/office/officeart/2005/8/layout/orgChart1"/>
    <dgm:cxn modelId="{4091AD1B-F155-453E-976E-B073B0E7DB9B}" srcId="{FBFC211E-694B-47C9-B70E-B6875633418B}" destId="{302650B2-BE42-4671-807A-B116E5DBDF7E}" srcOrd="3" destOrd="0" parTransId="{933E3064-B02B-4A4A-A936-E8DFFE2BE89B}" sibTransId="{44EF6B5E-3221-416D-9FC1-43BB5C6CC6EB}"/>
    <dgm:cxn modelId="{70C7FA21-50CB-40A9-8E50-1D15E886801E}" type="presOf" srcId="{302650B2-BE42-4671-807A-B116E5DBDF7E}" destId="{9BF723E2-23ED-47F5-B2F0-EF0884DA2D7A}" srcOrd="1" destOrd="0" presId="urn:microsoft.com/office/officeart/2005/8/layout/orgChart1"/>
    <dgm:cxn modelId="{2F5BDE22-3B42-456B-B582-37C1B8C9D280}" type="presOf" srcId="{302650B2-BE42-4671-807A-B116E5DBDF7E}" destId="{80B99DD4-1B7A-4040-ADCB-5D83975096AC}" srcOrd="0" destOrd="0" presId="urn:microsoft.com/office/officeart/2005/8/layout/orgChart1"/>
    <dgm:cxn modelId="{BB67F625-2CBD-4304-BDF9-AECE16050E62}" type="presOf" srcId="{5388BEA8-D728-421C-8750-7E6F32C8121A}" destId="{0556AC41-8B96-4384-ADFA-8966CD072030}" srcOrd="0" destOrd="0" presId="urn:microsoft.com/office/officeart/2005/8/layout/orgChart1"/>
    <dgm:cxn modelId="{B8731E35-7085-4F7E-B999-00EDBF1E4794}" srcId="{FBFC211E-694B-47C9-B70E-B6875633418B}" destId="{5388BEA8-D728-421C-8750-7E6F32C8121A}" srcOrd="2" destOrd="0" parTransId="{F6AA79A4-DA8B-4411-A20C-F334782BB2F3}" sibTransId="{A3DF8111-9A58-43F6-8C2C-1326571E3DFE}"/>
    <dgm:cxn modelId="{1137C144-546A-4750-AF91-AB686DB17520}" type="presOf" srcId="{1B60160F-9F7B-4B76-8F05-06DAB36E47E9}" destId="{19C91B67-3389-4E0F-B3E7-603C6DEEDB39}" srcOrd="0" destOrd="0" presId="urn:microsoft.com/office/officeart/2005/8/layout/orgChart1"/>
    <dgm:cxn modelId="{F413366C-773F-4235-9171-F8987F39D21E}" srcId="{35EEE5B1-4A94-4BFD-80DC-F69FC9E6BA87}" destId="{FBFC211E-694B-47C9-B70E-B6875633418B}" srcOrd="0" destOrd="0" parTransId="{FED95A09-4213-4143-998C-F5A5D436D9E6}" sibTransId="{B7824100-6FFB-41CD-8414-5576664FE812}"/>
    <dgm:cxn modelId="{59046C6F-185C-4C3E-93E2-6D235E6F6E6E}" srcId="{FBFC211E-694B-47C9-B70E-B6875633418B}" destId="{1B60160F-9F7B-4B76-8F05-06DAB36E47E9}" srcOrd="0" destOrd="0" parTransId="{3DEC96CC-178E-470A-91FD-5D413EAF1D01}" sibTransId="{426E2A19-3492-4D5F-A586-4320F34306EF}"/>
    <dgm:cxn modelId="{65B18653-ADAE-4BB0-9B3B-30C89B6623B1}" type="presOf" srcId="{FBFC211E-694B-47C9-B70E-B6875633418B}" destId="{68B1CDCD-83DD-4E91-B5E8-59BE0ADC5AA3}" srcOrd="0" destOrd="0" presId="urn:microsoft.com/office/officeart/2005/8/layout/orgChart1"/>
    <dgm:cxn modelId="{D4FC6F81-3858-4A8E-9C9F-9EAE25BD0EE4}" type="presOf" srcId="{8AC9FECA-7472-4E56-8893-B162AD703130}" destId="{E44418A7-ADF0-4EFD-9FDC-F78002AC168A}" srcOrd="1" destOrd="0" presId="urn:microsoft.com/office/officeart/2005/8/layout/orgChart1"/>
    <dgm:cxn modelId="{6E7F858A-32EE-4203-AC0F-0D656559A363}" type="presOf" srcId="{5388BEA8-D728-421C-8750-7E6F32C8121A}" destId="{010E488D-6CBE-4AF5-8E77-8904AB4EE4EF}" srcOrd="1" destOrd="0" presId="urn:microsoft.com/office/officeart/2005/8/layout/orgChart1"/>
    <dgm:cxn modelId="{A4EA61AB-2066-4D14-BAA7-5E50CDD84643}" type="presOf" srcId="{F6AA79A4-DA8B-4411-A20C-F334782BB2F3}" destId="{013457A0-30EA-4024-9245-5F8E04FE0E03}" srcOrd="0" destOrd="0" presId="urn:microsoft.com/office/officeart/2005/8/layout/orgChart1"/>
    <dgm:cxn modelId="{D0A493AB-964A-47A3-8FEB-A107F5AD05A1}" type="presOf" srcId="{1B60160F-9F7B-4B76-8F05-06DAB36E47E9}" destId="{0AD10CD8-2D46-40BA-A340-6D97F2567150}" srcOrd="1" destOrd="0" presId="urn:microsoft.com/office/officeart/2005/8/layout/orgChart1"/>
    <dgm:cxn modelId="{630D07CE-DE19-4811-9C84-129029D5D946}" type="presOf" srcId="{FBFC211E-694B-47C9-B70E-B6875633418B}" destId="{51CF7FF2-E9BC-4BED-942B-B1814A7187B8}" srcOrd="1" destOrd="0" presId="urn:microsoft.com/office/officeart/2005/8/layout/orgChart1"/>
    <dgm:cxn modelId="{2DE2BCCE-7BDD-48FA-8D8A-3F0B65139D99}" srcId="{FBFC211E-694B-47C9-B70E-B6875633418B}" destId="{8AC9FECA-7472-4E56-8893-B162AD703130}" srcOrd="1" destOrd="0" parTransId="{F3F7483E-20B1-4BED-B3FC-F15A8C998355}" sibTransId="{81012EC6-0598-4184-A22B-35B040264287}"/>
    <dgm:cxn modelId="{FEE7B0E3-4B2E-4A0E-A22E-29CA7C264B11}" type="presOf" srcId="{3DEC96CC-178E-470A-91FD-5D413EAF1D01}" destId="{10BE55F5-14F7-49EB-9CF7-35D8EECEBEAB}" srcOrd="0" destOrd="0" presId="urn:microsoft.com/office/officeart/2005/8/layout/orgChart1"/>
    <dgm:cxn modelId="{F3D00AE8-DD34-47FD-96B8-BCBDA8EB6963}" type="presOf" srcId="{F3F7483E-20B1-4BED-B3FC-F15A8C998355}" destId="{41BB99E9-67A2-4E86-A5B5-58AADEE56478}" srcOrd="0" destOrd="0" presId="urn:microsoft.com/office/officeart/2005/8/layout/orgChart1"/>
    <dgm:cxn modelId="{767AFEE9-0156-4E29-9728-B976ECCC8639}" type="presOf" srcId="{933E3064-B02B-4A4A-A936-E8DFFE2BE89B}" destId="{BDC218F5-495D-4FEF-944F-9610908B7D01}" srcOrd="0" destOrd="0" presId="urn:microsoft.com/office/officeart/2005/8/layout/orgChart1"/>
    <dgm:cxn modelId="{10BD69F6-A04A-4ED5-8A5D-5A7D2DC0E26B}" type="presOf" srcId="{8AC9FECA-7472-4E56-8893-B162AD703130}" destId="{60783FA9-B5D6-487E-888E-DC7FCA6D0821}" srcOrd="0" destOrd="0" presId="urn:microsoft.com/office/officeart/2005/8/layout/orgChart1"/>
    <dgm:cxn modelId="{16BC4DD2-77BB-4E92-95C5-E85A6C8851EB}" type="presParOf" srcId="{47B4EE68-BB1B-4E0A-A8E0-C78539E5ABB3}" destId="{F4D14209-57CB-459E-91C2-E8C2F50AEDC4}" srcOrd="0" destOrd="0" presId="urn:microsoft.com/office/officeart/2005/8/layout/orgChart1"/>
    <dgm:cxn modelId="{B236024A-B7E4-49DB-9425-6CD8795E1590}" type="presParOf" srcId="{F4D14209-57CB-459E-91C2-E8C2F50AEDC4}" destId="{98F00897-54E1-439D-B3B6-DEFE17BEDC28}" srcOrd="0" destOrd="0" presId="urn:microsoft.com/office/officeart/2005/8/layout/orgChart1"/>
    <dgm:cxn modelId="{CB1DBBE5-AB45-4232-83E3-0024D9829106}" type="presParOf" srcId="{98F00897-54E1-439D-B3B6-DEFE17BEDC28}" destId="{68B1CDCD-83DD-4E91-B5E8-59BE0ADC5AA3}" srcOrd="0" destOrd="0" presId="urn:microsoft.com/office/officeart/2005/8/layout/orgChart1"/>
    <dgm:cxn modelId="{3DE66AD7-9E46-410C-ADF2-22F46E3C9465}" type="presParOf" srcId="{98F00897-54E1-439D-B3B6-DEFE17BEDC28}" destId="{51CF7FF2-E9BC-4BED-942B-B1814A7187B8}" srcOrd="1" destOrd="0" presId="urn:microsoft.com/office/officeart/2005/8/layout/orgChart1"/>
    <dgm:cxn modelId="{615B7C27-FDE4-42BD-8040-A1E03559F800}" type="presParOf" srcId="{F4D14209-57CB-459E-91C2-E8C2F50AEDC4}" destId="{39F91CBF-1B3D-489F-B1CC-E755BBD5DCC8}" srcOrd="1" destOrd="0" presId="urn:microsoft.com/office/officeart/2005/8/layout/orgChart1"/>
    <dgm:cxn modelId="{E68CFD91-572D-4F37-B4A6-DB727A86EA0E}" type="presParOf" srcId="{39F91CBF-1B3D-489F-B1CC-E755BBD5DCC8}" destId="{41BB99E9-67A2-4E86-A5B5-58AADEE56478}" srcOrd="0" destOrd="0" presId="urn:microsoft.com/office/officeart/2005/8/layout/orgChart1"/>
    <dgm:cxn modelId="{5615ACF7-128C-43A6-9117-1695502F5C91}" type="presParOf" srcId="{39F91CBF-1B3D-489F-B1CC-E755BBD5DCC8}" destId="{722A3E1B-2078-4FBA-BFD2-BAC0AB4A26A1}" srcOrd="1" destOrd="0" presId="urn:microsoft.com/office/officeart/2005/8/layout/orgChart1"/>
    <dgm:cxn modelId="{32719971-6FBC-4F0E-8CDC-D191F8FA1759}" type="presParOf" srcId="{722A3E1B-2078-4FBA-BFD2-BAC0AB4A26A1}" destId="{2B9E475C-CBC6-423C-817A-4D7A9AD36E68}" srcOrd="0" destOrd="0" presId="urn:microsoft.com/office/officeart/2005/8/layout/orgChart1"/>
    <dgm:cxn modelId="{61272F1D-02B4-4047-A622-416DD49878BD}" type="presParOf" srcId="{2B9E475C-CBC6-423C-817A-4D7A9AD36E68}" destId="{60783FA9-B5D6-487E-888E-DC7FCA6D0821}" srcOrd="0" destOrd="0" presId="urn:microsoft.com/office/officeart/2005/8/layout/orgChart1"/>
    <dgm:cxn modelId="{AF2D15E5-4A69-490A-ADAA-760A91084EBE}" type="presParOf" srcId="{2B9E475C-CBC6-423C-817A-4D7A9AD36E68}" destId="{E44418A7-ADF0-4EFD-9FDC-F78002AC168A}" srcOrd="1" destOrd="0" presId="urn:microsoft.com/office/officeart/2005/8/layout/orgChart1"/>
    <dgm:cxn modelId="{8631CBB1-C888-40F8-A244-38342431C5D6}" type="presParOf" srcId="{722A3E1B-2078-4FBA-BFD2-BAC0AB4A26A1}" destId="{6A5BE271-CDC4-4E9E-BEE1-5D7E5F377F07}" srcOrd="1" destOrd="0" presId="urn:microsoft.com/office/officeart/2005/8/layout/orgChart1"/>
    <dgm:cxn modelId="{900C2CCD-0A5A-4FF7-AE99-93823C493946}" type="presParOf" srcId="{722A3E1B-2078-4FBA-BFD2-BAC0AB4A26A1}" destId="{7267CDB3-5E87-454F-8975-D0BA7D3D341A}" srcOrd="2" destOrd="0" presId="urn:microsoft.com/office/officeart/2005/8/layout/orgChart1"/>
    <dgm:cxn modelId="{B4AE3BF7-AB4A-45AF-95EB-A2AC3305F9EE}" type="presParOf" srcId="{39F91CBF-1B3D-489F-B1CC-E755BBD5DCC8}" destId="{013457A0-30EA-4024-9245-5F8E04FE0E03}" srcOrd="2" destOrd="0" presId="urn:microsoft.com/office/officeart/2005/8/layout/orgChart1"/>
    <dgm:cxn modelId="{8165C8B5-9D5E-4304-8346-AD1982BEEF1A}" type="presParOf" srcId="{39F91CBF-1B3D-489F-B1CC-E755BBD5DCC8}" destId="{EA587878-A261-4D9F-B783-D084E373B90D}" srcOrd="3" destOrd="0" presId="urn:microsoft.com/office/officeart/2005/8/layout/orgChart1"/>
    <dgm:cxn modelId="{C327396A-0E99-4275-9903-4AEA42C56976}" type="presParOf" srcId="{EA587878-A261-4D9F-B783-D084E373B90D}" destId="{7E05A84E-F7E7-439B-A3A9-981704B17B9D}" srcOrd="0" destOrd="0" presId="urn:microsoft.com/office/officeart/2005/8/layout/orgChart1"/>
    <dgm:cxn modelId="{6C6F172D-68C0-44DC-B99F-24E869DF6E2A}" type="presParOf" srcId="{7E05A84E-F7E7-439B-A3A9-981704B17B9D}" destId="{0556AC41-8B96-4384-ADFA-8966CD072030}" srcOrd="0" destOrd="0" presId="urn:microsoft.com/office/officeart/2005/8/layout/orgChart1"/>
    <dgm:cxn modelId="{BDD3DDD0-4A10-45A2-B7D7-DB7691E4FD09}" type="presParOf" srcId="{7E05A84E-F7E7-439B-A3A9-981704B17B9D}" destId="{010E488D-6CBE-4AF5-8E77-8904AB4EE4EF}" srcOrd="1" destOrd="0" presId="urn:microsoft.com/office/officeart/2005/8/layout/orgChart1"/>
    <dgm:cxn modelId="{60E8C6F6-3B70-4D8B-ABA2-2EB56E95C06E}" type="presParOf" srcId="{EA587878-A261-4D9F-B783-D084E373B90D}" destId="{AD0A367C-57BD-4C4D-B174-D1969099330D}" srcOrd="1" destOrd="0" presId="urn:microsoft.com/office/officeart/2005/8/layout/orgChart1"/>
    <dgm:cxn modelId="{E9AA1008-5C9D-42AC-ABB9-0DFD98D98866}" type="presParOf" srcId="{EA587878-A261-4D9F-B783-D084E373B90D}" destId="{C53A38CA-FA94-4E63-B2EC-0E079F55D60C}" srcOrd="2" destOrd="0" presId="urn:microsoft.com/office/officeart/2005/8/layout/orgChart1"/>
    <dgm:cxn modelId="{57710148-EC3F-4A63-9917-B88B30D7E825}" type="presParOf" srcId="{39F91CBF-1B3D-489F-B1CC-E755BBD5DCC8}" destId="{BDC218F5-495D-4FEF-944F-9610908B7D01}" srcOrd="4" destOrd="0" presId="urn:microsoft.com/office/officeart/2005/8/layout/orgChart1"/>
    <dgm:cxn modelId="{6F937C98-D053-4ACE-AFC2-B0C24418E7BD}" type="presParOf" srcId="{39F91CBF-1B3D-489F-B1CC-E755BBD5DCC8}" destId="{46B1776F-51A4-472F-A695-50F49939B04E}" srcOrd="5" destOrd="0" presId="urn:microsoft.com/office/officeart/2005/8/layout/orgChart1"/>
    <dgm:cxn modelId="{4EF57882-9342-40EB-8390-6EF36AF9F5E2}" type="presParOf" srcId="{46B1776F-51A4-472F-A695-50F49939B04E}" destId="{BDE26136-1A8C-44DF-95A9-B4CEEC2081F6}" srcOrd="0" destOrd="0" presId="urn:microsoft.com/office/officeart/2005/8/layout/orgChart1"/>
    <dgm:cxn modelId="{812F171A-4A50-4A51-8515-72689B81D87E}" type="presParOf" srcId="{BDE26136-1A8C-44DF-95A9-B4CEEC2081F6}" destId="{80B99DD4-1B7A-4040-ADCB-5D83975096AC}" srcOrd="0" destOrd="0" presId="urn:microsoft.com/office/officeart/2005/8/layout/orgChart1"/>
    <dgm:cxn modelId="{5FAFE881-EEF7-4AAD-87C8-8E35E08F2B6C}" type="presParOf" srcId="{BDE26136-1A8C-44DF-95A9-B4CEEC2081F6}" destId="{9BF723E2-23ED-47F5-B2F0-EF0884DA2D7A}" srcOrd="1" destOrd="0" presId="urn:microsoft.com/office/officeart/2005/8/layout/orgChart1"/>
    <dgm:cxn modelId="{FD5C87F3-F4D1-406A-AC6B-44283E5BC58D}" type="presParOf" srcId="{46B1776F-51A4-472F-A695-50F49939B04E}" destId="{B99E995D-DB3D-4E37-A3E9-F0279FE3B0E6}" srcOrd="1" destOrd="0" presId="urn:microsoft.com/office/officeart/2005/8/layout/orgChart1"/>
    <dgm:cxn modelId="{20681310-A65F-4AB4-8053-B2409CDC64D0}" type="presParOf" srcId="{46B1776F-51A4-472F-A695-50F49939B04E}" destId="{37C56200-6B1E-4CD7-9E88-BD960F1BE8E2}" srcOrd="2" destOrd="0" presId="urn:microsoft.com/office/officeart/2005/8/layout/orgChart1"/>
    <dgm:cxn modelId="{506C15AA-A9E4-4C60-84ED-1584C308C46D}" type="presParOf" srcId="{F4D14209-57CB-459E-91C2-E8C2F50AEDC4}" destId="{0C1FD818-29F0-49BE-9821-53C71CA2A73E}" srcOrd="2" destOrd="0" presId="urn:microsoft.com/office/officeart/2005/8/layout/orgChart1"/>
    <dgm:cxn modelId="{79753D0A-7C99-45FA-8C69-7596ADFC55E5}" type="presParOf" srcId="{0C1FD818-29F0-49BE-9821-53C71CA2A73E}" destId="{10BE55F5-14F7-49EB-9CF7-35D8EECEBEAB}" srcOrd="0" destOrd="0" presId="urn:microsoft.com/office/officeart/2005/8/layout/orgChart1"/>
    <dgm:cxn modelId="{920CC338-E6B2-4946-A762-D0A6D4F3B03C}" type="presParOf" srcId="{0C1FD818-29F0-49BE-9821-53C71CA2A73E}" destId="{AAA33860-5975-4C93-8BDA-8E4CE74C8FB4}" srcOrd="1" destOrd="0" presId="urn:microsoft.com/office/officeart/2005/8/layout/orgChart1"/>
    <dgm:cxn modelId="{F38DD091-32D3-4293-9C52-FF7040988A08}" type="presParOf" srcId="{AAA33860-5975-4C93-8BDA-8E4CE74C8FB4}" destId="{72A5E3A7-D0F3-41C6-8F80-002A716C4DE5}" srcOrd="0" destOrd="0" presId="urn:microsoft.com/office/officeart/2005/8/layout/orgChart1"/>
    <dgm:cxn modelId="{FAB3BAD1-916D-4974-AC7D-5B623EA1D3E6}" type="presParOf" srcId="{72A5E3A7-D0F3-41C6-8F80-002A716C4DE5}" destId="{19C91B67-3389-4E0F-B3E7-603C6DEEDB39}" srcOrd="0" destOrd="0" presId="urn:microsoft.com/office/officeart/2005/8/layout/orgChart1"/>
    <dgm:cxn modelId="{C3CF57FE-3A1D-4259-AEE6-E6E7BAE909D4}" type="presParOf" srcId="{72A5E3A7-D0F3-41C6-8F80-002A716C4DE5}" destId="{0AD10CD8-2D46-40BA-A340-6D97F2567150}" srcOrd="1" destOrd="0" presId="urn:microsoft.com/office/officeart/2005/8/layout/orgChart1"/>
    <dgm:cxn modelId="{5B189B0F-4826-4993-93BE-9E4293902993}" type="presParOf" srcId="{AAA33860-5975-4C93-8BDA-8E4CE74C8FB4}" destId="{C9998A41-AFC3-4756-9C9D-62071130F327}" srcOrd="1" destOrd="0" presId="urn:microsoft.com/office/officeart/2005/8/layout/orgChart1"/>
    <dgm:cxn modelId="{E89652F7-4F7C-4A76-8989-AC380086E53F}" type="presParOf" srcId="{AAA33860-5975-4C93-8BDA-8E4CE74C8FB4}" destId="{94181581-9D11-437B-B6A9-A66ADD2CA28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BE55F5-14F7-49EB-9CF7-35D8EECEBEAB}">
      <dsp:nvSpPr>
        <dsp:cNvPr id="0" name=""/>
        <dsp:cNvSpPr/>
      </dsp:nvSpPr>
      <dsp:spPr>
        <a:xfrm>
          <a:off x="4638648" y="883657"/>
          <a:ext cx="185479" cy="872882"/>
        </a:xfrm>
        <a:custGeom>
          <a:avLst/>
          <a:gdLst/>
          <a:ahLst/>
          <a:cxnLst/>
          <a:rect l="0" t="0" r="0" b="0"/>
          <a:pathLst>
            <a:path>
              <a:moveTo>
                <a:pt x="185479" y="0"/>
              </a:moveTo>
              <a:lnTo>
                <a:pt x="185479" y="872882"/>
              </a:lnTo>
              <a:lnTo>
                <a:pt x="0" y="87288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DC218F5-495D-4FEF-944F-9610908B7D01}">
      <dsp:nvSpPr>
        <dsp:cNvPr id="0" name=""/>
        <dsp:cNvSpPr/>
      </dsp:nvSpPr>
      <dsp:spPr>
        <a:xfrm>
          <a:off x="4824128" y="883657"/>
          <a:ext cx="2586506" cy="1745765"/>
        </a:xfrm>
        <a:custGeom>
          <a:avLst/>
          <a:gdLst/>
          <a:ahLst/>
          <a:cxnLst/>
          <a:rect l="0" t="0" r="0" b="0"/>
          <a:pathLst>
            <a:path>
              <a:moveTo>
                <a:pt x="0" y="0"/>
              </a:moveTo>
              <a:lnTo>
                <a:pt x="0" y="1560286"/>
              </a:lnTo>
              <a:lnTo>
                <a:pt x="2586506" y="1560286"/>
              </a:lnTo>
              <a:lnTo>
                <a:pt x="2586506"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13457A0-30EA-4024-9245-5F8E04FE0E03}">
      <dsp:nvSpPr>
        <dsp:cNvPr id="0" name=""/>
        <dsp:cNvSpPr/>
      </dsp:nvSpPr>
      <dsp:spPr>
        <a:xfrm>
          <a:off x="4824128" y="883657"/>
          <a:ext cx="449080" cy="1745765"/>
        </a:xfrm>
        <a:custGeom>
          <a:avLst/>
          <a:gdLst/>
          <a:ahLst/>
          <a:cxnLst/>
          <a:rect l="0" t="0" r="0" b="0"/>
          <a:pathLst>
            <a:path>
              <a:moveTo>
                <a:pt x="0" y="0"/>
              </a:moveTo>
              <a:lnTo>
                <a:pt x="0" y="1560286"/>
              </a:lnTo>
              <a:lnTo>
                <a:pt x="449080" y="1560286"/>
              </a:lnTo>
              <a:lnTo>
                <a:pt x="44908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BB99E9-67A2-4E86-A5B5-58AADEE56478}">
      <dsp:nvSpPr>
        <dsp:cNvPr id="0" name=""/>
        <dsp:cNvSpPr/>
      </dsp:nvSpPr>
      <dsp:spPr>
        <a:xfrm>
          <a:off x="2686701" y="883657"/>
          <a:ext cx="2137426" cy="1745765"/>
        </a:xfrm>
        <a:custGeom>
          <a:avLst/>
          <a:gdLst/>
          <a:ahLst/>
          <a:cxnLst/>
          <a:rect l="0" t="0" r="0" b="0"/>
          <a:pathLst>
            <a:path>
              <a:moveTo>
                <a:pt x="2137426" y="0"/>
              </a:moveTo>
              <a:lnTo>
                <a:pt x="2137426" y="1560286"/>
              </a:lnTo>
              <a:lnTo>
                <a:pt x="0" y="1560286"/>
              </a:lnTo>
              <a:lnTo>
                <a:pt x="0" y="1745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8B1CDCD-83DD-4E91-B5E8-59BE0ADC5AA3}">
      <dsp:nvSpPr>
        <dsp:cNvPr id="0" name=""/>
        <dsp:cNvSpPr/>
      </dsp:nvSpPr>
      <dsp:spPr>
        <a:xfrm>
          <a:off x="2629715" y="423"/>
          <a:ext cx="4388825"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err="1">
              <a:solidFill>
                <a:schemeClr val="tx1"/>
              </a:solidFill>
              <a:latin typeface="Arial" panose="020B0604020202020204" pitchFamily="34" charset="0"/>
            </a:rPr>
            <a:t>Profiad</a:t>
          </a:r>
          <a:r>
            <a:rPr lang="en-GB" sz="2400" kern="1200" dirty="0">
              <a:solidFill>
                <a:schemeClr val="tx1"/>
              </a:solidFill>
              <a:latin typeface="Arial" panose="020B0604020202020204" pitchFamily="34" charset="0"/>
            </a:rPr>
            <a:t> </a:t>
          </a:r>
          <a:r>
            <a:rPr lang="en-GB" sz="2400" kern="1200" dirty="0" err="1">
              <a:solidFill>
                <a:schemeClr val="tx1"/>
              </a:solidFill>
              <a:latin typeface="Arial" panose="020B0604020202020204" pitchFamily="34" charset="0"/>
            </a:rPr>
            <a:t>negyddol</a:t>
          </a:r>
          <a:endParaRPr lang="en-GB" sz="2400" kern="1200" dirty="0">
            <a:solidFill>
              <a:schemeClr val="tx1"/>
            </a:solidFill>
            <a:latin typeface="Arial" panose="020B0604020202020204" pitchFamily="34" charset="0"/>
          </a:endParaRPr>
        </a:p>
        <a:p>
          <a:pPr marL="0" lvl="0" indent="0" algn="ctr" defTabSz="1066800">
            <a:lnSpc>
              <a:spcPct val="90000"/>
            </a:lnSpc>
            <a:spcBef>
              <a:spcPct val="0"/>
            </a:spcBef>
            <a:spcAft>
              <a:spcPct val="35000"/>
            </a:spcAft>
            <a:buNone/>
          </a:pPr>
          <a:r>
            <a:rPr lang="en-GB" sz="2400" kern="1200" dirty="0">
              <a:solidFill>
                <a:schemeClr val="bg1"/>
              </a:solidFill>
              <a:latin typeface="Arial" panose="020B0604020202020204" pitchFamily="34" charset="0"/>
            </a:rPr>
            <a:t>Negative experience</a:t>
          </a:r>
        </a:p>
      </dsp:txBody>
      <dsp:txXfrm>
        <a:off x="2629715" y="423"/>
        <a:ext cx="4388825" cy="883234"/>
      </dsp:txXfrm>
    </dsp:sp>
    <dsp:sp modelId="{60783FA9-B5D6-487E-888E-DC7FCA6D0821}">
      <dsp:nvSpPr>
        <dsp:cNvPr id="0" name=""/>
        <dsp:cNvSpPr/>
      </dsp:nvSpPr>
      <dsp:spPr>
        <a:xfrm>
          <a:off x="1354386" y="2629423"/>
          <a:ext cx="2664628" cy="13865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Problemau</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ymddygiadol</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Behavioural problems</a:t>
          </a:r>
        </a:p>
      </dsp:txBody>
      <dsp:txXfrm>
        <a:off x="1354386" y="2629423"/>
        <a:ext cx="2664628" cy="1386589"/>
      </dsp:txXfrm>
    </dsp:sp>
    <dsp:sp modelId="{0556AC41-8B96-4384-ADFA-8966CD072030}">
      <dsp:nvSpPr>
        <dsp:cNvPr id="0" name=""/>
        <dsp:cNvSpPr/>
      </dsp:nvSpPr>
      <dsp:spPr>
        <a:xfrm>
          <a:off x="4389974" y="2629423"/>
          <a:ext cx="1766468" cy="25083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Oediad</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mewn</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parodrwydd</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ysgol</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Delays in school readiness</a:t>
          </a:r>
        </a:p>
      </dsp:txBody>
      <dsp:txXfrm>
        <a:off x="4389974" y="2629423"/>
        <a:ext cx="1766468" cy="2508323"/>
      </dsp:txXfrm>
    </dsp:sp>
    <dsp:sp modelId="{80B99DD4-1B7A-4040-ADCB-5D83975096AC}">
      <dsp:nvSpPr>
        <dsp:cNvPr id="0" name=""/>
        <dsp:cNvSpPr/>
      </dsp:nvSpPr>
      <dsp:spPr>
        <a:xfrm>
          <a:off x="6527400" y="2629423"/>
          <a:ext cx="1766468" cy="88323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err="1">
              <a:solidFill>
                <a:schemeClr val="tx1"/>
              </a:solidFill>
              <a:latin typeface="Arial" panose="020B0604020202020204" pitchFamily="34" charset="0"/>
            </a:rPr>
            <a:t>Straen</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Stress</a:t>
          </a:r>
        </a:p>
      </dsp:txBody>
      <dsp:txXfrm>
        <a:off x="6527400" y="2629423"/>
        <a:ext cx="1766468" cy="883234"/>
      </dsp:txXfrm>
    </dsp:sp>
    <dsp:sp modelId="{19C91B67-3389-4E0F-B3E7-603C6DEEDB39}">
      <dsp:nvSpPr>
        <dsp:cNvPr id="0" name=""/>
        <dsp:cNvSpPr/>
      </dsp:nvSpPr>
      <dsp:spPr>
        <a:xfrm>
          <a:off x="95062" y="1254616"/>
          <a:ext cx="4543585" cy="10038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Arial" panose="020B0604020202020204" pitchFamily="34" charset="0"/>
            </a:rPr>
            <a:t>Datblygiad </a:t>
          </a:r>
          <a:r>
            <a:rPr lang="en-GB" sz="2000" kern="1200" dirty="0" err="1">
              <a:solidFill>
                <a:schemeClr val="tx1"/>
              </a:solidFill>
              <a:latin typeface="Arial" panose="020B0604020202020204" pitchFamily="34" charset="0"/>
            </a:rPr>
            <a:t>iaith</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gwan</a:t>
          </a:r>
          <a:r>
            <a:rPr lang="en-GB" sz="2000" kern="1200" dirty="0">
              <a:solidFill>
                <a:schemeClr val="tx1"/>
              </a:solidFill>
              <a:latin typeface="Arial" panose="020B0604020202020204" pitchFamily="34" charset="0"/>
            </a:rPr>
            <a:t> </a:t>
          </a:r>
          <a:r>
            <a:rPr lang="en-GB" sz="2000" kern="1200" dirty="0" err="1">
              <a:solidFill>
                <a:schemeClr val="tx1"/>
              </a:solidFill>
              <a:latin typeface="Arial" panose="020B0604020202020204" pitchFamily="34" charset="0"/>
            </a:rPr>
            <a:t>erbyn</a:t>
          </a:r>
          <a:r>
            <a:rPr lang="en-GB" sz="2000" kern="1200" dirty="0">
              <a:solidFill>
                <a:schemeClr val="tx1"/>
              </a:solidFill>
              <a:latin typeface="Arial" panose="020B0604020202020204" pitchFamily="34" charset="0"/>
            </a:rPr>
            <a:t> 3 </a:t>
          </a:r>
          <a:r>
            <a:rPr lang="en-GB" sz="2000" kern="1200" dirty="0" err="1">
              <a:solidFill>
                <a:schemeClr val="tx1"/>
              </a:solidFill>
              <a:latin typeface="Arial" panose="020B0604020202020204" pitchFamily="34" charset="0"/>
            </a:rPr>
            <a:t>oed</a:t>
          </a:r>
          <a:endParaRPr lang="en-GB" sz="2000" kern="1200" dirty="0">
            <a:solidFill>
              <a:schemeClr val="tx1"/>
            </a:solidFill>
            <a:latin typeface="Arial" panose="020B0604020202020204" pitchFamily="34" charset="0"/>
          </a:endParaRPr>
        </a:p>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rPr>
            <a:t>Poor language development by 3 years</a:t>
          </a:r>
        </a:p>
      </dsp:txBody>
      <dsp:txXfrm>
        <a:off x="95062" y="1254616"/>
        <a:ext cx="4543585" cy="1003848"/>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A58AB30C-1F1A-445C-AEB6-A99748660262}" type="slidenum">
              <a:rPr lang="en-GB" altLang="cy-GB"/>
              <a:pPr>
                <a:defRPr/>
              </a:pPr>
              <a:t>‹#›</a:t>
            </a:fld>
            <a:endParaRPr lang="en-GB" altLang="cy-GB"/>
          </a:p>
        </p:txBody>
      </p:sp>
    </p:spTree>
    <p:extLst>
      <p:ext uri="{BB962C8B-B14F-4D97-AF65-F5344CB8AC3E}">
        <p14:creationId xmlns:p14="http://schemas.microsoft.com/office/powerpoint/2010/main" val="3058103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0D10F303-1A90-4229-B953-74A6F0AA1908}" type="slidenum">
              <a:rPr lang="en-GB" altLang="cy-GB"/>
              <a:pPr>
                <a:defRPr/>
              </a:pPr>
              <a:t>‹#›</a:t>
            </a:fld>
            <a:endParaRPr lang="en-GB" altLang="cy-GB"/>
          </a:p>
        </p:txBody>
      </p:sp>
    </p:spTree>
    <p:extLst>
      <p:ext uri="{BB962C8B-B14F-4D97-AF65-F5344CB8AC3E}">
        <p14:creationId xmlns:p14="http://schemas.microsoft.com/office/powerpoint/2010/main" val="27545091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6</a:t>
            </a:fld>
            <a:endParaRPr lang="en-GB" altLang="cy-GB"/>
          </a:p>
        </p:txBody>
      </p:sp>
    </p:spTree>
    <p:extLst>
      <p:ext uri="{BB962C8B-B14F-4D97-AF65-F5344CB8AC3E}">
        <p14:creationId xmlns:p14="http://schemas.microsoft.com/office/powerpoint/2010/main" val="1399770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7</a:t>
            </a:fld>
            <a:endParaRPr lang="en-GB" altLang="cy-GB"/>
          </a:p>
        </p:txBody>
      </p:sp>
    </p:spTree>
    <p:extLst>
      <p:ext uri="{BB962C8B-B14F-4D97-AF65-F5344CB8AC3E}">
        <p14:creationId xmlns:p14="http://schemas.microsoft.com/office/powerpoint/2010/main" val="418496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8</a:t>
            </a:fld>
            <a:endParaRPr lang="en-GB" altLang="cy-GB"/>
          </a:p>
        </p:txBody>
      </p:sp>
    </p:spTree>
    <p:extLst>
      <p:ext uri="{BB962C8B-B14F-4D97-AF65-F5344CB8AC3E}">
        <p14:creationId xmlns:p14="http://schemas.microsoft.com/office/powerpoint/2010/main" val="12540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9</a:t>
            </a:fld>
            <a:endParaRPr lang="en-GB" altLang="cy-GB"/>
          </a:p>
        </p:txBody>
      </p:sp>
    </p:spTree>
    <p:extLst>
      <p:ext uri="{BB962C8B-B14F-4D97-AF65-F5344CB8AC3E}">
        <p14:creationId xmlns:p14="http://schemas.microsoft.com/office/powerpoint/2010/main" val="2276330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10</a:t>
            </a:fld>
            <a:endParaRPr lang="en-GB" altLang="cy-GB"/>
          </a:p>
        </p:txBody>
      </p:sp>
    </p:spTree>
    <p:extLst>
      <p:ext uri="{BB962C8B-B14F-4D97-AF65-F5344CB8AC3E}">
        <p14:creationId xmlns:p14="http://schemas.microsoft.com/office/powerpoint/2010/main" val="30501075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11</a:t>
            </a:fld>
            <a:endParaRPr lang="en-GB" altLang="cy-GB"/>
          </a:p>
        </p:txBody>
      </p:sp>
    </p:spTree>
    <p:extLst>
      <p:ext uri="{BB962C8B-B14F-4D97-AF65-F5344CB8AC3E}">
        <p14:creationId xmlns:p14="http://schemas.microsoft.com/office/powerpoint/2010/main" val="3287120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17</a:t>
            </a:fld>
            <a:endParaRPr lang="en-GB" altLang="cy-GB"/>
          </a:p>
        </p:txBody>
      </p:sp>
    </p:spTree>
    <p:extLst>
      <p:ext uri="{BB962C8B-B14F-4D97-AF65-F5344CB8AC3E}">
        <p14:creationId xmlns:p14="http://schemas.microsoft.com/office/powerpoint/2010/main" val="4234982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18</a:t>
            </a:fld>
            <a:endParaRPr lang="en-GB" altLang="cy-GB"/>
          </a:p>
        </p:txBody>
      </p:sp>
    </p:spTree>
    <p:extLst>
      <p:ext uri="{BB962C8B-B14F-4D97-AF65-F5344CB8AC3E}">
        <p14:creationId xmlns:p14="http://schemas.microsoft.com/office/powerpoint/2010/main" val="3813504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20</a:t>
            </a:fld>
            <a:endParaRPr lang="en-GB" altLang="cy-GB"/>
          </a:p>
        </p:txBody>
      </p:sp>
    </p:spTree>
    <p:extLst>
      <p:ext uri="{BB962C8B-B14F-4D97-AF65-F5344CB8AC3E}">
        <p14:creationId xmlns:p14="http://schemas.microsoft.com/office/powerpoint/2010/main" val="301832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p:spPr>
        <p:txBody>
          <a:bodyPr/>
          <a:lstStyle/>
          <a:p>
            <a:pPr>
              <a:spcBef>
                <a:spcPct val="20000"/>
              </a:spcBef>
            </a:pPr>
            <a:endParaRPr lang="en-GB" altLang="cy-GB" dirty="0">
              <a:latin typeface="Arial" panose="020B0604020202020204" pitchFamily="34" charset="0"/>
            </a:endParaRPr>
          </a:p>
        </p:txBody>
      </p:sp>
      <p:sp>
        <p:nvSpPr>
          <p:cNvPr id="1536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B0AD9B-80CC-4C82-8CF1-02B06DF56CAF}" type="slidenum">
              <a:rPr lang="en-GB" altLang="cy-GB" smtClean="0"/>
              <a:pPr>
                <a:spcBef>
                  <a:spcPct val="0"/>
                </a:spcBef>
              </a:pPr>
              <a:t>21</a:t>
            </a:fld>
            <a:endParaRPr lang="en-GB" altLang="cy-GB"/>
          </a:p>
        </p:txBody>
      </p:sp>
    </p:spTree>
    <p:extLst>
      <p:ext uri="{BB962C8B-B14F-4D97-AF65-F5344CB8AC3E}">
        <p14:creationId xmlns:p14="http://schemas.microsoft.com/office/powerpoint/2010/main" val="21773375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1741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87F894-F33F-4EB2-BBA4-83834AB16DD2}" type="slidenum">
              <a:rPr lang="en-GB" altLang="cy-GB" smtClean="0"/>
              <a:pPr>
                <a:spcBef>
                  <a:spcPct val="0"/>
                </a:spcBef>
              </a:pPr>
              <a:t>22</a:t>
            </a:fld>
            <a:endParaRPr lang="en-GB" altLang="cy-GB"/>
          </a:p>
        </p:txBody>
      </p:sp>
    </p:spTree>
    <p:extLst>
      <p:ext uri="{BB962C8B-B14F-4D97-AF65-F5344CB8AC3E}">
        <p14:creationId xmlns:p14="http://schemas.microsoft.com/office/powerpoint/2010/main" val="4416700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23</a:t>
            </a:fld>
            <a:endParaRPr lang="en-GB" altLang="cy-GB"/>
          </a:p>
        </p:txBody>
      </p:sp>
    </p:spTree>
    <p:extLst>
      <p:ext uri="{BB962C8B-B14F-4D97-AF65-F5344CB8AC3E}">
        <p14:creationId xmlns:p14="http://schemas.microsoft.com/office/powerpoint/2010/main" val="3710028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24</a:t>
            </a:fld>
            <a:endParaRPr lang="en-GB" altLang="cy-GB"/>
          </a:p>
        </p:txBody>
      </p:sp>
    </p:spTree>
    <p:extLst>
      <p:ext uri="{BB962C8B-B14F-4D97-AF65-F5344CB8AC3E}">
        <p14:creationId xmlns:p14="http://schemas.microsoft.com/office/powerpoint/2010/main" val="10440604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25</a:t>
            </a:fld>
            <a:endParaRPr lang="en-GB" altLang="cy-GB"/>
          </a:p>
        </p:txBody>
      </p:sp>
    </p:spTree>
    <p:extLst>
      <p:ext uri="{BB962C8B-B14F-4D97-AF65-F5344CB8AC3E}">
        <p14:creationId xmlns:p14="http://schemas.microsoft.com/office/powerpoint/2010/main" val="2804243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26</a:t>
            </a:fld>
            <a:endParaRPr lang="en-GB" altLang="cy-GB"/>
          </a:p>
        </p:txBody>
      </p:sp>
    </p:spTree>
    <p:extLst>
      <p:ext uri="{BB962C8B-B14F-4D97-AF65-F5344CB8AC3E}">
        <p14:creationId xmlns:p14="http://schemas.microsoft.com/office/powerpoint/2010/main" val="1220426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27</a:t>
            </a:fld>
            <a:endParaRPr lang="en-GB" altLang="cy-GB"/>
          </a:p>
        </p:txBody>
      </p:sp>
    </p:spTree>
    <p:extLst>
      <p:ext uri="{BB962C8B-B14F-4D97-AF65-F5344CB8AC3E}">
        <p14:creationId xmlns:p14="http://schemas.microsoft.com/office/powerpoint/2010/main" val="18958774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28</a:t>
            </a:fld>
            <a:endParaRPr lang="en-GB" altLang="cy-GB"/>
          </a:p>
        </p:txBody>
      </p:sp>
    </p:spTree>
    <p:extLst>
      <p:ext uri="{BB962C8B-B14F-4D97-AF65-F5344CB8AC3E}">
        <p14:creationId xmlns:p14="http://schemas.microsoft.com/office/powerpoint/2010/main" val="40842238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29</a:t>
            </a:fld>
            <a:endParaRPr lang="en-GB" altLang="cy-GB"/>
          </a:p>
        </p:txBody>
      </p:sp>
    </p:spTree>
    <p:extLst>
      <p:ext uri="{BB962C8B-B14F-4D97-AF65-F5344CB8AC3E}">
        <p14:creationId xmlns:p14="http://schemas.microsoft.com/office/powerpoint/2010/main" val="42170930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30</a:t>
            </a:fld>
            <a:endParaRPr lang="en-GB" altLang="cy-GB"/>
          </a:p>
        </p:txBody>
      </p:sp>
    </p:spTree>
    <p:extLst>
      <p:ext uri="{BB962C8B-B14F-4D97-AF65-F5344CB8AC3E}">
        <p14:creationId xmlns:p14="http://schemas.microsoft.com/office/powerpoint/2010/main" val="3315709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32</a:t>
            </a:fld>
            <a:endParaRPr lang="en-GB" altLang="cy-GB"/>
          </a:p>
        </p:txBody>
      </p:sp>
    </p:spTree>
    <p:extLst>
      <p:ext uri="{BB962C8B-B14F-4D97-AF65-F5344CB8AC3E}">
        <p14:creationId xmlns:p14="http://schemas.microsoft.com/office/powerpoint/2010/main" val="3704643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33</a:t>
            </a:fld>
            <a:endParaRPr lang="en-GB" altLang="cy-GB"/>
          </a:p>
        </p:txBody>
      </p:sp>
    </p:spTree>
    <p:extLst>
      <p:ext uri="{BB962C8B-B14F-4D97-AF65-F5344CB8AC3E}">
        <p14:creationId xmlns:p14="http://schemas.microsoft.com/office/powerpoint/2010/main" val="13003236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34</a:t>
            </a:fld>
            <a:endParaRPr lang="en-GB" altLang="cy-GB"/>
          </a:p>
        </p:txBody>
      </p:sp>
    </p:spTree>
    <p:extLst>
      <p:ext uri="{BB962C8B-B14F-4D97-AF65-F5344CB8AC3E}">
        <p14:creationId xmlns:p14="http://schemas.microsoft.com/office/powerpoint/2010/main" val="9382739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35</a:t>
            </a:fld>
            <a:endParaRPr lang="en-GB" altLang="cy-GB"/>
          </a:p>
        </p:txBody>
      </p:sp>
    </p:spTree>
    <p:extLst>
      <p:ext uri="{BB962C8B-B14F-4D97-AF65-F5344CB8AC3E}">
        <p14:creationId xmlns:p14="http://schemas.microsoft.com/office/powerpoint/2010/main" val="3237488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37</a:t>
            </a:fld>
            <a:endParaRPr lang="en-GB" altLang="cy-GB"/>
          </a:p>
        </p:txBody>
      </p:sp>
    </p:spTree>
    <p:extLst>
      <p:ext uri="{BB962C8B-B14F-4D97-AF65-F5344CB8AC3E}">
        <p14:creationId xmlns:p14="http://schemas.microsoft.com/office/powerpoint/2010/main" val="32335170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38</a:t>
            </a:fld>
            <a:endParaRPr lang="en-GB" altLang="cy-GB"/>
          </a:p>
        </p:txBody>
      </p:sp>
    </p:spTree>
    <p:extLst>
      <p:ext uri="{BB962C8B-B14F-4D97-AF65-F5344CB8AC3E}">
        <p14:creationId xmlns:p14="http://schemas.microsoft.com/office/powerpoint/2010/main" val="22934009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5E4BF5-822B-4B28-8FF2-C0B7DA0E4447}" type="slidenum">
              <a:rPr lang="en-GB" altLang="cy-GB" smtClean="0"/>
              <a:pPr>
                <a:spcBef>
                  <a:spcPct val="0"/>
                </a:spcBef>
              </a:pPr>
              <a:t>39</a:t>
            </a:fld>
            <a:endParaRPr lang="en-GB" altLang="cy-GB"/>
          </a:p>
        </p:txBody>
      </p:sp>
    </p:spTree>
    <p:extLst>
      <p:ext uri="{BB962C8B-B14F-4D97-AF65-F5344CB8AC3E}">
        <p14:creationId xmlns:p14="http://schemas.microsoft.com/office/powerpoint/2010/main" val="42160181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D10F303-1A90-4229-B953-74A6F0AA1908}" type="slidenum">
              <a:rPr lang="en-GB" altLang="cy-GB" smtClean="0"/>
              <a:pPr>
                <a:defRPr/>
              </a:pPr>
              <a:t>40</a:t>
            </a:fld>
            <a:endParaRPr lang="en-GB" altLang="cy-GB"/>
          </a:p>
        </p:txBody>
      </p:sp>
    </p:spTree>
    <p:extLst>
      <p:ext uri="{BB962C8B-B14F-4D97-AF65-F5344CB8AC3E}">
        <p14:creationId xmlns:p14="http://schemas.microsoft.com/office/powerpoint/2010/main" val="190378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41</a:t>
            </a:fld>
            <a:endParaRPr lang="en-GB" altLang="cy-GB"/>
          </a:p>
        </p:txBody>
      </p:sp>
    </p:spTree>
    <p:extLst>
      <p:ext uri="{BB962C8B-B14F-4D97-AF65-F5344CB8AC3E}">
        <p14:creationId xmlns:p14="http://schemas.microsoft.com/office/powerpoint/2010/main" val="11734189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42</a:t>
            </a:fld>
            <a:endParaRPr lang="en-GB" altLang="cy-GB"/>
          </a:p>
        </p:txBody>
      </p:sp>
    </p:spTree>
    <p:extLst>
      <p:ext uri="{BB962C8B-B14F-4D97-AF65-F5344CB8AC3E}">
        <p14:creationId xmlns:p14="http://schemas.microsoft.com/office/powerpoint/2010/main" val="21548647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43</a:t>
            </a:fld>
            <a:endParaRPr lang="en-GB" altLang="cy-GB"/>
          </a:p>
        </p:txBody>
      </p:sp>
    </p:spTree>
    <p:extLst>
      <p:ext uri="{BB962C8B-B14F-4D97-AF65-F5344CB8AC3E}">
        <p14:creationId xmlns:p14="http://schemas.microsoft.com/office/powerpoint/2010/main" val="42584692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159E64-169E-4074-9FF6-DCA3562F4F02}" type="slidenum">
              <a:rPr lang="en-GB" altLang="cy-GB" smtClean="0"/>
              <a:pPr>
                <a:spcBef>
                  <a:spcPct val="0"/>
                </a:spcBef>
              </a:pPr>
              <a:t>44</a:t>
            </a:fld>
            <a:endParaRPr lang="en-GB" altLang="cy-GB"/>
          </a:p>
        </p:txBody>
      </p:sp>
    </p:spTree>
    <p:extLst>
      <p:ext uri="{BB962C8B-B14F-4D97-AF65-F5344CB8AC3E}">
        <p14:creationId xmlns:p14="http://schemas.microsoft.com/office/powerpoint/2010/main" val="36977440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45</a:t>
            </a:fld>
            <a:endParaRPr lang="en-GB" altLang="cy-GB"/>
          </a:p>
        </p:txBody>
      </p:sp>
    </p:spTree>
    <p:extLst>
      <p:ext uri="{BB962C8B-B14F-4D97-AF65-F5344CB8AC3E}">
        <p14:creationId xmlns:p14="http://schemas.microsoft.com/office/powerpoint/2010/main" val="5525704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D10F303-1A90-4229-B953-74A6F0AA1908}" type="slidenum">
              <a:rPr lang="en-GB" altLang="cy-GB" smtClean="0"/>
              <a:pPr>
                <a:defRPr/>
              </a:pPr>
              <a:t>46</a:t>
            </a:fld>
            <a:endParaRPr lang="en-GB" altLang="cy-GB"/>
          </a:p>
        </p:txBody>
      </p:sp>
    </p:spTree>
    <p:extLst>
      <p:ext uri="{BB962C8B-B14F-4D97-AF65-F5344CB8AC3E}">
        <p14:creationId xmlns:p14="http://schemas.microsoft.com/office/powerpoint/2010/main" val="41313685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47</a:t>
            </a:fld>
            <a:endParaRPr lang="en-GB" altLang="cy-GB"/>
          </a:p>
        </p:txBody>
      </p:sp>
    </p:spTree>
    <p:extLst>
      <p:ext uri="{BB962C8B-B14F-4D97-AF65-F5344CB8AC3E}">
        <p14:creationId xmlns:p14="http://schemas.microsoft.com/office/powerpoint/2010/main" val="221907772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48</a:t>
            </a:fld>
            <a:endParaRPr lang="en-GB" altLang="cy-GB"/>
          </a:p>
        </p:txBody>
      </p:sp>
    </p:spTree>
    <p:extLst>
      <p:ext uri="{BB962C8B-B14F-4D97-AF65-F5344CB8AC3E}">
        <p14:creationId xmlns:p14="http://schemas.microsoft.com/office/powerpoint/2010/main" val="14307020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49</a:t>
            </a:fld>
            <a:endParaRPr lang="en-GB" altLang="cy-GB"/>
          </a:p>
        </p:txBody>
      </p:sp>
    </p:spTree>
    <p:extLst>
      <p:ext uri="{BB962C8B-B14F-4D97-AF65-F5344CB8AC3E}">
        <p14:creationId xmlns:p14="http://schemas.microsoft.com/office/powerpoint/2010/main" val="3888006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99F65A2-CDBC-4CE0-9832-F99F5D8A7E3F}" type="slidenum">
              <a:rPr lang="en-GB" altLang="cy-GB" smtClean="0"/>
              <a:pPr>
                <a:spcBef>
                  <a:spcPct val="0"/>
                </a:spcBef>
              </a:pPr>
              <a:t>50</a:t>
            </a:fld>
            <a:endParaRPr lang="en-GB" altLang="cy-GB"/>
          </a:p>
        </p:txBody>
      </p:sp>
    </p:spTree>
    <p:extLst>
      <p:ext uri="{BB962C8B-B14F-4D97-AF65-F5344CB8AC3E}">
        <p14:creationId xmlns:p14="http://schemas.microsoft.com/office/powerpoint/2010/main" val="3595073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15119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739622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974532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96961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80111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18218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71517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869883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073692288"/>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5709742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video" Target="https://www.youtube.com/embed/DC66xHrGcIE?feature=oembed" TargetMode="External"/><Relationship Id="rId6" Type="http://schemas.openxmlformats.org/officeDocument/2006/relationships/image" Target="../media/image6.jpeg"/><Relationship Id="rId5" Type="http://schemas.openxmlformats.org/officeDocument/2006/relationships/hyperlink" Target="https://www.ncbi.nlm.nih.gov/pmc/articles/PMC7376500.1/" TargetMode="External"/><Relationship Id="rId4" Type="http://schemas.openxmlformats.org/officeDocument/2006/relationships/hyperlink" Target="https://www.bbc.co.uk/news/uk-wales-52209165"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theguardian.com/world/2021/aug/30/china-cuts-amount-of-time-minors-can-spend-playing-video-games" TargetMode="External"/><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hyperlink" Target="https://doi.org/10.1080/02687038.2020.1770196" TargetMode="External"/><Relationship Id="rId2" Type="http://schemas.openxmlformats.org/officeDocument/2006/relationships/hyperlink" Target="http://twins.wjh.harvard.edu/delaylit.html" TargetMode="External"/><Relationship Id="rId1" Type="http://schemas.openxmlformats.org/officeDocument/2006/relationships/slideLayout" Target="../slideLayouts/slideLayout5.xml"/><Relationship Id="rId5" Type="http://schemas.openxmlformats.org/officeDocument/2006/relationships/hyperlink" Target="https://www.hilarispublisher.com/open-access/the-effect-of-breastfeeding-on-the-cognitive-and-language-development-ofchildren-under-3-years-of-age-results-of-balochistanearly-2329-9126-1000305.pdf" TargetMode="External"/><Relationship Id="rId4" Type="http://schemas.openxmlformats.org/officeDocument/2006/relationships/hyperlink" Target="https://etheses.whiterose.ac.uk/33160/1/Victoria%20Horsnall%20Thesis.pdf"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www.nuffieldfoundation.org/" TargetMode="External"/><Relationship Id="rId2" Type="http://schemas.openxmlformats.org/officeDocument/2006/relationships/hyperlink" Target="https://www.proquest.com/docview/1964391622?pq-origsite=gscholar&amp;fromopenview=true&amp;sourcetype=Dissertations%20&amp;%20Theses" TargetMode="External"/><Relationship Id="rId1" Type="http://schemas.openxmlformats.org/officeDocument/2006/relationships/slideLayout" Target="../slideLayouts/slideLayout5.xml"/><Relationship Id="rId4" Type="http://schemas.openxmlformats.org/officeDocument/2006/relationships/hyperlink" Target="https://doi.org/10.3390/children8040282"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journals.lww.com/jrnldbp/Fulltext/2019/02000/Mobile_Media_Device_Use_is_Associated_with.3.aspx#:~:text=No%20relationship%20was%20observed%20between%20mobile%20media%20device,and%20parent-reported%20expressive%20speech%20delay%20in%2018-month-old%20children." TargetMode="External"/><Relationship Id="rId2" Type="http://schemas.openxmlformats.org/officeDocument/2006/relationships/hyperlink" Target="https://borgenproject.org/poverty-affects-childrens-language-skills/#:~:text=Decades%20worth%20of%20research%20has,on%20standardized%20language%20development%20tests" TargetMode="External"/><Relationship Id="rId1" Type="http://schemas.openxmlformats.org/officeDocument/2006/relationships/slideLayout" Target="../slideLayouts/slideLayout5.xml"/><Relationship Id="rId5" Type="http://schemas.openxmlformats.org/officeDocument/2006/relationships/hyperlink" Target="https://www.exchangewales.org/wp-content/uploads/sites/14/2020/10/Megan-Wright-slides.pdf" TargetMode="External"/><Relationship Id="rId4" Type="http://schemas.openxmlformats.org/officeDocument/2006/relationships/hyperlink" Target="https://gov.wales/sites/default/files/consultations/2020-01/speech-language-consultation-docu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600" b="1" dirty="0"/>
              <a:t>ECEY5004C </a:t>
            </a:r>
            <a:br>
              <a:rPr lang="en-GB" sz="3600" dirty="0"/>
            </a:br>
            <a:r>
              <a:rPr lang="en-GB" sz="3600" dirty="0"/>
              <a:t>Iaith a </a:t>
            </a:r>
            <a:r>
              <a:rPr lang="en-GB" sz="3600" dirty="0" err="1"/>
              <a:t>Llythrennedd</a:t>
            </a:r>
            <a:r>
              <a:rPr lang="en-GB" sz="3600" dirty="0"/>
              <a:t> </a:t>
            </a:r>
            <a:r>
              <a:rPr lang="en-GB" sz="3600" dirty="0" err="1"/>
              <a:t>yn</a:t>
            </a:r>
            <a:r>
              <a:rPr lang="en-GB" sz="3600" dirty="0"/>
              <a:t> yr Oes </a:t>
            </a:r>
            <a:r>
              <a:rPr lang="en-GB" sz="3600" dirty="0" err="1"/>
              <a:t>Ddigidol</a:t>
            </a:r>
            <a:r>
              <a:rPr lang="en-GB" sz="3600" dirty="0"/>
              <a:t> </a:t>
            </a:r>
            <a:br>
              <a:rPr lang="en-GB" sz="3600" dirty="0"/>
            </a:br>
            <a:br>
              <a:rPr lang="en-GB" sz="3600" dirty="0"/>
            </a:br>
            <a:br>
              <a:rPr lang="en-GB" sz="3600" dirty="0"/>
            </a:br>
            <a:r>
              <a:rPr lang="cy-GB" altLang="cy-GB" sz="3600" dirty="0">
                <a:latin typeface="Arial" panose="020B0604020202020204" pitchFamily="34" charset="0"/>
              </a:rPr>
              <a:t>Oediad iaith</a:t>
            </a:r>
            <a:br>
              <a:rPr lang="cy-GB" altLang="cy-GB" sz="3600" dirty="0">
                <a:latin typeface="Arial" panose="020B0604020202020204" pitchFamily="34" charset="0"/>
              </a:rPr>
            </a:b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delay</a:t>
            </a:r>
          </a:p>
          <a:p>
            <a:endParaRPr lang="en-GB" dirty="0"/>
          </a:p>
        </p:txBody>
      </p:sp>
    </p:spTree>
    <p:extLst>
      <p:ext uri="{BB962C8B-B14F-4D97-AF65-F5344CB8AC3E}">
        <p14:creationId xmlns:p14="http://schemas.microsoft.com/office/powerpoint/2010/main" val="2335375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95536" y="1825625"/>
            <a:ext cx="4100264" cy="3809862"/>
          </a:xfrm>
        </p:spPr>
        <p:txBody>
          <a:bodyPr/>
          <a:lstStyle/>
          <a:p>
            <a:pPr>
              <a:defRPr/>
            </a:pPr>
            <a:r>
              <a:rPr lang="cy-GB" altLang="cy-GB" dirty="0">
                <a:latin typeface="Arial" panose="020B0604020202020204" pitchFamily="34" charset="0"/>
              </a:rPr>
              <a:t>Ystyr ‘oediad iaith’;</a:t>
            </a:r>
          </a:p>
          <a:p>
            <a:pPr>
              <a:defRPr/>
            </a:pPr>
            <a:r>
              <a:rPr lang="cy-GB" altLang="cy-GB" dirty="0">
                <a:latin typeface="Arial" panose="020B0604020202020204" pitchFamily="34" charset="0"/>
              </a:rPr>
              <a:t>Ffactorau genetig/amgylcheddol;</a:t>
            </a:r>
          </a:p>
          <a:p>
            <a:pPr>
              <a:defRPr/>
            </a:pPr>
            <a:r>
              <a:rPr lang="cy-GB" altLang="cy-GB" dirty="0">
                <a:latin typeface="Arial" panose="020B0604020202020204" pitchFamily="34" charset="0"/>
              </a:rPr>
              <a:t>Profiadau;</a:t>
            </a:r>
          </a:p>
          <a:p>
            <a:pPr>
              <a:defRPr/>
            </a:pPr>
            <a:r>
              <a:rPr lang="cy-GB" altLang="cy-GB" dirty="0">
                <a:latin typeface="Arial" panose="020B0604020202020204" pitchFamily="34" charset="0"/>
              </a:rPr>
              <a:t>Dwyieithrwydd;</a:t>
            </a:r>
          </a:p>
          <a:p>
            <a:pPr>
              <a:defRPr/>
            </a:pPr>
            <a:r>
              <a:rPr lang="cy-GB" altLang="cy-GB" dirty="0">
                <a:latin typeface="Arial" panose="020B0604020202020204" pitchFamily="34" charset="0"/>
              </a:rPr>
              <a:t>Hyfforddiant.</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defRPr/>
            </a:pPr>
            <a:r>
              <a:rPr lang="en-GB" altLang="cy-GB" dirty="0">
                <a:solidFill>
                  <a:srgbClr val="0070C0"/>
                </a:solidFill>
                <a:latin typeface="Arial" panose="020B0604020202020204" pitchFamily="34" charset="0"/>
              </a:rPr>
              <a:t>Meaning of ‘language delay’;</a:t>
            </a:r>
          </a:p>
          <a:p>
            <a:pPr>
              <a:defRPr/>
            </a:pPr>
            <a:r>
              <a:rPr lang="en-GB" altLang="cy-GB" dirty="0">
                <a:solidFill>
                  <a:srgbClr val="0070C0"/>
                </a:solidFill>
                <a:latin typeface="Arial" panose="020B0604020202020204" pitchFamily="34" charset="0"/>
              </a:rPr>
              <a:t>Genetic/Environmental factors;</a:t>
            </a:r>
          </a:p>
          <a:p>
            <a:pPr>
              <a:defRPr/>
            </a:pPr>
            <a:r>
              <a:rPr lang="en-GB" altLang="cy-GB" dirty="0">
                <a:solidFill>
                  <a:srgbClr val="0070C0"/>
                </a:solidFill>
                <a:latin typeface="Arial" panose="020B0604020202020204" pitchFamily="34" charset="0"/>
              </a:rPr>
              <a:t>Experiences;</a:t>
            </a:r>
          </a:p>
          <a:p>
            <a:pPr>
              <a:defRPr/>
            </a:pPr>
            <a:r>
              <a:rPr lang="en-GB" altLang="cy-GB" dirty="0">
                <a:solidFill>
                  <a:srgbClr val="0070C0"/>
                </a:solidFill>
                <a:latin typeface="Arial" panose="020B0604020202020204" pitchFamily="34" charset="0"/>
              </a:rPr>
              <a:t>Bilingualism;</a:t>
            </a:r>
          </a:p>
          <a:p>
            <a:pPr>
              <a:defRPr/>
            </a:pPr>
            <a:r>
              <a:rPr lang="en-GB" altLang="cy-GB" dirty="0">
                <a:solidFill>
                  <a:srgbClr val="0070C0"/>
                </a:solidFill>
                <a:latin typeface="Arial" panose="020B0604020202020204" pitchFamily="34" charset="0"/>
              </a:rPr>
              <a:t>Training.</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4522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64BA4-75DA-0688-B73A-BBBE1A3850B3}"/>
              </a:ext>
            </a:extLst>
          </p:cNvPr>
          <p:cNvSpPr>
            <a:spLocks noGrp="1"/>
          </p:cNvSpPr>
          <p:nvPr>
            <p:ph type="title"/>
          </p:nvPr>
        </p:nvSpPr>
        <p:spPr>
          <a:xfrm>
            <a:off x="179512" y="365125"/>
            <a:ext cx="8856984" cy="1325563"/>
          </a:xfrm>
        </p:spPr>
        <p:txBody>
          <a:bodyPr>
            <a:noAutofit/>
          </a:bodyPr>
          <a:lstStyle/>
          <a:p>
            <a:pPr algn="ctr"/>
            <a:r>
              <a:rPr lang="en-GB" sz="3600" dirty="0" err="1">
                <a:latin typeface="Arial" panose="020B0604020202020204" pitchFamily="34" charset="0"/>
              </a:rPr>
              <a:t>Cymwyseddau</a:t>
            </a:r>
            <a:r>
              <a:rPr lang="en-GB" sz="3600" dirty="0">
                <a:latin typeface="Arial" panose="020B0604020202020204" pitchFamily="34" charset="0"/>
              </a:rPr>
              <a:t> </a:t>
            </a:r>
            <a:r>
              <a:rPr lang="en-GB" sz="3600" dirty="0" err="1">
                <a:latin typeface="Arial" panose="020B0604020202020204" pitchFamily="34" charset="0"/>
              </a:rPr>
              <a:t>trosglwyddadwy</a:t>
            </a:r>
            <a:r>
              <a:rPr lang="en-GB" sz="3600" dirty="0">
                <a:latin typeface="Arial" panose="020B0604020202020204" pitchFamily="34" charset="0"/>
              </a:rPr>
              <a:t> </a:t>
            </a:r>
            <a:r>
              <a:rPr lang="en-GB" sz="3600" dirty="0" err="1">
                <a:latin typeface="Arial" panose="020B0604020202020204" pitchFamily="34" charset="0"/>
              </a:rPr>
              <a:t>lefel</a:t>
            </a:r>
            <a:r>
              <a:rPr lang="en-GB" sz="3600" dirty="0">
                <a:latin typeface="Arial" panose="020B0604020202020204" pitchFamily="34" charset="0"/>
              </a:rPr>
              <a:t> </a:t>
            </a:r>
            <a:r>
              <a:rPr lang="en-GB" sz="3600" dirty="0" err="1">
                <a:latin typeface="Arial" panose="020B0604020202020204" pitchFamily="34" charset="0"/>
              </a:rPr>
              <a:t>uwch</a:t>
            </a:r>
            <a:br>
              <a:rPr lang="en-GB" sz="3600" dirty="0">
                <a:latin typeface="Arial" panose="020B0604020202020204" pitchFamily="34" charset="0"/>
              </a:rPr>
            </a:br>
            <a:r>
              <a:rPr lang="en-GB" sz="3600" dirty="0">
                <a:solidFill>
                  <a:srgbClr val="0070C0"/>
                </a:solidFill>
                <a:latin typeface="Arial" panose="020B0604020202020204" pitchFamily="34" charset="0"/>
              </a:rPr>
              <a:t>High-level transferable competencies</a:t>
            </a:r>
            <a:endParaRPr lang="en-GB" sz="3600" dirty="0"/>
          </a:p>
        </p:txBody>
      </p:sp>
      <p:sp>
        <p:nvSpPr>
          <p:cNvPr id="3" name="Content Placeholder 2">
            <a:extLst>
              <a:ext uri="{FF2B5EF4-FFF2-40B4-BE49-F238E27FC236}">
                <a16:creationId xmlns:a16="http://schemas.microsoft.com/office/drawing/2014/main" id="{2AD0AC04-44AB-0067-9E73-F4D6B8B89DC8}"/>
              </a:ext>
            </a:extLst>
          </p:cNvPr>
          <p:cNvSpPr>
            <a:spLocks noGrp="1"/>
          </p:cNvSpPr>
          <p:nvPr>
            <p:ph sz="half" idx="1"/>
          </p:nvPr>
        </p:nvSpPr>
        <p:spPr>
          <a:xfrm>
            <a:off x="628650" y="2132855"/>
            <a:ext cx="3867150" cy="3502632"/>
          </a:xfrm>
        </p:spPr>
        <p:txBody>
          <a:bodyPr/>
          <a:lstStyle/>
          <a:p>
            <a:r>
              <a:rPr lang="en-GB" dirty="0">
                <a:latin typeface="Arial" panose="020B0604020202020204" pitchFamily="34" charset="0"/>
              </a:rPr>
              <a:t>Trefnu;</a:t>
            </a:r>
          </a:p>
          <a:p>
            <a:r>
              <a:rPr lang="en-GB" dirty="0" err="1">
                <a:latin typeface="Arial" panose="020B0604020202020204" pitchFamily="34" charset="0"/>
              </a:rPr>
              <a:t>Cynllunio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a:t>
            </a:r>
          </a:p>
          <a:p>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endParaRPr lang="en-US" dirty="0">
              <a:latin typeface="Arial" panose="020B0604020202020204" pitchFamily="34" charset="0"/>
            </a:endParaRPr>
          </a:p>
          <a:p>
            <a:r>
              <a:rPr lang="en-US" dirty="0" err="1">
                <a:latin typeface="Arial" panose="020B0604020202020204" pitchFamily="34" charset="0"/>
              </a:rPr>
              <a:t>Cyfathrebu</a:t>
            </a:r>
            <a:r>
              <a:rPr lang="en-US" dirty="0">
                <a:latin typeface="Arial" panose="020B0604020202020204" pitchFamily="34" charset="0"/>
              </a:rPr>
              <a:t>;</a:t>
            </a:r>
          </a:p>
          <a:p>
            <a:r>
              <a:rPr lang="en-US" dirty="0" err="1">
                <a:latin typeface="Arial" panose="020B0604020202020204" pitchFamily="34" charset="0"/>
              </a:rPr>
              <a:t>Cyflwyno</a:t>
            </a:r>
            <a:r>
              <a:rPr lang="en-US"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245B9F2E-C6DF-3E3F-90A5-4683CC3F4528}"/>
              </a:ext>
            </a:extLst>
          </p:cNvPr>
          <p:cNvSpPr>
            <a:spLocks noGrp="1"/>
          </p:cNvSpPr>
          <p:nvPr>
            <p:ph sz="half" idx="2"/>
          </p:nvPr>
        </p:nvSpPr>
        <p:spPr>
          <a:xfrm>
            <a:off x="4648200" y="2132855"/>
            <a:ext cx="3867150" cy="3502631"/>
          </a:xfrm>
        </p:spPr>
        <p:txBody>
          <a:bodyPr/>
          <a:lstStyle/>
          <a:p>
            <a:r>
              <a:rPr lang="en-GB" dirty="0">
                <a:solidFill>
                  <a:srgbClr val="0070C0"/>
                </a:solidFill>
                <a:latin typeface="Arial" panose="020B0604020202020204" pitchFamily="34" charset="0"/>
              </a:rPr>
              <a:t>Organisation;</a:t>
            </a:r>
          </a:p>
          <a:p>
            <a:r>
              <a:rPr lang="en-GB" dirty="0">
                <a:solidFill>
                  <a:srgbClr val="0070C0"/>
                </a:solidFill>
                <a:latin typeface="Arial" panose="020B0604020202020204" pitchFamily="34" charset="0"/>
              </a:rPr>
              <a:t>Planning;</a:t>
            </a:r>
          </a:p>
          <a:p>
            <a:r>
              <a:rPr lang="en-GB" dirty="0">
                <a:solidFill>
                  <a:srgbClr val="0070C0"/>
                </a:solidFill>
                <a:latin typeface="Arial" panose="020B0604020202020204" pitchFamily="34" charset="0"/>
              </a:rPr>
              <a:t>Researching;</a:t>
            </a:r>
          </a:p>
          <a:p>
            <a:r>
              <a:rPr lang="en-GB" dirty="0">
                <a:solidFill>
                  <a:srgbClr val="0070C0"/>
                </a:solidFill>
                <a:latin typeface="Arial" panose="020B0604020202020204" pitchFamily="34" charset="0"/>
              </a:rPr>
              <a:t>Note taking;</a:t>
            </a:r>
          </a:p>
          <a:p>
            <a:r>
              <a:rPr lang="en-GB" dirty="0">
                <a:solidFill>
                  <a:srgbClr val="0070C0"/>
                </a:solidFill>
                <a:latin typeface="Arial" panose="020B0604020202020204" pitchFamily="34" charset="0"/>
              </a:rPr>
              <a:t>Communication;</a:t>
            </a:r>
          </a:p>
          <a:p>
            <a:r>
              <a:rPr lang="en-GB" dirty="0">
                <a:solidFill>
                  <a:srgbClr val="0070C0"/>
                </a:solidFill>
                <a:latin typeface="Arial" panose="020B0604020202020204" pitchFamily="34" charset="0"/>
              </a:rPr>
              <a:t>Presenting.</a:t>
            </a:r>
            <a:endParaRPr lang="en-US"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76261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64A56-C986-E8CA-7494-E82B9994DFF7}"/>
              </a:ext>
            </a:extLst>
          </p:cNvPr>
          <p:cNvSpPr>
            <a:spLocks noGrp="1"/>
          </p:cNvSpPr>
          <p:nvPr>
            <p:ph type="title"/>
          </p:nvPr>
        </p:nvSpPr>
        <p:spPr/>
        <p:txBody>
          <a:bodyPr/>
          <a:lstStyle/>
          <a:p>
            <a:pPr algn="ctr"/>
            <a:r>
              <a:rPr lang="en-GB" sz="4400" dirty="0">
                <a:latin typeface="Arial" panose="020B0604020202020204" pitchFamily="34" charset="0"/>
              </a:rPr>
              <a:t>Adnoddau </a:t>
            </a:r>
            <a:br>
              <a:rPr lang="en-GB" sz="4400" dirty="0">
                <a:latin typeface="Arial" panose="020B0604020202020204" pitchFamily="34" charset="0"/>
              </a:rPr>
            </a:br>
            <a:r>
              <a:rPr lang="en-GB" sz="4400" dirty="0">
                <a:solidFill>
                  <a:srgbClr val="0070C0"/>
                </a:solidFill>
                <a:latin typeface="Arial" panose="020B0604020202020204" pitchFamily="34" charset="0"/>
              </a:rPr>
              <a:t>Resources</a:t>
            </a:r>
            <a:endParaRPr lang="en-GB" dirty="0"/>
          </a:p>
        </p:txBody>
      </p:sp>
      <p:sp>
        <p:nvSpPr>
          <p:cNvPr id="3" name="Content Placeholder 2">
            <a:extLst>
              <a:ext uri="{FF2B5EF4-FFF2-40B4-BE49-F238E27FC236}">
                <a16:creationId xmlns:a16="http://schemas.microsoft.com/office/drawing/2014/main" id="{9FE19625-52D3-6F76-9A37-6B73006BA22E}"/>
              </a:ext>
            </a:extLst>
          </p:cNvPr>
          <p:cNvSpPr>
            <a:spLocks noGrp="1"/>
          </p:cNvSpPr>
          <p:nvPr>
            <p:ph sz="half" idx="1"/>
          </p:nvPr>
        </p:nvSpPr>
        <p:spPr/>
        <p:txBody>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a:latin typeface="Arial" panose="020B0604020202020204" pitchFamily="34" charset="0"/>
              </a:rPr>
              <a:t>Clipiau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a:t>
            </a:r>
          </a:p>
          <a:p>
            <a:r>
              <a:rPr lang="en-GB" dirty="0" err="1">
                <a:latin typeface="Arial" panose="020B0604020202020204" pitchFamily="34" charset="0"/>
              </a:rPr>
              <a:t>Cyfleoedd</a:t>
            </a:r>
            <a:r>
              <a:rPr lang="en-GB" dirty="0">
                <a:latin typeface="Arial" panose="020B0604020202020204" pitchFamily="34" charset="0"/>
              </a:rPr>
              <a:t> </a:t>
            </a:r>
            <a:r>
              <a:rPr lang="en-GB" dirty="0" err="1">
                <a:latin typeface="Arial" panose="020B0604020202020204" pitchFamily="34" charset="0"/>
              </a:rPr>
              <a:t>hyfforddiant</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EA7A743B-C836-E8ED-1D9F-5DA0BB05238B}"/>
              </a:ext>
            </a:extLst>
          </p:cNvPr>
          <p:cNvSpPr>
            <a:spLocks noGrp="1"/>
          </p:cNvSpPr>
          <p:nvPr>
            <p:ph sz="half" idx="2"/>
          </p:nvPr>
        </p:nvSpPr>
        <p:spPr/>
        <p:txBody>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a:t>
            </a:r>
          </a:p>
          <a:p>
            <a:r>
              <a:rPr lang="en-GB" dirty="0">
                <a:solidFill>
                  <a:srgbClr val="0070C0"/>
                </a:solidFill>
                <a:latin typeface="Arial" panose="020B0604020202020204" pitchFamily="34" charset="0"/>
              </a:rPr>
              <a:t>Training opportunities.</a:t>
            </a:r>
          </a:p>
          <a:p>
            <a:pPr marL="0" indent="0">
              <a:buNone/>
            </a:pPr>
            <a:endParaRPr lang="en-GB" dirty="0"/>
          </a:p>
        </p:txBody>
      </p:sp>
    </p:spTree>
    <p:extLst>
      <p:ext uri="{BB962C8B-B14F-4D97-AF65-F5344CB8AC3E}">
        <p14:creationId xmlns:p14="http://schemas.microsoft.com/office/powerpoint/2010/main" val="1347761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DF90B-E80D-71AB-F4E7-9E7B8A0578CC}"/>
              </a:ext>
            </a:extLst>
          </p:cNvPr>
          <p:cNvSpPr>
            <a:spLocks noGrp="1"/>
          </p:cNvSpPr>
          <p:nvPr>
            <p:ph type="title"/>
          </p:nvPr>
        </p:nvSpPr>
        <p:spPr>
          <a:xfrm>
            <a:off x="251520" y="365125"/>
            <a:ext cx="8712968" cy="1325563"/>
          </a:xfrm>
        </p:spPr>
        <p:txBody>
          <a:bodyPr>
            <a:normAutofit fontScale="90000"/>
          </a:bodyPr>
          <a:lstStyle/>
          <a:p>
            <a:pPr algn="ctr"/>
            <a:r>
              <a:rPr lang="en-GB" sz="4400" dirty="0" err="1">
                <a:latin typeface="Arial" panose="020B0604020202020204" pitchFamily="34" charset="0"/>
              </a:rPr>
              <a:t>Rhaglen</a:t>
            </a:r>
            <a:r>
              <a:rPr lang="en-GB" sz="4400" dirty="0">
                <a:latin typeface="Arial" panose="020B0604020202020204" pitchFamily="34" charset="0"/>
              </a:rPr>
              <a:t> </a:t>
            </a:r>
            <a:r>
              <a:rPr lang="en-GB" sz="4400" b="1" dirty="0" err="1">
                <a:latin typeface="Arial" panose="020B0604020202020204" pitchFamily="34" charset="0"/>
              </a:rPr>
              <a:t>Ymarferydd</a:t>
            </a:r>
            <a:r>
              <a:rPr lang="en-GB" sz="4400" b="1" dirty="0">
                <a:latin typeface="Arial" panose="020B0604020202020204" pitchFamily="34" charset="0"/>
              </a:rPr>
              <a:t> </a:t>
            </a:r>
            <a:r>
              <a:rPr lang="en-GB" sz="4400" b="1" dirty="0" err="1">
                <a:latin typeface="Arial" panose="020B0604020202020204" pitchFamily="34" charset="0"/>
              </a:rPr>
              <a:t>Blynyddoedd</a:t>
            </a:r>
            <a:r>
              <a:rPr lang="en-GB" sz="4400" b="1" dirty="0">
                <a:latin typeface="Arial" panose="020B0604020202020204" pitchFamily="34" charset="0"/>
              </a:rPr>
              <a:t> </a:t>
            </a:r>
            <a:r>
              <a:rPr lang="en-GB" sz="4400" b="1" dirty="0" err="1">
                <a:latin typeface="Arial" panose="020B0604020202020204" pitchFamily="34" charset="0"/>
              </a:rPr>
              <a:t>Cynnar</a:t>
            </a:r>
            <a:br>
              <a:rPr lang="en-GB" sz="4400" dirty="0">
                <a:latin typeface="Arial" panose="020B0604020202020204" pitchFamily="34" charset="0"/>
              </a:rPr>
            </a:br>
            <a:r>
              <a:rPr lang="en-GB" sz="4400" b="1" dirty="0">
                <a:solidFill>
                  <a:srgbClr val="0070C0"/>
                </a:solidFill>
                <a:latin typeface="Arial" panose="020B0604020202020204" pitchFamily="34" charset="0"/>
              </a:rPr>
              <a:t>Early Years Practitioner </a:t>
            </a:r>
            <a:r>
              <a:rPr lang="en-GB" sz="4400" dirty="0">
                <a:solidFill>
                  <a:srgbClr val="0070C0"/>
                </a:solidFill>
                <a:latin typeface="Arial" panose="020B0604020202020204" pitchFamily="34" charset="0"/>
              </a:rPr>
              <a:t>programme</a:t>
            </a:r>
            <a:endParaRPr lang="en-GB" dirty="0"/>
          </a:p>
        </p:txBody>
      </p:sp>
      <p:sp>
        <p:nvSpPr>
          <p:cNvPr id="3" name="Content Placeholder 2">
            <a:extLst>
              <a:ext uri="{FF2B5EF4-FFF2-40B4-BE49-F238E27FC236}">
                <a16:creationId xmlns:a16="http://schemas.microsoft.com/office/drawing/2014/main" id="{06BEFA27-5722-7CFD-15CF-107EDFCBCA7C}"/>
              </a:ext>
            </a:extLst>
          </p:cNvPr>
          <p:cNvSpPr>
            <a:spLocks noGrp="1"/>
          </p:cNvSpPr>
          <p:nvPr>
            <p:ph sz="half" idx="1"/>
          </p:nvPr>
        </p:nvSpPr>
        <p:spPr/>
        <p:txBody>
          <a:bodyPr>
            <a:normAutofit fontScale="92500" lnSpcReduction="20000"/>
          </a:bodyPr>
          <a:lstStyle/>
          <a:p>
            <a:r>
              <a:rPr lang="en-GB" dirty="0" err="1">
                <a:latin typeface="Arial" panose="020B0604020202020204" pitchFamily="34" charset="0"/>
              </a:rPr>
              <a:t>Meini</a:t>
            </a:r>
            <a:r>
              <a:rPr lang="en-GB" dirty="0">
                <a:latin typeface="Arial" panose="020B0604020202020204" pitchFamily="34" charset="0"/>
              </a:rPr>
              <a:t> </a:t>
            </a:r>
            <a:r>
              <a:rPr lang="en-GB" dirty="0" err="1">
                <a:latin typeface="Arial" panose="020B0604020202020204" pitchFamily="34" charset="0"/>
              </a:rPr>
              <a:t>prawf</a:t>
            </a:r>
            <a:r>
              <a:rPr lang="en-GB" dirty="0">
                <a:latin typeface="Arial" panose="020B0604020202020204" pitchFamily="34" charset="0"/>
              </a:rPr>
              <a:t> y NOS a </a:t>
            </a:r>
            <a:r>
              <a:rPr lang="en-GB" dirty="0" err="1">
                <a:latin typeface="Arial" panose="020B0604020202020204" pitchFamily="34" charset="0"/>
              </a:rPr>
              <a:t>gyflawnwyd</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 hon:</a:t>
            </a:r>
          </a:p>
          <a:p>
            <a:pPr marL="0" indent="0">
              <a:buNone/>
            </a:pPr>
            <a:endParaRPr lang="en-GB" dirty="0">
              <a:latin typeface="Arial" panose="020B0604020202020204" pitchFamily="34" charset="0"/>
            </a:endParaRPr>
          </a:p>
          <a:p>
            <a:pPr marL="0" lvl="0" indent="0">
              <a:buNone/>
            </a:pPr>
            <a:r>
              <a:rPr lang="en-GB" dirty="0" err="1">
                <a:latin typeface="Arial" panose="020B0604020202020204" pitchFamily="34" charset="0"/>
              </a:rPr>
              <a:t>Craidd</a:t>
            </a:r>
            <a:r>
              <a:rPr lang="en-GB" dirty="0">
                <a:latin typeface="Arial" panose="020B0604020202020204" pitchFamily="34" charset="0"/>
              </a:rPr>
              <a:t> – K2, K26, K27</a:t>
            </a:r>
          </a:p>
          <a:p>
            <a:pPr marL="0" lvl="0" indent="0">
              <a:buNone/>
            </a:pPr>
            <a:r>
              <a:rPr lang="en-GB" dirty="0">
                <a:latin typeface="Arial" panose="020B0604020202020204" pitchFamily="34" charset="0"/>
              </a:rPr>
              <a:t>0401 – K57, K58, K59, K60; P3, P4, P7, P8</a:t>
            </a:r>
          </a:p>
          <a:p>
            <a:pPr marL="0" lvl="0" indent="0">
              <a:buNone/>
            </a:pPr>
            <a:r>
              <a:rPr lang="en-GB" dirty="0">
                <a:latin typeface="Arial" panose="020B0604020202020204" pitchFamily="34" charset="0"/>
              </a:rPr>
              <a:t>0403 – K57, K58, K61</a:t>
            </a:r>
          </a:p>
          <a:p>
            <a:pPr marL="0" lvl="0" indent="0">
              <a:buNone/>
            </a:pPr>
            <a:r>
              <a:rPr lang="en-GB" dirty="0">
                <a:latin typeface="Arial" panose="020B0604020202020204" pitchFamily="34" charset="0"/>
              </a:rPr>
              <a:t>0409 – K62, K63, K64, K65, K66, K70, K71, K72</a:t>
            </a:r>
          </a:p>
          <a:p>
            <a:pPr marL="0" indent="0">
              <a:buNone/>
            </a:pPr>
            <a:endParaRPr lang="en-GB" dirty="0"/>
          </a:p>
        </p:txBody>
      </p:sp>
      <p:sp>
        <p:nvSpPr>
          <p:cNvPr id="4" name="Content Placeholder 3">
            <a:extLst>
              <a:ext uri="{FF2B5EF4-FFF2-40B4-BE49-F238E27FC236}">
                <a16:creationId xmlns:a16="http://schemas.microsoft.com/office/drawing/2014/main" id="{FB45ABF1-6B3E-57E4-E1A3-16734F50E33D}"/>
              </a:ext>
            </a:extLst>
          </p:cNvPr>
          <p:cNvSpPr>
            <a:spLocks noGrp="1"/>
          </p:cNvSpPr>
          <p:nvPr>
            <p:ph sz="half" idx="2"/>
          </p:nvPr>
        </p:nvSpPr>
        <p:spPr/>
        <p:txBody>
          <a:bodyPr>
            <a:normAutofit fontScale="92500" lnSpcReduction="20000"/>
          </a:bodyPr>
          <a:lstStyle/>
          <a:p>
            <a:pPr marL="0" indent="0">
              <a:buNone/>
            </a:pPr>
            <a:r>
              <a:rPr lang="en-GB" dirty="0">
                <a:solidFill>
                  <a:srgbClr val="0070C0"/>
                </a:solidFill>
                <a:latin typeface="Arial" panose="020B0604020202020204" pitchFamily="34" charset="0"/>
              </a:rPr>
              <a:t>The NOS criteria met in this lecture:</a:t>
            </a:r>
          </a:p>
          <a:p>
            <a:pPr marL="0" indent="0">
              <a:buNone/>
            </a:pPr>
            <a:endParaRPr lang="en-GB" dirty="0">
              <a:solidFill>
                <a:srgbClr val="0070C0"/>
              </a:solidFill>
              <a:latin typeface="Arial" panose="020B0604020202020204" pitchFamily="34" charset="0"/>
            </a:endParaRPr>
          </a:p>
          <a:p>
            <a:pPr marL="0" indent="0">
              <a:buNone/>
            </a:pPr>
            <a:endParaRPr lang="en-GB" dirty="0">
              <a:solidFill>
                <a:srgbClr val="0070C0"/>
              </a:solidFill>
              <a:latin typeface="Arial" panose="020B0604020202020204" pitchFamily="34" charset="0"/>
            </a:endParaRPr>
          </a:p>
          <a:p>
            <a:pPr marL="0" indent="0">
              <a:buNone/>
            </a:pPr>
            <a:r>
              <a:rPr lang="en-GB" dirty="0">
                <a:solidFill>
                  <a:srgbClr val="0070C0"/>
                </a:solidFill>
                <a:latin typeface="Arial" panose="020B0604020202020204" pitchFamily="34" charset="0"/>
              </a:rPr>
              <a:t>Core – K2, K26, K27</a:t>
            </a:r>
          </a:p>
          <a:p>
            <a:pPr marL="0" indent="0">
              <a:buNone/>
            </a:pPr>
            <a:r>
              <a:rPr lang="en-GB" dirty="0">
                <a:solidFill>
                  <a:srgbClr val="0070C0"/>
                </a:solidFill>
                <a:latin typeface="Arial" panose="020B0604020202020204" pitchFamily="34" charset="0"/>
              </a:rPr>
              <a:t>0401 – K57, K58, K59, K60; P3, P4, P7, P8</a:t>
            </a:r>
          </a:p>
          <a:p>
            <a:pPr marL="0" indent="0">
              <a:buNone/>
            </a:pPr>
            <a:r>
              <a:rPr lang="en-GB" dirty="0">
                <a:solidFill>
                  <a:srgbClr val="0070C0"/>
                </a:solidFill>
                <a:latin typeface="Arial" panose="020B0604020202020204" pitchFamily="34" charset="0"/>
              </a:rPr>
              <a:t>0403 – K57, K58, K61</a:t>
            </a:r>
          </a:p>
          <a:p>
            <a:pPr marL="0" indent="0">
              <a:buNone/>
            </a:pPr>
            <a:r>
              <a:rPr lang="en-GB" dirty="0">
                <a:solidFill>
                  <a:srgbClr val="0070C0"/>
                </a:solidFill>
                <a:latin typeface="Arial" panose="020B0604020202020204" pitchFamily="34" charset="0"/>
              </a:rPr>
              <a:t>0409 – K62, K63, K64, K65, K66, K70, K71, K72</a:t>
            </a:r>
          </a:p>
          <a:p>
            <a:pPr marL="0" indent="0">
              <a:buNone/>
            </a:pPr>
            <a:endParaRPr lang="en-GB" dirty="0"/>
          </a:p>
        </p:txBody>
      </p:sp>
    </p:spTree>
    <p:extLst>
      <p:ext uri="{BB962C8B-B14F-4D97-AF65-F5344CB8AC3E}">
        <p14:creationId xmlns:p14="http://schemas.microsoft.com/office/powerpoint/2010/main" val="3251854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B7333-9D5E-E420-6D40-C5A5DD3F6711}"/>
              </a:ext>
            </a:extLst>
          </p:cNvPr>
          <p:cNvSpPr>
            <a:spLocks noGrp="1"/>
          </p:cNvSpPr>
          <p:nvPr>
            <p:ph type="title"/>
          </p:nvPr>
        </p:nvSpPr>
        <p:spPr/>
        <p:txBody>
          <a:bodyPr/>
          <a:lstStyle/>
          <a:p>
            <a:pPr algn="ctr"/>
            <a:r>
              <a:rPr lang="en-GB" sz="4400" dirty="0">
                <a:latin typeface="Arial" panose="020B0604020202020204" pitchFamily="34" charset="0"/>
              </a:rPr>
              <a:t>Tasg </a:t>
            </a:r>
            <a:r>
              <a:rPr lang="en-GB" sz="4400" dirty="0" err="1">
                <a:latin typeface="Arial" panose="020B0604020202020204" pitchFamily="34" charset="0"/>
              </a:rPr>
              <a:t>ymchwil</a:t>
            </a:r>
            <a:br>
              <a:rPr lang="en-GB" sz="4400" dirty="0">
                <a:latin typeface="Arial" panose="020B0604020202020204" pitchFamily="34" charset="0"/>
              </a:rPr>
            </a:br>
            <a:r>
              <a:rPr lang="en-GB" sz="4400" dirty="0">
                <a:solidFill>
                  <a:srgbClr val="0070C0"/>
                </a:solidFill>
                <a:latin typeface="Arial" panose="020B0604020202020204" pitchFamily="34" charset="0"/>
              </a:rPr>
              <a:t>Research task</a:t>
            </a:r>
            <a:endParaRPr lang="en-GB" dirty="0"/>
          </a:p>
        </p:txBody>
      </p:sp>
      <p:sp>
        <p:nvSpPr>
          <p:cNvPr id="3" name="Content Placeholder 2">
            <a:extLst>
              <a:ext uri="{FF2B5EF4-FFF2-40B4-BE49-F238E27FC236}">
                <a16:creationId xmlns:a16="http://schemas.microsoft.com/office/drawing/2014/main" id="{5377D42A-11E3-1D89-00C8-084138CC1751}"/>
              </a:ext>
            </a:extLst>
          </p:cNvPr>
          <p:cNvSpPr>
            <a:spLocks noGrp="1"/>
          </p:cNvSpPr>
          <p:nvPr>
            <p:ph sz="half" idx="1"/>
          </p:nvPr>
        </p:nvSpPr>
        <p:spPr>
          <a:xfrm>
            <a:off x="107504" y="1825625"/>
            <a:ext cx="4388296" cy="3809862"/>
          </a:xfrm>
        </p:spPr>
        <p:txBody>
          <a:bodyPr>
            <a:normAutofit lnSpcReduction="10000"/>
          </a:bodyPr>
          <a:lstStyle/>
          <a:p>
            <a:r>
              <a:rPr lang="cy-GB" dirty="0">
                <a:latin typeface="Arial" panose="020B0604020202020204" pitchFamily="34" charset="0"/>
              </a:rPr>
              <a:t>Beth wnaethoch ganfod?</a:t>
            </a:r>
          </a:p>
          <a:p>
            <a:r>
              <a:rPr lang="cy-GB" dirty="0">
                <a:latin typeface="Arial" panose="020B0604020202020204" pitchFamily="34" charset="0"/>
              </a:rPr>
              <a:t>Cymharwch a chyferbynnwch;</a:t>
            </a:r>
          </a:p>
          <a:p>
            <a:r>
              <a:rPr lang="cy-GB" dirty="0">
                <a:latin typeface="Arial" panose="020B0604020202020204" pitchFamily="34" charset="0"/>
              </a:rPr>
              <a:t>Unrhyw debygrwydd/</a:t>
            </a:r>
          </a:p>
          <a:p>
            <a:pPr marL="0" indent="0">
              <a:buNone/>
            </a:pPr>
            <a:r>
              <a:rPr lang="cy-GB" dirty="0">
                <a:latin typeface="Arial" panose="020B0604020202020204" pitchFamily="34" charset="0"/>
              </a:rPr>
              <a:t>gwahaniaethau?</a:t>
            </a:r>
          </a:p>
          <a:p>
            <a:r>
              <a:rPr lang="cy-GB" dirty="0">
                <a:latin typeface="Arial" panose="020B0604020202020204" pitchFamily="34" charset="0"/>
              </a:rPr>
              <a:t>Pa ddamcaniaethwyr fyddech yn medru cynnwys yn eich aseiniad?</a:t>
            </a:r>
          </a:p>
          <a:p>
            <a:pPr marL="0" indent="0">
              <a:buNone/>
            </a:pPr>
            <a:endParaRPr lang="en-GB" dirty="0"/>
          </a:p>
        </p:txBody>
      </p:sp>
      <p:sp>
        <p:nvSpPr>
          <p:cNvPr id="4" name="Content Placeholder 3">
            <a:extLst>
              <a:ext uri="{FF2B5EF4-FFF2-40B4-BE49-F238E27FC236}">
                <a16:creationId xmlns:a16="http://schemas.microsoft.com/office/drawing/2014/main" id="{90D5A153-CDB5-5A31-ACB4-070387477BE5}"/>
              </a:ext>
            </a:extLst>
          </p:cNvPr>
          <p:cNvSpPr>
            <a:spLocks noGrp="1"/>
          </p:cNvSpPr>
          <p:nvPr>
            <p:ph sz="half" idx="2"/>
          </p:nvPr>
        </p:nvSpPr>
        <p:spPr>
          <a:xfrm>
            <a:off x="4648200" y="1825624"/>
            <a:ext cx="4388296" cy="4123655"/>
          </a:xfrm>
        </p:spPr>
        <p:txBody>
          <a:bodyPr>
            <a:normAutofit lnSpcReduction="10000"/>
          </a:bodyPr>
          <a:lstStyle/>
          <a:p>
            <a:r>
              <a:rPr lang="en-GB" dirty="0">
                <a:solidFill>
                  <a:srgbClr val="0070C0"/>
                </a:solidFill>
                <a:latin typeface="Arial" panose="020B0604020202020204" pitchFamily="34" charset="0"/>
              </a:rPr>
              <a:t>What did you find out?</a:t>
            </a:r>
          </a:p>
          <a:p>
            <a:r>
              <a:rPr lang="en-GB" dirty="0">
                <a:solidFill>
                  <a:srgbClr val="0070C0"/>
                </a:solidFill>
                <a:latin typeface="Arial" panose="020B0604020202020204" pitchFamily="34" charset="0"/>
              </a:rPr>
              <a:t>Compare and contrast;</a:t>
            </a:r>
          </a:p>
          <a:p>
            <a:r>
              <a:rPr lang="en-GB" dirty="0">
                <a:solidFill>
                  <a:srgbClr val="0070C0"/>
                </a:solidFill>
                <a:latin typeface="Arial" panose="020B0604020202020204" pitchFamily="34" charset="0"/>
              </a:rPr>
              <a:t>Any similarities/differences?</a:t>
            </a:r>
          </a:p>
          <a:p>
            <a:r>
              <a:rPr lang="en-GB" dirty="0">
                <a:solidFill>
                  <a:srgbClr val="0070C0"/>
                </a:solidFill>
                <a:latin typeface="Arial" panose="020B0604020202020204" pitchFamily="34" charset="0"/>
              </a:rPr>
              <a:t>Which theorists could you include in your assignment?</a:t>
            </a:r>
          </a:p>
          <a:p>
            <a:pPr marL="0" indent="0">
              <a:buNone/>
            </a:pPr>
            <a:endParaRPr lang="en-GB" dirty="0"/>
          </a:p>
        </p:txBody>
      </p:sp>
    </p:spTree>
    <p:extLst>
      <p:ext uri="{BB962C8B-B14F-4D97-AF65-F5344CB8AC3E}">
        <p14:creationId xmlns:p14="http://schemas.microsoft.com/office/powerpoint/2010/main" val="1019115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A232DD-4A8D-C99D-5132-744203259534}"/>
              </a:ext>
            </a:extLst>
          </p:cNvPr>
          <p:cNvSpPr>
            <a:spLocks noGrp="1"/>
          </p:cNvSpPr>
          <p:nvPr>
            <p:ph sz="half" idx="1"/>
          </p:nvPr>
        </p:nvSpPr>
        <p:spPr/>
        <p:txBody>
          <a:bodyPr>
            <a:normAutofit fontScale="92500"/>
          </a:bodyPr>
          <a:lstStyle/>
          <a:p>
            <a:r>
              <a:rPr lang="en-GB" b="1" dirty="0">
                <a:latin typeface="Arial" panose="020B0604020202020204" pitchFamily="34" charset="0"/>
              </a:rPr>
              <a:t>Iaith </a:t>
            </a:r>
            <a:r>
              <a:rPr lang="en-GB" b="1" dirty="0" err="1">
                <a:latin typeface="Arial" panose="020B0604020202020204" pitchFamily="34" charset="0"/>
              </a:rPr>
              <a:t>dderbyngar</a:t>
            </a:r>
            <a:endParaRPr lang="en-GB" b="1" dirty="0">
              <a:latin typeface="Arial" panose="020B0604020202020204" pitchFamily="34" charset="0"/>
            </a:endParaRPr>
          </a:p>
          <a:p>
            <a:pPr>
              <a:buFontTx/>
              <a:buChar char="-"/>
            </a:pPr>
            <a:r>
              <a:rPr lang="en-GB" dirty="0" err="1">
                <a:latin typeface="Arial" panose="020B0604020202020204" pitchFamily="34" charset="0"/>
              </a:rPr>
              <a:t>Deall</a:t>
            </a:r>
            <a:r>
              <a:rPr lang="en-GB" dirty="0">
                <a:latin typeface="Arial" panose="020B0604020202020204" pitchFamily="34" charset="0"/>
              </a:rPr>
              <a:t> </a:t>
            </a:r>
            <a:r>
              <a:rPr lang="en-GB" dirty="0" err="1">
                <a:latin typeface="Arial" panose="020B0604020202020204" pitchFamily="34" charset="0"/>
              </a:rPr>
              <a:t>geiriau</a:t>
            </a:r>
            <a:r>
              <a:rPr lang="en-GB" dirty="0">
                <a:latin typeface="Arial" panose="020B0604020202020204" pitchFamily="34" charset="0"/>
              </a:rPr>
              <a:t>;</a:t>
            </a:r>
          </a:p>
          <a:p>
            <a:pPr>
              <a:buFontTx/>
              <a:buChar char="-"/>
            </a:pPr>
            <a:r>
              <a:rPr lang="en-GB" dirty="0">
                <a:latin typeface="Arial" panose="020B0604020202020204" pitchFamily="34" charset="0"/>
              </a:rPr>
              <a:t>6 – 9 mis.</a:t>
            </a:r>
          </a:p>
          <a:p>
            <a:r>
              <a:rPr lang="en-GB" b="1" dirty="0">
                <a:latin typeface="Arial" panose="020B0604020202020204" pitchFamily="34" charset="0"/>
              </a:rPr>
              <a:t>Iaith </a:t>
            </a:r>
            <a:r>
              <a:rPr lang="en-GB" b="1" dirty="0" err="1">
                <a:latin typeface="Arial" panose="020B0604020202020204" pitchFamily="34" charset="0"/>
              </a:rPr>
              <a:t>fynegiadol</a:t>
            </a:r>
            <a:endParaRPr lang="en-GB" b="1" dirty="0">
              <a:latin typeface="Arial" panose="020B0604020202020204" pitchFamily="34" charset="0"/>
            </a:endParaRPr>
          </a:p>
          <a:p>
            <a:pPr>
              <a:buFontTx/>
              <a:buChar char="-"/>
            </a:pPr>
            <a:r>
              <a:rPr lang="en-GB" dirty="0" err="1">
                <a:latin typeface="Arial" panose="020B0604020202020204" pitchFamily="34" charset="0"/>
              </a:rPr>
              <a:t>Cynhyrchu</a:t>
            </a:r>
            <a:r>
              <a:rPr lang="en-GB" dirty="0">
                <a:latin typeface="Arial" panose="020B0604020202020204" pitchFamily="34" charset="0"/>
              </a:rPr>
              <a:t> </a:t>
            </a:r>
            <a:r>
              <a:rPr lang="en-GB" dirty="0" err="1">
                <a:latin typeface="Arial" panose="020B0604020202020204" pitchFamily="34" charset="0"/>
              </a:rPr>
              <a:t>geiriau</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ddigymell</a:t>
            </a:r>
            <a:r>
              <a:rPr lang="en-GB" dirty="0">
                <a:latin typeface="Arial" panose="020B0604020202020204" pitchFamily="34" charset="0"/>
              </a:rPr>
              <a:t>;</a:t>
            </a:r>
          </a:p>
          <a:p>
            <a:pPr>
              <a:buFontTx/>
              <a:buChar char="-"/>
            </a:pPr>
            <a:r>
              <a:rPr lang="en-GB" dirty="0">
                <a:latin typeface="Arial" panose="020B0604020202020204" pitchFamily="34" charset="0"/>
              </a:rPr>
              <a:t>10 – 15 mis.</a:t>
            </a:r>
          </a:p>
          <a:p>
            <a:pPr marL="0" indent="0">
              <a:buNone/>
            </a:pPr>
            <a:endParaRPr lang="en-GB" dirty="0"/>
          </a:p>
        </p:txBody>
      </p:sp>
      <p:sp>
        <p:nvSpPr>
          <p:cNvPr id="4" name="Content Placeholder 3">
            <a:extLst>
              <a:ext uri="{FF2B5EF4-FFF2-40B4-BE49-F238E27FC236}">
                <a16:creationId xmlns:a16="http://schemas.microsoft.com/office/drawing/2014/main" id="{D0EA367E-8882-FECF-7A7F-3F5B4804D188}"/>
              </a:ext>
            </a:extLst>
          </p:cNvPr>
          <p:cNvSpPr>
            <a:spLocks noGrp="1"/>
          </p:cNvSpPr>
          <p:nvPr>
            <p:ph sz="half" idx="2"/>
          </p:nvPr>
        </p:nvSpPr>
        <p:spPr/>
        <p:txBody>
          <a:bodyPr>
            <a:normAutofit fontScale="92500"/>
          </a:bodyPr>
          <a:lstStyle/>
          <a:p>
            <a:r>
              <a:rPr lang="en-GB" b="1" dirty="0">
                <a:solidFill>
                  <a:srgbClr val="0070C0"/>
                </a:solidFill>
                <a:latin typeface="Arial" panose="020B0604020202020204" pitchFamily="34" charset="0"/>
              </a:rPr>
              <a:t>Receptive language</a:t>
            </a:r>
          </a:p>
          <a:p>
            <a:pPr>
              <a:buFontTx/>
              <a:buChar char="-"/>
            </a:pPr>
            <a:r>
              <a:rPr lang="en-GB" dirty="0">
                <a:solidFill>
                  <a:srgbClr val="0070C0"/>
                </a:solidFill>
                <a:latin typeface="Arial" panose="020B0604020202020204" pitchFamily="34" charset="0"/>
              </a:rPr>
              <a:t>Word comprehension;</a:t>
            </a:r>
          </a:p>
          <a:p>
            <a:pPr>
              <a:buFontTx/>
              <a:buChar char="-"/>
            </a:pPr>
            <a:r>
              <a:rPr lang="en-GB" dirty="0">
                <a:solidFill>
                  <a:srgbClr val="0070C0"/>
                </a:solidFill>
                <a:latin typeface="Arial" panose="020B0604020202020204" pitchFamily="34" charset="0"/>
              </a:rPr>
              <a:t>6 – 9 months.</a:t>
            </a:r>
          </a:p>
          <a:p>
            <a:r>
              <a:rPr lang="en-GB" b="1" dirty="0">
                <a:solidFill>
                  <a:srgbClr val="0070C0"/>
                </a:solidFill>
                <a:latin typeface="Arial" panose="020B0604020202020204" pitchFamily="34" charset="0"/>
              </a:rPr>
              <a:t>Expressive language</a:t>
            </a:r>
          </a:p>
          <a:p>
            <a:pPr>
              <a:buFontTx/>
              <a:buChar char="-"/>
            </a:pPr>
            <a:r>
              <a:rPr lang="en-GB" dirty="0">
                <a:solidFill>
                  <a:srgbClr val="0070C0"/>
                </a:solidFill>
                <a:latin typeface="Arial" panose="020B0604020202020204" pitchFamily="34" charset="0"/>
              </a:rPr>
              <a:t>Spontaneous production of words;</a:t>
            </a:r>
          </a:p>
          <a:p>
            <a:pPr>
              <a:buFontTx/>
              <a:buChar char="-"/>
            </a:pPr>
            <a:r>
              <a:rPr lang="en-GB" dirty="0">
                <a:solidFill>
                  <a:srgbClr val="0070C0"/>
                </a:solidFill>
                <a:latin typeface="Arial" panose="020B0604020202020204" pitchFamily="34" charset="0"/>
              </a:rPr>
              <a:t>10 – 15 months.</a:t>
            </a:r>
          </a:p>
          <a:p>
            <a:pPr marL="0" indent="0" algn="r">
              <a:buNone/>
            </a:pPr>
            <a:r>
              <a:rPr lang="en-GB" sz="1900" dirty="0">
                <a:solidFill>
                  <a:srgbClr val="0070C0"/>
                </a:solidFill>
                <a:latin typeface="Arial" panose="020B0604020202020204" pitchFamily="34" charset="0"/>
              </a:rPr>
              <a:t>(Dickinson and Morse, 2019)</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
        <p:nvSpPr>
          <p:cNvPr id="8" name="Title 1">
            <a:extLst>
              <a:ext uri="{FF2B5EF4-FFF2-40B4-BE49-F238E27FC236}">
                <a16:creationId xmlns:a16="http://schemas.microsoft.com/office/drawing/2014/main" id="{E728FE43-1044-3EAE-5EC0-6F4FB7E8190E}"/>
              </a:ext>
            </a:extLst>
          </p:cNvPr>
          <p:cNvSpPr>
            <a:spLocks noGrp="1"/>
          </p:cNvSpPr>
          <p:nvPr>
            <p:ph type="title"/>
          </p:nvPr>
        </p:nvSpPr>
        <p:spPr>
          <a:xfrm>
            <a:off x="628650" y="365125"/>
            <a:ext cx="7886700" cy="1325563"/>
          </a:xfrm>
        </p:spPr>
        <p:txBody>
          <a:bodyPr>
            <a:normAutofit fontScale="90000"/>
          </a:bodyPr>
          <a:lstStyle/>
          <a:p>
            <a:pPr algn="ctr"/>
            <a:r>
              <a:rPr lang="en-GB" dirty="0">
                <a:latin typeface="Arial" panose="020B0604020202020204" pitchFamily="34" charset="0"/>
              </a:rPr>
              <a:t>Datblygiad </a:t>
            </a:r>
            <a:r>
              <a:rPr lang="en-GB" dirty="0" err="1">
                <a:latin typeface="Arial" panose="020B0604020202020204" pitchFamily="34" charset="0"/>
              </a:rPr>
              <a:t>iaith</a:t>
            </a:r>
            <a:r>
              <a:rPr lang="en-GB" dirty="0">
                <a:latin typeface="Arial" panose="020B0604020202020204" pitchFamily="34" charset="0"/>
              </a:rPr>
              <a:t> </a:t>
            </a:r>
            <a:r>
              <a:rPr lang="en-GB" dirty="0" err="1">
                <a:latin typeface="Arial" panose="020B0604020202020204" pitchFamily="34" charset="0"/>
              </a:rPr>
              <a:t>normadol</a:t>
            </a:r>
            <a:br>
              <a:rPr lang="en-GB" dirty="0">
                <a:latin typeface="Arial" panose="020B0604020202020204" pitchFamily="34" charset="0"/>
              </a:rPr>
            </a:br>
            <a:r>
              <a:rPr lang="en-GB" dirty="0">
                <a:solidFill>
                  <a:srgbClr val="0070C0"/>
                </a:solidFill>
                <a:latin typeface="Arial" panose="020B0604020202020204" pitchFamily="34" charset="0"/>
              </a:rPr>
              <a:t>Normative language development</a:t>
            </a:r>
            <a:br>
              <a:rPr lang="en-GB" sz="3600" dirty="0">
                <a:solidFill>
                  <a:srgbClr val="0070C0"/>
                </a:solidFill>
                <a:latin typeface="Arial" panose="020B0604020202020204" pitchFamily="34" charset="0"/>
              </a:rPr>
            </a:br>
            <a:endParaRPr lang="en-GB" dirty="0"/>
          </a:p>
        </p:txBody>
      </p:sp>
    </p:spTree>
    <p:extLst>
      <p:ext uri="{BB962C8B-B14F-4D97-AF65-F5344CB8AC3E}">
        <p14:creationId xmlns:p14="http://schemas.microsoft.com/office/powerpoint/2010/main" val="425093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920056-0406-9A63-8EA8-787A2BB10832}"/>
              </a:ext>
            </a:extLst>
          </p:cNvPr>
          <p:cNvSpPr>
            <a:spLocks noGrp="1"/>
          </p:cNvSpPr>
          <p:nvPr>
            <p:ph sz="half"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Fodd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bynnag</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pam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nid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yw</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iaith</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bob un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plentyn</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yn</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datblygu</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yn</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yr un </a:t>
            </a:r>
            <a:r>
              <a:rPr kumimoji="0" lang="en-GB" sz="36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modd</a:t>
            </a: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0" indent="0">
              <a:buNone/>
            </a:pPr>
            <a:endParaRPr lang="en-GB" dirty="0"/>
          </a:p>
        </p:txBody>
      </p:sp>
      <p:sp>
        <p:nvSpPr>
          <p:cNvPr id="4" name="Content Placeholder 3">
            <a:extLst>
              <a:ext uri="{FF2B5EF4-FFF2-40B4-BE49-F238E27FC236}">
                <a16:creationId xmlns:a16="http://schemas.microsoft.com/office/drawing/2014/main" id="{B1188108-F31B-1B37-82EA-678CA6274552}"/>
              </a:ext>
            </a:extLst>
          </p:cNvPr>
          <p:cNvSpPr>
            <a:spLocks noGrp="1"/>
          </p:cNvSpPr>
          <p:nvPr>
            <p:ph sz="half" idx="2"/>
          </p:nvPr>
        </p:nvSpPr>
        <p:spPr/>
        <p:txBody>
          <a:bodyPr/>
          <a:lstStyle/>
          <a:p>
            <a:pPr marL="0" indent="0">
              <a:buNone/>
            </a:pPr>
            <a:r>
              <a:rPr lang="en-GB" sz="3600" dirty="0">
                <a:solidFill>
                  <a:srgbClr val="0070C0"/>
                </a:solidFill>
                <a:latin typeface="Arial" panose="020B0604020202020204" pitchFamily="34" charset="0"/>
              </a:rPr>
              <a:t>However, why doesn't every child's language develop in the same way?</a:t>
            </a:r>
          </a:p>
          <a:p>
            <a:endParaRPr lang="en-GB" dirty="0"/>
          </a:p>
        </p:txBody>
      </p:sp>
    </p:spTree>
    <p:extLst>
      <p:ext uri="{BB962C8B-B14F-4D97-AF65-F5344CB8AC3E}">
        <p14:creationId xmlns:p14="http://schemas.microsoft.com/office/powerpoint/2010/main" val="136537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3C963-4CB8-23BA-BC2B-A8977E564429}"/>
              </a:ext>
            </a:extLst>
          </p:cNvPr>
          <p:cNvSpPr>
            <a:spLocks noGrp="1"/>
          </p:cNvSpPr>
          <p:nvPr>
            <p:ph type="title"/>
          </p:nvPr>
        </p:nvSpPr>
        <p:spPr/>
        <p:txBody>
          <a:bodyPr/>
          <a:lstStyle/>
          <a:p>
            <a:pPr algn="ctr"/>
            <a:r>
              <a:rPr lang="cy-GB" altLang="cy-GB" sz="4400" dirty="0">
                <a:latin typeface="Arial" panose="020B0604020202020204" pitchFamily="34" charset="0"/>
              </a:rPr>
              <a:t>Oediad iaith</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Language delay</a:t>
            </a:r>
            <a:endParaRPr lang="en-GB" dirty="0"/>
          </a:p>
        </p:txBody>
      </p:sp>
      <p:sp>
        <p:nvSpPr>
          <p:cNvPr id="3" name="Content Placeholder 2">
            <a:extLst>
              <a:ext uri="{FF2B5EF4-FFF2-40B4-BE49-F238E27FC236}">
                <a16:creationId xmlns:a16="http://schemas.microsoft.com/office/drawing/2014/main" id="{76E744D0-20C5-B716-3DB3-42D0668B93F4}"/>
              </a:ext>
            </a:extLst>
          </p:cNvPr>
          <p:cNvSpPr>
            <a:spLocks noGrp="1"/>
          </p:cNvSpPr>
          <p:nvPr>
            <p:ph sz="half" idx="1"/>
          </p:nvPr>
        </p:nvSpPr>
        <p:spPr/>
        <p:txBody>
          <a:bodyPr>
            <a:normAutofit/>
          </a:bodyPr>
          <a:lstStyle/>
          <a:p>
            <a:pPr>
              <a:defRPr/>
            </a:pPr>
            <a:r>
              <a:rPr lang="cy-GB" altLang="cy-GB" dirty="0">
                <a:latin typeface="Arial" panose="020B0604020202020204" pitchFamily="34" charset="0"/>
              </a:rPr>
              <a:t>Cyffredin ymysg plant 2 a 3 oed;</a:t>
            </a:r>
          </a:p>
          <a:p>
            <a:pPr>
              <a:defRPr/>
            </a:pPr>
            <a:r>
              <a:rPr lang="cy-GB" altLang="cy-GB" dirty="0">
                <a:latin typeface="Arial" panose="020B0604020202020204" pitchFamily="34" charset="0"/>
              </a:rPr>
              <a:t>Achosi consyrn;</a:t>
            </a:r>
          </a:p>
          <a:p>
            <a:pPr>
              <a:defRPr/>
            </a:pPr>
            <a:r>
              <a:rPr lang="cy-GB" altLang="cy-GB" dirty="0">
                <a:latin typeface="Arial" panose="020B0604020202020204" pitchFamily="34" charset="0"/>
              </a:rPr>
              <a:t>Gallu arwain at broblemau hir-dymor.</a:t>
            </a:r>
          </a:p>
          <a:p>
            <a:pPr marL="0" indent="0" algn="r">
              <a:buFontTx/>
              <a:buNone/>
              <a:defRPr/>
            </a:pPr>
            <a:r>
              <a:rPr lang="cy-GB" altLang="cy-GB" sz="1800" dirty="0">
                <a:latin typeface="Arial" panose="020B0604020202020204" pitchFamily="34" charset="0"/>
              </a:rPr>
              <a:t>(</a:t>
            </a:r>
            <a:r>
              <a:rPr lang="cy-GB" altLang="cy-GB" sz="1800" dirty="0" err="1">
                <a:latin typeface="Arial" panose="020B0604020202020204" pitchFamily="34" charset="0"/>
              </a:rPr>
              <a:t>Perez-Pereira</a:t>
            </a:r>
            <a:r>
              <a:rPr lang="cy-GB" altLang="cy-GB" sz="1800" dirty="0">
                <a:latin typeface="Arial" panose="020B0604020202020204" pitchFamily="34" charset="0"/>
              </a:rPr>
              <a:t>, 2021)</a:t>
            </a:r>
          </a:p>
          <a:p>
            <a:pPr marL="0" indent="0">
              <a:buNone/>
            </a:pPr>
            <a:endParaRPr lang="en-GB" dirty="0"/>
          </a:p>
        </p:txBody>
      </p:sp>
      <p:sp>
        <p:nvSpPr>
          <p:cNvPr id="4" name="Content Placeholder 3">
            <a:extLst>
              <a:ext uri="{FF2B5EF4-FFF2-40B4-BE49-F238E27FC236}">
                <a16:creationId xmlns:a16="http://schemas.microsoft.com/office/drawing/2014/main" id="{B9330344-EEC6-1B73-46FD-19B86DB11F0D}"/>
              </a:ext>
            </a:extLst>
          </p:cNvPr>
          <p:cNvSpPr>
            <a:spLocks noGrp="1"/>
          </p:cNvSpPr>
          <p:nvPr>
            <p:ph sz="half" idx="2"/>
          </p:nvPr>
        </p:nvSpPr>
        <p:spPr/>
        <p:txBody>
          <a:bodyPr>
            <a:normAutofit/>
          </a:bodyPr>
          <a:lstStyle/>
          <a:p>
            <a:pPr>
              <a:defRPr/>
            </a:pPr>
            <a:r>
              <a:rPr lang="en-GB" altLang="cy-GB" dirty="0">
                <a:solidFill>
                  <a:srgbClr val="0070C0"/>
                </a:solidFill>
                <a:latin typeface="Arial" panose="020B0604020202020204" pitchFamily="34" charset="0"/>
              </a:rPr>
              <a:t>Common among 2- and 3-year-olds;</a:t>
            </a:r>
          </a:p>
          <a:p>
            <a:pPr>
              <a:defRPr/>
            </a:pPr>
            <a:r>
              <a:rPr lang="en-GB" altLang="cy-GB" dirty="0">
                <a:solidFill>
                  <a:srgbClr val="0070C0"/>
                </a:solidFill>
                <a:latin typeface="Arial" panose="020B0604020202020204" pitchFamily="34" charset="0"/>
              </a:rPr>
              <a:t>Causes concern;</a:t>
            </a:r>
          </a:p>
          <a:p>
            <a:pPr>
              <a:defRPr/>
            </a:pPr>
            <a:r>
              <a:rPr lang="en-GB" altLang="cy-GB" dirty="0">
                <a:solidFill>
                  <a:srgbClr val="0070C0"/>
                </a:solidFill>
                <a:latin typeface="Arial" panose="020B0604020202020204" pitchFamily="34" charset="0"/>
              </a:rPr>
              <a:t>Can result in long-term problems. </a:t>
            </a:r>
          </a:p>
          <a:p>
            <a:pPr marL="0" indent="0" algn="r">
              <a:buFontTx/>
              <a:buNone/>
              <a:defRPr/>
            </a:pPr>
            <a:r>
              <a:rPr lang="en-GB" altLang="cy-GB" sz="1800" dirty="0">
                <a:solidFill>
                  <a:srgbClr val="0070C0"/>
                </a:solidFill>
                <a:latin typeface="Arial" panose="020B0604020202020204" pitchFamily="34" charset="0"/>
              </a:rPr>
              <a:t>(Perez-Pereira, 2021)</a:t>
            </a:r>
          </a:p>
          <a:p>
            <a:pPr marL="0" indent="0" algn="r">
              <a:buFontTx/>
              <a:buNone/>
              <a:defRPr/>
            </a:pPr>
            <a:endParaRPr lang="en-GB" altLang="cy-GB" sz="2000" dirty="0">
              <a:solidFill>
                <a:srgbClr val="0070C0"/>
              </a:solidFill>
              <a:latin typeface="Arial" panose="020B0604020202020204" pitchFamily="34" charset="0"/>
            </a:endParaRPr>
          </a:p>
        </p:txBody>
      </p:sp>
    </p:spTree>
    <p:extLst>
      <p:ext uri="{BB962C8B-B14F-4D97-AF65-F5344CB8AC3E}">
        <p14:creationId xmlns:p14="http://schemas.microsoft.com/office/powerpoint/2010/main" val="1418574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A81D-B878-D07A-E1C5-E628CF904BED}"/>
              </a:ext>
            </a:extLst>
          </p:cNvPr>
          <p:cNvSpPr>
            <a:spLocks noGrp="1"/>
          </p:cNvSpPr>
          <p:nvPr>
            <p:ph type="title"/>
          </p:nvPr>
        </p:nvSpPr>
        <p:spPr/>
        <p:txBody>
          <a:bodyPr/>
          <a:lstStyle/>
          <a:p>
            <a:pPr algn="ctr"/>
            <a:r>
              <a:rPr lang="cy-GB" altLang="cy-GB" dirty="0">
                <a:latin typeface="Arial" panose="020B0604020202020204" pitchFamily="34" charset="0"/>
              </a:rPr>
              <a:t>Oediad iaith</a:t>
            </a:r>
            <a:br>
              <a:rPr lang="cy-GB" altLang="cy-GB" dirty="0">
                <a:latin typeface="Arial" panose="020B0604020202020204" pitchFamily="34" charset="0"/>
              </a:rPr>
            </a:br>
            <a:r>
              <a:rPr lang="cy-GB" altLang="cy-GB" dirty="0">
                <a:latin typeface="Arial" panose="020B0604020202020204" pitchFamily="34" charset="0"/>
              </a:rPr>
              <a:t> </a:t>
            </a:r>
            <a:r>
              <a:rPr lang="cy-GB" altLang="cy-GB" sz="2000" dirty="0">
                <a:latin typeface="Arial" panose="020B0604020202020204" pitchFamily="34" charset="0"/>
              </a:rPr>
              <a:t>(Llywodraeth Cymru, 2020)</a:t>
            </a:r>
            <a:endParaRPr lang="en-GB" dirty="0"/>
          </a:p>
        </p:txBody>
      </p:sp>
      <p:sp>
        <p:nvSpPr>
          <p:cNvPr id="3" name="Content Placeholder 2">
            <a:extLst>
              <a:ext uri="{FF2B5EF4-FFF2-40B4-BE49-F238E27FC236}">
                <a16:creationId xmlns:a16="http://schemas.microsoft.com/office/drawing/2014/main" id="{5E7E0918-6733-0F60-E2A5-E5F7A0F1756E}"/>
              </a:ext>
            </a:extLst>
          </p:cNvPr>
          <p:cNvSpPr>
            <a:spLocks noGrp="1"/>
          </p:cNvSpPr>
          <p:nvPr>
            <p:ph sz="half" idx="1"/>
          </p:nvPr>
        </p:nvSpPr>
        <p:spPr>
          <a:xfrm>
            <a:off x="251520" y="1825624"/>
            <a:ext cx="8640960" cy="4195663"/>
          </a:xfrm>
        </p:spPr>
        <p:txBody>
          <a:bodyPr>
            <a:normAutofit fontScale="77500" lnSpcReduction="20000"/>
          </a:bodyPr>
          <a:lstStyle/>
          <a:p>
            <a:pPr>
              <a:defRPr/>
            </a:pPr>
            <a:r>
              <a:rPr lang="cy-GB" sz="2800" dirty="0">
                <a:latin typeface="Arial" panose="020B0604020202020204" pitchFamily="34" charset="0"/>
              </a:rPr>
              <a:t>Mae gan fwy na 10% o blant (a phobl ifanc) anghenion lleferydd, iaith a chyfathrebu hirdymor sy'n creu rhwystrau rhag cyfathrebu neu ddysgu mewn bywyd pob dydd;</a:t>
            </a:r>
          </a:p>
          <a:p>
            <a:pPr>
              <a:defRPr/>
            </a:pPr>
            <a:r>
              <a:rPr lang="cy-GB" sz="2800" dirty="0">
                <a:latin typeface="Arial" panose="020B0604020202020204" pitchFamily="34" charset="0"/>
              </a:rPr>
              <a:t>Gall dros 50% o blant mewn ardaloedd o amddifadedd cymdeithasol ddechrau ysgol â sgiliau lleferydd, iaith a chyfathrebu cyfyngedig;</a:t>
            </a:r>
          </a:p>
          <a:p>
            <a:pPr>
              <a:defRPr/>
            </a:pPr>
            <a:r>
              <a:rPr lang="cy-GB" sz="2800" dirty="0">
                <a:latin typeface="Arial" panose="020B0604020202020204" pitchFamily="34" charset="0"/>
              </a:rPr>
              <a:t>Mae un o bob pedwar plentyn sydd ag anawsterau iaith yn 5 oed  yn methu cyrraedd y safon ddisgwyliedig mewn Saesneg ar ddiwedd eu cyfnod yn yr ysgol gynradd;</a:t>
            </a:r>
          </a:p>
          <a:p>
            <a:pPr>
              <a:defRPr/>
            </a:pPr>
            <a:r>
              <a:rPr lang="cy-GB" sz="2800" dirty="0">
                <a:latin typeface="Arial" panose="020B0604020202020204" pitchFamily="34" charset="0"/>
              </a:rPr>
              <a:t>Mae plant a oedd yn meddu ar sgiliau di-eiriau normal ond geirfa wael yn 5 oed, unwaith a hanner yn fwy tebygol o fod yn ddarllenwyr gwael neu o gael problemau iechyd meddwl yn 34 oed, a mwy na dwywaith yn fwy tebygol o fod yn ddi-waith na phlant yr oedd eu hiaith yn datblygu'n normal yn 5 oed.</a:t>
            </a:r>
          </a:p>
          <a:p>
            <a:pPr marL="0" indent="0">
              <a:buNone/>
            </a:pPr>
            <a:endParaRPr lang="en-GB" dirty="0"/>
          </a:p>
        </p:txBody>
      </p:sp>
    </p:spTree>
    <p:extLst>
      <p:ext uri="{BB962C8B-B14F-4D97-AF65-F5344CB8AC3E}">
        <p14:creationId xmlns:p14="http://schemas.microsoft.com/office/powerpoint/2010/main" val="1373169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6967D-EA5C-B671-FE74-8E1901499682}"/>
              </a:ext>
            </a:extLst>
          </p:cNvPr>
          <p:cNvSpPr>
            <a:spLocks noGrp="1"/>
          </p:cNvSpPr>
          <p:nvPr>
            <p:ph type="title"/>
          </p:nvPr>
        </p:nvSpPr>
        <p:spPr/>
        <p:txBody>
          <a:bodyPr/>
          <a:lstStyle/>
          <a:p>
            <a:pPr algn="ctr"/>
            <a:r>
              <a:rPr lang="en-GB" altLang="cy-GB" dirty="0">
                <a:solidFill>
                  <a:srgbClr val="0070C0"/>
                </a:solidFill>
                <a:latin typeface="Arial" panose="020B0604020202020204" pitchFamily="34" charset="0"/>
              </a:rPr>
              <a:t>Language delay</a:t>
            </a:r>
            <a:br>
              <a:rPr lang="en-GB" altLang="cy-GB" dirty="0">
                <a:solidFill>
                  <a:srgbClr val="0070C0"/>
                </a:solidFill>
                <a:latin typeface="Arial" panose="020B0604020202020204" pitchFamily="34" charset="0"/>
              </a:rPr>
            </a:br>
            <a:r>
              <a:rPr lang="en-GB" altLang="cy-GB" dirty="0">
                <a:solidFill>
                  <a:srgbClr val="0070C0"/>
                </a:solidFill>
                <a:latin typeface="Arial" panose="020B0604020202020204" pitchFamily="34" charset="0"/>
              </a:rPr>
              <a:t> </a:t>
            </a:r>
            <a:r>
              <a:rPr lang="en-GB" altLang="cy-GB" sz="2000" dirty="0">
                <a:solidFill>
                  <a:srgbClr val="0070C0"/>
                </a:solidFill>
                <a:latin typeface="Arial" panose="020B0604020202020204" pitchFamily="34" charset="0"/>
              </a:rPr>
              <a:t>(Welsh Government, 2020)</a:t>
            </a:r>
            <a:endParaRPr lang="en-GB" dirty="0"/>
          </a:p>
        </p:txBody>
      </p:sp>
      <p:sp>
        <p:nvSpPr>
          <p:cNvPr id="3" name="Content Placeholder 2">
            <a:extLst>
              <a:ext uri="{FF2B5EF4-FFF2-40B4-BE49-F238E27FC236}">
                <a16:creationId xmlns:a16="http://schemas.microsoft.com/office/drawing/2014/main" id="{AFA02039-8D93-8371-4474-D87B1BCE1EB2}"/>
              </a:ext>
            </a:extLst>
          </p:cNvPr>
          <p:cNvSpPr>
            <a:spLocks noGrp="1"/>
          </p:cNvSpPr>
          <p:nvPr>
            <p:ph sz="half" idx="1"/>
          </p:nvPr>
        </p:nvSpPr>
        <p:spPr>
          <a:xfrm>
            <a:off x="628650" y="1825625"/>
            <a:ext cx="7886700" cy="3809862"/>
          </a:xfrm>
        </p:spPr>
        <p:txBody>
          <a:bodyPr>
            <a:normAutofit fontScale="77500" lnSpcReduction="20000"/>
          </a:bodyPr>
          <a:lstStyle/>
          <a:p>
            <a:pPr>
              <a:defRPr/>
            </a:pPr>
            <a:r>
              <a:rPr lang="en-GB" sz="2800" dirty="0">
                <a:solidFill>
                  <a:srgbClr val="0070C0"/>
                </a:solidFill>
                <a:latin typeface="Arial" panose="020B0604020202020204" pitchFamily="34" charset="0"/>
              </a:rPr>
              <a:t>More than 10% of children (and young people) have long-term SLC needs which create barriers to communication or learning;</a:t>
            </a:r>
          </a:p>
          <a:p>
            <a:pPr>
              <a:defRPr/>
            </a:pPr>
            <a:r>
              <a:rPr lang="en-GB" sz="2800" dirty="0">
                <a:solidFill>
                  <a:srgbClr val="0070C0"/>
                </a:solidFill>
                <a:latin typeface="Arial" panose="020B0604020202020204" pitchFamily="34" charset="0"/>
              </a:rPr>
              <a:t>Over 50% of children in socially deprived areas may start school with impoverished speech, language and communication skills;</a:t>
            </a:r>
          </a:p>
          <a:p>
            <a:pPr>
              <a:defRPr/>
            </a:pPr>
            <a:r>
              <a:rPr lang="en-GB" sz="2800" dirty="0">
                <a:solidFill>
                  <a:srgbClr val="0070C0"/>
                </a:solidFill>
                <a:latin typeface="Arial" panose="020B0604020202020204" pitchFamily="34" charset="0"/>
              </a:rPr>
              <a:t>One in four children who struggle with language at age five do not reach the expected standard in English at the end of primary school;</a:t>
            </a:r>
          </a:p>
          <a:p>
            <a:pPr>
              <a:defRPr/>
            </a:pPr>
            <a:r>
              <a:rPr lang="en-GB" sz="2800" dirty="0">
                <a:solidFill>
                  <a:srgbClr val="0070C0"/>
                </a:solidFill>
                <a:latin typeface="Arial" panose="020B0604020202020204" pitchFamily="34" charset="0"/>
              </a:rPr>
              <a:t>Children who had normal non-verbal skills but a poor vocabulary at age 5 were, at age 34, one and a half times more likely to be poor readers or have mental health problems and more than twice as likely to be unemployed as children who had normally developing language at age 5.</a:t>
            </a:r>
            <a:endParaRPr lang="cy-GB" altLang="cy-GB" sz="2800"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5668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C8017-BCCC-0CB0-A5EE-7673ED5D18E0}"/>
              </a:ext>
            </a:extLst>
          </p:cNvPr>
          <p:cNvSpPr>
            <a:spLocks noGrp="1"/>
          </p:cNvSpPr>
          <p:nvPr>
            <p:ph type="title"/>
          </p:nvPr>
        </p:nvSpPr>
        <p:spPr/>
        <p:txBody>
          <a:bodyPr>
            <a:normAutofit fontScale="90000"/>
          </a:bodyPr>
          <a:lstStyle/>
          <a:p>
            <a:r>
              <a:rPr lang="cy-GB" altLang="cy-GB" dirty="0">
                <a:latin typeface="Arial" panose="020B0604020202020204" pitchFamily="34" charset="0"/>
              </a:rPr>
              <a:t>Ffactorau genetig</a:t>
            </a:r>
            <a:br>
              <a:rPr lang="cy-GB" altLang="cy-GB" sz="6600" dirty="0">
                <a:latin typeface="Arial" panose="020B0604020202020204" pitchFamily="34" charset="0"/>
              </a:rPr>
            </a:br>
            <a:r>
              <a:rPr lang="en-GB" altLang="cy-GB" dirty="0">
                <a:solidFill>
                  <a:srgbClr val="0070C0"/>
                </a:solidFill>
                <a:latin typeface="Arial" panose="020B0604020202020204" pitchFamily="34" charset="0"/>
              </a:rPr>
              <a:t>Genetic factors </a:t>
            </a:r>
            <a:r>
              <a:rPr lang="en-GB" altLang="cy-GB" sz="2000" dirty="0">
                <a:solidFill>
                  <a:srgbClr val="0070C0"/>
                </a:solidFill>
                <a:latin typeface="Arial" panose="020B0604020202020204" pitchFamily="34" charset="0"/>
              </a:rPr>
              <a:t>(University of Edinburgh, 2020, no page)</a:t>
            </a:r>
            <a:endParaRPr lang="en-GB" dirty="0"/>
          </a:p>
        </p:txBody>
      </p:sp>
      <p:sp>
        <p:nvSpPr>
          <p:cNvPr id="3" name="Content Placeholder 2">
            <a:extLst>
              <a:ext uri="{FF2B5EF4-FFF2-40B4-BE49-F238E27FC236}">
                <a16:creationId xmlns:a16="http://schemas.microsoft.com/office/drawing/2014/main" id="{4CC66CB8-ABBD-0ABA-586C-0F032F2CEA17}"/>
              </a:ext>
            </a:extLst>
          </p:cNvPr>
          <p:cNvSpPr>
            <a:spLocks noGrp="1"/>
          </p:cNvSpPr>
          <p:nvPr>
            <p:ph sz="half" idx="1"/>
          </p:nvPr>
        </p:nvSpPr>
        <p:spPr/>
        <p:txBody>
          <a:bodyPr>
            <a:normAutofit lnSpcReduction="10000"/>
          </a:bodyPr>
          <a:lstStyle/>
          <a:p>
            <a:pPr>
              <a:defRPr/>
            </a:pPr>
            <a:r>
              <a:rPr lang="cy-GB" altLang="cy-GB" b="1" dirty="0">
                <a:latin typeface="Arial" panose="020B0604020202020204" pitchFamily="34" charset="0"/>
              </a:rPr>
              <a:t>Genyn ROBO1</a:t>
            </a:r>
          </a:p>
          <a:p>
            <a:pPr>
              <a:defRPr/>
            </a:pPr>
            <a:r>
              <a:rPr lang="cy-GB" altLang="cy-GB" dirty="0">
                <a:latin typeface="Arial" panose="020B0604020202020204" pitchFamily="34" charset="0"/>
              </a:rPr>
              <a:t>Yn gysylltiedig â mecanwaith yn yr ymennydd;</a:t>
            </a:r>
          </a:p>
          <a:p>
            <a:pPr>
              <a:defRPr/>
            </a:pPr>
            <a:r>
              <a:rPr lang="cy-GB" altLang="cy-GB" dirty="0">
                <a:latin typeface="Arial" panose="020B0604020202020204" pitchFamily="34" charset="0"/>
              </a:rPr>
              <a:t>Yn helpu babanod i ddatblygu lleferydd;</a:t>
            </a:r>
          </a:p>
          <a:p>
            <a:pPr>
              <a:defRPr/>
            </a:pPr>
            <a:r>
              <a:rPr lang="cy-GB" altLang="cy-GB" dirty="0">
                <a:latin typeface="Arial" panose="020B0604020202020204" pitchFamily="34" charset="0"/>
              </a:rPr>
              <a:t>Yn helpu babanod i storio a chyfieithu synau lleferydd;</a:t>
            </a:r>
          </a:p>
          <a:p>
            <a:pPr marL="0" indent="0">
              <a:buNone/>
            </a:pPr>
            <a:endParaRPr lang="en-GB" dirty="0"/>
          </a:p>
        </p:txBody>
      </p:sp>
      <p:sp>
        <p:nvSpPr>
          <p:cNvPr id="4" name="Content Placeholder 3">
            <a:extLst>
              <a:ext uri="{FF2B5EF4-FFF2-40B4-BE49-F238E27FC236}">
                <a16:creationId xmlns:a16="http://schemas.microsoft.com/office/drawing/2014/main" id="{7199E9D8-C565-CFD9-5D31-C2490563B14C}"/>
              </a:ext>
            </a:extLst>
          </p:cNvPr>
          <p:cNvSpPr>
            <a:spLocks noGrp="1"/>
          </p:cNvSpPr>
          <p:nvPr>
            <p:ph sz="half" idx="2"/>
          </p:nvPr>
        </p:nvSpPr>
        <p:spPr/>
        <p:txBody>
          <a:bodyPr>
            <a:normAutofit lnSpcReduction="10000"/>
          </a:bodyPr>
          <a:lstStyle/>
          <a:p>
            <a:pPr>
              <a:defRPr/>
            </a:pPr>
            <a:r>
              <a:rPr lang="en-GB" altLang="cy-GB" b="1" dirty="0">
                <a:solidFill>
                  <a:srgbClr val="0070C0"/>
                </a:solidFill>
                <a:latin typeface="Arial" panose="020B0604020202020204" pitchFamily="34" charset="0"/>
              </a:rPr>
              <a:t>ROBO1 gene</a:t>
            </a:r>
          </a:p>
          <a:p>
            <a:pPr>
              <a:defRPr/>
            </a:pPr>
            <a:r>
              <a:rPr lang="en-GB" altLang="cy-GB" dirty="0">
                <a:solidFill>
                  <a:srgbClr val="0070C0"/>
                </a:solidFill>
                <a:latin typeface="Arial" panose="020B0604020202020204" pitchFamily="34" charset="0"/>
              </a:rPr>
              <a:t>Linked to mechanism in the brain;</a:t>
            </a:r>
          </a:p>
          <a:p>
            <a:pPr>
              <a:defRPr/>
            </a:pPr>
            <a:r>
              <a:rPr lang="en-GB" altLang="cy-GB" dirty="0">
                <a:solidFill>
                  <a:srgbClr val="0070C0"/>
                </a:solidFill>
                <a:latin typeface="Arial" panose="020B0604020202020204" pitchFamily="34" charset="0"/>
              </a:rPr>
              <a:t>Helps infants develop speech;</a:t>
            </a:r>
          </a:p>
          <a:p>
            <a:pPr>
              <a:defRPr/>
            </a:pPr>
            <a:r>
              <a:rPr lang="en-GB" altLang="cy-GB" dirty="0">
                <a:solidFill>
                  <a:srgbClr val="0070C0"/>
                </a:solidFill>
                <a:latin typeface="Arial" panose="020B0604020202020204" pitchFamily="34" charset="0"/>
              </a:rPr>
              <a:t>Helps infants store and translate speech sounds;</a:t>
            </a:r>
          </a:p>
          <a:p>
            <a:pPr marL="0" indent="0">
              <a:buNone/>
            </a:pPr>
            <a:endParaRPr lang="en-GB" dirty="0"/>
          </a:p>
        </p:txBody>
      </p:sp>
    </p:spTree>
    <p:extLst>
      <p:ext uri="{BB962C8B-B14F-4D97-AF65-F5344CB8AC3E}">
        <p14:creationId xmlns:p14="http://schemas.microsoft.com/office/powerpoint/2010/main" val="41515801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49945-9CA1-9E3D-13BB-5624529CC44A}"/>
              </a:ext>
            </a:extLst>
          </p:cNvPr>
          <p:cNvSpPr>
            <a:spLocks noGrp="1"/>
          </p:cNvSpPr>
          <p:nvPr>
            <p:ph type="title"/>
          </p:nvPr>
        </p:nvSpPr>
        <p:spPr/>
        <p:txBody>
          <a:bodyPr>
            <a:normAutofit fontScale="90000"/>
          </a:bodyPr>
          <a:lstStyle/>
          <a:p>
            <a:r>
              <a:rPr lang="cy-GB" altLang="cy-GB" dirty="0">
                <a:latin typeface="Arial" panose="020B0604020202020204" pitchFamily="34" charset="0"/>
              </a:rPr>
              <a:t>Ffactorau genetig</a:t>
            </a:r>
            <a:br>
              <a:rPr lang="cy-GB" altLang="cy-GB" sz="9600" dirty="0">
                <a:latin typeface="Arial" panose="020B0604020202020204" pitchFamily="34" charset="0"/>
              </a:rPr>
            </a:br>
            <a:r>
              <a:rPr lang="en-GB" altLang="cy-GB" dirty="0">
                <a:solidFill>
                  <a:srgbClr val="0070C0"/>
                </a:solidFill>
                <a:latin typeface="Arial" panose="020B0604020202020204" pitchFamily="34" charset="0"/>
              </a:rPr>
              <a:t>Genetic factors </a:t>
            </a:r>
            <a:r>
              <a:rPr lang="en-GB" altLang="cy-GB" sz="2000" dirty="0">
                <a:solidFill>
                  <a:srgbClr val="0070C0"/>
                </a:solidFill>
                <a:latin typeface="Arial" panose="020B0604020202020204" pitchFamily="34" charset="0"/>
              </a:rPr>
              <a:t>(University of Edinburgh, 2020, no page)</a:t>
            </a:r>
            <a:endParaRPr lang="en-GB" dirty="0"/>
          </a:p>
        </p:txBody>
      </p:sp>
      <p:sp>
        <p:nvSpPr>
          <p:cNvPr id="3" name="Content Placeholder 2">
            <a:extLst>
              <a:ext uri="{FF2B5EF4-FFF2-40B4-BE49-F238E27FC236}">
                <a16:creationId xmlns:a16="http://schemas.microsoft.com/office/drawing/2014/main" id="{1E2E9BD2-416B-B8A4-D2AF-5E9B259D5D18}"/>
              </a:ext>
            </a:extLst>
          </p:cNvPr>
          <p:cNvSpPr>
            <a:spLocks noGrp="1"/>
          </p:cNvSpPr>
          <p:nvPr>
            <p:ph sz="half" idx="1"/>
          </p:nvPr>
        </p:nvSpPr>
        <p:spPr/>
        <p:txBody>
          <a:bodyPr/>
          <a:lstStyle/>
          <a:p>
            <a:pPr>
              <a:defRPr/>
            </a:pPr>
            <a:r>
              <a:rPr lang="cy-GB" altLang="cy-GB" b="1" dirty="0">
                <a:latin typeface="Arial" panose="020B0604020202020204" pitchFamily="34" charset="0"/>
              </a:rPr>
              <a:t>Genyn ROBO1</a:t>
            </a:r>
          </a:p>
          <a:p>
            <a:pPr marL="0" indent="0">
              <a:buNone/>
              <a:defRPr/>
            </a:pPr>
            <a:r>
              <a:rPr lang="cy-GB" altLang="cy-GB" i="1" dirty="0">
                <a:latin typeface="Arial" panose="020B0604020202020204" pitchFamily="34" charset="0"/>
              </a:rPr>
              <a:t>“Rhan hanfodol o’r broses dysgu iaith ar gyfer yr ifanc iawn pan mae geiriau yn ddiystyr ar y dechrau nes eu bod yn gysylltiedig â gwrthrych neu gysyniad.”</a:t>
            </a:r>
          </a:p>
          <a:p>
            <a:endParaRPr lang="en-GB" dirty="0"/>
          </a:p>
        </p:txBody>
      </p:sp>
      <p:sp>
        <p:nvSpPr>
          <p:cNvPr id="4" name="Content Placeholder 3">
            <a:extLst>
              <a:ext uri="{FF2B5EF4-FFF2-40B4-BE49-F238E27FC236}">
                <a16:creationId xmlns:a16="http://schemas.microsoft.com/office/drawing/2014/main" id="{A22F54DF-E375-1920-0052-15891B6643CC}"/>
              </a:ext>
            </a:extLst>
          </p:cNvPr>
          <p:cNvSpPr>
            <a:spLocks noGrp="1"/>
          </p:cNvSpPr>
          <p:nvPr>
            <p:ph sz="half" idx="2"/>
          </p:nvPr>
        </p:nvSpPr>
        <p:spPr/>
        <p:txBody>
          <a:bodyPr/>
          <a:lstStyle/>
          <a:p>
            <a:pPr>
              <a:defRPr/>
            </a:pPr>
            <a:r>
              <a:rPr lang="en-GB" altLang="cy-GB" b="1" dirty="0">
                <a:solidFill>
                  <a:srgbClr val="0070C0"/>
                </a:solidFill>
                <a:latin typeface="Arial" panose="020B0604020202020204" pitchFamily="34" charset="0"/>
              </a:rPr>
              <a:t>ROBO1 gene</a:t>
            </a:r>
          </a:p>
          <a:p>
            <a:pPr marL="0" indent="0">
              <a:buNone/>
              <a:defRPr/>
            </a:pPr>
            <a:r>
              <a:rPr lang="en-GB" altLang="cy-GB" i="1" dirty="0">
                <a:solidFill>
                  <a:srgbClr val="0070C0"/>
                </a:solidFill>
                <a:latin typeface="Arial" panose="020B0604020202020204" pitchFamily="34" charset="0"/>
              </a:rPr>
              <a:t>“an essential part of the language learning process for the very young when words are at first meaningless until associated with an object or concept.”</a:t>
            </a:r>
          </a:p>
          <a:p>
            <a:pPr marL="0" indent="0">
              <a:buNone/>
            </a:pPr>
            <a:endParaRPr lang="en-GB" dirty="0"/>
          </a:p>
        </p:txBody>
      </p:sp>
    </p:spTree>
    <p:extLst>
      <p:ext uri="{BB962C8B-B14F-4D97-AF65-F5344CB8AC3E}">
        <p14:creationId xmlns:p14="http://schemas.microsoft.com/office/powerpoint/2010/main" val="792090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348D5-8474-7D62-DD1B-0837DF1150A1}"/>
              </a:ext>
            </a:extLst>
          </p:cNvPr>
          <p:cNvSpPr>
            <a:spLocks noGrp="1"/>
          </p:cNvSpPr>
          <p:nvPr>
            <p:ph type="title"/>
          </p:nvPr>
        </p:nvSpPr>
        <p:spPr/>
        <p:txBody>
          <a:bodyPr/>
          <a:lstStyle/>
          <a:p>
            <a:pPr algn="ctr"/>
            <a:r>
              <a:rPr lang="cy-GB" altLang="cy-GB" sz="4400" dirty="0">
                <a:latin typeface="Arial" panose="020B0604020202020204" pitchFamily="34" charset="0"/>
              </a:rPr>
              <a:t>Ffactorau genetig</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Genetic factors </a:t>
            </a:r>
            <a:endParaRPr lang="en-GB" dirty="0"/>
          </a:p>
        </p:txBody>
      </p:sp>
      <p:sp>
        <p:nvSpPr>
          <p:cNvPr id="3" name="Content Placeholder 2">
            <a:extLst>
              <a:ext uri="{FF2B5EF4-FFF2-40B4-BE49-F238E27FC236}">
                <a16:creationId xmlns:a16="http://schemas.microsoft.com/office/drawing/2014/main" id="{3E24FC42-4246-50E0-FFC8-7AA807877C4E}"/>
              </a:ext>
            </a:extLst>
          </p:cNvPr>
          <p:cNvSpPr>
            <a:spLocks noGrp="1"/>
          </p:cNvSpPr>
          <p:nvPr>
            <p:ph sz="half" idx="1"/>
          </p:nvPr>
        </p:nvSpPr>
        <p:spPr>
          <a:xfrm>
            <a:off x="107504" y="1825625"/>
            <a:ext cx="4388296" cy="4195662"/>
          </a:xfrm>
        </p:spPr>
        <p:txBody>
          <a:bodyPr>
            <a:normAutofit fontScale="70000" lnSpcReduction="20000"/>
          </a:bodyPr>
          <a:lstStyle/>
          <a:p>
            <a:pPr marL="0" indent="0">
              <a:buNone/>
              <a:defRPr/>
            </a:pPr>
            <a:r>
              <a:rPr lang="cy-GB" altLang="cy-GB" sz="3200" dirty="0">
                <a:latin typeface="Arial" panose="020B0604020202020204" pitchFamily="34" charset="0"/>
              </a:rPr>
              <a:t>Amhariad ar </a:t>
            </a:r>
            <a:r>
              <a:rPr lang="cy-GB" altLang="cy-GB" sz="3200" dirty="0" err="1">
                <a:latin typeface="Arial" panose="020B0604020202020204" pitchFamily="34" charset="0"/>
              </a:rPr>
              <a:t>genyn</a:t>
            </a:r>
            <a:r>
              <a:rPr lang="cy-GB" altLang="cy-GB" sz="3200" dirty="0">
                <a:latin typeface="Arial" panose="020B0604020202020204" pitchFamily="34" charset="0"/>
              </a:rPr>
              <a:t> ROBO1 =</a:t>
            </a:r>
          </a:p>
          <a:p>
            <a:pPr>
              <a:defRPr/>
            </a:pPr>
            <a:r>
              <a:rPr lang="cy-GB" altLang="cy-GB" sz="3200" dirty="0">
                <a:latin typeface="Arial" panose="020B0604020202020204" pitchFamily="34" charset="0"/>
              </a:rPr>
              <a:t>Awtistiaeth;</a:t>
            </a:r>
          </a:p>
          <a:p>
            <a:pPr>
              <a:defRPr/>
            </a:pPr>
            <a:r>
              <a:rPr lang="cy-GB" altLang="cy-GB" sz="3200" dirty="0">
                <a:latin typeface="Arial" panose="020B0604020202020204" pitchFamily="34" charset="0"/>
              </a:rPr>
              <a:t>Dyslecsia;</a:t>
            </a:r>
          </a:p>
          <a:p>
            <a:pPr>
              <a:defRPr/>
            </a:pPr>
            <a:r>
              <a:rPr lang="cy-GB" altLang="cy-GB" sz="3200" dirty="0">
                <a:latin typeface="Arial" panose="020B0604020202020204" pitchFamily="34" charset="0"/>
              </a:rPr>
              <a:t>Anhwylderau sain lleferydd;</a:t>
            </a:r>
          </a:p>
          <a:p>
            <a:pPr>
              <a:defRPr/>
            </a:pPr>
            <a:r>
              <a:rPr lang="cy-GB" altLang="cy-GB" sz="3200" dirty="0">
                <a:latin typeface="Arial" panose="020B0604020202020204" pitchFamily="34" charset="0"/>
              </a:rPr>
              <a:t>Datblygiad darllen hwyr.</a:t>
            </a:r>
          </a:p>
          <a:p>
            <a:pPr marL="0" indent="0" algn="r">
              <a:buNone/>
              <a:defRPr/>
            </a:pPr>
            <a:r>
              <a:rPr lang="cy-GB" altLang="cy-GB" sz="2400" dirty="0">
                <a:latin typeface="Arial" panose="020B0604020202020204" pitchFamily="34" charset="0"/>
              </a:rPr>
              <a:t>(Wright, 2020)</a:t>
            </a:r>
          </a:p>
          <a:p>
            <a:pPr marL="0" indent="0">
              <a:buNone/>
              <a:defRPr/>
            </a:pPr>
            <a:endParaRPr lang="cy-GB" altLang="cy-GB" sz="3200" dirty="0">
              <a:latin typeface="Arial" panose="020B0604020202020204" pitchFamily="34" charset="0"/>
            </a:endParaRPr>
          </a:p>
          <a:p>
            <a:pPr marL="0" indent="0">
              <a:buNone/>
              <a:defRPr/>
            </a:pPr>
            <a:r>
              <a:rPr lang="cy-GB" altLang="cy-GB" sz="2800" dirty="0">
                <a:latin typeface="Arial" panose="020B0604020202020204" pitchFamily="34" charset="0"/>
              </a:rPr>
              <a:t>Genyn ROBO1 heb ei ganfod mewn plant ag oediad datblygiadol neu sydd ag anomaleddau cynhenid ​​(fel Syndrom Down).</a:t>
            </a:r>
          </a:p>
          <a:p>
            <a:pPr marL="0" indent="0">
              <a:buNone/>
            </a:pPr>
            <a:endParaRPr lang="en-GB" dirty="0"/>
          </a:p>
        </p:txBody>
      </p:sp>
      <p:sp>
        <p:nvSpPr>
          <p:cNvPr id="4" name="Content Placeholder 3">
            <a:extLst>
              <a:ext uri="{FF2B5EF4-FFF2-40B4-BE49-F238E27FC236}">
                <a16:creationId xmlns:a16="http://schemas.microsoft.com/office/drawing/2014/main" id="{7EC99017-CE91-1009-04AE-36273D964BCA}"/>
              </a:ext>
            </a:extLst>
          </p:cNvPr>
          <p:cNvSpPr>
            <a:spLocks noGrp="1"/>
          </p:cNvSpPr>
          <p:nvPr>
            <p:ph sz="half" idx="2"/>
          </p:nvPr>
        </p:nvSpPr>
        <p:spPr>
          <a:xfrm>
            <a:off x="4648200" y="1825624"/>
            <a:ext cx="4388296" cy="4195663"/>
          </a:xfrm>
        </p:spPr>
        <p:txBody>
          <a:bodyPr>
            <a:normAutofit fontScale="70000" lnSpcReduction="20000"/>
          </a:bodyPr>
          <a:lstStyle/>
          <a:p>
            <a:pPr marL="0" indent="0">
              <a:buNone/>
              <a:defRPr/>
            </a:pPr>
            <a:r>
              <a:rPr lang="en-GB" altLang="cy-GB" sz="3200" dirty="0">
                <a:solidFill>
                  <a:srgbClr val="0070C0"/>
                </a:solidFill>
                <a:latin typeface="Arial" panose="020B0604020202020204" pitchFamily="34" charset="0"/>
              </a:rPr>
              <a:t>Impairment to ROBO1 gene = </a:t>
            </a:r>
          </a:p>
          <a:p>
            <a:pPr>
              <a:defRPr/>
            </a:pPr>
            <a:r>
              <a:rPr lang="en-GB" altLang="cy-GB" sz="3200" dirty="0">
                <a:solidFill>
                  <a:srgbClr val="0070C0"/>
                </a:solidFill>
                <a:latin typeface="Arial" panose="020B0604020202020204" pitchFamily="34" charset="0"/>
              </a:rPr>
              <a:t>Autism;</a:t>
            </a:r>
          </a:p>
          <a:p>
            <a:pPr>
              <a:defRPr/>
            </a:pPr>
            <a:r>
              <a:rPr lang="en-GB" altLang="cy-GB" sz="3200" dirty="0">
                <a:solidFill>
                  <a:srgbClr val="0070C0"/>
                </a:solidFill>
                <a:latin typeface="Arial" panose="020B0604020202020204" pitchFamily="34" charset="0"/>
              </a:rPr>
              <a:t>Dyslexia;</a:t>
            </a:r>
          </a:p>
          <a:p>
            <a:pPr>
              <a:defRPr/>
            </a:pPr>
            <a:r>
              <a:rPr lang="en-GB" altLang="cy-GB" sz="3200" dirty="0">
                <a:solidFill>
                  <a:srgbClr val="0070C0"/>
                </a:solidFill>
                <a:latin typeface="Arial" panose="020B0604020202020204" pitchFamily="34" charset="0"/>
              </a:rPr>
              <a:t>Speech-sound disorders;</a:t>
            </a:r>
          </a:p>
          <a:p>
            <a:pPr>
              <a:defRPr/>
            </a:pPr>
            <a:r>
              <a:rPr lang="en-GB" altLang="cy-GB" sz="3200" dirty="0">
                <a:solidFill>
                  <a:srgbClr val="0070C0"/>
                </a:solidFill>
                <a:latin typeface="Arial" panose="020B0604020202020204" pitchFamily="34" charset="0"/>
              </a:rPr>
              <a:t>Delayed reading development.</a:t>
            </a:r>
          </a:p>
          <a:p>
            <a:pPr marL="0" indent="0" algn="r">
              <a:buNone/>
              <a:defRPr/>
            </a:pPr>
            <a:r>
              <a:rPr lang="en-GB" altLang="cy-GB" sz="2400" dirty="0">
                <a:solidFill>
                  <a:srgbClr val="0070C0"/>
                </a:solidFill>
                <a:latin typeface="Arial" panose="020B0604020202020204" pitchFamily="34" charset="0"/>
              </a:rPr>
              <a:t>(Wright, 2020)</a:t>
            </a:r>
          </a:p>
          <a:p>
            <a:pPr marL="0" indent="0" algn="just">
              <a:buNone/>
              <a:defRPr/>
            </a:pPr>
            <a:endParaRPr lang="en-GB" altLang="cy-GB" sz="2800" dirty="0">
              <a:solidFill>
                <a:srgbClr val="0070C0"/>
              </a:solidFill>
              <a:latin typeface="Arial" panose="020B0604020202020204" pitchFamily="34" charset="0"/>
            </a:endParaRPr>
          </a:p>
          <a:p>
            <a:pPr marL="0" indent="0" algn="just">
              <a:buNone/>
              <a:defRPr/>
            </a:pPr>
            <a:r>
              <a:rPr lang="en-GB" altLang="cy-GB" sz="2800" dirty="0">
                <a:solidFill>
                  <a:srgbClr val="0070C0"/>
                </a:solidFill>
                <a:latin typeface="Arial" panose="020B0604020202020204" pitchFamily="34" charset="0"/>
              </a:rPr>
              <a:t>ROBO1 gene not found in children with developmental delay or who have congenital anomalies (such as Down Syndrome).</a:t>
            </a:r>
          </a:p>
          <a:p>
            <a:pPr marL="0" indent="0">
              <a:buNone/>
            </a:pPr>
            <a:endParaRPr lang="en-GB" dirty="0"/>
          </a:p>
        </p:txBody>
      </p:sp>
    </p:spTree>
    <p:extLst>
      <p:ext uri="{BB962C8B-B14F-4D97-AF65-F5344CB8AC3E}">
        <p14:creationId xmlns:p14="http://schemas.microsoft.com/office/powerpoint/2010/main" val="2849998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EEF7-F6AD-9AFE-44E7-958D198DF8F8}"/>
              </a:ext>
            </a:extLst>
          </p:cNvPr>
          <p:cNvSpPr>
            <a:spLocks noGrp="1"/>
          </p:cNvSpPr>
          <p:nvPr>
            <p:ph type="title"/>
          </p:nvPr>
        </p:nvSpPr>
        <p:spPr/>
        <p:txBody>
          <a:bodyPr/>
          <a:lstStyle/>
          <a:p>
            <a:pPr algn="ctr"/>
            <a:r>
              <a:rPr lang="en-GB" sz="4400" dirty="0">
                <a:latin typeface="Arial" panose="020B0604020202020204" pitchFamily="34" charset="0"/>
              </a:rPr>
              <a:t>Nam </a:t>
            </a:r>
            <a:r>
              <a:rPr lang="en-GB" sz="4400" dirty="0" err="1">
                <a:latin typeface="Arial" panose="020B0604020202020204" pitchFamily="34" charset="0"/>
              </a:rPr>
              <a:t>ar</a:t>
            </a:r>
            <a:r>
              <a:rPr lang="en-GB" sz="4400" dirty="0">
                <a:latin typeface="Arial" panose="020B0604020202020204" pitchFamily="34" charset="0"/>
              </a:rPr>
              <a:t> y </a:t>
            </a:r>
            <a:r>
              <a:rPr lang="en-GB" sz="4400" dirty="0" err="1">
                <a:latin typeface="Arial" panose="020B0604020202020204" pitchFamily="34" charset="0"/>
              </a:rPr>
              <a:t>clyw</a:t>
            </a:r>
            <a:br>
              <a:rPr lang="en-GB" sz="4400" dirty="0">
                <a:latin typeface="Arial" panose="020B0604020202020204" pitchFamily="34" charset="0"/>
              </a:rPr>
            </a:br>
            <a:r>
              <a:rPr lang="en-GB" sz="4400" dirty="0">
                <a:solidFill>
                  <a:srgbClr val="0070C0"/>
                </a:solidFill>
                <a:latin typeface="Arial" panose="020B0604020202020204" pitchFamily="34" charset="0"/>
              </a:rPr>
              <a:t>Hearing impairment</a:t>
            </a:r>
            <a:endParaRPr lang="en-GB" dirty="0"/>
          </a:p>
        </p:txBody>
      </p:sp>
      <p:sp>
        <p:nvSpPr>
          <p:cNvPr id="3" name="Content Placeholder 2">
            <a:extLst>
              <a:ext uri="{FF2B5EF4-FFF2-40B4-BE49-F238E27FC236}">
                <a16:creationId xmlns:a16="http://schemas.microsoft.com/office/drawing/2014/main" id="{F0DA9547-1F48-84CF-422F-E79EBD28ACF9}"/>
              </a:ext>
            </a:extLst>
          </p:cNvPr>
          <p:cNvSpPr>
            <a:spLocks noGrp="1"/>
          </p:cNvSpPr>
          <p:nvPr>
            <p:ph sz="half" idx="1"/>
          </p:nvPr>
        </p:nvSpPr>
        <p:spPr>
          <a:xfrm>
            <a:off x="628650" y="1825625"/>
            <a:ext cx="7886700" cy="3809862"/>
          </a:xfrm>
        </p:spPr>
        <p:txBody>
          <a:bodyPr/>
          <a:lstStyle/>
          <a:p>
            <a:pPr marL="0" indent="0">
              <a:buNone/>
            </a:pPr>
            <a:r>
              <a:rPr lang="en-GB" i="1" dirty="0">
                <a:latin typeface="Arial" panose="020B0604020202020204" pitchFamily="34" charset="0"/>
              </a:rPr>
              <a:t>“There are 45,000 children in the UK diagnosed with a hearing impairment. Childhood hearing impairment can impact on development, speech, language, auditory processing, listening skills, behaviour, self-esteem, quality of life and learning”</a:t>
            </a:r>
          </a:p>
          <a:p>
            <a:pPr marL="0" indent="0">
              <a:buNone/>
            </a:pPr>
            <a:endParaRPr lang="en-GB" i="1" dirty="0">
              <a:latin typeface="Arial" panose="020B0604020202020204" pitchFamily="34" charset="0"/>
            </a:endParaRPr>
          </a:p>
          <a:p>
            <a:pPr marL="0" indent="0" algn="r">
              <a:buNone/>
            </a:pPr>
            <a:r>
              <a:rPr lang="en-GB" dirty="0">
                <a:latin typeface="Arial" panose="020B0604020202020204" pitchFamily="34" charset="0"/>
              </a:rPr>
              <a:t>(Brown, 2020, p.6).</a:t>
            </a:r>
          </a:p>
          <a:p>
            <a:pPr marL="0" indent="0">
              <a:buNone/>
            </a:pPr>
            <a:endParaRPr lang="en-GB" dirty="0"/>
          </a:p>
        </p:txBody>
      </p:sp>
    </p:spTree>
    <p:extLst>
      <p:ext uri="{BB962C8B-B14F-4D97-AF65-F5344CB8AC3E}">
        <p14:creationId xmlns:p14="http://schemas.microsoft.com/office/powerpoint/2010/main" val="3935853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D339-B23C-4784-9A7D-5EAE4DF4BB59}"/>
              </a:ext>
            </a:extLst>
          </p:cNvPr>
          <p:cNvSpPr>
            <a:spLocks noGrp="1"/>
          </p:cNvSpPr>
          <p:nvPr>
            <p:ph type="title"/>
          </p:nvPr>
        </p:nvSpPr>
        <p:spPr/>
        <p:txBody>
          <a:bodyPr/>
          <a:lstStyle/>
          <a:p>
            <a:pPr algn="ctr"/>
            <a:r>
              <a:rPr lang="en-GB" sz="4400" dirty="0">
                <a:latin typeface="Arial" panose="020B0604020202020204" pitchFamily="34" charset="0"/>
              </a:rPr>
              <a:t>Nam </a:t>
            </a:r>
            <a:r>
              <a:rPr lang="en-GB" sz="4400" dirty="0" err="1">
                <a:latin typeface="Arial" panose="020B0604020202020204" pitchFamily="34" charset="0"/>
              </a:rPr>
              <a:t>ar</a:t>
            </a:r>
            <a:r>
              <a:rPr lang="en-GB" sz="4400" dirty="0">
                <a:latin typeface="Arial" panose="020B0604020202020204" pitchFamily="34" charset="0"/>
              </a:rPr>
              <a:t> y </a:t>
            </a:r>
            <a:r>
              <a:rPr lang="en-GB" sz="4400" dirty="0" err="1">
                <a:latin typeface="Arial" panose="020B0604020202020204" pitchFamily="34" charset="0"/>
              </a:rPr>
              <a:t>clyw</a:t>
            </a:r>
            <a:br>
              <a:rPr lang="en-GB" sz="4400" dirty="0">
                <a:latin typeface="Arial" panose="020B0604020202020204" pitchFamily="34" charset="0"/>
              </a:rPr>
            </a:br>
            <a:r>
              <a:rPr lang="en-GB" sz="4400" dirty="0">
                <a:solidFill>
                  <a:srgbClr val="0070C0"/>
                </a:solidFill>
                <a:latin typeface="Arial" panose="020B0604020202020204" pitchFamily="34" charset="0"/>
              </a:rPr>
              <a:t>Hearing impairment</a:t>
            </a:r>
            <a:endParaRPr lang="en-GB" dirty="0"/>
          </a:p>
        </p:txBody>
      </p:sp>
      <p:sp>
        <p:nvSpPr>
          <p:cNvPr id="3" name="Content Placeholder 2">
            <a:extLst>
              <a:ext uri="{FF2B5EF4-FFF2-40B4-BE49-F238E27FC236}">
                <a16:creationId xmlns:a16="http://schemas.microsoft.com/office/drawing/2014/main" id="{A98779B4-6685-C09E-6350-47393A310C0B}"/>
              </a:ext>
            </a:extLst>
          </p:cNvPr>
          <p:cNvSpPr>
            <a:spLocks noGrp="1"/>
          </p:cNvSpPr>
          <p:nvPr>
            <p:ph sz="half" idx="1"/>
          </p:nvPr>
        </p:nvSpPr>
        <p:spPr>
          <a:xfrm>
            <a:off x="179512" y="1825625"/>
            <a:ext cx="4316288" cy="4195662"/>
          </a:xfrm>
        </p:spPr>
        <p:txBody>
          <a:bodyPr>
            <a:normAutofit fontScale="85000" lnSpcReduction="1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2 o bob 1000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y DU </a:t>
            </a:r>
            <a:r>
              <a:rPr lang="en-GB" dirty="0" err="1">
                <a:latin typeface="Arial" panose="020B0604020202020204" pitchFamily="34" charset="0"/>
                <a:cs typeface="Arial" panose="020B0604020202020204" pitchFamily="34" charset="0"/>
              </a:rPr>
              <a:t>golled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1 o bob 10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y DU </a:t>
            </a:r>
            <a:r>
              <a:rPr lang="en-GB" dirty="0" err="1">
                <a:latin typeface="Arial" panose="020B0604020202020204" pitchFamily="34" charset="0"/>
                <a:cs typeface="Arial" panose="020B0604020202020204" pitchFamily="34" charset="0"/>
              </a:rPr>
              <a:t>golled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clyw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oherwydd</a:t>
            </a:r>
            <a:r>
              <a:rPr lang="en-GB" dirty="0">
                <a:latin typeface="Arial" panose="020B0604020202020204" pitchFamily="34" charset="0"/>
                <a:cs typeface="Arial" panose="020B0604020202020204" pitchFamily="34" charset="0"/>
              </a:rPr>
              <a:t> Otitis Media (“</a:t>
            </a:r>
            <a:r>
              <a:rPr lang="en-GB" i="1" dirty="0">
                <a:latin typeface="Arial" panose="020B0604020202020204" pitchFamily="34" charset="0"/>
                <a:cs typeface="Arial" panose="020B0604020202020204" pitchFamily="34" charset="0"/>
              </a:rPr>
              <a:t>glue ear”);</a:t>
            </a:r>
          </a:p>
          <a:p>
            <a:pPr marL="0" indent="0">
              <a:buNone/>
            </a:pPr>
            <a:r>
              <a:rPr lang="en-GB" i="1" dirty="0">
                <a:latin typeface="Arial" panose="020B0604020202020204" pitchFamily="34" charset="0"/>
                <a:cs typeface="Arial" panose="020B0604020202020204" pitchFamily="34" charset="0"/>
              </a:rPr>
              <a:t>“Mae </a:t>
            </a:r>
            <a:r>
              <a:rPr lang="en-GB" i="1" dirty="0" err="1">
                <a:latin typeface="Arial" panose="020B0604020202020204" pitchFamily="34" charset="0"/>
                <a:cs typeface="Arial" panose="020B0604020202020204" pitchFamily="34" charset="0"/>
              </a:rPr>
              <a:t>adnabod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nam</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y </a:t>
            </a:r>
            <a:r>
              <a:rPr lang="en-GB" i="1" dirty="0" err="1">
                <a:latin typeface="Arial" panose="020B0604020202020204" pitchFamily="34" charset="0"/>
                <a:cs typeface="Arial" panose="020B0604020202020204" pitchFamily="34" charset="0"/>
              </a:rPr>
              <a:t>clyw</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gynnar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bwysig</a:t>
            </a:r>
            <a:r>
              <a:rPr lang="en-GB" i="1" dirty="0">
                <a:latin typeface="Arial" panose="020B0604020202020204" pitchFamily="34" charset="0"/>
                <a:cs typeface="Arial" panose="020B0604020202020204" pitchFamily="34" charset="0"/>
              </a:rPr>
              <a:t> er </a:t>
            </a:r>
            <a:r>
              <a:rPr lang="en-GB" i="1" dirty="0" err="1">
                <a:latin typeface="Arial" panose="020B0604020202020204" pitchFamily="34" charset="0"/>
                <a:cs typeface="Arial" panose="020B0604020202020204" pitchFamily="34" charset="0"/>
              </a:rPr>
              <a:t>mwyn</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lleihau</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effaith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ddatblygiadol</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lleferydd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iaith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cymdeithasol</a:t>
            </a:r>
            <a:r>
              <a:rPr lang="en-GB" i="1" dirty="0">
                <a:latin typeface="Arial" panose="020B0604020202020204" pitchFamily="34" charset="0"/>
                <a:cs typeface="Arial" panose="020B0604020202020204" pitchFamily="34" charset="0"/>
              </a:rPr>
              <a:t> ac </a:t>
            </a:r>
            <a:r>
              <a:rPr lang="en-GB" i="1" dirty="0" err="1">
                <a:latin typeface="Arial" panose="020B0604020202020204" pitchFamily="34" charset="0"/>
                <a:cs typeface="Arial" panose="020B0604020202020204" pitchFamily="34" charset="0"/>
              </a:rPr>
              <a:t>economaidd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ar</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fywyd</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(Brown, 2020, t. 2).</a:t>
            </a:r>
          </a:p>
          <a:p>
            <a:pPr marL="0" indent="0">
              <a:buNone/>
            </a:pPr>
            <a:endParaRPr lang="en-GB" dirty="0"/>
          </a:p>
        </p:txBody>
      </p:sp>
      <p:sp>
        <p:nvSpPr>
          <p:cNvPr id="4" name="Content Placeholder 3">
            <a:extLst>
              <a:ext uri="{FF2B5EF4-FFF2-40B4-BE49-F238E27FC236}">
                <a16:creationId xmlns:a16="http://schemas.microsoft.com/office/drawing/2014/main" id="{28F13E52-64FE-19B0-CF7F-FA4BFF0968EE}"/>
              </a:ext>
            </a:extLst>
          </p:cNvPr>
          <p:cNvSpPr>
            <a:spLocks noGrp="1"/>
          </p:cNvSpPr>
          <p:nvPr>
            <p:ph sz="half" idx="2"/>
          </p:nvPr>
        </p:nvSpPr>
        <p:spPr>
          <a:xfrm>
            <a:off x="4648200" y="1825624"/>
            <a:ext cx="4316288" cy="4195663"/>
          </a:xfrm>
        </p:spPr>
        <p:txBody>
          <a:bodyPr>
            <a:normAutofit fontScale="85000" lnSpcReduction="10000"/>
          </a:bodyPr>
          <a:lstStyle/>
          <a:p>
            <a:r>
              <a:rPr lang="en-GB" dirty="0">
                <a:solidFill>
                  <a:srgbClr val="0070C0"/>
                </a:solidFill>
                <a:latin typeface="Arial" panose="020B0604020202020204" pitchFamily="34" charset="0"/>
              </a:rPr>
              <a:t>2 in 1000 UK children have permanent hearing loss;</a:t>
            </a:r>
          </a:p>
          <a:p>
            <a:r>
              <a:rPr lang="en-GB" dirty="0">
                <a:solidFill>
                  <a:srgbClr val="0070C0"/>
                </a:solidFill>
                <a:latin typeface="Arial" panose="020B0604020202020204" pitchFamily="34" charset="0"/>
              </a:rPr>
              <a:t>1 in 10 UK children have temporary hearing loss, often from Otitis Media (glue ear);</a:t>
            </a:r>
          </a:p>
          <a:p>
            <a:pPr marL="0" indent="0">
              <a:buNone/>
            </a:pPr>
            <a:r>
              <a:rPr lang="en-GB" i="1" dirty="0">
                <a:solidFill>
                  <a:srgbClr val="0070C0"/>
                </a:solidFill>
                <a:latin typeface="Arial" panose="020B0604020202020204" pitchFamily="34" charset="0"/>
              </a:rPr>
              <a:t>“Early identification is important to minimize developmental, speech, language, social and economical impact on a child’s life” </a:t>
            </a:r>
            <a:r>
              <a:rPr lang="en-GB" sz="1900" dirty="0">
                <a:solidFill>
                  <a:srgbClr val="0070C0"/>
                </a:solidFill>
                <a:latin typeface="Arial" panose="020B0604020202020204" pitchFamily="34" charset="0"/>
              </a:rPr>
              <a:t>(Brown, 2020, p. 2).</a:t>
            </a:r>
          </a:p>
          <a:p>
            <a:pPr marL="0" indent="0">
              <a:buNone/>
            </a:pPr>
            <a:endParaRPr lang="en-GB" dirty="0"/>
          </a:p>
        </p:txBody>
      </p:sp>
    </p:spTree>
    <p:extLst>
      <p:ext uri="{BB962C8B-B14F-4D97-AF65-F5344CB8AC3E}">
        <p14:creationId xmlns:p14="http://schemas.microsoft.com/office/powerpoint/2010/main" val="4127645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1C71-49DE-9E70-AB6D-4798421778E2}"/>
              </a:ext>
            </a:extLst>
          </p:cNvPr>
          <p:cNvSpPr>
            <a:spLocks noGrp="1"/>
          </p:cNvSpPr>
          <p:nvPr>
            <p:ph type="title"/>
          </p:nvPr>
        </p:nvSpPr>
        <p:spPr/>
        <p:txBody>
          <a:bodyPr>
            <a:normAutofit fontScale="90000"/>
          </a:bodyPr>
          <a:lstStyle/>
          <a:p>
            <a:pPr algn="ctr"/>
            <a:r>
              <a:rPr lang="en-GB" sz="4400" dirty="0">
                <a:latin typeface="Arial" panose="020B0604020202020204" pitchFamily="34" charset="0"/>
              </a:rPr>
              <a:t>Mathau o </a:t>
            </a:r>
            <a:r>
              <a:rPr lang="en-GB" sz="4400" dirty="0" err="1">
                <a:latin typeface="Arial" panose="020B0604020202020204" pitchFamily="34" charset="0"/>
              </a:rPr>
              <a:t>golled</a:t>
            </a:r>
            <a:r>
              <a:rPr lang="en-GB" sz="4400" dirty="0">
                <a:latin typeface="Arial" panose="020B0604020202020204" pitchFamily="34" charset="0"/>
              </a:rPr>
              <a:t> </a:t>
            </a:r>
            <a:r>
              <a:rPr lang="en-GB" sz="4400" dirty="0" err="1">
                <a:latin typeface="Arial" panose="020B0604020202020204" pitchFamily="34" charset="0"/>
              </a:rPr>
              <a:t>clyw</a:t>
            </a:r>
            <a:r>
              <a:rPr lang="en-GB" sz="4400" dirty="0">
                <a:latin typeface="Arial" panose="020B0604020202020204" pitchFamily="34" charset="0"/>
              </a:rPr>
              <a:t> </a:t>
            </a:r>
            <a:r>
              <a:rPr lang="en-GB" sz="4400" dirty="0" err="1">
                <a:latin typeface="Arial" panose="020B0604020202020204" pitchFamily="34" charset="0"/>
              </a:rPr>
              <a:t>mewn</a:t>
            </a:r>
            <a:r>
              <a:rPr lang="en-GB" sz="4400" dirty="0">
                <a:latin typeface="Arial" panose="020B0604020202020204" pitchFamily="34" charset="0"/>
              </a:rPr>
              <a:t> plant</a:t>
            </a:r>
            <a:br>
              <a:rPr lang="en-GB" sz="4400" dirty="0">
                <a:latin typeface="Arial" panose="020B0604020202020204" pitchFamily="34" charset="0"/>
              </a:rPr>
            </a:br>
            <a:r>
              <a:rPr lang="en-GB" sz="4400" dirty="0">
                <a:solidFill>
                  <a:srgbClr val="0070C0"/>
                </a:solidFill>
                <a:latin typeface="Arial" panose="020B0604020202020204" pitchFamily="34" charset="0"/>
              </a:rPr>
              <a:t>Types of hearing loss in children</a:t>
            </a:r>
            <a:endParaRPr lang="en-GB" dirty="0"/>
          </a:p>
        </p:txBody>
      </p:sp>
      <p:sp>
        <p:nvSpPr>
          <p:cNvPr id="3" name="Content Placeholder 2">
            <a:extLst>
              <a:ext uri="{FF2B5EF4-FFF2-40B4-BE49-F238E27FC236}">
                <a16:creationId xmlns:a16="http://schemas.microsoft.com/office/drawing/2014/main" id="{52995407-8949-D25C-13FA-BECD082AF116}"/>
              </a:ext>
            </a:extLst>
          </p:cNvPr>
          <p:cNvSpPr>
            <a:spLocks noGrp="1"/>
          </p:cNvSpPr>
          <p:nvPr>
            <p:ph sz="half" idx="1"/>
          </p:nvPr>
        </p:nvSpPr>
        <p:spPr/>
        <p:txBody>
          <a:bodyPr/>
          <a:lstStyle/>
          <a:p>
            <a:r>
              <a:rPr lang="en-GB" dirty="0">
                <a:latin typeface="Arial" panose="020B0604020202020204" pitchFamily="34" charset="0"/>
              </a:rPr>
              <a:t>Nam </a:t>
            </a:r>
            <a:r>
              <a:rPr lang="en-GB" dirty="0" err="1">
                <a:latin typeface="Arial" panose="020B0604020202020204" pitchFamily="34" charset="0"/>
              </a:rPr>
              <a:t>synhwyraidd</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y </a:t>
            </a:r>
            <a:r>
              <a:rPr lang="en-GB" dirty="0" err="1">
                <a:latin typeface="Arial" panose="020B0604020202020204" pitchFamily="34" charset="0"/>
              </a:rPr>
              <a:t>clyw</a:t>
            </a:r>
            <a:r>
              <a:rPr lang="en-GB" dirty="0">
                <a:latin typeface="Arial" panose="020B0604020202020204" pitchFamily="34" charset="0"/>
              </a:rPr>
              <a:t>;</a:t>
            </a:r>
          </a:p>
          <a:p>
            <a:r>
              <a:rPr lang="en-GB" dirty="0" err="1">
                <a:latin typeface="Arial" panose="020B0604020202020204" pitchFamily="34" charset="0"/>
              </a:rPr>
              <a:t>Colli</a:t>
            </a:r>
            <a:r>
              <a:rPr lang="en-GB" dirty="0">
                <a:latin typeface="Arial" panose="020B0604020202020204" pitchFamily="34" charset="0"/>
              </a:rPr>
              <a:t> </a:t>
            </a:r>
            <a:r>
              <a:rPr lang="en-GB" dirty="0" err="1">
                <a:latin typeface="Arial" panose="020B0604020202020204" pitchFamily="34" charset="0"/>
              </a:rPr>
              <a:t>clyw</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y </a:t>
            </a:r>
            <a:r>
              <a:rPr lang="en-GB" dirty="0" err="1">
                <a:latin typeface="Arial" panose="020B0604020202020204" pitchFamily="34" charset="0"/>
              </a:rPr>
              <a:t>glust</a:t>
            </a:r>
            <a:r>
              <a:rPr lang="en-GB" dirty="0">
                <a:latin typeface="Arial" panose="020B0604020202020204" pitchFamily="34" charset="0"/>
              </a:rPr>
              <a:t> </a:t>
            </a:r>
            <a:r>
              <a:rPr lang="en-GB" dirty="0" err="1">
                <a:latin typeface="Arial" panose="020B0604020202020204" pitchFamily="34" charset="0"/>
              </a:rPr>
              <a:t>ganol</a:t>
            </a:r>
            <a:r>
              <a:rPr lang="en-GB" dirty="0">
                <a:latin typeface="Arial" panose="020B0604020202020204" pitchFamily="34" charset="0"/>
              </a:rPr>
              <a:t>;</a:t>
            </a:r>
          </a:p>
          <a:p>
            <a:r>
              <a:rPr lang="en-GB" dirty="0" err="1">
                <a:latin typeface="Arial" panose="020B0604020202020204" pitchFamily="34" charset="0"/>
              </a:rPr>
              <a:t>Cymysg</a:t>
            </a:r>
            <a:r>
              <a:rPr lang="en-GB" dirty="0">
                <a:latin typeface="Arial" panose="020B0604020202020204" pitchFamily="34" charset="0"/>
              </a:rPr>
              <a:t>;</a:t>
            </a:r>
          </a:p>
          <a:p>
            <a:r>
              <a:rPr lang="en-GB" dirty="0" err="1">
                <a:latin typeface="Arial" panose="020B0604020202020204" pitchFamily="34" charset="0"/>
              </a:rPr>
              <a:t>Niwroopathi</a:t>
            </a:r>
            <a:r>
              <a:rPr lang="en-GB" dirty="0">
                <a:latin typeface="Arial" panose="020B0604020202020204" pitchFamily="34" charset="0"/>
              </a:rPr>
              <a:t> </a:t>
            </a:r>
            <a:r>
              <a:rPr lang="en-GB" dirty="0" err="1">
                <a:latin typeface="Arial" panose="020B0604020202020204" pitchFamily="34" charset="0"/>
              </a:rPr>
              <a:t>clywedol</a:t>
            </a:r>
            <a:r>
              <a:rPr lang="en-GB" dirty="0">
                <a:latin typeface="Arial" panose="020B0604020202020204" pitchFamily="34" charset="0"/>
              </a:rPr>
              <a:t>;</a:t>
            </a:r>
          </a:p>
          <a:p>
            <a:r>
              <a:rPr lang="en-GB" dirty="0" err="1">
                <a:latin typeface="Arial" panose="020B0604020202020204" pitchFamily="34" charset="0"/>
              </a:rPr>
              <a:t>Prosesu</a:t>
            </a:r>
            <a:r>
              <a:rPr lang="en-GB" dirty="0">
                <a:latin typeface="Arial" panose="020B0604020202020204" pitchFamily="34" charset="0"/>
              </a:rPr>
              <a:t> </a:t>
            </a:r>
            <a:r>
              <a:rPr lang="en-GB" dirty="0" err="1">
                <a:latin typeface="Arial" panose="020B0604020202020204" pitchFamily="34" charset="0"/>
              </a:rPr>
              <a:t>clywedol</a:t>
            </a:r>
            <a:r>
              <a:rPr lang="en-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37FEA9A9-1D3B-7B58-E448-A4BF3025A3C5}"/>
              </a:ext>
            </a:extLst>
          </p:cNvPr>
          <p:cNvSpPr>
            <a:spLocks noGrp="1"/>
          </p:cNvSpPr>
          <p:nvPr>
            <p:ph sz="half" idx="2"/>
          </p:nvPr>
        </p:nvSpPr>
        <p:spPr/>
        <p:txBody>
          <a:bodyPr/>
          <a:lstStyle/>
          <a:p>
            <a:r>
              <a:rPr lang="en-GB" dirty="0">
                <a:solidFill>
                  <a:srgbClr val="0070C0"/>
                </a:solidFill>
                <a:latin typeface="Arial" panose="020B0604020202020204" pitchFamily="34" charset="0"/>
              </a:rPr>
              <a:t>Sensorineural;</a:t>
            </a:r>
          </a:p>
          <a:p>
            <a:r>
              <a:rPr lang="en-GB" dirty="0">
                <a:solidFill>
                  <a:srgbClr val="0070C0"/>
                </a:solidFill>
                <a:latin typeface="Arial" panose="020B0604020202020204" pitchFamily="34" charset="0"/>
              </a:rPr>
              <a:t>Conductive;</a:t>
            </a:r>
          </a:p>
          <a:p>
            <a:r>
              <a:rPr lang="en-GB" dirty="0">
                <a:solidFill>
                  <a:srgbClr val="0070C0"/>
                </a:solidFill>
                <a:latin typeface="Arial" panose="020B0604020202020204" pitchFamily="34" charset="0"/>
              </a:rPr>
              <a:t>Mixed;</a:t>
            </a:r>
          </a:p>
          <a:p>
            <a:r>
              <a:rPr lang="en-GB" dirty="0">
                <a:solidFill>
                  <a:srgbClr val="0070C0"/>
                </a:solidFill>
                <a:latin typeface="Arial" panose="020B0604020202020204" pitchFamily="34" charset="0"/>
              </a:rPr>
              <a:t>Auditory neuropathy;</a:t>
            </a:r>
          </a:p>
          <a:p>
            <a:r>
              <a:rPr lang="en-GB" dirty="0">
                <a:solidFill>
                  <a:srgbClr val="0070C0"/>
                </a:solidFill>
                <a:latin typeface="Arial" panose="020B0604020202020204" pitchFamily="34" charset="0"/>
              </a:rPr>
              <a:t>Auditory processing;</a:t>
            </a:r>
          </a:p>
          <a:p>
            <a:r>
              <a:rPr lang="en-GB" dirty="0">
                <a:solidFill>
                  <a:srgbClr val="0070C0"/>
                </a:solidFill>
                <a:latin typeface="Arial" panose="020B0604020202020204" pitchFamily="34" charset="0"/>
              </a:rPr>
              <a:t>Unilateral hearing loss.</a:t>
            </a:r>
          </a:p>
          <a:p>
            <a:pPr marL="0" indent="0">
              <a:buNone/>
            </a:pPr>
            <a:endParaRPr lang="en-GB" dirty="0"/>
          </a:p>
        </p:txBody>
      </p:sp>
    </p:spTree>
    <p:extLst>
      <p:ext uri="{BB962C8B-B14F-4D97-AF65-F5344CB8AC3E}">
        <p14:creationId xmlns:p14="http://schemas.microsoft.com/office/powerpoint/2010/main" val="1427466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A53DD-8A88-4C44-B8BD-8E16F4980DA8}"/>
              </a:ext>
            </a:extLst>
          </p:cNvPr>
          <p:cNvSpPr>
            <a:spLocks noGrp="1"/>
          </p:cNvSpPr>
          <p:nvPr>
            <p:ph type="title"/>
          </p:nvPr>
        </p:nvSpPr>
        <p:spPr/>
        <p:txBody>
          <a:bodyPr/>
          <a:lstStyle/>
          <a:p>
            <a:pPr algn="ctr"/>
            <a:r>
              <a:rPr lang="cy-GB" altLang="cy-GB" sz="4400" dirty="0">
                <a:latin typeface="Arial" panose="020B0604020202020204" pitchFamily="34" charset="0"/>
              </a:rPr>
              <a:t>Ffactorau amgylcheddol</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Environmental factors </a:t>
            </a:r>
            <a:endParaRPr lang="en-GB" dirty="0"/>
          </a:p>
        </p:txBody>
      </p:sp>
      <p:sp>
        <p:nvSpPr>
          <p:cNvPr id="3" name="Content Placeholder 2">
            <a:extLst>
              <a:ext uri="{FF2B5EF4-FFF2-40B4-BE49-F238E27FC236}">
                <a16:creationId xmlns:a16="http://schemas.microsoft.com/office/drawing/2014/main" id="{5871253F-1177-5CE1-76D1-03380F2FCD99}"/>
              </a:ext>
            </a:extLst>
          </p:cNvPr>
          <p:cNvSpPr>
            <a:spLocks noGrp="1"/>
          </p:cNvSpPr>
          <p:nvPr>
            <p:ph sz="half" idx="1"/>
          </p:nvPr>
        </p:nvSpPr>
        <p:spPr/>
        <p:txBody>
          <a:bodyPr/>
          <a:lstStyle/>
          <a:p>
            <a:pPr>
              <a:defRPr/>
            </a:pPr>
            <a:r>
              <a:rPr lang="cy-GB" altLang="cy-GB" sz="2800" dirty="0">
                <a:latin typeface="Arial" panose="020B0604020202020204" pitchFamily="34" charset="0"/>
              </a:rPr>
              <a:t>Nifer o frodyr a chwiorydd;</a:t>
            </a:r>
          </a:p>
          <a:p>
            <a:pPr>
              <a:defRPr/>
            </a:pPr>
            <a:r>
              <a:rPr lang="cy-GB" altLang="cy-GB" sz="2800" dirty="0">
                <a:latin typeface="Arial" panose="020B0604020202020204" pitchFamily="34" charset="0"/>
              </a:rPr>
              <a:t>Nifer o lyfrau;</a:t>
            </a:r>
          </a:p>
          <a:p>
            <a:pPr>
              <a:defRPr/>
            </a:pPr>
            <a:r>
              <a:rPr lang="cy-GB" altLang="cy-GB" sz="2800" dirty="0">
                <a:latin typeface="Arial" panose="020B0604020202020204" pitchFamily="34" charset="0"/>
              </a:rPr>
              <a:t>Graddfa CHAOS;</a:t>
            </a:r>
          </a:p>
          <a:p>
            <a:pPr>
              <a:defRPr/>
            </a:pPr>
            <a:r>
              <a:rPr lang="cy-GB" altLang="cy-GB" sz="2800" dirty="0">
                <a:latin typeface="Arial" panose="020B0604020202020204" pitchFamily="34" charset="0"/>
              </a:rPr>
              <a:t>Bwydo o’r fron;</a:t>
            </a:r>
          </a:p>
          <a:p>
            <a:pPr>
              <a:defRPr/>
            </a:pPr>
            <a:r>
              <a:rPr lang="cy-GB" altLang="cy-GB" sz="2800" dirty="0">
                <a:latin typeface="Arial" panose="020B0604020202020204" pitchFamily="34" charset="0"/>
              </a:rPr>
              <a:t>Meithrinfa/Gofal plant.</a:t>
            </a:r>
          </a:p>
          <a:p>
            <a:pPr marL="0" indent="0">
              <a:buNone/>
            </a:pPr>
            <a:endParaRPr lang="en-GB" dirty="0"/>
          </a:p>
        </p:txBody>
      </p:sp>
      <p:sp>
        <p:nvSpPr>
          <p:cNvPr id="4" name="Content Placeholder 3">
            <a:extLst>
              <a:ext uri="{FF2B5EF4-FFF2-40B4-BE49-F238E27FC236}">
                <a16:creationId xmlns:a16="http://schemas.microsoft.com/office/drawing/2014/main" id="{DA3CB9C9-8B4B-512C-2B96-FAA07620E334}"/>
              </a:ext>
            </a:extLst>
          </p:cNvPr>
          <p:cNvSpPr>
            <a:spLocks noGrp="1"/>
          </p:cNvSpPr>
          <p:nvPr>
            <p:ph sz="half" idx="2"/>
          </p:nvPr>
        </p:nvSpPr>
        <p:spPr/>
        <p:txBody>
          <a:bodyPr/>
          <a:lstStyle/>
          <a:p>
            <a:pPr>
              <a:defRPr/>
            </a:pPr>
            <a:r>
              <a:rPr lang="en-GB" altLang="cy-GB" sz="2800" dirty="0">
                <a:solidFill>
                  <a:srgbClr val="0070C0"/>
                </a:solidFill>
                <a:latin typeface="Arial" panose="020B0604020202020204" pitchFamily="34" charset="0"/>
              </a:rPr>
              <a:t>Number of siblings;</a:t>
            </a:r>
          </a:p>
          <a:p>
            <a:pPr>
              <a:defRPr/>
            </a:pPr>
            <a:r>
              <a:rPr lang="en-GB" altLang="cy-GB" sz="2800" dirty="0">
                <a:solidFill>
                  <a:srgbClr val="0070C0"/>
                </a:solidFill>
                <a:latin typeface="Arial" panose="020B0604020202020204" pitchFamily="34" charset="0"/>
              </a:rPr>
              <a:t>Number of books;</a:t>
            </a:r>
          </a:p>
          <a:p>
            <a:pPr>
              <a:defRPr/>
            </a:pPr>
            <a:r>
              <a:rPr lang="en-GB" altLang="cy-GB" sz="2800" dirty="0">
                <a:solidFill>
                  <a:srgbClr val="0070C0"/>
                </a:solidFill>
                <a:latin typeface="Arial" panose="020B0604020202020204" pitchFamily="34" charset="0"/>
              </a:rPr>
              <a:t>CHAOS Scale;</a:t>
            </a:r>
          </a:p>
          <a:p>
            <a:pPr>
              <a:defRPr/>
            </a:pPr>
            <a:r>
              <a:rPr lang="en-GB" altLang="cy-GB" sz="2800" dirty="0">
                <a:solidFill>
                  <a:srgbClr val="0070C0"/>
                </a:solidFill>
                <a:latin typeface="Arial" panose="020B0604020202020204" pitchFamily="34" charset="0"/>
              </a:rPr>
              <a:t>Breastfeeding;</a:t>
            </a:r>
          </a:p>
          <a:p>
            <a:pPr>
              <a:defRPr/>
            </a:pPr>
            <a:r>
              <a:rPr lang="en-GB" altLang="cy-GB" sz="2800" dirty="0">
                <a:solidFill>
                  <a:srgbClr val="0070C0"/>
                </a:solidFill>
                <a:latin typeface="Arial" panose="020B0604020202020204" pitchFamily="34" charset="0"/>
              </a:rPr>
              <a:t>Nursery/Childcare.</a:t>
            </a:r>
          </a:p>
          <a:p>
            <a:pPr marL="0" indent="0">
              <a:buNone/>
            </a:pPr>
            <a:endParaRPr lang="en-GB" dirty="0"/>
          </a:p>
        </p:txBody>
      </p:sp>
    </p:spTree>
    <p:extLst>
      <p:ext uri="{BB962C8B-B14F-4D97-AF65-F5344CB8AC3E}">
        <p14:creationId xmlns:p14="http://schemas.microsoft.com/office/powerpoint/2010/main" val="1777380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3FD5-DE38-95DB-4CA2-904359CA94F4}"/>
              </a:ext>
            </a:extLst>
          </p:cNvPr>
          <p:cNvSpPr>
            <a:spLocks noGrp="1"/>
          </p:cNvSpPr>
          <p:nvPr>
            <p:ph type="title"/>
          </p:nvPr>
        </p:nvSpPr>
        <p:spPr/>
        <p:txBody>
          <a:bodyPr/>
          <a:lstStyle/>
          <a:p>
            <a:pPr algn="ctr"/>
            <a:r>
              <a:rPr lang="cy-GB" altLang="cy-GB" sz="4400" dirty="0">
                <a:latin typeface="Arial" panose="020B0604020202020204" pitchFamily="34" charset="0"/>
              </a:rPr>
              <a:t>Brodyr a chwiorydd</a:t>
            </a:r>
            <a:br>
              <a:rPr lang="cy-GB" altLang="cy-GB" sz="4400" dirty="0">
                <a:latin typeface="Arial" panose="020B0604020202020204" pitchFamily="34" charset="0"/>
              </a:rPr>
            </a:br>
            <a:r>
              <a:rPr lang="en-GB" altLang="cy-GB" sz="4400" dirty="0">
                <a:solidFill>
                  <a:srgbClr val="0070C0"/>
                </a:solidFill>
                <a:latin typeface="Arial" panose="020B0604020202020204" pitchFamily="34" charset="0"/>
              </a:rPr>
              <a:t>Siblings</a:t>
            </a:r>
            <a:endParaRPr lang="en-GB" dirty="0"/>
          </a:p>
        </p:txBody>
      </p:sp>
      <p:sp>
        <p:nvSpPr>
          <p:cNvPr id="3" name="Content Placeholder 2">
            <a:extLst>
              <a:ext uri="{FF2B5EF4-FFF2-40B4-BE49-F238E27FC236}">
                <a16:creationId xmlns:a16="http://schemas.microsoft.com/office/drawing/2014/main" id="{5B0CE41B-93F9-56D0-719E-4FA2D953FF95}"/>
              </a:ext>
            </a:extLst>
          </p:cNvPr>
          <p:cNvSpPr>
            <a:spLocks noGrp="1"/>
          </p:cNvSpPr>
          <p:nvPr>
            <p:ph sz="half" idx="1"/>
          </p:nvPr>
        </p:nvSpPr>
        <p:spPr/>
        <p:txBody>
          <a:bodyPr/>
          <a:lstStyle/>
          <a:p>
            <a:pPr>
              <a:defRPr/>
            </a:pPr>
            <a:r>
              <a:rPr lang="cy-GB" altLang="cy-GB" dirty="0">
                <a:latin typeface="Arial" panose="020B0604020202020204" pitchFamily="34" charset="0"/>
              </a:rPr>
              <a:t>Nifer o frodyr a chwiorydd;</a:t>
            </a:r>
          </a:p>
          <a:p>
            <a:pPr>
              <a:defRPr/>
            </a:pPr>
            <a:r>
              <a:rPr lang="cy-GB" altLang="cy-GB" dirty="0">
                <a:latin typeface="Arial" panose="020B0604020202020204" pitchFamily="34" charset="0"/>
              </a:rPr>
              <a:t>Safle yn y teulu;</a:t>
            </a:r>
          </a:p>
          <a:p>
            <a:pPr>
              <a:buFontTx/>
              <a:buChar char="-"/>
              <a:defRPr/>
            </a:pPr>
            <a:r>
              <a:rPr lang="cy-GB" altLang="cy-GB" dirty="0">
                <a:latin typeface="Arial" panose="020B0604020202020204" pitchFamily="34" charset="0"/>
              </a:rPr>
              <a:t>Ganwyd gyntaf;</a:t>
            </a:r>
          </a:p>
          <a:p>
            <a:pPr>
              <a:buFontTx/>
              <a:buChar char="-"/>
              <a:defRPr/>
            </a:pPr>
            <a:r>
              <a:rPr lang="cy-GB" altLang="cy-GB" dirty="0">
                <a:latin typeface="Arial" panose="020B0604020202020204" pitchFamily="34" charset="0"/>
              </a:rPr>
              <a:t>Plentyn canol;</a:t>
            </a:r>
          </a:p>
          <a:p>
            <a:pPr>
              <a:buFontTx/>
              <a:buChar char="-"/>
              <a:defRPr/>
            </a:pPr>
            <a:r>
              <a:rPr lang="cy-GB" altLang="cy-GB" dirty="0">
                <a:latin typeface="Arial" panose="020B0604020202020204" pitchFamily="34" charset="0"/>
              </a:rPr>
              <a:t>Ieuengaf;</a:t>
            </a:r>
          </a:p>
          <a:p>
            <a:pPr>
              <a:buFontTx/>
              <a:buChar char="-"/>
              <a:defRPr/>
            </a:pPr>
            <a:r>
              <a:rPr lang="cy-GB" altLang="cy-GB" dirty="0" err="1">
                <a:latin typeface="Arial" panose="020B0604020202020204" pitchFamily="34" charset="0"/>
              </a:rPr>
              <a:t>Efaill</a:t>
            </a:r>
            <a:r>
              <a:rPr lang="cy-GB" altLang="cy-GB" dirty="0">
                <a:latin typeface="Arial" panose="020B0604020202020204" pitchFamily="34" charset="0"/>
              </a:rPr>
              <a:t>.</a:t>
            </a:r>
          </a:p>
          <a:p>
            <a:pPr marL="0" indent="0">
              <a:buNone/>
            </a:pPr>
            <a:endParaRPr lang="en-GB" dirty="0"/>
          </a:p>
        </p:txBody>
      </p:sp>
      <p:sp>
        <p:nvSpPr>
          <p:cNvPr id="4" name="Content Placeholder 3">
            <a:extLst>
              <a:ext uri="{FF2B5EF4-FFF2-40B4-BE49-F238E27FC236}">
                <a16:creationId xmlns:a16="http://schemas.microsoft.com/office/drawing/2014/main" id="{24BC3291-A87F-735D-618D-09588C7A7598}"/>
              </a:ext>
            </a:extLst>
          </p:cNvPr>
          <p:cNvSpPr>
            <a:spLocks noGrp="1"/>
          </p:cNvSpPr>
          <p:nvPr>
            <p:ph sz="half" idx="2"/>
          </p:nvPr>
        </p:nvSpPr>
        <p:spPr/>
        <p:txBody>
          <a:bodyPr/>
          <a:lstStyle/>
          <a:p>
            <a:pPr>
              <a:defRPr/>
            </a:pPr>
            <a:r>
              <a:rPr lang="en-GB" altLang="cy-GB" dirty="0">
                <a:solidFill>
                  <a:srgbClr val="0070C0"/>
                </a:solidFill>
                <a:latin typeface="Arial" panose="020B0604020202020204" pitchFamily="34" charset="0"/>
              </a:rPr>
              <a:t>Number of siblings;</a:t>
            </a:r>
          </a:p>
          <a:p>
            <a:pPr>
              <a:defRPr/>
            </a:pPr>
            <a:r>
              <a:rPr lang="en-GB" altLang="cy-GB" dirty="0">
                <a:solidFill>
                  <a:srgbClr val="0070C0"/>
                </a:solidFill>
                <a:latin typeface="Arial" panose="020B0604020202020204" pitchFamily="34" charset="0"/>
              </a:rPr>
              <a:t>Position in family;</a:t>
            </a:r>
          </a:p>
          <a:p>
            <a:pPr>
              <a:buFontTx/>
              <a:buChar char="-"/>
              <a:defRPr/>
            </a:pPr>
            <a:r>
              <a:rPr lang="en-GB" altLang="cy-GB" dirty="0">
                <a:solidFill>
                  <a:srgbClr val="0070C0"/>
                </a:solidFill>
                <a:latin typeface="Arial" panose="020B0604020202020204" pitchFamily="34" charset="0"/>
              </a:rPr>
              <a:t>First born;</a:t>
            </a:r>
          </a:p>
          <a:p>
            <a:pPr>
              <a:buFontTx/>
              <a:buChar char="-"/>
              <a:defRPr/>
            </a:pPr>
            <a:r>
              <a:rPr lang="en-GB" altLang="cy-GB" dirty="0">
                <a:solidFill>
                  <a:srgbClr val="0070C0"/>
                </a:solidFill>
                <a:latin typeface="Arial" panose="020B0604020202020204" pitchFamily="34" charset="0"/>
              </a:rPr>
              <a:t>Middle child;</a:t>
            </a:r>
          </a:p>
          <a:p>
            <a:pPr>
              <a:buFontTx/>
              <a:buChar char="-"/>
              <a:defRPr/>
            </a:pPr>
            <a:r>
              <a:rPr lang="en-GB" altLang="cy-GB" dirty="0">
                <a:solidFill>
                  <a:srgbClr val="0070C0"/>
                </a:solidFill>
                <a:latin typeface="Arial" panose="020B0604020202020204" pitchFamily="34" charset="0"/>
              </a:rPr>
              <a:t>Youngest;</a:t>
            </a:r>
          </a:p>
          <a:p>
            <a:pPr>
              <a:buFontTx/>
              <a:buChar char="-"/>
              <a:defRPr/>
            </a:pPr>
            <a:r>
              <a:rPr lang="en-GB" altLang="cy-GB" dirty="0">
                <a:solidFill>
                  <a:srgbClr val="0070C0"/>
                </a:solidFill>
                <a:latin typeface="Arial" panose="020B0604020202020204" pitchFamily="34" charset="0"/>
              </a:rPr>
              <a:t>Twin.</a:t>
            </a:r>
          </a:p>
          <a:p>
            <a:pPr marL="0" indent="0">
              <a:buNone/>
            </a:pPr>
            <a:endParaRPr lang="en-GB" dirty="0"/>
          </a:p>
        </p:txBody>
      </p:sp>
    </p:spTree>
    <p:extLst>
      <p:ext uri="{BB962C8B-B14F-4D97-AF65-F5344CB8AC3E}">
        <p14:creationId xmlns:p14="http://schemas.microsoft.com/office/powerpoint/2010/main" val="3905441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764705"/>
            <a:ext cx="8047806" cy="313148"/>
          </a:xfrm>
        </p:spPr>
        <p:txBody>
          <a:bodyPr>
            <a:noAutofit/>
          </a:bodyPr>
          <a:lstStyle/>
          <a:p>
            <a:r>
              <a:rPr lang="cy-GB" altLang="cy-GB" sz="4000" dirty="0">
                <a:latin typeface="Arial" panose="020B0604020202020204" pitchFamily="34" charset="0"/>
              </a:rPr>
              <a:t>Brodyr a Chwiorydd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Siblings</a:t>
            </a:r>
            <a:endParaRPr lang="en-GB" sz="4000" dirty="0">
              <a:solidFill>
                <a:srgbClr val="0070C0"/>
              </a:solidFill>
            </a:endParaRPr>
          </a:p>
        </p:txBody>
      </p:sp>
      <p:sp>
        <p:nvSpPr>
          <p:cNvPr id="5" name="Content Placeholder 4"/>
          <p:cNvSpPr>
            <a:spLocks noGrp="1"/>
          </p:cNvSpPr>
          <p:nvPr>
            <p:ph sz="half" idx="1"/>
          </p:nvPr>
        </p:nvSpPr>
        <p:spPr>
          <a:xfrm>
            <a:off x="179512" y="1700808"/>
            <a:ext cx="4608512" cy="4392487"/>
          </a:xfrm>
        </p:spPr>
        <p:txBody>
          <a:bodyPr>
            <a:noAutofit/>
          </a:bodyPr>
          <a:lstStyle/>
          <a:p>
            <a:pPr>
              <a:defRPr/>
            </a:pPr>
            <a:r>
              <a:rPr lang="cy-GB" altLang="cy-GB" sz="2200" dirty="0">
                <a:latin typeface="Arial" panose="020B0604020202020204" pitchFamily="34" charset="0"/>
              </a:rPr>
              <a:t>Geirfa a datblygiad gramadegol uwch gan blant cyntaf-anedig;</a:t>
            </a:r>
          </a:p>
          <a:p>
            <a:pPr>
              <a:defRPr/>
            </a:pPr>
            <a:r>
              <a:rPr lang="cy-GB" altLang="cy-GB" sz="2200" dirty="0">
                <a:latin typeface="Arial" panose="020B0604020202020204" pitchFamily="34" charset="0"/>
              </a:rPr>
              <a:t>Sgiliau sgwrsio uwch gan blant a anwyd yn ddiweddarach;</a:t>
            </a:r>
          </a:p>
          <a:p>
            <a:pPr>
              <a:defRPr/>
            </a:pPr>
            <a:r>
              <a:rPr lang="cy-GB" altLang="cy-GB" sz="2200" dirty="0">
                <a:latin typeface="Arial" panose="020B0604020202020204" pitchFamily="34" charset="0"/>
              </a:rPr>
              <a:t>Plant cyntaf-anedig yn dysgu 50 gair ynghynt;</a:t>
            </a:r>
          </a:p>
          <a:p>
            <a:pPr>
              <a:defRPr/>
            </a:pPr>
            <a:r>
              <a:rPr lang="cy-GB" altLang="cy-GB" sz="2200" dirty="0">
                <a:latin typeface="Arial" panose="020B0604020202020204" pitchFamily="34" charset="0"/>
              </a:rPr>
              <a:t>A yw plant cyntaf-anedig yn elwa o fwy o sylw 1-1?;</a:t>
            </a:r>
          </a:p>
          <a:p>
            <a:pPr>
              <a:defRPr/>
            </a:pPr>
            <a:r>
              <a:rPr lang="cy-GB" altLang="cy-GB" sz="2200" dirty="0">
                <a:latin typeface="Arial" panose="020B0604020202020204" pitchFamily="34" charset="0"/>
              </a:rPr>
              <a:t>A yw plant a anwyd yn ddiweddarach yn elwa o glywed sgyrsiau?</a:t>
            </a:r>
          </a:p>
        </p:txBody>
      </p:sp>
      <p:sp>
        <p:nvSpPr>
          <p:cNvPr id="6" name="Content Placeholder 5"/>
          <p:cNvSpPr>
            <a:spLocks noGrp="1"/>
          </p:cNvSpPr>
          <p:nvPr>
            <p:ph sz="half" idx="2"/>
          </p:nvPr>
        </p:nvSpPr>
        <p:spPr>
          <a:xfrm>
            <a:off x="4788024" y="1700808"/>
            <a:ext cx="4176464" cy="3888432"/>
          </a:xfrm>
        </p:spPr>
        <p:txBody>
          <a:bodyPr>
            <a:normAutofit fontScale="70000" lnSpcReduction="20000"/>
          </a:bodyPr>
          <a:lstStyle/>
          <a:p>
            <a:pPr>
              <a:defRPr/>
            </a:pPr>
            <a:r>
              <a:rPr lang="en-GB" altLang="cy-GB" sz="3200" dirty="0">
                <a:solidFill>
                  <a:srgbClr val="0070C0"/>
                </a:solidFill>
                <a:latin typeface="Arial" panose="020B0604020202020204" pitchFamily="34" charset="0"/>
              </a:rPr>
              <a:t>First-born children advanced in vocabulary and grammatical development;</a:t>
            </a:r>
          </a:p>
          <a:p>
            <a:pPr>
              <a:defRPr/>
            </a:pPr>
            <a:r>
              <a:rPr lang="en-GB" altLang="cy-GB" sz="3200" dirty="0">
                <a:solidFill>
                  <a:srgbClr val="0070C0"/>
                </a:solidFill>
                <a:latin typeface="Arial" panose="020B0604020202020204" pitchFamily="34" charset="0"/>
              </a:rPr>
              <a:t>Later-born children advanced in conversational skills;</a:t>
            </a:r>
          </a:p>
          <a:p>
            <a:pPr>
              <a:defRPr/>
            </a:pPr>
            <a:r>
              <a:rPr lang="en-GB" altLang="cy-GB" sz="3200" dirty="0">
                <a:solidFill>
                  <a:srgbClr val="0070C0"/>
                </a:solidFill>
                <a:latin typeface="Arial" panose="020B0604020202020204" pitchFamily="34" charset="0"/>
              </a:rPr>
              <a:t>50-word milestone reached earlier by first-born children;</a:t>
            </a:r>
          </a:p>
          <a:p>
            <a:pPr>
              <a:defRPr/>
            </a:pPr>
            <a:r>
              <a:rPr lang="en-GB" altLang="cy-GB" sz="3200" dirty="0">
                <a:solidFill>
                  <a:srgbClr val="0070C0"/>
                </a:solidFill>
                <a:latin typeface="Arial" panose="020B0604020202020204" pitchFamily="34" charset="0"/>
              </a:rPr>
              <a:t>Do first-born children benefit from more 1-1 attention?;</a:t>
            </a:r>
          </a:p>
          <a:p>
            <a:pPr>
              <a:defRPr/>
            </a:pPr>
            <a:r>
              <a:rPr lang="en-GB" altLang="cy-GB" sz="3200" dirty="0">
                <a:solidFill>
                  <a:srgbClr val="0070C0"/>
                </a:solidFill>
                <a:latin typeface="Arial" panose="020B0604020202020204" pitchFamily="34" charset="0"/>
              </a:rPr>
              <a:t>Do later-born children benefit from overhearing conversations?</a:t>
            </a:r>
          </a:p>
        </p:txBody>
      </p:sp>
    </p:spTree>
    <p:extLst>
      <p:ext uri="{BB962C8B-B14F-4D97-AF65-F5344CB8AC3E}">
        <p14:creationId xmlns:p14="http://schemas.microsoft.com/office/powerpoint/2010/main" val="198857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628650" y="365127"/>
            <a:ext cx="7886700" cy="543594"/>
          </a:xfrm>
        </p:spPr>
        <p:txBody>
          <a:bodyPr>
            <a:normAutofit fontScale="90000"/>
          </a:bodyPr>
          <a:lstStyle/>
          <a:p>
            <a:pPr algn="l"/>
            <a:r>
              <a:rPr lang="cy-GB" altLang="cy-GB" sz="4000" dirty="0">
                <a:latin typeface="Arial" panose="020B0604020202020204" pitchFamily="34" charset="0"/>
              </a:rPr>
              <a:t>Efeilliaid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Twins</a:t>
            </a:r>
            <a:endParaRPr lang="cy-GB" altLang="cy-GB" sz="4000" dirty="0">
              <a:solidFill>
                <a:srgbClr val="0070C0"/>
              </a:solidFill>
              <a:latin typeface="Arial" panose="020B0604020202020204" pitchFamily="34" charset="0"/>
            </a:endParaRPr>
          </a:p>
        </p:txBody>
      </p:sp>
      <p:sp>
        <p:nvSpPr>
          <p:cNvPr id="7171" name="Content Placeholder 2"/>
          <p:cNvSpPr>
            <a:spLocks noGrp="1"/>
          </p:cNvSpPr>
          <p:nvPr>
            <p:ph sz="half" idx="1"/>
          </p:nvPr>
        </p:nvSpPr>
        <p:spPr>
          <a:xfrm>
            <a:off x="251520" y="1196752"/>
            <a:ext cx="4263330" cy="4980211"/>
          </a:xfrm>
        </p:spPr>
        <p:txBody>
          <a:bodyPr>
            <a:normAutofit/>
          </a:bodyPr>
          <a:lstStyle/>
          <a:p>
            <a:pPr>
              <a:defRPr/>
            </a:pPr>
            <a:r>
              <a:rPr lang="cy-GB" altLang="cy-GB" sz="2000" dirty="0">
                <a:latin typeface="Arial" panose="020B0604020202020204" pitchFamily="34" charset="0"/>
              </a:rPr>
              <a:t>Datblygiad iaith yn arafach na phlant sengl;</a:t>
            </a:r>
          </a:p>
          <a:p>
            <a:pPr>
              <a:defRPr/>
            </a:pPr>
            <a:r>
              <a:rPr lang="cy-GB" altLang="cy-GB" sz="2000" dirty="0">
                <a:latin typeface="Arial" panose="020B0604020202020204" pitchFamily="34" charset="0"/>
              </a:rPr>
              <a:t>Rhyngweithio mwy gyda phlentyn ar yr un lefel datblygiadol;</a:t>
            </a:r>
          </a:p>
          <a:p>
            <a:pPr>
              <a:defRPr/>
            </a:pPr>
            <a:r>
              <a:rPr lang="cy-GB" altLang="cy-GB" sz="2000" dirty="0">
                <a:latin typeface="Arial" panose="020B0604020202020204" pitchFamily="34" charset="0"/>
              </a:rPr>
              <a:t>6 gwaith yn fwy tebygol o gael eu geni gyda pharlys yr ymennydd (mewn cymhariaeth a phlant sengl);</a:t>
            </a:r>
          </a:p>
          <a:p>
            <a:pPr>
              <a:defRPr/>
            </a:pPr>
            <a:r>
              <a:rPr lang="cy-GB" altLang="cy-GB" sz="2000" dirty="0">
                <a:latin typeface="Arial" panose="020B0604020202020204" pitchFamily="34" charset="0"/>
              </a:rPr>
              <a:t>Yn fwy tebygol o fod yn fabi cynamserol;</a:t>
            </a:r>
          </a:p>
          <a:p>
            <a:pPr algn="just">
              <a:defRPr/>
            </a:pPr>
            <a:r>
              <a:rPr lang="en-GB" altLang="cy-GB" sz="2200" dirty="0">
                <a:latin typeface="Arial" panose="020B0604020202020204" pitchFamily="34" charset="0"/>
              </a:rPr>
              <a:t>‘</a:t>
            </a:r>
            <a:r>
              <a:rPr lang="en-GB" altLang="cy-GB" sz="2200" i="1" dirty="0" err="1">
                <a:latin typeface="Arial" panose="020B0604020202020204" pitchFamily="34" charset="0"/>
              </a:rPr>
              <a:t>Idioglossia</a:t>
            </a:r>
            <a:r>
              <a:rPr lang="en-GB" altLang="cy-GB" sz="2200" i="1" dirty="0">
                <a:latin typeface="Arial" panose="020B0604020202020204" pitchFamily="34" charset="0"/>
              </a:rPr>
              <a:t>.’</a:t>
            </a:r>
          </a:p>
          <a:p>
            <a:pPr marL="0" indent="0" algn="r">
              <a:buFontTx/>
              <a:buNone/>
              <a:defRPr/>
            </a:pPr>
            <a:r>
              <a:rPr lang="en-GB" altLang="cy-GB" sz="1800" dirty="0">
                <a:latin typeface="Arial" panose="020B0604020202020204" pitchFamily="34" charset="0"/>
              </a:rPr>
              <a:t>(</a:t>
            </a:r>
            <a:r>
              <a:rPr lang="en-GB" altLang="cy-GB" sz="1800" dirty="0" err="1">
                <a:latin typeface="Arial" panose="020B0604020202020204" pitchFamily="34" charset="0"/>
              </a:rPr>
              <a:t>Horsnall</a:t>
            </a:r>
            <a:r>
              <a:rPr lang="en-GB" altLang="cy-GB" sz="1800" dirty="0">
                <a:latin typeface="Arial" panose="020B0604020202020204" pitchFamily="34" charset="0"/>
              </a:rPr>
              <a:t>, 2023)</a:t>
            </a:r>
          </a:p>
          <a:p>
            <a:pPr marL="0" indent="0">
              <a:buFontTx/>
              <a:buNone/>
              <a:defRPr/>
            </a:pPr>
            <a:endParaRPr lang="cy-GB" altLang="cy-GB" sz="2400" dirty="0">
              <a:latin typeface="Arial" panose="020B0604020202020204" pitchFamily="34" charset="0"/>
            </a:endParaRPr>
          </a:p>
        </p:txBody>
      </p:sp>
      <p:sp>
        <p:nvSpPr>
          <p:cNvPr id="7172" name="Content Placeholder 3"/>
          <p:cNvSpPr>
            <a:spLocks noGrp="1"/>
          </p:cNvSpPr>
          <p:nvPr>
            <p:ph sz="half" idx="2"/>
          </p:nvPr>
        </p:nvSpPr>
        <p:spPr>
          <a:xfrm>
            <a:off x="4648200" y="1196752"/>
            <a:ext cx="4316413" cy="4392488"/>
          </a:xfrm>
        </p:spPr>
        <p:txBody>
          <a:bodyPr>
            <a:normAutofit/>
          </a:bodyPr>
          <a:lstStyle/>
          <a:p>
            <a:pPr>
              <a:defRPr/>
            </a:pPr>
            <a:r>
              <a:rPr lang="en-GB" altLang="cy-GB" sz="2200" dirty="0">
                <a:solidFill>
                  <a:srgbClr val="0070C0"/>
                </a:solidFill>
                <a:latin typeface="Arial" panose="020B0604020202020204" pitchFamily="34" charset="0"/>
              </a:rPr>
              <a:t>Language development slower than single-born children;</a:t>
            </a:r>
          </a:p>
          <a:p>
            <a:pPr>
              <a:defRPr/>
            </a:pPr>
            <a:r>
              <a:rPr lang="en-GB" altLang="cy-GB" sz="2200" dirty="0">
                <a:solidFill>
                  <a:srgbClr val="0070C0"/>
                </a:solidFill>
                <a:latin typeface="Arial" panose="020B0604020202020204" pitchFamily="34" charset="0"/>
              </a:rPr>
              <a:t>Interact more with child at same developmental level;</a:t>
            </a:r>
          </a:p>
          <a:p>
            <a:pPr>
              <a:defRPr/>
            </a:pPr>
            <a:r>
              <a:rPr lang="en-GB" altLang="cy-GB" sz="2200" dirty="0">
                <a:solidFill>
                  <a:srgbClr val="0070C0"/>
                </a:solidFill>
                <a:latin typeface="Arial" panose="020B0604020202020204" pitchFamily="34" charset="0"/>
              </a:rPr>
              <a:t>6 times more likely to be born with Cerebral Palsy (compared to single-born children);</a:t>
            </a:r>
          </a:p>
          <a:p>
            <a:pPr>
              <a:defRPr/>
            </a:pPr>
            <a:r>
              <a:rPr lang="en-GB" altLang="cy-GB" sz="2200" dirty="0">
                <a:solidFill>
                  <a:srgbClr val="0070C0"/>
                </a:solidFill>
                <a:latin typeface="Arial" panose="020B0604020202020204" pitchFamily="34" charset="0"/>
              </a:rPr>
              <a:t>More likely to be premature;</a:t>
            </a:r>
            <a:endParaRPr lang="en-GB" sz="1800" dirty="0">
              <a:solidFill>
                <a:srgbClr val="0070C0"/>
              </a:solidFill>
              <a:latin typeface="Arial" panose="020B0604020202020204" pitchFamily="34" charset="0"/>
            </a:endParaRPr>
          </a:p>
          <a:p>
            <a:pPr algn="just">
              <a:defRPr/>
            </a:pPr>
            <a:r>
              <a:rPr lang="en-GB" altLang="cy-GB" sz="2200" dirty="0" err="1">
                <a:solidFill>
                  <a:srgbClr val="0070C0"/>
                </a:solidFill>
                <a:latin typeface="Arial" panose="020B0604020202020204" pitchFamily="34" charset="0"/>
              </a:rPr>
              <a:t>Idioglossia</a:t>
            </a:r>
            <a:r>
              <a:rPr lang="en-GB" altLang="cy-GB" sz="2200" dirty="0">
                <a:solidFill>
                  <a:srgbClr val="0070C0"/>
                </a:solidFill>
                <a:latin typeface="Arial" panose="020B0604020202020204" pitchFamily="34" charset="0"/>
              </a:rPr>
              <a:t>.</a:t>
            </a:r>
          </a:p>
          <a:p>
            <a:pPr marL="0" indent="0" algn="r">
              <a:buFontTx/>
              <a:buNone/>
              <a:defRPr/>
            </a:pPr>
            <a:r>
              <a:rPr lang="en-GB" altLang="cy-GB" sz="1800" dirty="0">
                <a:solidFill>
                  <a:srgbClr val="0070C0"/>
                </a:solidFill>
                <a:latin typeface="Arial" panose="020B0604020202020204" pitchFamily="34" charset="0"/>
              </a:rPr>
              <a:t>(</a:t>
            </a:r>
            <a:r>
              <a:rPr lang="en-GB" altLang="cy-GB" sz="1800" dirty="0" err="1">
                <a:solidFill>
                  <a:srgbClr val="0070C0"/>
                </a:solidFill>
                <a:latin typeface="Arial" panose="020B0604020202020204" pitchFamily="34" charset="0"/>
              </a:rPr>
              <a:t>Horsnall</a:t>
            </a:r>
            <a:r>
              <a:rPr lang="en-GB" altLang="cy-GB" sz="1800" dirty="0">
                <a:solidFill>
                  <a:srgbClr val="0070C0"/>
                </a:solidFill>
                <a:latin typeface="Arial" panose="020B0604020202020204" pitchFamily="34" charset="0"/>
              </a:rPr>
              <a:t>, 2023)</a:t>
            </a:r>
          </a:p>
        </p:txBody>
      </p:sp>
    </p:spTree>
    <p:extLst>
      <p:ext uri="{BB962C8B-B14F-4D97-AF65-F5344CB8AC3E}">
        <p14:creationId xmlns:p14="http://schemas.microsoft.com/office/powerpoint/2010/main" val="744486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4"/>
          <p:cNvSpPr>
            <a:spLocks noGrp="1"/>
          </p:cNvSpPr>
          <p:nvPr>
            <p:ph type="title"/>
          </p:nvPr>
        </p:nvSpPr>
        <p:spPr/>
        <p:txBody>
          <a:bodyPr>
            <a:normAutofit/>
          </a:bodyPr>
          <a:lstStyle/>
          <a:p>
            <a:r>
              <a:rPr lang="cy-GB" altLang="cy-GB" sz="4000" dirty="0">
                <a:latin typeface="Arial" panose="020B0604020202020204" pitchFamily="34" charset="0"/>
              </a:rPr>
              <a:t>Astudiaethau ar efeilliaid</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Twin studies</a:t>
            </a:r>
            <a:endParaRPr lang="cy-GB" altLang="cy-GB" sz="4000" dirty="0">
              <a:solidFill>
                <a:srgbClr val="0070C0"/>
              </a:solidFill>
            </a:endParaRPr>
          </a:p>
        </p:txBody>
      </p:sp>
      <p:sp>
        <p:nvSpPr>
          <p:cNvPr id="16387" name="Content Placeholder 1"/>
          <p:cNvSpPr>
            <a:spLocks noGrp="1"/>
          </p:cNvSpPr>
          <p:nvPr>
            <p:ph idx="1"/>
          </p:nvPr>
        </p:nvSpPr>
        <p:spPr>
          <a:xfrm>
            <a:off x="179512" y="1600201"/>
            <a:ext cx="8784976" cy="3917032"/>
          </a:xfrm>
        </p:spPr>
        <p:txBody>
          <a:bodyPr>
            <a:normAutofit lnSpcReduction="10000"/>
          </a:bodyPr>
          <a:lstStyle/>
          <a:p>
            <a:pPr marL="0" indent="0" algn="just">
              <a:buFontTx/>
              <a:buNone/>
            </a:pPr>
            <a:r>
              <a:rPr lang="en-GB" b="0" i="0" dirty="0">
                <a:solidFill>
                  <a:srgbClr val="222222"/>
                </a:solidFill>
                <a:effectLst/>
                <a:latin typeface="Arial" panose="020B0604020202020204" pitchFamily="34" charset="0"/>
              </a:rPr>
              <a:t>Krystian, M. (2019</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The dynamics of the language development of twins with perinatal difficulties from a </a:t>
            </a:r>
            <a:r>
              <a:rPr lang="en-GB" b="0" i="0" dirty="0" err="1">
                <a:solidFill>
                  <a:srgbClr val="222222"/>
                </a:solidFill>
                <a:effectLst/>
                <a:latin typeface="Arial" panose="020B0604020202020204" pitchFamily="34" charset="0"/>
              </a:rPr>
              <a:t>neurologopedic</a:t>
            </a:r>
            <a:r>
              <a:rPr lang="en-GB" b="0" i="0" dirty="0">
                <a:solidFill>
                  <a:srgbClr val="222222"/>
                </a:solidFill>
                <a:effectLst/>
                <a:latin typeface="Arial" panose="020B0604020202020204" pitchFamily="34" charset="0"/>
              </a:rPr>
              <a:t> perspective’, </a:t>
            </a:r>
            <a:r>
              <a:rPr lang="en-GB" b="0" i="1" dirty="0" err="1">
                <a:solidFill>
                  <a:srgbClr val="222222"/>
                </a:solidFill>
                <a:effectLst/>
                <a:latin typeface="Arial" panose="020B0604020202020204" pitchFamily="34" charset="0"/>
              </a:rPr>
              <a:t>Interdyscyplinarne</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Konteksty</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Pedagogiki</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Specjalnej</a:t>
            </a:r>
            <a:r>
              <a:rPr lang="en-GB" b="0" i="0" dirty="0">
                <a:solidFill>
                  <a:srgbClr val="222222"/>
                </a:solidFill>
                <a:effectLst/>
                <a:latin typeface="Arial" panose="020B0604020202020204" pitchFamily="34" charset="0"/>
              </a:rPr>
              <a:t>, (27), pp.273-298. </a:t>
            </a:r>
          </a:p>
          <a:p>
            <a:pPr marL="0" indent="0" algn="just">
              <a:buFontTx/>
              <a:buNone/>
            </a:pPr>
            <a:endParaRPr lang="en-GB" b="0" i="0" dirty="0">
              <a:solidFill>
                <a:srgbClr val="222222"/>
              </a:solidFill>
              <a:effectLst/>
              <a:latin typeface="Arial" panose="020B0604020202020204" pitchFamily="34" charset="0"/>
            </a:endParaRPr>
          </a:p>
          <a:p>
            <a:pPr marL="0" indent="0" algn="just">
              <a:buFontTx/>
              <a:buNone/>
            </a:pPr>
            <a:r>
              <a:rPr lang="en-GB" b="0" i="0" dirty="0">
                <a:solidFill>
                  <a:srgbClr val="222222"/>
                </a:solidFill>
                <a:effectLst/>
                <a:latin typeface="Arial" panose="020B0604020202020204" pitchFamily="34" charset="0"/>
              </a:rPr>
              <a:t>Rice, M.L.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(2018) ‘Longitudinal study of language and speech of twins at 4 and 6 years: Twinning effects decrease, zygosity effects disappear, and heritability increases’, </a:t>
            </a:r>
            <a:r>
              <a:rPr lang="en-GB" b="0" i="1" dirty="0">
                <a:solidFill>
                  <a:srgbClr val="222222"/>
                </a:solidFill>
                <a:effectLst/>
                <a:latin typeface="Arial" panose="020B0604020202020204" pitchFamily="34" charset="0"/>
              </a:rPr>
              <a:t>Journal of Speech, Language, and Hearing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61</a:t>
            </a:r>
            <a:r>
              <a:rPr lang="en-GB" b="0" i="0" dirty="0">
                <a:solidFill>
                  <a:srgbClr val="222222"/>
                </a:solidFill>
                <a:effectLst/>
                <a:latin typeface="Arial" panose="020B0604020202020204" pitchFamily="34" charset="0"/>
              </a:rPr>
              <a:t>(1), pp.79-93.</a:t>
            </a:r>
            <a:endParaRPr lang="en-GB" altLang="cy-GB" dirty="0">
              <a:latin typeface="Arial" panose="020B0604020202020204" pitchFamily="34" charset="0"/>
            </a:endParaRPr>
          </a:p>
        </p:txBody>
      </p:sp>
    </p:spTree>
    <p:extLst>
      <p:ext uri="{BB962C8B-B14F-4D97-AF65-F5344CB8AC3E}">
        <p14:creationId xmlns:p14="http://schemas.microsoft.com/office/powerpoint/2010/main" val="3845622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a:noFill/>
        </p:spPr>
        <p:txBody>
          <a:bodyPr>
            <a:normAutofit/>
          </a:bodyPr>
          <a:lstStyle/>
          <a:p>
            <a:r>
              <a:rPr lang="cy-GB" altLang="cy-GB" sz="4000" dirty="0">
                <a:latin typeface="Arial" panose="020B0604020202020204" pitchFamily="34" charset="0"/>
              </a:rPr>
              <a:t>Nifer o lyfrau</a:t>
            </a:r>
            <a:br>
              <a:rPr lang="cy-GB" altLang="cy-GB" sz="3200" dirty="0">
                <a:latin typeface="Arial" panose="020B0604020202020204" pitchFamily="34" charset="0"/>
              </a:rPr>
            </a:br>
            <a:endParaRPr lang="en-GB" sz="1800" dirty="0">
              <a:solidFill>
                <a:srgbClr val="0070C0"/>
              </a:solidFill>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a:solidFill>
            <a:srgbClr val="FFFFE7"/>
          </a:solidFill>
        </p:spPr>
      </p:pic>
      <p:sp>
        <p:nvSpPr>
          <p:cNvPr id="6" name="Content Placeholder 5"/>
          <p:cNvSpPr>
            <a:spLocks noGrp="1"/>
          </p:cNvSpPr>
          <p:nvPr>
            <p:ph sz="half" idx="2"/>
          </p:nvPr>
        </p:nvSpPr>
        <p:spPr>
          <a:xfrm>
            <a:off x="4211960" y="1340769"/>
            <a:ext cx="4752528" cy="4248472"/>
          </a:xfrm>
          <a:noFill/>
        </p:spPr>
        <p:txBody>
          <a:bodyPr>
            <a:normAutofit/>
          </a:bodyPr>
          <a:lstStyle/>
          <a:p>
            <a:r>
              <a:rPr lang="en-GB" dirty="0">
                <a:latin typeface="Arial" panose="020B0604020202020204" pitchFamily="34" charset="0"/>
                <a:cs typeface="Arial" panose="020B0604020202020204" pitchFamily="34" charset="0"/>
              </a:rPr>
              <a:t>Bron 400,000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cartref</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Plant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berchen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a:t>
            </a:r>
            <a:r>
              <a:rPr lang="en-GB" dirty="0">
                <a:latin typeface="Arial" panose="020B0604020202020204" pitchFamily="34" charset="0"/>
                <a:cs typeface="Arial" panose="020B0604020202020204" pitchFamily="34" charset="0"/>
              </a:rPr>
              <a:t> 6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debygol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oedran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disgwyl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tyfu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fyny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t</a:t>
            </a:r>
            <a:r>
              <a:rPr lang="cy-GB" dirty="0">
                <a:latin typeface="Arial" panose="020B0604020202020204" pitchFamily="34" charset="0"/>
                <a:cs typeface="Arial" panose="020B0604020202020204" pitchFamily="34" charset="0"/>
              </a:rPr>
              <a:t>ŷ</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llyfrau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lythrennedd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rhifedd</a:t>
            </a:r>
            <a:r>
              <a:rPr lang="en-GB" dirty="0">
                <a:latin typeface="Arial" panose="020B0604020202020204" pitchFamily="34" charset="0"/>
                <a:cs typeface="Arial" panose="020B0604020202020204" pitchFamily="34" charset="0"/>
              </a:rPr>
              <a:t>.</a:t>
            </a:r>
          </a:p>
          <a:p>
            <a:endParaRPr lang="en-GB" dirty="0"/>
          </a:p>
        </p:txBody>
      </p:sp>
      <p:sp>
        <p:nvSpPr>
          <p:cNvPr id="3" name="TextBox 2"/>
          <p:cNvSpPr txBox="1"/>
          <p:nvPr/>
        </p:nvSpPr>
        <p:spPr>
          <a:xfrm>
            <a:off x="467544" y="5085184"/>
            <a:ext cx="2621230" cy="369332"/>
          </a:xfrm>
          <a:prstGeom prst="rect">
            <a:avLst/>
          </a:prstGeom>
          <a:noFill/>
        </p:spPr>
        <p:txBody>
          <a:bodyPr wrap="none" rtlCol="0">
            <a:spAutoFit/>
          </a:bodyPr>
          <a:lstStyle/>
          <a:p>
            <a:r>
              <a:rPr lang="en-GB" dirty="0"/>
              <a:t>(Source: </a:t>
            </a:r>
            <a:r>
              <a:rPr lang="en-GB" dirty="0" err="1"/>
              <a:t>Deavita</a:t>
            </a:r>
            <a:r>
              <a:rPr lang="en-GB" dirty="0"/>
              <a:t>, 2020)</a:t>
            </a:r>
          </a:p>
        </p:txBody>
      </p:sp>
    </p:spTree>
    <p:extLst>
      <p:ext uri="{BB962C8B-B14F-4D97-AF65-F5344CB8AC3E}">
        <p14:creationId xmlns:p14="http://schemas.microsoft.com/office/powerpoint/2010/main" val="17301709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a:noFill/>
        </p:spPr>
        <p:txBody>
          <a:bodyPr>
            <a:normAutofit fontScale="90000"/>
          </a:bodyPr>
          <a:lstStyle/>
          <a:p>
            <a:br>
              <a:rPr lang="cy-GB" altLang="cy-GB" sz="3200" dirty="0">
                <a:latin typeface="Arial" panose="020B0604020202020204" pitchFamily="34" charset="0"/>
              </a:rPr>
            </a:br>
            <a:r>
              <a:rPr lang="en-GB" altLang="cy-GB" dirty="0">
                <a:solidFill>
                  <a:srgbClr val="0070C0"/>
                </a:solidFill>
                <a:latin typeface="Arial" panose="020B0604020202020204" pitchFamily="34" charset="0"/>
              </a:rPr>
              <a:t>Number of books</a:t>
            </a:r>
            <a:endParaRPr lang="en-GB" sz="4000" dirty="0">
              <a:solidFill>
                <a:srgbClr val="0070C0"/>
              </a:solidFill>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675" y="1556792"/>
            <a:ext cx="3528269" cy="3267621"/>
          </a:xfrm>
          <a:solidFill>
            <a:srgbClr val="FFFFE7"/>
          </a:solidFill>
        </p:spPr>
      </p:pic>
      <p:sp>
        <p:nvSpPr>
          <p:cNvPr id="6" name="Content Placeholder 5"/>
          <p:cNvSpPr>
            <a:spLocks noGrp="1"/>
          </p:cNvSpPr>
          <p:nvPr>
            <p:ph sz="half" idx="2"/>
          </p:nvPr>
        </p:nvSpPr>
        <p:spPr>
          <a:xfrm>
            <a:off x="4211960" y="1340769"/>
            <a:ext cx="4752528" cy="4248472"/>
          </a:xfrm>
          <a:noFill/>
        </p:spPr>
        <p:txBody>
          <a:bodyPr>
            <a:normAutofit/>
          </a:bodyPr>
          <a:lstStyle/>
          <a:p>
            <a:r>
              <a:rPr lang="en-GB" dirty="0">
                <a:solidFill>
                  <a:srgbClr val="0070C0"/>
                </a:solidFill>
                <a:latin typeface="Arial" panose="020B0604020202020204" pitchFamily="34" charset="0"/>
              </a:rPr>
              <a:t>Almost 400,000 children do not have books at home;</a:t>
            </a:r>
          </a:p>
          <a:p>
            <a:r>
              <a:rPr lang="en-GB" dirty="0">
                <a:solidFill>
                  <a:srgbClr val="0070C0"/>
                </a:solidFill>
                <a:latin typeface="Arial" panose="020B0604020202020204" pitchFamily="34" charset="0"/>
              </a:rPr>
              <a:t>Children who own books are 6 times more likely to have a higher-than-expected reading age;</a:t>
            </a:r>
          </a:p>
          <a:p>
            <a:r>
              <a:rPr lang="en-GB" dirty="0">
                <a:solidFill>
                  <a:srgbClr val="0070C0"/>
                </a:solidFill>
                <a:latin typeface="Arial" panose="020B0604020202020204" pitchFamily="34" charset="0"/>
              </a:rPr>
              <a:t>Growing up in a house full of books is major boost to literacy and numeracy.</a:t>
            </a:r>
          </a:p>
          <a:p>
            <a:endParaRPr lang="en-GB" dirty="0"/>
          </a:p>
        </p:txBody>
      </p:sp>
      <p:sp>
        <p:nvSpPr>
          <p:cNvPr id="3" name="TextBox 2"/>
          <p:cNvSpPr txBox="1"/>
          <p:nvPr/>
        </p:nvSpPr>
        <p:spPr>
          <a:xfrm>
            <a:off x="467544" y="5085184"/>
            <a:ext cx="2621230" cy="369332"/>
          </a:xfrm>
          <a:prstGeom prst="rect">
            <a:avLst/>
          </a:prstGeom>
          <a:noFill/>
        </p:spPr>
        <p:txBody>
          <a:bodyPr wrap="none" rtlCol="0">
            <a:spAutoFit/>
          </a:bodyPr>
          <a:lstStyle/>
          <a:p>
            <a:r>
              <a:rPr lang="en-GB" dirty="0"/>
              <a:t>(Source: </a:t>
            </a:r>
            <a:r>
              <a:rPr lang="en-GB" dirty="0" err="1"/>
              <a:t>Deavita</a:t>
            </a:r>
            <a:r>
              <a:rPr lang="en-GB" dirty="0"/>
              <a:t>, 2020)</a:t>
            </a:r>
          </a:p>
        </p:txBody>
      </p:sp>
    </p:spTree>
    <p:extLst>
      <p:ext uri="{BB962C8B-B14F-4D97-AF65-F5344CB8AC3E}">
        <p14:creationId xmlns:p14="http://schemas.microsoft.com/office/powerpoint/2010/main" val="18885567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1268760"/>
            <a:ext cx="4392488" cy="4752528"/>
          </a:xfrm>
        </p:spPr>
        <p:txBody>
          <a:bodyPr>
            <a:noAutofit/>
          </a:bodyPr>
          <a:lstStyle/>
          <a:p>
            <a:pPr>
              <a:defRPr/>
            </a:pPr>
            <a:r>
              <a:rPr lang="en-GB" dirty="0">
                <a:latin typeface="Arial" panose="020B0604020202020204" pitchFamily="34" charset="0"/>
              </a:rPr>
              <a:t>CHAOS - </a:t>
            </a:r>
            <a:r>
              <a:rPr lang="en-GB" dirty="0" err="1">
                <a:latin typeface="Arial" panose="020B0604020202020204" pitchFamily="34" charset="0"/>
              </a:rPr>
              <a:t>Graddfa</a:t>
            </a:r>
            <a:r>
              <a:rPr lang="en-GB" dirty="0">
                <a:latin typeface="Arial" panose="020B0604020202020204" pitchFamily="34" charset="0"/>
              </a:rPr>
              <a:t> </a:t>
            </a:r>
            <a:r>
              <a:rPr lang="en-GB" dirty="0" err="1">
                <a:latin typeface="Arial" panose="020B0604020202020204" pitchFamily="34" charset="0"/>
              </a:rPr>
              <a:t>Dryswch</a:t>
            </a:r>
            <a:r>
              <a:rPr lang="en-GB" dirty="0">
                <a:latin typeface="Arial" panose="020B0604020202020204" pitchFamily="34" charset="0"/>
              </a:rPr>
              <a:t>, </a:t>
            </a:r>
            <a:r>
              <a:rPr lang="en-GB" dirty="0" err="1">
                <a:latin typeface="Arial" panose="020B0604020202020204" pitchFamily="34" charset="0"/>
              </a:rPr>
              <a:t>Mwstwr</a:t>
            </a:r>
            <a:r>
              <a:rPr lang="en-GB" dirty="0">
                <a:latin typeface="Arial" panose="020B0604020202020204" pitchFamily="34" charset="0"/>
              </a:rPr>
              <a:t> a </a:t>
            </a:r>
            <a:r>
              <a:rPr lang="en-GB" dirty="0" err="1">
                <a:latin typeface="Arial" panose="020B0604020202020204" pitchFamily="34" charset="0"/>
              </a:rPr>
              <a:t>Threfn</a:t>
            </a:r>
            <a:r>
              <a:rPr lang="en-GB" dirty="0">
                <a:latin typeface="Arial" panose="020B0604020202020204" pitchFamily="34" charset="0"/>
              </a:rPr>
              <a:t>; </a:t>
            </a:r>
          </a:p>
          <a:p>
            <a:pPr>
              <a:defRPr/>
            </a:pPr>
            <a:r>
              <a:rPr lang="en-GB" dirty="0" err="1">
                <a:latin typeface="Arial" panose="020B0604020202020204" pitchFamily="34" charset="0"/>
              </a:rPr>
              <a:t>Holiadur</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rieni</a:t>
            </a:r>
            <a:r>
              <a:rPr lang="en-GB" dirty="0">
                <a:latin typeface="Arial" panose="020B0604020202020204" pitchFamily="34" charset="0"/>
              </a:rPr>
              <a:t>;</a:t>
            </a:r>
          </a:p>
          <a:p>
            <a:pPr>
              <a:defRPr/>
            </a:pP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gynllunio</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asesu</a:t>
            </a:r>
            <a:r>
              <a:rPr lang="en-GB" dirty="0">
                <a:latin typeface="Arial" panose="020B0604020202020204" pitchFamily="34" charset="0"/>
              </a:rPr>
              <a:t> </a:t>
            </a:r>
            <a:r>
              <a:rPr lang="en-GB" dirty="0" err="1">
                <a:latin typeface="Arial" panose="020B0604020202020204" pitchFamily="34" charset="0"/>
              </a:rPr>
              <a:t>lefel</a:t>
            </a:r>
            <a:r>
              <a:rPr lang="en-GB" dirty="0">
                <a:latin typeface="Arial" panose="020B0604020202020204" pitchFamily="34" charset="0"/>
              </a:rPr>
              <a:t> y </a:t>
            </a:r>
            <a:r>
              <a:rPr lang="en-GB" dirty="0" err="1">
                <a:latin typeface="Arial" panose="020B0604020202020204" pitchFamily="34" charset="0"/>
              </a:rPr>
              <a:t>dryswch</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anhrefn</a:t>
            </a:r>
            <a:r>
              <a:rPr lang="en-GB" dirty="0">
                <a:latin typeface="Arial" panose="020B0604020202020204" pitchFamily="34" charset="0"/>
              </a:rPr>
              <a:t> </a:t>
            </a:r>
            <a:r>
              <a:rPr lang="en-GB" dirty="0" err="1">
                <a:latin typeface="Arial" panose="020B0604020202020204" pitchFamily="34" charset="0"/>
              </a:rPr>
              <a:t>yng</a:t>
            </a:r>
            <a:r>
              <a:rPr lang="en-GB" dirty="0">
                <a:latin typeface="Arial" panose="020B0604020202020204" pitchFamily="34" charset="0"/>
              </a:rPr>
              <a:t> </a:t>
            </a:r>
            <a:r>
              <a:rPr lang="en-GB" dirty="0" err="1">
                <a:latin typeface="Arial" panose="020B0604020202020204" pitchFamily="34" charset="0"/>
              </a:rPr>
              <a:t>nghartref</a:t>
            </a:r>
            <a:r>
              <a:rPr lang="en-GB" dirty="0">
                <a:latin typeface="Arial" panose="020B0604020202020204" pitchFamily="34" charset="0"/>
              </a:rPr>
              <a:t> </a:t>
            </a:r>
            <a:r>
              <a:rPr lang="en-GB" dirty="0" err="1">
                <a:latin typeface="Arial" panose="020B0604020202020204" pitchFamily="34" charset="0"/>
              </a:rPr>
              <a:t>plentyn</a:t>
            </a:r>
            <a:r>
              <a:rPr lang="en-GB" dirty="0">
                <a:latin typeface="Arial" panose="020B0604020202020204" pitchFamily="34" charset="0"/>
              </a:rPr>
              <a:t>.</a:t>
            </a:r>
            <a:endParaRPr lang="cy-GB" altLang="cy-GB" sz="2400" i="1" dirty="0">
              <a:latin typeface="Arial" panose="020B0604020202020204" pitchFamily="34" charset="0"/>
            </a:endParaRPr>
          </a:p>
        </p:txBody>
      </p:sp>
      <p:sp>
        <p:nvSpPr>
          <p:cNvPr id="6" name="Content Placeholder 5"/>
          <p:cNvSpPr>
            <a:spLocks noGrp="1"/>
          </p:cNvSpPr>
          <p:nvPr>
            <p:ph sz="half" idx="2"/>
          </p:nvPr>
        </p:nvSpPr>
        <p:spPr>
          <a:xfrm>
            <a:off x="4648200" y="1268759"/>
            <a:ext cx="4316288" cy="4320481"/>
          </a:xfrm>
        </p:spPr>
        <p:txBody>
          <a:bodyPr>
            <a:normAutofit lnSpcReduction="10000"/>
          </a:bodyPr>
          <a:lstStyle/>
          <a:p>
            <a:pPr>
              <a:defRPr/>
            </a:pPr>
            <a:r>
              <a:rPr lang="en-GB" sz="3200" dirty="0">
                <a:solidFill>
                  <a:srgbClr val="0070C0"/>
                </a:solidFill>
                <a:latin typeface="Arial" panose="020B0604020202020204" pitchFamily="34" charset="0"/>
              </a:rPr>
              <a:t>CHAOS – Confusion, Hubbub and Order scale;</a:t>
            </a:r>
          </a:p>
          <a:p>
            <a:pPr>
              <a:defRPr/>
            </a:pPr>
            <a:r>
              <a:rPr lang="en-GB" altLang="cy-GB" sz="3200" dirty="0">
                <a:solidFill>
                  <a:srgbClr val="0070C0"/>
                </a:solidFill>
                <a:latin typeface="Arial" panose="020B0604020202020204" pitchFamily="34" charset="0"/>
              </a:rPr>
              <a:t>Questionnaire completed by parents;</a:t>
            </a:r>
            <a:endParaRPr lang="en-GB" sz="3200" dirty="0">
              <a:solidFill>
                <a:srgbClr val="0070C0"/>
              </a:solidFill>
              <a:latin typeface="Arial" panose="020B0604020202020204" pitchFamily="34" charset="0"/>
            </a:endParaRPr>
          </a:p>
          <a:p>
            <a:pPr>
              <a:defRPr/>
            </a:pPr>
            <a:r>
              <a:rPr lang="en-GB" sz="3200" dirty="0">
                <a:solidFill>
                  <a:srgbClr val="0070C0"/>
                </a:solidFill>
                <a:latin typeface="Arial" panose="020B0604020202020204" pitchFamily="34" charset="0"/>
              </a:rPr>
              <a:t>Designed to assess level of confusion and disorganisation in a child’s home.</a:t>
            </a:r>
            <a:endParaRPr lang="en-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889566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1"/>
            <a:ext cx="7886700" cy="637380"/>
          </a:xfrm>
        </p:spPr>
        <p:txBody>
          <a:bodyPr>
            <a:no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1340767"/>
            <a:ext cx="4392488" cy="4248474"/>
          </a:xfrm>
        </p:spPr>
        <p:txBody>
          <a:bodyPr>
            <a:noAutofit/>
          </a:bodyPr>
          <a:lstStyle/>
          <a:p>
            <a:pPr>
              <a:defRPr/>
            </a:pPr>
            <a:r>
              <a:rPr lang="en-GB" dirty="0" err="1">
                <a:latin typeface="Arial" panose="020B0604020202020204" pitchFamily="34" charset="0"/>
              </a:rPr>
              <a:t>lefelau</a:t>
            </a:r>
            <a:r>
              <a:rPr lang="en-GB" dirty="0">
                <a:latin typeface="Arial" panose="020B0604020202020204" pitchFamily="34" charset="0"/>
              </a:rPr>
              <a:t> </a:t>
            </a:r>
            <a:r>
              <a:rPr lang="en-GB" dirty="0" err="1">
                <a:latin typeface="Arial" panose="020B0604020202020204" pitchFamily="34" charset="0"/>
              </a:rPr>
              <a:t>uchel</a:t>
            </a:r>
            <a:r>
              <a:rPr lang="en-GB" dirty="0">
                <a:latin typeface="Arial" panose="020B0604020202020204" pitchFamily="34" charset="0"/>
              </a:rPr>
              <a:t> o </a:t>
            </a:r>
            <a:r>
              <a:rPr lang="en-GB" dirty="0" err="1">
                <a:latin typeface="Arial" panose="020B0604020202020204" pitchFamily="34" charset="0"/>
              </a:rPr>
              <a:t>ysgogiad</a:t>
            </a:r>
            <a:r>
              <a:rPr lang="en-GB" dirty="0">
                <a:latin typeface="Arial" panose="020B0604020202020204" pitchFamily="34" charset="0"/>
              </a:rPr>
              <a:t> </a:t>
            </a:r>
            <a:r>
              <a:rPr lang="en-GB" dirty="0" err="1">
                <a:latin typeface="Arial" panose="020B0604020202020204" pitchFamily="34" charset="0"/>
              </a:rPr>
              <a:t>cefndirol</a:t>
            </a:r>
            <a:r>
              <a:rPr lang="en-GB" dirty="0">
                <a:latin typeface="Arial" panose="020B0604020202020204" pitchFamily="34" charset="0"/>
              </a:rPr>
              <a:t>;</a:t>
            </a:r>
          </a:p>
          <a:p>
            <a:pPr>
              <a:defRPr/>
            </a:pPr>
            <a:r>
              <a:rPr lang="en-GB" dirty="0" err="1">
                <a:latin typeface="Arial" panose="020B0604020202020204" pitchFamily="34" charset="0"/>
              </a:rPr>
              <a:t>diffyg</a:t>
            </a:r>
            <a:r>
              <a:rPr lang="en-GB" dirty="0">
                <a:latin typeface="Arial" panose="020B0604020202020204" pitchFamily="34" charset="0"/>
              </a:rPr>
              <a:t> </a:t>
            </a:r>
            <a:r>
              <a:rPr lang="en-GB" dirty="0" err="1">
                <a:latin typeface="Arial" panose="020B0604020202020204" pitchFamily="34" charset="0"/>
              </a:rPr>
              <a:t>arferion</a:t>
            </a:r>
            <a:r>
              <a:rPr lang="en-GB" dirty="0">
                <a:latin typeface="Arial" panose="020B0604020202020204" pitchFamily="34" charset="0"/>
              </a:rPr>
              <a:t> </a:t>
            </a:r>
            <a:r>
              <a:rPr lang="en-GB" dirty="0" err="1">
                <a:latin typeface="Arial" panose="020B0604020202020204" pitchFamily="34" charset="0"/>
              </a:rPr>
              <a:t>teulu</a:t>
            </a:r>
            <a:r>
              <a:rPr lang="en-GB" dirty="0">
                <a:latin typeface="Arial" panose="020B0604020202020204" pitchFamily="34" charset="0"/>
              </a:rPr>
              <a:t>;</a:t>
            </a:r>
          </a:p>
          <a:p>
            <a:pPr>
              <a:defRPr/>
            </a:pPr>
            <a:r>
              <a:rPr lang="en-GB" dirty="0" err="1">
                <a:latin typeface="Arial" panose="020B0604020202020204" pitchFamily="34" charset="0"/>
              </a:rPr>
              <a:t>absenoldeb</a:t>
            </a:r>
            <a:r>
              <a:rPr lang="en-GB" dirty="0">
                <a:latin typeface="Arial" panose="020B0604020202020204" pitchFamily="34" charset="0"/>
              </a:rPr>
              <a:t> </a:t>
            </a:r>
            <a:r>
              <a:rPr lang="en-GB" dirty="0" err="1">
                <a:latin typeface="Arial" panose="020B0604020202020204" pitchFamily="34" charset="0"/>
              </a:rPr>
              <a:t>rhagweladwyedd</a:t>
            </a:r>
            <a:r>
              <a:rPr lang="en-GB" dirty="0">
                <a:latin typeface="Arial" panose="020B0604020202020204" pitchFamily="34" charset="0"/>
              </a:rPr>
              <a:t> a </a:t>
            </a:r>
            <a:r>
              <a:rPr lang="en-GB" dirty="0" err="1">
                <a:latin typeface="Arial" panose="020B0604020202020204" pitchFamily="34" charset="0"/>
              </a:rPr>
              <a:t>strwythur</a:t>
            </a:r>
            <a:r>
              <a:rPr lang="en-GB" dirty="0">
                <a:latin typeface="Arial" panose="020B0604020202020204" pitchFamily="34" charset="0"/>
              </a:rPr>
              <a:t> </a:t>
            </a:r>
            <a:r>
              <a:rPr lang="en-GB" dirty="0" err="1">
                <a:latin typeface="Arial" panose="020B0604020202020204" pitchFamily="34" charset="0"/>
              </a:rPr>
              <a:t>mewn</a:t>
            </a:r>
            <a:r>
              <a:rPr lang="en-GB" dirty="0">
                <a:latin typeface="Arial" panose="020B0604020202020204" pitchFamily="34" charset="0"/>
              </a:rPr>
              <a:t> </a:t>
            </a:r>
            <a:r>
              <a:rPr lang="en-GB" dirty="0" err="1">
                <a:latin typeface="Arial" panose="020B0604020202020204" pitchFamily="34" charset="0"/>
              </a:rPr>
              <a:t>gweithgareddau</a:t>
            </a:r>
            <a:r>
              <a:rPr lang="en-GB" dirty="0">
                <a:latin typeface="Arial" panose="020B0604020202020204" pitchFamily="34" charset="0"/>
              </a:rPr>
              <a:t>;</a:t>
            </a:r>
          </a:p>
          <a:p>
            <a:pPr>
              <a:defRPr/>
            </a:pPr>
            <a:r>
              <a:rPr lang="en-GB" dirty="0" err="1">
                <a:latin typeface="Arial" panose="020B0604020202020204" pitchFamily="34" charset="0"/>
              </a:rPr>
              <a:t>bywyd</a:t>
            </a:r>
            <a:r>
              <a:rPr lang="en-GB" dirty="0">
                <a:latin typeface="Arial" panose="020B0604020202020204" pitchFamily="34" charset="0"/>
              </a:rPr>
              <a:t> </a:t>
            </a:r>
            <a:r>
              <a:rPr lang="en-GB" dirty="0" err="1">
                <a:latin typeface="Arial" panose="020B0604020202020204" pitchFamily="34" charset="0"/>
              </a:rPr>
              <a:t>teuluol</a:t>
            </a:r>
            <a:r>
              <a:rPr lang="en-GB" dirty="0">
                <a:latin typeface="Arial" panose="020B0604020202020204" pitchFamily="34" charset="0"/>
              </a:rPr>
              <a:t> </a:t>
            </a:r>
            <a:r>
              <a:rPr lang="en-GB" dirty="0" err="1">
                <a:latin typeface="Arial" panose="020B0604020202020204" pitchFamily="34" charset="0"/>
              </a:rPr>
              <a:t>cyflym</a:t>
            </a:r>
            <a:r>
              <a:rPr lang="en-GB" dirty="0">
                <a:latin typeface="Arial" panose="020B0604020202020204" pitchFamily="34" charset="0"/>
              </a:rPr>
              <a:t> </a:t>
            </a:r>
            <a:r>
              <a:rPr lang="en-GB" dirty="0" err="1">
                <a:latin typeface="Arial" panose="020B0604020202020204" pitchFamily="34" charset="0"/>
              </a:rPr>
              <a:t>iawn</a:t>
            </a:r>
            <a:r>
              <a:rPr lang="en-GB" dirty="0">
                <a:latin typeface="Arial" panose="020B0604020202020204" pitchFamily="34" charset="0"/>
              </a:rPr>
              <a:t>.</a:t>
            </a:r>
          </a:p>
          <a:p>
            <a:pPr marL="0" indent="0">
              <a:buNone/>
              <a:defRPr/>
            </a:pPr>
            <a:endParaRPr lang="en-GB" sz="1800" b="1" dirty="0">
              <a:latin typeface="Arial" panose="020B0604020202020204" pitchFamily="34" charset="0"/>
            </a:endParaRPr>
          </a:p>
        </p:txBody>
      </p:sp>
      <p:sp>
        <p:nvSpPr>
          <p:cNvPr id="6" name="Content Placeholder 5"/>
          <p:cNvSpPr>
            <a:spLocks noGrp="1"/>
          </p:cNvSpPr>
          <p:nvPr>
            <p:ph sz="half" idx="2"/>
          </p:nvPr>
        </p:nvSpPr>
        <p:spPr>
          <a:xfrm>
            <a:off x="4648200" y="1340767"/>
            <a:ext cx="4316288" cy="4248473"/>
          </a:xfrm>
        </p:spPr>
        <p:txBody>
          <a:bodyPr>
            <a:normAutofit/>
          </a:bodyPr>
          <a:lstStyle/>
          <a:p>
            <a:pPr>
              <a:defRPr/>
            </a:pPr>
            <a:r>
              <a:rPr lang="en-GB" dirty="0">
                <a:solidFill>
                  <a:srgbClr val="0070C0"/>
                </a:solidFill>
                <a:latin typeface="Arial" panose="020B0604020202020204" pitchFamily="34" charset="0"/>
              </a:rPr>
              <a:t>high levels of background stimulation;</a:t>
            </a:r>
          </a:p>
          <a:p>
            <a:pPr>
              <a:defRPr/>
            </a:pPr>
            <a:r>
              <a:rPr lang="en-GB" dirty="0">
                <a:solidFill>
                  <a:srgbClr val="0070C0"/>
                </a:solidFill>
                <a:latin typeface="Arial" panose="020B0604020202020204" pitchFamily="34" charset="0"/>
              </a:rPr>
              <a:t>lack of family routines;</a:t>
            </a:r>
          </a:p>
          <a:p>
            <a:pPr>
              <a:defRPr/>
            </a:pPr>
            <a:r>
              <a:rPr lang="en-GB" dirty="0">
                <a:solidFill>
                  <a:srgbClr val="0070C0"/>
                </a:solidFill>
                <a:latin typeface="Arial" panose="020B0604020202020204" pitchFamily="34" charset="0"/>
              </a:rPr>
              <a:t>absence of predictability and structure in daily activities;</a:t>
            </a:r>
          </a:p>
          <a:p>
            <a:pPr>
              <a:defRPr/>
            </a:pPr>
            <a:r>
              <a:rPr lang="en-GB" dirty="0">
                <a:solidFill>
                  <a:srgbClr val="0070C0"/>
                </a:solidFill>
                <a:latin typeface="Arial" panose="020B0604020202020204" pitchFamily="34" charset="0"/>
              </a:rPr>
              <a:t>overly fast pace of family life. </a:t>
            </a:r>
          </a:p>
          <a:p>
            <a:pPr marL="0" indent="0">
              <a:buNone/>
              <a:defRPr/>
            </a:pPr>
            <a:endParaRPr lang="en-GB" b="1" dirty="0">
              <a:solidFill>
                <a:srgbClr val="0000FF"/>
              </a:solidFill>
              <a:latin typeface="Arial" panose="020B0604020202020204" pitchFamily="34" charset="0"/>
            </a:endParaRPr>
          </a:p>
        </p:txBody>
      </p:sp>
    </p:spTree>
    <p:extLst>
      <p:ext uri="{BB962C8B-B14F-4D97-AF65-F5344CB8AC3E}">
        <p14:creationId xmlns:p14="http://schemas.microsoft.com/office/powerpoint/2010/main" val="370841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1"/>
            <a:ext cx="7886700" cy="637380"/>
          </a:xfrm>
        </p:spPr>
        <p:txBody>
          <a:bodyPr>
            <a:noAutofit/>
          </a:bodyPr>
          <a:lstStyle/>
          <a:p>
            <a:r>
              <a:rPr lang="cy-GB" altLang="cy-GB" sz="4000" b="1" dirty="0">
                <a:latin typeface="Arial" panose="020B0604020202020204" pitchFamily="34" charset="0"/>
              </a:rPr>
              <a:t>CHAOS Scale</a:t>
            </a:r>
            <a:endParaRPr lang="en-GB" sz="4000" b="1" dirty="0"/>
          </a:p>
        </p:txBody>
      </p:sp>
      <p:sp>
        <p:nvSpPr>
          <p:cNvPr id="5" name="Content Placeholder 4"/>
          <p:cNvSpPr>
            <a:spLocks noGrp="1"/>
          </p:cNvSpPr>
          <p:nvPr>
            <p:ph sz="half" idx="1"/>
          </p:nvPr>
        </p:nvSpPr>
        <p:spPr>
          <a:xfrm>
            <a:off x="179512" y="980728"/>
            <a:ext cx="4392488" cy="4608513"/>
          </a:xfrm>
        </p:spPr>
        <p:txBody>
          <a:bodyPr>
            <a:noAutofit/>
          </a:bodyPr>
          <a:lstStyle/>
          <a:p>
            <a:pPr marL="0" indent="0">
              <a:buNone/>
              <a:defRPr/>
            </a:pPr>
            <a:endParaRPr lang="en-GB" sz="1800" b="1" dirty="0">
              <a:latin typeface="Arial" panose="020B0604020202020204" pitchFamily="34" charset="0"/>
            </a:endParaRPr>
          </a:p>
          <a:p>
            <a:pPr marL="0" indent="0">
              <a:buNone/>
              <a:defRPr/>
            </a:pPr>
            <a:r>
              <a:rPr lang="en-GB" b="1" dirty="0" err="1">
                <a:latin typeface="Arial" panose="020B0604020202020204" pitchFamily="34" charset="0"/>
              </a:rPr>
              <a:t>Canlyniadau</a:t>
            </a:r>
            <a:r>
              <a:rPr lang="en-GB" b="1" dirty="0">
                <a:latin typeface="Arial" panose="020B0604020202020204" pitchFamily="34" charset="0"/>
              </a:rPr>
              <a:t>: </a:t>
            </a:r>
          </a:p>
          <a:p>
            <a:pPr>
              <a:defRPr/>
            </a:pPr>
            <a:r>
              <a:rPr lang="en-GB" dirty="0" err="1">
                <a:latin typeface="Arial" panose="020B0604020202020204" pitchFamily="34" charset="0"/>
              </a:rPr>
              <a:t>canlyniadau</a:t>
            </a:r>
            <a:r>
              <a:rPr lang="en-GB" dirty="0">
                <a:latin typeface="Arial" panose="020B0604020202020204" pitchFamily="34" charset="0"/>
              </a:rPr>
              <a:t> </a:t>
            </a:r>
            <a:r>
              <a:rPr lang="en-GB" dirty="0" err="1">
                <a:latin typeface="Arial" panose="020B0604020202020204" pitchFamily="34" charset="0"/>
              </a:rPr>
              <a:t>niweidiol</a:t>
            </a:r>
            <a:r>
              <a:rPr lang="en-GB" dirty="0">
                <a:latin typeface="Arial" panose="020B0604020202020204" pitchFamily="34" charset="0"/>
              </a:rPr>
              <a:t> </a:t>
            </a:r>
            <a:r>
              <a:rPr lang="en-GB" dirty="0" err="1">
                <a:latin typeface="Arial" panose="020B0604020202020204" pitchFamily="34" charset="0"/>
              </a:rPr>
              <a:t>plentyndod</a:t>
            </a:r>
            <a:r>
              <a:rPr lang="en-GB" dirty="0">
                <a:latin typeface="Arial" panose="020B0604020202020204" pitchFamily="34" charset="0"/>
              </a:rPr>
              <a:t>; </a:t>
            </a:r>
          </a:p>
          <a:p>
            <a:pPr>
              <a:defRPr/>
            </a:pPr>
            <a:r>
              <a:rPr lang="en-GB" dirty="0" err="1">
                <a:latin typeface="Arial" panose="020B0604020202020204" pitchFamily="34" charset="0"/>
              </a:rPr>
              <a:t>gweithrediad</a:t>
            </a:r>
            <a:r>
              <a:rPr lang="en-GB" dirty="0">
                <a:latin typeface="Arial" panose="020B0604020202020204" pitchFamily="34" charset="0"/>
              </a:rPr>
              <a:t> </a:t>
            </a:r>
            <a:r>
              <a:rPr lang="en-GB" dirty="0" err="1">
                <a:latin typeface="Arial" panose="020B0604020202020204" pitchFamily="34" charset="0"/>
              </a:rPr>
              <a:t>cymdeithasol-emosiynol</a:t>
            </a:r>
            <a:r>
              <a:rPr lang="en-GB" dirty="0">
                <a:latin typeface="Arial" panose="020B0604020202020204" pitchFamily="34" charset="0"/>
              </a:rPr>
              <a:t> </a:t>
            </a:r>
            <a:r>
              <a:rPr lang="en-GB" dirty="0" err="1">
                <a:latin typeface="Arial" panose="020B0604020202020204" pitchFamily="34" charset="0"/>
              </a:rPr>
              <a:t>tlotach</a:t>
            </a:r>
            <a:r>
              <a:rPr lang="en-GB" dirty="0">
                <a:latin typeface="Arial" panose="020B0604020202020204" pitchFamily="34" charset="0"/>
              </a:rPr>
              <a:t>;</a:t>
            </a:r>
          </a:p>
          <a:p>
            <a:pPr>
              <a:defRPr/>
            </a:pPr>
            <a:r>
              <a:rPr lang="en-GB" dirty="0" err="1">
                <a:latin typeface="Arial" panose="020B0604020202020204" pitchFamily="34" charset="0"/>
              </a:rPr>
              <a:t>datblygiad</a:t>
            </a:r>
            <a:r>
              <a:rPr lang="en-GB" dirty="0">
                <a:latin typeface="Arial" panose="020B0604020202020204" pitchFamily="34" charset="0"/>
              </a:rPr>
              <a:t> </a:t>
            </a:r>
            <a:r>
              <a:rPr lang="en-GB" dirty="0" err="1">
                <a:latin typeface="Arial" panose="020B0604020202020204" pitchFamily="34" charset="0"/>
              </a:rPr>
              <a:t>gwybyddol</a:t>
            </a:r>
            <a:r>
              <a:rPr lang="en-GB" dirty="0">
                <a:latin typeface="Arial" panose="020B0604020202020204" pitchFamily="34" charset="0"/>
              </a:rPr>
              <a:t>;</a:t>
            </a:r>
          </a:p>
          <a:p>
            <a:pPr>
              <a:defRPr/>
            </a:pPr>
            <a:r>
              <a:rPr lang="en-GB" dirty="0" err="1">
                <a:latin typeface="Arial" panose="020B0604020202020204" pitchFamily="34" charset="0"/>
              </a:rPr>
              <a:t>cyflawniad</a:t>
            </a:r>
            <a:r>
              <a:rPr lang="en-GB" dirty="0">
                <a:latin typeface="Arial" panose="020B0604020202020204" pitchFamily="34" charset="0"/>
              </a:rPr>
              <a:t> </a:t>
            </a:r>
            <a:r>
              <a:rPr lang="en-GB" dirty="0" err="1">
                <a:latin typeface="Arial" panose="020B0604020202020204" pitchFamily="34" charset="0"/>
              </a:rPr>
              <a:t>academaidd</a:t>
            </a:r>
            <a:r>
              <a:rPr lang="en-GB" dirty="0">
                <a:latin typeface="Arial" panose="020B0604020202020204" pitchFamily="34" charset="0"/>
              </a:rPr>
              <a:t>;</a:t>
            </a:r>
          </a:p>
          <a:p>
            <a:pPr>
              <a:defRPr/>
            </a:pPr>
            <a:r>
              <a:rPr lang="en-GB" dirty="0" err="1">
                <a:latin typeface="Arial" panose="020B0604020202020204" pitchFamily="34" charset="0"/>
              </a:rPr>
              <a:t>problemau</a:t>
            </a:r>
            <a:r>
              <a:rPr lang="en-GB" dirty="0">
                <a:latin typeface="Arial" panose="020B0604020202020204" pitchFamily="34" charset="0"/>
              </a:rPr>
              <a:t> </a:t>
            </a:r>
            <a:r>
              <a:rPr lang="en-GB" dirty="0" err="1">
                <a:latin typeface="Arial" panose="020B0604020202020204" pitchFamily="34" charset="0"/>
              </a:rPr>
              <a:t>ymddygiad</a:t>
            </a:r>
            <a:r>
              <a:rPr lang="en-GB" dirty="0">
                <a:latin typeface="Arial" panose="020B0604020202020204" pitchFamily="34" charset="0"/>
              </a:rPr>
              <a:t>.</a:t>
            </a:r>
            <a:endParaRPr lang="cy-GB" altLang="cy-GB" i="1" dirty="0">
              <a:latin typeface="Arial" panose="020B0604020202020204" pitchFamily="34" charset="0"/>
            </a:endParaRPr>
          </a:p>
        </p:txBody>
      </p:sp>
      <p:sp>
        <p:nvSpPr>
          <p:cNvPr id="6" name="Content Placeholder 5"/>
          <p:cNvSpPr>
            <a:spLocks noGrp="1"/>
          </p:cNvSpPr>
          <p:nvPr>
            <p:ph sz="half" idx="2"/>
          </p:nvPr>
        </p:nvSpPr>
        <p:spPr>
          <a:xfrm>
            <a:off x="4648200" y="980729"/>
            <a:ext cx="4316288" cy="4608512"/>
          </a:xfrm>
        </p:spPr>
        <p:txBody>
          <a:bodyPr>
            <a:normAutofit/>
          </a:bodyPr>
          <a:lstStyle/>
          <a:p>
            <a:pPr marL="0" indent="0">
              <a:buNone/>
              <a:defRPr/>
            </a:pPr>
            <a:endParaRPr lang="en-GB" b="1" dirty="0">
              <a:solidFill>
                <a:srgbClr val="0000FF"/>
              </a:solidFill>
              <a:latin typeface="Arial" panose="020B0604020202020204" pitchFamily="34" charset="0"/>
            </a:endParaRPr>
          </a:p>
          <a:p>
            <a:pPr marL="0" indent="0">
              <a:buNone/>
              <a:defRPr/>
            </a:pPr>
            <a:r>
              <a:rPr lang="en-GB" b="1" dirty="0">
                <a:solidFill>
                  <a:srgbClr val="0070C0"/>
                </a:solidFill>
                <a:latin typeface="Arial" panose="020B0604020202020204" pitchFamily="34" charset="0"/>
              </a:rPr>
              <a:t>Results in:</a:t>
            </a:r>
          </a:p>
          <a:p>
            <a:pPr>
              <a:defRPr/>
            </a:pPr>
            <a:r>
              <a:rPr lang="en-GB" dirty="0">
                <a:solidFill>
                  <a:srgbClr val="0070C0"/>
                </a:solidFill>
                <a:latin typeface="Arial" panose="020B0604020202020204" pitchFamily="34" charset="0"/>
              </a:rPr>
              <a:t>adverse childhood outcomes;</a:t>
            </a:r>
          </a:p>
          <a:p>
            <a:pPr>
              <a:defRPr/>
            </a:pPr>
            <a:r>
              <a:rPr lang="en-GB" dirty="0">
                <a:solidFill>
                  <a:srgbClr val="0070C0"/>
                </a:solidFill>
                <a:latin typeface="Arial" panose="020B0604020202020204" pitchFamily="34" charset="0"/>
              </a:rPr>
              <a:t>poorer social-emotional functioning;</a:t>
            </a:r>
          </a:p>
          <a:p>
            <a:pPr>
              <a:defRPr/>
            </a:pPr>
            <a:r>
              <a:rPr lang="en-GB" dirty="0">
                <a:solidFill>
                  <a:srgbClr val="0070C0"/>
                </a:solidFill>
                <a:latin typeface="Arial" panose="020B0604020202020204" pitchFamily="34" charset="0"/>
              </a:rPr>
              <a:t>cognitive development;</a:t>
            </a:r>
          </a:p>
          <a:p>
            <a:pPr>
              <a:defRPr/>
            </a:pPr>
            <a:r>
              <a:rPr lang="en-GB" dirty="0">
                <a:solidFill>
                  <a:srgbClr val="0070C0"/>
                </a:solidFill>
                <a:latin typeface="Arial" panose="020B0604020202020204" pitchFamily="34" charset="0"/>
              </a:rPr>
              <a:t>academic achievement;</a:t>
            </a:r>
          </a:p>
          <a:p>
            <a:pPr>
              <a:defRPr/>
            </a:pPr>
            <a:r>
              <a:rPr lang="en-GB" dirty="0">
                <a:solidFill>
                  <a:srgbClr val="0070C0"/>
                </a:solidFill>
                <a:latin typeface="Arial" panose="020B0604020202020204" pitchFamily="34" charset="0"/>
              </a:rPr>
              <a:t>behavioural problems.</a:t>
            </a:r>
            <a:endParaRPr lang="en-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401628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71340"/>
            <a:ext cx="8335838" cy="997419"/>
          </a:xfrm>
        </p:spPr>
        <p:txBody>
          <a:bodyPr>
            <a:noAutofit/>
          </a:bodyPr>
          <a:lstStyle/>
          <a:p>
            <a:r>
              <a:rPr lang="cy-GB" altLang="cy-GB" sz="4000" dirty="0">
                <a:latin typeface="Arial" panose="020B0604020202020204" pitchFamily="34" charset="0"/>
              </a:rPr>
              <a:t>Hyd hirach bwydo o’r fron</a:t>
            </a:r>
            <a:br>
              <a:rPr lang="cy-GB" altLang="cy-GB" sz="4000" dirty="0">
                <a:latin typeface="Arial" panose="020B0604020202020204" pitchFamily="34" charset="0"/>
              </a:rPr>
            </a:br>
            <a:r>
              <a:rPr lang="cy-GB" altLang="cy-GB" sz="4000" dirty="0" err="1">
                <a:solidFill>
                  <a:srgbClr val="0070C0"/>
                </a:solidFill>
                <a:latin typeface="Arial" panose="020B0604020202020204" pitchFamily="34" charset="0"/>
              </a:rPr>
              <a:t>Increased</a:t>
            </a:r>
            <a:r>
              <a:rPr lang="cy-GB" altLang="cy-GB" sz="4000" dirty="0">
                <a:solidFill>
                  <a:srgbClr val="0070C0"/>
                </a:solidFill>
                <a:latin typeface="Arial" panose="020B0604020202020204" pitchFamily="34" charset="0"/>
              </a:rPr>
              <a:t> </a:t>
            </a:r>
            <a:r>
              <a:rPr lang="cy-GB" altLang="cy-GB" sz="4000" dirty="0" err="1">
                <a:solidFill>
                  <a:srgbClr val="0070C0"/>
                </a:solidFill>
                <a:latin typeface="Arial" panose="020B0604020202020204" pitchFamily="34" charset="0"/>
              </a:rPr>
              <a:t>duration</a:t>
            </a:r>
            <a:r>
              <a:rPr lang="cy-GB" altLang="cy-GB" sz="4000" dirty="0">
                <a:solidFill>
                  <a:srgbClr val="0070C0"/>
                </a:solidFill>
                <a:latin typeface="Arial" panose="020B0604020202020204" pitchFamily="34" charset="0"/>
              </a:rPr>
              <a:t> of </a:t>
            </a:r>
            <a:r>
              <a:rPr lang="cy-GB" altLang="cy-GB" sz="4000" dirty="0" err="1">
                <a:solidFill>
                  <a:srgbClr val="0070C0"/>
                </a:solidFill>
                <a:latin typeface="Arial" panose="020B0604020202020204" pitchFamily="34" charset="0"/>
              </a:rPr>
              <a:t>breastfeeding</a:t>
            </a:r>
            <a:endParaRPr lang="en-GB" sz="4000" dirty="0">
              <a:solidFill>
                <a:srgbClr val="0070C0"/>
              </a:solidFill>
            </a:endParaRPr>
          </a:p>
        </p:txBody>
      </p:sp>
      <p:sp>
        <p:nvSpPr>
          <p:cNvPr id="5" name="Content Placeholder 4"/>
          <p:cNvSpPr>
            <a:spLocks noGrp="1"/>
          </p:cNvSpPr>
          <p:nvPr>
            <p:ph sz="half" idx="1"/>
          </p:nvPr>
        </p:nvSpPr>
        <p:spPr>
          <a:xfrm>
            <a:off x="179512" y="1484783"/>
            <a:ext cx="4392488" cy="4176465"/>
          </a:xfrm>
        </p:spPr>
        <p:txBody>
          <a:bodyPr>
            <a:noAutofit/>
          </a:bodyPr>
          <a:lstStyle/>
          <a:p>
            <a:pPr>
              <a:defRPr/>
            </a:pPr>
            <a:r>
              <a:rPr lang="en-GB" sz="2200" dirty="0">
                <a:latin typeface="Arial" panose="020B0604020202020204" pitchFamily="34" charset="0"/>
              </a:rPr>
              <a:t>Mae </a:t>
            </a:r>
            <a:r>
              <a:rPr lang="en-GB" sz="2200" dirty="0" err="1">
                <a:latin typeface="Arial" panose="020B0604020202020204" pitchFamily="34" charset="0"/>
              </a:rPr>
              <a:t>gan</a:t>
            </a:r>
            <a:r>
              <a:rPr lang="en-GB" sz="2200" dirty="0">
                <a:latin typeface="Arial" panose="020B0604020202020204" pitchFamily="34" charset="0"/>
              </a:rPr>
              <a:t> </a:t>
            </a:r>
            <a:r>
              <a:rPr lang="en-GB" sz="2200" dirty="0" err="1">
                <a:latin typeface="Arial" panose="020B0604020202020204" pitchFamily="34" charset="0"/>
              </a:rPr>
              <a:t>laeth</a:t>
            </a:r>
            <a:r>
              <a:rPr lang="en-GB" sz="2200" dirty="0">
                <a:latin typeface="Arial" panose="020B0604020202020204" pitchFamily="34" charset="0"/>
              </a:rPr>
              <a:t> </a:t>
            </a:r>
            <a:r>
              <a:rPr lang="en-GB" sz="2200" dirty="0" err="1">
                <a:latin typeface="Arial" panose="020B0604020202020204" pitchFamily="34" charset="0"/>
              </a:rPr>
              <a:t>o’r</a:t>
            </a:r>
            <a:r>
              <a:rPr lang="en-GB" sz="2200" dirty="0">
                <a:latin typeface="Arial" panose="020B0604020202020204" pitchFamily="34" charset="0"/>
              </a:rPr>
              <a:t> </a:t>
            </a:r>
            <a:r>
              <a:rPr lang="en-GB" sz="2200" dirty="0" err="1">
                <a:latin typeface="Arial" panose="020B0604020202020204" pitchFamily="34" charset="0"/>
              </a:rPr>
              <a:t>fron</a:t>
            </a:r>
            <a:r>
              <a:rPr lang="en-GB" sz="2200" dirty="0">
                <a:latin typeface="Arial" panose="020B0604020202020204" pitchFamily="34" charset="0"/>
              </a:rPr>
              <a:t> </a:t>
            </a:r>
            <a:r>
              <a:rPr lang="en-GB" sz="2200" dirty="0" err="1">
                <a:latin typeface="Arial" panose="020B0604020202020204" pitchFamily="34" charset="0"/>
              </a:rPr>
              <a:t>gadwyn</a:t>
            </a:r>
            <a:r>
              <a:rPr lang="en-GB" sz="2200" dirty="0">
                <a:latin typeface="Arial" panose="020B0604020202020204" pitchFamily="34" charset="0"/>
              </a:rPr>
              <a:t> hir o </a:t>
            </a:r>
            <a:r>
              <a:rPr lang="en-GB" sz="2200" dirty="0" err="1">
                <a:latin typeface="Arial" panose="020B0604020202020204" pitchFamily="34" charset="0"/>
              </a:rPr>
              <a:t>asidau</a:t>
            </a:r>
            <a:r>
              <a:rPr lang="en-GB" sz="2200" dirty="0">
                <a:latin typeface="Arial" panose="020B0604020202020204" pitchFamily="34" charset="0"/>
              </a:rPr>
              <a:t> </a:t>
            </a:r>
            <a:r>
              <a:rPr lang="en-GB" sz="2200" dirty="0" err="1">
                <a:latin typeface="Arial" panose="020B0604020202020204" pitchFamily="34" charset="0"/>
              </a:rPr>
              <a:t>brasterog</a:t>
            </a:r>
            <a:r>
              <a:rPr lang="en-GB" sz="2200" dirty="0">
                <a:latin typeface="Arial" panose="020B0604020202020204" pitchFamily="34" charset="0"/>
              </a:rPr>
              <a:t> </a:t>
            </a:r>
            <a:r>
              <a:rPr lang="en-GB" sz="2200" dirty="0" err="1">
                <a:latin typeface="Arial" panose="020B0604020202020204" pitchFamily="34" charset="0"/>
              </a:rPr>
              <a:t>aml-annirlawn</a:t>
            </a:r>
            <a:r>
              <a:rPr lang="en-GB" sz="2200" dirty="0">
                <a:latin typeface="Arial" panose="020B0604020202020204" pitchFamily="34" charset="0"/>
              </a:rPr>
              <a:t> (PUFAs) – dim </a:t>
            </a:r>
            <a:r>
              <a:rPr lang="en-GB" sz="2200" dirty="0" err="1">
                <a:latin typeface="Arial" panose="020B0604020202020204" pitchFamily="34" charset="0"/>
              </a:rPr>
              <a:t>ar</a:t>
            </a:r>
            <a:r>
              <a:rPr lang="en-GB" sz="2200" dirty="0">
                <a:latin typeface="Arial" panose="020B0604020202020204" pitchFamily="34" charset="0"/>
              </a:rPr>
              <a:t> </a:t>
            </a:r>
            <a:r>
              <a:rPr lang="en-GB" sz="2200" dirty="0" err="1">
                <a:latin typeface="Arial" panose="020B0604020202020204" pitchFamily="34" charset="0"/>
              </a:rPr>
              <a:t>gael</a:t>
            </a:r>
            <a:r>
              <a:rPr lang="en-GB" sz="2200" dirty="0">
                <a:latin typeface="Arial" panose="020B0604020202020204" pitchFamily="34" charset="0"/>
              </a:rPr>
              <a:t> </a:t>
            </a:r>
            <a:r>
              <a:rPr lang="en-GB" sz="2200" dirty="0" err="1">
                <a:latin typeface="Arial" panose="020B0604020202020204" pitchFamily="34" charset="0"/>
              </a:rPr>
              <a:t>mewn</a:t>
            </a:r>
            <a:r>
              <a:rPr lang="en-GB" sz="2200" dirty="0">
                <a:latin typeface="Arial" panose="020B0604020202020204" pitchFamily="34" charset="0"/>
              </a:rPr>
              <a:t> </a:t>
            </a:r>
            <a:r>
              <a:rPr lang="en-GB" sz="2200" dirty="0" err="1">
                <a:latin typeface="Arial" panose="020B0604020202020204" pitchFamily="34" charset="0"/>
              </a:rPr>
              <a:t>llaeth</a:t>
            </a:r>
            <a:r>
              <a:rPr lang="en-GB" sz="2200" dirty="0">
                <a:latin typeface="Arial" panose="020B0604020202020204" pitchFamily="34" charset="0"/>
              </a:rPr>
              <a:t> </a:t>
            </a:r>
            <a:r>
              <a:rPr lang="en-GB" sz="2200" dirty="0" err="1">
                <a:latin typeface="Arial" panose="020B0604020202020204" pitchFamily="34" charset="0"/>
              </a:rPr>
              <a:t>buwch</a:t>
            </a:r>
            <a:r>
              <a:rPr lang="en-GB" sz="2200" dirty="0">
                <a:latin typeface="Arial" panose="020B0604020202020204" pitchFamily="34" charset="0"/>
              </a:rPr>
              <a:t>; </a:t>
            </a:r>
          </a:p>
          <a:p>
            <a:pPr>
              <a:defRPr/>
            </a:pPr>
            <a:r>
              <a:rPr lang="en-GB" sz="2200" dirty="0" err="1">
                <a:latin typeface="Arial" panose="020B0604020202020204" pitchFamily="34" charset="0"/>
              </a:rPr>
              <a:t>Crynodiad</a:t>
            </a:r>
            <a:r>
              <a:rPr lang="en-GB" sz="2200" dirty="0">
                <a:latin typeface="Arial" panose="020B0604020202020204" pitchFamily="34" charset="0"/>
              </a:rPr>
              <a:t> </a:t>
            </a:r>
            <a:r>
              <a:rPr lang="en-GB" sz="2200" dirty="0" err="1">
                <a:latin typeface="Arial" panose="020B0604020202020204" pitchFamily="34" charset="0"/>
              </a:rPr>
              <a:t>uchel</a:t>
            </a:r>
            <a:r>
              <a:rPr lang="en-GB" sz="2200" dirty="0">
                <a:latin typeface="Arial" panose="020B0604020202020204" pitchFamily="34" charset="0"/>
              </a:rPr>
              <a:t> o PUFAs </a:t>
            </a:r>
            <a:r>
              <a:rPr lang="en-GB" sz="2200" dirty="0" err="1">
                <a:latin typeface="Arial" panose="020B0604020202020204" pitchFamily="34" charset="0"/>
              </a:rPr>
              <a:t>yn</a:t>
            </a:r>
            <a:r>
              <a:rPr lang="en-GB" sz="2200" dirty="0">
                <a:latin typeface="Arial" panose="020B0604020202020204" pitchFamily="34" charset="0"/>
              </a:rPr>
              <a:t> yr </a:t>
            </a:r>
            <a:r>
              <a:rPr lang="en-GB" sz="2200" dirty="0" err="1">
                <a:latin typeface="Arial" panose="020B0604020202020204" pitchFamily="34" charset="0"/>
              </a:rPr>
              <a:t>ymennydd</a:t>
            </a:r>
            <a:r>
              <a:rPr lang="en-GB" sz="2200" dirty="0">
                <a:latin typeface="Arial" panose="020B0604020202020204" pitchFamily="34" charset="0"/>
              </a:rPr>
              <a:t> </a:t>
            </a:r>
            <a:r>
              <a:rPr lang="en-GB" sz="2200" dirty="0" err="1">
                <a:latin typeface="Arial" panose="020B0604020202020204" pitchFamily="34" charset="0"/>
              </a:rPr>
              <a:t>a'r</a:t>
            </a:r>
            <a:r>
              <a:rPr lang="en-GB" sz="2200" dirty="0">
                <a:latin typeface="Arial" panose="020B0604020202020204" pitchFamily="34" charset="0"/>
              </a:rPr>
              <a:t> retina; </a:t>
            </a:r>
          </a:p>
          <a:p>
            <a:pPr>
              <a:defRPr/>
            </a:pPr>
            <a:r>
              <a:rPr lang="en-GB" sz="2200" dirty="0" err="1">
                <a:latin typeface="Arial" panose="020B0604020202020204" pitchFamily="34" charset="0"/>
              </a:rPr>
              <a:t>Arwain</a:t>
            </a:r>
            <a:r>
              <a:rPr lang="en-GB" sz="2200" dirty="0">
                <a:latin typeface="Arial" panose="020B0604020202020204" pitchFamily="34" charset="0"/>
              </a:rPr>
              <a:t> at </a:t>
            </a:r>
            <a:r>
              <a:rPr lang="en-GB" sz="2200" dirty="0" err="1">
                <a:latin typeface="Arial" panose="020B0604020202020204" pitchFamily="34" charset="0"/>
              </a:rPr>
              <a:t>ddatblygiad</a:t>
            </a:r>
            <a:r>
              <a:rPr lang="en-GB" sz="2200" dirty="0">
                <a:latin typeface="Arial" panose="020B0604020202020204" pitchFamily="34" charset="0"/>
              </a:rPr>
              <a:t> </a:t>
            </a:r>
            <a:r>
              <a:rPr lang="en-GB" sz="2200" dirty="0" err="1">
                <a:latin typeface="Arial" panose="020B0604020202020204" pitchFamily="34" charset="0"/>
              </a:rPr>
              <a:t>gwybyddol</a:t>
            </a:r>
            <a:r>
              <a:rPr lang="en-GB" sz="2200" dirty="0">
                <a:latin typeface="Arial" panose="020B0604020202020204" pitchFamily="34" charset="0"/>
              </a:rPr>
              <a:t> ac </a:t>
            </a:r>
            <a:r>
              <a:rPr lang="en-GB" sz="2200" dirty="0" err="1">
                <a:latin typeface="Arial" panose="020B0604020202020204" pitchFamily="34" charset="0"/>
              </a:rPr>
              <a:t>iaith</a:t>
            </a:r>
            <a:r>
              <a:rPr lang="en-GB" sz="2200" dirty="0">
                <a:latin typeface="Arial" panose="020B0604020202020204" pitchFamily="34" charset="0"/>
              </a:rPr>
              <a:t> </a:t>
            </a:r>
            <a:r>
              <a:rPr lang="en-GB" sz="2200" dirty="0" err="1">
                <a:latin typeface="Arial" panose="020B0604020202020204" pitchFamily="34" charset="0"/>
              </a:rPr>
              <a:t>sylweddol</a:t>
            </a:r>
            <a:r>
              <a:rPr lang="en-GB" sz="2200" dirty="0">
                <a:latin typeface="Arial" panose="020B0604020202020204" pitchFamily="34" charset="0"/>
              </a:rPr>
              <a:t> </a:t>
            </a:r>
            <a:r>
              <a:rPr lang="en-GB" sz="2200" dirty="0" err="1">
                <a:latin typeface="Arial" panose="020B0604020202020204" pitchFamily="34" charset="0"/>
              </a:rPr>
              <a:t>mewn</a:t>
            </a:r>
            <a:r>
              <a:rPr lang="en-GB" sz="2200" dirty="0">
                <a:latin typeface="Arial" panose="020B0604020202020204" pitchFamily="34" charset="0"/>
              </a:rPr>
              <a:t> </a:t>
            </a:r>
            <a:r>
              <a:rPr lang="en-GB" sz="2200" dirty="0" err="1">
                <a:latin typeface="Arial" panose="020B0604020202020204" pitchFamily="34" charset="0"/>
              </a:rPr>
              <a:t>babanod</a:t>
            </a:r>
            <a:r>
              <a:rPr lang="en-GB" sz="2200" dirty="0">
                <a:latin typeface="Arial" panose="020B0604020202020204" pitchFamily="34" charset="0"/>
              </a:rPr>
              <a:t>;</a:t>
            </a:r>
          </a:p>
          <a:p>
            <a:pPr>
              <a:defRPr/>
            </a:pPr>
            <a:r>
              <a:rPr lang="en-GB" sz="2200" dirty="0" err="1">
                <a:latin typeface="Arial" panose="020B0604020202020204" pitchFamily="34" charset="0"/>
              </a:rPr>
              <a:t>Arwain</a:t>
            </a:r>
            <a:r>
              <a:rPr lang="en-GB" sz="2200" dirty="0">
                <a:latin typeface="Arial" panose="020B0604020202020204" pitchFamily="34" charset="0"/>
              </a:rPr>
              <a:t> at </a:t>
            </a:r>
            <a:r>
              <a:rPr lang="en-GB" sz="2200" dirty="0" err="1">
                <a:latin typeface="Arial" panose="020B0604020202020204" pitchFamily="34" charset="0"/>
              </a:rPr>
              <a:t>amddiffyniad</a:t>
            </a:r>
            <a:r>
              <a:rPr lang="en-GB" sz="2200" dirty="0">
                <a:latin typeface="Arial" panose="020B0604020202020204" pitchFamily="34" charset="0"/>
              </a:rPr>
              <a:t> </a:t>
            </a:r>
            <a:r>
              <a:rPr lang="en-GB" sz="2200" dirty="0" err="1">
                <a:latin typeface="Arial" panose="020B0604020202020204" pitchFamily="34" charset="0"/>
              </a:rPr>
              <a:t>rhag</a:t>
            </a:r>
            <a:r>
              <a:rPr lang="en-GB" sz="2200" dirty="0">
                <a:latin typeface="Arial" panose="020B0604020202020204" pitchFamily="34" charset="0"/>
              </a:rPr>
              <a:t> </a:t>
            </a:r>
            <a:r>
              <a:rPr lang="en-GB" sz="2200" dirty="0" err="1">
                <a:latin typeface="Arial" panose="020B0604020202020204" pitchFamily="34" charset="0"/>
              </a:rPr>
              <a:t>oediad</a:t>
            </a:r>
            <a:r>
              <a:rPr lang="en-GB" sz="2200" dirty="0">
                <a:latin typeface="Arial" panose="020B0604020202020204" pitchFamily="34" charset="0"/>
              </a:rPr>
              <a:t> </a:t>
            </a:r>
            <a:r>
              <a:rPr lang="en-GB" sz="2200" dirty="0" err="1">
                <a:latin typeface="Arial" panose="020B0604020202020204" pitchFamily="34" charset="0"/>
              </a:rPr>
              <a:t>iaith</a:t>
            </a:r>
            <a:r>
              <a:rPr lang="en-GB" sz="2200" dirty="0">
                <a:latin typeface="Arial" panose="020B0604020202020204" pitchFamily="34" charset="0"/>
              </a:rPr>
              <a:t>.</a:t>
            </a:r>
            <a:endParaRPr lang="cy-GB" altLang="cy-GB" sz="2200" i="1" dirty="0">
              <a:latin typeface="Arial" panose="020B0604020202020204" pitchFamily="34" charset="0"/>
            </a:endParaRPr>
          </a:p>
        </p:txBody>
      </p:sp>
      <p:sp>
        <p:nvSpPr>
          <p:cNvPr id="6" name="Content Placeholder 5"/>
          <p:cNvSpPr>
            <a:spLocks noGrp="1"/>
          </p:cNvSpPr>
          <p:nvPr>
            <p:ph sz="half" idx="2"/>
          </p:nvPr>
        </p:nvSpPr>
        <p:spPr>
          <a:xfrm>
            <a:off x="4648200" y="1484783"/>
            <a:ext cx="4316288" cy="4464497"/>
          </a:xfrm>
        </p:spPr>
        <p:txBody>
          <a:bodyPr>
            <a:normAutofit fontScale="77500" lnSpcReduction="20000"/>
          </a:bodyPr>
          <a:lstStyle/>
          <a:p>
            <a:pPr>
              <a:defRPr/>
            </a:pPr>
            <a:r>
              <a:rPr lang="en-GB" altLang="cy-GB" sz="3200" dirty="0">
                <a:solidFill>
                  <a:srgbClr val="0070C0"/>
                </a:solidFill>
                <a:latin typeface="Arial" panose="020B0604020202020204" pitchFamily="34" charset="0"/>
              </a:rPr>
              <a:t>Breast milk has long chain of polyunsaturated fatty acids (PUFAs), not found in cow’s milk;</a:t>
            </a:r>
          </a:p>
          <a:p>
            <a:pPr>
              <a:defRPr/>
            </a:pPr>
            <a:r>
              <a:rPr lang="en-GB" altLang="cy-GB" sz="3200" dirty="0">
                <a:solidFill>
                  <a:srgbClr val="0070C0"/>
                </a:solidFill>
                <a:latin typeface="Arial" panose="020B0604020202020204" pitchFamily="34" charset="0"/>
              </a:rPr>
              <a:t>High concentration of PUFAs found in brain and retina;</a:t>
            </a:r>
          </a:p>
          <a:p>
            <a:pPr>
              <a:defRPr/>
            </a:pPr>
            <a:r>
              <a:rPr lang="en-GB" altLang="cy-GB" sz="3200" dirty="0">
                <a:solidFill>
                  <a:srgbClr val="0070C0"/>
                </a:solidFill>
                <a:latin typeface="Arial" panose="020B0604020202020204" pitchFamily="34" charset="0"/>
              </a:rPr>
              <a:t>Leads to significantly improved cognitive and language development in infants;</a:t>
            </a:r>
          </a:p>
          <a:p>
            <a:pPr>
              <a:defRPr/>
            </a:pPr>
            <a:r>
              <a:rPr lang="en-GB" altLang="cy-GB" sz="3200" dirty="0">
                <a:solidFill>
                  <a:srgbClr val="0070C0"/>
                </a:solidFill>
                <a:latin typeface="Arial" panose="020B0604020202020204" pitchFamily="34" charset="0"/>
              </a:rPr>
              <a:t>Leads to protection against language delay.</a:t>
            </a:r>
          </a:p>
          <a:p>
            <a:pPr marL="0" indent="0" algn="r">
              <a:buNone/>
              <a:defRPr/>
            </a:pPr>
            <a:r>
              <a:rPr lang="en-GB" altLang="cy-GB" sz="2100" dirty="0">
                <a:solidFill>
                  <a:srgbClr val="0070C0"/>
                </a:solidFill>
                <a:latin typeface="Arial" panose="020B0604020202020204" pitchFamily="34" charset="0"/>
              </a:rPr>
              <a:t>(Iqbal </a:t>
            </a:r>
            <a:r>
              <a:rPr lang="en-GB" altLang="cy-GB" sz="2100" i="1" dirty="0">
                <a:solidFill>
                  <a:srgbClr val="0070C0"/>
                </a:solidFill>
                <a:latin typeface="Arial" panose="020B0604020202020204" pitchFamily="34" charset="0"/>
              </a:rPr>
              <a:t>et al., </a:t>
            </a:r>
            <a:r>
              <a:rPr lang="en-GB" altLang="cy-GB" sz="2100" dirty="0">
                <a:solidFill>
                  <a:srgbClr val="0070C0"/>
                </a:solidFill>
                <a:latin typeface="Arial" panose="020B0604020202020204" pitchFamily="34" charset="0"/>
              </a:rPr>
              <a:t>2017)</a:t>
            </a:r>
          </a:p>
        </p:txBody>
      </p:sp>
    </p:spTree>
    <p:extLst>
      <p:ext uri="{BB962C8B-B14F-4D97-AF65-F5344CB8AC3E}">
        <p14:creationId xmlns:p14="http://schemas.microsoft.com/office/powerpoint/2010/main" val="23857571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rmAutofit fontScale="90000"/>
          </a:bodyPr>
          <a:lstStyle/>
          <a:p>
            <a:r>
              <a:rPr lang="cy-GB" altLang="cy-GB" dirty="0">
                <a:latin typeface="Arial" panose="020B0604020202020204" pitchFamily="34" charset="0"/>
              </a:rPr>
              <a:t>Gofal plant</a:t>
            </a:r>
            <a:br>
              <a:rPr lang="cy-GB" altLang="cy-GB" sz="3200" dirty="0">
                <a:latin typeface="Arial" panose="020B0604020202020204" pitchFamily="34" charset="0"/>
              </a:rPr>
            </a:br>
            <a:r>
              <a:rPr lang="cy-GB" altLang="cy-GB" sz="4000" dirty="0">
                <a:solidFill>
                  <a:srgbClr val="0070C0"/>
                </a:solidFill>
                <a:latin typeface="Arial" panose="020B0604020202020204" pitchFamily="34" charset="0"/>
              </a:rPr>
              <a:t>Childcare</a:t>
            </a:r>
            <a:r>
              <a:rPr lang="cy-GB" altLang="cy-GB" sz="3200" dirty="0">
                <a:solidFill>
                  <a:srgbClr val="0070C0"/>
                </a:solidFill>
                <a:latin typeface="Arial" panose="020B0604020202020204" pitchFamily="34" charset="0"/>
              </a:rPr>
              <a:t> </a:t>
            </a:r>
            <a:r>
              <a:rPr lang="cy-GB" altLang="cy-GB" sz="1800" dirty="0">
                <a:solidFill>
                  <a:srgbClr val="0070C0"/>
                </a:solidFill>
                <a:latin typeface="Arial" panose="020B0604020202020204" pitchFamily="34" charset="0"/>
              </a:rPr>
              <a:t>(</a:t>
            </a:r>
            <a:r>
              <a:rPr lang="cy-GB" altLang="cy-GB" sz="1800" dirty="0" err="1">
                <a:solidFill>
                  <a:srgbClr val="0070C0"/>
                </a:solidFill>
                <a:latin typeface="Arial" panose="020B0604020202020204" pitchFamily="34" charset="0"/>
              </a:rPr>
              <a:t>Nihtianova</a:t>
            </a:r>
            <a:r>
              <a:rPr lang="cy-GB" altLang="cy-GB" sz="1800" dirty="0">
                <a:solidFill>
                  <a:srgbClr val="0070C0"/>
                </a:solidFill>
                <a:latin typeface="Arial" panose="020B0604020202020204" pitchFamily="34" charset="0"/>
              </a:rPr>
              <a:t>, 2017)</a:t>
            </a:r>
            <a:endParaRPr lang="en-GB" sz="1800" dirty="0">
              <a:solidFill>
                <a:srgbClr val="0070C0"/>
              </a:solidFill>
            </a:endParaRPr>
          </a:p>
        </p:txBody>
      </p:sp>
      <p:sp>
        <p:nvSpPr>
          <p:cNvPr id="5" name="Content Placeholder 4"/>
          <p:cNvSpPr>
            <a:spLocks noGrp="1"/>
          </p:cNvSpPr>
          <p:nvPr>
            <p:ph sz="half" idx="1"/>
          </p:nvPr>
        </p:nvSpPr>
        <p:spPr>
          <a:xfrm>
            <a:off x="179512" y="1484784"/>
            <a:ext cx="4392488" cy="4536503"/>
          </a:xfrm>
        </p:spPr>
        <p:txBody>
          <a:bodyPr>
            <a:noAutofit/>
          </a:bodyPr>
          <a:lstStyle/>
          <a:p>
            <a:pPr>
              <a:defRPr/>
            </a:pPr>
            <a:r>
              <a:rPr lang="cy-GB" altLang="cy-GB" sz="2200" dirty="0">
                <a:latin typeface="Arial" panose="020B0604020202020204" pitchFamily="34" charset="0"/>
              </a:rPr>
              <a:t>Mae faint o fewnbwn iaith oedolion a glywir gan blentyn yn amrywio;</a:t>
            </a:r>
          </a:p>
          <a:p>
            <a:pPr>
              <a:defRPr/>
            </a:pPr>
            <a:r>
              <a:rPr lang="cy-GB" altLang="cy-GB" sz="2200" dirty="0">
                <a:latin typeface="Arial" panose="020B0604020202020204" pitchFamily="34" charset="0"/>
              </a:rPr>
              <a:t>Amgylcheddau iaith o ansawdd uwch yn gysylltiedig â gwell canlyniadau iaith;</a:t>
            </a:r>
          </a:p>
          <a:p>
            <a:pPr>
              <a:defRPr/>
            </a:pPr>
            <a:r>
              <a:rPr lang="cy-GB" altLang="cy-GB" sz="2200" dirty="0">
                <a:latin typeface="Arial" panose="020B0604020202020204" pitchFamily="34" charset="0"/>
              </a:rPr>
              <a:t>Math o weithgaredd yn chwarae rhan bwysig;</a:t>
            </a:r>
          </a:p>
          <a:p>
            <a:pPr>
              <a:defRPr/>
            </a:pPr>
            <a:r>
              <a:rPr lang="cy-GB" altLang="cy-GB" sz="2200" dirty="0">
                <a:latin typeface="Arial" panose="020B0604020202020204" pitchFamily="34" charset="0"/>
              </a:rPr>
              <a:t>Gweithgareddau sy'n gysylltiedig â darllen yn gysylltiedig â gwell datblygiad iaith.</a:t>
            </a:r>
          </a:p>
        </p:txBody>
      </p:sp>
      <p:sp>
        <p:nvSpPr>
          <p:cNvPr id="6" name="Content Placeholder 5"/>
          <p:cNvSpPr>
            <a:spLocks noGrp="1"/>
          </p:cNvSpPr>
          <p:nvPr>
            <p:ph sz="half" idx="2"/>
          </p:nvPr>
        </p:nvSpPr>
        <p:spPr>
          <a:xfrm>
            <a:off x="4648200" y="1484784"/>
            <a:ext cx="4316288" cy="4104456"/>
          </a:xfrm>
        </p:spPr>
        <p:txBody>
          <a:bodyPr>
            <a:normAutofit fontScale="92500" lnSpcReduction="20000"/>
          </a:bodyPr>
          <a:lstStyle/>
          <a:p>
            <a:pPr>
              <a:defRPr/>
            </a:pPr>
            <a:r>
              <a:rPr lang="en-GB" dirty="0">
                <a:solidFill>
                  <a:srgbClr val="0070C0"/>
                </a:solidFill>
                <a:latin typeface="Arial" panose="020B0604020202020204" pitchFamily="34" charset="0"/>
                <a:cs typeface="Arial" panose="020B0604020202020204" pitchFamily="34" charset="0"/>
              </a:rPr>
              <a:t>Amount of adult language input heard by a child varies;</a:t>
            </a:r>
          </a:p>
          <a:p>
            <a:pPr>
              <a:defRPr/>
            </a:pPr>
            <a:r>
              <a:rPr lang="en-GB" dirty="0">
                <a:solidFill>
                  <a:srgbClr val="0070C0"/>
                </a:solidFill>
                <a:latin typeface="Arial" panose="020B0604020202020204" pitchFamily="34" charset="0"/>
                <a:cs typeface="Arial" panose="020B0604020202020204" pitchFamily="34" charset="0"/>
              </a:rPr>
              <a:t>Higher quality language environments are associated with better language outcomes;</a:t>
            </a:r>
          </a:p>
          <a:p>
            <a:pPr>
              <a:defRPr/>
            </a:pPr>
            <a:r>
              <a:rPr lang="en-GB" dirty="0">
                <a:solidFill>
                  <a:srgbClr val="0070C0"/>
                </a:solidFill>
                <a:latin typeface="Arial" panose="020B0604020202020204" pitchFamily="34" charset="0"/>
                <a:cs typeface="Arial" panose="020B0604020202020204" pitchFamily="34" charset="0"/>
              </a:rPr>
              <a:t>Type of activity plays an important role; </a:t>
            </a:r>
          </a:p>
          <a:p>
            <a:pPr>
              <a:defRPr/>
            </a:pPr>
            <a:r>
              <a:rPr lang="en-GB" dirty="0">
                <a:solidFill>
                  <a:srgbClr val="0070C0"/>
                </a:solidFill>
                <a:latin typeface="Arial" panose="020B0604020202020204" pitchFamily="34" charset="0"/>
                <a:cs typeface="Arial" panose="020B0604020202020204" pitchFamily="34" charset="0"/>
              </a:rPr>
              <a:t>Reading-related activities are associated with better language development.</a:t>
            </a:r>
            <a:endParaRPr lang="en-GB" altLang="cy-GB" sz="32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56209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271340"/>
            <a:ext cx="7886700" cy="997419"/>
          </a:xfrm>
        </p:spPr>
        <p:txBody>
          <a:bodyPr>
            <a:noAutofit/>
          </a:bodyPr>
          <a:lstStyle/>
          <a:p>
            <a:r>
              <a:rPr lang="cy-GB" altLang="cy-GB" sz="4000" dirty="0">
                <a:latin typeface="Arial" panose="020B0604020202020204" pitchFamily="34" charset="0"/>
              </a:rPr>
              <a:t>Ffactorau amgylcheddol</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Environmental factors </a:t>
            </a:r>
            <a:endParaRPr lang="en-GB" sz="4000" dirty="0">
              <a:solidFill>
                <a:srgbClr val="0070C0"/>
              </a:solidFill>
            </a:endParaRPr>
          </a:p>
        </p:txBody>
      </p:sp>
      <p:sp>
        <p:nvSpPr>
          <p:cNvPr id="5" name="Content Placeholder 4"/>
          <p:cNvSpPr>
            <a:spLocks noGrp="1"/>
          </p:cNvSpPr>
          <p:nvPr>
            <p:ph sz="half" idx="1"/>
          </p:nvPr>
        </p:nvSpPr>
        <p:spPr>
          <a:xfrm>
            <a:off x="179512" y="1484783"/>
            <a:ext cx="4392488" cy="4536504"/>
          </a:xfrm>
        </p:spPr>
        <p:txBody>
          <a:bodyPr>
            <a:noAutofit/>
          </a:bodyPr>
          <a:lstStyle/>
          <a:p>
            <a:pPr marL="0" indent="0">
              <a:buNone/>
              <a:defRPr/>
            </a:pPr>
            <a:r>
              <a:rPr lang="en-GB" b="1" dirty="0" err="1">
                <a:latin typeface="Arial" panose="020B0604020202020204" pitchFamily="34" charset="0"/>
              </a:rPr>
              <a:t>Amgylchedd</a:t>
            </a:r>
            <a:r>
              <a:rPr lang="en-GB" b="1" dirty="0">
                <a:latin typeface="Arial" panose="020B0604020202020204" pitchFamily="34" charset="0"/>
              </a:rPr>
              <a:t> y </a:t>
            </a:r>
            <a:r>
              <a:rPr lang="en-GB" b="1" dirty="0" err="1">
                <a:latin typeface="Arial" panose="020B0604020202020204" pitchFamily="34" charset="0"/>
              </a:rPr>
              <a:t>Gymdogaeth</a:t>
            </a:r>
            <a:endParaRPr lang="en-GB" b="1" dirty="0">
              <a:latin typeface="Arial" panose="020B0604020202020204" pitchFamily="34" charset="0"/>
            </a:endParaRPr>
          </a:p>
          <a:p>
            <a:pPr>
              <a:defRPr/>
            </a:pPr>
            <a:r>
              <a:rPr lang="en-GB" dirty="0" err="1">
                <a:latin typeface="Arial" panose="020B0604020202020204" pitchFamily="34" charset="0"/>
              </a:rPr>
              <a:t>Agosrwydd</a:t>
            </a:r>
            <a:r>
              <a:rPr lang="en-GB" dirty="0">
                <a:latin typeface="Arial" panose="020B0604020202020204" pitchFamily="34" charset="0"/>
              </a:rPr>
              <a:t> at </a:t>
            </a:r>
            <a:r>
              <a:rPr lang="en-GB" dirty="0" err="1">
                <a:latin typeface="Arial" panose="020B0604020202020204" pitchFamily="34" charset="0"/>
              </a:rPr>
              <a:t>fannau</a:t>
            </a:r>
            <a:r>
              <a:rPr lang="en-GB" dirty="0">
                <a:latin typeface="Arial" panose="020B0604020202020204" pitchFamily="34" charset="0"/>
              </a:rPr>
              <a:t> </a:t>
            </a:r>
            <a:r>
              <a:rPr lang="en-GB" dirty="0" err="1">
                <a:latin typeface="Arial" panose="020B0604020202020204" pitchFamily="34" charset="0"/>
              </a:rPr>
              <a:t>gwyrdd</a:t>
            </a:r>
            <a:r>
              <a:rPr lang="en-GB" dirty="0">
                <a:latin typeface="Arial" panose="020B0604020202020204" pitchFamily="34" charset="0"/>
              </a:rPr>
              <a:t>;</a:t>
            </a:r>
          </a:p>
          <a:p>
            <a:pPr>
              <a:defRPr/>
            </a:pPr>
            <a:r>
              <a:rPr lang="en-GB" dirty="0" err="1">
                <a:latin typeface="Arial" panose="020B0604020202020204" pitchFamily="34" charset="0"/>
              </a:rPr>
              <a:t>Llygredd</a:t>
            </a:r>
            <a:r>
              <a:rPr lang="en-GB" dirty="0">
                <a:latin typeface="Arial" panose="020B0604020202020204" pitchFamily="34" charset="0"/>
              </a:rPr>
              <a:t>;</a:t>
            </a:r>
          </a:p>
          <a:p>
            <a:pPr>
              <a:defRPr/>
            </a:pPr>
            <a:r>
              <a:rPr lang="en-GB" dirty="0" err="1">
                <a:latin typeface="Arial" panose="020B0604020202020204" pitchFamily="34" charset="0"/>
              </a:rPr>
              <a:t>Dwysedd</a:t>
            </a:r>
            <a:r>
              <a:rPr lang="en-GB" dirty="0">
                <a:latin typeface="Arial" panose="020B0604020202020204" pitchFamily="34" charset="0"/>
              </a:rPr>
              <a:t> </a:t>
            </a:r>
            <a:r>
              <a:rPr lang="en-GB" dirty="0" err="1">
                <a:latin typeface="Arial" panose="020B0604020202020204" pitchFamily="34" charset="0"/>
              </a:rPr>
              <a:t>traffig</a:t>
            </a:r>
            <a:r>
              <a:rPr lang="en-GB" dirty="0">
                <a:latin typeface="Arial" panose="020B0604020202020204" pitchFamily="34" charset="0"/>
              </a:rPr>
              <a:t>;</a:t>
            </a:r>
          </a:p>
          <a:p>
            <a:pPr>
              <a:defRPr/>
            </a:pPr>
            <a:r>
              <a:rPr lang="en-GB" dirty="0" err="1">
                <a:latin typeface="Arial" panose="020B0604020202020204" pitchFamily="34" charset="0"/>
              </a:rPr>
              <a:t>Cyfradd</a:t>
            </a:r>
            <a:r>
              <a:rPr lang="en-GB" dirty="0">
                <a:latin typeface="Arial" panose="020B0604020202020204" pitchFamily="34" charset="0"/>
              </a:rPr>
              <a:t> </a:t>
            </a:r>
            <a:r>
              <a:rPr lang="en-GB" dirty="0" err="1">
                <a:latin typeface="Arial" panose="020B0604020202020204" pitchFamily="34" charset="0"/>
              </a:rPr>
              <a:t>troseddu</a:t>
            </a:r>
            <a:r>
              <a:rPr lang="en-GB" dirty="0">
                <a:latin typeface="Arial" panose="020B0604020202020204" pitchFamily="34" charset="0"/>
              </a:rPr>
              <a:t>;</a:t>
            </a:r>
          </a:p>
          <a:p>
            <a:pPr>
              <a:defRPr/>
            </a:pPr>
            <a:r>
              <a:rPr lang="en-GB" dirty="0" err="1">
                <a:latin typeface="Arial" panose="020B0604020202020204" pitchFamily="34" charset="0"/>
              </a:rPr>
              <a:t>Degradd</a:t>
            </a:r>
            <a:r>
              <a:rPr lang="en-GB" dirty="0">
                <a:latin typeface="Arial" panose="020B0604020202020204" pitchFamily="34" charset="0"/>
              </a:rPr>
              <a:t> </a:t>
            </a:r>
            <a:r>
              <a:rPr lang="en-GB" dirty="0" err="1">
                <a:latin typeface="Arial" panose="020B0604020202020204" pitchFamily="34" charset="0"/>
              </a:rPr>
              <a:t>incwm</a:t>
            </a:r>
            <a:r>
              <a:rPr lang="en-GB" dirty="0">
                <a:latin typeface="Arial" panose="020B0604020202020204" pitchFamily="34" charset="0"/>
              </a:rPr>
              <a:t>.</a:t>
            </a:r>
          </a:p>
        </p:txBody>
      </p:sp>
      <p:sp>
        <p:nvSpPr>
          <p:cNvPr id="6" name="Content Placeholder 5"/>
          <p:cNvSpPr>
            <a:spLocks noGrp="1"/>
          </p:cNvSpPr>
          <p:nvPr>
            <p:ph sz="half" idx="2"/>
          </p:nvPr>
        </p:nvSpPr>
        <p:spPr>
          <a:xfrm>
            <a:off x="4648200" y="1484783"/>
            <a:ext cx="4316288" cy="4104457"/>
          </a:xfrm>
        </p:spPr>
        <p:txBody>
          <a:bodyPr>
            <a:normAutofit/>
          </a:bodyPr>
          <a:lstStyle/>
          <a:p>
            <a:pPr marL="0" indent="0">
              <a:buNone/>
              <a:defRPr/>
            </a:pPr>
            <a:r>
              <a:rPr lang="en-GB" altLang="cy-GB" b="1" dirty="0">
                <a:solidFill>
                  <a:srgbClr val="0070C0"/>
                </a:solidFill>
                <a:latin typeface="Arial" panose="020B0604020202020204" pitchFamily="34" charset="0"/>
              </a:rPr>
              <a:t>Neighbourhood Environment</a:t>
            </a:r>
          </a:p>
          <a:p>
            <a:pPr>
              <a:defRPr/>
            </a:pPr>
            <a:r>
              <a:rPr lang="en-GB" altLang="cy-GB" dirty="0">
                <a:solidFill>
                  <a:srgbClr val="0070C0"/>
                </a:solidFill>
                <a:latin typeface="Arial" panose="020B0604020202020204" pitchFamily="34" charset="0"/>
              </a:rPr>
              <a:t>Proximity to green spaces;</a:t>
            </a:r>
          </a:p>
          <a:p>
            <a:pPr>
              <a:defRPr/>
            </a:pPr>
            <a:r>
              <a:rPr lang="en-GB" altLang="cy-GB" dirty="0">
                <a:solidFill>
                  <a:srgbClr val="0070C0"/>
                </a:solidFill>
                <a:latin typeface="Arial" panose="020B0604020202020204" pitchFamily="34" charset="0"/>
              </a:rPr>
              <a:t>Pollution;</a:t>
            </a:r>
          </a:p>
          <a:p>
            <a:pPr>
              <a:defRPr/>
            </a:pPr>
            <a:r>
              <a:rPr lang="en-GB" altLang="cy-GB" dirty="0">
                <a:solidFill>
                  <a:srgbClr val="0070C0"/>
                </a:solidFill>
                <a:latin typeface="Arial" panose="020B0604020202020204" pitchFamily="34" charset="0"/>
              </a:rPr>
              <a:t>Traffic density;</a:t>
            </a:r>
          </a:p>
          <a:p>
            <a:pPr>
              <a:defRPr/>
            </a:pPr>
            <a:r>
              <a:rPr lang="en-GB" altLang="cy-GB" dirty="0">
                <a:solidFill>
                  <a:srgbClr val="0070C0"/>
                </a:solidFill>
                <a:latin typeface="Arial" panose="020B0604020202020204" pitchFamily="34" charset="0"/>
              </a:rPr>
              <a:t>Crime rate;</a:t>
            </a:r>
          </a:p>
          <a:p>
            <a:pPr>
              <a:defRPr/>
            </a:pPr>
            <a:r>
              <a:rPr lang="en-GB" altLang="cy-GB" dirty="0">
                <a:solidFill>
                  <a:srgbClr val="0070C0"/>
                </a:solidFill>
                <a:latin typeface="Arial" panose="020B0604020202020204" pitchFamily="34" charset="0"/>
              </a:rPr>
              <a:t>Income decile.</a:t>
            </a:r>
          </a:p>
        </p:txBody>
      </p:sp>
    </p:spTree>
    <p:extLst>
      <p:ext uri="{BB962C8B-B14F-4D97-AF65-F5344CB8AC3E}">
        <p14:creationId xmlns:p14="http://schemas.microsoft.com/office/powerpoint/2010/main" val="12767459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47650"/>
          </a:xfrm>
        </p:spPr>
        <p:txBody>
          <a:bodyPr>
            <a:noAutofit/>
          </a:bodyPr>
          <a:lstStyle/>
          <a:p>
            <a:r>
              <a:rPr lang="en-GB" sz="4000" dirty="0" err="1">
                <a:latin typeface="Arial" panose="020B0604020202020204" pitchFamily="34" charset="0"/>
              </a:rPr>
              <a:t>Agosrwydd</a:t>
            </a:r>
            <a:r>
              <a:rPr lang="en-GB" sz="4000" dirty="0">
                <a:latin typeface="Arial" panose="020B0604020202020204" pitchFamily="34" charset="0"/>
              </a:rPr>
              <a:t> at </a:t>
            </a:r>
            <a:r>
              <a:rPr lang="en-GB" sz="4000" dirty="0" err="1">
                <a:latin typeface="Arial" panose="020B0604020202020204" pitchFamily="34" charset="0"/>
              </a:rPr>
              <a:t>fannau</a:t>
            </a:r>
            <a:r>
              <a:rPr lang="en-GB" sz="4000" dirty="0">
                <a:latin typeface="Arial" panose="020B0604020202020204" pitchFamily="34" charset="0"/>
              </a:rPr>
              <a:t> </a:t>
            </a:r>
            <a:r>
              <a:rPr lang="en-GB" sz="4000" dirty="0" err="1">
                <a:latin typeface="Arial" panose="020B0604020202020204" pitchFamily="34" charset="0"/>
              </a:rPr>
              <a:t>gwyrdd</a:t>
            </a:r>
            <a:br>
              <a:rPr lang="en-GB" sz="4000" dirty="0">
                <a:latin typeface="Arial" panose="020B0604020202020204" pitchFamily="34" charset="0"/>
              </a:rPr>
            </a:br>
            <a:r>
              <a:rPr lang="en-GB" sz="4000" dirty="0">
                <a:solidFill>
                  <a:srgbClr val="0070C0"/>
                </a:solidFill>
                <a:latin typeface="Arial" panose="020B0604020202020204" pitchFamily="34" charset="0"/>
              </a:rPr>
              <a:t>Proximity to green spaces</a:t>
            </a:r>
          </a:p>
        </p:txBody>
      </p:sp>
      <p:sp>
        <p:nvSpPr>
          <p:cNvPr id="3" name="Content Placeholder 2"/>
          <p:cNvSpPr>
            <a:spLocks noGrp="1"/>
          </p:cNvSpPr>
          <p:nvPr>
            <p:ph sz="half" idx="1"/>
          </p:nvPr>
        </p:nvSpPr>
        <p:spPr>
          <a:xfrm>
            <a:off x="251520" y="1556793"/>
            <a:ext cx="4263330" cy="4104455"/>
          </a:xfrm>
        </p:spPr>
        <p:txBody>
          <a:bodyPr>
            <a:normAutofit fontScale="85000" lnSpcReduction="20000"/>
          </a:bodyPr>
          <a:lstStyle/>
          <a:p>
            <a:r>
              <a:rPr lang="en-GB" dirty="0" err="1">
                <a:latin typeface="Arial" panose="020B0604020202020204" pitchFamily="34" charset="0"/>
              </a:rPr>
              <a:t>Cyswllt</a:t>
            </a:r>
            <a:r>
              <a:rPr lang="en-GB" dirty="0">
                <a:latin typeface="Arial" panose="020B0604020202020204" pitchFamily="34" charset="0"/>
              </a:rPr>
              <a:t> a </a:t>
            </a:r>
            <a:r>
              <a:rPr lang="en-GB" dirty="0" err="1">
                <a:latin typeface="Arial" panose="020B0604020202020204" pitchFamily="34" charset="0"/>
              </a:rPr>
              <a:t>natur</a:t>
            </a:r>
            <a:r>
              <a:rPr lang="en-GB" dirty="0">
                <a:latin typeface="Arial" panose="020B0604020202020204" pitchFamily="34" charset="0"/>
              </a:rPr>
              <a:t> </a:t>
            </a:r>
            <a:r>
              <a:rPr lang="en-GB" dirty="0" err="1">
                <a:latin typeface="Arial" panose="020B0604020202020204" pitchFamily="34" charset="0"/>
              </a:rPr>
              <a:t>yn</a:t>
            </a:r>
            <a:r>
              <a:rPr lang="en-GB" dirty="0">
                <a:latin typeface="Arial" panose="020B0604020202020204" pitchFamily="34" charset="0"/>
              </a:rPr>
              <a:t> </a:t>
            </a:r>
            <a:r>
              <a:rPr lang="en-GB" dirty="0" err="1">
                <a:latin typeface="Arial" panose="020B0604020202020204" pitchFamily="34" charset="0"/>
              </a:rPr>
              <a:t>bwysig</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a:t>
            </a:r>
            <a:r>
              <a:rPr lang="en-GB" dirty="0" err="1">
                <a:latin typeface="Arial" panose="020B0604020202020204" pitchFamily="34" charset="0"/>
              </a:rPr>
              <a:t>datblygiad</a:t>
            </a:r>
            <a:r>
              <a:rPr lang="en-GB" dirty="0">
                <a:latin typeface="Arial" panose="020B0604020202020204" pitchFamily="34" charset="0"/>
              </a:rPr>
              <a:t> yr </a:t>
            </a:r>
            <a:r>
              <a:rPr lang="en-GB" dirty="0" err="1">
                <a:latin typeface="Arial" panose="020B0604020202020204" pitchFamily="34" charset="0"/>
              </a:rPr>
              <a:t>ymennydd</a:t>
            </a:r>
            <a:r>
              <a:rPr lang="en-GB" dirty="0">
                <a:latin typeface="Arial" panose="020B0604020202020204" pitchFamily="34" charset="0"/>
              </a:rPr>
              <a:t>;</a:t>
            </a:r>
          </a:p>
          <a:p>
            <a:r>
              <a:rPr lang="en-GB" dirty="0" err="1">
                <a:latin typeface="Arial" panose="020B0604020202020204" pitchFamily="34" charset="0"/>
              </a:rPr>
              <a:t>Cydberthynas</a:t>
            </a:r>
            <a:r>
              <a:rPr lang="en-GB" dirty="0">
                <a:latin typeface="Arial" panose="020B0604020202020204" pitchFamily="34" charset="0"/>
              </a:rPr>
              <a:t> </a:t>
            </a:r>
            <a:r>
              <a:rPr lang="en-GB" dirty="0" err="1">
                <a:latin typeface="Arial" panose="020B0604020202020204" pitchFamily="34" charset="0"/>
              </a:rPr>
              <a:t>rhwng</a:t>
            </a:r>
            <a:r>
              <a:rPr lang="en-GB" dirty="0">
                <a:latin typeface="Arial" panose="020B0604020202020204" pitchFamily="34" charset="0"/>
              </a:rPr>
              <a:t> </a:t>
            </a:r>
            <a:r>
              <a:rPr lang="en-GB" dirty="0" err="1">
                <a:latin typeface="Arial" panose="020B0604020202020204" pitchFamily="34" charset="0"/>
              </a:rPr>
              <a:t>tir</a:t>
            </a:r>
            <a:r>
              <a:rPr lang="en-GB" dirty="0">
                <a:latin typeface="Arial" panose="020B0604020202020204" pitchFamily="34" charset="0"/>
              </a:rPr>
              <a:t> </a:t>
            </a:r>
            <a:r>
              <a:rPr lang="en-GB" dirty="0" err="1">
                <a:latin typeface="Arial" panose="020B0604020202020204" pitchFamily="34" charset="0"/>
              </a:rPr>
              <a:t>naturiol</a:t>
            </a:r>
            <a:r>
              <a:rPr lang="en-GB" dirty="0">
                <a:latin typeface="Arial" panose="020B0604020202020204" pitchFamily="34" charset="0"/>
              </a:rPr>
              <a:t> a </a:t>
            </a:r>
            <a:r>
              <a:rPr lang="en-GB" dirty="0" err="1">
                <a:latin typeface="Arial" panose="020B0604020202020204" pitchFamily="34" charset="0"/>
              </a:rPr>
              <a:t>chof</a:t>
            </a:r>
            <a:r>
              <a:rPr lang="en-GB" dirty="0">
                <a:latin typeface="Arial" panose="020B0604020202020204" pitchFamily="34" charset="0"/>
              </a:rPr>
              <a:t> </a:t>
            </a:r>
            <a:r>
              <a:rPr lang="en-GB" dirty="0" err="1">
                <a:latin typeface="Arial" panose="020B0604020202020204" pitchFamily="34" charset="0"/>
              </a:rPr>
              <a:t>gweithredol</a:t>
            </a:r>
            <a:r>
              <a:rPr lang="en-GB" dirty="0">
                <a:latin typeface="Arial" panose="020B0604020202020204" pitchFamily="34" charset="0"/>
              </a:rPr>
              <a:t>;</a:t>
            </a:r>
          </a:p>
          <a:p>
            <a:r>
              <a:rPr lang="en-GB" dirty="0" err="1">
                <a:latin typeface="Arial" panose="020B0604020202020204" pitchFamily="34" charset="0"/>
              </a:rPr>
              <a:t>Cyfleoedd</a:t>
            </a:r>
            <a:r>
              <a:rPr lang="en-GB" dirty="0">
                <a:latin typeface="Arial" panose="020B0604020202020204" pitchFamily="34" charset="0"/>
              </a:rPr>
              <a:t> </a:t>
            </a:r>
            <a:r>
              <a:rPr lang="en-GB" dirty="0" err="1">
                <a:latin typeface="Arial" panose="020B0604020202020204" pitchFamily="34" charset="0"/>
              </a:rPr>
              <a:t>unigryw</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a:t>
            </a:r>
          </a:p>
          <a:p>
            <a:pPr>
              <a:buFontTx/>
              <a:buChar char="-"/>
            </a:pPr>
            <a:r>
              <a:rPr lang="en-GB" dirty="0" err="1">
                <a:latin typeface="Arial" panose="020B0604020202020204" pitchFamily="34" charset="0"/>
              </a:rPr>
              <a:t>Darganfyddiad</a:t>
            </a:r>
            <a:r>
              <a:rPr lang="en-GB" dirty="0">
                <a:latin typeface="Arial" panose="020B0604020202020204" pitchFamily="34" charset="0"/>
              </a:rPr>
              <a:t>;</a:t>
            </a:r>
          </a:p>
          <a:p>
            <a:pPr>
              <a:buFontTx/>
              <a:buChar char="-"/>
            </a:pPr>
            <a:r>
              <a:rPr lang="en-GB" dirty="0" err="1">
                <a:latin typeface="Arial" panose="020B0604020202020204" pitchFamily="34" charset="0"/>
              </a:rPr>
              <a:t>Creadigrwydd</a:t>
            </a:r>
            <a:r>
              <a:rPr lang="en-GB" dirty="0">
                <a:latin typeface="Arial" panose="020B0604020202020204" pitchFamily="34" charset="0"/>
              </a:rPr>
              <a:t>;</a:t>
            </a:r>
          </a:p>
          <a:p>
            <a:pPr>
              <a:buFontTx/>
              <a:buChar char="-"/>
            </a:pPr>
            <a:r>
              <a:rPr lang="en-GB" dirty="0" err="1">
                <a:latin typeface="Arial" panose="020B0604020202020204" pitchFamily="34" charset="0"/>
              </a:rPr>
              <a:t>Cymryd</a:t>
            </a:r>
            <a:r>
              <a:rPr lang="en-GB" dirty="0">
                <a:latin typeface="Arial" panose="020B0604020202020204" pitchFamily="34" charset="0"/>
              </a:rPr>
              <a:t> </a:t>
            </a:r>
            <a:r>
              <a:rPr lang="en-GB" dirty="0" err="1">
                <a:latin typeface="Arial" panose="020B0604020202020204" pitchFamily="34" charset="0"/>
              </a:rPr>
              <a:t>risg</a:t>
            </a:r>
            <a:r>
              <a:rPr lang="en-GB" dirty="0">
                <a:latin typeface="Arial" panose="020B0604020202020204" pitchFamily="34" charset="0"/>
              </a:rPr>
              <a:t>;</a:t>
            </a:r>
          </a:p>
          <a:p>
            <a:r>
              <a:rPr lang="en-GB" dirty="0" err="1">
                <a:latin typeface="Arial" panose="020B0604020202020204" pitchFamily="34" charset="0"/>
              </a:rPr>
              <a:t>Lefelau</a:t>
            </a:r>
            <a:r>
              <a:rPr lang="en-GB" dirty="0">
                <a:latin typeface="Arial" panose="020B0604020202020204" pitchFamily="34" charset="0"/>
              </a:rPr>
              <a:t> </a:t>
            </a:r>
            <a:r>
              <a:rPr lang="en-GB" dirty="0" err="1">
                <a:latin typeface="Arial" panose="020B0604020202020204" pitchFamily="34" charset="0"/>
              </a:rPr>
              <a:t>uwch</a:t>
            </a:r>
            <a:r>
              <a:rPr lang="en-GB" dirty="0">
                <a:latin typeface="Arial" panose="020B0604020202020204" pitchFamily="34" charset="0"/>
              </a:rPr>
              <a:t> o </a:t>
            </a:r>
            <a:r>
              <a:rPr lang="en-GB" dirty="0" err="1">
                <a:latin typeface="Arial" panose="020B0604020202020204" pitchFamily="34" charset="0"/>
              </a:rPr>
              <a:t>weithgareddau</a:t>
            </a:r>
            <a:r>
              <a:rPr lang="en-GB" dirty="0">
                <a:latin typeface="Arial" panose="020B0604020202020204" pitchFamily="34" charset="0"/>
              </a:rPr>
              <a:t> </a:t>
            </a:r>
            <a:r>
              <a:rPr lang="en-GB" dirty="0" err="1">
                <a:latin typeface="Arial" panose="020B0604020202020204" pitchFamily="34" charset="0"/>
              </a:rPr>
              <a:t>corfforol</a:t>
            </a:r>
            <a:r>
              <a:rPr lang="en-GB" dirty="0">
                <a:latin typeface="Arial" panose="020B0604020202020204" pitchFamily="34" charset="0"/>
              </a:rPr>
              <a:t>.</a:t>
            </a:r>
          </a:p>
        </p:txBody>
      </p:sp>
      <p:sp>
        <p:nvSpPr>
          <p:cNvPr id="4" name="Content Placeholder 3"/>
          <p:cNvSpPr>
            <a:spLocks noGrp="1"/>
          </p:cNvSpPr>
          <p:nvPr>
            <p:ph sz="half" idx="2"/>
          </p:nvPr>
        </p:nvSpPr>
        <p:spPr>
          <a:xfrm>
            <a:off x="4629150" y="1556793"/>
            <a:ext cx="4263330" cy="4320480"/>
          </a:xfrm>
        </p:spPr>
        <p:txBody>
          <a:bodyPr>
            <a:normAutofit fontScale="85000" lnSpcReduction="20000"/>
          </a:bodyPr>
          <a:lstStyle/>
          <a:p>
            <a:r>
              <a:rPr lang="en-GB" dirty="0">
                <a:solidFill>
                  <a:srgbClr val="0070C0"/>
                </a:solidFill>
                <a:latin typeface="Arial" panose="020B0604020202020204" pitchFamily="34" charset="0"/>
              </a:rPr>
              <a:t>Contact with nature important for brain development;</a:t>
            </a:r>
          </a:p>
          <a:p>
            <a:r>
              <a:rPr lang="en-GB" dirty="0">
                <a:solidFill>
                  <a:srgbClr val="0070C0"/>
                </a:solidFill>
                <a:latin typeface="Arial" panose="020B0604020202020204" pitchFamily="34" charset="0"/>
              </a:rPr>
              <a:t>Correlation between natural land and working memory;</a:t>
            </a:r>
          </a:p>
          <a:p>
            <a:r>
              <a:rPr lang="en-GB" dirty="0">
                <a:solidFill>
                  <a:srgbClr val="0070C0"/>
                </a:solidFill>
                <a:latin typeface="Arial" panose="020B0604020202020204" pitchFamily="34" charset="0"/>
              </a:rPr>
              <a:t>Unique opportunities for:</a:t>
            </a:r>
          </a:p>
          <a:p>
            <a:pPr>
              <a:buFontTx/>
              <a:buChar char="-"/>
            </a:pPr>
            <a:r>
              <a:rPr lang="en-GB" dirty="0">
                <a:solidFill>
                  <a:srgbClr val="0070C0"/>
                </a:solidFill>
                <a:latin typeface="Arial" panose="020B0604020202020204" pitchFamily="34" charset="0"/>
              </a:rPr>
              <a:t>Discovery;</a:t>
            </a:r>
          </a:p>
          <a:p>
            <a:pPr>
              <a:buFontTx/>
              <a:buChar char="-"/>
            </a:pPr>
            <a:r>
              <a:rPr lang="en-GB" dirty="0">
                <a:solidFill>
                  <a:srgbClr val="0070C0"/>
                </a:solidFill>
                <a:latin typeface="Arial" panose="020B0604020202020204" pitchFamily="34" charset="0"/>
              </a:rPr>
              <a:t>Creativity;</a:t>
            </a:r>
          </a:p>
          <a:p>
            <a:pPr>
              <a:buFontTx/>
              <a:buChar char="-"/>
            </a:pPr>
            <a:r>
              <a:rPr lang="en-GB" dirty="0">
                <a:solidFill>
                  <a:srgbClr val="0070C0"/>
                </a:solidFill>
                <a:latin typeface="Arial" panose="020B0604020202020204" pitchFamily="34" charset="0"/>
              </a:rPr>
              <a:t>Risk taking;</a:t>
            </a:r>
          </a:p>
          <a:p>
            <a:r>
              <a:rPr lang="en-GB" dirty="0">
                <a:solidFill>
                  <a:srgbClr val="0070C0"/>
                </a:solidFill>
                <a:latin typeface="Arial" panose="020B0604020202020204" pitchFamily="34" charset="0"/>
              </a:rPr>
              <a:t>Higher levels of physical activity.</a:t>
            </a:r>
          </a:p>
          <a:p>
            <a:pPr marL="0" indent="0" algn="r">
              <a:buNone/>
            </a:pPr>
            <a:r>
              <a:rPr lang="en-GB" sz="2100" dirty="0">
                <a:solidFill>
                  <a:srgbClr val="0070C0"/>
                </a:solidFill>
                <a:latin typeface="Arial" panose="020B0604020202020204" pitchFamily="34" charset="0"/>
              </a:rPr>
              <a:t>(Dadvand </a:t>
            </a:r>
            <a:r>
              <a:rPr lang="en-GB" sz="2100" i="1" dirty="0">
                <a:solidFill>
                  <a:srgbClr val="0070C0"/>
                </a:solidFill>
                <a:latin typeface="Arial" panose="020B0604020202020204" pitchFamily="34" charset="0"/>
              </a:rPr>
              <a:t>et al</a:t>
            </a:r>
            <a:r>
              <a:rPr lang="en-GB" sz="2100" dirty="0">
                <a:solidFill>
                  <a:srgbClr val="0070C0"/>
                </a:solidFill>
                <a:latin typeface="Arial" panose="020B0604020202020204" pitchFamily="34" charset="0"/>
              </a:rPr>
              <a:t>., 2015)</a:t>
            </a:r>
          </a:p>
        </p:txBody>
      </p:sp>
    </p:spTree>
    <p:extLst>
      <p:ext uri="{BB962C8B-B14F-4D97-AF65-F5344CB8AC3E}">
        <p14:creationId xmlns:p14="http://schemas.microsoft.com/office/powerpoint/2010/main" val="22258483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3528392" cy="1171600"/>
          </a:xfrm>
        </p:spPr>
        <p:txBody>
          <a:bodyPr>
            <a:noAutofit/>
          </a:bodyPr>
          <a:lstStyle/>
          <a:p>
            <a:r>
              <a:rPr lang="en-GB" dirty="0" err="1">
                <a:latin typeface="Arial" panose="020B0604020202020204" pitchFamily="34" charset="0"/>
              </a:rPr>
              <a:t>Llygredd</a:t>
            </a:r>
            <a:r>
              <a:rPr lang="en-GB" dirty="0">
                <a:latin typeface="Arial" panose="020B0604020202020204" pitchFamily="34" charset="0"/>
              </a:rPr>
              <a:t>/</a:t>
            </a:r>
            <a:r>
              <a:rPr lang="en-GB" dirty="0" err="1">
                <a:latin typeface="Arial" panose="020B0604020202020204" pitchFamily="34" charset="0"/>
              </a:rPr>
              <a:t>Dwysedd</a:t>
            </a:r>
            <a:r>
              <a:rPr lang="en-GB" dirty="0">
                <a:latin typeface="Arial" panose="020B0604020202020204" pitchFamily="34" charset="0"/>
              </a:rPr>
              <a:t> </a:t>
            </a:r>
            <a:r>
              <a:rPr lang="en-GB" dirty="0" err="1">
                <a:latin typeface="Arial" panose="020B0604020202020204" pitchFamily="34" charset="0"/>
              </a:rPr>
              <a:t>traffig</a:t>
            </a:r>
            <a:br>
              <a:rPr lang="en-GB" dirty="0">
                <a:latin typeface="Arial" panose="020B0604020202020204" pitchFamily="34" charset="0"/>
              </a:rPr>
            </a:br>
            <a:r>
              <a:rPr lang="en-GB" sz="1400" dirty="0">
                <a:solidFill>
                  <a:srgbClr val="0070C0"/>
                </a:solidFill>
                <a:latin typeface="Arial" panose="020B0604020202020204" pitchFamily="34" charset="0"/>
              </a:rPr>
              <a:t>(</a:t>
            </a:r>
            <a:r>
              <a:rPr lang="en-GB" sz="1400" dirty="0" err="1">
                <a:solidFill>
                  <a:srgbClr val="0070C0"/>
                </a:solidFill>
                <a:latin typeface="Arial" panose="020B0604020202020204" pitchFamily="34" charset="0"/>
              </a:rPr>
              <a:t>Sunyer</a:t>
            </a:r>
            <a:r>
              <a:rPr lang="en-GB" sz="1400" dirty="0">
                <a:solidFill>
                  <a:srgbClr val="0070C0"/>
                </a:solidFill>
                <a:latin typeface="Arial" panose="020B0604020202020204" pitchFamily="34" charset="0"/>
              </a:rPr>
              <a:t> et al., 2017)</a:t>
            </a:r>
            <a:endParaRPr lang="en-GB" sz="2800" dirty="0">
              <a:solidFill>
                <a:srgbClr val="0070C0"/>
              </a:solidFill>
            </a:endParaRPr>
          </a:p>
        </p:txBody>
      </p:sp>
      <p:sp>
        <p:nvSpPr>
          <p:cNvPr id="3" name="Content Placeholder 2"/>
          <p:cNvSpPr>
            <a:spLocks noGrp="1"/>
          </p:cNvSpPr>
          <p:nvPr>
            <p:ph idx="1"/>
          </p:nvPr>
        </p:nvSpPr>
        <p:spPr>
          <a:xfrm>
            <a:off x="3728244" y="457200"/>
            <a:ext cx="5164235" cy="5450743"/>
          </a:xfrm>
        </p:spPr>
        <p:txBody>
          <a:bodyPr>
            <a:normAutofit/>
          </a:bodyPr>
          <a:lstStyle/>
          <a:p>
            <a:r>
              <a:rPr lang="en-GB" sz="2800" dirty="0">
                <a:latin typeface="Arial" panose="020B0604020202020204" pitchFamily="34" charset="0"/>
                <a:cs typeface="Arial" panose="020B0604020202020204" pitchFamily="34" charset="0"/>
              </a:rPr>
              <a:t>TRAP – </a:t>
            </a:r>
            <a:r>
              <a:rPr lang="en-GB" sz="2800" dirty="0" err="1">
                <a:latin typeface="Arial" panose="020B0604020202020204" pitchFamily="34" charset="0"/>
                <a:cs typeface="Arial" panose="020B0604020202020204" pitchFamily="34" charset="0"/>
              </a:rPr>
              <a:t>Llygredd</a:t>
            </a:r>
            <a:r>
              <a:rPr lang="en-GB" sz="2800" dirty="0">
                <a:latin typeface="Arial" panose="020B0604020202020204" pitchFamily="34" charset="0"/>
                <a:cs typeface="Arial" panose="020B0604020202020204" pitchFamily="34" charset="0"/>
              </a:rPr>
              <a:t> Aer </a:t>
            </a:r>
            <a:r>
              <a:rPr lang="en-GB" sz="2800" dirty="0" err="1">
                <a:latin typeface="Arial" panose="020B0604020202020204" pitchFamily="34" charset="0"/>
                <a:cs typeface="Arial" panose="020B0604020202020204" pitchFamily="34" charset="0"/>
              </a:rPr>
              <a:t>sy’n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Gysylltiedig</a:t>
            </a:r>
            <a:r>
              <a:rPr lang="en-GB" sz="2800" dirty="0">
                <a:latin typeface="Arial" panose="020B0604020202020204" pitchFamily="34" charset="0"/>
                <a:cs typeface="Arial" panose="020B0604020202020204" pitchFamily="34" charset="0"/>
              </a:rPr>
              <a:t> â </a:t>
            </a:r>
            <a:r>
              <a:rPr lang="en-GB" sz="2800" dirty="0" err="1">
                <a:latin typeface="Arial" panose="020B0604020202020204" pitchFamily="34" charset="0"/>
                <a:cs typeface="Arial" panose="020B0604020202020204" pitchFamily="34" charset="0"/>
              </a:rPr>
              <a:t>Thraffig</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Llygryddion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aer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effaith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niwroddatblygiad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Niweidio</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datblygiad</a:t>
            </a:r>
            <a:r>
              <a:rPr lang="en-GB" sz="2800" dirty="0">
                <a:latin typeface="Arial" panose="020B0604020202020204" pitchFamily="34" charset="0"/>
                <a:cs typeface="Arial" panose="020B0604020202020204" pitchFamily="34" charset="0"/>
              </a:rPr>
              <a:t> yr </a:t>
            </a:r>
            <a:r>
              <a:rPr lang="en-GB" sz="2800" dirty="0" err="1">
                <a:latin typeface="Arial" panose="020B0604020202020204" pitchFamily="34" charset="0"/>
                <a:cs typeface="Arial" panose="020B0604020202020204" pitchFamily="34" charset="0"/>
              </a:rPr>
              <a:t>ysgyfaint</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Swnllyd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Llai</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chwarae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yr </a:t>
            </a:r>
            <a:r>
              <a:rPr lang="en-GB" sz="2800" dirty="0" err="1">
                <a:latin typeface="Arial" panose="020B0604020202020204" pitchFamily="34" charset="0"/>
                <a:cs typeface="Arial" panose="020B0604020202020204" pitchFamily="34" charset="0"/>
              </a:rPr>
              <a:t>awyr</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agored</a:t>
            </a:r>
            <a:r>
              <a:rPr lang="en-GB" sz="2800" dirty="0">
                <a:latin typeface="Arial" panose="020B0604020202020204" pitchFamily="34" charset="0"/>
                <a:cs typeface="Arial" panose="020B0604020202020204" pitchFamily="34" charset="0"/>
              </a:rPr>
              <a:t>;</a:t>
            </a:r>
          </a:p>
          <a:p>
            <a:r>
              <a:rPr lang="en-GB" sz="2800" dirty="0" err="1">
                <a:latin typeface="Arial" panose="020B0604020202020204" pitchFamily="34" charset="0"/>
                <a:cs typeface="Arial" panose="020B0604020202020204" pitchFamily="34" charset="0"/>
              </a:rPr>
              <a:t>Medru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achosi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diffyg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sylw</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anghofrwydd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anhrefn</a:t>
            </a:r>
            <a:r>
              <a:rPr lang="en-GB" sz="2800" dirty="0">
                <a:latin typeface="Arial" panose="020B0604020202020204" pitchFamily="34" charset="0"/>
                <a:cs typeface="Arial" panose="020B0604020202020204" pitchFamily="34" charset="0"/>
              </a:rPr>
              <a:t>.</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t>(Source: Friends of the Earth, no date)</a:t>
            </a:r>
          </a:p>
        </p:txBody>
      </p:sp>
    </p:spTree>
    <p:extLst>
      <p:ext uri="{BB962C8B-B14F-4D97-AF65-F5344CB8AC3E}">
        <p14:creationId xmlns:p14="http://schemas.microsoft.com/office/powerpoint/2010/main" val="35854068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3528392" cy="1017712"/>
          </a:xfrm>
        </p:spPr>
        <p:txBody>
          <a:bodyPr>
            <a:noAutofit/>
          </a:bodyPr>
          <a:lstStyle/>
          <a:p>
            <a:r>
              <a:rPr lang="en-GB" dirty="0">
                <a:solidFill>
                  <a:srgbClr val="0070C0"/>
                </a:solidFill>
                <a:latin typeface="Arial" panose="020B0604020202020204" pitchFamily="34" charset="0"/>
              </a:rPr>
              <a:t>Pollution/Traffic density </a:t>
            </a:r>
            <a:r>
              <a:rPr lang="en-GB" sz="1400" dirty="0">
                <a:solidFill>
                  <a:srgbClr val="0070C0"/>
                </a:solidFill>
                <a:latin typeface="Arial" panose="020B0604020202020204" pitchFamily="34" charset="0"/>
              </a:rPr>
              <a:t>(</a:t>
            </a:r>
            <a:r>
              <a:rPr lang="en-GB" sz="1400" dirty="0" err="1">
                <a:solidFill>
                  <a:srgbClr val="0070C0"/>
                </a:solidFill>
                <a:latin typeface="Arial" panose="020B0604020202020204" pitchFamily="34" charset="0"/>
              </a:rPr>
              <a:t>Sunyer</a:t>
            </a:r>
            <a:r>
              <a:rPr lang="en-GB" sz="1400" dirty="0">
                <a:solidFill>
                  <a:srgbClr val="0070C0"/>
                </a:solidFill>
                <a:latin typeface="Arial" panose="020B0604020202020204" pitchFamily="34" charset="0"/>
              </a:rPr>
              <a:t> et al., 2017)</a:t>
            </a:r>
            <a:endParaRPr lang="en-GB" sz="2800" dirty="0">
              <a:solidFill>
                <a:srgbClr val="0070C0"/>
              </a:solidFill>
            </a:endParaRPr>
          </a:p>
        </p:txBody>
      </p:sp>
      <p:sp>
        <p:nvSpPr>
          <p:cNvPr id="3" name="Content Placeholder 2"/>
          <p:cNvSpPr>
            <a:spLocks noGrp="1"/>
          </p:cNvSpPr>
          <p:nvPr>
            <p:ph idx="1"/>
          </p:nvPr>
        </p:nvSpPr>
        <p:spPr>
          <a:xfrm>
            <a:off x="3728244" y="620688"/>
            <a:ext cx="5164235" cy="5287255"/>
          </a:xfrm>
        </p:spPr>
        <p:txBody>
          <a:bodyPr>
            <a:normAutofit/>
          </a:bodyPr>
          <a:lstStyle/>
          <a:p>
            <a:r>
              <a:rPr lang="en-GB" sz="2800" dirty="0">
                <a:solidFill>
                  <a:srgbClr val="0070C0"/>
                </a:solidFill>
                <a:latin typeface="Arial" panose="020B0604020202020204" pitchFamily="34" charset="0"/>
                <a:cs typeface="Arial" panose="020B0604020202020204" pitchFamily="34" charset="0"/>
              </a:rPr>
              <a:t>TRAP – Traffic-Related Air Pollution;</a:t>
            </a:r>
          </a:p>
          <a:p>
            <a:r>
              <a:rPr lang="en-GB" sz="2800" dirty="0">
                <a:solidFill>
                  <a:srgbClr val="0070C0"/>
                </a:solidFill>
                <a:latin typeface="Arial" panose="020B0604020202020204" pitchFamily="34" charset="0"/>
                <a:cs typeface="Arial" panose="020B0604020202020204" pitchFamily="34" charset="0"/>
              </a:rPr>
              <a:t>Air pollutants have an effect on neurodevelopment;</a:t>
            </a:r>
          </a:p>
          <a:p>
            <a:r>
              <a:rPr lang="en-GB" sz="2800" dirty="0">
                <a:solidFill>
                  <a:srgbClr val="0070C0"/>
                </a:solidFill>
                <a:latin typeface="Arial" panose="020B0604020202020204" pitchFamily="34" charset="0"/>
                <a:cs typeface="Arial" panose="020B0604020202020204" pitchFamily="34" charset="0"/>
              </a:rPr>
              <a:t>Damages lung development;</a:t>
            </a:r>
          </a:p>
          <a:p>
            <a:r>
              <a:rPr lang="en-GB" sz="2800" dirty="0">
                <a:solidFill>
                  <a:srgbClr val="0070C0"/>
                </a:solidFill>
                <a:latin typeface="Arial" panose="020B0604020202020204" pitchFamily="34" charset="0"/>
                <a:cs typeface="Arial" panose="020B0604020202020204" pitchFamily="34" charset="0"/>
              </a:rPr>
              <a:t>Noisy;</a:t>
            </a:r>
          </a:p>
          <a:p>
            <a:r>
              <a:rPr lang="en-GB" sz="2800" dirty="0">
                <a:solidFill>
                  <a:srgbClr val="0070C0"/>
                </a:solidFill>
                <a:latin typeface="Arial" panose="020B0604020202020204" pitchFamily="34" charset="0"/>
                <a:cs typeface="Arial" panose="020B0604020202020204" pitchFamily="34" charset="0"/>
              </a:rPr>
              <a:t>Less outdoor play;</a:t>
            </a:r>
          </a:p>
          <a:p>
            <a:r>
              <a:rPr lang="en-GB" sz="2800" dirty="0">
                <a:solidFill>
                  <a:srgbClr val="0070C0"/>
                </a:solidFill>
                <a:latin typeface="Arial" panose="020B0604020202020204" pitchFamily="34" charset="0"/>
                <a:cs typeface="Arial" panose="020B0604020202020204" pitchFamily="34" charset="0"/>
              </a:rPr>
              <a:t>Can cause inattention, forgetfulness, disorganization. </a:t>
            </a:r>
          </a:p>
          <a:p>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1180" y="2169968"/>
            <a:ext cx="3404716" cy="1800225"/>
          </a:xfrm>
        </p:spPr>
      </p:pic>
      <p:pic>
        <p:nvPicPr>
          <p:cNvPr id="6" name="Picture 5"/>
          <p:cNvPicPr>
            <a:picLocks noChangeAspect="1"/>
          </p:cNvPicPr>
          <p:nvPr/>
        </p:nvPicPr>
        <p:blipFill>
          <a:blip r:embed="rId4"/>
          <a:stretch>
            <a:fillRect/>
          </a:stretch>
        </p:blipFill>
        <p:spPr>
          <a:xfrm>
            <a:off x="323528" y="2171716"/>
            <a:ext cx="3312368" cy="2481419"/>
          </a:xfrm>
          <a:prstGeom prst="rect">
            <a:avLst/>
          </a:prstGeom>
        </p:spPr>
      </p:pic>
      <p:sp>
        <p:nvSpPr>
          <p:cNvPr id="7" name="Rectangle 6"/>
          <p:cNvSpPr/>
          <p:nvPr/>
        </p:nvSpPr>
        <p:spPr>
          <a:xfrm rot="10800000" flipH="1" flipV="1">
            <a:off x="231180" y="5075311"/>
            <a:ext cx="3476724" cy="307777"/>
          </a:xfrm>
          <a:prstGeom prst="rect">
            <a:avLst/>
          </a:prstGeom>
        </p:spPr>
        <p:txBody>
          <a:bodyPr wrap="square">
            <a:spAutoFit/>
          </a:bodyPr>
          <a:lstStyle/>
          <a:p>
            <a:r>
              <a:rPr lang="en-GB" sz="1400" dirty="0"/>
              <a:t>(Source: Friends of the Earth, no date)</a:t>
            </a:r>
          </a:p>
        </p:txBody>
      </p:sp>
    </p:spTree>
    <p:extLst>
      <p:ext uri="{BB962C8B-B14F-4D97-AF65-F5344CB8AC3E}">
        <p14:creationId xmlns:p14="http://schemas.microsoft.com/office/powerpoint/2010/main" val="3060339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Autofit/>
          </a:bodyPr>
          <a:lstStyle/>
          <a:p>
            <a:r>
              <a:rPr lang="en-GB" sz="4000" dirty="0" err="1">
                <a:latin typeface="Arial" panose="020B0604020202020204" pitchFamily="34" charset="0"/>
              </a:rPr>
              <a:t>Cyfradd</a:t>
            </a:r>
            <a:r>
              <a:rPr lang="en-GB" sz="4000" dirty="0">
                <a:latin typeface="Arial" panose="020B0604020202020204" pitchFamily="34" charset="0"/>
              </a:rPr>
              <a:t> </a:t>
            </a:r>
            <a:r>
              <a:rPr lang="en-GB" sz="4000" dirty="0" err="1">
                <a:latin typeface="Arial" panose="020B0604020202020204" pitchFamily="34" charset="0"/>
              </a:rPr>
              <a:t>troseddu</a:t>
            </a:r>
            <a:br>
              <a:rPr lang="en-GB" sz="4000" dirty="0">
                <a:latin typeface="Arial" panose="020B0604020202020204" pitchFamily="34" charset="0"/>
              </a:rPr>
            </a:br>
            <a:r>
              <a:rPr lang="en-GB" sz="4000" dirty="0">
                <a:solidFill>
                  <a:srgbClr val="0070C0"/>
                </a:solidFill>
                <a:latin typeface="Arial" panose="020B0604020202020204" pitchFamily="34" charset="0"/>
              </a:rPr>
              <a:t>Crime rate</a:t>
            </a:r>
            <a:endParaRPr lang="en-GB" sz="4000" dirty="0">
              <a:solidFill>
                <a:srgbClr val="0070C0"/>
              </a:solidFill>
            </a:endParaRPr>
          </a:p>
        </p:txBody>
      </p:sp>
      <p:sp>
        <p:nvSpPr>
          <p:cNvPr id="3" name="Content Placeholder 2"/>
          <p:cNvSpPr>
            <a:spLocks noGrp="1"/>
          </p:cNvSpPr>
          <p:nvPr>
            <p:ph sz="half" idx="1"/>
          </p:nvPr>
        </p:nvSpPr>
        <p:spPr>
          <a:xfrm>
            <a:off x="107504" y="1700808"/>
            <a:ext cx="4407346" cy="4752528"/>
          </a:xfrm>
        </p:spPr>
        <p:txBody>
          <a:bodyPr>
            <a:normAutofit/>
          </a:bodyPr>
          <a:lstStyle/>
          <a:p>
            <a:r>
              <a:rPr lang="en-GB" dirty="0" err="1">
                <a:latin typeface="Arial" panose="020B0604020202020204" pitchFamily="34" charset="0"/>
                <a:cs typeface="Arial" panose="020B0604020202020204" pitchFamily="34" charset="0"/>
              </a:rPr>
              <a:t>Credir</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anawsterau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cyfrannu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broblemau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llythrennedd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methiant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peryg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droseddu</a:t>
            </a:r>
            <a:r>
              <a:rPr lang="en-GB" dirty="0">
                <a:latin typeface="Arial" panose="020B0604020202020204" pitchFamily="34" charset="0"/>
                <a:cs typeface="Arial" panose="020B0604020202020204" pitchFamily="34" charset="0"/>
              </a:rPr>
              <a:t>.</a:t>
            </a:r>
          </a:p>
          <a:p>
            <a:pPr marL="0" indent="0" algn="r">
              <a:buNone/>
            </a:pPr>
            <a:r>
              <a:rPr lang="en-GB" sz="2000" dirty="0">
                <a:latin typeface="Arial" panose="020B0604020202020204" pitchFamily="34" charset="0"/>
                <a:cs typeface="Arial" panose="020B0604020202020204" pitchFamily="34" charset="0"/>
              </a:rPr>
              <a:t>(Bryan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2015)</a:t>
            </a:r>
          </a:p>
        </p:txBody>
      </p:sp>
      <p:sp>
        <p:nvSpPr>
          <p:cNvPr id="4" name="Content Placeholder 3"/>
          <p:cNvSpPr>
            <a:spLocks noGrp="1"/>
          </p:cNvSpPr>
          <p:nvPr>
            <p:ph sz="half" idx="2"/>
          </p:nvPr>
        </p:nvSpPr>
        <p:spPr>
          <a:xfrm>
            <a:off x="4629150" y="1700807"/>
            <a:ext cx="4407346" cy="4104457"/>
          </a:xfrm>
        </p:spPr>
        <p:txBody>
          <a:bodyPr>
            <a:normAutofit/>
          </a:bodyPr>
          <a:lstStyle/>
          <a:p>
            <a:r>
              <a:rPr lang="en-GB" dirty="0">
                <a:solidFill>
                  <a:srgbClr val="0070C0"/>
                </a:solidFill>
                <a:latin typeface="Arial" panose="020B0604020202020204" pitchFamily="34" charset="0"/>
              </a:rPr>
              <a:t>Speech, language and communication difficulties thought to contribute to problems with literacy and “education failure”;</a:t>
            </a:r>
          </a:p>
          <a:p>
            <a:r>
              <a:rPr lang="en-GB" dirty="0">
                <a:solidFill>
                  <a:srgbClr val="0070C0"/>
                </a:solidFill>
                <a:latin typeface="Arial" panose="020B0604020202020204" pitchFamily="34" charset="0"/>
              </a:rPr>
              <a:t>Puts young people at risk of offending.</a:t>
            </a:r>
          </a:p>
          <a:p>
            <a:pPr marL="0" indent="0" algn="r">
              <a:buNone/>
            </a:pPr>
            <a:r>
              <a:rPr lang="en-GB" sz="1700" dirty="0">
                <a:solidFill>
                  <a:srgbClr val="0070C0"/>
                </a:solidFill>
                <a:latin typeface="Arial" panose="020B0604020202020204" pitchFamily="34" charset="0"/>
              </a:rPr>
              <a:t>(Bryan </a:t>
            </a:r>
            <a:r>
              <a:rPr lang="en-GB" sz="1700" i="1" dirty="0">
                <a:solidFill>
                  <a:srgbClr val="0070C0"/>
                </a:solidFill>
                <a:latin typeface="Arial" panose="020B0604020202020204" pitchFamily="34" charset="0"/>
              </a:rPr>
              <a:t>et al., </a:t>
            </a:r>
            <a:r>
              <a:rPr lang="en-GB" sz="1700" dirty="0">
                <a:solidFill>
                  <a:srgbClr val="0070C0"/>
                </a:solidFill>
                <a:latin typeface="Arial" panose="020B0604020202020204" pitchFamily="34" charset="0"/>
              </a:rPr>
              <a:t>2015)</a:t>
            </a:r>
          </a:p>
          <a:p>
            <a:pPr marL="0" indent="0" algn="just">
              <a:buNone/>
            </a:pPr>
            <a:endParaRPr lang="en-GB" dirty="0"/>
          </a:p>
        </p:txBody>
      </p:sp>
    </p:spTree>
    <p:extLst>
      <p:ext uri="{BB962C8B-B14F-4D97-AF65-F5344CB8AC3E}">
        <p14:creationId xmlns:p14="http://schemas.microsoft.com/office/powerpoint/2010/main" val="26064661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Autofit/>
          </a:bodyPr>
          <a:lstStyle/>
          <a:p>
            <a:r>
              <a:rPr lang="en-GB" sz="4000" dirty="0" err="1">
                <a:latin typeface="Arial" panose="020B0604020202020204" pitchFamily="34" charset="0"/>
              </a:rPr>
              <a:t>Cyfradd</a:t>
            </a:r>
            <a:r>
              <a:rPr lang="en-GB" sz="4000" dirty="0">
                <a:latin typeface="Arial" panose="020B0604020202020204" pitchFamily="34" charset="0"/>
              </a:rPr>
              <a:t> </a:t>
            </a:r>
            <a:r>
              <a:rPr lang="en-GB" sz="4000" dirty="0" err="1">
                <a:latin typeface="Arial" panose="020B0604020202020204" pitchFamily="34" charset="0"/>
              </a:rPr>
              <a:t>troseddu</a:t>
            </a:r>
            <a:br>
              <a:rPr lang="en-GB" sz="4000" dirty="0">
                <a:latin typeface="Arial" panose="020B0604020202020204" pitchFamily="34" charset="0"/>
              </a:rPr>
            </a:br>
            <a:r>
              <a:rPr lang="en-GB" sz="4000" dirty="0">
                <a:solidFill>
                  <a:srgbClr val="0070C0"/>
                </a:solidFill>
                <a:latin typeface="Arial" panose="020B0604020202020204" pitchFamily="34" charset="0"/>
              </a:rPr>
              <a:t>Crime rate</a:t>
            </a:r>
            <a:endParaRPr lang="en-GB" sz="4000" dirty="0">
              <a:solidFill>
                <a:srgbClr val="0070C0"/>
              </a:solidFill>
            </a:endParaRPr>
          </a:p>
        </p:txBody>
      </p:sp>
      <p:sp>
        <p:nvSpPr>
          <p:cNvPr id="3" name="Content Placeholder 2"/>
          <p:cNvSpPr>
            <a:spLocks noGrp="1"/>
          </p:cNvSpPr>
          <p:nvPr>
            <p:ph sz="half" idx="1"/>
          </p:nvPr>
        </p:nvSpPr>
        <p:spPr>
          <a:xfrm>
            <a:off x="107504" y="1340768"/>
            <a:ext cx="4407346" cy="5112568"/>
          </a:xfrm>
        </p:spPr>
        <p:txBody>
          <a:bodyPr>
            <a:normAutofit lnSpcReduction="10000"/>
          </a:bodyPr>
          <a:lstStyle/>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nifer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uchel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droseddwyr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anhwylderau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datblygiadol</a:t>
            </a:r>
            <a:r>
              <a:rPr lang="en-GB" sz="2400" dirty="0">
                <a:latin typeface="Arial" panose="020B0604020202020204" pitchFamily="34" charset="0"/>
                <a:cs typeface="Arial" panose="020B0604020202020204" pitchFamily="34" charset="0"/>
              </a:rPr>
              <a:t> (DLDs);</a:t>
            </a:r>
          </a:p>
          <a:p>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droseddwyr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sgiliau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lafar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gwael</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Methu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naratifau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clir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ddigwyddiadau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cyfweld</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Peryg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uwch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gael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cyhuddo</a:t>
            </a:r>
            <a:r>
              <a:rPr lang="en-GB" sz="2400" dirty="0">
                <a:latin typeface="Arial" panose="020B0604020202020204" pitchFamily="34" charset="0"/>
                <a:cs typeface="Arial" panose="020B0604020202020204" pitchFamily="34" charset="0"/>
              </a:rPr>
              <a:t>.</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Winstanley</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 </a:t>
            </a:r>
            <a:r>
              <a:rPr lang="en-GB" sz="1800" dirty="0">
                <a:latin typeface="Arial" panose="020B0604020202020204" pitchFamily="34" charset="0"/>
                <a:cs typeface="Arial" panose="020B0604020202020204" pitchFamily="34" charset="0"/>
              </a:rPr>
              <a:t>2018)</a:t>
            </a:r>
          </a:p>
        </p:txBody>
      </p:sp>
      <p:sp>
        <p:nvSpPr>
          <p:cNvPr id="4" name="Content Placeholder 3"/>
          <p:cNvSpPr>
            <a:spLocks noGrp="1"/>
          </p:cNvSpPr>
          <p:nvPr>
            <p:ph sz="half" idx="2"/>
          </p:nvPr>
        </p:nvSpPr>
        <p:spPr>
          <a:xfrm>
            <a:off x="4629150" y="1052737"/>
            <a:ext cx="4407346" cy="4752528"/>
          </a:xfrm>
        </p:spPr>
        <p:txBody>
          <a:bodyPr>
            <a:normAutofit lnSpcReduction="10000"/>
          </a:bodyPr>
          <a:lstStyle/>
          <a:p>
            <a:r>
              <a:rPr lang="en-GB" sz="2600" dirty="0">
                <a:solidFill>
                  <a:srgbClr val="0070C0"/>
                </a:solidFill>
                <a:latin typeface="Arial" panose="020B0604020202020204" pitchFamily="34" charset="0"/>
              </a:rPr>
              <a:t>High number of offenders have developmental language disorders (DLDs);</a:t>
            </a:r>
          </a:p>
          <a:p>
            <a:r>
              <a:rPr lang="en-GB" sz="2600" dirty="0">
                <a:solidFill>
                  <a:srgbClr val="0070C0"/>
                </a:solidFill>
                <a:latin typeface="Arial" panose="020B0604020202020204" pitchFamily="34" charset="0"/>
              </a:rPr>
              <a:t>Offenders have poor oral language skills;</a:t>
            </a:r>
          </a:p>
          <a:p>
            <a:r>
              <a:rPr lang="en-GB" sz="2600" dirty="0">
                <a:solidFill>
                  <a:srgbClr val="0070C0"/>
                </a:solidFill>
                <a:latin typeface="Arial" panose="020B0604020202020204" pitchFamily="34" charset="0"/>
              </a:rPr>
              <a:t>Unable to give clear narratives of incidents when interviewed;</a:t>
            </a:r>
          </a:p>
          <a:p>
            <a:r>
              <a:rPr lang="en-GB" sz="2600" dirty="0">
                <a:solidFill>
                  <a:srgbClr val="0070C0"/>
                </a:solidFill>
                <a:latin typeface="Arial" panose="020B0604020202020204" pitchFamily="34" charset="0"/>
              </a:rPr>
              <a:t>Higher risk of being charged.</a:t>
            </a:r>
          </a:p>
          <a:p>
            <a:pPr marL="0" indent="0" algn="r">
              <a:buNone/>
            </a:pPr>
            <a:r>
              <a:rPr lang="en-GB" sz="1900" dirty="0">
                <a:solidFill>
                  <a:srgbClr val="0070C0"/>
                </a:solidFill>
                <a:latin typeface="Arial" panose="020B0604020202020204" pitchFamily="34" charset="0"/>
              </a:rPr>
              <a:t>(</a:t>
            </a:r>
            <a:r>
              <a:rPr lang="en-GB" sz="1900" dirty="0" err="1">
                <a:solidFill>
                  <a:srgbClr val="0070C0"/>
                </a:solidFill>
                <a:latin typeface="Arial" panose="020B0604020202020204" pitchFamily="34" charset="0"/>
              </a:rPr>
              <a:t>Winstanley</a:t>
            </a:r>
            <a:r>
              <a:rPr lang="en-GB" sz="1900" dirty="0">
                <a:solidFill>
                  <a:srgbClr val="0070C0"/>
                </a:solidFill>
                <a:latin typeface="Arial" panose="020B0604020202020204" pitchFamily="34" charset="0"/>
              </a:rPr>
              <a:t> </a:t>
            </a:r>
            <a:r>
              <a:rPr lang="en-GB" sz="1900" i="1" dirty="0">
                <a:solidFill>
                  <a:srgbClr val="0070C0"/>
                </a:solidFill>
                <a:latin typeface="Arial" panose="020B0604020202020204" pitchFamily="34" charset="0"/>
              </a:rPr>
              <a:t>et al</a:t>
            </a:r>
            <a:r>
              <a:rPr lang="en-GB" sz="1900" dirty="0">
                <a:solidFill>
                  <a:srgbClr val="0070C0"/>
                </a:solidFill>
                <a:latin typeface="Arial" panose="020B0604020202020204" pitchFamily="34" charset="0"/>
              </a:rPr>
              <a:t>., 2018)</a:t>
            </a:r>
          </a:p>
          <a:p>
            <a:pPr marL="0" indent="0">
              <a:buNone/>
            </a:pPr>
            <a:endParaRPr lang="en-GB" sz="2000" dirty="0">
              <a:solidFill>
                <a:srgbClr val="0070C0"/>
              </a:solidFill>
            </a:endParaRPr>
          </a:p>
          <a:p>
            <a:pPr marL="0" indent="0" algn="just">
              <a:buNone/>
            </a:pPr>
            <a:endParaRPr lang="en-GB" dirty="0"/>
          </a:p>
        </p:txBody>
      </p:sp>
    </p:spTree>
    <p:extLst>
      <p:ext uri="{BB962C8B-B14F-4D97-AF65-F5344CB8AC3E}">
        <p14:creationId xmlns:p14="http://schemas.microsoft.com/office/powerpoint/2010/main" val="29733436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7"/>
            <a:ext cx="8191822" cy="903634"/>
          </a:xfrm>
        </p:spPr>
        <p:txBody>
          <a:bodyPr>
            <a:noAutofit/>
          </a:bodyPr>
          <a:lstStyle/>
          <a:p>
            <a:r>
              <a:rPr lang="en-GB" sz="4000" dirty="0" err="1">
                <a:latin typeface="Arial" panose="020B0604020202020204" pitchFamily="34" charset="0"/>
              </a:rPr>
              <a:t>Degradd</a:t>
            </a:r>
            <a:r>
              <a:rPr lang="en-GB" sz="4000" dirty="0">
                <a:latin typeface="Arial" panose="020B0604020202020204" pitchFamily="34" charset="0"/>
              </a:rPr>
              <a:t> </a:t>
            </a:r>
            <a:r>
              <a:rPr lang="en-GB" sz="4000" dirty="0" err="1">
                <a:latin typeface="Arial" panose="020B0604020202020204" pitchFamily="34" charset="0"/>
              </a:rPr>
              <a:t>incwm</a:t>
            </a:r>
            <a:br>
              <a:rPr lang="en-GB" sz="4000" dirty="0">
                <a:latin typeface="Arial" panose="020B0604020202020204" pitchFamily="34" charset="0"/>
              </a:rPr>
            </a:br>
            <a:r>
              <a:rPr lang="en-GB" sz="4000" dirty="0">
                <a:solidFill>
                  <a:srgbClr val="0070C0"/>
                </a:solidFill>
                <a:latin typeface="Arial" panose="020B0604020202020204" pitchFamily="34" charset="0"/>
              </a:rPr>
              <a:t>Income decile</a:t>
            </a:r>
            <a:endParaRPr lang="en-GB" sz="4000" dirty="0">
              <a:solidFill>
                <a:srgbClr val="0070C0"/>
              </a:solidFill>
            </a:endParaRPr>
          </a:p>
        </p:txBody>
      </p:sp>
      <p:sp>
        <p:nvSpPr>
          <p:cNvPr id="3" name="Content Placeholder 2"/>
          <p:cNvSpPr>
            <a:spLocks noGrp="1"/>
          </p:cNvSpPr>
          <p:nvPr>
            <p:ph sz="half" idx="1"/>
          </p:nvPr>
        </p:nvSpPr>
        <p:spPr>
          <a:xfrm>
            <a:off x="179512" y="1484785"/>
            <a:ext cx="4335338" cy="4104456"/>
          </a:xfrm>
        </p:spPr>
        <p:txBody>
          <a:bodyPr>
            <a:normAutofit fontScale="92500"/>
          </a:bodyPr>
          <a:lstStyle/>
          <a:p>
            <a:r>
              <a:rPr lang="en-GB" sz="2400" dirty="0" err="1">
                <a:latin typeface="Arial" panose="020B0604020202020204" pitchFamily="34" charset="0"/>
                <a:cs typeface="Arial" panose="020B0604020202020204" pitchFamily="34" charset="0"/>
              </a:rPr>
              <a:t>Llawer</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blant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tlodi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oediad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iaith</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Cael </a:t>
            </a:r>
            <a:r>
              <a:rPr lang="en-GB" sz="2400" dirty="0" err="1">
                <a:latin typeface="Arial" panose="020B0604020202020204" pitchFamily="34" charset="0"/>
                <a:cs typeface="Arial" panose="020B0604020202020204" pitchFamily="34" charset="0"/>
              </a:rPr>
              <a:t>trafferth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gydag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ymwybyddiaeth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ffonolegol</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Sgiliau </a:t>
            </a:r>
            <a:r>
              <a:rPr lang="en-GB" sz="2400" dirty="0" err="1">
                <a:latin typeface="Arial" panose="020B0604020202020204" pitchFamily="34" charset="0"/>
                <a:cs typeface="Arial" panose="020B0604020202020204" pitchFamily="34" charset="0"/>
              </a:rPr>
              <a:t>darllen</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ysgrifennu</a:t>
            </a:r>
            <a:r>
              <a:rPr lang="en-GB" sz="2400" dirty="0">
                <a:latin typeface="Arial" panose="020B0604020202020204" pitchFamily="34" charset="0"/>
                <a:cs typeface="Arial" panose="020B0604020202020204" pitchFamily="34" charset="0"/>
              </a:rPr>
              <a:t> is;</a:t>
            </a:r>
          </a:p>
          <a:p>
            <a:r>
              <a:rPr lang="en-GB" sz="2400" dirty="0" err="1">
                <a:latin typeface="Arial" panose="020B0604020202020204" pitchFamily="34" charset="0"/>
                <a:cs typeface="Arial" panose="020B0604020202020204" pitchFamily="34" charset="0"/>
              </a:rPr>
              <a:t>Mwy</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debygolrwydd</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adael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ysgol</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Sgiliau </a:t>
            </a:r>
            <a:r>
              <a:rPr lang="en-GB" sz="2400" dirty="0" err="1">
                <a:latin typeface="Arial" panose="020B0604020202020204" pitchFamily="34" charset="0"/>
                <a:cs typeface="Arial" panose="020B0604020202020204" pitchFamily="34" charset="0"/>
              </a:rPr>
              <a:t>cyfathrebu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gwan</a:t>
            </a:r>
            <a:r>
              <a:rPr lang="en-GB" sz="2400" dirty="0">
                <a:latin typeface="Arial" panose="020B0604020202020204" pitchFamily="34" charset="0"/>
                <a:cs typeface="Arial" panose="020B0604020202020204" pitchFamily="34" charset="0"/>
              </a:rPr>
              <a:t> yn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trosglwyddo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rieni</a:t>
            </a:r>
            <a:r>
              <a:rPr lang="en-GB" sz="24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572000" y="1682213"/>
            <a:ext cx="4335338" cy="4836195"/>
          </a:xfrm>
        </p:spPr>
        <p:txBody>
          <a:bodyPr>
            <a:noAutofit/>
          </a:bodyPr>
          <a:lstStyle/>
          <a:p>
            <a:r>
              <a:rPr lang="en-GB" sz="2000" dirty="0">
                <a:solidFill>
                  <a:srgbClr val="0070C0"/>
                </a:solidFill>
                <a:latin typeface="Arial" panose="020B0604020202020204" pitchFamily="34" charset="0"/>
              </a:rPr>
              <a:t>Many children living in poverty have delayed language;</a:t>
            </a:r>
          </a:p>
          <a:p>
            <a:r>
              <a:rPr lang="en-GB" sz="2000" dirty="0">
                <a:solidFill>
                  <a:srgbClr val="0070C0"/>
                </a:solidFill>
                <a:latin typeface="Arial" panose="020B0604020202020204" pitchFamily="34" charset="0"/>
              </a:rPr>
              <a:t>Struggles with phonological awareness;</a:t>
            </a:r>
          </a:p>
          <a:p>
            <a:r>
              <a:rPr lang="en-GB" sz="2000" dirty="0">
                <a:solidFill>
                  <a:srgbClr val="0070C0"/>
                </a:solidFill>
                <a:latin typeface="Arial" panose="020B0604020202020204" pitchFamily="34" charset="0"/>
              </a:rPr>
              <a:t>Lower reading and writing skills;</a:t>
            </a:r>
          </a:p>
          <a:p>
            <a:r>
              <a:rPr lang="en-GB" sz="2000" dirty="0">
                <a:solidFill>
                  <a:srgbClr val="0070C0"/>
                </a:solidFill>
                <a:latin typeface="Arial" panose="020B0604020202020204" pitchFamily="34" charset="0"/>
              </a:rPr>
              <a:t>Increased likelihood of dropping out of school;</a:t>
            </a:r>
          </a:p>
          <a:p>
            <a:r>
              <a:rPr lang="en-GB" sz="2000" dirty="0">
                <a:solidFill>
                  <a:srgbClr val="0070C0"/>
                </a:solidFill>
                <a:latin typeface="Arial" panose="020B0604020202020204" pitchFamily="34" charset="0"/>
              </a:rPr>
              <a:t>Poor communication skills passed down from parents.</a:t>
            </a:r>
          </a:p>
          <a:p>
            <a:pPr marL="0" indent="0" algn="r">
              <a:buNone/>
            </a:pPr>
            <a:r>
              <a:rPr lang="en-GB" sz="1600" dirty="0">
                <a:solidFill>
                  <a:srgbClr val="0070C0"/>
                </a:solidFill>
                <a:latin typeface="Arial" panose="020B0604020202020204" pitchFamily="34" charset="0"/>
              </a:rPr>
              <a:t>(The </a:t>
            </a:r>
            <a:r>
              <a:rPr lang="en-GB" sz="1600" dirty="0" err="1">
                <a:solidFill>
                  <a:srgbClr val="0070C0"/>
                </a:solidFill>
                <a:latin typeface="Arial" panose="020B0604020202020204" pitchFamily="34" charset="0"/>
              </a:rPr>
              <a:t>Borgen</a:t>
            </a:r>
            <a:r>
              <a:rPr lang="en-GB" sz="1600" dirty="0">
                <a:solidFill>
                  <a:srgbClr val="0070C0"/>
                </a:solidFill>
                <a:latin typeface="Arial" panose="020B0604020202020204" pitchFamily="34" charset="0"/>
              </a:rPr>
              <a:t> Project, 2015; Welsh Government, 2020)</a:t>
            </a:r>
            <a:endParaRPr lang="en-GB" sz="1400" dirty="0">
              <a:solidFill>
                <a:srgbClr val="0070C0"/>
              </a:solidFill>
              <a:latin typeface="Arial" panose="020B0604020202020204" pitchFamily="34" charset="0"/>
            </a:endParaRPr>
          </a:p>
        </p:txBody>
      </p:sp>
    </p:spTree>
    <p:extLst>
      <p:ext uri="{BB962C8B-B14F-4D97-AF65-F5344CB8AC3E}">
        <p14:creationId xmlns:p14="http://schemas.microsoft.com/office/powerpoint/2010/main" val="3192104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Autofit/>
          </a:bodyPr>
          <a:lstStyle/>
          <a:p>
            <a:r>
              <a:rPr lang="cy-GB" altLang="cy-GB" sz="4000" dirty="0">
                <a:latin typeface="Arial" panose="020B0604020202020204" pitchFamily="34" charset="0"/>
              </a:rPr>
              <a:t>Teulu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Family</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539552" y="1700808"/>
            <a:ext cx="3975298" cy="4476155"/>
          </a:xfrm>
        </p:spPr>
        <p:txBody>
          <a:bodyPr>
            <a:normAutofit/>
          </a:bodyPr>
          <a:lstStyle/>
          <a:p>
            <a:pPr>
              <a:defRPr/>
            </a:pPr>
            <a:r>
              <a:rPr lang="cy-GB" dirty="0">
                <a:latin typeface="Arial" panose="020B0604020202020204" pitchFamily="34" charset="0"/>
              </a:rPr>
              <a:t>Mamau;</a:t>
            </a:r>
          </a:p>
          <a:p>
            <a:pPr>
              <a:defRPr/>
            </a:pPr>
            <a:r>
              <a:rPr lang="cy-GB" dirty="0">
                <a:latin typeface="Arial" panose="020B0604020202020204" pitchFamily="34" charset="0"/>
              </a:rPr>
              <a:t>Rhieni yn y cartref;</a:t>
            </a:r>
          </a:p>
          <a:p>
            <a:pPr>
              <a:defRPr/>
            </a:pPr>
            <a:r>
              <a:rPr lang="cy-GB" dirty="0">
                <a:latin typeface="Arial" panose="020B0604020202020204" pitchFamily="34" charset="0"/>
              </a:rPr>
              <a:t>Rhieni sy’n gweithio;</a:t>
            </a:r>
          </a:p>
          <a:p>
            <a:pPr>
              <a:defRPr/>
            </a:pPr>
            <a:r>
              <a:rPr lang="cy-GB" dirty="0">
                <a:latin typeface="Arial" panose="020B0604020202020204" pitchFamily="34" charset="0"/>
              </a:rPr>
              <a:t>Statws economaidd-gymdeithasol y teulu;</a:t>
            </a:r>
          </a:p>
          <a:p>
            <a:pPr>
              <a:defRPr/>
            </a:pPr>
            <a:r>
              <a:rPr lang="cy-GB" dirty="0">
                <a:latin typeface="Arial" panose="020B0604020202020204" pitchFamily="34" charset="0"/>
              </a:rPr>
              <a:t>Teidiau a neiniau.</a:t>
            </a:r>
          </a:p>
          <a:p>
            <a:pPr marL="0" indent="0">
              <a:buFontTx/>
              <a:buNone/>
              <a:defRPr/>
            </a:pPr>
            <a:endParaRPr lang="cy-GB" dirty="0">
              <a:latin typeface="Arial" panose="020B0604020202020204" pitchFamily="34" charset="0"/>
            </a:endParaRPr>
          </a:p>
        </p:txBody>
      </p:sp>
      <p:sp>
        <p:nvSpPr>
          <p:cNvPr id="4" name="Content Placeholder 3"/>
          <p:cNvSpPr>
            <a:spLocks noGrp="1"/>
          </p:cNvSpPr>
          <p:nvPr>
            <p:ph sz="half" idx="2"/>
          </p:nvPr>
        </p:nvSpPr>
        <p:spPr>
          <a:xfrm>
            <a:off x="4932040" y="1700808"/>
            <a:ext cx="3754760" cy="3888432"/>
          </a:xfrm>
        </p:spPr>
        <p:txBody>
          <a:bodyPr>
            <a:normAutofit/>
          </a:bodyPr>
          <a:lstStyle/>
          <a:p>
            <a:pPr>
              <a:defRPr/>
            </a:pPr>
            <a:r>
              <a:rPr lang="en-GB" dirty="0">
                <a:solidFill>
                  <a:srgbClr val="0070C0"/>
                </a:solidFill>
                <a:latin typeface="Arial" panose="020B0604020202020204" pitchFamily="34" charset="0"/>
              </a:rPr>
              <a:t>Mothers;</a:t>
            </a:r>
          </a:p>
          <a:p>
            <a:pPr>
              <a:defRPr/>
            </a:pPr>
            <a:r>
              <a:rPr lang="en-GB" dirty="0">
                <a:solidFill>
                  <a:srgbClr val="0070C0"/>
                </a:solidFill>
                <a:latin typeface="Arial" panose="020B0604020202020204" pitchFamily="34" charset="0"/>
              </a:rPr>
              <a:t>Parents at home;</a:t>
            </a:r>
          </a:p>
          <a:p>
            <a:pPr>
              <a:defRPr/>
            </a:pPr>
            <a:r>
              <a:rPr lang="en-GB" dirty="0">
                <a:solidFill>
                  <a:srgbClr val="0070C0"/>
                </a:solidFill>
                <a:latin typeface="Arial" panose="020B0604020202020204" pitchFamily="34" charset="0"/>
              </a:rPr>
              <a:t>Working parents;</a:t>
            </a:r>
          </a:p>
          <a:p>
            <a:pPr>
              <a:defRPr/>
            </a:pPr>
            <a:r>
              <a:rPr lang="en-GB" dirty="0">
                <a:solidFill>
                  <a:srgbClr val="0070C0"/>
                </a:solidFill>
                <a:latin typeface="Arial" panose="020B0604020202020204" pitchFamily="34" charset="0"/>
              </a:rPr>
              <a:t>Socio-economic status of family;</a:t>
            </a:r>
          </a:p>
          <a:p>
            <a:pPr>
              <a:defRPr/>
            </a:pPr>
            <a:r>
              <a:rPr lang="en-GB" dirty="0">
                <a:solidFill>
                  <a:srgbClr val="0070C0"/>
                </a:solidFill>
                <a:latin typeface="Arial" panose="020B0604020202020204" pitchFamily="34" charset="0"/>
              </a:rPr>
              <a:t>Grandparents.</a:t>
            </a:r>
          </a:p>
          <a:p>
            <a:pPr marL="0" indent="0">
              <a:buNone/>
              <a:defRPr/>
            </a:pPr>
            <a:endParaRPr lang="en-GB" sz="2100" dirty="0">
              <a:solidFill>
                <a:srgbClr val="0000FF"/>
              </a:solidFill>
              <a:latin typeface="Arial" panose="020B0604020202020204" pitchFamily="34" charset="0"/>
            </a:endParaRPr>
          </a:p>
          <a:p>
            <a:pPr marL="0" indent="0" algn="r">
              <a:buFontTx/>
              <a:buNone/>
              <a:defRPr/>
            </a:pPr>
            <a:r>
              <a:rPr lang="en-GB" sz="1600" dirty="0">
                <a:solidFill>
                  <a:srgbClr val="0070C0"/>
                </a:solidFill>
                <a:latin typeface="Arial" panose="020B0604020202020204" pitchFamily="34" charset="0"/>
              </a:rPr>
              <a:t>(Nuffield Foundation, 2014).</a:t>
            </a:r>
            <a:endParaRPr lang="cy-GB" sz="1600" dirty="0">
              <a:solidFill>
                <a:srgbClr val="0070C0"/>
              </a:solidFill>
              <a:latin typeface="Arial" panose="020B0604020202020204" pitchFamily="34" charset="0"/>
            </a:endParaRPr>
          </a:p>
        </p:txBody>
      </p:sp>
    </p:spTree>
    <p:extLst>
      <p:ext uri="{BB962C8B-B14F-4D97-AF65-F5344CB8AC3E}">
        <p14:creationId xmlns:p14="http://schemas.microsoft.com/office/powerpoint/2010/main" val="42601256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Autofit/>
          </a:bodyPr>
          <a:lstStyle/>
          <a:p>
            <a:r>
              <a:rPr lang="cy-GB" altLang="cy-GB" sz="400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772816"/>
            <a:ext cx="8640960" cy="3528392"/>
          </a:xfrm>
        </p:spPr>
        <p:txBody>
          <a:bodyPr>
            <a:normAutofit fontScale="92500" lnSpcReduction="20000"/>
          </a:bodyPr>
          <a:lstStyle/>
          <a:p>
            <a:pPr marL="0" indent="0">
              <a:buFontTx/>
              <a:buNone/>
              <a:defRPr/>
            </a:pPr>
            <a:r>
              <a:rPr lang="en-GB" i="1" dirty="0">
                <a:latin typeface="Arial" panose="020B0604020202020204" pitchFamily="34" charset="0"/>
                <a:cs typeface="Arial" panose="020B0604020202020204" pitchFamily="34" charset="0"/>
              </a:rPr>
              <a:t>“Mothers’ education might relate to the functions of language use. Schooling may equip mothers with complex vocabulary and grammar and knowledge about the importance of talking to infants. Additionally, mothers with high levels of education may be likely to describe objects and events in the environment to build vocabulary and encourage infants to vocalize through questions and elicitations. Conversely, mothers with relatively fewer years of education may use language primarily to socialize </a:t>
            </a:r>
            <a:r>
              <a:rPr lang="en-GB" i="1" dirty="0" err="1">
                <a:latin typeface="Arial" panose="020B0604020202020204" pitchFamily="34" charset="0"/>
                <a:cs typeface="Arial" panose="020B0604020202020204" pitchFamily="34" charset="0"/>
              </a:rPr>
              <a:t>behavior</a:t>
            </a:r>
            <a:r>
              <a:rPr lang="en-GB" i="1" dirty="0">
                <a:latin typeface="Arial" panose="020B0604020202020204" pitchFamily="34" charset="0"/>
                <a:cs typeface="Arial" panose="020B0604020202020204" pitchFamily="34" charset="0"/>
              </a:rPr>
              <a:t>, which might result in the high use of regulatory language” </a:t>
            </a:r>
          </a:p>
          <a:p>
            <a:pPr marL="0" indent="0" algn="r">
              <a:buFontTx/>
              <a:buNone/>
              <a:defRPr/>
            </a:pPr>
            <a:r>
              <a:rPr lang="en-GB" sz="2200" dirty="0">
                <a:latin typeface="Arial" panose="020B0604020202020204" pitchFamily="34" charset="0"/>
                <a:cs typeface="Arial" panose="020B0604020202020204" pitchFamily="34" charset="0"/>
              </a:rPr>
              <a:t>(</a:t>
            </a:r>
            <a:r>
              <a:rPr lang="en-GB" sz="2200" dirty="0" err="1">
                <a:latin typeface="Arial" panose="020B0604020202020204" pitchFamily="34" charset="0"/>
                <a:cs typeface="Arial" panose="020B0604020202020204" pitchFamily="34" charset="0"/>
              </a:rPr>
              <a:t>Kuchirko</a:t>
            </a:r>
            <a:r>
              <a:rPr lang="en-GB" sz="2200" dirty="0">
                <a:latin typeface="Arial" panose="020B0604020202020204" pitchFamily="34" charset="0"/>
                <a:cs typeface="Arial" panose="020B0604020202020204" pitchFamily="34" charset="0"/>
              </a:rPr>
              <a:t>, 2019, p. 4).</a:t>
            </a:r>
          </a:p>
        </p:txBody>
      </p:sp>
    </p:spTree>
    <p:extLst>
      <p:ext uri="{BB962C8B-B14F-4D97-AF65-F5344CB8AC3E}">
        <p14:creationId xmlns:p14="http://schemas.microsoft.com/office/powerpoint/2010/main" val="1705613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628650" y="365127"/>
            <a:ext cx="7886700" cy="687610"/>
          </a:xfrm>
        </p:spPr>
        <p:txBody>
          <a:bodyPr>
            <a:noAutofit/>
          </a:bodyPr>
          <a:lstStyle/>
          <a:p>
            <a:br>
              <a:rPr lang="cy-GB" altLang="cy-GB" sz="4000" dirty="0">
                <a:latin typeface="Arial" panose="020B0604020202020204" pitchFamily="34" charset="0"/>
              </a:rPr>
            </a:br>
            <a:r>
              <a:rPr lang="cy-GB" altLang="cy-GB" sz="4000" dirty="0">
                <a:latin typeface="Arial" panose="020B0604020202020204" pitchFamily="34" charset="0"/>
              </a:rPr>
              <a:t>Trafodwch...</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268760"/>
            <a:ext cx="8640960" cy="4908203"/>
          </a:xfrm>
        </p:spPr>
        <p:txBody>
          <a:bodyPr>
            <a:normAutofit/>
          </a:bodyPr>
          <a:lstStyle/>
          <a:p>
            <a:pPr marL="0" indent="0">
              <a:buFontTx/>
              <a:buNone/>
              <a:defRPr/>
            </a:pPr>
            <a:endParaRPr lang="en-GB" i="1" dirty="0"/>
          </a:p>
          <a:p>
            <a:pPr marL="0" indent="0">
              <a:buFontTx/>
              <a:buNone/>
              <a:defRPr/>
            </a:pPr>
            <a:r>
              <a:rPr lang="en-GB" i="1" dirty="0">
                <a:latin typeface="Arial" panose="020B0604020202020204" pitchFamily="34" charset="0"/>
                <a:cs typeface="Arial" panose="020B0604020202020204" pitchFamily="34" charset="0"/>
              </a:rPr>
              <a:t>“In terms of cognitive development, studies showed that co-residence with grandparents strengthened grandchildren's communication skills, language development skills, and overall educational attainment”</a:t>
            </a:r>
          </a:p>
          <a:p>
            <a:pPr marL="0" indent="0" algn="r">
              <a:buFontTx/>
              <a:buNone/>
              <a:defRPr/>
            </a:pPr>
            <a:r>
              <a:rPr lang="en-GB" sz="1900" dirty="0">
                <a:latin typeface="Arial" panose="020B0604020202020204" pitchFamily="34" charset="0"/>
                <a:cs typeface="Arial" panose="020B0604020202020204" pitchFamily="34" charset="0"/>
              </a:rPr>
              <a:t>(Sadruddin </a:t>
            </a:r>
            <a:r>
              <a:rPr lang="en-GB" sz="1900" i="1" dirty="0">
                <a:latin typeface="Arial" panose="020B0604020202020204" pitchFamily="34" charset="0"/>
                <a:cs typeface="Arial" panose="020B0604020202020204" pitchFamily="34" charset="0"/>
              </a:rPr>
              <a:t>et al</a:t>
            </a:r>
            <a:r>
              <a:rPr lang="en-GB" sz="1900" dirty="0">
                <a:latin typeface="Arial" panose="020B0604020202020204" pitchFamily="34" charset="0"/>
                <a:cs typeface="Arial" panose="020B0604020202020204" pitchFamily="34" charset="0"/>
              </a:rPr>
              <a:t>., 2019, p. 42).</a:t>
            </a:r>
            <a:endParaRPr lang="cy-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749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543594"/>
          </a:xfrm>
        </p:spPr>
        <p:txBody>
          <a:bodyPr>
            <a:noAutofit/>
          </a:bodyPr>
          <a:lstStyle/>
          <a:p>
            <a:br>
              <a:rPr lang="cy-GB" altLang="cy-GB" sz="4000" dirty="0">
                <a:latin typeface="Arial" panose="020B0604020202020204" pitchFamily="34" charset="0"/>
              </a:rPr>
            </a:br>
            <a:r>
              <a:rPr lang="cy-GB" altLang="cy-GB" sz="4000" dirty="0">
                <a:latin typeface="Arial" panose="020B0604020202020204" pitchFamily="34" charset="0"/>
              </a:rPr>
              <a:t>Profiadau</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Experiences</a:t>
            </a:r>
            <a:endParaRPr lang="en-GB" sz="4000" dirty="0">
              <a:solidFill>
                <a:srgbClr val="0070C0"/>
              </a:solidFill>
            </a:endParaRPr>
          </a:p>
        </p:txBody>
      </p:sp>
      <p:sp>
        <p:nvSpPr>
          <p:cNvPr id="5" name="Content Placeholder 4"/>
          <p:cNvSpPr>
            <a:spLocks noGrp="1"/>
          </p:cNvSpPr>
          <p:nvPr>
            <p:ph sz="half" idx="1"/>
          </p:nvPr>
        </p:nvSpPr>
        <p:spPr>
          <a:xfrm>
            <a:off x="323528" y="1988840"/>
            <a:ext cx="4191322" cy="3456384"/>
          </a:xfrm>
        </p:spPr>
        <p:txBody>
          <a:bodyPr>
            <a:noAutofit/>
          </a:bodyPr>
          <a:lstStyle/>
          <a:p>
            <a:pPr>
              <a:defRPr/>
            </a:pPr>
            <a:r>
              <a:rPr lang="cy-GB" altLang="cy-GB" dirty="0">
                <a:latin typeface="Arial" panose="020B0604020202020204" pitchFamily="34" charset="0"/>
              </a:rPr>
              <a:t>Sut gall profiadau gael effaith ar ddatblygiad iaith?</a:t>
            </a:r>
          </a:p>
        </p:txBody>
      </p:sp>
      <p:sp>
        <p:nvSpPr>
          <p:cNvPr id="6" name="Content Placeholder 5"/>
          <p:cNvSpPr>
            <a:spLocks noGrp="1"/>
          </p:cNvSpPr>
          <p:nvPr>
            <p:ph sz="half" idx="2"/>
          </p:nvPr>
        </p:nvSpPr>
        <p:spPr>
          <a:xfrm>
            <a:off x="4648200" y="1988840"/>
            <a:ext cx="4316288" cy="3600401"/>
          </a:xfrm>
        </p:spPr>
        <p:txBody>
          <a:bodyPr>
            <a:normAutofit/>
          </a:bodyPr>
          <a:lstStyle/>
          <a:p>
            <a:pPr>
              <a:defRPr/>
            </a:pPr>
            <a:r>
              <a:rPr lang="en-GB" altLang="cy-GB" dirty="0">
                <a:solidFill>
                  <a:srgbClr val="0070C0"/>
                </a:solidFill>
                <a:latin typeface="Arial" panose="020B0604020202020204" pitchFamily="34" charset="0"/>
              </a:rPr>
              <a:t>How can experiences have an impact on language development?</a:t>
            </a:r>
          </a:p>
        </p:txBody>
      </p:sp>
    </p:spTree>
    <p:extLst>
      <p:ext uri="{BB962C8B-B14F-4D97-AF65-F5344CB8AC3E}">
        <p14:creationId xmlns:p14="http://schemas.microsoft.com/office/powerpoint/2010/main" val="39570526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74637"/>
            <a:ext cx="8229600" cy="958257"/>
          </a:xfrm>
        </p:spPr>
        <p:txBody>
          <a:bodyPr>
            <a:normAutofit/>
          </a:bodyPr>
          <a:lstStyle/>
          <a:p>
            <a:pPr algn="l" eaLnBrk="1" hangingPunct="1"/>
            <a:r>
              <a:rPr lang="cy-GB" altLang="cy-GB" sz="2800" dirty="0">
                <a:latin typeface="Arial" panose="020B0604020202020204" pitchFamily="34" charset="0"/>
              </a:rPr>
              <a:t>Amgylchedd gelyniaethus</a:t>
            </a:r>
            <a:br>
              <a:rPr lang="cy-GB" altLang="cy-GB" sz="2800" dirty="0">
                <a:latin typeface="Arial" panose="020B0604020202020204" pitchFamily="34" charset="0"/>
              </a:rPr>
            </a:br>
            <a:r>
              <a:rPr lang="en-GB" altLang="cy-GB" sz="2800" dirty="0">
                <a:solidFill>
                  <a:srgbClr val="0070C0"/>
                </a:solidFill>
                <a:latin typeface="Arial" panose="020B0604020202020204" pitchFamily="34" charset="0"/>
              </a:rPr>
              <a:t>Hostile environment</a:t>
            </a:r>
            <a:endParaRPr lang="cy-GB" altLang="cy-GB" sz="2800" dirty="0">
              <a:solidFill>
                <a:srgbClr val="0070C0"/>
              </a:solidFill>
            </a:endParaRPr>
          </a:p>
        </p:txBody>
      </p:sp>
      <p:sp>
        <p:nvSpPr>
          <p:cNvPr id="6148" name="Content Placeholder 3"/>
          <p:cNvSpPr>
            <a:spLocks noGrp="1"/>
          </p:cNvSpPr>
          <p:nvPr>
            <p:ph idx="1"/>
          </p:nvPr>
        </p:nvSpPr>
        <p:spPr>
          <a:xfrm>
            <a:off x="442699" y="1628800"/>
            <a:ext cx="8229600" cy="4813995"/>
          </a:xfrm>
        </p:spPr>
        <p:txBody>
          <a:bodyPr/>
          <a:lstStyle/>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graphicFrame>
        <p:nvGraphicFramePr>
          <p:cNvPr id="2" name="Diagram 1"/>
          <p:cNvGraphicFramePr/>
          <p:nvPr/>
        </p:nvGraphicFramePr>
        <p:xfrm>
          <a:off x="539552" y="1268760"/>
          <a:ext cx="8388932" cy="5138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45197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60350"/>
            <a:ext cx="8229600" cy="1008410"/>
          </a:xfrm>
        </p:spPr>
        <p:txBody>
          <a:bodyPr>
            <a:normAutofit fontScale="90000"/>
          </a:bodyPr>
          <a:lstStyle/>
          <a:p>
            <a:pPr algn="l" eaLnBrk="1" hangingPunct="1"/>
            <a:r>
              <a:rPr lang="cy-GB" altLang="cy-GB" sz="4000" dirty="0">
                <a:latin typeface="Arial" panose="020B0604020202020204" pitchFamily="34" charset="0"/>
              </a:rPr>
              <a:t>Affasia</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Aphasia</a:t>
            </a:r>
            <a:endParaRPr lang="cy-GB" altLang="cy-GB" dirty="0">
              <a:solidFill>
                <a:srgbClr val="0070C0"/>
              </a:solidFill>
            </a:endParaRPr>
          </a:p>
        </p:txBody>
      </p:sp>
      <p:sp>
        <p:nvSpPr>
          <p:cNvPr id="5123" name="Content Placeholder 2"/>
          <p:cNvSpPr>
            <a:spLocks noGrp="1"/>
          </p:cNvSpPr>
          <p:nvPr>
            <p:ph sz="half" idx="1"/>
          </p:nvPr>
        </p:nvSpPr>
        <p:spPr>
          <a:xfrm>
            <a:off x="395288" y="1412776"/>
            <a:ext cx="4248150" cy="5111849"/>
          </a:xfrm>
        </p:spPr>
        <p:txBody>
          <a:bodyPr/>
          <a:lstStyle/>
          <a:p>
            <a:pPr eaLnBrk="1" hangingPunct="1">
              <a:defRPr/>
            </a:pPr>
            <a:r>
              <a:rPr lang="en-GB" altLang="cy-GB" dirty="0" err="1">
                <a:latin typeface="Arial" panose="020B0604020202020204" pitchFamily="34" charset="0"/>
              </a:rPr>
              <a:t>Niwed</a:t>
            </a:r>
            <a:r>
              <a:rPr lang="en-GB" altLang="cy-GB" dirty="0">
                <a:latin typeface="Arial" panose="020B0604020202020204" pitchFamily="34" charset="0"/>
              </a:rPr>
              <a:t> </a:t>
            </a:r>
            <a:r>
              <a:rPr lang="en-GB" altLang="cy-GB" dirty="0" err="1">
                <a:latin typeface="Arial" panose="020B0604020202020204" pitchFamily="34" charset="0"/>
              </a:rPr>
              <a:t>i</a:t>
            </a:r>
            <a:r>
              <a:rPr lang="en-GB" altLang="cy-GB" dirty="0">
                <a:latin typeface="Arial" panose="020B0604020202020204" pitchFamily="34" charset="0"/>
              </a:rPr>
              <a:t> </a:t>
            </a:r>
            <a:r>
              <a:rPr lang="en-GB" altLang="cy-GB" dirty="0" err="1">
                <a:latin typeface="Arial" panose="020B0604020202020204" pitchFamily="34" charset="0"/>
              </a:rPr>
              <a:t>hemisffer</a:t>
            </a:r>
            <a:r>
              <a:rPr lang="en-GB" altLang="cy-GB" dirty="0">
                <a:latin typeface="Arial" panose="020B0604020202020204" pitchFamily="34" charset="0"/>
              </a:rPr>
              <a:t> </a:t>
            </a:r>
            <a:r>
              <a:rPr lang="en-GB" altLang="cy-GB" dirty="0" err="1">
                <a:latin typeface="Arial" panose="020B0604020202020204" pitchFamily="34" charset="0"/>
              </a:rPr>
              <a:t>chwith</a:t>
            </a:r>
            <a:r>
              <a:rPr lang="en-GB" altLang="cy-GB" dirty="0">
                <a:latin typeface="Arial" panose="020B0604020202020204" pitchFamily="34" charset="0"/>
              </a:rPr>
              <a:t> yr </a:t>
            </a:r>
            <a:r>
              <a:rPr lang="en-GB" altLang="cy-GB" dirty="0" err="1">
                <a:latin typeface="Arial" panose="020B0604020202020204" pitchFamily="34" charset="0"/>
              </a:rPr>
              <a:t>ymennydd</a:t>
            </a:r>
            <a:r>
              <a:rPr lang="en-GB" altLang="cy-GB" dirty="0">
                <a:latin typeface="Arial" panose="020B0604020202020204" pitchFamily="34" charset="0"/>
              </a:rPr>
              <a:t>;</a:t>
            </a:r>
          </a:p>
          <a:p>
            <a:pPr eaLnBrk="1" hangingPunct="1">
              <a:defRPr/>
            </a:pPr>
            <a:r>
              <a:rPr lang="en-GB" altLang="cy-GB" dirty="0">
                <a:latin typeface="Arial" panose="020B0604020202020204" pitchFamily="34" charset="0"/>
              </a:rPr>
              <a:t>Gall plant </a:t>
            </a:r>
            <a:r>
              <a:rPr lang="en-GB" altLang="cy-GB" dirty="0" err="1">
                <a:latin typeface="Arial" panose="020B0604020202020204" pitchFamily="34" charset="0"/>
              </a:rPr>
              <a:t>cael</a:t>
            </a:r>
            <a:r>
              <a:rPr lang="en-GB" altLang="cy-GB" dirty="0">
                <a:latin typeface="Arial" panose="020B0604020202020204" pitchFamily="34" charset="0"/>
              </a:rPr>
              <a:t> </a:t>
            </a:r>
            <a:r>
              <a:rPr lang="en-GB" altLang="cy-GB" dirty="0" err="1">
                <a:latin typeface="Arial" panose="020B0604020202020204" pitchFamily="34" charset="0"/>
              </a:rPr>
              <a:t>anawsterau</a:t>
            </a:r>
            <a:r>
              <a:rPr lang="en-GB" altLang="cy-GB" dirty="0">
                <a:latin typeface="Arial" panose="020B0604020202020204" pitchFamily="34" charset="0"/>
              </a:rPr>
              <a:t> gyda:</a:t>
            </a:r>
          </a:p>
          <a:p>
            <a:pPr eaLnBrk="1" hangingPunct="1">
              <a:buFontTx/>
              <a:buChar char="-"/>
              <a:defRPr/>
            </a:pPr>
            <a:r>
              <a:rPr lang="en-GB" altLang="cy-GB" dirty="0" err="1">
                <a:latin typeface="Arial" panose="020B0604020202020204" pitchFamily="34" charset="0"/>
              </a:rPr>
              <a:t>Siarad</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Gwrando</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Darllen</a:t>
            </a:r>
            <a:r>
              <a:rPr lang="en-GB" altLang="cy-GB" dirty="0">
                <a:latin typeface="Arial" panose="020B0604020202020204" pitchFamily="34" charset="0"/>
              </a:rPr>
              <a:t>;</a:t>
            </a:r>
          </a:p>
          <a:p>
            <a:pPr eaLnBrk="1" hangingPunct="1">
              <a:buFontTx/>
              <a:buChar char="-"/>
              <a:defRPr/>
            </a:pPr>
            <a:r>
              <a:rPr lang="en-GB" altLang="cy-GB" dirty="0" err="1">
                <a:latin typeface="Arial" panose="020B0604020202020204" pitchFamily="34" charset="0"/>
              </a:rPr>
              <a:t>Ysgrifennu</a:t>
            </a:r>
            <a:r>
              <a:rPr lang="en-GB" altLang="cy-GB" dirty="0">
                <a:latin typeface="Arial" panose="020B0604020202020204" pitchFamily="34" charset="0"/>
              </a:rPr>
              <a:t>.</a:t>
            </a:r>
            <a:endParaRPr lang="cy-GB" altLang="cy-GB" dirty="0">
              <a:latin typeface="Arial" panose="020B0604020202020204" pitchFamily="34" charset="0"/>
            </a:endParaRPr>
          </a:p>
        </p:txBody>
      </p:sp>
      <p:sp>
        <p:nvSpPr>
          <p:cNvPr id="6148" name="Content Placeholder 3"/>
          <p:cNvSpPr>
            <a:spLocks noGrp="1"/>
          </p:cNvSpPr>
          <p:nvPr>
            <p:ph sz="half" idx="2"/>
          </p:nvPr>
        </p:nvSpPr>
        <p:spPr>
          <a:xfrm>
            <a:off x="4648200" y="1268760"/>
            <a:ext cx="4316288" cy="5112990"/>
          </a:xfrm>
        </p:spPr>
        <p:txBody>
          <a:bodyPr/>
          <a:lstStyle/>
          <a:p>
            <a:pPr eaLnBrk="1" hangingPunct="1">
              <a:defRPr/>
            </a:pPr>
            <a:r>
              <a:rPr lang="en-GB" altLang="cy-GB" dirty="0">
                <a:solidFill>
                  <a:srgbClr val="0070C0"/>
                </a:solidFill>
                <a:latin typeface="Arial" panose="020B0604020202020204" pitchFamily="34" charset="0"/>
              </a:rPr>
              <a:t>Damage to left hemisphere of brain;</a:t>
            </a:r>
          </a:p>
          <a:p>
            <a:pPr eaLnBrk="1" hangingPunct="1">
              <a:defRPr/>
            </a:pPr>
            <a:r>
              <a:rPr lang="en-GB" altLang="cy-GB" dirty="0">
                <a:solidFill>
                  <a:srgbClr val="0070C0"/>
                </a:solidFill>
                <a:latin typeface="Arial" panose="020B0604020202020204" pitchFamily="34" charset="0"/>
              </a:rPr>
              <a:t>Children can have difficulties:</a:t>
            </a:r>
          </a:p>
          <a:p>
            <a:pPr eaLnBrk="1" hangingPunct="1">
              <a:buFontTx/>
              <a:buChar char="-"/>
              <a:defRPr/>
            </a:pPr>
            <a:r>
              <a:rPr lang="en-GB" altLang="cy-GB" dirty="0">
                <a:solidFill>
                  <a:srgbClr val="0070C0"/>
                </a:solidFill>
                <a:latin typeface="Arial" panose="020B0604020202020204" pitchFamily="34" charset="0"/>
              </a:rPr>
              <a:t>Talking;</a:t>
            </a:r>
          </a:p>
          <a:p>
            <a:pPr eaLnBrk="1" hangingPunct="1">
              <a:buFontTx/>
              <a:buChar char="-"/>
              <a:defRPr/>
            </a:pPr>
            <a:r>
              <a:rPr lang="en-GB" altLang="cy-GB" dirty="0">
                <a:solidFill>
                  <a:srgbClr val="0070C0"/>
                </a:solidFill>
                <a:latin typeface="Arial" panose="020B0604020202020204" pitchFamily="34" charset="0"/>
              </a:rPr>
              <a:t>Listening;</a:t>
            </a:r>
          </a:p>
          <a:p>
            <a:pPr eaLnBrk="1" hangingPunct="1">
              <a:buFontTx/>
              <a:buChar char="-"/>
              <a:defRPr/>
            </a:pPr>
            <a:r>
              <a:rPr lang="en-GB" altLang="cy-GB" dirty="0">
                <a:solidFill>
                  <a:srgbClr val="0070C0"/>
                </a:solidFill>
                <a:latin typeface="Arial" panose="020B0604020202020204" pitchFamily="34" charset="0"/>
              </a:rPr>
              <a:t>Reading;</a:t>
            </a:r>
          </a:p>
          <a:p>
            <a:pPr eaLnBrk="1" hangingPunct="1">
              <a:buFontTx/>
              <a:buChar char="-"/>
              <a:defRPr/>
            </a:pPr>
            <a:r>
              <a:rPr lang="en-GB" altLang="cy-GB" dirty="0">
                <a:solidFill>
                  <a:srgbClr val="0070C0"/>
                </a:solidFill>
                <a:latin typeface="Arial" panose="020B0604020202020204" pitchFamily="34" charset="0"/>
              </a:rPr>
              <a:t>Writing.</a:t>
            </a:r>
          </a:p>
          <a:p>
            <a:pPr marL="0" indent="0" algn="r" eaLnBrk="1" hangingPunct="1">
              <a:buNone/>
              <a:defRPr/>
            </a:pPr>
            <a:r>
              <a:rPr lang="en-GB" altLang="cy-GB" sz="2000" dirty="0">
                <a:solidFill>
                  <a:srgbClr val="0070C0"/>
                </a:solidFill>
                <a:latin typeface="Arial" panose="020B0604020202020204" pitchFamily="34" charset="0"/>
              </a:rPr>
              <a:t>(</a:t>
            </a:r>
            <a:r>
              <a:rPr lang="en-GB" altLang="cy-GB" sz="2000" dirty="0" err="1">
                <a:solidFill>
                  <a:srgbClr val="0070C0"/>
                </a:solidFill>
                <a:latin typeface="Arial" panose="020B0604020202020204" pitchFamily="34" charset="0"/>
              </a:rPr>
              <a:t>Garraffa</a:t>
            </a:r>
            <a:r>
              <a:rPr lang="en-GB" altLang="cy-GB" sz="2000" dirty="0">
                <a:solidFill>
                  <a:srgbClr val="0070C0"/>
                </a:solidFill>
                <a:latin typeface="Arial" panose="020B0604020202020204" pitchFamily="34" charset="0"/>
              </a:rPr>
              <a:t> and </a:t>
            </a:r>
            <a:r>
              <a:rPr lang="en-GB" altLang="cy-GB" sz="2000" dirty="0" err="1">
                <a:solidFill>
                  <a:srgbClr val="0070C0"/>
                </a:solidFill>
                <a:latin typeface="Arial" panose="020B0604020202020204" pitchFamily="34" charset="0"/>
              </a:rPr>
              <a:t>Fyndanis</a:t>
            </a:r>
            <a:r>
              <a:rPr lang="en-GB" altLang="cy-GB" sz="2000" dirty="0">
                <a:solidFill>
                  <a:srgbClr val="0070C0"/>
                </a:solidFill>
                <a:latin typeface="Arial" panose="020B0604020202020204" pitchFamily="34" charset="0"/>
              </a:rPr>
              <a:t>, 2020)</a:t>
            </a:r>
          </a:p>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endParaRPr lang="en-GB" altLang="cy-GB" dirty="0">
              <a:solidFill>
                <a:srgbClr val="0000FF"/>
              </a:solidFill>
              <a:latin typeface="Arial" panose="020B0604020202020204" pitchFamily="34" charset="0"/>
            </a:endParaRPr>
          </a:p>
          <a:p>
            <a:pPr marL="0" indent="0" eaLnBrk="1" hangingPunct="1">
              <a:buFontTx/>
              <a:buNone/>
              <a:defRPr/>
            </a:pPr>
            <a:endParaRPr lang="cy-GB" alt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7724212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pPr algn="l" eaLnBrk="1" hangingPunct="1"/>
            <a:r>
              <a:rPr lang="cy-GB" altLang="cy-GB" sz="4000" dirty="0">
                <a:latin typeface="Arial" panose="020B0604020202020204" pitchFamily="34" charset="0"/>
              </a:rPr>
              <a:t>Technoleg</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Technology</a:t>
            </a:r>
            <a:endParaRPr lang="cy-GB" altLang="cy-GB" dirty="0">
              <a:solidFill>
                <a:srgbClr val="0070C0"/>
              </a:solidFill>
            </a:endParaRPr>
          </a:p>
        </p:txBody>
      </p:sp>
      <p:sp>
        <p:nvSpPr>
          <p:cNvPr id="6148" name="Content Placeholder 3"/>
          <p:cNvSpPr>
            <a:spLocks noGrp="1"/>
          </p:cNvSpPr>
          <p:nvPr>
            <p:ph idx="1"/>
          </p:nvPr>
        </p:nvSpPr>
        <p:spPr>
          <a:xfrm>
            <a:off x="457200" y="1268760"/>
            <a:ext cx="8229600" cy="4857403"/>
          </a:xfrm>
        </p:spPr>
        <p:txBody>
          <a:bodyPr/>
          <a:lstStyle/>
          <a:p>
            <a:pPr marL="0" indent="0" algn="r" eaLnBrk="1" hangingPunct="1">
              <a:buFontTx/>
              <a:buNone/>
              <a:defRPr/>
            </a:pPr>
            <a:endParaRPr lang="en-GB" altLang="cy-GB" sz="1800" dirty="0">
              <a:solidFill>
                <a:srgbClr val="0000FF"/>
              </a:solidFill>
              <a:latin typeface="Arial" panose="020B0604020202020204" pitchFamily="34" charset="0"/>
            </a:endParaRPr>
          </a:p>
          <a:p>
            <a:pPr marL="0" indent="0" eaLnBrk="1" hangingPunct="1">
              <a:buFontTx/>
              <a:buNone/>
              <a:defRPr/>
            </a:pPr>
            <a:r>
              <a:rPr lang="en-GB" sz="2800" i="1" dirty="0">
                <a:latin typeface="Arial" panose="020B0604020202020204" pitchFamily="34" charset="0"/>
              </a:rPr>
              <a:t>“For each 30-minute increase in handheld screen time, researchers found a 49 percent increased risk of expressive speech delay.”</a:t>
            </a:r>
          </a:p>
          <a:p>
            <a:pPr marL="0" indent="0" eaLnBrk="1" hangingPunct="1">
              <a:buFontTx/>
              <a:buNone/>
              <a:defRPr/>
            </a:pPr>
            <a:endParaRPr lang="en-GB" altLang="cy-GB" sz="2800" dirty="0">
              <a:latin typeface="Arial" panose="020B0604020202020204" pitchFamily="34" charset="0"/>
            </a:endParaRPr>
          </a:p>
          <a:p>
            <a:pPr marL="0" indent="0" eaLnBrk="1" hangingPunct="1">
              <a:buFontTx/>
              <a:buNone/>
              <a:defRPr/>
            </a:pPr>
            <a:r>
              <a:rPr lang="en-GB" sz="2800" i="1" dirty="0">
                <a:latin typeface="Arial" panose="020B0604020202020204" pitchFamily="34" charset="0"/>
              </a:rPr>
              <a:t>“This is the first study to report an association between handheld screen time and increased risk of expressive language delay.”</a:t>
            </a:r>
            <a:endParaRPr lang="en-GB" altLang="cy-GB" sz="2800" i="1" dirty="0">
              <a:latin typeface="Arial" panose="020B0604020202020204" pitchFamily="34" charset="0"/>
            </a:endParaRPr>
          </a:p>
          <a:p>
            <a:pPr marL="0" indent="0" algn="r" eaLnBrk="1" hangingPunct="1">
              <a:buFontTx/>
              <a:buNone/>
              <a:defRPr/>
            </a:pPr>
            <a:r>
              <a:rPr lang="cy-GB" altLang="cy-GB" sz="2400" dirty="0">
                <a:latin typeface="Arial" panose="020B0604020202020204" pitchFamily="34" charset="0"/>
              </a:rPr>
              <a:t>(</a:t>
            </a:r>
            <a:r>
              <a:rPr lang="cy-GB" altLang="cy-GB" sz="2400" dirty="0" err="1">
                <a:latin typeface="Arial" panose="020B0604020202020204" pitchFamily="34" charset="0"/>
              </a:rPr>
              <a:t>Birken</a:t>
            </a:r>
            <a:r>
              <a:rPr lang="cy-GB" altLang="cy-GB" sz="2400" dirty="0">
                <a:latin typeface="Arial" panose="020B0604020202020204" pitchFamily="34" charset="0"/>
              </a:rPr>
              <a:t>, 2017)</a:t>
            </a:r>
          </a:p>
        </p:txBody>
      </p:sp>
    </p:spTree>
    <p:extLst>
      <p:ext uri="{BB962C8B-B14F-4D97-AF65-F5344CB8AC3E}">
        <p14:creationId xmlns:p14="http://schemas.microsoft.com/office/powerpoint/2010/main" val="28494169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2292" y="94372"/>
            <a:ext cx="8229600" cy="1143000"/>
          </a:xfrm>
        </p:spPr>
        <p:txBody>
          <a:bodyPr>
            <a:normAutofit fontScale="90000"/>
          </a:bodyPr>
          <a:lstStyle/>
          <a:p>
            <a:pPr algn="l" eaLnBrk="1" hangingPunct="1"/>
            <a:r>
              <a:rPr lang="cy-GB" altLang="cy-GB" sz="4000" dirty="0">
                <a:latin typeface="Arial" panose="020B0604020202020204" pitchFamily="34" charset="0"/>
              </a:rPr>
              <a:t>Technoleg</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Technology </a:t>
            </a:r>
            <a:endParaRPr lang="cy-GB" altLang="cy-GB" dirty="0">
              <a:solidFill>
                <a:srgbClr val="0070C0"/>
              </a:solidFill>
            </a:endParaRPr>
          </a:p>
        </p:txBody>
      </p:sp>
      <p:sp>
        <p:nvSpPr>
          <p:cNvPr id="6148" name="Content Placeholder 3"/>
          <p:cNvSpPr>
            <a:spLocks noGrp="1"/>
          </p:cNvSpPr>
          <p:nvPr>
            <p:ph sz="half" idx="1"/>
          </p:nvPr>
        </p:nvSpPr>
        <p:spPr>
          <a:xfrm>
            <a:off x="457200" y="1556792"/>
            <a:ext cx="4038600" cy="4569371"/>
          </a:xfrm>
        </p:spPr>
        <p:txBody>
          <a:bodyPr>
            <a:normAutofit/>
          </a:bodyPr>
          <a:lstStyle/>
          <a:p>
            <a:pPr eaLnBrk="1" hangingPunct="1">
              <a:defRPr/>
            </a:pPr>
            <a:r>
              <a:rPr lang="cy-GB" altLang="cy-GB" dirty="0">
                <a:latin typeface="Arial" panose="020B0604020202020204" pitchFamily="34" charset="0"/>
              </a:rPr>
              <a:t>894 plentyn;</a:t>
            </a:r>
          </a:p>
          <a:p>
            <a:pPr eaLnBrk="1" hangingPunct="1">
              <a:defRPr/>
            </a:pPr>
            <a:r>
              <a:rPr lang="cy-GB" altLang="cy-GB" dirty="0">
                <a:latin typeface="Arial" panose="020B0604020202020204" pitchFamily="34" charset="0"/>
              </a:rPr>
              <a:t>6 mis – 2 oed;</a:t>
            </a:r>
          </a:p>
          <a:p>
            <a:pPr eaLnBrk="1" hangingPunct="1">
              <a:defRPr/>
            </a:pPr>
            <a:r>
              <a:rPr lang="cy-GB" altLang="cy-GB" dirty="0">
                <a:latin typeface="Arial" panose="020B0604020202020204" pitchFamily="34" charset="0"/>
              </a:rPr>
              <a:t>Erbyn 18 mis, 20% yn gwario tua 28 munud yn defnyddio sgriniau;</a:t>
            </a:r>
          </a:p>
          <a:p>
            <a:pPr eaLnBrk="1" hangingPunct="1">
              <a:defRPr/>
            </a:pPr>
            <a:r>
              <a:rPr lang="cy-GB" altLang="cy-GB" dirty="0">
                <a:latin typeface="Arial" panose="020B0604020202020204" pitchFamily="34" charset="0"/>
              </a:rPr>
              <a:t>40% o blant o dan 2 wedi defnyddio dyfais symudol.</a:t>
            </a:r>
          </a:p>
        </p:txBody>
      </p:sp>
      <p:sp>
        <p:nvSpPr>
          <p:cNvPr id="2" name="Content Placeholder 1"/>
          <p:cNvSpPr>
            <a:spLocks noGrp="1"/>
          </p:cNvSpPr>
          <p:nvPr>
            <p:ph sz="half" idx="2"/>
          </p:nvPr>
        </p:nvSpPr>
        <p:spPr>
          <a:xfrm>
            <a:off x="4629150" y="1556792"/>
            <a:ext cx="3886200" cy="4620171"/>
          </a:xfrm>
        </p:spPr>
        <p:txBody>
          <a:bodyPr>
            <a:normAutofit/>
          </a:bodyPr>
          <a:lstStyle/>
          <a:p>
            <a:r>
              <a:rPr lang="en-GB" dirty="0">
                <a:solidFill>
                  <a:srgbClr val="0070C0"/>
                </a:solidFill>
                <a:latin typeface="Arial" panose="020B0604020202020204" pitchFamily="34" charset="0"/>
              </a:rPr>
              <a:t>894 children;</a:t>
            </a:r>
          </a:p>
          <a:p>
            <a:r>
              <a:rPr lang="en-GB" dirty="0">
                <a:solidFill>
                  <a:srgbClr val="0070C0"/>
                </a:solidFill>
                <a:latin typeface="Arial" panose="020B0604020202020204" pitchFamily="34" charset="0"/>
              </a:rPr>
              <a:t>6 months – 2 years;</a:t>
            </a:r>
          </a:p>
          <a:p>
            <a:r>
              <a:rPr lang="en-GB" dirty="0">
                <a:solidFill>
                  <a:srgbClr val="0070C0"/>
                </a:solidFill>
                <a:latin typeface="Arial" panose="020B0604020202020204" pitchFamily="34" charset="0"/>
              </a:rPr>
              <a:t>By 18 months, 20% spend approx. 28 minutes using screens;</a:t>
            </a:r>
          </a:p>
          <a:p>
            <a:r>
              <a:rPr lang="en-GB" dirty="0">
                <a:solidFill>
                  <a:srgbClr val="0070C0"/>
                </a:solidFill>
                <a:latin typeface="Arial" panose="020B0604020202020204" pitchFamily="34" charset="0"/>
              </a:rPr>
              <a:t>40% of children under 2 have used a mobile device.</a:t>
            </a:r>
          </a:p>
        </p:txBody>
      </p:sp>
    </p:spTree>
    <p:extLst>
      <p:ext uri="{BB962C8B-B14F-4D97-AF65-F5344CB8AC3E}">
        <p14:creationId xmlns:p14="http://schemas.microsoft.com/office/powerpoint/2010/main" val="17472338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a:latin typeface="Arial" panose="020B0604020202020204" pitchFamily="34" charset="0"/>
              </a:rPr>
              <a:t>Pandemig</a:t>
            </a:r>
            <a:br>
              <a:rPr lang="en-GB" sz="4000" dirty="0">
                <a:latin typeface="Arial" panose="020B0604020202020204" pitchFamily="34" charset="0"/>
              </a:rPr>
            </a:br>
            <a:r>
              <a:rPr lang="en-GB" sz="4000" dirty="0">
                <a:solidFill>
                  <a:srgbClr val="0070C0"/>
                </a:solidFill>
                <a:latin typeface="Arial" panose="020B0604020202020204" pitchFamily="34" charset="0"/>
              </a:rPr>
              <a:t>Pandemic</a:t>
            </a:r>
          </a:p>
        </p:txBody>
      </p:sp>
      <p:sp>
        <p:nvSpPr>
          <p:cNvPr id="3" name="Content Placeholder 2"/>
          <p:cNvSpPr>
            <a:spLocks noGrp="1"/>
          </p:cNvSpPr>
          <p:nvPr>
            <p:ph sz="half" idx="1"/>
          </p:nvPr>
        </p:nvSpPr>
        <p:spPr>
          <a:xfrm>
            <a:off x="5364088" y="1268761"/>
            <a:ext cx="3779912" cy="4392488"/>
          </a:xfrm>
        </p:spPr>
        <p:txBody>
          <a:bodyPr>
            <a:normAutofit fontScale="92500"/>
          </a:bodyPr>
          <a:lstStyle/>
          <a:p>
            <a:pPr marL="0" indent="0">
              <a:buNone/>
            </a:pPr>
            <a:r>
              <a:rPr lang="en-GB" dirty="0">
                <a:latin typeface="Arial" panose="020B0604020202020204" pitchFamily="34" charset="0"/>
                <a:cs typeface="Arial" panose="020B0604020202020204" pitchFamily="34" charset="0"/>
                <a:hlinkClick r:id="rId4"/>
              </a:rPr>
              <a:t>Coronavirus: </a:t>
            </a:r>
            <a:r>
              <a:rPr lang="en-GB" dirty="0" err="1">
                <a:latin typeface="Arial" panose="020B0604020202020204" pitchFamily="34" charset="0"/>
                <a:cs typeface="Arial" panose="020B0604020202020204" pitchFamily="34" charset="0"/>
                <a:hlinkClick r:id="rId4"/>
              </a:rPr>
              <a:t>Homeschooling</a:t>
            </a:r>
            <a:r>
              <a:rPr lang="en-GB" dirty="0">
                <a:latin typeface="Arial" panose="020B0604020202020204" pitchFamily="34" charset="0"/>
                <a:cs typeface="Arial" panose="020B0604020202020204" pitchFamily="34" charset="0"/>
                <a:hlinkClick r:id="rId4"/>
              </a:rPr>
              <a:t> in a language you don't speak</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hlinkClick r:id="rId5"/>
              </a:rPr>
              <a:t>Impact of COVID-19 on the access to hearing health care services for children with cochlear implants: a survey of parents</a:t>
            </a:r>
            <a:endParaRPr lang="en-GB" dirty="0">
              <a:latin typeface="Arial" panose="020B0604020202020204" pitchFamily="34" charset="0"/>
              <a:cs typeface="Arial" panose="020B0604020202020204" pitchFamily="34" charset="0"/>
            </a:endParaRPr>
          </a:p>
        </p:txBody>
      </p:sp>
      <p:pic>
        <p:nvPicPr>
          <p:cNvPr id="5" name="Online Media 4" title="Darlith O'Donnell 2022">
            <a:hlinkClick r:id="" action="ppaction://media"/>
            <a:extLst>
              <a:ext uri="{FF2B5EF4-FFF2-40B4-BE49-F238E27FC236}">
                <a16:creationId xmlns:a16="http://schemas.microsoft.com/office/drawing/2014/main" id="{2C2497CC-3A85-20E0-1DE3-CA1B4E1372C9}"/>
              </a:ext>
            </a:extLst>
          </p:cNvPr>
          <p:cNvPicPr>
            <a:picLocks noGrp="1" noRot="1" noChangeAspect="1"/>
          </p:cNvPicPr>
          <p:nvPr>
            <p:ph sz="half" idx="2"/>
            <a:videoFile r:link="rId1"/>
          </p:nvPr>
        </p:nvPicPr>
        <p:blipFill>
          <a:blip r:embed="rId6"/>
          <a:stretch>
            <a:fillRect/>
          </a:stretch>
        </p:blipFill>
        <p:spPr>
          <a:xfrm>
            <a:off x="268288" y="1988840"/>
            <a:ext cx="4735512" cy="3240360"/>
          </a:xfrm>
          <a:prstGeom prst="rect">
            <a:avLst/>
          </a:prstGeom>
        </p:spPr>
      </p:pic>
    </p:spTree>
    <p:extLst>
      <p:ext uri="{BB962C8B-B14F-4D97-AF65-F5344CB8AC3E}">
        <p14:creationId xmlns:p14="http://schemas.microsoft.com/office/powerpoint/2010/main" val="4145536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0383-A513-468D-A3F3-3699D00747CF}"/>
              </a:ext>
            </a:extLst>
          </p:cNvPr>
          <p:cNvSpPr>
            <a:spLocks noGrp="1"/>
          </p:cNvSpPr>
          <p:nvPr>
            <p:ph type="title"/>
          </p:nvPr>
        </p:nvSpPr>
        <p:spPr>
          <a:xfrm>
            <a:off x="629841" y="457200"/>
            <a:ext cx="2949178" cy="955576"/>
          </a:xfrm>
          <a:noFill/>
        </p:spPr>
        <p:txBody>
          <a:bodyPr>
            <a:normAutofit fontScale="90000"/>
          </a:bodyPr>
          <a:lstStyle/>
          <a:p>
            <a:r>
              <a:rPr lang="en-GB" dirty="0" err="1">
                <a:latin typeface="Arial" panose="020B0604020202020204" pitchFamily="34" charset="0"/>
              </a:rPr>
              <a:t>Tseina</a:t>
            </a:r>
            <a:br>
              <a:rPr lang="en-GB" dirty="0">
                <a:latin typeface="Arial" panose="020B0604020202020204" pitchFamily="34" charset="0"/>
              </a:rPr>
            </a:br>
            <a:r>
              <a:rPr lang="en-GB" dirty="0">
                <a:solidFill>
                  <a:srgbClr val="0070C0"/>
                </a:solidFill>
                <a:latin typeface="Arial" panose="020B0604020202020204" pitchFamily="34" charset="0"/>
              </a:rPr>
              <a:t>China</a:t>
            </a:r>
          </a:p>
        </p:txBody>
      </p:sp>
      <p:sp>
        <p:nvSpPr>
          <p:cNvPr id="5" name="Content Placeholder 4">
            <a:extLst>
              <a:ext uri="{FF2B5EF4-FFF2-40B4-BE49-F238E27FC236}">
                <a16:creationId xmlns:a16="http://schemas.microsoft.com/office/drawing/2014/main" id="{8FDB9B60-2CAA-43E9-AD12-5F1E7468B10E}"/>
              </a:ext>
            </a:extLst>
          </p:cNvPr>
          <p:cNvSpPr>
            <a:spLocks noGrp="1"/>
          </p:cNvSpPr>
          <p:nvPr>
            <p:ph idx="1"/>
          </p:nvPr>
        </p:nvSpPr>
        <p:spPr>
          <a:xfrm>
            <a:off x="5004047" y="2132856"/>
            <a:ext cx="3512493" cy="3728195"/>
          </a:xfrm>
          <a:noFill/>
        </p:spPr>
        <p:txBody>
          <a:bodyPr>
            <a:normAutofit/>
          </a:bodyPr>
          <a:lstStyle/>
          <a:p>
            <a:pPr marL="0" indent="0">
              <a:buNone/>
            </a:pPr>
            <a:endParaRPr lang="en-GB" dirty="0">
              <a:hlinkClick r:id="rId3"/>
            </a:endParaRPr>
          </a:p>
          <a:p>
            <a:pPr marL="0" indent="0">
              <a:buNone/>
            </a:pPr>
            <a:endParaRPr lang="en-GB" dirty="0">
              <a:hlinkClick r:id="rId3"/>
            </a:endParaRPr>
          </a:p>
          <a:p>
            <a:pPr marL="0" indent="0">
              <a:buNone/>
            </a:pPr>
            <a:endParaRPr lang="en-GB" dirty="0">
              <a:hlinkClick r:id="rId3"/>
            </a:endParaRPr>
          </a:p>
          <a:p>
            <a:pPr marL="0" indent="0">
              <a:buNone/>
            </a:pPr>
            <a:r>
              <a:rPr lang="en-GB" sz="2800" dirty="0">
                <a:latin typeface="Arial" panose="020B0604020202020204" pitchFamily="34" charset="0"/>
                <a:cs typeface="Arial" panose="020B0604020202020204" pitchFamily="34" charset="0"/>
                <a:hlinkClick r:id="rId3"/>
              </a:rPr>
              <a:t>China cuts amount of time minors can spend playing online video games</a:t>
            </a:r>
            <a:endParaRPr lang="en-GB" sz="2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1B67D1E-5354-469D-9BB4-E30D23F31D2D}"/>
              </a:ext>
            </a:extLst>
          </p:cNvPr>
          <p:cNvPicPr>
            <a:picLocks noChangeAspect="1"/>
          </p:cNvPicPr>
          <p:nvPr/>
        </p:nvPicPr>
        <p:blipFill>
          <a:blip r:embed="rId4"/>
          <a:stretch>
            <a:fillRect/>
          </a:stretch>
        </p:blipFill>
        <p:spPr>
          <a:xfrm>
            <a:off x="323528" y="1700808"/>
            <a:ext cx="4464496" cy="4160243"/>
          </a:xfrm>
          <a:prstGeom prst="rect">
            <a:avLst/>
          </a:prstGeom>
        </p:spPr>
      </p:pic>
      <p:sp>
        <p:nvSpPr>
          <p:cNvPr id="6" name="Text Placeholder 5">
            <a:extLst>
              <a:ext uri="{FF2B5EF4-FFF2-40B4-BE49-F238E27FC236}">
                <a16:creationId xmlns:a16="http://schemas.microsoft.com/office/drawing/2014/main" id="{AD92903E-CE22-48FB-9FB1-DB9F348CF4DA}"/>
              </a:ext>
            </a:extLst>
          </p:cNvPr>
          <p:cNvSpPr>
            <a:spLocks noGrp="1"/>
          </p:cNvSpPr>
          <p:nvPr>
            <p:ph type="body" sz="half" idx="2"/>
          </p:nvPr>
        </p:nvSpPr>
        <p:spPr>
          <a:xfrm>
            <a:off x="629840" y="1700808"/>
            <a:ext cx="4230191" cy="4168180"/>
          </a:xfrm>
        </p:spPr>
        <p:txBody>
          <a:bodyPr/>
          <a:lstStyle/>
          <a:p>
            <a:endParaRPr lang="en-GB" dirty="0"/>
          </a:p>
        </p:txBody>
      </p:sp>
      <p:sp>
        <p:nvSpPr>
          <p:cNvPr id="3" name="TextBox 2">
            <a:extLst>
              <a:ext uri="{FF2B5EF4-FFF2-40B4-BE49-F238E27FC236}">
                <a16:creationId xmlns:a16="http://schemas.microsoft.com/office/drawing/2014/main" id="{B712E56A-A79E-675F-4567-5476ABE023DE}"/>
              </a:ext>
            </a:extLst>
          </p:cNvPr>
          <p:cNvSpPr txBox="1"/>
          <p:nvPr/>
        </p:nvSpPr>
        <p:spPr>
          <a:xfrm>
            <a:off x="5094336" y="980728"/>
            <a:ext cx="3870152" cy="2585323"/>
          </a:xfrm>
          <a:prstGeom prst="rect">
            <a:avLst/>
          </a:prstGeom>
          <a:noFill/>
        </p:spPr>
        <p:txBody>
          <a:bodyPr wrap="square" rtlCol="0">
            <a:spAutoFit/>
          </a:bodyPr>
          <a:lstStyle/>
          <a:p>
            <a:r>
              <a:rPr lang="en-GB" dirty="0"/>
              <a:t>Ni, V. (2021) </a:t>
            </a:r>
            <a:r>
              <a:rPr lang="en-GB" i="1" dirty="0"/>
              <a:t>China cuts amount  </a:t>
            </a:r>
          </a:p>
          <a:p>
            <a:r>
              <a:rPr lang="en-GB" i="1" dirty="0"/>
              <a:t>Of time minors can spend playing online video games. </a:t>
            </a:r>
            <a:r>
              <a:rPr lang="en-GB" dirty="0"/>
              <a:t>Available at: </a:t>
            </a:r>
          </a:p>
          <a:p>
            <a:r>
              <a:rPr lang="en-GB" dirty="0">
                <a:hlinkClick r:id="rId3"/>
              </a:rPr>
              <a:t>https://www.theguardian.com/world/2021/aug/30/china-cuts-amount-of-time-minors-can-spend-playing-video-games</a:t>
            </a:r>
            <a:r>
              <a:rPr lang="en-GB" dirty="0"/>
              <a:t> [Accessed: August 9 2023].</a:t>
            </a:r>
          </a:p>
          <a:p>
            <a:r>
              <a:rPr lang="en-GB" dirty="0"/>
              <a:t> </a:t>
            </a:r>
          </a:p>
        </p:txBody>
      </p:sp>
    </p:spTree>
    <p:extLst>
      <p:ext uri="{BB962C8B-B14F-4D97-AF65-F5344CB8AC3E}">
        <p14:creationId xmlns:p14="http://schemas.microsoft.com/office/powerpoint/2010/main" val="27385183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noFill/>
        </p:spPr>
        <p:txBody>
          <a:bodyPr>
            <a:normAutofit/>
          </a:bodyPr>
          <a:lstStyle/>
          <a:p>
            <a:pPr algn="l"/>
            <a:r>
              <a:rPr lang="cy-GB" altLang="cy-GB" sz="4000" dirty="0">
                <a:latin typeface="Arial" panose="020B0604020202020204" pitchFamily="34" charset="0"/>
              </a:rPr>
              <a:t>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457200" y="1600200"/>
            <a:ext cx="4038600" cy="4924425"/>
          </a:xfrm>
          <a:noFill/>
        </p:spPr>
        <p:txBody>
          <a:bodyPr/>
          <a:lstStyle/>
          <a:p>
            <a:pPr>
              <a:defRPr/>
            </a:pPr>
            <a:r>
              <a:rPr lang="cy-GB" altLang="cy-GB" sz="3200" dirty="0">
                <a:latin typeface="Arial" panose="020B0604020202020204" pitchFamily="34" charset="0"/>
              </a:rPr>
              <a:t>Newid cod;</a:t>
            </a:r>
          </a:p>
          <a:p>
            <a:pPr>
              <a:defRPr/>
            </a:pPr>
            <a:r>
              <a:rPr lang="cy-GB" altLang="cy-GB" sz="3200" dirty="0">
                <a:latin typeface="Arial" panose="020B0604020202020204" pitchFamily="34" charset="0"/>
              </a:rPr>
              <a:t>Dwyieithrwydd cydamserol;</a:t>
            </a:r>
          </a:p>
          <a:p>
            <a:pPr>
              <a:defRPr/>
            </a:pPr>
            <a:r>
              <a:rPr lang="cy-GB" altLang="cy-GB" sz="3200" dirty="0">
                <a:latin typeface="Arial" panose="020B0604020202020204" pitchFamily="34" charset="0"/>
              </a:rPr>
              <a:t>Dwyieithrwydd dilyniannol.</a:t>
            </a:r>
          </a:p>
          <a:p>
            <a:pPr marL="0" indent="0" algn="r">
              <a:buNone/>
              <a:defRPr/>
            </a:pPr>
            <a:r>
              <a:rPr lang="cy-GB" altLang="cy-GB" sz="2000" dirty="0">
                <a:latin typeface="Arial" panose="020B0604020202020204" pitchFamily="34" charset="0"/>
              </a:rPr>
              <a:t>(Baker a Wright, 2017)</a:t>
            </a:r>
          </a:p>
          <a:p>
            <a:pPr marL="0" indent="0">
              <a:buFontTx/>
              <a:buNone/>
              <a:defRPr/>
            </a:pPr>
            <a:endParaRPr lang="cy-GB" altLang="cy-GB" sz="3200" dirty="0">
              <a:latin typeface="Arial" panose="020B0604020202020204" pitchFamily="34" charset="0"/>
            </a:endParaRPr>
          </a:p>
          <a:p>
            <a:pPr>
              <a:defRPr/>
            </a:pPr>
            <a:r>
              <a:rPr lang="cy-GB" altLang="cy-GB" sz="3200" dirty="0">
                <a:latin typeface="Arial" panose="020B0604020202020204" pitchFamily="34" charset="0"/>
              </a:rPr>
              <a:t>Oediad iaith?</a:t>
            </a:r>
          </a:p>
        </p:txBody>
      </p:sp>
      <p:sp>
        <p:nvSpPr>
          <p:cNvPr id="11268" name="Content Placeholder 3"/>
          <p:cNvSpPr>
            <a:spLocks noGrp="1"/>
          </p:cNvSpPr>
          <p:nvPr>
            <p:ph sz="half" idx="2"/>
          </p:nvPr>
        </p:nvSpPr>
        <p:spPr>
          <a:xfrm>
            <a:off x="4648200" y="1600200"/>
            <a:ext cx="4038600" cy="4852988"/>
          </a:xfrm>
          <a:noFill/>
        </p:spPr>
        <p:txBody>
          <a:bodyPr/>
          <a:lstStyle/>
          <a:p>
            <a:pPr>
              <a:defRPr/>
            </a:pPr>
            <a:r>
              <a:rPr lang="en-GB" altLang="cy-GB" sz="3200" dirty="0">
                <a:solidFill>
                  <a:srgbClr val="0070C0"/>
                </a:solidFill>
                <a:latin typeface="Arial" panose="020B0604020202020204" pitchFamily="34" charset="0"/>
              </a:rPr>
              <a:t>Code switching;</a:t>
            </a:r>
          </a:p>
          <a:p>
            <a:pPr>
              <a:defRPr/>
            </a:pPr>
            <a:r>
              <a:rPr lang="en-GB" altLang="cy-GB" sz="3200" dirty="0">
                <a:solidFill>
                  <a:srgbClr val="0070C0"/>
                </a:solidFill>
                <a:latin typeface="Arial" panose="020B0604020202020204" pitchFamily="34" charset="0"/>
              </a:rPr>
              <a:t>Simultaneous bilingualism;</a:t>
            </a:r>
          </a:p>
          <a:p>
            <a:pPr>
              <a:defRPr/>
            </a:pPr>
            <a:r>
              <a:rPr lang="en-GB" altLang="cy-GB" sz="3200" dirty="0">
                <a:solidFill>
                  <a:srgbClr val="0070C0"/>
                </a:solidFill>
                <a:latin typeface="Arial" panose="020B0604020202020204" pitchFamily="34" charset="0"/>
              </a:rPr>
              <a:t>Sequential bilingualism.</a:t>
            </a:r>
          </a:p>
          <a:p>
            <a:pPr marL="0" indent="0" algn="r">
              <a:buNone/>
              <a:defRPr/>
            </a:pPr>
            <a:r>
              <a:rPr lang="en-GB" altLang="cy-GB" sz="2000" dirty="0">
                <a:solidFill>
                  <a:srgbClr val="0070C0"/>
                </a:solidFill>
                <a:latin typeface="Arial" panose="020B0604020202020204" pitchFamily="34" charset="0"/>
              </a:rPr>
              <a:t>(Baker and Wright, 2017)</a:t>
            </a:r>
          </a:p>
          <a:p>
            <a:pPr marL="0" indent="0">
              <a:buFontTx/>
              <a:buNone/>
              <a:defRPr/>
            </a:pPr>
            <a:endParaRPr lang="en-GB" altLang="cy-GB" sz="3200" dirty="0">
              <a:solidFill>
                <a:srgbClr val="0070C0"/>
              </a:solidFill>
              <a:latin typeface="Arial" panose="020B0604020202020204" pitchFamily="34" charset="0"/>
            </a:endParaRPr>
          </a:p>
          <a:p>
            <a:pPr>
              <a:defRPr/>
            </a:pPr>
            <a:r>
              <a:rPr lang="en-GB" altLang="cy-GB" sz="3200" dirty="0">
                <a:solidFill>
                  <a:srgbClr val="0070C0"/>
                </a:solidFill>
                <a:latin typeface="Arial" panose="020B0604020202020204" pitchFamily="34" charset="0"/>
              </a:rPr>
              <a:t>Language delay?</a:t>
            </a:r>
            <a:endParaRPr lang="cy-GB" altLang="cy-GB" sz="3200" dirty="0">
              <a:solidFill>
                <a:srgbClr val="0070C0"/>
              </a:solidFill>
              <a:latin typeface="Arial" panose="020B0604020202020204" pitchFamily="34" charset="0"/>
            </a:endParaRPr>
          </a:p>
        </p:txBody>
      </p:sp>
    </p:spTree>
    <p:extLst>
      <p:ext uri="{BB962C8B-B14F-4D97-AF65-F5344CB8AC3E}">
        <p14:creationId xmlns:p14="http://schemas.microsoft.com/office/powerpoint/2010/main" val="41269311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79512" y="365127"/>
            <a:ext cx="8335838" cy="975642"/>
          </a:xfrm>
          <a:noFill/>
        </p:spPr>
        <p:txBody>
          <a:bodyPr>
            <a:noAutofit/>
          </a:bodyPr>
          <a:lstStyle/>
          <a:p>
            <a:pPr algn="l"/>
            <a:r>
              <a:rPr lang="cy-GB" altLang="cy-GB" sz="4000" dirty="0">
                <a:latin typeface="Arial" panose="020B0604020202020204" pitchFamily="34" charset="0"/>
              </a:rPr>
              <a:t>Mathau o Ddwyieithrwydd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Types of 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35496" y="1628230"/>
            <a:ext cx="4460304" cy="4896395"/>
          </a:xfrm>
          <a:noFill/>
        </p:spPr>
        <p:txBody>
          <a:bodyPr/>
          <a:lstStyle/>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pryd</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Caffael</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p>
          <a:p>
            <a:pPr marL="0" indent="0">
              <a:buNone/>
              <a:defRPr/>
            </a:pP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derbyniol</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mynegi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a:t>
            </a:r>
            <a:r>
              <a:rPr lang="en-GB" dirty="0">
                <a:latin typeface="Arial" panose="020B0604020202020204" pitchFamily="34" charset="0"/>
                <a:cs typeface="Arial" panose="020B0604020202020204" pitchFamily="34" charset="0"/>
              </a:rPr>
              <a:t>.</a:t>
            </a:r>
          </a:p>
          <a:p>
            <a:pPr marL="0" indent="0">
              <a:buNone/>
              <a:defRPr/>
            </a:pPr>
            <a:endParaRPr lang="cy-GB" altLang="cy-GB" sz="3200" dirty="0">
              <a:latin typeface="Arial" panose="020B0604020202020204" pitchFamily="34" charset="0"/>
              <a:cs typeface="Arial" panose="020B0604020202020204" pitchFamily="34" charset="0"/>
            </a:endParaRPr>
          </a:p>
        </p:txBody>
      </p:sp>
      <p:sp>
        <p:nvSpPr>
          <p:cNvPr id="11268" name="Content Placeholder 3"/>
          <p:cNvSpPr>
            <a:spLocks noGrp="1"/>
          </p:cNvSpPr>
          <p:nvPr>
            <p:ph sz="half" idx="2"/>
          </p:nvPr>
        </p:nvSpPr>
        <p:spPr>
          <a:xfrm>
            <a:off x="4648200" y="1556792"/>
            <a:ext cx="4388296" cy="4896395"/>
          </a:xfrm>
          <a:noFill/>
        </p:spPr>
        <p:txBody>
          <a:bodyPr>
            <a:normAutofit/>
          </a:bodyPr>
          <a:lstStyle/>
          <a:p>
            <a:pPr>
              <a:defRPr/>
            </a:pPr>
            <a:r>
              <a:rPr lang="en-GB" altLang="cy-GB" dirty="0">
                <a:solidFill>
                  <a:srgbClr val="0070C0"/>
                </a:solidFill>
                <a:latin typeface="Arial" panose="020B0604020202020204" pitchFamily="34" charset="0"/>
              </a:rPr>
              <a:t>Simultaneous bilingualism</a:t>
            </a:r>
          </a:p>
          <a:p>
            <a:pPr>
              <a:buFontTx/>
              <a:buChar char="-"/>
              <a:defRPr/>
            </a:pPr>
            <a:r>
              <a:rPr lang="en-GB" altLang="cy-GB" dirty="0">
                <a:solidFill>
                  <a:srgbClr val="0070C0"/>
                </a:solidFill>
                <a:latin typeface="Arial" panose="020B0604020202020204" pitchFamily="34" charset="0"/>
              </a:rPr>
              <a:t>Acquires 2 languages as “first” language.</a:t>
            </a:r>
          </a:p>
          <a:p>
            <a:pPr marL="0" indent="0">
              <a:buNone/>
              <a:defRPr/>
            </a:pPr>
            <a:endParaRPr lang="en-GB" altLang="cy-GB" dirty="0">
              <a:solidFill>
                <a:srgbClr val="0070C0"/>
              </a:solidFill>
              <a:latin typeface="Arial" panose="020B0604020202020204" pitchFamily="34" charset="0"/>
            </a:endParaRPr>
          </a:p>
          <a:p>
            <a:pPr>
              <a:defRPr/>
            </a:pPr>
            <a:r>
              <a:rPr lang="en-GB" altLang="cy-GB" dirty="0">
                <a:solidFill>
                  <a:srgbClr val="0070C0"/>
                </a:solidFill>
                <a:latin typeface="Arial" panose="020B0604020202020204" pitchFamily="34" charset="0"/>
              </a:rPr>
              <a:t>Receptive bilingualism</a:t>
            </a:r>
          </a:p>
          <a:p>
            <a:pPr marL="0" indent="0">
              <a:buNone/>
              <a:defRPr/>
            </a:pPr>
            <a:r>
              <a:rPr lang="en-GB" altLang="cy-GB" dirty="0">
                <a:solidFill>
                  <a:srgbClr val="0070C0"/>
                </a:solidFill>
                <a:latin typeface="Arial" panose="020B0604020202020204" pitchFamily="34" charset="0"/>
              </a:rPr>
              <a:t>- Able to understand 2 languages but expresses in only 1 language.</a:t>
            </a:r>
          </a:p>
        </p:txBody>
      </p:sp>
    </p:spTree>
    <p:extLst>
      <p:ext uri="{BB962C8B-B14F-4D97-AF65-F5344CB8AC3E}">
        <p14:creationId xmlns:p14="http://schemas.microsoft.com/office/powerpoint/2010/main" val="20757952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628650" y="365127"/>
            <a:ext cx="7886700" cy="975642"/>
          </a:xfrm>
          <a:noFill/>
        </p:spPr>
        <p:txBody>
          <a:bodyPr>
            <a:noAutofit/>
          </a:bodyPr>
          <a:lstStyle/>
          <a:p>
            <a:pPr algn="l"/>
            <a:r>
              <a:rPr lang="cy-GB" altLang="cy-GB" sz="4000" dirty="0">
                <a:latin typeface="Arial" panose="020B0604020202020204" pitchFamily="34" charset="0"/>
              </a:rPr>
              <a:t>Mathau o Ddwyieithrwydd</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Types of Bilingualism</a:t>
            </a:r>
            <a:endParaRPr lang="cy-GB" altLang="cy-GB" sz="4000" dirty="0">
              <a:solidFill>
                <a:srgbClr val="0070C0"/>
              </a:solidFill>
              <a:latin typeface="Arial" panose="020B0604020202020204" pitchFamily="34" charset="0"/>
            </a:endParaRPr>
          </a:p>
        </p:txBody>
      </p:sp>
      <p:sp>
        <p:nvSpPr>
          <p:cNvPr id="10243" name="Content Placeholder 2"/>
          <p:cNvSpPr>
            <a:spLocks noGrp="1"/>
          </p:cNvSpPr>
          <p:nvPr>
            <p:ph sz="half" idx="1"/>
          </p:nvPr>
        </p:nvSpPr>
        <p:spPr>
          <a:xfrm>
            <a:off x="35496" y="1817588"/>
            <a:ext cx="4460304" cy="4707037"/>
          </a:xfrm>
          <a:noFill/>
        </p:spPr>
        <p:txBody>
          <a:bodyPr/>
          <a:lstStyle/>
          <a:p>
            <a:pPr>
              <a:defRPr/>
            </a:pP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dilyniannol</a:t>
            </a: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a:t>
            </a:r>
            <a:endParaRPr lang="cy-GB" altLang="cy-GB" sz="3200" dirty="0">
              <a:latin typeface="Arial" panose="020B0604020202020204" pitchFamily="34" charset="0"/>
              <a:cs typeface="Arial" panose="020B0604020202020204" pitchFamily="34" charset="0"/>
            </a:endParaRPr>
          </a:p>
        </p:txBody>
      </p:sp>
      <p:sp>
        <p:nvSpPr>
          <p:cNvPr id="11268" name="Content Placeholder 3"/>
          <p:cNvSpPr>
            <a:spLocks noGrp="1"/>
          </p:cNvSpPr>
          <p:nvPr>
            <p:ph sz="half" idx="2"/>
          </p:nvPr>
        </p:nvSpPr>
        <p:spPr>
          <a:xfrm>
            <a:off x="4593371" y="1817588"/>
            <a:ext cx="4388296" cy="5040412"/>
          </a:xfrm>
          <a:noFill/>
        </p:spPr>
        <p:txBody>
          <a:bodyPr>
            <a:normAutofit/>
          </a:bodyPr>
          <a:lstStyle/>
          <a:p>
            <a:pPr>
              <a:defRPr/>
            </a:pPr>
            <a:r>
              <a:rPr lang="en-GB" altLang="cy-GB" dirty="0">
                <a:solidFill>
                  <a:srgbClr val="0070C0"/>
                </a:solidFill>
                <a:latin typeface="Arial" panose="020B0604020202020204" pitchFamily="34" charset="0"/>
              </a:rPr>
              <a:t>Sequential bilingualism</a:t>
            </a:r>
          </a:p>
          <a:p>
            <a:pPr marL="0" indent="0">
              <a:buNone/>
              <a:defRPr/>
            </a:pPr>
            <a:r>
              <a:rPr lang="en-GB" altLang="cy-GB" dirty="0">
                <a:solidFill>
                  <a:srgbClr val="0070C0"/>
                </a:solidFill>
                <a:latin typeface="Arial" panose="020B0604020202020204" pitchFamily="34" charset="0"/>
              </a:rPr>
              <a:t>- Learns 1 language after first language has already been established.</a:t>
            </a:r>
          </a:p>
        </p:txBody>
      </p:sp>
    </p:spTree>
    <p:extLst>
      <p:ext uri="{BB962C8B-B14F-4D97-AF65-F5344CB8AC3E}">
        <p14:creationId xmlns:p14="http://schemas.microsoft.com/office/powerpoint/2010/main" val="36321810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85750" y="365126"/>
            <a:ext cx="8229600" cy="1325563"/>
          </a:xfrm>
          <a:noFill/>
        </p:spPr>
        <p:txBody>
          <a:bodyPr>
            <a:noAutofit/>
          </a:bodyPr>
          <a:lstStyle/>
          <a:p>
            <a:pPr algn="l"/>
            <a:r>
              <a:rPr lang="cy-GB" altLang="cy-GB" sz="4000" dirty="0">
                <a:latin typeface="Arial" panose="020B0604020202020204" pitchFamily="34" charset="0"/>
              </a:rPr>
              <a:t>Siarad gyda Fi – Llywodraeth Cymru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Talk with Me – Welsh Government</a:t>
            </a:r>
            <a:endParaRPr lang="cy-GB" altLang="cy-GB" sz="4000" dirty="0">
              <a:solidFill>
                <a:srgbClr val="0070C0"/>
              </a:solidFill>
              <a:latin typeface="Arial" panose="020B0604020202020204" pitchFamily="34" charset="0"/>
            </a:endParaRPr>
          </a:p>
        </p:txBody>
      </p:sp>
      <p:pic>
        <p:nvPicPr>
          <p:cNvPr id="3" name="Content Placeholder 2">
            <a:extLst>
              <a:ext uri="{FF2B5EF4-FFF2-40B4-BE49-F238E27FC236}">
                <a16:creationId xmlns:a16="http://schemas.microsoft.com/office/drawing/2014/main" id="{943B0625-3361-9FFF-6C5A-6476BA163645}"/>
              </a:ext>
            </a:extLst>
          </p:cNvPr>
          <p:cNvPicPr>
            <a:picLocks noGrp="1" noChangeAspect="1"/>
          </p:cNvPicPr>
          <p:nvPr>
            <p:ph idx="1"/>
          </p:nvPr>
        </p:nvPicPr>
        <p:blipFill>
          <a:blip r:embed="rId3"/>
          <a:stretch>
            <a:fillRect/>
          </a:stretch>
        </p:blipFill>
        <p:spPr>
          <a:xfrm>
            <a:off x="2339752" y="1916832"/>
            <a:ext cx="3714328" cy="3456384"/>
          </a:xfrm>
          <a:prstGeom prst="rect">
            <a:avLst/>
          </a:prstGeom>
        </p:spPr>
      </p:pic>
    </p:spTree>
    <p:extLst>
      <p:ext uri="{BB962C8B-B14F-4D97-AF65-F5344CB8AC3E}">
        <p14:creationId xmlns:p14="http://schemas.microsoft.com/office/powerpoint/2010/main" val="26633664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68FF-A786-9EC5-7370-236A15F126DF}"/>
              </a:ext>
            </a:extLst>
          </p:cNvPr>
          <p:cNvSpPr>
            <a:spLocks noGrp="1"/>
          </p:cNvSpPr>
          <p:nvPr>
            <p:ph type="title"/>
          </p:nvPr>
        </p:nvSpPr>
        <p:spPr/>
        <p:txBody>
          <a:bodyPr>
            <a:normAutofit/>
          </a:bodyPr>
          <a:lstStyle/>
          <a:p>
            <a:pPr algn="ctr"/>
            <a:r>
              <a:rPr kumimoji="0" lang="en-GB" altLang="cy-GB"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Cyfeiriadau</a:t>
            </a:r>
            <a:br>
              <a:rPr kumimoji="0" lang="en-GB" altLang="cy-GB"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altLang="cy-GB" b="0"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t>References</a:t>
            </a:r>
            <a:endParaRPr lang="en-GB" sz="5400" dirty="0"/>
          </a:p>
        </p:txBody>
      </p:sp>
      <p:sp>
        <p:nvSpPr>
          <p:cNvPr id="3" name="Content Placeholder 2">
            <a:extLst>
              <a:ext uri="{FF2B5EF4-FFF2-40B4-BE49-F238E27FC236}">
                <a16:creationId xmlns:a16="http://schemas.microsoft.com/office/drawing/2014/main" id="{90126E01-417E-604B-68DD-9C33915F1911}"/>
              </a:ext>
            </a:extLst>
          </p:cNvPr>
          <p:cNvSpPr>
            <a:spLocks noGrp="1"/>
          </p:cNvSpPr>
          <p:nvPr>
            <p:ph sz="half" idx="1"/>
          </p:nvPr>
        </p:nvSpPr>
        <p:spPr>
          <a:xfrm>
            <a:off x="628650" y="1825625"/>
            <a:ext cx="8047806" cy="3809862"/>
          </a:xfrm>
        </p:spPr>
        <p:txBody>
          <a:bodyPr>
            <a:normAutofit fontScale="77500" lnSpcReduction="20000"/>
          </a:bodyPr>
          <a:lstStyle/>
          <a:p>
            <a:pPr marL="0" indent="0" algn="just">
              <a:buFontTx/>
              <a:buNone/>
            </a:pPr>
            <a:r>
              <a:rPr lang="en-GB" altLang="cy-GB" sz="2800" dirty="0">
                <a:solidFill>
                  <a:srgbClr val="000000"/>
                </a:solidFill>
                <a:latin typeface="Arial" panose="020B0604020202020204" pitchFamily="34" charset="0"/>
              </a:rPr>
              <a:t>Baker, C. and Wright, W. E. (2017) </a:t>
            </a:r>
            <a:r>
              <a:rPr lang="en-GB" altLang="cy-GB" sz="2800" i="1" dirty="0">
                <a:solidFill>
                  <a:srgbClr val="000000"/>
                </a:solidFill>
                <a:latin typeface="Arial" panose="020B0604020202020204" pitchFamily="34" charset="0"/>
              </a:rPr>
              <a:t>Foundations of bilingual education and bilingualism 6</a:t>
            </a:r>
            <a:r>
              <a:rPr lang="en-GB" altLang="cy-GB" sz="2800" i="1" baseline="30000" dirty="0">
                <a:solidFill>
                  <a:srgbClr val="000000"/>
                </a:solidFill>
                <a:latin typeface="Arial" panose="020B0604020202020204" pitchFamily="34" charset="0"/>
              </a:rPr>
              <a:t>th </a:t>
            </a:r>
            <a:r>
              <a:rPr lang="en-GB" altLang="cy-GB" sz="2800" i="1" dirty="0">
                <a:solidFill>
                  <a:srgbClr val="000000"/>
                </a:solidFill>
                <a:latin typeface="Arial" panose="020B0604020202020204" pitchFamily="34" charset="0"/>
              </a:rPr>
              <a:t> ed.). </a:t>
            </a:r>
            <a:r>
              <a:rPr lang="en-GB" altLang="cy-GB" sz="2800" dirty="0">
                <a:solidFill>
                  <a:srgbClr val="000000"/>
                </a:solidFill>
                <a:latin typeface="Arial" panose="020B0604020202020204" pitchFamily="34" charset="0"/>
              </a:rPr>
              <a:t>Clevedon: Multilingual Matters Ltd.</a:t>
            </a:r>
          </a:p>
          <a:p>
            <a:pPr marL="0" indent="0" algn="just">
              <a:buFontTx/>
              <a:buNone/>
            </a:pPr>
            <a:r>
              <a:rPr lang="en-GB" altLang="cy-GB" sz="2800" dirty="0">
                <a:solidFill>
                  <a:srgbClr val="000000"/>
                </a:solidFill>
                <a:latin typeface="Arial" panose="020B0604020202020204" pitchFamily="34" charset="0"/>
              </a:rPr>
              <a:t>Brown, T. H. (2020) ‘Childhood hearing impairment’, </a:t>
            </a:r>
            <a:r>
              <a:rPr lang="en-GB" altLang="cy-GB" sz="2800" i="1" dirty="0">
                <a:solidFill>
                  <a:srgbClr val="000000"/>
                </a:solidFill>
                <a:latin typeface="Arial" panose="020B0604020202020204" pitchFamily="34" charset="0"/>
              </a:rPr>
              <a:t>Paediatrics and Child Health, </a:t>
            </a:r>
            <a:r>
              <a:rPr lang="en-GB" altLang="cy-GB" sz="2800" dirty="0">
                <a:solidFill>
                  <a:srgbClr val="000000"/>
                </a:solidFill>
                <a:latin typeface="Arial" panose="020B0604020202020204" pitchFamily="34" charset="0"/>
              </a:rPr>
              <a:t>30(1), pp. 6-13.</a:t>
            </a:r>
          </a:p>
          <a:p>
            <a:pPr marL="0" indent="0">
              <a:buFontTx/>
              <a:buNone/>
            </a:pPr>
            <a:r>
              <a:rPr lang="en-GB" altLang="cy-GB" sz="2800" dirty="0">
                <a:solidFill>
                  <a:srgbClr val="000000"/>
                </a:solidFill>
                <a:latin typeface="Arial" panose="020B0604020202020204" pitchFamily="34" charset="0"/>
              </a:rPr>
              <a:t>Bryan, K. </a:t>
            </a:r>
            <a:r>
              <a:rPr lang="en-GB" altLang="cy-GB" sz="2800" i="1" dirty="0">
                <a:solidFill>
                  <a:srgbClr val="000000"/>
                </a:solidFill>
                <a:latin typeface="Arial" panose="020B0604020202020204" pitchFamily="34" charset="0"/>
              </a:rPr>
              <a:t>et al</a:t>
            </a:r>
            <a:r>
              <a:rPr lang="en-GB" altLang="cy-GB" sz="2800" dirty="0">
                <a:solidFill>
                  <a:srgbClr val="000000"/>
                </a:solidFill>
                <a:latin typeface="Arial" panose="020B0604020202020204" pitchFamily="34" charset="0"/>
              </a:rPr>
              <a:t>., (2015) ‘Language difficulties and criminal justice: the need for earlier identification’,</a:t>
            </a:r>
            <a:r>
              <a:rPr lang="en-GB" altLang="cy-GB" sz="2800" i="1" dirty="0">
                <a:solidFill>
                  <a:srgbClr val="000000"/>
                </a:solidFill>
                <a:latin typeface="Arial" panose="020B0604020202020204" pitchFamily="34" charset="0"/>
              </a:rPr>
              <a:t> International journal of language &amp; communication disorders</a:t>
            </a:r>
            <a:r>
              <a:rPr lang="en-GB" altLang="cy-GB" sz="2800" dirty="0">
                <a:solidFill>
                  <a:srgbClr val="000000"/>
                </a:solidFill>
                <a:latin typeface="Arial" panose="020B0604020202020204" pitchFamily="34" charset="0"/>
              </a:rPr>
              <a:t>, 50(6), pp.763-775. </a:t>
            </a:r>
            <a:r>
              <a:rPr lang="en-GB" altLang="cy-GB" sz="2800" dirty="0" err="1">
                <a:solidFill>
                  <a:srgbClr val="000000"/>
                </a:solidFill>
                <a:latin typeface="Arial" panose="020B0604020202020204" pitchFamily="34" charset="0"/>
              </a:rPr>
              <a:t>Dadvand</a:t>
            </a:r>
            <a:r>
              <a:rPr lang="en-GB" altLang="cy-GB" sz="2800" dirty="0">
                <a:solidFill>
                  <a:srgbClr val="000000"/>
                </a:solidFill>
                <a:latin typeface="Arial" panose="020B0604020202020204" pitchFamily="34" charset="0"/>
              </a:rPr>
              <a:t>, P. </a:t>
            </a:r>
            <a:r>
              <a:rPr lang="en-GB" altLang="cy-GB" sz="2800" i="1" dirty="0">
                <a:solidFill>
                  <a:srgbClr val="000000"/>
                </a:solidFill>
                <a:latin typeface="Arial" panose="020B0604020202020204" pitchFamily="34" charset="0"/>
              </a:rPr>
              <a:t>et al., </a:t>
            </a:r>
            <a:r>
              <a:rPr lang="en-GB" altLang="cy-GB" sz="2800" dirty="0">
                <a:solidFill>
                  <a:srgbClr val="000000"/>
                </a:solidFill>
                <a:latin typeface="Arial" panose="020B0604020202020204" pitchFamily="34" charset="0"/>
              </a:rPr>
              <a:t>(2015) ‘Green spaces and cognitive development in primary schoolchildren’, </a:t>
            </a:r>
            <a:r>
              <a:rPr lang="en-GB" altLang="cy-GB" sz="2800" i="1" dirty="0">
                <a:solidFill>
                  <a:srgbClr val="000000"/>
                </a:solidFill>
                <a:latin typeface="Arial" panose="020B0604020202020204" pitchFamily="34" charset="0"/>
              </a:rPr>
              <a:t>PNAS, </a:t>
            </a:r>
            <a:r>
              <a:rPr lang="en-GB" altLang="cy-GB" sz="2800" dirty="0">
                <a:solidFill>
                  <a:srgbClr val="000000"/>
                </a:solidFill>
                <a:latin typeface="Arial" panose="020B0604020202020204" pitchFamily="34" charset="0"/>
              </a:rPr>
              <a:t>112(26), pp. 7937-7942.</a:t>
            </a:r>
          </a:p>
          <a:p>
            <a:pPr marL="0" indent="0">
              <a:buFontTx/>
              <a:buNone/>
            </a:pPr>
            <a:r>
              <a:rPr lang="en-GB" altLang="cy-GB" sz="2800" dirty="0">
                <a:solidFill>
                  <a:srgbClr val="000000"/>
                </a:solidFill>
                <a:latin typeface="Arial" panose="020B0604020202020204" pitchFamily="34" charset="0"/>
              </a:rPr>
              <a:t>Dickinson, D. </a:t>
            </a:r>
            <a:r>
              <a:rPr lang="en-GB" altLang="cy-GB" dirty="0">
                <a:solidFill>
                  <a:srgbClr val="000000"/>
                </a:solidFill>
                <a:latin typeface="Arial" panose="020B0604020202020204" pitchFamily="34" charset="0"/>
              </a:rPr>
              <a:t>K. and Morse, A. B. (2019) </a:t>
            </a:r>
            <a:r>
              <a:rPr lang="en-GB" altLang="cy-GB" i="1" dirty="0">
                <a:solidFill>
                  <a:srgbClr val="000000"/>
                </a:solidFill>
                <a:latin typeface="Arial" panose="020B0604020202020204" pitchFamily="34" charset="0"/>
              </a:rPr>
              <a:t>Connecting through talk: Nurturing children’s development with language. </a:t>
            </a:r>
            <a:r>
              <a:rPr lang="en-GB" altLang="cy-GB" dirty="0">
                <a:solidFill>
                  <a:srgbClr val="000000"/>
                </a:solidFill>
                <a:latin typeface="Arial" panose="020B0604020202020204" pitchFamily="34" charset="0"/>
              </a:rPr>
              <a:t>Baltimore: Paul H. Brookes Publishing Co. </a:t>
            </a:r>
            <a:endParaRPr lang="en-GB" altLang="cy-GB" sz="2800" dirty="0">
              <a:solidFill>
                <a:srgbClr val="000000"/>
              </a:solidFill>
              <a:latin typeface="Arial" panose="020B0604020202020204" pitchFamily="34" charset="0"/>
            </a:endParaRPr>
          </a:p>
          <a:p>
            <a:pPr marL="0" indent="0" algn="just">
              <a:buFontTx/>
              <a:buNone/>
            </a:pPr>
            <a:endParaRPr lang="en-GB" altLang="cy-GB" sz="2800" dirty="0">
              <a:solidFill>
                <a:srgbClr val="000000"/>
              </a:solidFill>
              <a:latin typeface="Arial" panose="020B0604020202020204" pitchFamily="34" charset="0"/>
            </a:endParaRPr>
          </a:p>
          <a:p>
            <a:pPr marL="0" indent="0" algn="just">
              <a:buFontTx/>
              <a:buNone/>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373044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5834D-73B6-95E2-994E-B21AB6474FB8}"/>
              </a:ext>
            </a:extLst>
          </p:cNvPr>
          <p:cNvSpPr>
            <a:spLocks noGrp="1"/>
          </p:cNvSpPr>
          <p:nvPr>
            <p:ph type="title"/>
          </p:nvPr>
        </p:nvSpPr>
        <p:spPr/>
        <p:txBody>
          <a:bodyPr/>
          <a:lstStyle/>
          <a:p>
            <a:pPr algn="ctr"/>
            <a:r>
              <a:rPr lang="en-GB" altLang="cy-GB" sz="4400" dirty="0">
                <a:latin typeface="Arial" panose="020B0604020202020204" pitchFamily="34" charset="0"/>
              </a:rPr>
              <a:t>Cyfeiriadau</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6FCFC19-4DBE-2643-230A-03CD97ED2B1E}"/>
              </a:ext>
            </a:extLst>
          </p:cNvPr>
          <p:cNvSpPr>
            <a:spLocks noGrp="1"/>
          </p:cNvSpPr>
          <p:nvPr>
            <p:ph sz="half" idx="1"/>
          </p:nvPr>
        </p:nvSpPr>
        <p:spPr>
          <a:xfrm>
            <a:off x="179512" y="1825624"/>
            <a:ext cx="8856984" cy="4123655"/>
          </a:xfrm>
        </p:spPr>
        <p:txBody>
          <a:bodyPr>
            <a:normAutofit fontScale="62500" lnSpcReduction="20000"/>
          </a:bodyPr>
          <a:lstStyle/>
          <a:p>
            <a:pPr marL="0" indent="0">
              <a:buFontTx/>
              <a:buNone/>
            </a:pPr>
            <a:r>
              <a:rPr lang="en-GB" altLang="cy-GB" sz="2800" dirty="0">
                <a:solidFill>
                  <a:srgbClr val="000000"/>
                </a:solidFill>
                <a:latin typeface="Arial" panose="020B0604020202020204" pitchFamily="34" charset="0"/>
              </a:rPr>
              <a:t>Ganger, J. (no date) </a:t>
            </a:r>
            <a:r>
              <a:rPr lang="en-GB" altLang="cy-GB" sz="2800" i="1" dirty="0">
                <a:solidFill>
                  <a:srgbClr val="000000"/>
                </a:solidFill>
                <a:latin typeface="Arial" panose="020B0604020202020204" pitchFamily="34" charset="0"/>
              </a:rPr>
              <a:t>Are twins delayed in language development? </a:t>
            </a:r>
            <a:r>
              <a:rPr lang="en-GB" altLang="cy-GB" sz="2800" dirty="0">
                <a:solidFill>
                  <a:srgbClr val="000000"/>
                </a:solidFill>
                <a:latin typeface="Arial" panose="020B0604020202020204" pitchFamily="34" charset="0"/>
                <a:hlinkClick r:id="rId2"/>
              </a:rPr>
              <a:t>http://twins.wjh.harvard.edu/delaylit.html</a:t>
            </a:r>
            <a:r>
              <a:rPr lang="en-GB" altLang="cy-GB" sz="2800" dirty="0">
                <a:solidFill>
                  <a:srgbClr val="000000"/>
                </a:solidFill>
                <a:latin typeface="Arial" panose="020B0604020202020204" pitchFamily="34" charset="0"/>
              </a:rPr>
              <a:t> [Accessed: February 26 2014].</a:t>
            </a:r>
          </a:p>
          <a:p>
            <a:pPr marL="0" indent="0">
              <a:buNone/>
            </a:pPr>
            <a:r>
              <a:rPr lang="en-GB" altLang="cy-GB" dirty="0" err="1">
                <a:solidFill>
                  <a:srgbClr val="000000"/>
                </a:solidFill>
                <a:latin typeface="Arial" panose="020B0604020202020204" pitchFamily="34" charset="0"/>
              </a:rPr>
              <a:t>Garraffa</a:t>
            </a:r>
            <a:r>
              <a:rPr lang="en-GB" altLang="cy-GB" dirty="0">
                <a:solidFill>
                  <a:srgbClr val="000000"/>
                </a:solidFill>
                <a:latin typeface="Arial" panose="020B0604020202020204" pitchFamily="34" charset="0"/>
              </a:rPr>
              <a:t>, M. and </a:t>
            </a:r>
            <a:r>
              <a:rPr lang="en-GB" altLang="cy-GB" dirty="0" err="1">
                <a:solidFill>
                  <a:srgbClr val="000000"/>
                </a:solidFill>
                <a:latin typeface="Arial" panose="020B0604020202020204" pitchFamily="34" charset="0"/>
              </a:rPr>
              <a:t>Fyndanis</a:t>
            </a:r>
            <a:r>
              <a:rPr lang="en-GB" altLang="cy-GB" dirty="0">
                <a:solidFill>
                  <a:srgbClr val="000000"/>
                </a:solidFill>
                <a:latin typeface="Arial" panose="020B0604020202020204" pitchFamily="34" charset="0"/>
              </a:rPr>
              <a:t>, V. (2020) ‘Linguistic theory and aphasia: an overview’, </a:t>
            </a:r>
            <a:r>
              <a:rPr lang="en-GB" altLang="cy-GB" i="1" dirty="0">
                <a:solidFill>
                  <a:srgbClr val="000000"/>
                </a:solidFill>
                <a:latin typeface="Arial" panose="020B0604020202020204" pitchFamily="34" charset="0"/>
              </a:rPr>
              <a:t>Aphasiology, </a:t>
            </a:r>
            <a:r>
              <a:rPr lang="en-GB" altLang="cy-GB" dirty="0">
                <a:solidFill>
                  <a:srgbClr val="000000"/>
                </a:solidFill>
                <a:latin typeface="Arial" panose="020B0604020202020204" pitchFamily="34" charset="0"/>
              </a:rPr>
              <a:t>34(8), pp. 905-926. Available at: </a:t>
            </a:r>
            <a:r>
              <a:rPr lang="en-GB" altLang="cy-GB" dirty="0">
                <a:solidFill>
                  <a:srgbClr val="000000"/>
                </a:solidFill>
                <a:latin typeface="Arial" panose="020B0604020202020204" pitchFamily="34" charset="0"/>
                <a:hlinkClick r:id="rId3"/>
              </a:rPr>
              <a:t>https://doi.org/10.1080/02687038.2020.1770196</a:t>
            </a:r>
            <a:r>
              <a:rPr lang="en-GB" altLang="cy-GB" dirty="0">
                <a:solidFill>
                  <a:srgbClr val="000000"/>
                </a:solidFill>
                <a:latin typeface="Arial" panose="020B0604020202020204" pitchFamily="34" charset="0"/>
              </a:rPr>
              <a:t> </a:t>
            </a:r>
            <a:r>
              <a:rPr lang="en-GB" altLang="cy-GB" sz="2800" dirty="0">
                <a:solidFill>
                  <a:srgbClr val="000000"/>
                </a:solidFill>
                <a:latin typeface="Arial" panose="020B0604020202020204" pitchFamily="34" charset="0"/>
              </a:rPr>
              <a:t>[Accessed: August 20 2024].</a:t>
            </a:r>
          </a:p>
          <a:p>
            <a:pPr marL="0" indent="0">
              <a:buFontTx/>
              <a:buNone/>
            </a:pPr>
            <a:r>
              <a:rPr lang="en-GB" altLang="cy-GB" sz="2800" dirty="0" err="1">
                <a:solidFill>
                  <a:srgbClr val="000000"/>
                </a:solidFill>
                <a:latin typeface="Arial" panose="020B0604020202020204" pitchFamily="34" charset="0"/>
              </a:rPr>
              <a:t>Horsnall</a:t>
            </a:r>
            <a:r>
              <a:rPr lang="en-GB" altLang="cy-GB" sz="2800" dirty="0">
                <a:solidFill>
                  <a:srgbClr val="000000"/>
                </a:solidFill>
                <a:latin typeface="Arial" panose="020B0604020202020204" pitchFamily="34" charset="0"/>
              </a:rPr>
              <a:t>, V. (2023) ‘The secret life of twins: we’d tell you if we could’. [online]. Available at: </a:t>
            </a:r>
            <a:r>
              <a:rPr lang="en-GB" altLang="cy-GB" sz="2800" dirty="0">
                <a:solidFill>
                  <a:srgbClr val="000000"/>
                </a:solidFill>
                <a:latin typeface="Arial" panose="020B0604020202020204" pitchFamily="34" charset="0"/>
                <a:hlinkClick r:id="rId4"/>
              </a:rPr>
              <a:t>https://etheses.whiterose.ac.uk/33160/1/Victoria%20Horsnall%20Thesis.pdf</a:t>
            </a:r>
            <a:r>
              <a:rPr lang="en-GB" altLang="cy-GB" sz="2800" dirty="0">
                <a:solidFill>
                  <a:srgbClr val="000000"/>
                </a:solidFill>
                <a:latin typeface="Arial" panose="020B0604020202020204" pitchFamily="34" charset="0"/>
              </a:rPr>
              <a:t> [Accessed: August 20 2024].</a:t>
            </a:r>
          </a:p>
          <a:p>
            <a:pPr marL="0" indent="0">
              <a:buFontTx/>
              <a:buNone/>
            </a:pPr>
            <a:r>
              <a:rPr lang="en-GB" altLang="cy-GB" sz="2800" dirty="0">
                <a:solidFill>
                  <a:srgbClr val="000000"/>
                </a:solidFill>
                <a:latin typeface="Arial" panose="020B0604020202020204" pitchFamily="34" charset="0"/>
              </a:rPr>
              <a:t>Iqbal et al. (2017) ‘The Effect of Breastfeeding on the Cognitive and Language Development of Children Under 3 Years of Age: Results of ‘</a:t>
            </a:r>
            <a:r>
              <a:rPr lang="en-GB" altLang="cy-GB" sz="2800" dirty="0" err="1">
                <a:solidFill>
                  <a:srgbClr val="000000"/>
                </a:solidFill>
                <a:latin typeface="Arial" panose="020B0604020202020204" pitchFamily="34" charset="0"/>
              </a:rPr>
              <a:t>Balochistan</a:t>
            </a:r>
            <a:r>
              <a:rPr lang="en-GB" altLang="cy-GB" sz="2800" dirty="0">
                <a:solidFill>
                  <a:srgbClr val="000000"/>
                </a:solidFill>
                <a:latin typeface="Arial" panose="020B0604020202020204" pitchFamily="34" charset="0"/>
              </a:rPr>
              <a:t>-Early Childhood Development Project’’, Journal of General Practice, 5(2). Available at: </a:t>
            </a:r>
            <a:r>
              <a:rPr lang="en-GB" altLang="cy-GB" sz="2800" dirty="0">
                <a:solidFill>
                  <a:srgbClr val="000000"/>
                </a:solidFill>
                <a:latin typeface="Arial" panose="020B0604020202020204" pitchFamily="34" charset="0"/>
                <a:hlinkClick r:id="rId5"/>
              </a:rPr>
              <a:t>https://www.hilarispublisher.com/open-access/the-effect-of-breastfeeding-on-the-cognitive-and-language-development-ofchildren-under-3-years-of-age-results-of-balochistanearly-2329-9126-1000305.pdf</a:t>
            </a:r>
            <a:r>
              <a:rPr lang="en-GB" altLang="cy-GB" sz="2800" dirty="0">
                <a:solidFill>
                  <a:srgbClr val="000000"/>
                </a:solidFill>
                <a:latin typeface="Arial" panose="020B0604020202020204" pitchFamily="34" charset="0"/>
              </a:rPr>
              <a:t>  [Accessed: October 30 2020].</a:t>
            </a:r>
          </a:p>
          <a:p>
            <a:pPr marL="0" indent="0">
              <a:buFontTx/>
              <a:buNone/>
            </a:pPr>
            <a:r>
              <a:rPr lang="en-GB" altLang="cy-GB" sz="2800" dirty="0" err="1">
                <a:solidFill>
                  <a:srgbClr val="000000"/>
                </a:solidFill>
                <a:latin typeface="Arial" panose="020B0604020202020204" pitchFamily="34" charset="0"/>
              </a:rPr>
              <a:t>Kuchirko</a:t>
            </a:r>
            <a:r>
              <a:rPr lang="en-GB" altLang="cy-GB" sz="2800" dirty="0">
                <a:solidFill>
                  <a:srgbClr val="000000"/>
                </a:solidFill>
                <a:latin typeface="Arial" panose="020B0604020202020204" pitchFamily="34" charset="0"/>
              </a:rPr>
              <a:t>, Y.A., et al. (2020) ‘Do, say, learn: the functions of mothers’ speech to infants’, Journal of child language, 47(1), pp.64-84.</a:t>
            </a:r>
          </a:p>
          <a:p>
            <a:pPr marL="0" indent="0">
              <a:buFontTx/>
              <a:buNone/>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2411183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B986D-8728-B122-DC14-7F785B0C51AB}"/>
              </a:ext>
            </a:extLst>
          </p:cNvPr>
          <p:cNvSpPr>
            <a:spLocks noGrp="1"/>
          </p:cNvSpPr>
          <p:nvPr>
            <p:ph type="title"/>
          </p:nvPr>
        </p:nvSpPr>
        <p:spPr/>
        <p:txBody>
          <a:bodyPr/>
          <a:lstStyle/>
          <a:p>
            <a:pPr algn="ctr"/>
            <a:r>
              <a:rPr lang="en-GB" altLang="cy-GB" sz="4400" dirty="0">
                <a:latin typeface="Arial" panose="020B0604020202020204" pitchFamily="34" charset="0"/>
              </a:rPr>
              <a:t>Cyfeiriadau</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015BD98F-21F4-2CF8-3F71-03F4083E066D}"/>
              </a:ext>
            </a:extLst>
          </p:cNvPr>
          <p:cNvSpPr>
            <a:spLocks noGrp="1"/>
          </p:cNvSpPr>
          <p:nvPr>
            <p:ph sz="half" idx="1"/>
          </p:nvPr>
        </p:nvSpPr>
        <p:spPr>
          <a:xfrm>
            <a:off x="107504" y="1825624"/>
            <a:ext cx="8856984" cy="4195663"/>
          </a:xfrm>
        </p:spPr>
        <p:txBody>
          <a:bodyPr>
            <a:normAutofit fontScale="70000" lnSpcReduction="20000"/>
          </a:bodyPr>
          <a:lstStyle/>
          <a:p>
            <a:pPr marL="0" indent="0">
              <a:buNone/>
              <a:defRPr/>
            </a:pPr>
            <a:r>
              <a:rPr lang="en-GB" altLang="cy-GB" sz="2900" dirty="0" err="1">
                <a:solidFill>
                  <a:srgbClr val="000000"/>
                </a:solidFill>
                <a:latin typeface="Arial" panose="020B0604020202020204" pitchFamily="34" charset="0"/>
              </a:rPr>
              <a:t>Nihtianova</a:t>
            </a:r>
            <a:r>
              <a:rPr lang="en-GB" altLang="cy-GB" sz="2900" dirty="0">
                <a:solidFill>
                  <a:srgbClr val="000000"/>
                </a:solidFill>
                <a:latin typeface="Arial" panose="020B0604020202020204" pitchFamily="34" charset="0"/>
              </a:rPr>
              <a:t>, S. (2017) ‘Impact of the Childcare Setting and Caregiver Education on Toddler Language Environment’ (Doctoral dissertation, Walden University). [online]. Available at: </a:t>
            </a:r>
            <a:r>
              <a:rPr lang="en-GB" altLang="cy-GB" sz="2900" dirty="0">
                <a:solidFill>
                  <a:srgbClr val="000000"/>
                </a:solidFill>
                <a:latin typeface="Arial" panose="020B0604020202020204" pitchFamily="34" charset="0"/>
                <a:hlinkClick r:id="rId2"/>
              </a:rPr>
              <a:t>https://www.proquest.com/docview/1964391622?pq-origsite=gscholar&amp;fromopenview=true&amp;sourcetype=Dissertations%20&amp;%20Theses</a:t>
            </a:r>
            <a:r>
              <a:rPr lang="en-GB" altLang="cy-GB" sz="2900" dirty="0">
                <a:solidFill>
                  <a:srgbClr val="000000"/>
                </a:solidFill>
                <a:latin typeface="Arial" panose="020B0604020202020204" pitchFamily="34" charset="0"/>
              </a:rPr>
              <a:t> [Accessed: August 20 2024].</a:t>
            </a:r>
          </a:p>
          <a:p>
            <a:pPr eaLnBrk="1" hangingPunct="1">
              <a:lnSpc>
                <a:spcPct val="80000"/>
              </a:lnSpc>
              <a:buFontTx/>
              <a:buNone/>
              <a:defRPr/>
            </a:pPr>
            <a:r>
              <a:rPr lang="en-GB" altLang="cy-GB" sz="2900" dirty="0">
                <a:solidFill>
                  <a:srgbClr val="000000"/>
                </a:solidFill>
                <a:latin typeface="Arial" panose="020B0604020202020204" pitchFamily="34" charset="0"/>
              </a:rPr>
              <a:t>Nuffield Foundation (2014) </a:t>
            </a:r>
            <a:r>
              <a:rPr lang="en-GB" altLang="cy-GB" sz="2900" dirty="0">
                <a:solidFill>
                  <a:srgbClr val="000000"/>
                </a:solidFill>
                <a:latin typeface="Arial" panose="020B0604020202020204" pitchFamily="34" charset="0"/>
                <a:hlinkClick r:id="rId3"/>
              </a:rPr>
              <a:t>http://www.nuffieldfoundation.org/</a:t>
            </a:r>
            <a:r>
              <a:rPr lang="en-GB" altLang="cy-GB" sz="2900" dirty="0">
                <a:solidFill>
                  <a:srgbClr val="000000"/>
                </a:solidFill>
                <a:latin typeface="Arial" panose="020B0604020202020204" pitchFamily="34" charset="0"/>
              </a:rPr>
              <a:t> [Accessed: March 5 2014].</a:t>
            </a:r>
          </a:p>
          <a:p>
            <a:pPr eaLnBrk="1" hangingPunct="1">
              <a:lnSpc>
                <a:spcPct val="80000"/>
              </a:lnSpc>
              <a:buFontTx/>
              <a:buNone/>
              <a:defRPr/>
            </a:pPr>
            <a:r>
              <a:rPr lang="en-GB" altLang="cy-GB" sz="2900" dirty="0">
                <a:solidFill>
                  <a:srgbClr val="000000"/>
                </a:solidFill>
                <a:latin typeface="Arial" panose="020B0604020202020204" pitchFamily="34" charset="0"/>
              </a:rPr>
              <a:t>Perez-Pereira, M. (2021) ‘Prevalence of language delay among healthy preterm children, language outcomes and predictive factors’, </a:t>
            </a:r>
            <a:r>
              <a:rPr lang="en-GB" altLang="cy-GB" sz="2900" i="1" dirty="0">
                <a:solidFill>
                  <a:srgbClr val="000000"/>
                </a:solidFill>
                <a:latin typeface="Arial" panose="020B0604020202020204" pitchFamily="34" charset="0"/>
              </a:rPr>
              <a:t>Children</a:t>
            </a:r>
            <a:r>
              <a:rPr lang="en-GB" altLang="cy-GB" sz="2900" dirty="0">
                <a:solidFill>
                  <a:srgbClr val="000000"/>
                </a:solidFill>
                <a:latin typeface="Arial" panose="020B0604020202020204" pitchFamily="34" charset="0"/>
              </a:rPr>
              <a:t>, 8(4), p.282. [online]. Available at: </a:t>
            </a:r>
            <a:r>
              <a:rPr lang="en-GB" altLang="cy-GB" sz="2900" dirty="0">
                <a:solidFill>
                  <a:srgbClr val="000000"/>
                </a:solidFill>
                <a:latin typeface="Arial" panose="020B0604020202020204" pitchFamily="34" charset="0"/>
                <a:hlinkClick r:id="rId4"/>
              </a:rPr>
              <a:t>https://doi.org/10.3390/children8040282</a:t>
            </a:r>
            <a:r>
              <a:rPr lang="en-GB" altLang="cy-GB" sz="2900" dirty="0">
                <a:solidFill>
                  <a:srgbClr val="000000"/>
                </a:solidFill>
                <a:latin typeface="Arial" panose="020B0604020202020204" pitchFamily="34" charset="0"/>
              </a:rPr>
              <a:t> [Accessed: August 20 2024].</a:t>
            </a:r>
          </a:p>
          <a:p>
            <a:pPr>
              <a:lnSpc>
                <a:spcPct val="80000"/>
              </a:lnSpc>
              <a:buNone/>
              <a:defRPr/>
            </a:pPr>
            <a:r>
              <a:rPr lang="en-GB" sz="2900" dirty="0" err="1">
                <a:latin typeface="Arial" panose="020B0604020202020204" pitchFamily="34" charset="0"/>
              </a:rPr>
              <a:t>Sadruddin</a:t>
            </a:r>
            <a:r>
              <a:rPr lang="en-GB" sz="2900" dirty="0">
                <a:latin typeface="Arial" panose="020B0604020202020204" pitchFamily="34" charset="0"/>
              </a:rPr>
              <a:t>, A.F. </a:t>
            </a:r>
            <a:r>
              <a:rPr lang="en-GB" sz="2900" i="1" dirty="0">
                <a:latin typeface="Arial" panose="020B0604020202020204" pitchFamily="34" charset="0"/>
              </a:rPr>
              <a:t>et al</a:t>
            </a:r>
            <a:r>
              <a:rPr lang="en-GB" sz="2900" dirty="0">
                <a:latin typeface="Arial" panose="020B0604020202020204" pitchFamily="34" charset="0"/>
              </a:rPr>
              <a:t>. (2019) ‘How do grandparents influence child health and development? A systematic </a:t>
            </a:r>
            <a:r>
              <a:rPr lang="en-GB" sz="2900" dirty="0" err="1">
                <a:latin typeface="Arial" panose="020B0604020202020204" pitchFamily="34" charset="0"/>
              </a:rPr>
              <a:t>review’,</a:t>
            </a:r>
            <a:r>
              <a:rPr lang="en-GB" sz="2900" i="1" dirty="0" err="1">
                <a:latin typeface="Arial" panose="020B0604020202020204" pitchFamily="34" charset="0"/>
              </a:rPr>
              <a:t>Social</a:t>
            </a:r>
            <a:r>
              <a:rPr lang="en-GB" sz="2900" i="1" dirty="0">
                <a:latin typeface="Arial" panose="020B0604020202020204" pitchFamily="34" charset="0"/>
              </a:rPr>
              <a:t> Science &amp; Medicine</a:t>
            </a:r>
            <a:r>
              <a:rPr lang="en-GB" sz="2900" dirty="0">
                <a:latin typeface="Arial" panose="020B0604020202020204" pitchFamily="34" charset="0"/>
              </a:rPr>
              <a:t>, 239.</a:t>
            </a:r>
            <a:endParaRPr lang="en-GB" altLang="cy-GB" sz="2900" dirty="0">
              <a:solidFill>
                <a:srgbClr val="000000"/>
              </a:solidFill>
              <a:latin typeface="Arial" panose="020B0604020202020204" pitchFamily="34" charset="0"/>
            </a:endParaRPr>
          </a:p>
          <a:p>
            <a:pPr>
              <a:lnSpc>
                <a:spcPct val="80000"/>
              </a:lnSpc>
              <a:buNone/>
              <a:defRPr/>
            </a:pPr>
            <a:r>
              <a:rPr lang="en-GB" altLang="cy-GB" sz="2900" dirty="0" err="1">
                <a:solidFill>
                  <a:srgbClr val="000000"/>
                </a:solidFill>
                <a:latin typeface="Arial" panose="020B0604020202020204" pitchFamily="34" charset="0"/>
              </a:rPr>
              <a:t>Sunyer</a:t>
            </a:r>
            <a:r>
              <a:rPr lang="en-GB" altLang="cy-GB" sz="2900" dirty="0">
                <a:solidFill>
                  <a:srgbClr val="000000"/>
                </a:solidFill>
                <a:latin typeface="Arial" panose="020B0604020202020204" pitchFamily="34" charset="0"/>
              </a:rPr>
              <a:t>, J. </a:t>
            </a:r>
            <a:r>
              <a:rPr lang="en-GB" altLang="cy-GB" sz="2900" i="1" dirty="0">
                <a:solidFill>
                  <a:srgbClr val="000000"/>
                </a:solidFill>
                <a:latin typeface="Arial" panose="020B0604020202020204" pitchFamily="34" charset="0"/>
              </a:rPr>
              <a:t>et al., </a:t>
            </a:r>
            <a:r>
              <a:rPr lang="en-GB" altLang="cy-GB" sz="2900" dirty="0">
                <a:solidFill>
                  <a:srgbClr val="000000"/>
                </a:solidFill>
                <a:latin typeface="Arial" panose="020B0604020202020204" pitchFamily="34" charset="0"/>
              </a:rPr>
              <a:t>(2015) ‘Traffic-related Air Pollution and Attention in Primary School Children’, </a:t>
            </a:r>
            <a:r>
              <a:rPr lang="en-GB" altLang="cy-GB" sz="2900" i="1" dirty="0">
                <a:solidFill>
                  <a:srgbClr val="000000"/>
                </a:solidFill>
                <a:latin typeface="Arial" panose="020B0604020202020204" pitchFamily="34" charset="0"/>
              </a:rPr>
              <a:t>Epidemiology, </a:t>
            </a:r>
            <a:r>
              <a:rPr lang="en-GB" altLang="cy-GB" sz="2900" dirty="0">
                <a:solidFill>
                  <a:srgbClr val="000000"/>
                </a:solidFill>
                <a:latin typeface="Arial" panose="020B0604020202020204" pitchFamily="34" charset="0"/>
              </a:rPr>
              <a:t>28(2), pp. 181-189.</a:t>
            </a:r>
          </a:p>
          <a:p>
            <a:pPr eaLnBrk="1" hangingPunct="1">
              <a:lnSpc>
                <a:spcPct val="80000"/>
              </a:lnSpc>
              <a:buFontTx/>
              <a:buNone/>
              <a:defRPr/>
            </a:pPr>
            <a:endParaRPr lang="en-GB" altLang="cy-GB" sz="2800"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2274872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DC99E-453C-1A50-FF85-07304A623980}"/>
              </a:ext>
            </a:extLst>
          </p:cNvPr>
          <p:cNvSpPr>
            <a:spLocks noGrp="1"/>
          </p:cNvSpPr>
          <p:nvPr>
            <p:ph type="title"/>
          </p:nvPr>
        </p:nvSpPr>
        <p:spPr/>
        <p:txBody>
          <a:bodyPr/>
          <a:lstStyle/>
          <a:p>
            <a:pPr algn="ctr"/>
            <a:r>
              <a:rPr lang="en-GB" altLang="cy-GB" sz="4400" dirty="0">
                <a:latin typeface="Arial" panose="020B0604020202020204" pitchFamily="34" charset="0"/>
              </a:rPr>
              <a:t>Cyfeiriadau</a:t>
            </a:r>
            <a:br>
              <a:rPr lang="en-GB" altLang="cy-GB" sz="4400" dirty="0">
                <a:latin typeface="Arial" panose="020B0604020202020204" pitchFamily="34" charset="0"/>
              </a:rPr>
            </a:br>
            <a:r>
              <a:rPr lang="en-GB" altLang="cy-GB" sz="4400" dirty="0">
                <a:solidFill>
                  <a:srgbClr val="0070C0"/>
                </a:solidFill>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5E090B9-74B8-DB71-4567-1142103522BC}"/>
              </a:ext>
            </a:extLst>
          </p:cNvPr>
          <p:cNvSpPr>
            <a:spLocks noGrp="1"/>
          </p:cNvSpPr>
          <p:nvPr>
            <p:ph sz="half" idx="1"/>
          </p:nvPr>
        </p:nvSpPr>
        <p:spPr>
          <a:xfrm>
            <a:off x="251520" y="1844823"/>
            <a:ext cx="8700925" cy="4464497"/>
          </a:xfrm>
        </p:spPr>
        <p:txBody>
          <a:bodyPr>
            <a:normAutofit fontScale="62500" lnSpcReduction="20000"/>
          </a:bodyPr>
          <a:lstStyle/>
          <a:p>
            <a:pPr>
              <a:lnSpc>
                <a:spcPct val="80000"/>
              </a:lnSpc>
              <a:buNone/>
              <a:defRPr/>
            </a:pPr>
            <a:r>
              <a:rPr lang="en-GB" altLang="cy-GB" sz="2800" dirty="0">
                <a:solidFill>
                  <a:srgbClr val="000000"/>
                </a:solidFill>
                <a:latin typeface="Arial" panose="020B0604020202020204" pitchFamily="34" charset="0"/>
              </a:rPr>
              <a:t>The </a:t>
            </a:r>
            <a:r>
              <a:rPr lang="en-GB" altLang="cy-GB" sz="2800" dirty="0" err="1">
                <a:solidFill>
                  <a:srgbClr val="000000"/>
                </a:solidFill>
                <a:latin typeface="Arial" panose="020B0604020202020204" pitchFamily="34" charset="0"/>
              </a:rPr>
              <a:t>Borgen</a:t>
            </a:r>
            <a:r>
              <a:rPr lang="en-GB" altLang="cy-GB" sz="2800" dirty="0">
                <a:solidFill>
                  <a:srgbClr val="000000"/>
                </a:solidFill>
                <a:latin typeface="Arial" panose="020B0604020202020204" pitchFamily="34" charset="0"/>
              </a:rPr>
              <a:t> Project (2015) </a:t>
            </a:r>
            <a:r>
              <a:rPr lang="en-GB" altLang="cy-GB" sz="2800" i="1" dirty="0">
                <a:solidFill>
                  <a:srgbClr val="000000"/>
                </a:solidFill>
                <a:latin typeface="Arial" panose="020B0604020202020204" pitchFamily="34" charset="0"/>
              </a:rPr>
              <a:t>How poverty </a:t>
            </a:r>
            <a:r>
              <a:rPr lang="en-GB" altLang="cy-GB" sz="2800" i="1" dirty="0" err="1">
                <a:solidFill>
                  <a:srgbClr val="000000"/>
                </a:solidFill>
                <a:latin typeface="Arial" panose="020B0604020202020204" pitchFamily="34" charset="0"/>
              </a:rPr>
              <a:t>affectts</a:t>
            </a:r>
            <a:r>
              <a:rPr lang="en-GB" altLang="cy-GB" sz="2800" i="1" dirty="0">
                <a:solidFill>
                  <a:srgbClr val="000000"/>
                </a:solidFill>
                <a:latin typeface="Arial" panose="020B0604020202020204" pitchFamily="34" charset="0"/>
              </a:rPr>
              <a:t> children’s language skills</a:t>
            </a:r>
            <a:r>
              <a:rPr lang="en-GB" altLang="cy-GB" sz="2800" dirty="0">
                <a:solidFill>
                  <a:srgbClr val="000000"/>
                </a:solidFill>
                <a:latin typeface="Arial" panose="020B0604020202020204" pitchFamily="34" charset="0"/>
              </a:rPr>
              <a:t>. Available at: </a:t>
            </a:r>
            <a:r>
              <a:rPr lang="en-GB" altLang="cy-GB" sz="2800" dirty="0">
                <a:solidFill>
                  <a:srgbClr val="000000"/>
                </a:solidFill>
                <a:latin typeface="Arial" panose="020B0604020202020204" pitchFamily="34" charset="0"/>
                <a:hlinkClick r:id="rId2"/>
              </a:rPr>
              <a:t>https://borgenproject.org/poverty-affects-childrens-language-skills/#:~:text=Decades%20worth%20of%20research%20has,on%20standardized%20language%20development%20tests</a:t>
            </a:r>
            <a:r>
              <a:rPr lang="en-GB" altLang="cy-GB" sz="2800" dirty="0">
                <a:solidFill>
                  <a:srgbClr val="000000"/>
                </a:solidFill>
                <a:latin typeface="Arial" panose="020B0604020202020204" pitchFamily="34" charset="0"/>
              </a:rPr>
              <a:t>. [Accessed: November 1 2020].</a:t>
            </a:r>
          </a:p>
          <a:p>
            <a:pPr marL="0" indent="0">
              <a:buNone/>
            </a:pPr>
            <a:r>
              <a:rPr lang="en-GB" sz="2800" b="0" dirty="0">
                <a:solidFill>
                  <a:srgbClr val="000000"/>
                </a:solidFill>
                <a:effectLst/>
                <a:latin typeface="Arial" panose="020B0604020202020204" pitchFamily="34" charset="0"/>
                <a:cs typeface="Arial" panose="020B0604020202020204" pitchFamily="34" charset="0"/>
              </a:rPr>
              <a:t>Van den Heuvel, M. </a:t>
            </a:r>
            <a:r>
              <a:rPr lang="en-GB" sz="2800" b="0" i="1" dirty="0">
                <a:solidFill>
                  <a:srgbClr val="000000"/>
                </a:solidFill>
                <a:effectLst/>
                <a:latin typeface="Arial" panose="020B0604020202020204" pitchFamily="34" charset="0"/>
                <a:cs typeface="Arial" panose="020B0604020202020204" pitchFamily="34" charset="0"/>
              </a:rPr>
              <a:t>et al. </a:t>
            </a:r>
            <a:r>
              <a:rPr lang="en-GB" sz="2800" b="0" dirty="0">
                <a:solidFill>
                  <a:srgbClr val="000000"/>
                </a:solidFill>
                <a:effectLst/>
                <a:latin typeface="Arial" panose="020B0604020202020204" pitchFamily="34" charset="0"/>
                <a:cs typeface="Arial" panose="020B0604020202020204" pitchFamily="34" charset="0"/>
              </a:rPr>
              <a:t>(2019) ‘Mobile Media Device Use is Associated with Expressive Language Delay in 18-Month-Old Children’, Journal of Developmental and </a:t>
            </a:r>
            <a:r>
              <a:rPr lang="en-GB" sz="2800" b="0" dirty="0" err="1">
                <a:solidFill>
                  <a:srgbClr val="000000"/>
                </a:solidFill>
                <a:effectLst/>
                <a:latin typeface="Arial" panose="020B0604020202020204" pitchFamily="34" charset="0"/>
                <a:cs typeface="Arial" panose="020B0604020202020204" pitchFamily="34" charset="0"/>
              </a:rPr>
              <a:t>Behavioral</a:t>
            </a:r>
            <a:r>
              <a:rPr lang="en-GB" sz="2800" b="0" dirty="0">
                <a:solidFill>
                  <a:srgbClr val="000000"/>
                </a:solidFill>
                <a:effectLst/>
                <a:latin typeface="Arial" panose="020B0604020202020204" pitchFamily="34" charset="0"/>
                <a:cs typeface="Arial" panose="020B0604020202020204" pitchFamily="34" charset="0"/>
              </a:rPr>
              <a:t> </a:t>
            </a:r>
            <a:r>
              <a:rPr lang="en-GB" sz="2800" b="0" dirty="0" err="1">
                <a:solidFill>
                  <a:srgbClr val="000000"/>
                </a:solidFill>
                <a:effectLst/>
                <a:latin typeface="Arial" panose="020B0604020202020204" pitchFamily="34" charset="0"/>
                <a:cs typeface="Arial" panose="020B0604020202020204" pitchFamily="34" charset="0"/>
              </a:rPr>
              <a:t>Pediatrics</a:t>
            </a:r>
            <a:r>
              <a:rPr lang="en-GB" sz="2800" b="0" dirty="0">
                <a:solidFill>
                  <a:srgbClr val="000000"/>
                </a:solidFill>
                <a:effectLst/>
                <a:latin typeface="Arial" panose="020B0604020202020204" pitchFamily="34" charset="0"/>
                <a:cs typeface="Arial" panose="020B0604020202020204" pitchFamily="34" charset="0"/>
              </a:rPr>
              <a:t>, 40(2), pp. 99-104. </a:t>
            </a:r>
            <a:r>
              <a:rPr lang="en-GB" sz="2800" dirty="0">
                <a:solidFill>
                  <a:srgbClr val="000000"/>
                </a:solidFill>
                <a:latin typeface="Arial" panose="020B0604020202020204" pitchFamily="34" charset="0"/>
                <a:cs typeface="Arial" panose="020B0604020202020204" pitchFamily="34" charset="0"/>
              </a:rPr>
              <a:t>Available at: </a:t>
            </a:r>
            <a:r>
              <a:rPr lang="en-GB" sz="2800" dirty="0">
                <a:latin typeface="Arial" panose="020B0604020202020204" pitchFamily="34" charset="0"/>
                <a:cs typeface="Arial" panose="020B0604020202020204" pitchFamily="34" charset="0"/>
                <a:hlinkClick r:id="rId3"/>
              </a:rPr>
              <a:t>Mobile Media Device Use is Associated with Expressive </a:t>
            </a:r>
            <a:r>
              <a:rPr lang="en-GB" sz="2800" dirty="0" err="1">
                <a:latin typeface="Arial" panose="020B0604020202020204" pitchFamily="34" charset="0"/>
                <a:cs typeface="Arial" panose="020B0604020202020204" pitchFamily="34" charset="0"/>
                <a:hlinkClick r:id="rId3"/>
              </a:rPr>
              <a:t>Langua</a:t>
            </a:r>
            <a:r>
              <a:rPr lang="en-GB" sz="2800" dirty="0">
                <a:latin typeface="Arial" panose="020B0604020202020204" pitchFamily="34" charset="0"/>
                <a:cs typeface="Arial" panose="020B0604020202020204" pitchFamily="34" charset="0"/>
                <a:hlinkClick r:id="rId3"/>
              </a:rPr>
              <a:t>... : Journal of Developmental &amp; </a:t>
            </a:r>
            <a:r>
              <a:rPr lang="en-GB" sz="2800" dirty="0" err="1">
                <a:latin typeface="Arial" panose="020B0604020202020204" pitchFamily="34" charset="0"/>
                <a:cs typeface="Arial" panose="020B0604020202020204" pitchFamily="34" charset="0"/>
                <a:hlinkClick r:id="rId3"/>
              </a:rPr>
              <a:t>Behavioral</a:t>
            </a:r>
            <a:r>
              <a:rPr lang="en-GB" sz="2800" dirty="0">
                <a:latin typeface="Arial" panose="020B0604020202020204" pitchFamily="34" charset="0"/>
                <a:cs typeface="Arial" panose="020B0604020202020204" pitchFamily="34" charset="0"/>
                <a:hlinkClick r:id="rId3"/>
              </a:rPr>
              <a:t> </a:t>
            </a:r>
            <a:r>
              <a:rPr lang="en-GB" sz="2800" dirty="0" err="1">
                <a:latin typeface="Arial" panose="020B0604020202020204" pitchFamily="34" charset="0"/>
                <a:cs typeface="Arial" panose="020B0604020202020204" pitchFamily="34" charset="0"/>
                <a:hlinkClick r:id="rId3"/>
              </a:rPr>
              <a:t>Pediatrics</a:t>
            </a:r>
            <a:r>
              <a:rPr lang="en-GB" sz="2800" dirty="0">
                <a:latin typeface="Arial" panose="020B0604020202020204" pitchFamily="34" charset="0"/>
                <a:cs typeface="Arial" panose="020B0604020202020204" pitchFamily="34" charset="0"/>
                <a:hlinkClick r:id="rId3"/>
              </a:rPr>
              <a:t> (lww.com)</a:t>
            </a:r>
            <a:r>
              <a:rPr lang="en-GB" sz="2800" dirty="0">
                <a:latin typeface="Arial" panose="020B0604020202020204" pitchFamily="34" charset="0"/>
                <a:cs typeface="Arial" panose="020B0604020202020204" pitchFamily="34" charset="0"/>
              </a:rPr>
              <a:t> </a:t>
            </a:r>
            <a:endParaRPr lang="en-GB" altLang="cy-GB" sz="2800" dirty="0">
              <a:solidFill>
                <a:srgbClr val="000000"/>
              </a:solidFill>
              <a:latin typeface="Arial" panose="020B0604020202020204" pitchFamily="34" charset="0"/>
              <a:cs typeface="Arial" panose="020B0604020202020204" pitchFamily="34" charset="0"/>
            </a:endParaRPr>
          </a:p>
          <a:p>
            <a:pPr marL="0" indent="0">
              <a:buFontTx/>
              <a:buNone/>
              <a:defRPr/>
            </a:pPr>
            <a:r>
              <a:rPr lang="en-GB" altLang="cy-GB" sz="2800" dirty="0">
                <a:solidFill>
                  <a:srgbClr val="000000"/>
                </a:solidFill>
                <a:latin typeface="Arial" panose="020B0604020202020204" pitchFamily="34" charset="0"/>
              </a:rPr>
              <a:t>Welsh Government (2020) </a:t>
            </a:r>
            <a:r>
              <a:rPr lang="en-GB" altLang="cy-GB" sz="2800" i="1" dirty="0">
                <a:solidFill>
                  <a:srgbClr val="000000"/>
                </a:solidFill>
                <a:latin typeface="Arial" panose="020B0604020202020204" pitchFamily="34" charset="0"/>
              </a:rPr>
              <a:t>Talk with me</a:t>
            </a:r>
            <a:r>
              <a:rPr lang="en-GB" altLang="cy-GB" sz="2800" dirty="0">
                <a:solidFill>
                  <a:srgbClr val="000000"/>
                </a:solidFill>
                <a:latin typeface="Arial" panose="020B0604020202020204" pitchFamily="34" charset="0"/>
              </a:rPr>
              <a:t>. Available at: </a:t>
            </a:r>
            <a:r>
              <a:rPr lang="en-GB" altLang="cy-GB" sz="2800" dirty="0">
                <a:solidFill>
                  <a:srgbClr val="000000"/>
                </a:solidFill>
                <a:latin typeface="Arial" panose="020B0604020202020204" pitchFamily="34" charset="0"/>
                <a:hlinkClick r:id="rId4"/>
              </a:rPr>
              <a:t>https://gov.wales/sites/default/files/consultations/2020-01/speech-language-consultation-document.pdf</a:t>
            </a:r>
            <a:r>
              <a:rPr lang="en-GB" altLang="cy-GB" sz="2800" dirty="0">
                <a:solidFill>
                  <a:srgbClr val="000000"/>
                </a:solidFill>
                <a:latin typeface="Arial" panose="020B0604020202020204" pitchFamily="34" charset="0"/>
              </a:rPr>
              <a:t> [Available at: November 1 2020].</a:t>
            </a:r>
          </a:p>
          <a:p>
            <a:pPr>
              <a:lnSpc>
                <a:spcPct val="80000"/>
              </a:lnSpc>
              <a:buNone/>
              <a:defRPr/>
            </a:pPr>
            <a:r>
              <a:rPr lang="en-GB" altLang="cy-GB" sz="2800" dirty="0">
                <a:solidFill>
                  <a:srgbClr val="000000"/>
                </a:solidFill>
                <a:latin typeface="Arial" panose="020B0604020202020204" pitchFamily="34" charset="0"/>
              </a:rPr>
              <a:t>Winstanley, M. </a:t>
            </a:r>
            <a:r>
              <a:rPr lang="en-GB" altLang="cy-GB" sz="2800" i="1" dirty="0">
                <a:solidFill>
                  <a:srgbClr val="000000"/>
                </a:solidFill>
                <a:latin typeface="Arial" panose="020B0604020202020204" pitchFamily="34" charset="0"/>
              </a:rPr>
              <a:t>et al. </a:t>
            </a:r>
            <a:r>
              <a:rPr lang="en-GB" altLang="cy-GB" sz="2800" dirty="0">
                <a:solidFill>
                  <a:srgbClr val="000000"/>
                </a:solidFill>
                <a:latin typeface="Arial" panose="020B0604020202020204" pitchFamily="34" charset="0"/>
              </a:rPr>
              <a:t>(2018) ‘More or less likely to offend? Young adults with a history of identified developmental language disorders’,</a:t>
            </a:r>
            <a:r>
              <a:rPr lang="en-GB" altLang="cy-GB" sz="2800" i="1" dirty="0">
                <a:solidFill>
                  <a:srgbClr val="000000"/>
                </a:solidFill>
                <a:latin typeface="Arial" panose="020B0604020202020204" pitchFamily="34" charset="0"/>
              </a:rPr>
              <a:t> International Journal of Language &amp; Communication Disorders, </a:t>
            </a:r>
            <a:r>
              <a:rPr lang="en-GB" altLang="cy-GB" sz="2800" dirty="0">
                <a:solidFill>
                  <a:srgbClr val="000000"/>
                </a:solidFill>
                <a:latin typeface="Arial" panose="020B0604020202020204" pitchFamily="34" charset="0"/>
              </a:rPr>
              <a:t>53(2), pp. 256–270.</a:t>
            </a:r>
          </a:p>
          <a:p>
            <a:pPr>
              <a:lnSpc>
                <a:spcPct val="80000"/>
              </a:lnSpc>
              <a:buNone/>
              <a:defRPr/>
            </a:pPr>
            <a:r>
              <a:rPr lang="en-GB" altLang="cy-GB" sz="2800" dirty="0">
                <a:solidFill>
                  <a:srgbClr val="000000"/>
                </a:solidFill>
                <a:latin typeface="Arial" panose="020B0604020202020204" pitchFamily="34" charset="0"/>
              </a:rPr>
              <a:t>Wright, M. (2020) </a:t>
            </a:r>
            <a:r>
              <a:rPr lang="en-GB" altLang="cy-GB" sz="2800" i="1" dirty="0">
                <a:solidFill>
                  <a:srgbClr val="000000"/>
                </a:solidFill>
                <a:latin typeface="Arial" panose="020B0604020202020204" pitchFamily="34" charset="0"/>
              </a:rPr>
              <a:t>Gene-environment interplay In early life cognitive development. </a:t>
            </a:r>
            <a:r>
              <a:rPr lang="en-GB" altLang="cy-GB" sz="2800" dirty="0">
                <a:solidFill>
                  <a:srgbClr val="000000"/>
                </a:solidFill>
                <a:latin typeface="Arial" panose="020B0604020202020204" pitchFamily="34" charset="0"/>
                <a:hlinkClick r:id="rId5"/>
              </a:rPr>
              <a:t>https://www.exchangewales.org/wp-content/uploads/sites/14/2020/10/Megan-Wright-slides.pdf</a:t>
            </a:r>
            <a:r>
              <a:rPr lang="en-GB" altLang="cy-GB" sz="2800" dirty="0">
                <a:solidFill>
                  <a:srgbClr val="000000"/>
                </a:solidFill>
                <a:latin typeface="Arial" panose="020B0604020202020204" pitchFamily="34" charset="0"/>
              </a:rPr>
              <a:t> [Accessed: October 30 2020].</a:t>
            </a:r>
          </a:p>
          <a:p>
            <a:pPr>
              <a:lnSpc>
                <a:spcPct val="80000"/>
              </a:lnSpc>
              <a:buNone/>
              <a:defRPr/>
            </a:pPr>
            <a:endParaRPr lang="en-GB" altLang="cy-GB" sz="2800"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25059588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4128</Words>
  <Application>Microsoft Office PowerPoint</Application>
  <PresentationFormat>On-screen Show (4:3)</PresentationFormat>
  <Paragraphs>510</Paragraphs>
  <Slides>54</Slides>
  <Notes>39</Notes>
  <HiddenSlides>0</HiddenSlides>
  <MMClips>1</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54</vt:i4>
      </vt:variant>
    </vt:vector>
  </HeadingPairs>
  <TitlesOfParts>
    <vt:vector size="60" baseType="lpstr">
      <vt:lpstr>ＭＳ Ｐゴシック</vt:lpstr>
      <vt:lpstr>Arial</vt:lpstr>
      <vt:lpstr>Calibri</vt:lpstr>
      <vt:lpstr>Calibri Light</vt:lpstr>
      <vt:lpstr>Sub Title 1</vt:lpstr>
      <vt:lpstr>Accessible 2</vt:lpstr>
      <vt:lpstr>ECEY5004C  Iaith a Llythrennedd yn yr Oes Ddigidol    Oediad iaith    </vt:lpstr>
      <vt:lpstr>Cynnwys Contents</vt:lpstr>
      <vt:lpstr>Cymwyseddau trosglwyddadwy lefel uwch High-level transferable competencies</vt:lpstr>
      <vt:lpstr>Adnoddau  Resources</vt:lpstr>
      <vt:lpstr>Rhaglen Ymarferydd Blynyddoedd Cynnar Early Years Practitioner programme</vt:lpstr>
      <vt:lpstr>Tasg ymchwil Research task</vt:lpstr>
      <vt:lpstr>Datblygiad iaith normadol Normative language development </vt:lpstr>
      <vt:lpstr>PowerPoint Presentation</vt:lpstr>
      <vt:lpstr>Oediad iaith Language delay</vt:lpstr>
      <vt:lpstr>Oediad iaith  (Llywodraeth Cymru, 2020)</vt:lpstr>
      <vt:lpstr>Language delay  (Welsh Government, 2020)</vt:lpstr>
      <vt:lpstr>Ffactorau genetig Genetic factors (University of Edinburgh, 2020, no page)</vt:lpstr>
      <vt:lpstr>Ffactorau genetig Genetic factors (University of Edinburgh, 2020, no page)</vt:lpstr>
      <vt:lpstr>Ffactorau genetig Genetic factors </vt:lpstr>
      <vt:lpstr>Nam ar y clyw Hearing impairment</vt:lpstr>
      <vt:lpstr>Nam ar y clyw Hearing impairment</vt:lpstr>
      <vt:lpstr>Mathau o golled clyw mewn plant Types of hearing loss in children</vt:lpstr>
      <vt:lpstr>Ffactorau amgylcheddol Environmental factors </vt:lpstr>
      <vt:lpstr>Brodyr a chwiorydd Siblings</vt:lpstr>
      <vt:lpstr>Brodyr a Chwiorydd Siblings</vt:lpstr>
      <vt:lpstr>Efeilliaid Twins</vt:lpstr>
      <vt:lpstr>Astudiaethau ar efeilliaid Twin studies</vt:lpstr>
      <vt:lpstr>Nifer o lyfrau </vt:lpstr>
      <vt:lpstr> Number of books</vt:lpstr>
      <vt:lpstr>CHAOS Scale</vt:lpstr>
      <vt:lpstr>CHAOS Scale</vt:lpstr>
      <vt:lpstr>CHAOS Scale</vt:lpstr>
      <vt:lpstr>Hyd hirach bwydo o’r fron Increased duration of breastfeeding</vt:lpstr>
      <vt:lpstr>Gofal plant Childcare (Nihtianova, 2017)</vt:lpstr>
      <vt:lpstr>Ffactorau amgylcheddol Environmental factors </vt:lpstr>
      <vt:lpstr>Agosrwydd at fannau gwyrdd Proximity to green spaces</vt:lpstr>
      <vt:lpstr>Llygredd/Dwysedd traffig (Sunyer et al., 2017)</vt:lpstr>
      <vt:lpstr>Pollution/Traffic density (Sunyer et al., 2017)</vt:lpstr>
      <vt:lpstr>Cyfradd troseddu Crime rate</vt:lpstr>
      <vt:lpstr>Cyfradd troseddu Crime rate</vt:lpstr>
      <vt:lpstr>Degradd incwm Income decile</vt:lpstr>
      <vt:lpstr>Teulu Family</vt:lpstr>
      <vt:lpstr>Trafodwch... Discuss…</vt:lpstr>
      <vt:lpstr> Trafodwch... Discuss…</vt:lpstr>
      <vt:lpstr> Profiadau Experiences</vt:lpstr>
      <vt:lpstr>Amgylchedd gelyniaethus Hostile environment</vt:lpstr>
      <vt:lpstr>Affasia Aphasia</vt:lpstr>
      <vt:lpstr>Technoleg Technology</vt:lpstr>
      <vt:lpstr>Technoleg Technology </vt:lpstr>
      <vt:lpstr>Pandemig Pandemic</vt:lpstr>
      <vt:lpstr>Tseina China</vt:lpstr>
      <vt:lpstr>Dwyieithrwydd Bilingualism</vt:lpstr>
      <vt:lpstr>Mathau o Ddwyieithrwydd Types of Bilingualism</vt:lpstr>
      <vt:lpstr>Mathau o Ddwyieithrwydd Types of Bilingualism</vt:lpstr>
      <vt:lpstr>Siarad gyda Fi – Llywodraeth Cymru Talk with Me – Welsh Government</vt:lpstr>
      <vt:lpstr>Cyfeiriadau References</vt:lpstr>
      <vt:lpstr>Cyfeiriadau References</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Alison Rees-Edwards</cp:lastModifiedBy>
  <cp:revision>125</cp:revision>
  <dcterms:created xsi:type="dcterms:W3CDTF">2006-02-01T18:49:32Z</dcterms:created>
  <dcterms:modified xsi:type="dcterms:W3CDTF">2025-08-27T10:31:51Z</dcterms:modified>
</cp:coreProperties>
</file>