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57" r:id="rId3"/>
    <p:sldId id="262" r:id="rId4"/>
    <p:sldId id="261" r:id="rId5"/>
    <p:sldId id="260" r:id="rId6"/>
    <p:sldId id="258" r:id="rId7"/>
    <p:sldId id="266" r:id="rId8"/>
    <p:sldId id="267" r:id="rId9"/>
    <p:sldId id="270" r:id="rId10"/>
    <p:sldId id="259" r:id="rId11"/>
    <p:sldId id="263" r:id="rId12"/>
    <p:sldId id="271" r:id="rId13"/>
    <p:sldId id="264" r:id="rId14"/>
    <p:sldId id="276" r:id="rId15"/>
    <p:sldId id="277" r:id="rId16"/>
    <p:sldId id="265" r:id="rId17"/>
    <p:sldId id="275" r:id="rId18"/>
    <p:sldId id="279" r:id="rId19"/>
    <p:sldId id="272" r:id="rId20"/>
    <p:sldId id="273" r:id="rId21"/>
    <p:sldId id="274" r:id="rId22"/>
    <p:sldId id="278"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90" d="100"/>
          <a:sy n="90" d="100"/>
        </p:scale>
        <p:origin x="-296" y="3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notesMaster" Target="notesMasters/notesMaster1.xml"/><Relationship Id="rId25" Type="http://schemas.openxmlformats.org/officeDocument/2006/relationships/printerSettings" Target="printerSettings/printerSettings1.bin"/><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8CB2B97-4938-6347-8B85-184BE6FFBEB2}" type="datetimeFigureOut">
              <a:rPr lang="en-US" smtClean="0"/>
              <a:t>03/03/21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1F8FBF3-B127-A24D-B734-635E773CC7FF}" type="slidenum">
              <a:rPr lang="en-US" smtClean="0"/>
              <a:t>‹#›</a:t>
            </a:fld>
            <a:endParaRPr lang="en-US"/>
          </a:p>
        </p:txBody>
      </p:sp>
    </p:spTree>
    <p:extLst>
      <p:ext uri="{BB962C8B-B14F-4D97-AF65-F5344CB8AC3E}">
        <p14:creationId xmlns:p14="http://schemas.microsoft.com/office/powerpoint/2010/main" val="116275025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err="1"/>
              <a:t>Prentki</a:t>
            </a:r>
            <a:r>
              <a:rPr lang="en-US" sz="1200" dirty="0"/>
              <a:t>, T &amp; Preston, S. (2009) </a:t>
            </a:r>
            <a:r>
              <a:rPr lang="en-US" sz="1200" i="1" dirty="0"/>
              <a:t>The Applied Theatre Reader. </a:t>
            </a:r>
            <a:r>
              <a:rPr lang="en-US" sz="1200" dirty="0"/>
              <a:t>London: Routledge.</a:t>
            </a:r>
            <a:endParaRPr lang="en-US" dirty="0"/>
          </a:p>
        </p:txBody>
      </p:sp>
      <p:sp>
        <p:nvSpPr>
          <p:cNvPr id="4" name="Slide Number Placeholder 3"/>
          <p:cNvSpPr>
            <a:spLocks noGrp="1"/>
          </p:cNvSpPr>
          <p:nvPr>
            <p:ph type="sldNum" sz="quarter" idx="5"/>
          </p:nvPr>
        </p:nvSpPr>
        <p:spPr/>
        <p:txBody>
          <a:bodyPr/>
          <a:lstStyle/>
          <a:p>
            <a:fld id="{D9DF1078-29FA-AA4F-9D23-36C212272CB9}" type="slidenum">
              <a:rPr lang="en-US" smtClean="0"/>
              <a:t>3</a:t>
            </a:fld>
            <a:endParaRPr lang="en-US"/>
          </a:p>
        </p:txBody>
      </p:sp>
    </p:spTree>
    <p:extLst>
      <p:ext uri="{BB962C8B-B14F-4D97-AF65-F5344CB8AC3E}">
        <p14:creationId xmlns:p14="http://schemas.microsoft.com/office/powerpoint/2010/main" val="1801808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err="1"/>
              <a:t>Ridout</a:t>
            </a:r>
            <a:r>
              <a:rPr lang="en-US" dirty="0"/>
              <a:t>, N. (2009) </a:t>
            </a:r>
            <a:r>
              <a:rPr lang="en-US" i="1" dirty="0"/>
              <a:t>Theatre &amp; Ethics</a:t>
            </a:r>
            <a:r>
              <a:rPr lang="en-US" dirty="0"/>
              <a:t>. Basingstoke:</a:t>
            </a:r>
            <a:r>
              <a:rPr lang="en-US" baseline="0" dirty="0"/>
              <a:t> Palgrave MacMillan</a:t>
            </a:r>
            <a:endParaRPr lang="en-US" dirty="0"/>
          </a:p>
          <a:p>
            <a:endParaRPr lang="en-US" dirty="0"/>
          </a:p>
        </p:txBody>
      </p:sp>
      <p:sp>
        <p:nvSpPr>
          <p:cNvPr id="4" name="Slide Number Placeholder 3"/>
          <p:cNvSpPr>
            <a:spLocks noGrp="1"/>
          </p:cNvSpPr>
          <p:nvPr>
            <p:ph type="sldNum" sz="quarter" idx="10"/>
          </p:nvPr>
        </p:nvSpPr>
        <p:spPr/>
        <p:txBody>
          <a:bodyPr/>
          <a:lstStyle/>
          <a:p>
            <a:fld id="{D9DF1078-29FA-AA4F-9D23-36C212272CB9}" type="slidenum">
              <a:rPr lang="en-US" smtClean="0"/>
              <a:t>4</a:t>
            </a:fld>
            <a:endParaRPr lang="en-US"/>
          </a:p>
        </p:txBody>
      </p:sp>
    </p:spTree>
    <p:extLst>
      <p:ext uri="{BB962C8B-B14F-4D97-AF65-F5344CB8AC3E}">
        <p14:creationId xmlns:p14="http://schemas.microsoft.com/office/powerpoint/2010/main" val="37739099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err="1"/>
              <a:t>Ridout</a:t>
            </a:r>
            <a:r>
              <a:rPr lang="en-US" dirty="0"/>
              <a:t>, N. (2009) </a:t>
            </a:r>
            <a:r>
              <a:rPr lang="en-US" i="1" dirty="0"/>
              <a:t>Theatre &amp; Ethics</a:t>
            </a:r>
            <a:r>
              <a:rPr lang="en-US" dirty="0"/>
              <a:t>. Basingstoke:</a:t>
            </a:r>
            <a:r>
              <a:rPr lang="en-US" baseline="0" dirty="0"/>
              <a:t> Palgrave MacMillan</a:t>
            </a:r>
            <a:endParaRPr lang="en-US" dirty="0"/>
          </a:p>
          <a:p>
            <a:endParaRPr lang="en-US" dirty="0"/>
          </a:p>
        </p:txBody>
      </p:sp>
      <p:sp>
        <p:nvSpPr>
          <p:cNvPr id="4" name="Slide Number Placeholder 3"/>
          <p:cNvSpPr>
            <a:spLocks noGrp="1"/>
          </p:cNvSpPr>
          <p:nvPr>
            <p:ph type="sldNum" sz="quarter" idx="10"/>
          </p:nvPr>
        </p:nvSpPr>
        <p:spPr/>
        <p:txBody>
          <a:bodyPr/>
          <a:lstStyle/>
          <a:p>
            <a:fld id="{D9DF1078-29FA-AA4F-9D23-36C212272CB9}" type="slidenum">
              <a:rPr lang="en-US" smtClean="0"/>
              <a:t>5</a:t>
            </a:fld>
            <a:endParaRPr lang="en-US"/>
          </a:p>
        </p:txBody>
      </p:sp>
    </p:spTree>
    <p:extLst>
      <p:ext uri="{BB962C8B-B14F-4D97-AF65-F5344CB8AC3E}">
        <p14:creationId xmlns:p14="http://schemas.microsoft.com/office/powerpoint/2010/main" val="1630411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Sherry </a:t>
            </a:r>
            <a:r>
              <a:rPr lang="en-US" dirty="0" err="1" smtClean="0"/>
              <a:t>Arnstein</a:t>
            </a:r>
            <a:r>
              <a:rPr lang="en-US" dirty="0" smtClean="0"/>
              <a:t> </a:t>
            </a:r>
            <a:r>
              <a:rPr lang="mr-IN" dirty="0" smtClean="0"/>
              <a:t>–</a:t>
            </a:r>
            <a:r>
              <a:rPr lang="en-US" dirty="0" smtClean="0"/>
              <a:t> 1969.</a:t>
            </a:r>
          </a:p>
          <a:p>
            <a:r>
              <a:rPr lang="en-US" dirty="0" smtClean="0"/>
              <a:t>https://</a:t>
            </a:r>
            <a:r>
              <a:rPr lang="en-US" dirty="0" err="1" smtClean="0"/>
              <a:t>www.citizenshandbook.org</a:t>
            </a:r>
            <a:r>
              <a:rPr lang="en-US" dirty="0" smtClean="0"/>
              <a:t>/</a:t>
            </a:r>
            <a:r>
              <a:rPr lang="en-US" dirty="0" err="1" smtClean="0"/>
              <a:t>arnsteinsladder.html</a:t>
            </a:r>
            <a:endParaRPr lang="en-US" dirty="0"/>
          </a:p>
        </p:txBody>
      </p:sp>
      <p:sp>
        <p:nvSpPr>
          <p:cNvPr id="4" name="Slide Number Placeholder 3"/>
          <p:cNvSpPr>
            <a:spLocks noGrp="1"/>
          </p:cNvSpPr>
          <p:nvPr>
            <p:ph type="sldNum" sz="quarter" idx="10"/>
          </p:nvPr>
        </p:nvSpPr>
        <p:spPr/>
        <p:txBody>
          <a:bodyPr/>
          <a:lstStyle/>
          <a:p>
            <a:fld id="{C1F8FBF3-B127-A24D-B734-635E773CC7FF}" type="slidenum">
              <a:rPr lang="en-US" smtClean="0"/>
              <a:t>7</a:t>
            </a:fld>
            <a:endParaRPr lang="en-US"/>
          </a:p>
        </p:txBody>
      </p:sp>
    </p:spTree>
    <p:extLst>
      <p:ext uri="{BB962C8B-B14F-4D97-AF65-F5344CB8AC3E}">
        <p14:creationId xmlns:p14="http://schemas.microsoft.com/office/powerpoint/2010/main" val="1514935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Preston, S. &amp; </a:t>
            </a:r>
            <a:r>
              <a:rPr lang="en-US" sz="1200" kern="1200" dirty="0" err="1" smtClean="0">
                <a:solidFill>
                  <a:schemeClr val="tx1"/>
                </a:solidFill>
                <a:effectLst/>
                <a:latin typeface="+mn-lt"/>
                <a:ea typeface="+mn-ea"/>
                <a:cs typeface="+mn-cs"/>
              </a:rPr>
              <a:t>Prentki</a:t>
            </a:r>
            <a:r>
              <a:rPr lang="en-US" sz="1200" kern="1200" dirty="0" smtClean="0">
                <a:solidFill>
                  <a:schemeClr val="tx1"/>
                </a:solidFill>
                <a:effectLst/>
                <a:latin typeface="+mn-lt"/>
                <a:ea typeface="+mn-ea"/>
                <a:cs typeface="+mn-cs"/>
              </a:rPr>
              <a:t>, T (</a:t>
            </a:r>
            <a:r>
              <a:rPr lang="en-US" sz="1200" kern="1200" dirty="0" err="1" smtClean="0">
                <a:solidFill>
                  <a:schemeClr val="tx1"/>
                </a:solidFill>
                <a:effectLst/>
                <a:latin typeface="+mn-lt"/>
                <a:ea typeface="+mn-ea"/>
                <a:cs typeface="+mn-cs"/>
              </a:rPr>
              <a:t>eds</a:t>
            </a:r>
            <a:r>
              <a:rPr lang="en-US" sz="1200" kern="1200" dirty="0" smtClean="0">
                <a:solidFill>
                  <a:schemeClr val="tx1"/>
                </a:solidFill>
                <a:effectLst/>
                <a:latin typeface="+mn-lt"/>
                <a:ea typeface="+mn-ea"/>
                <a:cs typeface="+mn-cs"/>
              </a:rPr>
              <a:t>) (2009) </a:t>
            </a:r>
            <a:r>
              <a:rPr lang="en-US" sz="1200" i="1" kern="1200" dirty="0" smtClean="0">
                <a:solidFill>
                  <a:schemeClr val="tx1"/>
                </a:solidFill>
                <a:effectLst/>
                <a:latin typeface="+mn-lt"/>
                <a:ea typeface="+mn-ea"/>
                <a:cs typeface="+mn-cs"/>
              </a:rPr>
              <a:t>The Applied Theatre Reader</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Routledge</a:t>
            </a:r>
            <a:r>
              <a:rPr lang="en-US" sz="1200" kern="1200" dirty="0" smtClean="0">
                <a:solidFill>
                  <a:schemeClr val="tx1"/>
                </a:solidFill>
                <a:effectLst/>
                <a:latin typeface="+mn-lt"/>
                <a:ea typeface="+mn-ea"/>
                <a:cs typeface="+mn-cs"/>
              </a:rPr>
              <a:t>, London.  Pages 127-128</a:t>
            </a:r>
          </a:p>
          <a:p>
            <a:r>
              <a:rPr lang="en-US" sz="1200" kern="1200" dirty="0" smtClean="0">
                <a:solidFill>
                  <a:schemeClr val="tx1"/>
                </a:solidFill>
                <a:effectLst/>
                <a:latin typeface="+mn-lt"/>
                <a:ea typeface="+mn-ea"/>
                <a:cs typeface="+mn-cs"/>
              </a:rPr>
              <a:t>https://</a:t>
            </a:r>
            <a:r>
              <a:rPr lang="en-US" sz="1200" kern="1200" dirty="0" err="1" smtClean="0">
                <a:solidFill>
                  <a:schemeClr val="tx1"/>
                </a:solidFill>
                <a:effectLst/>
                <a:latin typeface="+mn-lt"/>
                <a:ea typeface="+mn-ea"/>
                <a:cs typeface="+mn-cs"/>
              </a:rPr>
              <a:t>www.citizenshandbook.org</a:t>
            </a:r>
            <a:r>
              <a:rPr lang="en-US" sz="1200" kern="1200" dirty="0" smtClean="0">
                <a:solidFill>
                  <a:schemeClr val="tx1"/>
                </a:solidFill>
                <a:effectLst/>
                <a:latin typeface="+mn-lt"/>
                <a:ea typeface="+mn-ea"/>
                <a:cs typeface="+mn-cs"/>
              </a:rPr>
              <a:t>/</a:t>
            </a:r>
            <a:r>
              <a:rPr lang="en-US" sz="1200" kern="1200" dirty="0" err="1" smtClean="0">
                <a:solidFill>
                  <a:schemeClr val="tx1"/>
                </a:solidFill>
                <a:effectLst/>
                <a:latin typeface="+mn-lt"/>
                <a:ea typeface="+mn-ea"/>
                <a:cs typeface="+mn-cs"/>
              </a:rPr>
              <a:t>arnsteinsladder.html</a:t>
            </a:r>
            <a:r>
              <a:rPr lang="en-US" sz="1200" kern="1200" dirty="0" smtClean="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1F8FBF3-B127-A24D-B734-635E773CC7FF}" type="slidenum">
              <a:rPr lang="en-US" smtClean="0"/>
              <a:t>8</a:t>
            </a:fld>
            <a:endParaRPr lang="en-US"/>
          </a:p>
        </p:txBody>
      </p:sp>
    </p:spTree>
    <p:extLst>
      <p:ext uri="{BB962C8B-B14F-4D97-AF65-F5344CB8AC3E}">
        <p14:creationId xmlns:p14="http://schemas.microsoft.com/office/powerpoint/2010/main" val="22109076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Thornton</a:t>
            </a:r>
            <a:r>
              <a:rPr lang="en-US" baseline="0" dirty="0" smtClean="0"/>
              <a:t>, S. ‘The Complexity and Challenge of Participation’ (161-169) in </a:t>
            </a:r>
            <a:r>
              <a:rPr lang="en-US" baseline="0" dirty="0" err="1" smtClean="0"/>
              <a:t>Prentki</a:t>
            </a:r>
            <a:r>
              <a:rPr lang="en-US" baseline="0" dirty="0" smtClean="0"/>
              <a:t>, T &amp;Preston, S. (2009) The Applied Theatre Reader. Oxen: </a:t>
            </a:r>
            <a:r>
              <a:rPr lang="en-US" baseline="0" dirty="0" err="1" smtClean="0"/>
              <a:t>Routledge</a:t>
            </a:r>
            <a:r>
              <a:rPr lang="en-US" baseline="0" dirty="0" smtClean="0"/>
              <a:t>.</a:t>
            </a:r>
            <a:endParaRPr lang="en-US" dirty="0"/>
          </a:p>
        </p:txBody>
      </p:sp>
      <p:sp>
        <p:nvSpPr>
          <p:cNvPr id="4" name="Slide Number Placeholder 3"/>
          <p:cNvSpPr>
            <a:spLocks noGrp="1"/>
          </p:cNvSpPr>
          <p:nvPr>
            <p:ph type="sldNum" sz="quarter" idx="10"/>
          </p:nvPr>
        </p:nvSpPr>
        <p:spPr/>
        <p:txBody>
          <a:bodyPr/>
          <a:lstStyle/>
          <a:p>
            <a:fld id="{C1F8FBF3-B127-A24D-B734-635E773CC7FF}" type="slidenum">
              <a:rPr lang="en-US" smtClean="0"/>
              <a:t>11</a:t>
            </a:fld>
            <a:endParaRPr lang="en-US"/>
          </a:p>
        </p:txBody>
      </p:sp>
    </p:spTree>
    <p:extLst>
      <p:ext uri="{BB962C8B-B14F-4D97-AF65-F5344CB8AC3E}">
        <p14:creationId xmlns:p14="http://schemas.microsoft.com/office/powerpoint/2010/main" val="340831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a:t>
            </a:r>
            <a:r>
              <a:rPr lang="en-US" dirty="0" err="1" smtClean="0"/>
              <a:t>www.bbcchildreninneed.co.uk</a:t>
            </a:r>
            <a:r>
              <a:rPr lang="en-US" dirty="0" smtClean="0"/>
              <a:t>/</a:t>
            </a:r>
            <a:r>
              <a:rPr lang="en-US" dirty="0" err="1" smtClean="0"/>
              <a:t>wp</a:t>
            </a:r>
            <a:r>
              <a:rPr lang="en-US" dirty="0" smtClean="0"/>
              <a:t>-content/uploads/2019/09/</a:t>
            </a:r>
            <a:r>
              <a:rPr lang="en-US" dirty="0" err="1" smtClean="0"/>
              <a:t>evaluation.pdf</a:t>
            </a:r>
            <a:endParaRPr lang="en-US" dirty="0"/>
          </a:p>
        </p:txBody>
      </p:sp>
      <p:sp>
        <p:nvSpPr>
          <p:cNvPr id="4" name="Slide Number Placeholder 3"/>
          <p:cNvSpPr>
            <a:spLocks noGrp="1"/>
          </p:cNvSpPr>
          <p:nvPr>
            <p:ph type="sldNum" sz="quarter" idx="10"/>
          </p:nvPr>
        </p:nvSpPr>
        <p:spPr/>
        <p:txBody>
          <a:bodyPr/>
          <a:lstStyle/>
          <a:p>
            <a:fld id="{C1F8FBF3-B127-A24D-B734-635E773CC7FF}" type="slidenum">
              <a:rPr lang="en-US" smtClean="0"/>
              <a:t>14</a:t>
            </a:fld>
            <a:endParaRPr lang="en-US"/>
          </a:p>
        </p:txBody>
      </p:sp>
    </p:spTree>
    <p:extLst>
      <p:ext uri="{BB962C8B-B14F-4D97-AF65-F5344CB8AC3E}">
        <p14:creationId xmlns:p14="http://schemas.microsoft.com/office/powerpoint/2010/main" val="2657756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a:t>
            </a:r>
            <a:r>
              <a:rPr lang="en-US" dirty="0" err="1" smtClean="0"/>
              <a:t>www.bbcchildreninneed.co.uk</a:t>
            </a:r>
            <a:r>
              <a:rPr lang="en-US" dirty="0" smtClean="0"/>
              <a:t>/</a:t>
            </a:r>
            <a:r>
              <a:rPr lang="en-US" dirty="0" err="1" smtClean="0"/>
              <a:t>wp</a:t>
            </a:r>
            <a:r>
              <a:rPr lang="en-US" dirty="0" smtClean="0"/>
              <a:t>-content/uploads/2019/09/</a:t>
            </a:r>
            <a:r>
              <a:rPr lang="en-US" dirty="0" err="1" smtClean="0"/>
              <a:t>evaluation.pdf</a:t>
            </a:r>
            <a:endParaRPr lang="en-US" dirty="0" smtClean="0"/>
          </a:p>
          <a:p>
            <a:endParaRPr lang="en-US" dirty="0" smtClean="0"/>
          </a:p>
          <a:p>
            <a:r>
              <a:rPr lang="en-US" dirty="0" smtClean="0"/>
              <a:t>Mission/ Outcome/ Output</a:t>
            </a:r>
            <a:endParaRPr lang="en-US" dirty="0"/>
          </a:p>
        </p:txBody>
      </p:sp>
      <p:sp>
        <p:nvSpPr>
          <p:cNvPr id="4" name="Slide Number Placeholder 3"/>
          <p:cNvSpPr>
            <a:spLocks noGrp="1"/>
          </p:cNvSpPr>
          <p:nvPr>
            <p:ph type="sldNum" sz="quarter" idx="10"/>
          </p:nvPr>
        </p:nvSpPr>
        <p:spPr/>
        <p:txBody>
          <a:bodyPr/>
          <a:lstStyle/>
          <a:p>
            <a:fld id="{C1F8FBF3-B127-A24D-B734-635E773CC7FF}" type="slidenum">
              <a:rPr lang="en-US" smtClean="0"/>
              <a:t>15</a:t>
            </a:fld>
            <a:endParaRPr lang="en-US"/>
          </a:p>
        </p:txBody>
      </p:sp>
    </p:spTree>
    <p:extLst>
      <p:ext uri="{BB962C8B-B14F-4D97-AF65-F5344CB8AC3E}">
        <p14:creationId xmlns:p14="http://schemas.microsoft.com/office/powerpoint/2010/main" val="39849328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a:t>
            </a:r>
            <a:r>
              <a:rPr lang="en-US" dirty="0" err="1" smtClean="0"/>
              <a:t>www.mikewileyproductions.com</a:t>
            </a:r>
            <a:r>
              <a:rPr lang="en-US" dirty="0" smtClean="0"/>
              <a:t>/</a:t>
            </a:r>
            <a:r>
              <a:rPr lang="en-US" dirty="0" err="1" smtClean="0"/>
              <a:t>pdfs</a:t>
            </a:r>
            <a:r>
              <a:rPr lang="en-US" dirty="0" smtClean="0"/>
              <a:t>/plays/Documentary%20Theatre.pdf</a:t>
            </a:r>
          </a:p>
          <a:p>
            <a:r>
              <a:rPr lang="en-US" dirty="0" smtClean="0"/>
              <a:t>https://</a:t>
            </a:r>
            <a:r>
              <a:rPr lang="en-US" dirty="0" err="1" smtClean="0"/>
              <a:t>www.tectonictheaterproject.org</a:t>
            </a:r>
            <a:r>
              <a:rPr lang="en-US" dirty="0" smtClean="0"/>
              <a:t>/?</a:t>
            </a:r>
            <a:r>
              <a:rPr lang="en-US" dirty="0" err="1" smtClean="0"/>
              <a:t>avada_portfolio</a:t>
            </a:r>
            <a:r>
              <a:rPr lang="en-US" dirty="0" smtClean="0"/>
              <a:t>=</a:t>
            </a:r>
            <a:r>
              <a:rPr lang="en-US" dirty="0" err="1" smtClean="0"/>
              <a:t>laramie</a:t>
            </a:r>
            <a:r>
              <a:rPr lang="en-US" dirty="0" smtClean="0"/>
              <a:t> </a:t>
            </a:r>
          </a:p>
          <a:p>
            <a:r>
              <a:rPr lang="en-US" dirty="0" smtClean="0"/>
              <a:t>https://</a:t>
            </a:r>
            <a:r>
              <a:rPr lang="en-US" dirty="0" err="1" smtClean="0"/>
              <a:t>www.matthewshepard.org</a:t>
            </a:r>
            <a:r>
              <a:rPr lang="en-US" dirty="0" smtClean="0"/>
              <a:t>/</a:t>
            </a:r>
            <a:endParaRPr lang="en-US" dirty="0"/>
          </a:p>
        </p:txBody>
      </p:sp>
      <p:sp>
        <p:nvSpPr>
          <p:cNvPr id="4" name="Slide Number Placeholder 3"/>
          <p:cNvSpPr>
            <a:spLocks noGrp="1"/>
          </p:cNvSpPr>
          <p:nvPr>
            <p:ph type="sldNum" sz="quarter" idx="10"/>
          </p:nvPr>
        </p:nvSpPr>
        <p:spPr/>
        <p:txBody>
          <a:bodyPr/>
          <a:lstStyle/>
          <a:p>
            <a:fld id="{C1F8FBF3-B127-A24D-B734-635E773CC7FF}" type="slidenum">
              <a:rPr lang="en-US" smtClean="0"/>
              <a:t>16</a:t>
            </a:fld>
            <a:endParaRPr lang="en-US"/>
          </a:p>
        </p:txBody>
      </p:sp>
    </p:spTree>
    <p:extLst>
      <p:ext uri="{BB962C8B-B14F-4D97-AF65-F5344CB8AC3E}">
        <p14:creationId xmlns:p14="http://schemas.microsoft.com/office/powerpoint/2010/main" val="28797186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a:t>
            </a:r>
            <a:r>
              <a:rPr lang="en-US" dirty="0" err="1" smtClean="0"/>
              <a:t>www.londonplayback.com</a:t>
            </a:r>
            <a:r>
              <a:rPr lang="en-US" dirty="0" smtClean="0"/>
              <a:t>/what-is-playback</a:t>
            </a:r>
            <a:endParaRPr lang="en-US" dirty="0"/>
          </a:p>
        </p:txBody>
      </p:sp>
      <p:sp>
        <p:nvSpPr>
          <p:cNvPr id="4" name="Slide Number Placeholder 3"/>
          <p:cNvSpPr>
            <a:spLocks noGrp="1"/>
          </p:cNvSpPr>
          <p:nvPr>
            <p:ph type="sldNum" sz="quarter" idx="10"/>
          </p:nvPr>
        </p:nvSpPr>
        <p:spPr/>
        <p:txBody>
          <a:bodyPr/>
          <a:lstStyle/>
          <a:p>
            <a:fld id="{C1F8FBF3-B127-A24D-B734-635E773CC7FF}" type="slidenum">
              <a:rPr lang="en-US" smtClean="0"/>
              <a:t>17</a:t>
            </a:fld>
            <a:endParaRPr lang="en-US"/>
          </a:p>
        </p:txBody>
      </p:sp>
    </p:spTree>
    <p:extLst>
      <p:ext uri="{BB962C8B-B14F-4D97-AF65-F5344CB8AC3E}">
        <p14:creationId xmlns:p14="http://schemas.microsoft.com/office/powerpoint/2010/main" val="4197027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87B6DF72-3A0C-2E4C-A068-4766237E450E}" type="datetimeFigureOut">
              <a:rPr lang="en-US" smtClean="0"/>
              <a:t>03/03/21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F2D1F7-5723-1540-A109-AAD60120050B}" type="slidenum">
              <a:rPr lang="en-US" smtClean="0"/>
              <a:t>‹#›</a:t>
            </a:fld>
            <a:endParaRPr lang="en-US"/>
          </a:p>
        </p:txBody>
      </p:sp>
    </p:spTree>
    <p:extLst>
      <p:ext uri="{BB962C8B-B14F-4D97-AF65-F5344CB8AC3E}">
        <p14:creationId xmlns:p14="http://schemas.microsoft.com/office/powerpoint/2010/main" val="3371573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7B6DF72-3A0C-2E4C-A068-4766237E450E}" type="datetimeFigureOut">
              <a:rPr lang="en-US" smtClean="0"/>
              <a:t>03/03/21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F2D1F7-5723-1540-A109-AAD60120050B}" type="slidenum">
              <a:rPr lang="en-US" smtClean="0"/>
              <a:t>‹#›</a:t>
            </a:fld>
            <a:endParaRPr lang="en-US"/>
          </a:p>
        </p:txBody>
      </p:sp>
    </p:spTree>
    <p:extLst>
      <p:ext uri="{BB962C8B-B14F-4D97-AF65-F5344CB8AC3E}">
        <p14:creationId xmlns:p14="http://schemas.microsoft.com/office/powerpoint/2010/main" val="1772159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7B6DF72-3A0C-2E4C-A068-4766237E450E}" type="datetimeFigureOut">
              <a:rPr lang="en-US" smtClean="0"/>
              <a:t>03/03/21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F2D1F7-5723-1540-A109-AAD60120050B}" type="slidenum">
              <a:rPr lang="en-US" smtClean="0"/>
              <a:t>‹#›</a:t>
            </a:fld>
            <a:endParaRPr lang="en-US"/>
          </a:p>
        </p:txBody>
      </p:sp>
    </p:spTree>
    <p:extLst>
      <p:ext uri="{BB962C8B-B14F-4D97-AF65-F5344CB8AC3E}">
        <p14:creationId xmlns:p14="http://schemas.microsoft.com/office/powerpoint/2010/main" val="3683634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87B6DF72-3A0C-2E4C-A068-4766237E450E}" type="datetimeFigureOut">
              <a:rPr lang="en-US" smtClean="0"/>
              <a:t>03/03/21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F2D1F7-5723-1540-A109-AAD60120050B}" type="slidenum">
              <a:rPr lang="en-US" smtClean="0"/>
              <a:t>‹#›</a:t>
            </a:fld>
            <a:endParaRPr lang="en-US"/>
          </a:p>
        </p:txBody>
      </p:sp>
    </p:spTree>
    <p:extLst>
      <p:ext uri="{BB962C8B-B14F-4D97-AF65-F5344CB8AC3E}">
        <p14:creationId xmlns:p14="http://schemas.microsoft.com/office/powerpoint/2010/main" val="4229485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87B6DF72-3A0C-2E4C-A068-4766237E450E}" type="datetimeFigureOut">
              <a:rPr lang="en-US" smtClean="0"/>
              <a:t>03/03/21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7F2D1F7-5723-1540-A109-AAD60120050B}" type="slidenum">
              <a:rPr lang="en-US" smtClean="0"/>
              <a:t>‹#›</a:t>
            </a:fld>
            <a:endParaRPr lang="en-US"/>
          </a:p>
        </p:txBody>
      </p:sp>
    </p:spTree>
    <p:extLst>
      <p:ext uri="{BB962C8B-B14F-4D97-AF65-F5344CB8AC3E}">
        <p14:creationId xmlns:p14="http://schemas.microsoft.com/office/powerpoint/2010/main" val="958365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87B6DF72-3A0C-2E4C-A068-4766237E450E}" type="datetimeFigureOut">
              <a:rPr lang="en-US" smtClean="0"/>
              <a:t>03/03/21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7F2D1F7-5723-1540-A109-AAD60120050B}" type="slidenum">
              <a:rPr lang="en-US" smtClean="0"/>
              <a:t>‹#›</a:t>
            </a:fld>
            <a:endParaRPr lang="en-US"/>
          </a:p>
        </p:txBody>
      </p:sp>
    </p:spTree>
    <p:extLst>
      <p:ext uri="{BB962C8B-B14F-4D97-AF65-F5344CB8AC3E}">
        <p14:creationId xmlns:p14="http://schemas.microsoft.com/office/powerpoint/2010/main" val="23160100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B6DF72-3A0C-2E4C-A068-4766237E450E}" type="datetimeFigureOut">
              <a:rPr lang="en-US" smtClean="0"/>
              <a:t>03/03/21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7F2D1F7-5723-1540-A109-AAD60120050B}" type="slidenum">
              <a:rPr lang="en-US" smtClean="0"/>
              <a:t>‹#›</a:t>
            </a:fld>
            <a:endParaRPr lang="en-US"/>
          </a:p>
        </p:txBody>
      </p:sp>
    </p:spTree>
    <p:extLst>
      <p:ext uri="{BB962C8B-B14F-4D97-AF65-F5344CB8AC3E}">
        <p14:creationId xmlns:p14="http://schemas.microsoft.com/office/powerpoint/2010/main" val="2681813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7B6DF72-3A0C-2E4C-A068-4766237E450E}" type="datetimeFigureOut">
              <a:rPr lang="en-US" smtClean="0"/>
              <a:t>03/03/21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F2D1F7-5723-1540-A109-AAD60120050B}" type="slidenum">
              <a:rPr lang="en-US" smtClean="0"/>
              <a:t>‹#›</a:t>
            </a:fld>
            <a:endParaRPr lang="en-US"/>
          </a:p>
        </p:txBody>
      </p:sp>
    </p:spTree>
    <p:extLst>
      <p:ext uri="{BB962C8B-B14F-4D97-AF65-F5344CB8AC3E}">
        <p14:creationId xmlns:p14="http://schemas.microsoft.com/office/powerpoint/2010/main" val="521834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87B6DF72-3A0C-2E4C-A068-4766237E450E}" type="datetimeFigureOut">
              <a:rPr lang="en-US" smtClean="0"/>
              <a:t>03/03/21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F2D1F7-5723-1540-A109-AAD60120050B}" type="slidenum">
              <a:rPr lang="en-US" smtClean="0"/>
              <a:t>‹#›</a:t>
            </a:fld>
            <a:endParaRPr lang="en-US"/>
          </a:p>
        </p:txBody>
      </p:sp>
    </p:spTree>
    <p:extLst>
      <p:ext uri="{BB962C8B-B14F-4D97-AF65-F5344CB8AC3E}">
        <p14:creationId xmlns:p14="http://schemas.microsoft.com/office/powerpoint/2010/main" val="2469081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7B6DF72-3A0C-2E4C-A068-4766237E450E}" type="datetimeFigureOut">
              <a:rPr lang="en-US" smtClean="0"/>
              <a:t>03/03/21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F2D1F7-5723-1540-A109-AAD60120050B}" type="slidenum">
              <a:rPr lang="en-US" smtClean="0"/>
              <a:t>‹#›</a:t>
            </a:fld>
            <a:endParaRPr lang="en-US"/>
          </a:p>
        </p:txBody>
      </p:sp>
    </p:spTree>
    <p:extLst>
      <p:ext uri="{BB962C8B-B14F-4D97-AF65-F5344CB8AC3E}">
        <p14:creationId xmlns:p14="http://schemas.microsoft.com/office/powerpoint/2010/main" val="3709962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87B6DF72-3A0C-2E4C-A068-4766237E450E}" type="datetimeFigureOut">
              <a:rPr lang="en-US" smtClean="0"/>
              <a:t>03/03/21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7F2D1F7-5723-1540-A109-AAD60120050B}" type="slidenum">
              <a:rPr lang="en-US" smtClean="0"/>
              <a:t>‹#›</a:t>
            </a:fld>
            <a:endParaRPr lang="en-US"/>
          </a:p>
        </p:txBody>
      </p:sp>
    </p:spTree>
    <p:extLst>
      <p:ext uri="{BB962C8B-B14F-4D97-AF65-F5344CB8AC3E}">
        <p14:creationId xmlns:p14="http://schemas.microsoft.com/office/powerpoint/2010/main" val="156674469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B6DF72-3A0C-2E4C-A068-4766237E450E}" type="datetimeFigureOut">
              <a:rPr lang="en-US" smtClean="0"/>
              <a:t>03/03/21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F2D1F7-5723-1540-A109-AAD60120050B}" type="slidenum">
              <a:rPr lang="en-US" smtClean="0"/>
              <a:t>‹#›</a:t>
            </a:fld>
            <a:endParaRPr lang="en-US"/>
          </a:p>
        </p:txBody>
      </p:sp>
    </p:spTree>
    <p:extLst>
      <p:ext uri="{BB962C8B-B14F-4D97-AF65-F5344CB8AC3E}">
        <p14:creationId xmlns:p14="http://schemas.microsoft.com/office/powerpoint/2010/main" val="22355170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hyperlink" Target="https://catcomm.org/ladder-participation/" TargetMode="External"/><Relationship Id="rId4" Type="http://schemas.openxmlformats.org/officeDocument/2006/relationships/hyperlink" Target="https://www.citizenshandbook.org/arnsteinsladder.html" TargetMode="External"/><Relationship Id="rId1" Type="http://schemas.openxmlformats.org/officeDocument/2006/relationships/slideLayout" Target="../slideLayouts/slideLayout2.xml"/><Relationship Id="rId2" Type="http://schemas.openxmlformats.org/officeDocument/2006/relationships/hyperlink" Target="https://www.ofcom.org.uk/cymru/research-and-data/internet-and-on-demand-research/internet-use-and-attitudes/citizens-digital-participation"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 Id="rId3"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DJm6zT97FxM"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Participatory Performance Practice</a:t>
            </a:r>
            <a:endParaRPr lang="en-US" dirty="0"/>
          </a:p>
        </p:txBody>
      </p:sp>
      <p:sp>
        <p:nvSpPr>
          <p:cNvPr id="3" name="Subtitle 2"/>
          <p:cNvSpPr>
            <a:spLocks noGrp="1"/>
          </p:cNvSpPr>
          <p:nvPr>
            <p:ph type="subTitle" idx="1"/>
          </p:nvPr>
        </p:nvSpPr>
        <p:spPr/>
        <p:txBody>
          <a:bodyPr/>
          <a:lstStyle/>
          <a:p>
            <a:r>
              <a:rPr lang="en-US" dirty="0" smtClean="0"/>
              <a:t>4</a:t>
            </a:r>
            <a:r>
              <a:rPr lang="en-US" baseline="30000" dirty="0" smtClean="0"/>
              <a:t>th</a:t>
            </a:r>
            <a:r>
              <a:rPr lang="en-US" dirty="0" smtClean="0"/>
              <a:t> March 2021</a:t>
            </a:r>
          </a:p>
          <a:p>
            <a:r>
              <a:rPr lang="en-US" dirty="0" smtClean="0"/>
              <a:t>Aims, Objectives and the Next </a:t>
            </a:r>
            <a:r>
              <a:rPr lang="en-US" dirty="0"/>
              <a:t>S</a:t>
            </a:r>
            <a:r>
              <a:rPr lang="en-US" dirty="0" smtClean="0"/>
              <a:t>tep</a:t>
            </a:r>
          </a:p>
          <a:p>
            <a:endParaRPr lang="en-US" dirty="0" smtClean="0"/>
          </a:p>
          <a:p>
            <a:endParaRPr lang="en-US" dirty="0"/>
          </a:p>
        </p:txBody>
      </p:sp>
    </p:spTree>
    <p:extLst>
      <p:ext uri="{BB962C8B-B14F-4D97-AF65-F5344CB8AC3E}">
        <p14:creationId xmlns:p14="http://schemas.microsoft.com/office/powerpoint/2010/main" val="78126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Aims</a:t>
            </a:r>
            <a:endParaRPr lang="en-US" dirty="0"/>
          </a:p>
        </p:txBody>
      </p:sp>
      <p:sp>
        <p:nvSpPr>
          <p:cNvPr id="3" name="Content Placeholder 2"/>
          <p:cNvSpPr>
            <a:spLocks noGrp="1"/>
          </p:cNvSpPr>
          <p:nvPr>
            <p:ph idx="1"/>
          </p:nvPr>
        </p:nvSpPr>
        <p:spPr/>
        <p:txBody>
          <a:bodyPr>
            <a:normAutofit fontScale="92500" lnSpcReduction="20000"/>
          </a:bodyPr>
          <a:lstStyle/>
          <a:p>
            <a:pPr lvl="0"/>
            <a:r>
              <a:rPr lang="en-GB" dirty="0"/>
              <a:t>Further develop your understanding of theatre/performance as a social construct and investigate its relevance to society</a:t>
            </a:r>
            <a:r>
              <a:rPr lang="en-GB" dirty="0" smtClean="0"/>
              <a:t>. </a:t>
            </a:r>
            <a:r>
              <a:rPr lang="en-GB" dirty="0" err="1" smtClean="0">
                <a:solidFill>
                  <a:srgbClr val="FF0000"/>
                </a:solidFill>
              </a:rPr>
              <a:t>Boal</a:t>
            </a:r>
            <a:r>
              <a:rPr lang="en-GB" dirty="0" smtClean="0">
                <a:solidFill>
                  <a:srgbClr val="FF0000"/>
                </a:solidFill>
              </a:rPr>
              <a:t> and </a:t>
            </a:r>
            <a:r>
              <a:rPr lang="en-GB" dirty="0">
                <a:solidFill>
                  <a:srgbClr val="FF0000"/>
                </a:solidFill>
              </a:rPr>
              <a:t>B</a:t>
            </a:r>
            <a:r>
              <a:rPr lang="en-GB" dirty="0" smtClean="0">
                <a:solidFill>
                  <a:srgbClr val="FF0000"/>
                </a:solidFill>
              </a:rPr>
              <a:t>recht </a:t>
            </a:r>
            <a:endParaRPr lang="en-GB" dirty="0">
              <a:solidFill>
                <a:srgbClr val="FF0000"/>
              </a:solidFill>
            </a:endParaRPr>
          </a:p>
          <a:p>
            <a:pPr lvl="0"/>
            <a:r>
              <a:rPr lang="en-GB" dirty="0"/>
              <a:t>Examine various approaches to creating participatory performances work</a:t>
            </a:r>
            <a:r>
              <a:rPr lang="en-GB" dirty="0" smtClean="0"/>
              <a:t>.</a:t>
            </a:r>
            <a:endParaRPr lang="en-GB" dirty="0">
              <a:solidFill>
                <a:srgbClr val="FF0000"/>
              </a:solidFill>
            </a:endParaRPr>
          </a:p>
          <a:p>
            <a:pPr lvl="0"/>
            <a:r>
              <a:rPr lang="en-GB" dirty="0" smtClean="0"/>
              <a:t>Explore</a:t>
            </a:r>
            <a:r>
              <a:rPr lang="en-GB" dirty="0"/>
              <a:t> ethical, social  and  environmental issues encountered </a:t>
            </a:r>
            <a:r>
              <a:rPr lang="en-GB" dirty="0" smtClean="0"/>
              <a:t>in participatory </a:t>
            </a:r>
            <a:r>
              <a:rPr lang="en-GB" dirty="0"/>
              <a:t>performance practice.</a:t>
            </a:r>
          </a:p>
          <a:p>
            <a:pPr lvl="0"/>
            <a:r>
              <a:rPr lang="en-GB" dirty="0"/>
              <a:t>Deliver a participatory performance within an actual and/or simulated community, educational or therapeutic setting.</a:t>
            </a:r>
          </a:p>
          <a:p>
            <a:endParaRPr lang="en-US" dirty="0"/>
          </a:p>
        </p:txBody>
      </p:sp>
    </p:spTree>
    <p:extLst>
      <p:ext uri="{BB962C8B-B14F-4D97-AF65-F5344CB8AC3E}">
        <p14:creationId xmlns:p14="http://schemas.microsoft.com/office/powerpoint/2010/main" val="20657498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79245CE-C517-7D4E-B4C5-CDA7CEF81547}"/>
              </a:ext>
            </a:extLst>
          </p:cNvPr>
          <p:cNvSpPr>
            <a:spLocks noGrp="1"/>
          </p:cNvSpPr>
          <p:nvPr>
            <p:ph type="title"/>
          </p:nvPr>
        </p:nvSpPr>
        <p:spPr/>
        <p:txBody>
          <a:bodyPr/>
          <a:lstStyle/>
          <a:p>
            <a:r>
              <a:rPr lang="en-US" dirty="0"/>
              <a:t>Applied theatre</a:t>
            </a:r>
          </a:p>
        </p:txBody>
      </p:sp>
      <p:sp>
        <p:nvSpPr>
          <p:cNvPr id="3" name="Content Placeholder 2">
            <a:extLst>
              <a:ext uri="{FF2B5EF4-FFF2-40B4-BE49-F238E27FC236}">
                <a16:creationId xmlns:a16="http://schemas.microsoft.com/office/drawing/2014/main" xmlns="" id="{FEC662CA-FB94-BF43-9720-F10AD4B330DD}"/>
              </a:ext>
            </a:extLst>
          </p:cNvPr>
          <p:cNvSpPr>
            <a:spLocks noGrp="1"/>
          </p:cNvSpPr>
          <p:nvPr>
            <p:ph idx="1"/>
          </p:nvPr>
        </p:nvSpPr>
        <p:spPr/>
        <p:txBody>
          <a:bodyPr/>
          <a:lstStyle/>
          <a:p>
            <a:r>
              <a:rPr lang="en-US" dirty="0"/>
              <a:t>‘…a term describing a broad set of theatrical practices and creative processes that take participants and audiences beyond the scope of conventional, mainstream theatre into the realm of a theatre that is </a:t>
            </a:r>
            <a:r>
              <a:rPr lang="en-US" i="1" dirty="0"/>
              <a:t>responsive to ordinary people and their stories, local settings and priorities</a:t>
            </a:r>
            <a:r>
              <a:rPr lang="en-US" dirty="0"/>
              <a:t>.’ </a:t>
            </a:r>
            <a:r>
              <a:rPr lang="en-US" sz="2000" dirty="0"/>
              <a:t>(</a:t>
            </a:r>
            <a:r>
              <a:rPr lang="en-US" sz="2000" dirty="0" err="1"/>
              <a:t>Prentki</a:t>
            </a:r>
            <a:r>
              <a:rPr lang="en-US" sz="2000" dirty="0"/>
              <a:t> &amp; Preston, 2009:9)</a:t>
            </a:r>
          </a:p>
        </p:txBody>
      </p:sp>
    </p:spTree>
    <p:extLst>
      <p:ext uri="{BB962C8B-B14F-4D97-AF65-F5344CB8AC3E}">
        <p14:creationId xmlns:p14="http://schemas.microsoft.com/office/powerpoint/2010/main" val="4461577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Theatre &amp; Ethics </a:t>
            </a:r>
          </a:p>
        </p:txBody>
      </p:sp>
      <p:sp>
        <p:nvSpPr>
          <p:cNvPr id="3" name="Content Placeholder 2"/>
          <p:cNvSpPr>
            <a:spLocks noGrp="1"/>
          </p:cNvSpPr>
          <p:nvPr>
            <p:ph idx="1"/>
          </p:nvPr>
        </p:nvSpPr>
        <p:spPr/>
        <p:txBody>
          <a:bodyPr>
            <a:normAutofit fontScale="92500" lnSpcReduction="10000"/>
          </a:bodyPr>
          <a:lstStyle/>
          <a:p>
            <a:r>
              <a:rPr lang="en-US" dirty="0"/>
              <a:t>‘Ethics is about the kind of person </a:t>
            </a:r>
            <a:r>
              <a:rPr lang="en-US" dirty="0" smtClean="0"/>
              <a:t>you are</a:t>
            </a:r>
            <a:r>
              <a:rPr lang="en-US" dirty="0"/>
              <a:t>’ (</a:t>
            </a:r>
            <a:r>
              <a:rPr lang="en-US" dirty="0" err="1"/>
              <a:t>Ridout</a:t>
            </a:r>
            <a:r>
              <a:rPr lang="en-US" dirty="0"/>
              <a:t>; 2009:10)</a:t>
            </a:r>
          </a:p>
          <a:p>
            <a:endParaRPr lang="en-US" dirty="0"/>
          </a:p>
          <a:p>
            <a:r>
              <a:rPr lang="en-US" dirty="0"/>
              <a:t>‘Ethics is about acting in character. There are things we do and things we don’t do, and if we wish to think of ourselves in positive terms, from an ethical point of view, the things we do are good, and the things we don’t do are not. Ethics is about being good and staying good by acting well.’ (</a:t>
            </a:r>
            <a:r>
              <a:rPr lang="en-US" dirty="0" err="1"/>
              <a:t>Ridout</a:t>
            </a:r>
            <a:r>
              <a:rPr lang="en-US" dirty="0"/>
              <a:t>; 2009:10-11)</a:t>
            </a:r>
          </a:p>
          <a:p>
            <a:endParaRPr lang="en-US" dirty="0"/>
          </a:p>
        </p:txBody>
      </p:sp>
    </p:spTree>
    <p:extLst>
      <p:ext uri="{BB962C8B-B14F-4D97-AF65-F5344CB8AC3E}">
        <p14:creationId xmlns:p14="http://schemas.microsoft.com/office/powerpoint/2010/main" val="35440381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Theatre &amp; Ethics </a:t>
            </a:r>
          </a:p>
        </p:txBody>
      </p:sp>
      <p:sp>
        <p:nvSpPr>
          <p:cNvPr id="3" name="Content Placeholder 2"/>
          <p:cNvSpPr>
            <a:spLocks noGrp="1"/>
          </p:cNvSpPr>
          <p:nvPr>
            <p:ph idx="1"/>
          </p:nvPr>
        </p:nvSpPr>
        <p:spPr/>
        <p:txBody>
          <a:bodyPr/>
          <a:lstStyle/>
          <a:p>
            <a:r>
              <a:rPr lang="en-US" dirty="0"/>
              <a:t>‘Our </a:t>
            </a:r>
            <a:r>
              <a:rPr lang="en-US" dirty="0" err="1"/>
              <a:t>behaviour</a:t>
            </a:r>
            <a:r>
              <a:rPr lang="en-US" dirty="0"/>
              <a:t> never takes place in a vacuum, and our actions always have consequences for people other than ourselves. </a:t>
            </a:r>
            <a:r>
              <a:rPr lang="en-US" i="1" dirty="0"/>
              <a:t>One of the constant tasks of ethical thought is to assist us in making social and political arrangements that </a:t>
            </a:r>
            <a:r>
              <a:rPr lang="en-US" i="1" dirty="0" err="1"/>
              <a:t>minimise</a:t>
            </a:r>
            <a:r>
              <a:rPr lang="en-US" i="1" dirty="0"/>
              <a:t> the negative consequences of one individual’s actions for the rest of society and also, perhaps, </a:t>
            </a:r>
            <a:r>
              <a:rPr lang="en-US" i="1" dirty="0" err="1"/>
              <a:t>maximise</a:t>
            </a:r>
            <a:r>
              <a:rPr lang="en-US" i="1" dirty="0"/>
              <a:t> their positive impacts</a:t>
            </a:r>
            <a:r>
              <a:rPr lang="en-US" dirty="0"/>
              <a:t>.’ (</a:t>
            </a:r>
            <a:r>
              <a:rPr lang="en-US" dirty="0" err="1"/>
              <a:t>Ridout</a:t>
            </a:r>
            <a:r>
              <a:rPr lang="en-US" dirty="0"/>
              <a:t>; 2009:12)</a:t>
            </a:r>
          </a:p>
          <a:p>
            <a:endParaRPr lang="en-US" dirty="0"/>
          </a:p>
        </p:txBody>
      </p:sp>
    </p:spTree>
    <p:extLst>
      <p:ext uri="{BB962C8B-B14F-4D97-AF65-F5344CB8AC3E}">
        <p14:creationId xmlns:p14="http://schemas.microsoft.com/office/powerpoint/2010/main" val="1334793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 intersection?</a:t>
            </a:r>
            <a:endParaRPr lang="en-US" dirty="0"/>
          </a:p>
        </p:txBody>
      </p:sp>
      <p:sp>
        <p:nvSpPr>
          <p:cNvPr id="3" name="Content Placeholder 2"/>
          <p:cNvSpPr>
            <a:spLocks noGrp="1"/>
          </p:cNvSpPr>
          <p:nvPr>
            <p:ph idx="1"/>
          </p:nvPr>
        </p:nvSpPr>
        <p:spPr/>
        <p:txBody>
          <a:bodyPr>
            <a:normAutofit fontScale="85000" lnSpcReduction="20000"/>
          </a:bodyPr>
          <a:lstStyle/>
          <a:p>
            <a:endParaRPr lang="en-US" sz="2000" dirty="0" smtClean="0">
              <a:hlinkClick r:id="rId2"/>
            </a:endParaRPr>
          </a:p>
          <a:p>
            <a:pPr lvl="0"/>
            <a:r>
              <a:rPr lang="en-GB" sz="3000" dirty="0" smtClean="0"/>
              <a:t>Citizen Digital Participation is defined </a:t>
            </a:r>
            <a:r>
              <a:rPr lang="mr-IN" sz="3000" dirty="0" smtClean="0"/>
              <a:t>–</a:t>
            </a:r>
            <a:r>
              <a:rPr lang="en-GB" sz="3000" dirty="0" smtClean="0"/>
              <a:t> in </a:t>
            </a:r>
            <a:r>
              <a:rPr lang="en-GB" sz="3000" dirty="0"/>
              <a:t>p</a:t>
            </a:r>
            <a:r>
              <a:rPr lang="en-GB" sz="3000" dirty="0" smtClean="0"/>
              <a:t>art </a:t>
            </a:r>
            <a:r>
              <a:rPr lang="mr-IN" sz="3000" dirty="0" smtClean="0"/>
              <a:t>–</a:t>
            </a:r>
            <a:r>
              <a:rPr lang="en-GB" sz="3000" dirty="0" smtClean="0"/>
              <a:t> as:</a:t>
            </a:r>
          </a:p>
          <a:p>
            <a:pPr lvl="0"/>
            <a:r>
              <a:rPr lang="en-GB" sz="3000" dirty="0" smtClean="0"/>
              <a:t>‘activities </a:t>
            </a:r>
            <a:r>
              <a:rPr lang="en-GB" sz="3000" dirty="0"/>
              <a:t>to do with community involvement (including volunteering or doing unpaid work; giving views on issues to people outside ones immediate circle)</a:t>
            </a:r>
            <a:r>
              <a:rPr lang="en-GB" sz="3000" dirty="0" smtClean="0"/>
              <a:t>.’ </a:t>
            </a:r>
          </a:p>
          <a:p>
            <a:pPr lvl="0"/>
            <a:r>
              <a:rPr lang="en-GB" sz="3000" dirty="0" smtClean="0"/>
              <a:t>But also as being able to access digital information about and take part in ‘democratic institutions’ and ‘campaigning’.</a:t>
            </a:r>
            <a:endParaRPr lang="en-US" dirty="0">
              <a:hlinkClick r:id="rId2"/>
            </a:endParaRPr>
          </a:p>
          <a:p>
            <a:endParaRPr lang="en-US" sz="2000" dirty="0" smtClean="0">
              <a:hlinkClick r:id="rId2"/>
            </a:endParaRPr>
          </a:p>
          <a:p>
            <a:r>
              <a:rPr lang="en-US" sz="2000" dirty="0" smtClean="0">
                <a:hlinkClick r:id="rId2"/>
              </a:rPr>
              <a:t>https://www.ofcom.org.uk/cymru/research-and-data/internet-and-on-demand-research/internet-use-and-attitudes/citizens-digital-participation</a:t>
            </a:r>
            <a:r>
              <a:rPr lang="en-US" sz="2000" dirty="0" smtClean="0"/>
              <a:t> </a:t>
            </a:r>
          </a:p>
          <a:p>
            <a:endParaRPr lang="en-US" sz="2000" dirty="0"/>
          </a:p>
          <a:p>
            <a:r>
              <a:rPr lang="en-US" sz="2000" dirty="0" smtClean="0">
                <a:hlinkClick r:id="rId3"/>
              </a:rPr>
              <a:t>https://catcomm.org/ladder-participation/</a:t>
            </a:r>
            <a:r>
              <a:rPr lang="en-US" sz="2000" dirty="0" smtClean="0"/>
              <a:t> </a:t>
            </a:r>
          </a:p>
          <a:p>
            <a:endParaRPr lang="en-US" sz="2000" dirty="0"/>
          </a:p>
          <a:p>
            <a:r>
              <a:rPr lang="en-US" sz="2000" dirty="0" smtClean="0">
                <a:hlinkClick r:id="rId4"/>
              </a:rPr>
              <a:t>https://www.citizenshandbook.org/arnsteinsladder.html</a:t>
            </a:r>
            <a:r>
              <a:rPr lang="en-US" sz="2000" dirty="0" smtClean="0"/>
              <a:t> </a:t>
            </a:r>
            <a:endParaRPr lang="en-US" sz="2000" dirty="0"/>
          </a:p>
        </p:txBody>
      </p:sp>
    </p:spTree>
    <p:extLst>
      <p:ext uri="{BB962C8B-B14F-4D97-AF65-F5344CB8AC3E}">
        <p14:creationId xmlns:p14="http://schemas.microsoft.com/office/powerpoint/2010/main" val="3048445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Participation </a:t>
            </a:r>
            <a:endParaRPr lang="en-US" dirty="0"/>
          </a:p>
        </p:txBody>
      </p:sp>
      <p:sp>
        <p:nvSpPr>
          <p:cNvPr id="3" name="Content Placeholder 2"/>
          <p:cNvSpPr>
            <a:spLocks noGrp="1"/>
          </p:cNvSpPr>
          <p:nvPr>
            <p:ph idx="1"/>
          </p:nvPr>
        </p:nvSpPr>
        <p:spPr/>
        <p:txBody>
          <a:bodyPr/>
          <a:lstStyle/>
          <a:p>
            <a:r>
              <a:rPr lang="en-US" dirty="0" smtClean="0"/>
              <a:t>There is a similarity in ethic between </a:t>
            </a:r>
            <a:r>
              <a:rPr lang="en-US" dirty="0" err="1" smtClean="0"/>
              <a:t>Arnstein’s</a:t>
            </a:r>
            <a:r>
              <a:rPr lang="en-US" dirty="0" smtClean="0"/>
              <a:t> Ladder and Preston’s Typology of Participation.</a:t>
            </a:r>
          </a:p>
          <a:p>
            <a:endParaRPr lang="en-US" dirty="0" smtClean="0"/>
          </a:p>
          <a:p>
            <a:r>
              <a:rPr lang="en-US" dirty="0" smtClean="0"/>
              <a:t>Both run from passive to active, from dependent to independent, but they consider different outcomes.</a:t>
            </a:r>
            <a:endParaRPr lang="en-US" dirty="0"/>
          </a:p>
        </p:txBody>
      </p:sp>
    </p:spTree>
    <p:extLst>
      <p:ext uri="{BB962C8B-B14F-4D97-AF65-F5344CB8AC3E}">
        <p14:creationId xmlns:p14="http://schemas.microsoft.com/office/powerpoint/2010/main" val="3896659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Participation </a:t>
            </a:r>
            <a:endParaRPr lang="en-US" dirty="0"/>
          </a:p>
        </p:txBody>
      </p:sp>
      <p:sp>
        <p:nvSpPr>
          <p:cNvPr id="3" name="Content Placeholder 2"/>
          <p:cNvSpPr>
            <a:spLocks noGrp="1"/>
          </p:cNvSpPr>
          <p:nvPr>
            <p:ph sz="half" idx="1"/>
          </p:nvPr>
        </p:nvSpPr>
        <p:spPr/>
        <p:txBody>
          <a:bodyPr>
            <a:normAutofit fontScale="85000" lnSpcReduction="20000"/>
          </a:bodyPr>
          <a:lstStyle/>
          <a:p>
            <a:r>
              <a:rPr lang="en-US" dirty="0" smtClean="0"/>
              <a:t>Preston/ Pretty et al Typology </a:t>
            </a:r>
            <a:r>
              <a:rPr lang="en-US" dirty="0"/>
              <a:t>of </a:t>
            </a:r>
            <a:r>
              <a:rPr lang="en-US" dirty="0" smtClean="0"/>
              <a:t>Participation</a:t>
            </a:r>
          </a:p>
          <a:p>
            <a:endParaRPr lang="en-US" dirty="0"/>
          </a:p>
          <a:p>
            <a:r>
              <a:rPr lang="en-US" dirty="0"/>
              <a:t>1. Passive </a:t>
            </a:r>
            <a:r>
              <a:rPr lang="en-US" dirty="0" smtClean="0"/>
              <a:t>Participation</a:t>
            </a:r>
          </a:p>
          <a:p>
            <a:r>
              <a:rPr lang="en-US" dirty="0"/>
              <a:t>2. Participation in information </a:t>
            </a:r>
            <a:r>
              <a:rPr lang="en-US" dirty="0" smtClean="0"/>
              <a:t>gathering</a:t>
            </a:r>
          </a:p>
          <a:p>
            <a:r>
              <a:rPr lang="en-US" dirty="0"/>
              <a:t>3. Participation by </a:t>
            </a:r>
            <a:r>
              <a:rPr lang="en-US" dirty="0" smtClean="0"/>
              <a:t>consultation</a:t>
            </a:r>
          </a:p>
          <a:p>
            <a:r>
              <a:rPr lang="en-US" dirty="0"/>
              <a:t>4. Participation for material </a:t>
            </a:r>
            <a:r>
              <a:rPr lang="en-US" dirty="0" smtClean="0"/>
              <a:t>incentives</a:t>
            </a:r>
            <a:r>
              <a:rPr lang="en-US" dirty="0"/>
              <a:t> </a:t>
            </a:r>
            <a:endParaRPr lang="en-GB" dirty="0"/>
          </a:p>
          <a:p>
            <a:r>
              <a:rPr lang="en-US" dirty="0"/>
              <a:t>5. Functional </a:t>
            </a:r>
            <a:r>
              <a:rPr lang="en-US" dirty="0" smtClean="0"/>
              <a:t>participation</a:t>
            </a:r>
          </a:p>
          <a:p>
            <a:r>
              <a:rPr lang="en-US" dirty="0"/>
              <a:t>6. Interactive </a:t>
            </a:r>
            <a:r>
              <a:rPr lang="en-US" dirty="0" smtClean="0"/>
              <a:t>participation</a:t>
            </a:r>
          </a:p>
          <a:p>
            <a:r>
              <a:rPr lang="en-US" dirty="0"/>
              <a:t>7. Self-</a:t>
            </a:r>
            <a:r>
              <a:rPr lang="en-US" dirty="0" err="1"/>
              <a:t>mobilisation</a:t>
            </a:r>
            <a:endParaRPr lang="en-GB" dirty="0"/>
          </a:p>
          <a:p>
            <a:endParaRPr lang="en-GB" dirty="0"/>
          </a:p>
          <a:p>
            <a:endParaRPr lang="en-GB" dirty="0"/>
          </a:p>
          <a:p>
            <a:endParaRPr lang="en-GB" dirty="0"/>
          </a:p>
          <a:p>
            <a:endParaRPr lang="en-GB" dirty="0"/>
          </a:p>
          <a:p>
            <a:endParaRPr lang="en-GB" dirty="0"/>
          </a:p>
          <a:p>
            <a:endParaRPr lang="en-GB" dirty="0"/>
          </a:p>
        </p:txBody>
      </p:sp>
      <p:pic>
        <p:nvPicPr>
          <p:cNvPr id="5" name="Content Placeholder 4" descr="arnsteins_ladder.png"/>
          <p:cNvPicPr>
            <a:picLocks noGrp="1" noChangeAspect="1"/>
          </p:cNvPicPr>
          <p:nvPr>
            <p:ph sz="half" idx="2"/>
          </p:nvPr>
        </p:nvPicPr>
        <p:blipFill>
          <a:blip r:embed="rId3">
            <a:extLst>
              <a:ext uri="{28A0092B-C50C-407E-A947-70E740481C1C}">
                <a14:useLocalDpi xmlns:a14="http://schemas.microsoft.com/office/drawing/2010/main" val="0"/>
              </a:ext>
            </a:extLst>
          </a:blip>
          <a:srcRect l="-19834" r="-19834"/>
          <a:stretch>
            <a:fillRect/>
          </a:stretch>
        </p:blipFill>
        <p:spPr>
          <a:xfrm>
            <a:off x="4648200" y="2332037"/>
            <a:ext cx="4038600" cy="4525963"/>
          </a:xfrm>
        </p:spPr>
      </p:pic>
      <p:sp>
        <p:nvSpPr>
          <p:cNvPr id="6" name="TextBox 5"/>
          <p:cNvSpPr txBox="1"/>
          <p:nvPr/>
        </p:nvSpPr>
        <p:spPr>
          <a:xfrm>
            <a:off x="5216769" y="1417638"/>
            <a:ext cx="2694217" cy="830997"/>
          </a:xfrm>
          <a:prstGeom prst="rect">
            <a:avLst/>
          </a:prstGeom>
          <a:noFill/>
        </p:spPr>
        <p:txBody>
          <a:bodyPr wrap="none" rtlCol="0">
            <a:spAutoFit/>
          </a:bodyPr>
          <a:lstStyle/>
          <a:p>
            <a:r>
              <a:rPr lang="en-US" sz="2400" dirty="0" err="1" smtClean="0"/>
              <a:t>Arnstein’s</a:t>
            </a:r>
            <a:r>
              <a:rPr lang="en-US" sz="2400" dirty="0" smtClean="0"/>
              <a:t> Ladder of </a:t>
            </a:r>
          </a:p>
          <a:p>
            <a:r>
              <a:rPr lang="en-US" sz="2400" dirty="0" smtClean="0"/>
              <a:t>Citizen Participation</a:t>
            </a:r>
            <a:endParaRPr lang="en-US" sz="2400" dirty="0"/>
          </a:p>
        </p:txBody>
      </p:sp>
    </p:spTree>
    <p:extLst>
      <p:ext uri="{BB962C8B-B14F-4D97-AF65-F5344CB8AC3E}">
        <p14:creationId xmlns:p14="http://schemas.microsoft.com/office/powerpoint/2010/main" val="1011501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Participation</a:t>
            </a:r>
            <a:endParaRPr lang="en-US" dirty="0"/>
          </a:p>
        </p:txBody>
      </p:sp>
      <p:sp>
        <p:nvSpPr>
          <p:cNvPr id="3" name="Content Placeholder 2"/>
          <p:cNvSpPr>
            <a:spLocks noGrp="1"/>
          </p:cNvSpPr>
          <p:nvPr>
            <p:ph idx="1"/>
          </p:nvPr>
        </p:nvSpPr>
        <p:spPr/>
        <p:txBody>
          <a:bodyPr/>
          <a:lstStyle/>
          <a:p>
            <a:r>
              <a:rPr lang="en-US" dirty="0" smtClean="0"/>
              <a:t>Commonalities include a gradual move away from dependence to independence.</a:t>
            </a:r>
          </a:p>
          <a:p>
            <a:endParaRPr lang="en-US" dirty="0"/>
          </a:p>
          <a:p>
            <a:r>
              <a:rPr lang="en-US" dirty="0" smtClean="0"/>
              <a:t>Recognition of social and or personal power or responsibility.</a:t>
            </a:r>
          </a:p>
          <a:p>
            <a:endParaRPr lang="en-US" dirty="0"/>
          </a:p>
          <a:p>
            <a:r>
              <a:rPr lang="en-US" dirty="0" smtClean="0"/>
              <a:t>Collaboration, reflection, connection, intention and information. </a:t>
            </a:r>
            <a:endParaRPr lang="en-US" dirty="0"/>
          </a:p>
        </p:txBody>
      </p:sp>
    </p:spTree>
    <p:extLst>
      <p:ext uri="{BB962C8B-B14F-4D97-AF65-F5344CB8AC3E}">
        <p14:creationId xmlns:p14="http://schemas.microsoft.com/office/powerpoint/2010/main" val="696725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Barriers to Participation</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Time </a:t>
            </a:r>
          </a:p>
          <a:p>
            <a:r>
              <a:rPr lang="en-US" dirty="0" smtClean="0"/>
              <a:t>Proxemics (space between self and others)</a:t>
            </a:r>
          </a:p>
          <a:p>
            <a:r>
              <a:rPr lang="en-US" dirty="0" smtClean="0"/>
              <a:t>Proprioception (sense of self in ‘space’ </a:t>
            </a:r>
            <a:r>
              <a:rPr lang="mr-IN" dirty="0" smtClean="0"/>
              <a:t>–</a:t>
            </a:r>
            <a:r>
              <a:rPr lang="en-US" dirty="0" smtClean="0"/>
              <a:t> often relating to movement </a:t>
            </a:r>
            <a:r>
              <a:rPr lang="mr-IN" dirty="0" smtClean="0"/>
              <a:t>–</a:t>
            </a:r>
            <a:r>
              <a:rPr lang="en-US" dirty="0" smtClean="0"/>
              <a:t> includes ‘personal space’)</a:t>
            </a:r>
          </a:p>
          <a:p>
            <a:r>
              <a:rPr lang="en-US" dirty="0" smtClean="0"/>
              <a:t>Securing commitment</a:t>
            </a:r>
          </a:p>
          <a:p>
            <a:r>
              <a:rPr lang="en-US" dirty="0" smtClean="0"/>
              <a:t>Attendance </a:t>
            </a:r>
          </a:p>
          <a:p>
            <a:r>
              <a:rPr lang="en-US" dirty="0" smtClean="0"/>
              <a:t>Speaking up for yourself (permission and validation)</a:t>
            </a:r>
          </a:p>
          <a:p>
            <a:r>
              <a:rPr lang="en-US" dirty="0" smtClean="0"/>
              <a:t>Trust issues within communities </a:t>
            </a:r>
            <a:r>
              <a:rPr lang="mr-IN" dirty="0" smtClean="0"/>
              <a:t>–</a:t>
            </a:r>
            <a:r>
              <a:rPr lang="en-US" dirty="0" smtClean="0"/>
              <a:t> and a sense of ‘why should we bother?’</a:t>
            </a:r>
          </a:p>
        </p:txBody>
      </p:sp>
    </p:spTree>
    <p:extLst>
      <p:ext uri="{BB962C8B-B14F-4D97-AF65-F5344CB8AC3E}">
        <p14:creationId xmlns:p14="http://schemas.microsoft.com/office/powerpoint/2010/main" val="16652714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next?</a:t>
            </a:r>
            <a:endParaRPr lang="en-US" dirty="0"/>
          </a:p>
        </p:txBody>
      </p:sp>
      <p:sp>
        <p:nvSpPr>
          <p:cNvPr id="3" name="Content Placeholder 2"/>
          <p:cNvSpPr>
            <a:spLocks noGrp="1"/>
          </p:cNvSpPr>
          <p:nvPr>
            <p:ph idx="1"/>
          </p:nvPr>
        </p:nvSpPr>
        <p:spPr/>
        <p:txBody>
          <a:bodyPr>
            <a:normAutofit fontScale="92500"/>
          </a:bodyPr>
          <a:lstStyle/>
          <a:p>
            <a:r>
              <a:rPr lang="en-US" dirty="0" smtClean="0"/>
              <a:t>Can participants </a:t>
            </a:r>
            <a:r>
              <a:rPr lang="en-US" dirty="0" err="1" smtClean="0"/>
              <a:t>recognise</a:t>
            </a:r>
            <a:r>
              <a:rPr lang="en-US" dirty="0" smtClean="0"/>
              <a:t> anticipated benefits of participation? </a:t>
            </a:r>
          </a:p>
          <a:p>
            <a:r>
              <a:rPr lang="en-US" dirty="0" smtClean="0"/>
              <a:t>Can participants take ownership of an outcome?</a:t>
            </a:r>
          </a:p>
          <a:p>
            <a:endParaRPr lang="en-US" dirty="0" smtClean="0"/>
          </a:p>
          <a:p>
            <a:r>
              <a:rPr lang="en-US" dirty="0" smtClean="0"/>
              <a:t>Can you build a composite character out of your workshop </a:t>
            </a:r>
            <a:r>
              <a:rPr lang="en-US" dirty="0"/>
              <a:t>b</a:t>
            </a:r>
            <a:r>
              <a:rPr lang="en-US" dirty="0" smtClean="0"/>
              <a:t>y ‘identifying common experiences and stories’ </a:t>
            </a:r>
            <a:r>
              <a:rPr lang="en-US" sz="2200" dirty="0" smtClean="0"/>
              <a:t>(Thornton, 2009:166)</a:t>
            </a:r>
            <a:r>
              <a:rPr lang="en-US" dirty="0" smtClean="0"/>
              <a:t>? </a:t>
            </a:r>
            <a:endParaRPr lang="en-US" dirty="0" smtClean="0"/>
          </a:p>
          <a:p>
            <a:r>
              <a:rPr lang="en-US" dirty="0" smtClean="0"/>
              <a:t>Intention, motivation, collaboration and ethics.</a:t>
            </a:r>
          </a:p>
        </p:txBody>
      </p:sp>
    </p:spTree>
    <p:extLst>
      <p:ext uri="{BB962C8B-B14F-4D97-AF65-F5344CB8AC3E}">
        <p14:creationId xmlns:p14="http://schemas.microsoft.com/office/powerpoint/2010/main" val="13801254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next?</a:t>
            </a:r>
            <a:endParaRPr lang="en-US" dirty="0"/>
          </a:p>
        </p:txBody>
      </p:sp>
      <p:sp>
        <p:nvSpPr>
          <p:cNvPr id="3" name="Content Placeholder 2"/>
          <p:cNvSpPr>
            <a:spLocks noGrp="1"/>
          </p:cNvSpPr>
          <p:nvPr>
            <p:ph idx="1"/>
          </p:nvPr>
        </p:nvSpPr>
        <p:spPr/>
        <p:txBody>
          <a:bodyPr>
            <a:normAutofit lnSpcReduction="10000"/>
          </a:bodyPr>
          <a:lstStyle/>
          <a:p>
            <a:r>
              <a:rPr lang="en-US" dirty="0" smtClean="0"/>
              <a:t> ‘</a:t>
            </a:r>
            <a:r>
              <a:rPr lang="en-US" dirty="0" err="1" smtClean="0"/>
              <a:t>contextualise</a:t>
            </a:r>
            <a:r>
              <a:rPr lang="en-US" dirty="0" smtClean="0"/>
              <a:t> issues and concerns of local people through a national and international frame’ </a:t>
            </a:r>
            <a:r>
              <a:rPr lang="en-US" sz="2000" dirty="0" smtClean="0"/>
              <a:t>(Thornton, 2009:168) </a:t>
            </a:r>
          </a:p>
          <a:p>
            <a:endParaRPr lang="en-US" dirty="0" smtClean="0"/>
          </a:p>
          <a:p>
            <a:r>
              <a:rPr lang="en-US" dirty="0" smtClean="0"/>
              <a:t>Do you need to ‘platform work that can make a difference as a result of debate, new thinking and participatory provocation’ (</a:t>
            </a:r>
            <a:r>
              <a:rPr lang="en-US" dirty="0" err="1" smtClean="0"/>
              <a:t>para</a:t>
            </a:r>
            <a:r>
              <a:rPr lang="en-US" dirty="0" smtClean="0"/>
              <a:t>). </a:t>
            </a:r>
          </a:p>
          <a:p>
            <a:pPr marL="0" indent="0">
              <a:buNone/>
            </a:pPr>
            <a:endParaRPr lang="en-US" dirty="0" smtClean="0"/>
          </a:p>
          <a:p>
            <a:r>
              <a:rPr lang="en-US" dirty="0" smtClean="0"/>
              <a:t>What does evaluation look like?</a:t>
            </a:r>
          </a:p>
          <a:p>
            <a:endParaRPr lang="en-US" dirty="0" smtClean="0"/>
          </a:p>
          <a:p>
            <a:endParaRPr lang="en-US" dirty="0"/>
          </a:p>
        </p:txBody>
      </p:sp>
    </p:spTree>
    <p:extLst>
      <p:ext uri="{BB962C8B-B14F-4D97-AF65-F5344CB8AC3E}">
        <p14:creationId xmlns:p14="http://schemas.microsoft.com/office/powerpoint/2010/main" val="2288761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Reflection and Repeat</a:t>
            </a:r>
            <a:endParaRPr lang="en-US" dirty="0"/>
          </a:p>
        </p:txBody>
      </p:sp>
      <p:sp>
        <p:nvSpPr>
          <p:cNvPr id="3" name="Content Placeholder 2"/>
          <p:cNvSpPr>
            <a:spLocks noGrp="1"/>
          </p:cNvSpPr>
          <p:nvPr>
            <p:ph idx="1"/>
          </p:nvPr>
        </p:nvSpPr>
        <p:spPr/>
        <p:txBody>
          <a:bodyPr/>
          <a:lstStyle/>
          <a:p>
            <a:endParaRPr lang="en-US" dirty="0" smtClean="0"/>
          </a:p>
          <a:p>
            <a:r>
              <a:rPr lang="en-US" dirty="0" smtClean="0"/>
              <a:t>Social change </a:t>
            </a:r>
            <a:r>
              <a:rPr lang="mr-IN" dirty="0" smtClean="0"/>
              <a:t>–</a:t>
            </a:r>
            <a:r>
              <a:rPr lang="en-US" dirty="0" smtClean="0"/>
              <a:t> a wider result?</a:t>
            </a:r>
          </a:p>
          <a:p>
            <a:r>
              <a:rPr lang="en-US" dirty="0" smtClean="0"/>
              <a:t>What can come out of the work? </a:t>
            </a:r>
          </a:p>
          <a:p>
            <a:r>
              <a:rPr lang="en-US" dirty="0" smtClean="0"/>
              <a:t>Data or a project?</a:t>
            </a:r>
          </a:p>
          <a:p>
            <a:r>
              <a:rPr lang="en-US" dirty="0" smtClean="0"/>
              <a:t>‘Challenge, entertain and stimulate debate’ </a:t>
            </a:r>
            <a:r>
              <a:rPr lang="en-US" sz="2000" dirty="0" smtClean="0"/>
              <a:t>(Thornton, 2009:169)</a:t>
            </a:r>
          </a:p>
          <a:p>
            <a:endParaRPr lang="en-US" dirty="0"/>
          </a:p>
        </p:txBody>
      </p:sp>
    </p:spTree>
    <p:extLst>
      <p:ext uri="{BB962C8B-B14F-4D97-AF65-F5344CB8AC3E}">
        <p14:creationId xmlns:p14="http://schemas.microsoft.com/office/powerpoint/2010/main" val="811407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Evaluation</a:t>
            </a:r>
            <a:endParaRPr lang="en-US" dirty="0"/>
          </a:p>
        </p:txBody>
      </p:sp>
      <p:sp>
        <p:nvSpPr>
          <p:cNvPr id="3" name="Content Placeholder 2"/>
          <p:cNvSpPr>
            <a:spLocks noGrp="1"/>
          </p:cNvSpPr>
          <p:nvPr>
            <p:ph idx="1"/>
          </p:nvPr>
        </p:nvSpPr>
        <p:spPr/>
        <p:txBody>
          <a:bodyPr>
            <a:normAutofit fontScale="92500" lnSpcReduction="20000"/>
          </a:bodyPr>
          <a:lstStyle/>
          <a:p>
            <a:r>
              <a:rPr lang="en-GB" dirty="0" smtClean="0"/>
              <a:t>‘In </a:t>
            </a:r>
            <a:r>
              <a:rPr lang="en-GB" dirty="0"/>
              <a:t>terms of </a:t>
            </a:r>
            <a:r>
              <a:rPr lang="en-GB" dirty="0" smtClean="0"/>
              <a:t>data, </a:t>
            </a:r>
            <a:r>
              <a:rPr lang="en-GB" dirty="0"/>
              <a:t>all companies will have the numbers </a:t>
            </a:r>
            <a:r>
              <a:rPr lang="en-GB" dirty="0" smtClean="0"/>
              <a:t>(</a:t>
            </a:r>
            <a:r>
              <a:rPr lang="en-GB" dirty="0" smtClean="0"/>
              <a:t>every year, </a:t>
            </a:r>
            <a:r>
              <a:rPr lang="en-GB" dirty="0" smtClean="0"/>
              <a:t>ACW </a:t>
            </a:r>
            <a:r>
              <a:rPr lang="en-GB" dirty="0"/>
              <a:t>reports </a:t>
            </a:r>
            <a:r>
              <a:rPr lang="en-GB" dirty="0" smtClean="0"/>
              <a:t>want </a:t>
            </a:r>
            <a:r>
              <a:rPr lang="en-GB" dirty="0"/>
              <a:t>to know the exact number of people you have worked with and how many times </a:t>
            </a:r>
            <a:r>
              <a:rPr lang="en-GB" dirty="0" err="1" smtClean="0"/>
              <a:t>etc</a:t>
            </a:r>
            <a:r>
              <a:rPr lang="en-GB" dirty="0" smtClean="0"/>
              <a:t>). </a:t>
            </a:r>
          </a:p>
          <a:p>
            <a:r>
              <a:rPr lang="en-GB" dirty="0" smtClean="0"/>
              <a:t>Organisations </a:t>
            </a:r>
            <a:r>
              <a:rPr lang="en-GB" dirty="0"/>
              <a:t>are all different in how they collect more qualitative data - interviews, surveys, feedback walls, focus groups; sometimes the evidence may be on film or on paper.  </a:t>
            </a:r>
            <a:endParaRPr lang="en-GB" dirty="0" smtClean="0"/>
          </a:p>
          <a:p>
            <a:r>
              <a:rPr lang="en-GB" dirty="0" smtClean="0"/>
              <a:t>Funders might </a:t>
            </a:r>
            <a:r>
              <a:rPr lang="en-GB" dirty="0"/>
              <a:t>come and spend a </a:t>
            </a:r>
            <a:r>
              <a:rPr lang="en-GB" dirty="0" smtClean="0"/>
              <a:t>morning </a:t>
            </a:r>
            <a:r>
              <a:rPr lang="en-GB" dirty="0"/>
              <a:t>going through </a:t>
            </a:r>
            <a:r>
              <a:rPr lang="en-GB" dirty="0" smtClean="0"/>
              <a:t>all </a:t>
            </a:r>
            <a:r>
              <a:rPr lang="en-GB" dirty="0"/>
              <a:t>planning, evidence, films, interviews </a:t>
            </a:r>
            <a:r>
              <a:rPr lang="en-GB" dirty="0" err="1" smtClean="0"/>
              <a:t>etc</a:t>
            </a:r>
            <a:r>
              <a:rPr lang="en-GB" dirty="0" smtClean="0"/>
              <a:t> </a:t>
            </a:r>
            <a:r>
              <a:rPr lang="en-GB" dirty="0"/>
              <a:t>and </a:t>
            </a:r>
            <a:r>
              <a:rPr lang="en-GB" dirty="0" smtClean="0"/>
              <a:t>others require a </a:t>
            </a:r>
            <a:r>
              <a:rPr lang="en-GB" dirty="0"/>
              <a:t>yearly written report</a:t>
            </a:r>
            <a:r>
              <a:rPr lang="en-GB" dirty="0" smtClean="0"/>
              <a:t>.’</a:t>
            </a:r>
            <a:endParaRPr lang="en-GB" dirty="0"/>
          </a:p>
          <a:p>
            <a:endParaRPr lang="en-US" dirty="0"/>
          </a:p>
        </p:txBody>
      </p:sp>
    </p:spTree>
    <p:extLst>
      <p:ext uri="{BB962C8B-B14F-4D97-AF65-F5344CB8AC3E}">
        <p14:creationId xmlns:p14="http://schemas.microsoft.com/office/powerpoint/2010/main" val="29397760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descr="Screen Shot 2021-03-04 at 13.14.26.png"/>
          <p:cNvPicPr>
            <a:picLocks noGrp="1" noChangeAspect="1"/>
          </p:cNvPicPr>
          <p:nvPr>
            <p:ph idx="1"/>
          </p:nvPr>
        </p:nvPicPr>
        <p:blipFill rotWithShape="1">
          <a:blip r:embed="rId3">
            <a:extLst>
              <a:ext uri="{28A0092B-C50C-407E-A947-70E740481C1C}">
                <a14:useLocalDpi xmlns:a14="http://schemas.microsoft.com/office/drawing/2010/main" val="0"/>
              </a:ext>
            </a:extLst>
          </a:blip>
          <a:srcRect l="27446" t="20096" r="27208" b="6003"/>
          <a:stretch/>
        </p:blipFill>
        <p:spPr>
          <a:xfrm>
            <a:off x="1484923" y="274638"/>
            <a:ext cx="6310923" cy="6428015"/>
          </a:xfrm>
        </p:spPr>
      </p:pic>
    </p:spTree>
    <p:extLst>
      <p:ext uri="{BB962C8B-B14F-4D97-AF65-F5344CB8AC3E}">
        <p14:creationId xmlns:p14="http://schemas.microsoft.com/office/powerpoint/2010/main" val="3015572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Documentary Theatre</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Capturing participants words and authentic meaning </a:t>
            </a:r>
            <a:r>
              <a:rPr lang="mr-IN" dirty="0" smtClean="0"/>
              <a:t>–</a:t>
            </a:r>
            <a:r>
              <a:rPr lang="en-US" dirty="0" smtClean="0"/>
              <a:t> as in Reminiscence Theatre (best source Pam Schweitzer, 2007)</a:t>
            </a:r>
          </a:p>
          <a:p>
            <a:r>
              <a:rPr lang="en-US" dirty="0" smtClean="0"/>
              <a:t>Capturing clear, real representations of event that may be ordinary </a:t>
            </a:r>
            <a:r>
              <a:rPr lang="mr-IN" dirty="0" smtClean="0"/>
              <a:t>–</a:t>
            </a:r>
            <a:r>
              <a:rPr lang="en-US" dirty="0" smtClean="0"/>
              <a:t> but increase a connection to the audience through ‘familiarity and empathy’. </a:t>
            </a:r>
            <a:r>
              <a:rPr lang="en-US" sz="2200" dirty="0" smtClean="0"/>
              <a:t>(</a:t>
            </a:r>
            <a:r>
              <a:rPr lang="en-US" sz="2200" dirty="0" smtClean="0"/>
              <a:t>Schweitzer, 2007:50)</a:t>
            </a:r>
            <a:endParaRPr lang="en-US" sz="2200" dirty="0" smtClean="0"/>
          </a:p>
          <a:p>
            <a:r>
              <a:rPr lang="en-US" dirty="0" smtClean="0"/>
              <a:t>Reimagining the ‘playback’ form </a:t>
            </a:r>
            <a:r>
              <a:rPr lang="mr-IN" dirty="0" smtClean="0"/>
              <a:t>–</a:t>
            </a:r>
            <a:r>
              <a:rPr lang="en-US" dirty="0" smtClean="0"/>
              <a:t> song etc.</a:t>
            </a:r>
          </a:p>
          <a:p>
            <a:r>
              <a:rPr lang="en-US" dirty="0" smtClean="0"/>
              <a:t>Improvising ‘playback’ </a:t>
            </a:r>
            <a:r>
              <a:rPr lang="mr-IN" dirty="0" smtClean="0"/>
              <a:t>–</a:t>
            </a:r>
            <a:r>
              <a:rPr lang="en-US" dirty="0" smtClean="0"/>
              <a:t> creating scenes or characters.</a:t>
            </a:r>
            <a:endParaRPr lang="en-US" dirty="0"/>
          </a:p>
        </p:txBody>
      </p:sp>
    </p:spTree>
    <p:extLst>
      <p:ext uri="{BB962C8B-B14F-4D97-AF65-F5344CB8AC3E}">
        <p14:creationId xmlns:p14="http://schemas.microsoft.com/office/powerpoint/2010/main" val="3269115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Playback theatre</a:t>
            </a:r>
            <a:endParaRPr lang="en-US" dirty="0"/>
          </a:p>
        </p:txBody>
      </p:sp>
      <p:sp>
        <p:nvSpPr>
          <p:cNvPr id="3" name="Content Placeholder 2"/>
          <p:cNvSpPr>
            <a:spLocks noGrp="1"/>
          </p:cNvSpPr>
          <p:nvPr>
            <p:ph idx="1"/>
          </p:nvPr>
        </p:nvSpPr>
        <p:spPr>
          <a:xfrm>
            <a:off x="457200" y="1417638"/>
            <a:ext cx="8229600" cy="5440362"/>
          </a:xfrm>
        </p:spPr>
        <p:txBody>
          <a:bodyPr>
            <a:normAutofit fontScale="85000" lnSpcReduction="20000"/>
          </a:bodyPr>
          <a:lstStyle/>
          <a:p>
            <a:r>
              <a:rPr lang="en-US" dirty="0" smtClean="0"/>
              <a:t>Inspired by practitioners and educators including Paulo </a:t>
            </a:r>
            <a:r>
              <a:rPr lang="en-US" dirty="0" err="1" smtClean="0"/>
              <a:t>Freire</a:t>
            </a:r>
            <a:r>
              <a:rPr lang="en-US" dirty="0" smtClean="0"/>
              <a:t> (Pedagogy of the Oppressed, 1968).</a:t>
            </a:r>
          </a:p>
          <a:p>
            <a:endParaRPr lang="en-US" dirty="0" smtClean="0"/>
          </a:p>
          <a:p>
            <a:r>
              <a:rPr lang="en-GB" dirty="0" smtClean="0"/>
              <a:t>‘Playback </a:t>
            </a:r>
            <a:r>
              <a:rPr lang="en-GB" dirty="0"/>
              <a:t>Theatre is a unique form of improvisational theatre in which audience members volunteer stories from their lives and see them played back on the spot</a:t>
            </a:r>
            <a:r>
              <a:rPr lang="en-GB" dirty="0" smtClean="0"/>
              <a:t>.’</a:t>
            </a:r>
            <a:endParaRPr lang="en-GB" dirty="0"/>
          </a:p>
          <a:p>
            <a:pPr marL="0" indent="0">
              <a:buNone/>
            </a:pPr>
            <a:endParaRPr lang="en-US" dirty="0" smtClean="0"/>
          </a:p>
          <a:p>
            <a:r>
              <a:rPr lang="en-GB" b="1" dirty="0" smtClean="0"/>
              <a:t>‘The </a:t>
            </a:r>
            <a:r>
              <a:rPr lang="en-GB" b="1" dirty="0"/>
              <a:t>heart of the event - </a:t>
            </a:r>
            <a:r>
              <a:rPr lang="en-GB" dirty="0"/>
              <a:t>The team begin to play back the moments, feelings and stories </a:t>
            </a:r>
            <a:r>
              <a:rPr lang="en-GB" dirty="0" smtClean="0"/>
              <a:t>shared (by the audience). </a:t>
            </a:r>
            <a:r>
              <a:rPr lang="en-GB" dirty="0"/>
              <a:t>Longer stories are told from the ‘teller’s chair’, a place from which tellers have a unique view of the action. We use a range of improvisational techniques, ensuring sensitivity to the heart of the moment or story</a:t>
            </a:r>
            <a:r>
              <a:rPr lang="en-GB" dirty="0" smtClean="0"/>
              <a:t>.’</a:t>
            </a:r>
            <a:endParaRPr lang="en-GB" dirty="0"/>
          </a:p>
        </p:txBody>
      </p:sp>
    </p:spTree>
    <p:extLst>
      <p:ext uri="{BB962C8B-B14F-4D97-AF65-F5344CB8AC3E}">
        <p14:creationId xmlns:p14="http://schemas.microsoft.com/office/powerpoint/2010/main" val="2376244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Playback theatre</a:t>
            </a:r>
            <a:endParaRPr lang="en-US" dirty="0"/>
          </a:p>
        </p:txBody>
      </p:sp>
      <p:sp>
        <p:nvSpPr>
          <p:cNvPr id="3" name="Content Placeholder 2"/>
          <p:cNvSpPr>
            <a:spLocks noGrp="1"/>
          </p:cNvSpPr>
          <p:nvPr>
            <p:ph idx="1"/>
          </p:nvPr>
        </p:nvSpPr>
        <p:spPr/>
        <p:txBody>
          <a:bodyPr>
            <a:normAutofit lnSpcReduction="10000"/>
          </a:bodyPr>
          <a:lstStyle/>
          <a:p>
            <a:r>
              <a:rPr lang="en-US" dirty="0" smtClean="0"/>
              <a:t>TED talk - interesting case </a:t>
            </a:r>
            <a:r>
              <a:rPr lang="en-US" sz="2400" dirty="0" smtClean="0"/>
              <a:t>(some feedback and rather ‘overblown’ beginning):</a:t>
            </a:r>
          </a:p>
          <a:p>
            <a:r>
              <a:rPr lang="en-US" sz="2000" dirty="0" smtClean="0">
                <a:hlinkClick r:id="rId2"/>
              </a:rPr>
              <a:t>https://www.youtube.com/watch?v=DJm6zT97FxM</a:t>
            </a:r>
            <a:r>
              <a:rPr lang="en-US" sz="2000" dirty="0" smtClean="0"/>
              <a:t> </a:t>
            </a:r>
          </a:p>
          <a:p>
            <a:r>
              <a:rPr lang="en-US" dirty="0" smtClean="0"/>
              <a:t>The core message of the affective nature of sharing stories is solid, and you can </a:t>
            </a:r>
            <a:r>
              <a:rPr lang="en-US" dirty="0" err="1" smtClean="0"/>
              <a:t>recognise</a:t>
            </a:r>
            <a:r>
              <a:rPr lang="en-US" dirty="0" smtClean="0"/>
              <a:t> the power of well-practiced improvisation and sharing throughout. </a:t>
            </a:r>
          </a:p>
          <a:p>
            <a:r>
              <a:rPr lang="en-US" dirty="0" smtClean="0"/>
              <a:t>Authentic stories will connect in highly significant and valid ways to the communities that they are born of. </a:t>
            </a:r>
            <a:endParaRPr lang="en-US" dirty="0"/>
          </a:p>
        </p:txBody>
      </p:sp>
    </p:spTree>
    <p:extLst>
      <p:ext uri="{BB962C8B-B14F-4D97-AF65-F5344CB8AC3E}">
        <p14:creationId xmlns:p14="http://schemas.microsoft.com/office/powerpoint/2010/main" val="29374472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Reminiscence</a:t>
            </a:r>
            <a:endParaRPr lang="en-US" dirty="0"/>
          </a:p>
        </p:txBody>
      </p:sp>
      <p:sp>
        <p:nvSpPr>
          <p:cNvPr id="3" name="Content Placeholder 2"/>
          <p:cNvSpPr>
            <a:spLocks noGrp="1"/>
          </p:cNvSpPr>
          <p:nvPr>
            <p:ph idx="1"/>
          </p:nvPr>
        </p:nvSpPr>
        <p:spPr/>
        <p:txBody>
          <a:bodyPr/>
          <a:lstStyle/>
          <a:p>
            <a:r>
              <a:rPr lang="en-US" dirty="0" smtClean="0"/>
              <a:t>‘Verbatim theatre celebrates the richness of direct story telling, the distinct and unique way people tell their own memories. It is not about the writer crafting a phrase, but rather the writer </a:t>
            </a:r>
            <a:r>
              <a:rPr lang="en-US" dirty="0" err="1" smtClean="0"/>
              <a:t>recognising</a:t>
            </a:r>
            <a:r>
              <a:rPr lang="en-US" dirty="0" smtClean="0"/>
              <a:t> the special quality in what the source has given and putting it prominently in the script’ (Schweitzer, 2009:50)</a:t>
            </a:r>
            <a:endParaRPr lang="en-US" dirty="0"/>
          </a:p>
        </p:txBody>
      </p:sp>
    </p:spTree>
    <p:extLst>
      <p:ext uri="{BB962C8B-B14F-4D97-AF65-F5344CB8AC3E}">
        <p14:creationId xmlns:p14="http://schemas.microsoft.com/office/powerpoint/2010/main" val="3660299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Reminiscence</a:t>
            </a:r>
            <a:endParaRPr lang="en-US" dirty="0"/>
          </a:p>
        </p:txBody>
      </p:sp>
      <p:sp>
        <p:nvSpPr>
          <p:cNvPr id="3" name="Content Placeholder 2"/>
          <p:cNvSpPr>
            <a:spLocks noGrp="1"/>
          </p:cNvSpPr>
          <p:nvPr>
            <p:ph idx="1"/>
          </p:nvPr>
        </p:nvSpPr>
        <p:spPr/>
        <p:txBody>
          <a:bodyPr/>
          <a:lstStyle/>
          <a:p>
            <a:endParaRPr lang="en-US" dirty="0" smtClean="0"/>
          </a:p>
          <a:p>
            <a:r>
              <a:rPr lang="en-US" dirty="0" smtClean="0"/>
              <a:t>‘The performance itself triggered many memories amongst people who had not originally been involved in the reminiscence sessions.’ </a:t>
            </a:r>
            <a:r>
              <a:rPr lang="en-US" sz="2000" dirty="0" smtClean="0"/>
              <a:t>(Schweitzer, 2009:25)</a:t>
            </a:r>
          </a:p>
          <a:p>
            <a:endParaRPr lang="en-US" dirty="0"/>
          </a:p>
        </p:txBody>
      </p:sp>
    </p:spTree>
    <p:extLst>
      <p:ext uri="{BB962C8B-B14F-4D97-AF65-F5344CB8AC3E}">
        <p14:creationId xmlns:p14="http://schemas.microsoft.com/office/powerpoint/2010/main" val="25756987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Reminiscence</a:t>
            </a:r>
            <a:endParaRPr lang="en-US" dirty="0"/>
          </a:p>
        </p:txBody>
      </p:sp>
      <p:sp>
        <p:nvSpPr>
          <p:cNvPr id="3" name="Content Placeholder 2"/>
          <p:cNvSpPr>
            <a:spLocks noGrp="1"/>
          </p:cNvSpPr>
          <p:nvPr>
            <p:ph idx="1"/>
          </p:nvPr>
        </p:nvSpPr>
        <p:spPr/>
        <p:txBody>
          <a:bodyPr/>
          <a:lstStyle/>
          <a:p>
            <a:r>
              <a:rPr lang="en-US" dirty="0" smtClean="0"/>
              <a:t>In speaking to the older community:</a:t>
            </a:r>
          </a:p>
          <a:p>
            <a:endParaRPr lang="en-US" dirty="0" smtClean="0"/>
          </a:p>
          <a:p>
            <a:r>
              <a:rPr lang="en-US" dirty="0" smtClean="0"/>
              <a:t>‘It was obvious that this material collected and edited, could form the basis for a piece of theatre in a style of its own, mirroring the way in which the original speakers remembered the past.’ </a:t>
            </a:r>
            <a:r>
              <a:rPr lang="en-US" sz="2000" dirty="0" smtClean="0"/>
              <a:t>(Schweitzer, 2009:24)</a:t>
            </a:r>
            <a:endParaRPr lang="en-US" sz="2000" dirty="0"/>
          </a:p>
        </p:txBody>
      </p:sp>
    </p:spTree>
    <p:extLst>
      <p:ext uri="{BB962C8B-B14F-4D97-AF65-F5344CB8AC3E}">
        <p14:creationId xmlns:p14="http://schemas.microsoft.com/office/powerpoint/2010/main" val="2774849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Your projects</a:t>
            </a:r>
            <a:endParaRPr lang="en-US" dirty="0"/>
          </a:p>
        </p:txBody>
      </p:sp>
      <p:sp>
        <p:nvSpPr>
          <p:cNvPr id="3" name="Content Placeholder 2"/>
          <p:cNvSpPr>
            <a:spLocks noGrp="1"/>
          </p:cNvSpPr>
          <p:nvPr>
            <p:ph idx="1"/>
          </p:nvPr>
        </p:nvSpPr>
        <p:spPr/>
        <p:txBody>
          <a:bodyPr>
            <a:normAutofit lnSpcReduction="10000"/>
          </a:bodyPr>
          <a:lstStyle/>
          <a:p>
            <a:r>
              <a:rPr lang="en-US" dirty="0" smtClean="0"/>
              <a:t>Is there an outcome that you need to </a:t>
            </a:r>
            <a:r>
              <a:rPr lang="en-US" dirty="0" err="1" smtClean="0"/>
              <a:t>crystalise</a:t>
            </a:r>
            <a:r>
              <a:rPr lang="en-US" dirty="0" smtClean="0"/>
              <a:t> in your project?</a:t>
            </a:r>
          </a:p>
          <a:p>
            <a:endParaRPr lang="en-US" dirty="0"/>
          </a:p>
          <a:p>
            <a:r>
              <a:rPr lang="en-US" dirty="0" smtClean="0"/>
              <a:t>How might you link your sessions to build towards a constructive goal?</a:t>
            </a:r>
          </a:p>
          <a:p>
            <a:endParaRPr lang="en-US" dirty="0"/>
          </a:p>
          <a:p>
            <a:r>
              <a:rPr lang="en-US" dirty="0" smtClean="0"/>
              <a:t>Is there a </a:t>
            </a:r>
            <a:r>
              <a:rPr lang="en-US" dirty="0" err="1" smtClean="0"/>
              <a:t>performative</a:t>
            </a:r>
            <a:r>
              <a:rPr lang="en-US" dirty="0" smtClean="0"/>
              <a:t> outcome that you could use to explore development by the ‘last’ session?</a:t>
            </a:r>
            <a:endParaRPr lang="en-US" dirty="0"/>
          </a:p>
        </p:txBody>
      </p:sp>
    </p:spTree>
    <p:extLst>
      <p:ext uri="{BB962C8B-B14F-4D97-AF65-F5344CB8AC3E}">
        <p14:creationId xmlns:p14="http://schemas.microsoft.com/office/powerpoint/2010/main" val="17245151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1279</TotalTime>
  <Words>1331</Words>
  <Application>Microsoft Macintosh PowerPoint</Application>
  <PresentationFormat>On-screen Show (4:3)</PresentationFormat>
  <Paragraphs>141</Paragraphs>
  <Slides>22</Slides>
  <Notes>10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Participatory Performance Practice</vt:lpstr>
      <vt:lpstr>Aims</vt:lpstr>
      <vt:lpstr>Applied theatre</vt:lpstr>
      <vt:lpstr>Theatre &amp; Ethics </vt:lpstr>
      <vt:lpstr>Theatre &amp; Ethics </vt:lpstr>
      <vt:lpstr>An intersection?</vt:lpstr>
      <vt:lpstr>Participation </vt:lpstr>
      <vt:lpstr>Participation </vt:lpstr>
      <vt:lpstr>Participation</vt:lpstr>
      <vt:lpstr>Barriers to Participation</vt:lpstr>
      <vt:lpstr>What next?</vt:lpstr>
      <vt:lpstr>What next?</vt:lpstr>
      <vt:lpstr>Reflection and Repeat</vt:lpstr>
      <vt:lpstr>Evaluation</vt:lpstr>
      <vt:lpstr>PowerPoint Presentation</vt:lpstr>
      <vt:lpstr>Documentary Theatre</vt:lpstr>
      <vt:lpstr>Playback theatre</vt:lpstr>
      <vt:lpstr>Playback theatre</vt:lpstr>
      <vt:lpstr>Reminiscence</vt:lpstr>
      <vt:lpstr>Reminiscence</vt:lpstr>
      <vt:lpstr>Reminiscence</vt:lpstr>
      <vt:lpstr>Your projects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PPP</dc:title>
  <dc:creator>Jonathan</dc:creator>
  <cp:lastModifiedBy>Jonathan</cp:lastModifiedBy>
  <cp:revision>25</cp:revision>
  <dcterms:created xsi:type="dcterms:W3CDTF">2021-03-03T17:44:52Z</dcterms:created>
  <dcterms:modified xsi:type="dcterms:W3CDTF">2021-03-04T15:04:07Z</dcterms:modified>
</cp:coreProperties>
</file>