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327" r:id="rId2"/>
    <p:sldId id="305" r:id="rId3"/>
    <p:sldId id="362" r:id="rId4"/>
    <p:sldId id="353" r:id="rId5"/>
    <p:sldId id="326" r:id="rId6"/>
    <p:sldId id="307" r:id="rId7"/>
    <p:sldId id="308" r:id="rId8"/>
    <p:sldId id="309" r:id="rId9"/>
    <p:sldId id="352" r:id="rId10"/>
    <p:sldId id="310" r:id="rId11"/>
    <p:sldId id="360" r:id="rId12"/>
    <p:sldId id="311" r:id="rId13"/>
    <p:sldId id="339" r:id="rId14"/>
    <p:sldId id="313" r:id="rId15"/>
    <p:sldId id="363" r:id="rId16"/>
    <p:sldId id="315" r:id="rId17"/>
    <p:sldId id="323" r:id="rId18"/>
    <p:sldId id="320" r:id="rId19"/>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EC02"/>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746" autoAdjust="0"/>
    <p:restoredTop sz="94660"/>
  </p:normalViewPr>
  <p:slideViewPr>
    <p:cSldViewPr>
      <p:cViewPr varScale="1">
        <p:scale>
          <a:sx n="94" d="100"/>
          <a:sy n="94" d="100"/>
        </p:scale>
        <p:origin x="90" y="2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Calibri" pitchFamily="34" charset="0"/>
                <a:cs typeface="+mn-cs"/>
              </a:defRPr>
            </a:lvl1pPr>
          </a:lstStyle>
          <a:p>
            <a:pPr>
              <a:defRPr/>
            </a:pPr>
            <a:endParaRPr lang="en-GB"/>
          </a:p>
        </p:txBody>
      </p:sp>
      <p:sp>
        <p:nvSpPr>
          <p:cNvPr id="51203"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Calibri" pitchFamily="34" charset="0"/>
                <a:cs typeface="+mn-cs"/>
              </a:defRPr>
            </a:lvl1pPr>
          </a:lstStyle>
          <a:p>
            <a:pPr>
              <a:defRPr/>
            </a:pPr>
            <a:fld id="{8B173FFF-B17E-49EF-94CE-1EDBCBD6213E}" type="datetimeFigureOut">
              <a:rPr lang="en-GB"/>
              <a:pPr>
                <a:defRPr/>
              </a:pPr>
              <a:t>12/12/2018</a:t>
            </a:fld>
            <a:endParaRPr lang="en-GB"/>
          </a:p>
        </p:txBody>
      </p:sp>
      <p:sp>
        <p:nvSpPr>
          <p:cNvPr id="51204"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Calibri" pitchFamily="34" charset="0"/>
                <a:cs typeface="+mn-cs"/>
              </a:defRPr>
            </a:lvl1pPr>
          </a:lstStyle>
          <a:p>
            <a:pPr>
              <a:defRPr/>
            </a:pPr>
            <a:endParaRPr lang="en-GB"/>
          </a:p>
        </p:txBody>
      </p:sp>
      <p:sp>
        <p:nvSpPr>
          <p:cNvPr id="51205"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Calibri" pitchFamily="34" charset="0"/>
                <a:cs typeface="+mn-cs"/>
              </a:defRPr>
            </a:lvl1pPr>
          </a:lstStyle>
          <a:p>
            <a:pPr>
              <a:defRPr/>
            </a:pPr>
            <a:fld id="{5B985A58-FAAF-4BA2-A35A-174B25AF21A9}" type="slidenum">
              <a:rPr lang="en-GB"/>
              <a:pPr>
                <a:defRPr/>
              </a:pPr>
              <a:t>‹#›</a:t>
            </a:fld>
            <a:endParaRPr lang="en-GB"/>
          </a:p>
        </p:txBody>
      </p:sp>
    </p:spTree>
    <p:extLst>
      <p:ext uri="{BB962C8B-B14F-4D97-AF65-F5344CB8AC3E}">
        <p14:creationId xmlns:p14="http://schemas.microsoft.com/office/powerpoint/2010/main" val="19216694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542F64FF-81FB-4417-B2E5-4EF31364D6AB}" type="datetimeFigureOut">
              <a:rPr lang="en-GB"/>
              <a:pPr>
                <a:defRPr/>
              </a:pPr>
              <a:t>12/12/2018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1D37478C-864D-4D83-A0F1-81486552DF6A}" type="slidenum">
              <a:rPr lang="en-GB"/>
              <a:pPr>
                <a:defRPr/>
              </a:pPr>
              <a:t>‹#›</a:t>
            </a:fld>
            <a:endParaRPr lang="en-GB"/>
          </a:p>
        </p:txBody>
      </p:sp>
    </p:spTree>
    <p:extLst>
      <p:ext uri="{BB962C8B-B14F-4D97-AF65-F5344CB8AC3E}">
        <p14:creationId xmlns:p14="http://schemas.microsoft.com/office/powerpoint/2010/main" val="35799348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a:t>
            </a:fld>
            <a:endParaRPr lang="en-GB" altLang="en-US">
              <a:solidFill>
                <a:srgbClr val="000000"/>
              </a:solidFill>
            </a:endParaRPr>
          </a:p>
        </p:txBody>
      </p:sp>
    </p:spTree>
    <p:extLst>
      <p:ext uri="{BB962C8B-B14F-4D97-AF65-F5344CB8AC3E}">
        <p14:creationId xmlns:p14="http://schemas.microsoft.com/office/powerpoint/2010/main" val="1651836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2</a:t>
            </a:fld>
            <a:endParaRPr lang="en-GB" altLang="en-US">
              <a:solidFill>
                <a:srgbClr val="000000"/>
              </a:solidFill>
            </a:endParaRPr>
          </a:p>
        </p:txBody>
      </p:sp>
    </p:spTree>
    <p:extLst>
      <p:ext uri="{BB962C8B-B14F-4D97-AF65-F5344CB8AC3E}">
        <p14:creationId xmlns:p14="http://schemas.microsoft.com/office/powerpoint/2010/main" val="8163055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90588B1-0AE8-4754-A3AF-2CF6BDE9D871}" type="slidenum">
              <a:rPr kumimoji="0" lang="en-GB" altLang="en-US" sz="1200" b="0" i="0" u="none" strike="noStrike" kern="1200" cap="none" spc="0" normalizeH="0" baseline="0" noProof="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Calibri"/>
              <a:ea typeface="+mn-ea"/>
              <a:cs typeface="+mn-cs"/>
            </a:endParaRPr>
          </a:p>
        </p:txBody>
      </p:sp>
    </p:spTree>
    <p:extLst>
      <p:ext uri="{BB962C8B-B14F-4D97-AF65-F5344CB8AC3E}">
        <p14:creationId xmlns:p14="http://schemas.microsoft.com/office/powerpoint/2010/main" val="3526107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5</a:t>
            </a:fld>
            <a:endParaRPr lang="en-GB" altLang="en-US">
              <a:solidFill>
                <a:srgbClr val="000000"/>
              </a:solidFill>
            </a:endParaRPr>
          </a:p>
        </p:txBody>
      </p:sp>
    </p:spTree>
    <p:extLst>
      <p:ext uri="{BB962C8B-B14F-4D97-AF65-F5344CB8AC3E}">
        <p14:creationId xmlns:p14="http://schemas.microsoft.com/office/powerpoint/2010/main" val="9266432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6</a:t>
            </a:fld>
            <a:endParaRPr lang="en-GB" altLang="en-US">
              <a:solidFill>
                <a:srgbClr val="000000"/>
              </a:solidFill>
            </a:endParaRPr>
          </a:p>
        </p:txBody>
      </p:sp>
    </p:spTree>
    <p:extLst>
      <p:ext uri="{BB962C8B-B14F-4D97-AF65-F5344CB8AC3E}">
        <p14:creationId xmlns:p14="http://schemas.microsoft.com/office/powerpoint/2010/main" val="67474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7</a:t>
            </a:fld>
            <a:endParaRPr lang="en-GB" altLang="en-US">
              <a:solidFill>
                <a:srgbClr val="000000"/>
              </a:solidFill>
            </a:endParaRPr>
          </a:p>
        </p:txBody>
      </p:sp>
    </p:spTree>
    <p:extLst>
      <p:ext uri="{BB962C8B-B14F-4D97-AF65-F5344CB8AC3E}">
        <p14:creationId xmlns:p14="http://schemas.microsoft.com/office/powerpoint/2010/main" val="2719792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8</a:t>
            </a:fld>
            <a:endParaRPr lang="en-GB" altLang="en-US">
              <a:solidFill>
                <a:srgbClr val="000000"/>
              </a:solidFill>
            </a:endParaRPr>
          </a:p>
        </p:txBody>
      </p:sp>
    </p:spTree>
    <p:extLst>
      <p:ext uri="{BB962C8B-B14F-4D97-AF65-F5344CB8AC3E}">
        <p14:creationId xmlns:p14="http://schemas.microsoft.com/office/powerpoint/2010/main" val="4192424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9</a:t>
            </a:fld>
            <a:endParaRPr lang="en-GB" altLang="en-US">
              <a:solidFill>
                <a:srgbClr val="000000"/>
              </a:solidFill>
            </a:endParaRPr>
          </a:p>
        </p:txBody>
      </p:sp>
    </p:spTree>
    <p:extLst>
      <p:ext uri="{BB962C8B-B14F-4D97-AF65-F5344CB8AC3E}">
        <p14:creationId xmlns:p14="http://schemas.microsoft.com/office/powerpoint/2010/main" val="3012132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10</a:t>
            </a:fld>
            <a:endParaRPr lang="en-GB" altLang="en-US">
              <a:solidFill>
                <a:srgbClr val="000000"/>
              </a:solidFill>
            </a:endParaRPr>
          </a:p>
        </p:txBody>
      </p:sp>
    </p:spTree>
    <p:extLst>
      <p:ext uri="{BB962C8B-B14F-4D97-AF65-F5344CB8AC3E}">
        <p14:creationId xmlns:p14="http://schemas.microsoft.com/office/powerpoint/2010/main" val="21217787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90588B1-0AE8-4754-A3AF-2CF6BDE9D871}" type="slidenum">
              <a:rPr lang="en-GB" altLang="en-US">
                <a:solidFill>
                  <a:srgbClr val="000000"/>
                </a:solidFill>
              </a:rPr>
              <a:pPr>
                <a:defRPr/>
              </a:pPr>
              <a:t>12</a:t>
            </a:fld>
            <a:endParaRPr lang="en-GB" altLang="en-US">
              <a:solidFill>
                <a:srgbClr val="000000"/>
              </a:solidFill>
            </a:endParaRPr>
          </a:p>
        </p:txBody>
      </p:sp>
    </p:spTree>
    <p:extLst>
      <p:ext uri="{BB962C8B-B14F-4D97-AF65-F5344CB8AC3E}">
        <p14:creationId xmlns:p14="http://schemas.microsoft.com/office/powerpoint/2010/main" val="4070623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13</a:t>
            </a:fld>
            <a:endParaRPr lang="en-GB"/>
          </a:p>
        </p:txBody>
      </p:sp>
    </p:spTree>
    <p:extLst>
      <p:ext uri="{BB962C8B-B14F-4D97-AF65-F5344CB8AC3E}">
        <p14:creationId xmlns:p14="http://schemas.microsoft.com/office/powerpoint/2010/main" val="20050721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14</a:t>
            </a:fld>
            <a:endParaRPr lang="en-GB"/>
          </a:p>
        </p:txBody>
      </p:sp>
    </p:spTree>
    <p:extLst>
      <p:ext uri="{BB962C8B-B14F-4D97-AF65-F5344CB8AC3E}">
        <p14:creationId xmlns:p14="http://schemas.microsoft.com/office/powerpoint/2010/main" val="41660897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16</a:t>
            </a:fld>
            <a:endParaRPr lang="en-GB"/>
          </a:p>
        </p:txBody>
      </p:sp>
    </p:spTree>
    <p:extLst>
      <p:ext uri="{BB962C8B-B14F-4D97-AF65-F5344CB8AC3E}">
        <p14:creationId xmlns:p14="http://schemas.microsoft.com/office/powerpoint/2010/main" val="17695658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36951775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t>18</a:t>
            </a:fld>
            <a:endParaRPr lang="en-GB"/>
          </a:p>
        </p:txBody>
      </p:sp>
    </p:spTree>
    <p:extLst>
      <p:ext uri="{BB962C8B-B14F-4D97-AF65-F5344CB8AC3E}">
        <p14:creationId xmlns:p14="http://schemas.microsoft.com/office/powerpoint/2010/main" val="2009385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91FC0F4-9E9C-40D3-A6C6-8238604D6BC5}" type="datetimeFigureOut">
              <a:rPr lang="en-GB"/>
              <a:pPr>
                <a:defRPr/>
              </a:pPr>
              <a:t>12/12/2018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D9DDBB8-79C6-4ED8-BADA-DDE0C2142A46}" type="slidenum">
              <a:rPr lang="en-GB"/>
              <a:pPr>
                <a:defRPr/>
              </a:pPr>
              <a:t>‹#›</a:t>
            </a:fld>
            <a:endParaRPr lang="en-GB" dirty="0"/>
          </a:p>
        </p:txBody>
      </p:sp>
    </p:spTree>
    <p:extLst>
      <p:ext uri="{BB962C8B-B14F-4D97-AF65-F5344CB8AC3E}">
        <p14:creationId xmlns:p14="http://schemas.microsoft.com/office/powerpoint/2010/main" val="1531190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A6BA9F9-E21E-483C-B53F-4AC71521D500}" type="datetimeFigureOut">
              <a:rPr lang="en-GB"/>
              <a:pPr>
                <a:defRPr/>
              </a:pPr>
              <a:t>12/12/2018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009313E-D6A8-464A-BCF8-343B72D94622}" type="slidenum">
              <a:rPr lang="en-GB"/>
              <a:pPr>
                <a:defRPr/>
              </a:pPr>
              <a:t>‹#›</a:t>
            </a:fld>
            <a:endParaRPr lang="en-GB" dirty="0"/>
          </a:p>
        </p:txBody>
      </p:sp>
    </p:spTree>
    <p:extLst>
      <p:ext uri="{BB962C8B-B14F-4D97-AF65-F5344CB8AC3E}">
        <p14:creationId xmlns:p14="http://schemas.microsoft.com/office/powerpoint/2010/main" val="1878743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119D354-4D3C-456A-8B8C-62F80E48B64E}" type="datetimeFigureOut">
              <a:rPr lang="en-GB"/>
              <a:pPr>
                <a:defRPr/>
              </a:pPr>
              <a:t>12/12/2018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5731CD1-0B31-485A-B8AC-16916154487F}" type="slidenum">
              <a:rPr lang="en-GB"/>
              <a:pPr>
                <a:defRPr/>
              </a:pPr>
              <a:t>‹#›</a:t>
            </a:fld>
            <a:endParaRPr lang="en-GB" dirty="0"/>
          </a:p>
        </p:txBody>
      </p:sp>
    </p:spTree>
    <p:extLst>
      <p:ext uri="{BB962C8B-B14F-4D97-AF65-F5344CB8AC3E}">
        <p14:creationId xmlns:p14="http://schemas.microsoft.com/office/powerpoint/2010/main" val="2961666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00815BD-1611-40C6-9DD3-2F6BEEBC4459}" type="datetimeFigureOut">
              <a:rPr lang="en-GB"/>
              <a:pPr>
                <a:defRPr/>
              </a:pPr>
              <a:t>12/12/2018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95A2C25-C0F5-4FF3-B5B1-7215D97A5A78}" type="slidenum">
              <a:rPr lang="en-GB"/>
              <a:pPr>
                <a:defRPr/>
              </a:pPr>
              <a:t>‹#›</a:t>
            </a:fld>
            <a:endParaRPr lang="en-GB" dirty="0"/>
          </a:p>
        </p:txBody>
      </p:sp>
    </p:spTree>
    <p:extLst>
      <p:ext uri="{BB962C8B-B14F-4D97-AF65-F5344CB8AC3E}">
        <p14:creationId xmlns:p14="http://schemas.microsoft.com/office/powerpoint/2010/main" val="3517809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D7E0538A-B679-4B68-B4F5-834DCFD1FC38}" type="datetimeFigureOut">
              <a:rPr lang="en-GB"/>
              <a:pPr>
                <a:defRPr/>
              </a:pPr>
              <a:t>12/12/2018</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80C80BA1-BE91-4940-927C-F38C271155AA}" type="slidenum">
              <a:rPr lang="en-GB"/>
              <a:pPr>
                <a:defRPr/>
              </a:pPr>
              <a:t>‹#›</a:t>
            </a:fld>
            <a:endParaRPr lang="en-GB" dirty="0"/>
          </a:p>
        </p:txBody>
      </p:sp>
    </p:spTree>
    <p:extLst>
      <p:ext uri="{BB962C8B-B14F-4D97-AF65-F5344CB8AC3E}">
        <p14:creationId xmlns:p14="http://schemas.microsoft.com/office/powerpoint/2010/main" val="2357339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0DC6CDC-1B1E-44C6-9955-3428D8E52B40}" type="datetimeFigureOut">
              <a:rPr lang="en-GB"/>
              <a:pPr>
                <a:defRPr/>
              </a:pPr>
              <a:t>12/12/2018</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3DAF718A-87E1-4575-9E5B-A2EF0B5A79BB}" type="slidenum">
              <a:rPr lang="en-GB"/>
              <a:pPr>
                <a:defRPr/>
              </a:pPr>
              <a:t>‹#›</a:t>
            </a:fld>
            <a:endParaRPr lang="en-GB" dirty="0"/>
          </a:p>
        </p:txBody>
      </p:sp>
    </p:spTree>
    <p:extLst>
      <p:ext uri="{BB962C8B-B14F-4D97-AF65-F5344CB8AC3E}">
        <p14:creationId xmlns:p14="http://schemas.microsoft.com/office/powerpoint/2010/main" val="578587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FF40C0-7B59-4E82-99CE-7037B637EEF0}" type="datetimeFigureOut">
              <a:rPr lang="en-GB"/>
              <a:pPr>
                <a:defRPr/>
              </a:pPr>
              <a:t>12/12/2018</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3C7B8493-DAAF-4AA8-808F-F53CF9C5F70D}" type="slidenum">
              <a:rPr lang="en-GB"/>
              <a:pPr>
                <a:defRPr/>
              </a:pPr>
              <a:t>‹#›</a:t>
            </a:fld>
            <a:endParaRPr lang="en-GB" dirty="0"/>
          </a:p>
        </p:txBody>
      </p:sp>
    </p:spTree>
    <p:extLst>
      <p:ext uri="{BB962C8B-B14F-4D97-AF65-F5344CB8AC3E}">
        <p14:creationId xmlns:p14="http://schemas.microsoft.com/office/powerpoint/2010/main" val="77656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72B266-6E7E-4627-9AB8-BD6F8876696B}" type="datetimeFigureOut">
              <a:rPr lang="en-GB"/>
              <a:pPr>
                <a:defRPr/>
              </a:pPr>
              <a:t>12/12/2018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657C864-830B-4834-A8F0-5F2C015509BD}" type="slidenum">
              <a:rPr lang="en-GB"/>
              <a:pPr>
                <a:defRPr/>
              </a:pPr>
              <a:t>‹#›</a:t>
            </a:fld>
            <a:endParaRPr lang="en-GB" dirty="0"/>
          </a:p>
        </p:txBody>
      </p:sp>
    </p:spTree>
    <p:extLst>
      <p:ext uri="{BB962C8B-B14F-4D97-AF65-F5344CB8AC3E}">
        <p14:creationId xmlns:p14="http://schemas.microsoft.com/office/powerpoint/2010/main" val="3056806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54BE1C4-2A50-41B7-8C7D-302F62A6EC56}" type="datetimeFigureOut">
              <a:rPr lang="en-GB"/>
              <a:pPr>
                <a:defRPr/>
              </a:pPr>
              <a:t>12/12/2018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61271F6-5795-492B-B567-A24A28F9ED32}" type="slidenum">
              <a:rPr lang="en-GB"/>
              <a:pPr>
                <a:defRPr/>
              </a:pPr>
              <a:t>‹#›</a:t>
            </a:fld>
            <a:endParaRPr lang="en-GB" dirty="0"/>
          </a:p>
        </p:txBody>
      </p:sp>
    </p:spTree>
    <p:extLst>
      <p:ext uri="{BB962C8B-B14F-4D97-AF65-F5344CB8AC3E}">
        <p14:creationId xmlns:p14="http://schemas.microsoft.com/office/powerpoint/2010/main" val="4169093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824A6E5-3E07-4070-80F9-B239B0E75830}" type="datetimeFigureOut">
              <a:rPr lang="en-GB"/>
              <a:pPr>
                <a:defRPr/>
              </a:pPr>
              <a:t>12/12/2018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0B712BE-7F95-462F-9241-46A3F8C1FD94}" type="slidenum">
              <a:rPr lang="en-GB"/>
              <a:pPr>
                <a:defRPr/>
              </a:pPr>
              <a:t>‹#›</a:t>
            </a:fld>
            <a:endParaRPr lang="en-GB" dirty="0"/>
          </a:p>
        </p:txBody>
      </p:sp>
    </p:spTree>
    <p:extLst>
      <p:ext uri="{BB962C8B-B14F-4D97-AF65-F5344CB8AC3E}">
        <p14:creationId xmlns:p14="http://schemas.microsoft.com/office/powerpoint/2010/main" val="1580410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DDEEA60-EA02-4120-8AC2-149BB75F6C2E}" type="datetimeFigureOut">
              <a:rPr lang="en-GB"/>
              <a:pPr>
                <a:defRPr/>
              </a:pPr>
              <a:t>12/12/2018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94D835D-B1DE-4B51-885F-4577C3476CFF}" type="slidenum">
              <a:rPr lang="en-GB"/>
              <a:pPr>
                <a:defRPr/>
              </a:pPr>
              <a:t>‹#›</a:t>
            </a:fld>
            <a:endParaRPr lang="en-GB" dirty="0"/>
          </a:p>
        </p:txBody>
      </p:sp>
    </p:spTree>
    <p:extLst>
      <p:ext uri="{BB962C8B-B14F-4D97-AF65-F5344CB8AC3E}">
        <p14:creationId xmlns:p14="http://schemas.microsoft.com/office/powerpoint/2010/main" val="186880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8CB95DB2-AA23-4133-8533-29EBE3F9D3E3}" type="datetimeFigureOut">
              <a:rPr lang="en-GB"/>
              <a:pPr>
                <a:defRPr/>
              </a:pPr>
              <a:t>12/12/2018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0C4D56DB-3D5E-428E-801F-08CC547FE018}" type="slidenum">
              <a:rPr lang="en-GB"/>
              <a:pPr>
                <a:defRPr/>
              </a:pPr>
              <a:t>‹#›</a:t>
            </a:fld>
            <a:endParaRPr lang="en-GB"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3.emf"/></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 Id="rId9"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340768"/>
            <a:ext cx="9144000" cy="5517232"/>
          </a:xfrm>
          <a:prstGeom prst="rect">
            <a:avLst/>
          </a:prstGeom>
        </p:spPr>
        <p:txBody>
          <a:bodyPr wrap="square" lIns="540000" tIns="360000" rIns="540000" bIns="360000" numCol="2" spcCol="360000">
            <a:normAutofit/>
          </a:bodyPr>
          <a:lstStyle/>
          <a:p>
            <a:pPr fontAlgn="auto">
              <a:spcBef>
                <a:spcPts val="0"/>
              </a:spcBef>
              <a:spcAft>
                <a:spcPts val="0"/>
              </a:spcAft>
              <a:defRPr/>
            </a:pPr>
            <a:r>
              <a:rPr lang="en-GB" sz="2800" b="1" u="sng" dirty="0" smtClean="0">
                <a:solidFill>
                  <a:prstClr val="white"/>
                </a:solidFill>
                <a:latin typeface="+mn-lt"/>
              </a:rPr>
              <a:t>1. Build-up to the War of Independence</a:t>
            </a:r>
            <a:endParaRPr lang="en-GB" sz="2800" b="1" u="sng" dirty="0">
              <a:solidFill>
                <a:prstClr val="white"/>
              </a:solidFill>
              <a:latin typeface="+mn-lt"/>
            </a:endParaRPr>
          </a:p>
          <a:p>
            <a:pPr marL="342900" indent="-342900" fontAlgn="auto">
              <a:spcBef>
                <a:spcPts val="0"/>
              </a:spcBef>
              <a:spcAft>
                <a:spcPts val="0"/>
              </a:spcAft>
              <a:buFontTx/>
              <a:buChar char="-"/>
              <a:defRPr/>
            </a:pPr>
            <a:r>
              <a:rPr lang="en-GB" sz="2800" dirty="0" smtClean="0">
                <a:solidFill>
                  <a:prstClr val="white"/>
                </a:solidFill>
                <a:latin typeface="+mn-lt"/>
              </a:rPr>
              <a:t>‘New Mediterranean Culture’</a:t>
            </a:r>
          </a:p>
          <a:p>
            <a:pPr marL="342900" indent="-342900" fontAlgn="auto">
              <a:spcBef>
                <a:spcPts val="0"/>
              </a:spcBef>
              <a:spcAft>
                <a:spcPts val="0"/>
              </a:spcAft>
              <a:buFontTx/>
              <a:buChar char="-"/>
              <a:defRPr/>
            </a:pPr>
            <a:r>
              <a:rPr lang="en-GB" sz="2800" dirty="0" smtClean="0">
                <a:solidFill>
                  <a:prstClr val="white"/>
                </a:solidFill>
                <a:latin typeface="+mn-lt"/>
              </a:rPr>
              <a:t>‘</a:t>
            </a:r>
            <a:r>
              <a:rPr lang="en-GB" sz="2800" dirty="0">
                <a:solidFill>
                  <a:prstClr val="white"/>
                </a:solidFill>
                <a:latin typeface="+mn-lt"/>
              </a:rPr>
              <a:t>New colonialism’</a:t>
            </a:r>
          </a:p>
          <a:p>
            <a:pPr marL="342900" indent="-342900" fontAlgn="auto">
              <a:spcBef>
                <a:spcPts val="0"/>
              </a:spcBef>
              <a:spcAft>
                <a:spcPts val="0"/>
              </a:spcAft>
              <a:buFontTx/>
              <a:buChar char="-"/>
              <a:defRPr/>
            </a:pPr>
            <a:r>
              <a:rPr lang="en-GB" sz="2800" dirty="0" smtClean="0">
                <a:solidFill>
                  <a:prstClr val="white"/>
                </a:solidFill>
                <a:latin typeface="+mn-lt"/>
              </a:rPr>
              <a:t>Urban </a:t>
            </a:r>
            <a:r>
              <a:rPr lang="en-GB" sz="2800" dirty="0">
                <a:solidFill>
                  <a:prstClr val="white"/>
                </a:solidFill>
                <a:latin typeface="+mn-lt"/>
              </a:rPr>
              <a:t>sprawl and  the </a:t>
            </a:r>
            <a:r>
              <a:rPr lang="en-GB" sz="2800" i="1" dirty="0" err="1" smtClean="0">
                <a:solidFill>
                  <a:prstClr val="white"/>
                </a:solidFill>
                <a:latin typeface="+mn-lt"/>
              </a:rPr>
              <a:t>bidonvilles</a:t>
            </a:r>
            <a:endParaRPr lang="en-GB" sz="2800" dirty="0" smtClean="0">
              <a:solidFill>
                <a:prstClr val="white"/>
              </a:solidFill>
              <a:latin typeface="+mn-lt"/>
            </a:endParaRPr>
          </a:p>
          <a:p>
            <a:pPr marL="342900" indent="-342900" fontAlgn="auto">
              <a:spcBef>
                <a:spcPts val="0"/>
              </a:spcBef>
              <a:spcAft>
                <a:spcPts val="0"/>
              </a:spcAft>
              <a:buFontTx/>
              <a:buChar char="-"/>
              <a:defRPr/>
            </a:pPr>
            <a:r>
              <a:rPr lang="en-GB" sz="2800" dirty="0" err="1" smtClean="0">
                <a:solidFill>
                  <a:prstClr val="white"/>
                </a:solidFill>
                <a:latin typeface="+mn-lt"/>
              </a:rPr>
              <a:t>Masterplans</a:t>
            </a:r>
            <a:endParaRPr lang="en-GB" sz="2800" dirty="0">
              <a:solidFill>
                <a:prstClr val="white"/>
              </a:solidFill>
              <a:latin typeface="+mn-lt"/>
            </a:endParaRPr>
          </a:p>
          <a:p>
            <a:pPr marL="285750" indent="-285750" fontAlgn="auto">
              <a:spcBef>
                <a:spcPts val="0"/>
              </a:spcBef>
              <a:spcAft>
                <a:spcPts val="0"/>
              </a:spcAft>
              <a:buFontTx/>
              <a:buChar char="-"/>
              <a:defRPr/>
            </a:pPr>
            <a:r>
              <a:rPr lang="en-GB" sz="2800" dirty="0" smtClean="0">
                <a:solidFill>
                  <a:prstClr val="white"/>
                </a:solidFill>
                <a:latin typeface="+mn-lt"/>
              </a:rPr>
              <a:t>Algeria </a:t>
            </a:r>
            <a:r>
              <a:rPr lang="en-GB" sz="2800" dirty="0">
                <a:solidFill>
                  <a:prstClr val="white"/>
                </a:solidFill>
                <a:latin typeface="+mn-lt"/>
              </a:rPr>
              <a:t>during World War </a:t>
            </a:r>
            <a:r>
              <a:rPr lang="en-GB" sz="2800" dirty="0" smtClean="0">
                <a:solidFill>
                  <a:prstClr val="white"/>
                </a:solidFill>
                <a:latin typeface="+mn-lt"/>
              </a:rPr>
              <a:t>Two</a:t>
            </a:r>
          </a:p>
          <a:p>
            <a:pPr marL="285750" indent="-285750" fontAlgn="auto">
              <a:spcBef>
                <a:spcPts val="0"/>
              </a:spcBef>
              <a:spcAft>
                <a:spcPts val="0"/>
              </a:spcAft>
              <a:buFontTx/>
              <a:buChar char="-"/>
              <a:defRPr/>
            </a:pPr>
            <a:r>
              <a:rPr lang="en-GB" sz="2800" dirty="0" smtClean="0">
                <a:solidFill>
                  <a:prstClr val="white"/>
                </a:solidFill>
                <a:latin typeface="+mn-lt"/>
              </a:rPr>
              <a:t>Decolonisation</a:t>
            </a:r>
          </a:p>
          <a:p>
            <a:pPr fontAlgn="auto">
              <a:spcBef>
                <a:spcPts val="0"/>
              </a:spcBef>
              <a:spcAft>
                <a:spcPts val="0"/>
              </a:spcAft>
              <a:defRPr/>
            </a:pPr>
            <a:r>
              <a:rPr lang="en-GB" sz="2800" b="1" u="sng" dirty="0" smtClean="0">
                <a:solidFill>
                  <a:prstClr val="white"/>
                </a:solidFill>
                <a:latin typeface="+mn-lt"/>
              </a:rPr>
              <a:t>2. War of Independence</a:t>
            </a:r>
          </a:p>
          <a:p>
            <a:pPr marL="285750" indent="-285750" fontAlgn="auto">
              <a:spcBef>
                <a:spcPts val="0"/>
              </a:spcBef>
              <a:spcAft>
                <a:spcPts val="0"/>
              </a:spcAft>
              <a:buFontTx/>
              <a:buChar char="-"/>
              <a:defRPr/>
            </a:pPr>
            <a:r>
              <a:rPr lang="en-GB" sz="2800" dirty="0" smtClean="0">
                <a:solidFill>
                  <a:prstClr val="white"/>
                </a:solidFill>
                <a:latin typeface="+mn-lt"/>
              </a:rPr>
              <a:t>Battle </a:t>
            </a:r>
            <a:r>
              <a:rPr lang="en-GB" sz="2800" dirty="0">
                <a:solidFill>
                  <a:prstClr val="white"/>
                </a:solidFill>
                <a:latin typeface="+mn-lt"/>
              </a:rPr>
              <a:t>of </a:t>
            </a:r>
            <a:r>
              <a:rPr lang="en-GB" sz="2800" dirty="0" smtClean="0">
                <a:solidFill>
                  <a:prstClr val="white"/>
                </a:solidFill>
                <a:latin typeface="+mn-lt"/>
              </a:rPr>
              <a:t>Algiers</a:t>
            </a:r>
            <a:endParaRPr lang="en-GB" sz="2800" dirty="0">
              <a:solidFill>
                <a:prstClr val="white"/>
              </a:solidFill>
              <a:latin typeface="+mn-lt"/>
            </a:endParaRPr>
          </a:p>
          <a:p>
            <a:pPr marL="285750" indent="-285750" fontAlgn="auto">
              <a:spcBef>
                <a:spcPts val="0"/>
              </a:spcBef>
              <a:spcAft>
                <a:spcPts val="0"/>
              </a:spcAft>
              <a:buFontTx/>
              <a:buChar char="-"/>
              <a:defRPr/>
            </a:pPr>
            <a:endParaRPr lang="en-GB" sz="2000" dirty="0" smtClean="0">
              <a:solidFill>
                <a:prstClr val="white"/>
              </a:solidFill>
              <a:latin typeface="+mn-lt"/>
            </a:endParaRPr>
          </a:p>
          <a:p>
            <a:pPr marL="285750" indent="-285750" fontAlgn="auto">
              <a:spcBef>
                <a:spcPts val="0"/>
              </a:spcBef>
              <a:spcAft>
                <a:spcPts val="0"/>
              </a:spcAft>
              <a:buFontTx/>
              <a:buChar char="-"/>
              <a:defRPr/>
            </a:pPr>
            <a:endParaRPr lang="en-GB" sz="2000" dirty="0">
              <a:solidFill>
                <a:prstClr val="white"/>
              </a:solidFill>
              <a:latin typeface="+mn-lt"/>
            </a:endParaRPr>
          </a:p>
          <a:p>
            <a:pPr fontAlgn="auto">
              <a:spcBef>
                <a:spcPts val="0"/>
              </a:spcBef>
              <a:spcAft>
                <a:spcPts val="0"/>
              </a:spcAft>
              <a:defRPr/>
            </a:pPr>
            <a:endParaRPr lang="en-GB" sz="1700" b="1" u="sng" dirty="0" smtClean="0">
              <a:solidFill>
                <a:prstClr val="white"/>
              </a:solidFill>
              <a:latin typeface="+mn-lt"/>
            </a:endParaRPr>
          </a:p>
        </p:txBody>
      </p:sp>
      <p:sp>
        <p:nvSpPr>
          <p:cNvPr id="5" name="Rectangle 4"/>
          <p:cNvSpPr/>
          <p:nvPr/>
        </p:nvSpPr>
        <p:spPr>
          <a:xfrm>
            <a:off x="-34925" y="-100013"/>
            <a:ext cx="9144000" cy="1829211"/>
          </a:xfrm>
          <a:prstGeom prst="rect">
            <a:avLst/>
          </a:prstGeom>
        </p:spPr>
        <p:txBody>
          <a:bodyPr lIns="540000" tIns="540000" rIns="540000" bIns="540000">
            <a:spAutoFit/>
          </a:bodyPr>
          <a:lstStyle/>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latin typeface="Calibri"/>
              </a:rPr>
              <a:t>Week 3: Algiers: Colonial City</a:t>
            </a:r>
          </a:p>
          <a:p>
            <a:pPr fontAlgn="auto">
              <a:spcBef>
                <a:spcPts val="0"/>
              </a:spcBef>
              <a:spcAft>
                <a:spcPts val="0"/>
              </a:spcAft>
              <a:defRPr/>
            </a:pPr>
            <a:r>
              <a:rPr lang="en-GB" sz="2400" b="1" dirty="0">
                <a:solidFill>
                  <a:srgbClr val="FF0000"/>
                </a:solidFill>
                <a:effectLst>
                  <a:outerShdw blurRad="38100" dist="38100" dir="2700000" algn="tl">
                    <a:srgbClr val="000000">
                      <a:alpha val="43137"/>
                    </a:srgbClr>
                  </a:outerShdw>
                </a:effectLst>
                <a:latin typeface="Calibri"/>
              </a:rPr>
              <a:t>Lecture 11: City in Revolution: </a:t>
            </a:r>
            <a:r>
              <a:rPr lang="en-GB" sz="2400" b="1" i="1" dirty="0">
                <a:solidFill>
                  <a:srgbClr val="FF0000"/>
                </a:solidFill>
                <a:effectLst>
                  <a:outerShdw blurRad="38100" dist="38100" dir="2700000" algn="tl">
                    <a:srgbClr val="000000">
                      <a:alpha val="43137"/>
                    </a:srgbClr>
                  </a:outerShdw>
                </a:effectLst>
                <a:latin typeface="Calibri"/>
              </a:rPr>
              <a:t>The Battle of Algiers</a:t>
            </a:r>
          </a:p>
        </p:txBody>
      </p:sp>
    </p:spTree>
    <p:extLst>
      <p:ext uri="{BB962C8B-B14F-4D97-AF65-F5344CB8AC3E}">
        <p14:creationId xmlns:p14="http://schemas.microsoft.com/office/powerpoint/2010/main" val="15651128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26988" y="2996952"/>
            <a:ext cx="9159876" cy="2937206"/>
          </a:xfrm>
          <a:prstGeom prst="rect">
            <a:avLst/>
          </a:prstGeom>
        </p:spPr>
        <p:txBody>
          <a:bodyPr lIns="540000" tIns="540000" rIns="540000" bIns="540000">
            <a:spAutoFit/>
          </a:bodyPr>
          <a:lstStyle/>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dirty="0" smtClean="0">
              <a:solidFill>
                <a:srgbClr val="FFFFFF"/>
              </a:solidFill>
              <a:cs typeface="Arial" charset="0"/>
            </a:endParaRPr>
          </a:p>
          <a:p>
            <a:pPr fontAlgn="base">
              <a:spcBef>
                <a:spcPct val="0"/>
              </a:spcBef>
              <a:spcAft>
                <a:spcPct val="0"/>
              </a:spcAft>
              <a:defRPr/>
            </a:pPr>
            <a:endParaRPr lang="en-GB" sz="2400" i="1" dirty="0" smtClean="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a:p>
            <a:pPr marL="342900" indent="-342900" fontAlgn="base">
              <a:spcBef>
                <a:spcPct val="0"/>
              </a:spcBef>
              <a:spcAft>
                <a:spcPct val="0"/>
              </a:spcAft>
              <a:buFont typeface="Arial" panose="020B0604020202020204" pitchFamily="34" charset="0"/>
              <a:buChar char="•"/>
              <a:defRPr/>
            </a:pPr>
            <a:endParaRPr lang="en-GB" sz="2400" i="1" dirty="0">
              <a:solidFill>
                <a:srgbClr val="FFFFFF"/>
              </a:solidFill>
              <a:cs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4231" y="-3175"/>
            <a:ext cx="4418657" cy="2962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5587038" y="2661689"/>
            <a:ext cx="3695746" cy="5159014"/>
          </a:xfrm>
          <a:prstGeom prst="rect">
            <a:avLst/>
          </a:prstGeom>
        </p:spPr>
        <p:txBody>
          <a:bodyPr wrap="square" lIns="540000" tIns="360000" rIns="540000" bIns="360000">
            <a:spAutoFit/>
          </a:bodyPr>
          <a:lstStyle/>
          <a:p>
            <a:pPr algn="r" fontAlgn="base">
              <a:spcBef>
                <a:spcPct val="0"/>
              </a:spcBef>
              <a:spcAft>
                <a:spcPct val="0"/>
              </a:spcAft>
              <a:defRPr/>
            </a:pPr>
            <a:r>
              <a:rPr lang="en-GB" b="1" u="sng" dirty="0" smtClean="0">
                <a:solidFill>
                  <a:srgbClr val="FFFF00"/>
                </a:solidFill>
                <a:latin typeface="+mn-lt"/>
                <a:cs typeface="Arial" charset="0"/>
              </a:rPr>
              <a:t>Key works</a:t>
            </a:r>
          </a:p>
          <a:p>
            <a:pPr algn="r" fontAlgn="base">
              <a:spcBef>
                <a:spcPct val="0"/>
              </a:spcBef>
              <a:spcAft>
                <a:spcPct val="0"/>
              </a:spcAft>
              <a:defRPr/>
            </a:pPr>
            <a:r>
              <a:rPr lang="en-GB" b="1" i="1" dirty="0">
                <a:latin typeface="+mn-lt"/>
                <a:cs typeface="Arial" charset="0"/>
              </a:rPr>
              <a:t>The Stranger </a:t>
            </a:r>
            <a:r>
              <a:rPr lang="en-GB" i="1" dirty="0">
                <a:latin typeface="+mn-lt"/>
                <a:cs typeface="Arial" charset="0"/>
              </a:rPr>
              <a:t>(</a:t>
            </a:r>
            <a:r>
              <a:rPr lang="en-GB" i="1" dirty="0" err="1">
                <a:latin typeface="+mn-lt"/>
                <a:cs typeface="Arial" charset="0"/>
              </a:rPr>
              <a:t>L'Étranger</a:t>
            </a:r>
            <a:r>
              <a:rPr lang="en-GB" i="1" dirty="0">
                <a:latin typeface="+mn-lt"/>
                <a:cs typeface="Arial" charset="0"/>
              </a:rPr>
              <a:t>, </a:t>
            </a:r>
            <a:r>
              <a:rPr lang="en-GB" dirty="0">
                <a:latin typeface="+mn-lt"/>
                <a:cs typeface="Arial" charset="0"/>
              </a:rPr>
              <a:t>often </a:t>
            </a:r>
            <a:r>
              <a:rPr lang="en-GB" dirty="0" smtClean="0">
                <a:latin typeface="+mn-lt"/>
                <a:cs typeface="Arial" charset="0"/>
              </a:rPr>
              <a:t>translated as </a:t>
            </a:r>
            <a:r>
              <a:rPr lang="en-GB" i="1" dirty="0" smtClean="0">
                <a:latin typeface="+mn-lt"/>
                <a:cs typeface="Arial" charset="0"/>
              </a:rPr>
              <a:t>The </a:t>
            </a:r>
            <a:r>
              <a:rPr lang="en-GB" i="1" dirty="0">
                <a:latin typeface="+mn-lt"/>
                <a:cs typeface="Arial" charset="0"/>
              </a:rPr>
              <a:t>Outsider</a:t>
            </a:r>
            <a:r>
              <a:rPr lang="en-GB" i="1" dirty="0" smtClean="0">
                <a:latin typeface="+mn-lt"/>
                <a:cs typeface="Arial" charset="0"/>
              </a:rPr>
              <a:t>) </a:t>
            </a:r>
            <a:r>
              <a:rPr lang="en-GB" dirty="0" smtClean="0">
                <a:latin typeface="+mn-lt"/>
                <a:cs typeface="Arial" charset="0"/>
              </a:rPr>
              <a:t>(1942)</a:t>
            </a:r>
          </a:p>
          <a:p>
            <a:pPr algn="r" fontAlgn="base">
              <a:spcBef>
                <a:spcPct val="0"/>
              </a:spcBef>
              <a:spcAft>
                <a:spcPct val="0"/>
              </a:spcAft>
              <a:defRPr/>
            </a:pPr>
            <a:r>
              <a:rPr lang="en-GB" b="1" i="1" dirty="0">
                <a:latin typeface="+mn-lt"/>
                <a:cs typeface="Arial" charset="0"/>
              </a:rPr>
              <a:t>The Myth of Sisyphus </a:t>
            </a:r>
            <a:r>
              <a:rPr lang="en-GB" i="1" dirty="0">
                <a:latin typeface="+mn-lt"/>
                <a:cs typeface="Arial" charset="0"/>
              </a:rPr>
              <a:t>(Le </a:t>
            </a:r>
            <a:r>
              <a:rPr lang="en-GB" i="1" dirty="0" err="1">
                <a:latin typeface="+mn-lt"/>
                <a:cs typeface="Arial" charset="0"/>
              </a:rPr>
              <a:t>Mythe</a:t>
            </a:r>
            <a:r>
              <a:rPr lang="en-GB" i="1" dirty="0">
                <a:latin typeface="+mn-lt"/>
                <a:cs typeface="Arial" charset="0"/>
              </a:rPr>
              <a:t> de </a:t>
            </a:r>
            <a:r>
              <a:rPr lang="en-GB" i="1" dirty="0" err="1">
                <a:latin typeface="+mn-lt"/>
                <a:cs typeface="Arial" charset="0"/>
              </a:rPr>
              <a:t>Sisyphe</a:t>
            </a:r>
            <a:r>
              <a:rPr lang="en-GB" dirty="0">
                <a:latin typeface="+mn-lt"/>
                <a:cs typeface="Arial" charset="0"/>
              </a:rPr>
              <a:t>) (1942)</a:t>
            </a:r>
            <a:endParaRPr lang="en-GB" dirty="0" smtClean="0">
              <a:latin typeface="+mn-lt"/>
              <a:cs typeface="Arial" charset="0"/>
            </a:endParaRPr>
          </a:p>
          <a:p>
            <a:pPr algn="r" fontAlgn="base">
              <a:spcBef>
                <a:spcPct val="0"/>
              </a:spcBef>
              <a:spcAft>
                <a:spcPct val="0"/>
              </a:spcAft>
              <a:defRPr/>
            </a:pPr>
            <a:r>
              <a:rPr lang="en-GB" b="1" i="1" dirty="0" smtClean="0">
                <a:latin typeface="+mn-lt"/>
                <a:cs typeface="Arial" charset="0"/>
              </a:rPr>
              <a:t>The </a:t>
            </a:r>
            <a:r>
              <a:rPr lang="en-GB" b="1" i="1" dirty="0">
                <a:latin typeface="+mn-lt"/>
                <a:cs typeface="Arial" charset="0"/>
              </a:rPr>
              <a:t>Plague </a:t>
            </a:r>
            <a:r>
              <a:rPr lang="en-GB" i="1" dirty="0">
                <a:latin typeface="+mn-lt"/>
                <a:cs typeface="Arial" charset="0"/>
              </a:rPr>
              <a:t>(La </a:t>
            </a:r>
            <a:r>
              <a:rPr lang="en-GB" i="1" dirty="0" err="1">
                <a:latin typeface="+mn-lt"/>
                <a:cs typeface="Arial" charset="0"/>
              </a:rPr>
              <a:t>Peste</a:t>
            </a:r>
            <a:r>
              <a:rPr lang="en-GB" i="1" dirty="0">
                <a:latin typeface="+mn-lt"/>
                <a:cs typeface="Arial" charset="0"/>
              </a:rPr>
              <a:t>) </a:t>
            </a:r>
            <a:r>
              <a:rPr lang="en-GB" dirty="0">
                <a:latin typeface="+mn-lt"/>
                <a:cs typeface="Arial" charset="0"/>
              </a:rPr>
              <a:t>(1947)</a:t>
            </a:r>
          </a:p>
          <a:p>
            <a:pPr algn="r" fontAlgn="base">
              <a:spcBef>
                <a:spcPct val="0"/>
              </a:spcBef>
              <a:spcAft>
                <a:spcPct val="0"/>
              </a:spcAft>
              <a:defRPr/>
            </a:pPr>
            <a:r>
              <a:rPr lang="en-GB" b="1" i="1" dirty="0">
                <a:latin typeface="+mn-lt"/>
                <a:cs typeface="Arial" charset="0"/>
              </a:rPr>
              <a:t>The Fall </a:t>
            </a:r>
            <a:r>
              <a:rPr lang="en-GB" i="1" dirty="0">
                <a:latin typeface="+mn-lt"/>
                <a:cs typeface="Arial" charset="0"/>
              </a:rPr>
              <a:t>(La Chute) </a:t>
            </a:r>
            <a:r>
              <a:rPr lang="en-GB" dirty="0">
                <a:latin typeface="+mn-lt"/>
                <a:cs typeface="Arial" charset="0"/>
              </a:rPr>
              <a:t>(1956</a:t>
            </a:r>
            <a:r>
              <a:rPr lang="en-GB" b="1" dirty="0">
                <a:latin typeface="+mn-lt"/>
                <a:cs typeface="Arial" charset="0"/>
              </a:rPr>
              <a:t>)</a:t>
            </a:r>
          </a:p>
          <a:p>
            <a:pPr algn="r" fontAlgn="base">
              <a:spcBef>
                <a:spcPct val="0"/>
              </a:spcBef>
              <a:spcAft>
                <a:spcPct val="0"/>
              </a:spcAft>
              <a:defRPr/>
            </a:pPr>
            <a:r>
              <a:rPr lang="en-GB" b="1" i="1" dirty="0" smtClean="0">
                <a:latin typeface="+mn-lt"/>
                <a:cs typeface="Arial" charset="0"/>
              </a:rPr>
              <a:t>The </a:t>
            </a:r>
            <a:r>
              <a:rPr lang="en-GB" b="1" i="1" dirty="0">
                <a:latin typeface="+mn-lt"/>
                <a:cs typeface="Arial" charset="0"/>
              </a:rPr>
              <a:t>First Man </a:t>
            </a:r>
            <a:r>
              <a:rPr lang="en-GB" i="1" dirty="0">
                <a:latin typeface="+mn-lt"/>
                <a:cs typeface="Arial" charset="0"/>
              </a:rPr>
              <a:t>(Le premier </a:t>
            </a:r>
            <a:r>
              <a:rPr lang="en-GB" i="1" dirty="0" err="1">
                <a:latin typeface="+mn-lt"/>
                <a:cs typeface="Arial" charset="0"/>
              </a:rPr>
              <a:t>homme</a:t>
            </a:r>
            <a:r>
              <a:rPr lang="en-GB" i="1" dirty="0">
                <a:latin typeface="+mn-lt"/>
                <a:cs typeface="Arial" charset="0"/>
              </a:rPr>
              <a:t>) </a:t>
            </a:r>
            <a:r>
              <a:rPr lang="en-GB" dirty="0">
                <a:latin typeface="+mn-lt"/>
                <a:cs typeface="Arial" charset="0"/>
              </a:rPr>
              <a:t>(incomplete, published </a:t>
            </a:r>
            <a:r>
              <a:rPr lang="en-GB" dirty="0" smtClean="0">
                <a:latin typeface="+mn-lt"/>
                <a:cs typeface="Arial" charset="0"/>
              </a:rPr>
              <a:t>1995</a:t>
            </a:r>
            <a:r>
              <a:rPr lang="en-GB" dirty="0" smtClean="0">
                <a:cs typeface="Arial" charset="0"/>
              </a:rPr>
              <a:t>) </a:t>
            </a:r>
            <a:endParaRPr lang="en-GB" u="sng" dirty="0">
              <a:cs typeface="Arial" charset="0"/>
            </a:endParaRPr>
          </a:p>
          <a:p>
            <a:pPr algn="r" fontAlgn="base">
              <a:spcBef>
                <a:spcPct val="0"/>
              </a:spcBef>
              <a:spcAft>
                <a:spcPct val="0"/>
              </a:spcAft>
              <a:defRPr/>
            </a:pPr>
            <a:endParaRPr lang="en-GB" b="1" u="sng" dirty="0" smtClean="0">
              <a:solidFill>
                <a:srgbClr val="FFFF00"/>
              </a:solidFill>
              <a:cs typeface="Arial" charset="0"/>
            </a:endParaRPr>
          </a:p>
          <a:p>
            <a:pPr algn="r" fontAlgn="base">
              <a:spcBef>
                <a:spcPct val="0"/>
              </a:spcBef>
              <a:spcAft>
                <a:spcPct val="0"/>
              </a:spcAft>
              <a:defRPr/>
            </a:pPr>
            <a:endParaRPr lang="en-GB" b="1" u="sng" dirty="0">
              <a:solidFill>
                <a:srgbClr val="FFFF00"/>
              </a:solidFill>
              <a:cs typeface="Arial" charset="0"/>
            </a:endParaRPr>
          </a:p>
          <a:p>
            <a:pPr algn="r" fontAlgn="base">
              <a:spcBef>
                <a:spcPct val="0"/>
              </a:spcBef>
              <a:spcAft>
                <a:spcPct val="0"/>
              </a:spcAft>
              <a:defRPr/>
            </a:pPr>
            <a:endParaRPr lang="en-GB" b="1" u="sng" dirty="0" smtClean="0">
              <a:solidFill>
                <a:srgbClr val="FFFF00"/>
              </a:solidFill>
              <a:cs typeface="Arial" charset="0"/>
            </a:endParaRPr>
          </a:p>
          <a:p>
            <a:pPr algn="r" fontAlgn="base">
              <a:spcBef>
                <a:spcPct val="0"/>
              </a:spcBef>
              <a:spcAft>
                <a:spcPct val="0"/>
              </a:spcAft>
              <a:defRPr/>
            </a:pPr>
            <a:endParaRPr lang="en-GB" dirty="0" smtClean="0">
              <a:solidFill>
                <a:srgbClr val="FFFF00"/>
              </a:solidFill>
              <a:cs typeface="Arial" charset="0"/>
            </a:endParaRPr>
          </a:p>
        </p:txBody>
      </p:sp>
      <p:sp>
        <p:nvSpPr>
          <p:cNvPr id="10" name="Rectangle 9"/>
          <p:cNvSpPr/>
          <p:nvPr/>
        </p:nvSpPr>
        <p:spPr>
          <a:xfrm>
            <a:off x="-11113" y="34724"/>
            <a:ext cx="6269159" cy="6938302"/>
          </a:xfrm>
          <a:prstGeom prst="rect">
            <a:avLst/>
          </a:prstGeom>
        </p:spPr>
        <p:txBody>
          <a:bodyPr wrap="square" lIns="540000" tIns="540000" rIns="540000" bIns="540000">
            <a:spAutoFit/>
          </a:bodyPr>
          <a:lstStyle/>
          <a:p>
            <a:pPr>
              <a:defRPr/>
            </a:pPr>
            <a:r>
              <a:rPr lang="en-GB" sz="2400" b="1" u="sng" dirty="0" smtClean="0">
                <a:solidFill>
                  <a:srgbClr val="FFFF00"/>
                </a:solidFill>
                <a:latin typeface="+mn-lt"/>
              </a:rPr>
              <a:t>Albert Camus (1913–1960)</a:t>
            </a:r>
          </a:p>
          <a:p>
            <a:pPr fontAlgn="base">
              <a:spcBef>
                <a:spcPct val="0"/>
              </a:spcBef>
              <a:spcAft>
                <a:spcPct val="0"/>
              </a:spcAft>
              <a:defRPr/>
            </a:pPr>
            <a:endParaRPr lang="en-GB" sz="2400" u="sng" dirty="0" smtClean="0">
              <a:solidFill>
                <a:srgbClr val="FFFF00"/>
              </a:solidFill>
              <a:effectLst>
                <a:outerShdw blurRad="38100" dist="38100" dir="2700000" algn="tl">
                  <a:srgbClr val="000000"/>
                </a:outerShdw>
              </a:effectLst>
              <a:latin typeface="+mn-lt"/>
            </a:endParaRPr>
          </a:p>
          <a:p>
            <a:pPr fontAlgn="base">
              <a:spcBef>
                <a:spcPct val="0"/>
              </a:spcBef>
              <a:spcAft>
                <a:spcPct val="0"/>
              </a:spcAft>
              <a:defRPr/>
            </a:pPr>
            <a:endParaRPr lang="en-GB" sz="2400" u="sng" dirty="0" smtClean="0">
              <a:solidFill>
                <a:srgbClr val="FFFF00"/>
              </a:solidFill>
              <a:effectLst>
                <a:outerShdw blurRad="38100" dist="38100" dir="2700000" algn="tl">
                  <a:srgbClr val="000000"/>
                </a:outerShdw>
              </a:effectLst>
              <a:latin typeface="+mn-lt"/>
            </a:endParaRPr>
          </a:p>
          <a:p>
            <a:pPr fontAlgn="base">
              <a:spcBef>
                <a:spcPct val="0"/>
              </a:spcBef>
              <a:spcAft>
                <a:spcPct val="0"/>
              </a:spcAft>
              <a:defRPr/>
            </a:pPr>
            <a:endParaRPr lang="en-GB" sz="2400" u="sng" dirty="0">
              <a:solidFill>
                <a:srgbClr val="FFFF00"/>
              </a:solidFill>
              <a:effectLst>
                <a:outerShdw blurRad="38100" dist="38100" dir="2700000" algn="tl">
                  <a:srgbClr val="000000"/>
                </a:outerShdw>
              </a:effectLst>
              <a:latin typeface="+mn-lt"/>
            </a:endParaRPr>
          </a:p>
          <a:p>
            <a:pPr fontAlgn="base">
              <a:spcBef>
                <a:spcPct val="0"/>
              </a:spcBef>
              <a:spcAft>
                <a:spcPct val="0"/>
              </a:spcAft>
              <a:defRPr/>
            </a:pPr>
            <a:endParaRPr lang="en-GB" sz="2400" u="sng" dirty="0">
              <a:solidFill>
                <a:srgbClr val="FFFF00"/>
              </a:solidFill>
              <a:effectLst>
                <a:outerShdw blurRad="38100" dist="38100" dir="2700000" algn="tl">
                  <a:srgbClr val="000000"/>
                </a:outerShdw>
              </a:effectLst>
              <a:latin typeface="+mn-lt"/>
            </a:endParaRP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latin typeface="+mn-lt"/>
              </a:rPr>
              <a:t>b. in coastal town </a:t>
            </a:r>
            <a:r>
              <a:rPr lang="en-GB" sz="2000" dirty="0">
                <a:solidFill>
                  <a:srgbClr val="FFFF00"/>
                </a:solidFill>
                <a:latin typeface="+mn-lt"/>
              </a:rPr>
              <a:t>of </a:t>
            </a:r>
            <a:r>
              <a:rPr lang="en-GB" sz="2000" dirty="0" err="1" smtClean="0">
                <a:solidFill>
                  <a:srgbClr val="FFFF00"/>
                </a:solidFill>
                <a:latin typeface="+mn-lt"/>
              </a:rPr>
              <a:t>Dréan</a:t>
            </a:r>
            <a:r>
              <a:rPr lang="en-GB" sz="2000" dirty="0" smtClean="0">
                <a:solidFill>
                  <a:srgbClr val="FFFF00"/>
                </a:solidFill>
                <a:latin typeface="+mn-lt"/>
              </a:rPr>
              <a:t>, Algeria</a:t>
            </a: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latin typeface="+mn-lt"/>
              </a:rPr>
              <a:t>Father died in WWI (1914); grew </a:t>
            </a:r>
            <a:r>
              <a:rPr lang="en-GB" sz="2000" dirty="0">
                <a:solidFill>
                  <a:srgbClr val="FFFF00"/>
                </a:solidFill>
                <a:latin typeface="+mn-lt"/>
              </a:rPr>
              <a:t>up </a:t>
            </a:r>
            <a:r>
              <a:rPr lang="en-GB" sz="2000" dirty="0" smtClean="0">
                <a:solidFill>
                  <a:srgbClr val="FFFF00"/>
                </a:solidFill>
                <a:latin typeface="+mn-lt"/>
              </a:rPr>
              <a:t>with his (illiterate, Spanish-descended) mother in </a:t>
            </a:r>
            <a:r>
              <a:rPr lang="en-GB" sz="2000" dirty="0" err="1" smtClean="0">
                <a:solidFill>
                  <a:srgbClr val="FFFF00"/>
                </a:solidFill>
                <a:latin typeface="+mn-lt"/>
              </a:rPr>
              <a:t>Belcourt</a:t>
            </a:r>
            <a:r>
              <a:rPr lang="en-GB" sz="2000" dirty="0" smtClean="0">
                <a:solidFill>
                  <a:srgbClr val="FFFF00"/>
                </a:solidFill>
                <a:latin typeface="+mn-lt"/>
              </a:rPr>
              <a:t>, Algiers</a:t>
            </a:r>
            <a:endParaRPr lang="en-GB" sz="2000" dirty="0">
              <a:solidFill>
                <a:srgbClr val="FFFF00"/>
              </a:solidFill>
              <a:latin typeface="+mn-lt"/>
            </a:endParaRP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latin typeface="+mn-lt"/>
              </a:rPr>
              <a:t>Educated at University of Algiers – played goalkeeper </a:t>
            </a:r>
            <a:r>
              <a:rPr lang="en-GB" sz="2000" dirty="0">
                <a:solidFill>
                  <a:srgbClr val="FFFF00"/>
                </a:solidFill>
                <a:latin typeface="+mn-lt"/>
              </a:rPr>
              <a:t>for </a:t>
            </a:r>
            <a:r>
              <a:rPr lang="en-GB" sz="2000" i="1" dirty="0">
                <a:solidFill>
                  <a:srgbClr val="FFFF00"/>
                </a:solidFill>
                <a:latin typeface="+mn-lt"/>
              </a:rPr>
              <a:t>Racing </a:t>
            </a:r>
            <a:r>
              <a:rPr lang="en-GB" sz="2000" i="1" dirty="0" err="1">
                <a:solidFill>
                  <a:srgbClr val="FFFF00"/>
                </a:solidFill>
                <a:latin typeface="+mn-lt"/>
              </a:rPr>
              <a:t>Universitaire</a:t>
            </a:r>
            <a:r>
              <a:rPr lang="en-GB" sz="2000" i="1" dirty="0">
                <a:solidFill>
                  <a:srgbClr val="FFFF00"/>
                </a:solidFill>
                <a:latin typeface="+mn-lt"/>
              </a:rPr>
              <a:t> </a:t>
            </a:r>
            <a:r>
              <a:rPr lang="en-GB" sz="2000" i="1" dirty="0" err="1" smtClean="0">
                <a:solidFill>
                  <a:srgbClr val="FFFF00"/>
                </a:solidFill>
                <a:latin typeface="+mn-lt"/>
              </a:rPr>
              <a:t>d'Alger</a:t>
            </a:r>
            <a:endParaRPr lang="en-GB" sz="2000" i="1" dirty="0" smtClean="0">
              <a:solidFill>
                <a:srgbClr val="FFFF00"/>
              </a:solidFill>
              <a:latin typeface="+mn-lt"/>
            </a:endParaRPr>
          </a:p>
          <a:p>
            <a:pPr marL="342900" indent="-342900" fontAlgn="base">
              <a:spcBef>
                <a:spcPct val="0"/>
              </a:spcBef>
              <a:spcAft>
                <a:spcPct val="0"/>
              </a:spcAft>
              <a:buFont typeface="Arial" panose="020B0604020202020204" pitchFamily="34" charset="0"/>
              <a:buChar char="•"/>
              <a:defRPr/>
            </a:pPr>
            <a:r>
              <a:rPr lang="en-GB" sz="2000" dirty="0">
                <a:solidFill>
                  <a:srgbClr val="FFFF00"/>
                </a:solidFill>
                <a:latin typeface="+mn-lt"/>
              </a:rPr>
              <a:t>Moved to France – served </a:t>
            </a:r>
            <a:r>
              <a:rPr lang="en-GB" sz="2000" dirty="0" smtClean="0">
                <a:solidFill>
                  <a:srgbClr val="FFFF00"/>
                </a:solidFill>
                <a:latin typeface="+mn-lt"/>
              </a:rPr>
              <a:t>in WWII </a:t>
            </a:r>
            <a:r>
              <a:rPr lang="en-GB" sz="2000" dirty="0">
                <a:solidFill>
                  <a:srgbClr val="FFFF00"/>
                </a:solidFill>
                <a:latin typeface="+mn-lt"/>
              </a:rPr>
              <a:t>resistance </a:t>
            </a:r>
            <a:r>
              <a:rPr lang="en-GB" sz="2000" dirty="0" smtClean="0">
                <a:solidFill>
                  <a:srgbClr val="FFFF00"/>
                </a:solidFill>
                <a:latin typeface="+mn-lt"/>
              </a:rPr>
              <a:t>Worked as journalist, playwright and essayist, gaining fame as novelist and philosopher – notable associates </a:t>
            </a:r>
            <a:r>
              <a:rPr lang="en-GB" sz="2000" dirty="0" err="1" smtClean="0">
                <a:solidFill>
                  <a:srgbClr val="FFFF00"/>
                </a:solidFill>
                <a:latin typeface="+mn-lt"/>
              </a:rPr>
              <a:t>inc.</a:t>
            </a:r>
            <a:r>
              <a:rPr lang="en-GB" sz="2000" dirty="0" smtClean="0">
                <a:solidFill>
                  <a:srgbClr val="FFFF00"/>
                </a:solidFill>
                <a:latin typeface="+mn-lt"/>
              </a:rPr>
              <a:t> Jean-Paul Sartre and Simone de Beauvoir</a:t>
            </a:r>
          </a:p>
          <a:p>
            <a:pPr marL="342900" indent="-342900" fontAlgn="base">
              <a:spcBef>
                <a:spcPct val="0"/>
              </a:spcBef>
              <a:spcAft>
                <a:spcPct val="0"/>
              </a:spcAft>
              <a:buFont typeface="Arial" panose="020B0604020202020204" pitchFamily="34" charset="0"/>
              <a:buChar char="•"/>
              <a:defRPr/>
            </a:pPr>
            <a:r>
              <a:rPr lang="en-GB" sz="2000" dirty="0" smtClean="0">
                <a:solidFill>
                  <a:srgbClr val="FFFF00"/>
                </a:solidFill>
                <a:latin typeface="+mn-lt"/>
              </a:rPr>
              <a:t>Several works commentate on colonialism and Algerian society </a:t>
            </a:r>
            <a:endParaRPr lang="en-GB" dirty="0" smtClean="0">
              <a:solidFill>
                <a:srgbClr val="FFFF00"/>
              </a:solidFill>
              <a:cs typeface="Arial" charset="0"/>
            </a:endParaRPr>
          </a:p>
        </p:txBody>
      </p:sp>
      <p:pic>
        <p:nvPicPr>
          <p:cNvPr id="2" name="Picture 1"/>
          <p:cNvPicPr>
            <a:picLocks noChangeAspect="1"/>
          </p:cNvPicPr>
          <p:nvPr/>
        </p:nvPicPr>
        <p:blipFill>
          <a:blip r:embed="rId4"/>
          <a:stretch>
            <a:fillRect/>
          </a:stretch>
        </p:blipFill>
        <p:spPr>
          <a:xfrm>
            <a:off x="4097993" y="-3175"/>
            <a:ext cx="1598552" cy="2361498"/>
          </a:xfrm>
          <a:prstGeom prst="rect">
            <a:avLst/>
          </a:prstGeom>
        </p:spPr>
      </p:pic>
    </p:spTree>
    <p:extLst>
      <p:ext uri="{BB962C8B-B14F-4D97-AF65-F5344CB8AC3E}">
        <p14:creationId xmlns:p14="http://schemas.microsoft.com/office/powerpoint/2010/main" val="13995378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26988" y="2996952"/>
            <a:ext cx="9159876" cy="2937206"/>
          </a:xfrm>
          <a:prstGeom prst="rect">
            <a:avLst/>
          </a:prstGeom>
        </p:spPr>
        <p:txBody>
          <a:bodyPr lIns="540000" tIns="540000" rIns="540000" bIns="54000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dirty="0" smtClean="0">
              <a:ln>
                <a:noFill/>
              </a:ln>
              <a:solidFill>
                <a:srgbClr val="FFFFFF"/>
              </a:solidFill>
              <a:effectLst/>
              <a:uLnTx/>
              <a:uFillTx/>
              <a:latin typeface="Calibri"/>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dirty="0" smtClean="0">
              <a:ln>
                <a:noFill/>
              </a:ln>
              <a:solidFill>
                <a:srgbClr val="FFFFFF"/>
              </a:solidFill>
              <a:effectLst/>
              <a:uLnTx/>
              <a:uFillTx/>
              <a:latin typeface="Calibri"/>
              <a:ea typeface="+mn-ea"/>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1" u="none" strike="noStrike" kern="1200" cap="none" spc="0" normalizeH="0" baseline="0" noProof="0" dirty="0" smtClean="0">
              <a:ln>
                <a:noFill/>
              </a:ln>
              <a:solidFill>
                <a:srgbClr val="FFFFFF"/>
              </a:solidFill>
              <a:effectLst/>
              <a:uLnTx/>
              <a:uFillTx/>
              <a:latin typeface="Calibri"/>
              <a:ea typeface="+mn-ea"/>
              <a:cs typeface="Arial"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2400" b="0" i="1" u="none" strike="noStrike" kern="1200" cap="none" spc="0" normalizeH="0" baseline="0" noProof="0" dirty="0">
              <a:ln>
                <a:noFill/>
              </a:ln>
              <a:solidFill>
                <a:srgbClr val="FFFFFF"/>
              </a:solidFill>
              <a:effectLst/>
              <a:uLnTx/>
              <a:uFillTx/>
              <a:latin typeface="Calibri"/>
              <a:ea typeface="+mn-ea"/>
              <a:cs typeface="Arial" charset="0"/>
            </a:endParaRPr>
          </a:p>
          <a:p>
            <a:pPr marL="342900" marR="0" lvl="0" indent="-342900" algn="l" defTabSz="914400" rtl="0" eaLnBrk="1" fontAlgn="base" latinLnBrk="0" hangingPunct="1">
              <a:lnSpc>
                <a:spcPct val="100000"/>
              </a:lnSpc>
              <a:spcBef>
                <a:spcPct val="0"/>
              </a:spcBef>
              <a:spcAft>
                <a:spcPct val="0"/>
              </a:spcAft>
              <a:buClrTx/>
              <a:buSzTx/>
              <a:buFont typeface="Arial" panose="020B0604020202020204" pitchFamily="34" charset="0"/>
              <a:buChar char="•"/>
              <a:tabLst/>
              <a:defRPr/>
            </a:pPr>
            <a:endParaRPr kumimoji="0" lang="en-GB" sz="2400" b="0" i="1" u="none" strike="noStrike" kern="1200" cap="none" spc="0" normalizeH="0" baseline="0" noProof="0" dirty="0">
              <a:ln>
                <a:noFill/>
              </a:ln>
              <a:solidFill>
                <a:srgbClr val="FFFFFF"/>
              </a:solidFill>
              <a:effectLst/>
              <a:uLnTx/>
              <a:uFillTx/>
              <a:latin typeface="Calibri"/>
              <a:ea typeface="+mn-ea"/>
              <a:cs typeface="Arial" charset="0"/>
            </a:endParaRPr>
          </a:p>
        </p:txBody>
      </p:sp>
      <p:sp>
        <p:nvSpPr>
          <p:cNvPr id="10" name="Rectangle 9"/>
          <p:cNvSpPr/>
          <p:nvPr/>
        </p:nvSpPr>
        <p:spPr>
          <a:xfrm>
            <a:off x="0" y="-16199"/>
            <a:ext cx="9195013" cy="7284550"/>
          </a:xfrm>
          <a:prstGeom prst="rect">
            <a:avLst/>
          </a:prstGeom>
        </p:spPr>
        <p:txBody>
          <a:bodyPr wrap="square" lIns="540000" tIns="540000" rIns="540000" bIns="540000">
            <a:spAutoFit/>
          </a:bodyPr>
          <a:lstStyle/>
          <a:p>
            <a:pPr lvl="0">
              <a:defRPr/>
            </a:pPr>
            <a:r>
              <a:rPr lang="en-GB" sz="2400" b="1" u="sng" dirty="0">
                <a:solidFill>
                  <a:srgbClr val="FFFF00"/>
                </a:solidFill>
                <a:latin typeface="Calibri"/>
              </a:rPr>
              <a:t>1. Build-up to the War of </a:t>
            </a:r>
            <a:r>
              <a:rPr lang="en-GB" sz="2400" b="1" u="sng" dirty="0" smtClean="0">
                <a:solidFill>
                  <a:srgbClr val="FFFF00"/>
                </a:solidFill>
                <a:latin typeface="Calibri"/>
              </a:rPr>
              <a:t>Independence: </a:t>
            </a:r>
            <a:r>
              <a:rPr kumimoji="0" lang="en-GB" sz="2400" b="1" i="0" u="sng" strike="noStrike" kern="1200" cap="none" spc="0" normalizeH="0" baseline="0" noProof="0" dirty="0" smtClean="0">
                <a:ln>
                  <a:noFill/>
                </a:ln>
                <a:solidFill>
                  <a:srgbClr val="FFFF00"/>
                </a:solidFill>
                <a:effectLst/>
                <a:uLnTx/>
                <a:uFillTx/>
                <a:latin typeface="Calibri"/>
                <a:ea typeface="+mn-ea"/>
                <a:cs typeface="Arial" charset="0"/>
              </a:rPr>
              <a:t> </a:t>
            </a:r>
            <a:r>
              <a:rPr lang="en-GB" sz="2400" b="1" u="sng" dirty="0" smtClean="0">
                <a:solidFill>
                  <a:srgbClr val="FFFF00"/>
                </a:solidFill>
                <a:latin typeface="Calibri"/>
                <a:cs typeface="+mn-cs"/>
              </a:rPr>
              <a:t>‘New Mediterranean Culture’ (</a:t>
            </a:r>
            <a:r>
              <a:rPr kumimoji="0" lang="en-GB" sz="2400" b="1" i="0" u="sng" strike="noStrike" kern="1200" cap="none" spc="0" normalizeH="0" baseline="0" noProof="0" dirty="0" smtClean="0">
                <a:ln>
                  <a:noFill/>
                </a:ln>
                <a:solidFill>
                  <a:srgbClr val="FFFF00"/>
                </a:solidFill>
                <a:effectLst/>
                <a:uLnTx/>
                <a:uFillTx/>
                <a:latin typeface="Calibri"/>
                <a:ea typeface="+mn-ea"/>
                <a:cs typeface="+mn-cs"/>
              </a:rPr>
              <a:t>1937)</a:t>
            </a:r>
            <a:endParaRPr kumimoji="0" lang="en-GB" sz="2400" b="1" i="0" u="sng" strike="noStrike" kern="1200" cap="none" spc="0" normalizeH="0" baseline="0" noProof="0" dirty="0">
              <a:ln>
                <a:noFill/>
              </a:ln>
              <a:solidFill>
                <a:srgbClr val="FFFF00"/>
              </a:solidFill>
              <a:effectLst/>
              <a:uLnTx/>
              <a:uFillTx/>
              <a:latin typeface="Calibri"/>
              <a:ea typeface="+mn-ea"/>
              <a:cs typeface="+mn-cs"/>
            </a:endParaRPr>
          </a:p>
          <a:p>
            <a:pPr marL="342900" lvl="0" indent="-342900" fontAlgn="auto">
              <a:spcBef>
                <a:spcPts val="0"/>
              </a:spcBef>
              <a:spcAft>
                <a:spcPts val="0"/>
              </a:spcAft>
              <a:buFont typeface="Arial" panose="020B0604020202020204" pitchFamily="34" charset="0"/>
              <a:buChar char="•"/>
            </a:pPr>
            <a:r>
              <a:rPr lang="en-GB" sz="2200" b="1" dirty="0" smtClean="0">
                <a:solidFill>
                  <a:prstClr val="white"/>
                </a:solidFill>
                <a:latin typeface="+mn-lt"/>
                <a:cs typeface="+mn-cs"/>
              </a:rPr>
              <a:t>Camus speech at opening of </a:t>
            </a:r>
            <a:r>
              <a:rPr lang="en-GB" sz="2400" b="1" dirty="0" err="1">
                <a:latin typeface="+mn-lt"/>
              </a:rPr>
              <a:t>Maison</a:t>
            </a:r>
            <a:r>
              <a:rPr lang="en-GB" sz="2400" b="1" dirty="0">
                <a:latin typeface="+mn-lt"/>
              </a:rPr>
              <a:t> de la </a:t>
            </a:r>
            <a:r>
              <a:rPr lang="en-GB" sz="2400" b="1" dirty="0" smtClean="0">
                <a:latin typeface="+mn-lt"/>
              </a:rPr>
              <a:t>Culture, Algiers, 1937</a:t>
            </a:r>
            <a:endParaRPr kumimoji="0" lang="en-GB" sz="2200" b="1" i="0" u="none" strike="noStrike" kern="1200" cap="none" spc="0" normalizeH="0" baseline="0" noProof="0" dirty="0" smtClean="0">
              <a:ln>
                <a:noFill/>
              </a:ln>
              <a:solidFill>
                <a:prstClr val="white"/>
              </a:solidFill>
              <a:effectLst/>
              <a:uLnTx/>
              <a:uFillTx/>
              <a:latin typeface="+mn-lt"/>
              <a:cs typeface="+mn-cs"/>
            </a:endParaRPr>
          </a:p>
          <a:p>
            <a:pPr lvl="0" fontAlgn="auto">
              <a:spcBef>
                <a:spcPts val="0"/>
              </a:spcBef>
              <a:spcAft>
                <a:spcPts val="0"/>
              </a:spcAft>
            </a:pPr>
            <a:endParaRPr kumimoji="0" lang="en-GB" sz="1050" b="0" i="0" u="none" strike="noStrike" kern="1200" cap="none" spc="0" normalizeH="0" baseline="0" noProof="0" dirty="0" smtClean="0">
              <a:ln>
                <a:noFill/>
              </a:ln>
              <a:solidFill>
                <a:prstClr val="white"/>
              </a:solidFill>
              <a:effectLst/>
              <a:uLnTx/>
              <a:uFillTx/>
              <a:latin typeface="Calibri"/>
              <a:ea typeface="+mn-ea"/>
              <a:cs typeface="+mn-cs"/>
            </a:endParaRPr>
          </a:p>
          <a:p>
            <a:pPr algn="just"/>
            <a:r>
              <a:rPr lang="en-GB" sz="2200" dirty="0" smtClean="0">
                <a:solidFill>
                  <a:prstClr val="white"/>
                </a:solidFill>
                <a:latin typeface="+mn-lt"/>
                <a:cs typeface="+mn-cs"/>
              </a:rPr>
              <a:t>“[Algeria </a:t>
            </a:r>
            <a:r>
              <a:rPr lang="en-GB" sz="2200" dirty="0" smtClean="0">
                <a:latin typeface="+mn-lt"/>
              </a:rPr>
              <a:t>is </a:t>
            </a:r>
            <a:r>
              <a:rPr lang="en-GB" sz="2200" dirty="0">
                <a:latin typeface="+mn-lt"/>
              </a:rPr>
              <a:t>one of the few countries where East and </a:t>
            </a:r>
            <a:r>
              <a:rPr lang="en-GB" sz="2200" dirty="0" smtClean="0">
                <a:latin typeface="+mn-lt"/>
              </a:rPr>
              <a:t>West live </a:t>
            </a:r>
            <a:r>
              <a:rPr lang="en-GB" sz="2200" dirty="0">
                <a:latin typeface="+mn-lt"/>
              </a:rPr>
              <a:t>close together. And there is, at this junction, little difference </a:t>
            </a:r>
            <a:r>
              <a:rPr lang="en-GB" sz="2200" dirty="0" smtClean="0">
                <a:latin typeface="+mn-lt"/>
              </a:rPr>
              <a:t>between the </a:t>
            </a:r>
            <a:r>
              <a:rPr lang="en-GB" sz="2200" dirty="0">
                <a:latin typeface="+mn-lt"/>
              </a:rPr>
              <a:t>way a Spaniard or an Italian lives on the quays of Algiers, and the </a:t>
            </a:r>
            <a:r>
              <a:rPr lang="en-GB" sz="2200" dirty="0" smtClean="0">
                <a:latin typeface="+mn-lt"/>
              </a:rPr>
              <a:t>way Arabs </a:t>
            </a:r>
            <a:r>
              <a:rPr lang="en-GB" sz="2200" dirty="0">
                <a:latin typeface="+mn-lt"/>
              </a:rPr>
              <a:t>live around them</a:t>
            </a:r>
            <a:r>
              <a:rPr lang="en-GB" sz="2200" dirty="0" smtClean="0">
                <a:latin typeface="+mn-lt"/>
              </a:rPr>
              <a:t>.”</a:t>
            </a:r>
          </a:p>
          <a:p>
            <a:pPr algn="just"/>
            <a:endParaRPr kumimoji="0" lang="en-GB" sz="1200" b="0" i="0" u="none" strike="noStrike" kern="1200" cap="none" spc="0" normalizeH="0" baseline="0" noProof="0" dirty="0">
              <a:ln>
                <a:noFill/>
              </a:ln>
              <a:solidFill>
                <a:prstClr val="white"/>
              </a:solidFill>
              <a:effectLst/>
              <a:uLnTx/>
              <a:uFillTx/>
              <a:latin typeface="+mn-lt"/>
              <a:cs typeface="+mn-cs"/>
            </a:endParaRPr>
          </a:p>
          <a:p>
            <a:pPr algn="just"/>
            <a:r>
              <a:rPr lang="en-GB" sz="2200" dirty="0" smtClean="0">
                <a:solidFill>
                  <a:prstClr val="white"/>
                </a:solidFill>
                <a:latin typeface="+mn-lt"/>
                <a:cs typeface="+mn-cs"/>
              </a:rPr>
              <a:t>“</a:t>
            </a:r>
            <a:r>
              <a:rPr lang="en-GB" sz="2200" dirty="0">
                <a:latin typeface="+mn-lt"/>
              </a:rPr>
              <a:t>Our task here is to rehabilitate the Mediterranean, to take it back from those who claim it unjustly for </a:t>
            </a:r>
            <a:r>
              <a:rPr lang="en-GB" sz="2200" dirty="0" smtClean="0">
                <a:latin typeface="+mn-lt"/>
              </a:rPr>
              <a:t>themselves</a:t>
            </a:r>
            <a:r>
              <a:rPr lang="en-GB" sz="2200" dirty="0">
                <a:latin typeface="+mn-lt"/>
              </a:rPr>
              <a:t> </a:t>
            </a:r>
            <a:r>
              <a:rPr lang="en-GB" sz="2200" dirty="0" smtClean="0">
                <a:latin typeface="+mn-lt"/>
              </a:rPr>
              <a:t>… </a:t>
            </a:r>
            <a:r>
              <a:rPr lang="en-GB" sz="2200" dirty="0">
                <a:solidFill>
                  <a:srgbClr val="FFFF00"/>
                </a:solidFill>
                <a:latin typeface="+mn-lt"/>
              </a:rPr>
              <a:t>We are all the more prepared for the task in that we are in immediate contact with the Orient, which can teach us so much in this respect</a:t>
            </a:r>
            <a:r>
              <a:rPr lang="en-GB" sz="2200" dirty="0">
                <a:latin typeface="+mn-lt"/>
              </a:rPr>
              <a:t>. We are, here, on the side of the Mediterranean against Rome. And the essential role that towns like Algiers and Barcelona can play is to serve, in their own small way, that aspect of Mediterranean culture which </a:t>
            </a:r>
            <a:r>
              <a:rPr lang="en-GB" sz="2200" dirty="0" smtClean="0">
                <a:latin typeface="+mn-lt"/>
              </a:rPr>
              <a:t>favours </a:t>
            </a:r>
            <a:r>
              <a:rPr lang="en-GB" sz="2200" dirty="0">
                <a:latin typeface="+mn-lt"/>
              </a:rPr>
              <a:t>man instead of crushing </a:t>
            </a:r>
            <a:r>
              <a:rPr lang="en-GB" sz="2200" dirty="0" smtClean="0">
                <a:latin typeface="+mn-lt"/>
              </a:rPr>
              <a:t>him </a:t>
            </a:r>
            <a:r>
              <a:rPr lang="en-GB" sz="2200" dirty="0">
                <a:latin typeface="+mn-lt"/>
              </a:rPr>
              <a:t>… What we seek is the culture that finds life in the trees, the hills, and in mankind</a:t>
            </a:r>
            <a:r>
              <a:rPr lang="en-GB" sz="2200" dirty="0" smtClean="0">
                <a:latin typeface="+mn-lt"/>
              </a:rPr>
              <a:t>.”</a:t>
            </a:r>
          </a:p>
          <a:p>
            <a:pPr algn="just"/>
            <a:endParaRPr kumimoji="0" lang="en-GB" sz="2200" b="0" i="0" u="none" strike="noStrike" kern="1200" cap="none" spc="0" normalizeH="0" baseline="0" noProof="0" dirty="0">
              <a:ln>
                <a:noFill/>
              </a:ln>
              <a:solidFill>
                <a:prstClr val="white"/>
              </a:solidFill>
              <a:effectLst/>
              <a:uLnTx/>
              <a:uFillTx/>
              <a:latin typeface="+mn-lt"/>
              <a:cs typeface="+mn-cs"/>
            </a:endParaRPr>
          </a:p>
        </p:txBody>
      </p:sp>
    </p:spTree>
    <p:extLst>
      <p:ext uri="{BB962C8B-B14F-4D97-AF65-F5344CB8AC3E}">
        <p14:creationId xmlns:p14="http://schemas.microsoft.com/office/powerpoint/2010/main" val="33015520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7784" y="957318"/>
            <a:ext cx="4029075" cy="5715000"/>
          </a:xfrm>
          <a:prstGeom prst="rect">
            <a:avLst/>
          </a:prstGeom>
        </p:spPr>
      </p:pic>
      <p:sp>
        <p:nvSpPr>
          <p:cNvPr id="3" name="Rectangle 2"/>
          <p:cNvSpPr/>
          <p:nvPr/>
        </p:nvSpPr>
        <p:spPr>
          <a:xfrm>
            <a:off x="-40067" y="-34231"/>
            <a:ext cx="9127410" cy="1983099"/>
          </a:xfrm>
          <a:prstGeom prst="rect">
            <a:avLst/>
          </a:prstGeom>
        </p:spPr>
        <p:txBody>
          <a:bodyPr wrap="square" lIns="540000" tIns="540000" rIns="540000" bIns="540000">
            <a:spAutoFit/>
          </a:bodyPr>
          <a:lstStyle/>
          <a:p>
            <a:pPr>
              <a:defRPr/>
            </a:pPr>
            <a:r>
              <a:rPr lang="en-GB" sz="2400" b="1" u="sng" dirty="0" smtClean="0">
                <a:solidFill>
                  <a:prstClr val="white"/>
                </a:solidFill>
                <a:latin typeface="+mn-lt"/>
                <a:cs typeface="Arial" charset="0"/>
              </a:rPr>
              <a:t>1. Build-up to War of Independence: ‘New Colonialism’ </a:t>
            </a:r>
          </a:p>
          <a:p>
            <a:pPr>
              <a:defRPr/>
            </a:pPr>
            <a:endParaRPr lang="en-GB" sz="1000" b="1" u="sng" dirty="0">
              <a:solidFill>
                <a:prstClr val="white"/>
              </a:solidFill>
              <a:latin typeface="+mn-lt"/>
              <a:cs typeface="Arial" charset="0"/>
            </a:endParaRPr>
          </a:p>
          <a:p>
            <a:pPr>
              <a:defRPr/>
            </a:pPr>
            <a:endParaRPr lang="en-GB" sz="2400" b="1" u="sng" dirty="0">
              <a:solidFill>
                <a:prstClr val="white"/>
              </a:solidFill>
              <a:cs typeface="Arial" charset="0"/>
            </a:endParaRPr>
          </a:p>
        </p:txBody>
      </p:sp>
    </p:spTree>
    <p:extLst>
      <p:ext uri="{BB962C8B-B14F-4D97-AF65-F5344CB8AC3E}">
        <p14:creationId xmlns:p14="http://schemas.microsoft.com/office/powerpoint/2010/main" val="1795335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72533" y="1124744"/>
            <a:ext cx="9159876" cy="2198543"/>
          </a:xfrm>
          <a:prstGeom prst="rect">
            <a:avLst/>
          </a:prstGeom>
        </p:spPr>
        <p:txBody>
          <a:bodyPr wrap="square" lIns="540000" tIns="540000" rIns="540000" bIns="540000">
            <a:spAutoFit/>
          </a:bodyPr>
          <a:lstStyle/>
          <a:p>
            <a:pPr>
              <a:defRPr/>
            </a:pPr>
            <a:endParaRPr lang="en-GB" sz="2400" b="1" dirty="0" smtClean="0">
              <a:solidFill>
                <a:prstClr val="white"/>
              </a:solidFill>
              <a:cs typeface="Arial" charset="0"/>
            </a:endParaRPr>
          </a:p>
          <a:p>
            <a:pPr>
              <a:defRPr/>
            </a:pPr>
            <a:endParaRPr lang="en-GB" sz="2400" b="1" dirty="0" smtClean="0">
              <a:solidFill>
                <a:prstClr val="white"/>
              </a:solidFill>
              <a:cs typeface="Arial" charset="0"/>
            </a:endParaRPr>
          </a:p>
          <a:p>
            <a:pPr>
              <a:defRPr/>
            </a:pPr>
            <a:endParaRPr lang="en-GB" sz="2400" b="1" dirty="0">
              <a:solidFill>
                <a:prstClr val="white"/>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40067" y="-34231"/>
            <a:ext cx="9127410" cy="1983099"/>
          </a:xfrm>
          <a:prstGeom prst="rect">
            <a:avLst/>
          </a:prstGeom>
        </p:spPr>
        <p:txBody>
          <a:bodyPr wrap="square" lIns="540000" tIns="540000" rIns="540000" bIns="540000">
            <a:spAutoFit/>
          </a:bodyPr>
          <a:lstStyle/>
          <a:p>
            <a:pPr>
              <a:defRPr/>
            </a:pPr>
            <a:r>
              <a:rPr lang="en-GB" sz="2400" b="1" u="sng" dirty="0" smtClean="0">
                <a:solidFill>
                  <a:prstClr val="white"/>
                </a:solidFill>
                <a:latin typeface="+mn-lt"/>
                <a:cs typeface="Arial" charset="0"/>
              </a:rPr>
              <a:t>1. Build-up to War of Independence: ‘New Colonialism’ </a:t>
            </a:r>
          </a:p>
          <a:p>
            <a:pPr>
              <a:defRPr/>
            </a:pPr>
            <a:endParaRPr lang="en-GB" sz="1000" b="1" u="sng" dirty="0">
              <a:solidFill>
                <a:prstClr val="white"/>
              </a:solidFill>
              <a:latin typeface="+mn-lt"/>
              <a:cs typeface="Arial" charset="0"/>
            </a:endParaRPr>
          </a:p>
          <a:p>
            <a:pPr>
              <a:defRPr/>
            </a:pPr>
            <a:endParaRPr lang="en-GB" sz="2400" b="1" u="sng" dirty="0">
              <a:solidFill>
                <a:prstClr val="white"/>
              </a:solidFill>
              <a:cs typeface="Arial" charset="0"/>
            </a:endParaRPr>
          </a:p>
        </p:txBody>
      </p:sp>
      <p:pic>
        <p:nvPicPr>
          <p:cNvPr id="3" name="Picture 2"/>
          <p:cNvPicPr>
            <a:picLocks noChangeAspect="1"/>
          </p:cNvPicPr>
          <p:nvPr/>
        </p:nvPicPr>
        <p:blipFill>
          <a:blip r:embed="rId3"/>
          <a:stretch>
            <a:fillRect/>
          </a:stretch>
        </p:blipFill>
        <p:spPr>
          <a:xfrm>
            <a:off x="392785" y="918852"/>
            <a:ext cx="3679626" cy="5839407"/>
          </a:xfrm>
          <a:prstGeom prst="rect">
            <a:avLst/>
          </a:prstGeom>
        </p:spPr>
      </p:pic>
      <p:pic>
        <p:nvPicPr>
          <p:cNvPr id="7" name="Picture 6"/>
          <p:cNvPicPr>
            <a:picLocks noChangeAspect="1"/>
          </p:cNvPicPr>
          <p:nvPr/>
        </p:nvPicPr>
        <p:blipFill>
          <a:blip r:embed="rId4"/>
          <a:stretch>
            <a:fillRect/>
          </a:stretch>
        </p:blipFill>
        <p:spPr>
          <a:xfrm>
            <a:off x="4237588" y="4145781"/>
            <a:ext cx="4294852" cy="2581250"/>
          </a:xfrm>
          <a:prstGeom prst="rect">
            <a:avLst/>
          </a:prstGeom>
        </p:spPr>
      </p:pic>
      <p:pic>
        <p:nvPicPr>
          <p:cNvPr id="10" name="Picture 9"/>
          <p:cNvPicPr>
            <a:picLocks noChangeAspect="1"/>
          </p:cNvPicPr>
          <p:nvPr/>
        </p:nvPicPr>
        <p:blipFill>
          <a:blip r:embed="rId5"/>
          <a:stretch>
            <a:fillRect/>
          </a:stretch>
        </p:blipFill>
        <p:spPr>
          <a:xfrm>
            <a:off x="4237588" y="907951"/>
            <a:ext cx="4294852" cy="2930605"/>
          </a:xfrm>
          <a:prstGeom prst="rect">
            <a:avLst/>
          </a:prstGeom>
        </p:spPr>
      </p:pic>
      <p:sp>
        <p:nvSpPr>
          <p:cNvPr id="13" name="Rectangle 12"/>
          <p:cNvSpPr/>
          <p:nvPr/>
        </p:nvSpPr>
        <p:spPr>
          <a:xfrm>
            <a:off x="4237588" y="3807227"/>
            <a:ext cx="4129675" cy="338554"/>
          </a:xfrm>
          <a:prstGeom prst="rect">
            <a:avLst/>
          </a:prstGeom>
        </p:spPr>
        <p:txBody>
          <a:bodyPr wrap="square">
            <a:spAutoFit/>
          </a:bodyPr>
          <a:lstStyle/>
          <a:p>
            <a:pPr algn="r"/>
            <a:r>
              <a:rPr lang="en-US" sz="1600" dirty="0" smtClean="0">
                <a:solidFill>
                  <a:srgbClr val="FFFF00"/>
                </a:solidFill>
                <a:latin typeface="+mn-lt"/>
              </a:rPr>
              <a:t>Algerian village, Colonial Exposition, Paris, 1931</a:t>
            </a:r>
            <a:endParaRPr lang="en-US" sz="1600" dirty="0">
              <a:solidFill>
                <a:srgbClr val="FFFF00"/>
              </a:solidFill>
              <a:latin typeface="+mn-lt"/>
            </a:endParaRPr>
          </a:p>
        </p:txBody>
      </p:sp>
    </p:spTree>
    <p:extLst>
      <p:ext uri="{BB962C8B-B14F-4D97-AF65-F5344CB8AC3E}">
        <p14:creationId xmlns:p14="http://schemas.microsoft.com/office/powerpoint/2010/main" val="7311337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7553855"/>
          </a:xfrm>
          <a:prstGeom prst="rect">
            <a:avLst/>
          </a:prstGeom>
        </p:spPr>
        <p:txBody>
          <a:bodyPr lIns="540000" tIns="540000" rIns="540000" bIns="540000">
            <a:spAutoFit/>
          </a:bodyPr>
          <a:lstStyle/>
          <a:p>
            <a:pPr>
              <a:defRPr/>
            </a:pPr>
            <a:r>
              <a:rPr lang="en-GB" sz="2400" b="1" u="sng" dirty="0" smtClean="0">
                <a:solidFill>
                  <a:prstClr val="white"/>
                </a:solidFill>
                <a:latin typeface="+mn-lt"/>
              </a:rPr>
              <a:t>1. Build-up to War of Independence: Urban </a:t>
            </a:r>
            <a:r>
              <a:rPr lang="en-GB" sz="2400" b="1" u="sng" dirty="0">
                <a:solidFill>
                  <a:prstClr val="white"/>
                </a:solidFill>
                <a:latin typeface="+mn-lt"/>
              </a:rPr>
              <a:t>S</a:t>
            </a:r>
            <a:r>
              <a:rPr lang="en-GB" sz="2400" b="1" u="sng" dirty="0" smtClean="0">
                <a:solidFill>
                  <a:prstClr val="white"/>
                </a:solidFill>
                <a:latin typeface="+mn-lt"/>
              </a:rPr>
              <a:t>prawl </a:t>
            </a:r>
            <a:r>
              <a:rPr lang="en-GB" sz="2400" b="1" u="sng" dirty="0">
                <a:solidFill>
                  <a:prstClr val="white"/>
                </a:solidFill>
                <a:latin typeface="+mn-lt"/>
              </a:rPr>
              <a:t>and </a:t>
            </a:r>
            <a:r>
              <a:rPr lang="en-GB" sz="2400" b="1" u="sng" dirty="0" smtClean="0">
                <a:solidFill>
                  <a:prstClr val="white"/>
                </a:solidFill>
                <a:latin typeface="+mn-lt"/>
              </a:rPr>
              <a:t>e </a:t>
            </a:r>
            <a:r>
              <a:rPr lang="en-GB" sz="2400" b="1" i="1" u="sng" dirty="0" err="1" smtClean="0">
                <a:solidFill>
                  <a:prstClr val="white"/>
                </a:solidFill>
                <a:latin typeface="+mn-lt"/>
              </a:rPr>
              <a:t>Bidonvilles</a:t>
            </a:r>
            <a:endParaRPr lang="en-GB" sz="2400" b="1" u="sng" dirty="0">
              <a:solidFill>
                <a:prstClr val="white"/>
              </a:solidFill>
              <a:latin typeface="+mn-lt"/>
            </a:endParaRPr>
          </a:p>
          <a:p>
            <a:pPr>
              <a:defRPr/>
            </a:pPr>
            <a:endParaRPr lang="en-GB" sz="2000" b="1" i="1" dirty="0">
              <a:solidFill>
                <a:prstClr val="white"/>
              </a:solidFill>
              <a:latin typeface="+mn-lt"/>
            </a:endParaRPr>
          </a:p>
          <a:p>
            <a:pPr>
              <a:defRPr/>
            </a:pPr>
            <a:r>
              <a:rPr lang="en-GB" sz="2000" b="1" i="1" dirty="0" smtClean="0">
                <a:solidFill>
                  <a:prstClr val="white"/>
                </a:solidFill>
                <a:latin typeface="+mn-lt"/>
              </a:rPr>
              <a:t>Changing demographics:</a:t>
            </a:r>
          </a:p>
          <a:p>
            <a:pPr>
              <a:defRPr/>
            </a:pPr>
            <a:r>
              <a:rPr lang="en-GB" sz="2000" b="1" dirty="0" smtClean="0">
                <a:solidFill>
                  <a:prstClr val="white"/>
                </a:solidFill>
                <a:latin typeface="+mn-lt"/>
              </a:rPr>
              <a:t>Population size</a:t>
            </a:r>
          </a:p>
          <a:p>
            <a:pPr>
              <a:defRPr/>
            </a:pPr>
            <a:endParaRPr lang="en-GB" sz="2000" b="1" dirty="0" smtClean="0">
              <a:solidFill>
                <a:prstClr val="white"/>
              </a:solidFill>
              <a:latin typeface="+mn-lt"/>
            </a:endParaRPr>
          </a:p>
          <a:p>
            <a:pPr>
              <a:defRPr/>
            </a:pPr>
            <a:endParaRPr lang="en-GB" sz="2000" b="1" dirty="0" smtClean="0">
              <a:solidFill>
                <a:prstClr val="white"/>
              </a:solidFill>
              <a:latin typeface="+mn-lt"/>
            </a:endParaRPr>
          </a:p>
          <a:p>
            <a:pPr>
              <a:defRPr/>
            </a:pPr>
            <a:endParaRPr lang="en-GB" sz="2000" b="1" dirty="0" smtClean="0">
              <a:solidFill>
                <a:prstClr val="white"/>
              </a:solidFill>
              <a:latin typeface="+mn-lt"/>
            </a:endParaRPr>
          </a:p>
          <a:p>
            <a:pPr>
              <a:defRPr/>
            </a:pPr>
            <a:endParaRPr lang="en-GB" sz="2000" b="1" dirty="0">
              <a:solidFill>
                <a:prstClr val="white"/>
              </a:solidFill>
              <a:latin typeface="+mn-lt"/>
            </a:endParaRPr>
          </a:p>
          <a:p>
            <a:pPr>
              <a:defRPr/>
            </a:pPr>
            <a:endParaRPr lang="en-GB" sz="2000" b="1" dirty="0" smtClean="0">
              <a:solidFill>
                <a:prstClr val="white"/>
              </a:solidFill>
              <a:latin typeface="+mn-lt"/>
            </a:endParaRPr>
          </a:p>
          <a:p>
            <a:pPr>
              <a:defRPr/>
            </a:pPr>
            <a:endParaRPr lang="en-GB" sz="2000" b="1" dirty="0" smtClean="0">
              <a:solidFill>
                <a:prstClr val="white"/>
              </a:solidFill>
              <a:latin typeface="+mn-lt"/>
            </a:endParaRPr>
          </a:p>
          <a:p>
            <a:pPr>
              <a:defRPr/>
            </a:pPr>
            <a:endParaRPr lang="en-GB" sz="2000" b="1" dirty="0" smtClean="0">
              <a:solidFill>
                <a:prstClr val="white"/>
              </a:solidFill>
              <a:latin typeface="+mn-lt"/>
            </a:endParaRPr>
          </a:p>
          <a:p>
            <a:pPr>
              <a:defRPr/>
            </a:pPr>
            <a:endParaRPr lang="en-GB" sz="2000" b="1" dirty="0" smtClean="0">
              <a:solidFill>
                <a:prstClr val="white"/>
              </a:solidFill>
              <a:latin typeface="+mn-lt"/>
            </a:endParaRPr>
          </a:p>
          <a:p>
            <a:pPr marL="342900" indent="-342900">
              <a:buFont typeface="Arial" panose="020B0604020202020204" pitchFamily="34" charset="0"/>
              <a:buChar char="•"/>
              <a:defRPr/>
            </a:pPr>
            <a:endParaRPr lang="en-GB" sz="800" b="1" dirty="0" smtClean="0">
              <a:solidFill>
                <a:prstClr val="white"/>
              </a:solidFill>
              <a:latin typeface="+mn-lt"/>
            </a:endParaRPr>
          </a:p>
          <a:p>
            <a:pPr marL="342900" indent="-342900">
              <a:buFont typeface="Arial" panose="020B0604020202020204" pitchFamily="34" charset="0"/>
              <a:buChar char="•"/>
              <a:defRPr/>
            </a:pPr>
            <a:r>
              <a:rPr lang="en-GB" sz="2000" b="1" dirty="0" smtClean="0">
                <a:solidFill>
                  <a:prstClr val="white"/>
                </a:solidFill>
                <a:latin typeface="+mn-lt"/>
              </a:rPr>
              <a:t>Inward migration from impoverished rural areas – increasing Muslim-Algerian presence in city</a:t>
            </a:r>
          </a:p>
          <a:p>
            <a:pPr marL="342900" indent="-342900">
              <a:buFont typeface="Arial" panose="020B0604020202020204" pitchFamily="34" charset="0"/>
              <a:buChar char="•"/>
              <a:defRPr/>
            </a:pPr>
            <a:endParaRPr lang="en-GB" sz="2000" b="1" dirty="0" smtClean="0">
              <a:solidFill>
                <a:prstClr val="white"/>
              </a:solidFill>
              <a:latin typeface="+mn-lt"/>
            </a:endParaRPr>
          </a:p>
          <a:p>
            <a:pPr marL="342900" indent="-342900">
              <a:buFont typeface="Arial" panose="020B0604020202020204" pitchFamily="34" charset="0"/>
              <a:buChar char="•"/>
              <a:defRPr/>
            </a:pPr>
            <a:r>
              <a:rPr lang="en-GB" sz="2000" b="1" dirty="0" smtClean="0">
                <a:solidFill>
                  <a:prstClr val="white"/>
                </a:solidFill>
                <a:latin typeface="+mn-lt"/>
              </a:rPr>
              <a:t>By 1950s, Algiers France’s 4</a:t>
            </a:r>
            <a:r>
              <a:rPr lang="en-GB" sz="2000" b="1" baseline="30000" dirty="0" smtClean="0">
                <a:solidFill>
                  <a:prstClr val="white"/>
                </a:solidFill>
                <a:latin typeface="+mn-lt"/>
              </a:rPr>
              <a:t>th</a:t>
            </a:r>
            <a:r>
              <a:rPr lang="en-GB" sz="2000" b="1" dirty="0" smtClean="0">
                <a:solidFill>
                  <a:prstClr val="white"/>
                </a:solidFill>
                <a:latin typeface="+mn-lt"/>
              </a:rPr>
              <a:t>-largest city (after Paris, Marseille, Lyon)</a:t>
            </a:r>
            <a:endParaRPr lang="en-GB" sz="2000" b="1" dirty="0">
              <a:solidFill>
                <a:prstClr val="white"/>
              </a:solidFill>
              <a:latin typeface="+mn-lt"/>
            </a:endParaRPr>
          </a:p>
          <a:p>
            <a:pPr marL="342900" indent="-342900" algn="r">
              <a:buFont typeface="Arial" panose="020B0604020202020204" pitchFamily="34" charset="0"/>
              <a:buChar char="•"/>
              <a:defRPr/>
            </a:pPr>
            <a:endParaRPr lang="en-GB" sz="1400" b="1" dirty="0">
              <a:solidFill>
                <a:prstClr val="white"/>
              </a:solidFill>
              <a:latin typeface="+mn-lt"/>
            </a:endParaRPr>
          </a:p>
          <a:p>
            <a:pPr algn="r">
              <a:defRPr/>
            </a:pPr>
            <a:r>
              <a:rPr lang="en-GB" sz="1400" dirty="0">
                <a:latin typeface="+mn-lt"/>
              </a:rPr>
              <a:t>Data taken from </a:t>
            </a:r>
            <a:r>
              <a:rPr lang="en-GB" sz="1400" dirty="0" err="1">
                <a:latin typeface="+mn-lt"/>
              </a:rPr>
              <a:t>Zeynep</a:t>
            </a:r>
            <a:r>
              <a:rPr lang="en-GB" sz="1400" dirty="0">
                <a:latin typeface="+mn-lt"/>
              </a:rPr>
              <a:t> </a:t>
            </a:r>
            <a:r>
              <a:rPr lang="en-GB" sz="1400" dirty="0" err="1">
                <a:latin typeface="+mn-lt"/>
              </a:rPr>
              <a:t>Çelik</a:t>
            </a:r>
            <a:r>
              <a:rPr lang="en-GB" sz="1400" dirty="0">
                <a:latin typeface="+mn-lt"/>
              </a:rPr>
              <a:t>, </a:t>
            </a:r>
            <a:r>
              <a:rPr lang="en-GB" sz="1400" i="1" dirty="0">
                <a:latin typeface="+mn-lt"/>
              </a:rPr>
              <a:t>Urban Forms and Colonial Confrontations: Algiers under French </a:t>
            </a:r>
            <a:r>
              <a:rPr lang="en-GB" sz="1400" i="1" dirty="0"/>
              <a:t>Rule </a:t>
            </a:r>
            <a:endParaRPr lang="en-GB" sz="1400" dirty="0"/>
          </a:p>
          <a:p>
            <a:pPr marL="342900" indent="-342900">
              <a:buFont typeface="Arial" panose="020B0604020202020204" pitchFamily="34" charset="0"/>
              <a:buChar char="•"/>
              <a:defRPr/>
            </a:pPr>
            <a:endParaRPr lang="en-GB" sz="2400" b="1" dirty="0" smtClean="0">
              <a:solidFill>
                <a:prstClr val="white"/>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6" name="Rectangle 5"/>
          <p:cNvSpPr/>
          <p:nvPr/>
        </p:nvSpPr>
        <p:spPr>
          <a:xfrm>
            <a:off x="-26988" y="2420888"/>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2" name="Rectangle 1"/>
          <p:cNvSpPr/>
          <p:nvPr/>
        </p:nvSpPr>
        <p:spPr>
          <a:xfrm>
            <a:off x="1331640" y="2276872"/>
            <a:ext cx="7560840" cy="3170099"/>
          </a:xfrm>
          <a:prstGeom prst="rect">
            <a:avLst/>
          </a:prstGeom>
        </p:spPr>
        <p:txBody>
          <a:bodyPr wrap="square" numCol="2">
            <a:spAutoFit/>
          </a:bodyPr>
          <a:lstStyle/>
          <a:p>
            <a:pPr>
              <a:defRPr/>
            </a:pPr>
            <a:r>
              <a:rPr lang="en-GB" sz="2000" b="1" u="sng" dirty="0">
                <a:solidFill>
                  <a:srgbClr val="FFFF00"/>
                </a:solidFill>
                <a:latin typeface="+mn-lt"/>
                <a:cs typeface="Arial" charset="0"/>
              </a:rPr>
              <a:t>Algiers</a:t>
            </a:r>
          </a:p>
          <a:p>
            <a:pPr>
              <a:defRPr/>
            </a:pPr>
            <a:r>
              <a:rPr lang="en-GB" sz="2000" b="1" dirty="0">
                <a:solidFill>
                  <a:srgbClr val="FFFF00"/>
                </a:solidFill>
                <a:latin typeface="+mn-lt"/>
                <a:cs typeface="Arial" charset="0"/>
              </a:rPr>
              <a:t>1866 = 64,809</a:t>
            </a:r>
          </a:p>
          <a:p>
            <a:pPr>
              <a:defRPr/>
            </a:pPr>
            <a:r>
              <a:rPr lang="en-GB" sz="2000" b="1" dirty="0">
                <a:solidFill>
                  <a:srgbClr val="FFFF00"/>
                </a:solidFill>
                <a:latin typeface="+mn-lt"/>
                <a:cs typeface="Arial" charset="0"/>
              </a:rPr>
              <a:t>1926 = 266,268</a:t>
            </a:r>
          </a:p>
          <a:p>
            <a:pPr>
              <a:defRPr/>
            </a:pPr>
            <a:r>
              <a:rPr lang="en-GB" sz="2000" b="1" dirty="0">
                <a:solidFill>
                  <a:srgbClr val="FFFF00"/>
                </a:solidFill>
                <a:latin typeface="+mn-lt"/>
                <a:cs typeface="Arial" charset="0"/>
              </a:rPr>
              <a:t>1948 = 473,261</a:t>
            </a:r>
          </a:p>
          <a:p>
            <a:pPr>
              <a:defRPr/>
            </a:pPr>
            <a:r>
              <a:rPr lang="en-GB" sz="2000" b="1" dirty="0">
                <a:solidFill>
                  <a:srgbClr val="FFFF00"/>
                </a:solidFill>
                <a:latin typeface="+mn-lt"/>
                <a:cs typeface="Arial" charset="0"/>
              </a:rPr>
              <a:t>1954 = </a:t>
            </a:r>
            <a:r>
              <a:rPr lang="en-GB" sz="2000" b="1" dirty="0" smtClean="0">
                <a:solidFill>
                  <a:srgbClr val="FFFF00"/>
                </a:solidFill>
                <a:latin typeface="+mn-lt"/>
                <a:cs typeface="Arial" charset="0"/>
              </a:rPr>
              <a:t>570,000</a:t>
            </a:r>
          </a:p>
          <a:p>
            <a:pPr>
              <a:defRPr/>
            </a:pPr>
            <a:endParaRPr lang="en-GB" sz="2000" b="1" dirty="0" smtClean="0">
              <a:solidFill>
                <a:prstClr val="white"/>
              </a:solidFill>
              <a:latin typeface="+mn-lt"/>
              <a:cs typeface="Arial" charset="0"/>
            </a:endParaRPr>
          </a:p>
          <a:p>
            <a:pPr>
              <a:defRPr/>
            </a:pPr>
            <a:endParaRPr lang="en-GB" sz="2000" b="1" dirty="0">
              <a:solidFill>
                <a:prstClr val="white"/>
              </a:solidFill>
              <a:latin typeface="+mn-lt"/>
              <a:cs typeface="Arial" charset="0"/>
            </a:endParaRPr>
          </a:p>
          <a:p>
            <a:pPr>
              <a:defRPr/>
            </a:pPr>
            <a:endParaRPr lang="en-GB" sz="2000" b="1" dirty="0" smtClean="0">
              <a:solidFill>
                <a:prstClr val="white"/>
              </a:solidFill>
              <a:latin typeface="+mn-lt"/>
              <a:cs typeface="Arial" charset="0"/>
            </a:endParaRPr>
          </a:p>
          <a:p>
            <a:pPr>
              <a:defRPr/>
            </a:pPr>
            <a:endParaRPr lang="en-GB" sz="2000" b="1" dirty="0" smtClean="0">
              <a:solidFill>
                <a:prstClr val="white"/>
              </a:solidFill>
              <a:latin typeface="+mn-lt"/>
              <a:cs typeface="Arial" charset="0"/>
            </a:endParaRPr>
          </a:p>
          <a:p>
            <a:pPr>
              <a:defRPr/>
            </a:pPr>
            <a:endParaRPr lang="en-GB" sz="2000" b="1" dirty="0">
              <a:solidFill>
                <a:prstClr val="white"/>
              </a:solidFill>
              <a:latin typeface="+mn-lt"/>
              <a:cs typeface="Arial" charset="0"/>
            </a:endParaRPr>
          </a:p>
          <a:p>
            <a:pPr>
              <a:defRPr/>
            </a:pPr>
            <a:r>
              <a:rPr lang="en-GB" sz="2000" b="1" u="sng" dirty="0">
                <a:solidFill>
                  <a:srgbClr val="92D050"/>
                </a:solidFill>
                <a:latin typeface="+mn-lt"/>
                <a:cs typeface="Arial" charset="0"/>
              </a:rPr>
              <a:t>Algeria</a:t>
            </a:r>
          </a:p>
          <a:p>
            <a:pPr>
              <a:defRPr/>
            </a:pPr>
            <a:r>
              <a:rPr lang="en-GB" sz="2000" b="1" dirty="0" smtClean="0">
                <a:solidFill>
                  <a:srgbClr val="92D050"/>
                </a:solidFill>
                <a:latin typeface="+mn-lt"/>
                <a:cs typeface="Arial" charset="0"/>
              </a:rPr>
              <a:t>1830</a:t>
            </a:r>
            <a:r>
              <a:rPr lang="en-GB" sz="2000" b="1" dirty="0">
                <a:solidFill>
                  <a:srgbClr val="92D050"/>
                </a:solidFill>
                <a:latin typeface="+mn-lt"/>
                <a:cs typeface="Arial" charset="0"/>
              </a:rPr>
              <a:t>	c. </a:t>
            </a:r>
            <a:r>
              <a:rPr lang="en-GB" sz="2000" b="1" dirty="0" smtClean="0">
                <a:solidFill>
                  <a:srgbClr val="92D050"/>
                </a:solidFill>
                <a:latin typeface="+mn-lt"/>
                <a:cs typeface="Arial" charset="0"/>
              </a:rPr>
              <a:t>1,500,000–3,000,000</a:t>
            </a:r>
            <a:endParaRPr lang="en-GB" sz="2000" b="1" dirty="0">
              <a:solidFill>
                <a:srgbClr val="92D050"/>
              </a:solidFill>
              <a:latin typeface="+mn-lt"/>
              <a:cs typeface="Arial" charset="0"/>
            </a:endParaRPr>
          </a:p>
          <a:p>
            <a:pPr>
              <a:defRPr/>
            </a:pPr>
            <a:r>
              <a:rPr lang="en-GB" sz="2000" b="1" dirty="0">
                <a:solidFill>
                  <a:srgbClr val="92D050"/>
                </a:solidFill>
                <a:latin typeface="+mn-lt"/>
                <a:cs typeface="Arial" charset="0"/>
              </a:rPr>
              <a:t>1851	2,554,100</a:t>
            </a:r>
          </a:p>
          <a:p>
            <a:pPr>
              <a:defRPr/>
            </a:pPr>
            <a:r>
              <a:rPr lang="en-GB" sz="2000" b="1" dirty="0">
                <a:solidFill>
                  <a:srgbClr val="92D050"/>
                </a:solidFill>
                <a:latin typeface="+mn-lt"/>
                <a:cs typeface="Arial" charset="0"/>
              </a:rPr>
              <a:t>1900	4,675,000</a:t>
            </a:r>
          </a:p>
          <a:p>
            <a:pPr>
              <a:defRPr/>
            </a:pPr>
            <a:r>
              <a:rPr lang="en-GB" sz="2000" b="1" dirty="0">
                <a:solidFill>
                  <a:srgbClr val="92D050"/>
                </a:solidFill>
                <a:latin typeface="+mn-lt"/>
                <a:cs typeface="Arial" charset="0"/>
              </a:rPr>
              <a:t>1910	5,500,000</a:t>
            </a:r>
          </a:p>
          <a:p>
            <a:pPr>
              <a:defRPr/>
            </a:pPr>
            <a:r>
              <a:rPr lang="en-GB" sz="2000" b="1" dirty="0">
                <a:solidFill>
                  <a:srgbClr val="92D050"/>
                </a:solidFill>
                <a:latin typeface="+mn-lt"/>
                <a:cs typeface="Arial" charset="0"/>
              </a:rPr>
              <a:t>1940	7,600,000</a:t>
            </a:r>
          </a:p>
          <a:p>
            <a:pPr>
              <a:defRPr/>
            </a:pPr>
            <a:r>
              <a:rPr lang="en-GB" sz="2000" b="1" dirty="0">
                <a:solidFill>
                  <a:srgbClr val="92D050"/>
                </a:solidFill>
                <a:latin typeface="+mn-lt"/>
                <a:cs typeface="Arial" charset="0"/>
              </a:rPr>
              <a:t>1960	10,853,000</a:t>
            </a:r>
          </a:p>
          <a:p>
            <a:pPr>
              <a:defRPr/>
            </a:pPr>
            <a:endParaRPr lang="en-GB" b="1" dirty="0">
              <a:solidFill>
                <a:prstClr val="white"/>
              </a:solidFill>
              <a:latin typeface="+mn-lt"/>
              <a:cs typeface="Arial" charset="0"/>
            </a:endParaRPr>
          </a:p>
        </p:txBody>
      </p:sp>
    </p:spTree>
    <p:extLst>
      <p:ext uri="{BB962C8B-B14F-4D97-AF65-F5344CB8AC3E}">
        <p14:creationId xmlns:p14="http://schemas.microsoft.com/office/powerpoint/2010/main" val="6426609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12195" y="1124744"/>
            <a:ext cx="5135869" cy="6630525"/>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400" b="1" dirty="0" smtClean="0">
                <a:solidFill>
                  <a:prstClr val="white"/>
                </a:solidFill>
                <a:latin typeface="+mn-lt"/>
                <a:cs typeface="Arial" charset="0"/>
              </a:rPr>
              <a:t>By 1954, 41,000 squatter homes were recorded in Algiers – 39,500 of which belonged to Muslims</a:t>
            </a:r>
          </a:p>
          <a:p>
            <a:pPr marL="342900" indent="-342900">
              <a:buFont typeface="Arial" panose="020B0604020202020204" pitchFamily="34" charset="0"/>
              <a:buChar char="•"/>
              <a:defRPr/>
            </a:pPr>
            <a:endParaRPr lang="en-GB" sz="2400" b="1" dirty="0" smtClean="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41.5% of Algiers’ Muslim population lived in </a:t>
            </a:r>
            <a:r>
              <a:rPr lang="en-GB" sz="2400" b="1" i="1" dirty="0" err="1" smtClean="0">
                <a:solidFill>
                  <a:prstClr val="white"/>
                </a:solidFill>
                <a:latin typeface="+mn-lt"/>
                <a:cs typeface="Arial" charset="0"/>
              </a:rPr>
              <a:t>bidonvilles</a:t>
            </a:r>
            <a:r>
              <a:rPr lang="en-GB" sz="2400" b="1" i="1" dirty="0" smtClean="0">
                <a:solidFill>
                  <a:prstClr val="white"/>
                </a:solidFill>
                <a:latin typeface="+mn-lt"/>
                <a:cs typeface="Arial" charset="0"/>
              </a:rPr>
              <a:t> </a:t>
            </a:r>
            <a:r>
              <a:rPr lang="en-GB" sz="2400" b="1" dirty="0" smtClean="0">
                <a:solidFill>
                  <a:prstClr val="white"/>
                </a:solidFill>
                <a:latin typeface="+mn-lt"/>
                <a:cs typeface="Arial" charset="0"/>
              </a:rPr>
              <a:t>– ‘shantytowns’ </a:t>
            </a:r>
          </a:p>
          <a:p>
            <a:pPr marL="342900" indent="-342900">
              <a:buFont typeface="Arial" panose="020B0604020202020204" pitchFamily="34" charset="0"/>
              <a:buChar char="•"/>
              <a:defRPr/>
            </a:pPr>
            <a:endParaRPr lang="en-GB" sz="2400" b="1" dirty="0" smtClean="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Density: 1.2 persons-per-room in European homes; 3.4 for Algerians </a:t>
            </a:r>
          </a:p>
          <a:p>
            <a:pPr>
              <a:defRPr/>
            </a:pPr>
            <a:endParaRPr lang="en-GB" sz="2400" b="1" dirty="0" smtClean="0">
              <a:solidFill>
                <a:prstClr val="white"/>
              </a:solidFill>
              <a:cs typeface="Arial" charset="0"/>
            </a:endParaRPr>
          </a:p>
          <a:p>
            <a:pPr>
              <a:defRPr/>
            </a:pPr>
            <a:endParaRPr lang="en-GB" sz="2400" b="1" dirty="0" smtClean="0">
              <a:solidFill>
                <a:prstClr val="white"/>
              </a:solidFill>
              <a:cs typeface="Arial" charset="0"/>
            </a:endParaRPr>
          </a:p>
          <a:p>
            <a:pPr>
              <a:defRPr/>
            </a:pPr>
            <a:endParaRPr lang="en-GB" sz="2400" b="1" dirty="0">
              <a:solidFill>
                <a:prstClr val="white"/>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cs typeface="Arial" charset="0"/>
              </a:rPr>
              <a:t>1. Build-up to War of Independence: Urban Sprawl and the </a:t>
            </a:r>
            <a:r>
              <a:rPr lang="en-GB" sz="2400" b="1" i="1" u="sng" dirty="0" err="1" smtClean="0">
                <a:solidFill>
                  <a:prstClr val="white"/>
                </a:solidFill>
                <a:latin typeface="+mn-lt"/>
                <a:cs typeface="Arial" charset="0"/>
              </a:rPr>
              <a:t>Bidonvilles</a:t>
            </a:r>
            <a:endParaRPr lang="en-GB" sz="2400" b="1" u="sng" dirty="0">
              <a:solidFill>
                <a:prstClr val="white"/>
              </a:solidFill>
              <a:latin typeface="+mn-lt"/>
              <a:cs typeface="Arial" charset="0"/>
            </a:endParaRPr>
          </a:p>
        </p:txBody>
      </p:sp>
      <p:pic>
        <p:nvPicPr>
          <p:cNvPr id="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929680"/>
            <a:ext cx="3800475" cy="3638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5076055" y="4722904"/>
            <a:ext cx="3312369" cy="1754326"/>
          </a:xfrm>
          <a:prstGeom prst="rect">
            <a:avLst/>
          </a:prstGeom>
        </p:spPr>
        <p:txBody>
          <a:bodyPr wrap="square">
            <a:spAutoFit/>
          </a:bodyPr>
          <a:lstStyle/>
          <a:p>
            <a:r>
              <a:rPr lang="en-GB" dirty="0">
                <a:latin typeface="+mn-lt"/>
              </a:rPr>
              <a:t>A </a:t>
            </a:r>
            <a:r>
              <a:rPr lang="en-GB" dirty="0" err="1">
                <a:latin typeface="+mn-lt"/>
              </a:rPr>
              <a:t>bidonville</a:t>
            </a:r>
            <a:r>
              <a:rPr lang="en-GB" dirty="0">
                <a:latin typeface="+mn-lt"/>
              </a:rPr>
              <a:t> in </a:t>
            </a:r>
            <a:r>
              <a:rPr lang="en-GB" dirty="0" smtClean="0">
                <a:latin typeface="+mn-lt"/>
              </a:rPr>
              <a:t>Algiers</a:t>
            </a:r>
            <a:r>
              <a:rPr lang="en-GB" dirty="0">
                <a:latin typeface="+mn-lt"/>
              </a:rPr>
              <a:t>, </a:t>
            </a:r>
            <a:r>
              <a:rPr lang="en-GB" dirty="0" smtClean="0">
                <a:latin typeface="+mn-lt"/>
              </a:rPr>
              <a:t>1961</a:t>
            </a:r>
          </a:p>
          <a:p>
            <a:endParaRPr lang="en-GB" dirty="0">
              <a:latin typeface="+mn-lt"/>
            </a:endParaRPr>
          </a:p>
          <a:p>
            <a:r>
              <a:rPr lang="en-GB" dirty="0" smtClean="0">
                <a:latin typeface="+mn-lt"/>
              </a:rPr>
              <a:t>Image and data taken from </a:t>
            </a:r>
            <a:r>
              <a:rPr lang="en-GB" dirty="0" err="1">
                <a:latin typeface="+mn-lt"/>
              </a:rPr>
              <a:t>Zeynep</a:t>
            </a:r>
            <a:r>
              <a:rPr lang="en-GB" dirty="0">
                <a:latin typeface="+mn-lt"/>
              </a:rPr>
              <a:t> </a:t>
            </a:r>
            <a:r>
              <a:rPr lang="en-GB" dirty="0" err="1" smtClean="0">
                <a:latin typeface="+mn-lt"/>
              </a:rPr>
              <a:t>Çelik</a:t>
            </a:r>
            <a:r>
              <a:rPr lang="en-GB" dirty="0" smtClean="0">
                <a:latin typeface="+mn-lt"/>
              </a:rPr>
              <a:t>, </a:t>
            </a:r>
            <a:r>
              <a:rPr lang="en-GB" i="1" dirty="0" smtClean="0">
                <a:latin typeface="+mn-lt"/>
              </a:rPr>
              <a:t>Urban </a:t>
            </a:r>
            <a:r>
              <a:rPr lang="en-GB" i="1" dirty="0">
                <a:latin typeface="+mn-lt"/>
              </a:rPr>
              <a:t>Forms and Colonial Confrontations: Algiers under French Rule </a:t>
            </a:r>
            <a:endParaRPr lang="en-GB" dirty="0" smtClean="0">
              <a:latin typeface="+mn-lt"/>
            </a:endParaRPr>
          </a:p>
        </p:txBody>
      </p:sp>
    </p:spTree>
    <p:extLst>
      <p:ext uri="{BB962C8B-B14F-4D97-AF65-F5344CB8AC3E}">
        <p14:creationId xmlns:p14="http://schemas.microsoft.com/office/powerpoint/2010/main" val="6387859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72533" y="1124744"/>
            <a:ext cx="9159876" cy="2198543"/>
          </a:xfrm>
          <a:prstGeom prst="rect">
            <a:avLst/>
          </a:prstGeom>
        </p:spPr>
        <p:txBody>
          <a:bodyPr wrap="square" lIns="540000" tIns="540000" rIns="540000" bIns="540000">
            <a:spAutoFit/>
          </a:bodyPr>
          <a:lstStyle/>
          <a:p>
            <a:pPr>
              <a:defRPr/>
            </a:pPr>
            <a:endParaRPr lang="en-GB" sz="2400" b="1" dirty="0" smtClean="0">
              <a:solidFill>
                <a:prstClr val="white"/>
              </a:solidFill>
              <a:cs typeface="Arial" charset="0"/>
            </a:endParaRPr>
          </a:p>
          <a:p>
            <a:pPr>
              <a:defRPr/>
            </a:pPr>
            <a:endParaRPr lang="en-GB" sz="2400" b="1" dirty="0" smtClean="0">
              <a:solidFill>
                <a:prstClr val="white"/>
              </a:solidFill>
              <a:cs typeface="Arial" charset="0"/>
            </a:endParaRPr>
          </a:p>
          <a:p>
            <a:pPr>
              <a:defRPr/>
            </a:pPr>
            <a:endParaRPr lang="en-GB" sz="2400" b="1" dirty="0">
              <a:solidFill>
                <a:prstClr val="white"/>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40067" y="-34231"/>
            <a:ext cx="6831745" cy="4199090"/>
          </a:xfrm>
          <a:prstGeom prst="rect">
            <a:avLst/>
          </a:prstGeom>
        </p:spPr>
        <p:txBody>
          <a:bodyPr wrap="square" lIns="540000" tIns="540000" rIns="540000" bIns="540000">
            <a:spAutoFit/>
          </a:bodyPr>
          <a:lstStyle/>
          <a:p>
            <a:pPr>
              <a:defRPr/>
            </a:pPr>
            <a:r>
              <a:rPr lang="en-GB" sz="2400" b="1" u="sng" dirty="0" smtClean="0">
                <a:solidFill>
                  <a:prstClr val="white"/>
                </a:solidFill>
                <a:latin typeface="+mn-lt"/>
                <a:cs typeface="Arial" charset="0"/>
              </a:rPr>
              <a:t>1. Build-up to War of Independence: Masterplans</a:t>
            </a:r>
          </a:p>
          <a:p>
            <a:pPr>
              <a:defRPr/>
            </a:pPr>
            <a:endParaRPr lang="en-GB" sz="1000" b="1" u="sng" dirty="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Attempts </a:t>
            </a:r>
            <a:r>
              <a:rPr lang="en-GB" sz="2400" b="1" dirty="0">
                <a:solidFill>
                  <a:prstClr val="white"/>
                </a:solidFill>
                <a:latin typeface="+mn-lt"/>
                <a:cs typeface="Arial" charset="0"/>
              </a:rPr>
              <a:t>to </a:t>
            </a:r>
            <a:r>
              <a:rPr lang="en-GB" sz="2400" b="1" dirty="0" smtClean="0">
                <a:solidFill>
                  <a:prstClr val="white"/>
                </a:solidFill>
                <a:latin typeface="+mn-lt"/>
                <a:cs typeface="Arial" charset="0"/>
              </a:rPr>
              <a:t>envisage ways to address housing </a:t>
            </a:r>
            <a:r>
              <a:rPr lang="en-GB" sz="2400" b="1" dirty="0">
                <a:solidFill>
                  <a:prstClr val="white"/>
                </a:solidFill>
                <a:latin typeface="+mn-lt"/>
                <a:cs typeface="Arial" charset="0"/>
              </a:rPr>
              <a:t>problems in Algiers – most famously by Le </a:t>
            </a:r>
            <a:r>
              <a:rPr lang="en-GB" sz="2400" b="1" dirty="0" smtClean="0">
                <a:solidFill>
                  <a:prstClr val="white"/>
                </a:solidFill>
                <a:latin typeface="+mn-lt"/>
                <a:cs typeface="Arial" charset="0"/>
              </a:rPr>
              <a:t>Corbusier’s 1930s series</a:t>
            </a:r>
          </a:p>
          <a:p>
            <a:pPr marL="342900" indent="-342900">
              <a:buFont typeface="Arial" panose="020B0604020202020204" pitchFamily="34" charset="0"/>
              <a:buChar char="•"/>
              <a:defRPr/>
            </a:pPr>
            <a:endParaRPr lang="en-GB" sz="2400" b="1" dirty="0">
              <a:solidFill>
                <a:prstClr val="white"/>
              </a:solidFill>
              <a:cs typeface="Arial" charset="0"/>
            </a:endParaRPr>
          </a:p>
          <a:p>
            <a:pPr>
              <a:defRPr/>
            </a:pPr>
            <a:endParaRPr lang="en-GB" sz="2400" b="1" dirty="0">
              <a:solidFill>
                <a:prstClr val="white"/>
              </a:solidFill>
              <a:cs typeface="Arial" charset="0"/>
            </a:endParaRPr>
          </a:p>
          <a:p>
            <a:pPr>
              <a:defRPr/>
            </a:pPr>
            <a:endParaRPr lang="en-GB" sz="2400" b="1" u="sng" dirty="0">
              <a:solidFill>
                <a:prstClr val="white"/>
              </a:solidFill>
              <a:cs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476625"/>
            <a:ext cx="4572000" cy="3381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91678" y="378728"/>
            <a:ext cx="2286212" cy="31342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791678" y="3733190"/>
            <a:ext cx="2286212" cy="28682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51526" y="3033553"/>
            <a:ext cx="3075070" cy="20204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253626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72533" y="1124744"/>
            <a:ext cx="9159876" cy="2198543"/>
          </a:xfrm>
          <a:prstGeom prst="rect">
            <a:avLst/>
          </a:prstGeom>
        </p:spPr>
        <p:txBody>
          <a:bodyPr wrap="square" lIns="540000" tIns="540000" rIns="540000" bIns="540000">
            <a:spAutoFit/>
          </a:bodyPr>
          <a:lstStyle/>
          <a:p>
            <a:pPr>
              <a:defRPr/>
            </a:pPr>
            <a:endParaRPr lang="en-GB" sz="2400" b="1" dirty="0" smtClean="0">
              <a:solidFill>
                <a:prstClr val="white"/>
              </a:solidFill>
              <a:cs typeface="Arial" charset="0"/>
            </a:endParaRPr>
          </a:p>
          <a:p>
            <a:pPr>
              <a:defRPr/>
            </a:pPr>
            <a:endParaRPr lang="en-GB" sz="2400" b="1" dirty="0" smtClean="0">
              <a:solidFill>
                <a:prstClr val="white"/>
              </a:solidFill>
              <a:cs typeface="Arial" charset="0"/>
            </a:endParaRPr>
          </a:p>
          <a:p>
            <a:pPr>
              <a:defRPr/>
            </a:pPr>
            <a:endParaRPr lang="en-GB" sz="2400" b="1" dirty="0">
              <a:solidFill>
                <a:prstClr val="white"/>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40067" y="-34231"/>
            <a:ext cx="9127410" cy="1983099"/>
          </a:xfrm>
          <a:prstGeom prst="rect">
            <a:avLst/>
          </a:prstGeom>
        </p:spPr>
        <p:txBody>
          <a:bodyPr wrap="square" lIns="540000" tIns="540000" rIns="540000" bIns="540000">
            <a:spAutoFit/>
          </a:bodyPr>
          <a:lstStyle/>
          <a:p>
            <a:pPr>
              <a:defRPr/>
            </a:pPr>
            <a:r>
              <a:rPr lang="en-GB" sz="2400" b="1" u="sng" dirty="0" smtClean="0">
                <a:solidFill>
                  <a:prstClr val="white"/>
                </a:solidFill>
                <a:latin typeface="+mn-lt"/>
                <a:cs typeface="Arial" charset="0"/>
              </a:rPr>
              <a:t>1. Build-up to War of Independence: ‘New Colonialism’ </a:t>
            </a:r>
          </a:p>
          <a:p>
            <a:pPr>
              <a:defRPr/>
            </a:pPr>
            <a:endParaRPr lang="en-GB" sz="1000" b="1" u="sng" dirty="0">
              <a:solidFill>
                <a:prstClr val="white"/>
              </a:solidFill>
              <a:latin typeface="+mn-lt"/>
              <a:cs typeface="Arial" charset="0"/>
            </a:endParaRPr>
          </a:p>
          <a:p>
            <a:pPr>
              <a:defRPr/>
            </a:pPr>
            <a:endParaRPr lang="en-GB" sz="2400" b="1" u="sng" dirty="0">
              <a:solidFill>
                <a:prstClr val="white"/>
              </a:solidFill>
              <a:cs typeface="Arial" charset="0"/>
            </a:endParaRPr>
          </a:p>
        </p:txBody>
      </p:sp>
      <p:pic>
        <p:nvPicPr>
          <p:cNvPr id="2" name="Picture 1"/>
          <p:cNvPicPr>
            <a:picLocks noChangeAspect="1"/>
          </p:cNvPicPr>
          <p:nvPr/>
        </p:nvPicPr>
        <p:blipFill>
          <a:blip r:embed="rId3"/>
          <a:stretch>
            <a:fillRect/>
          </a:stretch>
        </p:blipFill>
        <p:spPr>
          <a:xfrm>
            <a:off x="460375" y="957318"/>
            <a:ext cx="3549889" cy="5279994"/>
          </a:xfrm>
          <a:prstGeom prst="rect">
            <a:avLst/>
          </a:prstGeom>
        </p:spPr>
      </p:pic>
      <p:sp>
        <p:nvSpPr>
          <p:cNvPr id="4" name="Rectangle 3"/>
          <p:cNvSpPr/>
          <p:nvPr/>
        </p:nvSpPr>
        <p:spPr>
          <a:xfrm>
            <a:off x="4139430" y="1066203"/>
            <a:ext cx="1023483" cy="2554545"/>
          </a:xfrm>
          <a:prstGeom prst="rect">
            <a:avLst/>
          </a:prstGeom>
        </p:spPr>
        <p:txBody>
          <a:bodyPr wrap="square">
            <a:spAutoFit/>
          </a:bodyPr>
          <a:lstStyle/>
          <a:p>
            <a:pPr algn="r"/>
            <a:r>
              <a:rPr lang="en-US" sz="1600" dirty="0">
                <a:solidFill>
                  <a:srgbClr val="FFFF00"/>
                </a:solidFill>
                <a:latin typeface="+mn-lt"/>
              </a:rPr>
              <a:t>Le Corbusier,</a:t>
            </a:r>
          </a:p>
          <a:p>
            <a:pPr algn="r"/>
            <a:r>
              <a:rPr lang="en-US" sz="1600" dirty="0" smtClean="0">
                <a:solidFill>
                  <a:srgbClr val="FFFF00"/>
                </a:solidFill>
                <a:latin typeface="+mn-lt"/>
              </a:rPr>
              <a:t>maps </a:t>
            </a:r>
            <a:r>
              <a:rPr lang="en-US" sz="1600" dirty="0">
                <a:solidFill>
                  <a:srgbClr val="FFFF00"/>
                </a:solidFill>
                <a:latin typeface="+mn-lt"/>
              </a:rPr>
              <a:t>showing</a:t>
            </a:r>
          </a:p>
          <a:p>
            <a:pPr algn="r"/>
            <a:r>
              <a:rPr lang="en-US" sz="1600" dirty="0">
                <a:solidFill>
                  <a:srgbClr val="FFFF00"/>
                </a:solidFill>
                <a:latin typeface="+mn-lt"/>
              </a:rPr>
              <a:t>geographical axis between</a:t>
            </a:r>
          </a:p>
          <a:p>
            <a:pPr algn="r"/>
            <a:r>
              <a:rPr lang="en-US" sz="1600" dirty="0">
                <a:solidFill>
                  <a:srgbClr val="FFFF00"/>
                </a:solidFill>
                <a:latin typeface="+mn-lt"/>
              </a:rPr>
              <a:t>France and Algiers</a:t>
            </a:r>
          </a:p>
        </p:txBody>
      </p:sp>
      <p:pic>
        <p:nvPicPr>
          <p:cNvPr id="6" name="Picture 5"/>
          <p:cNvPicPr>
            <a:picLocks noChangeAspect="1"/>
          </p:cNvPicPr>
          <p:nvPr/>
        </p:nvPicPr>
        <p:blipFill>
          <a:blip r:embed="rId4"/>
          <a:stretch>
            <a:fillRect/>
          </a:stretch>
        </p:blipFill>
        <p:spPr>
          <a:xfrm>
            <a:off x="5292079" y="1001863"/>
            <a:ext cx="3362950" cy="5118848"/>
          </a:xfrm>
          <a:prstGeom prst="rect">
            <a:avLst/>
          </a:prstGeom>
        </p:spPr>
      </p:pic>
    </p:spTree>
    <p:extLst>
      <p:ext uri="{BB962C8B-B14F-4D97-AF65-F5344CB8AC3E}">
        <p14:creationId xmlns:p14="http://schemas.microsoft.com/office/powerpoint/2010/main" val="25980717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5757" y="3140968"/>
            <a:ext cx="9119809" cy="3860536"/>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endParaRPr lang="en-GB" sz="2000" b="1" dirty="0" smtClean="0">
              <a:solidFill>
                <a:prstClr val="white"/>
              </a:solidFill>
              <a:latin typeface="+mn-lt"/>
              <a:cs typeface="Arial" charset="0"/>
            </a:endParaRPr>
          </a:p>
          <a:p>
            <a:pPr marL="342900" indent="-342900">
              <a:buFont typeface="Arial" panose="020B0604020202020204" pitchFamily="34" charset="0"/>
              <a:buChar char="•"/>
              <a:defRPr/>
            </a:pPr>
            <a:r>
              <a:rPr lang="en-GB" sz="2000" b="1" dirty="0" smtClean="0">
                <a:solidFill>
                  <a:prstClr val="white"/>
                </a:solidFill>
                <a:latin typeface="+mn-lt"/>
                <a:cs typeface="Arial" charset="0"/>
              </a:rPr>
              <a:t>With Nazi invasion of France in May 1940, Algeria was placed under the dominion of collaborationist Vichy government</a:t>
            </a:r>
          </a:p>
          <a:p>
            <a:pPr marL="342900" indent="-342900">
              <a:buFont typeface="Arial" panose="020B0604020202020204" pitchFamily="34" charset="0"/>
              <a:buChar char="•"/>
              <a:defRPr/>
            </a:pPr>
            <a:r>
              <a:rPr lang="en-GB" sz="2000" b="1" dirty="0" smtClean="0">
                <a:solidFill>
                  <a:prstClr val="white"/>
                </a:solidFill>
                <a:latin typeface="+mn-lt"/>
                <a:cs typeface="Arial" charset="0"/>
              </a:rPr>
              <a:t>Liberated by Allies during  </a:t>
            </a:r>
            <a:r>
              <a:rPr lang="en-GB" sz="2000" b="1" dirty="0">
                <a:solidFill>
                  <a:prstClr val="white"/>
                </a:solidFill>
                <a:latin typeface="+mn-lt"/>
                <a:cs typeface="Arial" charset="0"/>
              </a:rPr>
              <a:t>Operation </a:t>
            </a:r>
            <a:r>
              <a:rPr lang="en-GB" sz="2000" b="1" dirty="0" smtClean="0">
                <a:solidFill>
                  <a:prstClr val="white"/>
                </a:solidFill>
                <a:latin typeface="+mn-lt"/>
                <a:cs typeface="Arial" charset="0"/>
              </a:rPr>
              <a:t>Torch invasion of North Africa, November 1942 – occupied by British and American forces, and home of Free France provisional government </a:t>
            </a:r>
          </a:p>
          <a:p>
            <a:pPr marL="342900" indent="-342900">
              <a:buFont typeface="Arial" panose="020B0604020202020204" pitchFamily="34" charset="0"/>
              <a:buChar char="•"/>
              <a:defRPr/>
            </a:pPr>
            <a:r>
              <a:rPr lang="en-GB" sz="2000" b="1" dirty="0" smtClean="0">
                <a:solidFill>
                  <a:prstClr val="white"/>
                </a:solidFill>
                <a:latin typeface="+mn-lt"/>
                <a:cs typeface="Arial" charset="0"/>
              </a:rPr>
              <a:t>100,000s of Algerians serve in resistance and in Free French army</a:t>
            </a:r>
          </a:p>
          <a:p>
            <a:pPr marL="342900" indent="-342900">
              <a:buFont typeface="Arial" panose="020B0604020202020204" pitchFamily="34" charset="0"/>
              <a:buChar char="•"/>
              <a:defRPr/>
            </a:pPr>
            <a:r>
              <a:rPr lang="en-GB" sz="2000" b="1" dirty="0" smtClean="0">
                <a:solidFill>
                  <a:prstClr val="white"/>
                </a:solidFill>
                <a:latin typeface="+mn-lt"/>
                <a:cs typeface="Arial" charset="0"/>
              </a:rPr>
              <a:t>Increased sense of distance from metropolitan France, and lent urgency to nationalist calls for liberation </a:t>
            </a:r>
            <a:endParaRPr lang="en-GB" sz="2400" b="1" dirty="0">
              <a:solidFill>
                <a:prstClr val="white"/>
              </a:solidFill>
              <a:latin typeface="+mn-lt"/>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pic>
        <p:nvPicPr>
          <p:cNvPr id="4" name="Picture 3"/>
          <p:cNvPicPr>
            <a:picLocks noChangeAspect="1"/>
          </p:cNvPicPr>
          <p:nvPr/>
        </p:nvPicPr>
        <p:blipFill>
          <a:blip r:embed="rId3"/>
          <a:stretch>
            <a:fillRect/>
          </a:stretch>
        </p:blipFill>
        <p:spPr>
          <a:xfrm>
            <a:off x="3851920" y="0"/>
            <a:ext cx="5283646" cy="3870272"/>
          </a:xfrm>
          <a:prstGeom prst="rect">
            <a:avLst/>
          </a:prstGeom>
        </p:spPr>
      </p:pic>
      <p:sp>
        <p:nvSpPr>
          <p:cNvPr id="11" name="Rectangle 10"/>
          <p:cNvSpPr/>
          <p:nvPr/>
        </p:nvSpPr>
        <p:spPr>
          <a:xfrm>
            <a:off x="-40067" y="-34231"/>
            <a:ext cx="9159876" cy="1398323"/>
          </a:xfrm>
          <a:prstGeom prst="rect">
            <a:avLst/>
          </a:prstGeom>
        </p:spPr>
        <p:txBody>
          <a:bodyPr lIns="540000" tIns="540000" rIns="540000" bIns="540000">
            <a:spAutoFit/>
          </a:bodyPr>
          <a:lstStyle/>
          <a:p>
            <a:pPr>
              <a:defRPr/>
            </a:pPr>
            <a:r>
              <a:rPr lang="en-GB" sz="2000" b="1" u="sng" dirty="0" smtClean="0">
                <a:solidFill>
                  <a:prstClr val="white"/>
                </a:solidFill>
                <a:latin typeface="+mn-lt"/>
                <a:cs typeface="Arial" charset="0"/>
              </a:rPr>
              <a:t>1. Build-up to War of Independence: Algeria </a:t>
            </a:r>
            <a:r>
              <a:rPr lang="en-GB" sz="2000" b="1" u="sng" dirty="0">
                <a:solidFill>
                  <a:prstClr val="white"/>
                </a:solidFill>
                <a:latin typeface="+mn-lt"/>
                <a:cs typeface="Arial" charset="0"/>
              </a:rPr>
              <a:t>during </a:t>
            </a:r>
            <a:r>
              <a:rPr lang="en-GB" sz="2000" b="1" u="sng" dirty="0" smtClean="0">
                <a:solidFill>
                  <a:prstClr val="white"/>
                </a:solidFill>
                <a:latin typeface="+mn-lt"/>
                <a:cs typeface="Arial" charset="0"/>
              </a:rPr>
              <a:t>WWII</a:t>
            </a:r>
            <a:endParaRPr lang="en-GB" sz="2000" b="1" u="sng" dirty="0">
              <a:solidFill>
                <a:prstClr val="white"/>
              </a:solidFill>
              <a:latin typeface="+mn-lt"/>
              <a:cs typeface="Arial" charset="0"/>
            </a:endParaRPr>
          </a:p>
        </p:txBody>
      </p:sp>
      <p:sp>
        <p:nvSpPr>
          <p:cNvPr id="6" name="Rectangle 5"/>
          <p:cNvSpPr/>
          <p:nvPr/>
        </p:nvSpPr>
        <p:spPr>
          <a:xfrm>
            <a:off x="3851920" y="3429000"/>
            <a:ext cx="5220072" cy="338554"/>
          </a:xfrm>
          <a:prstGeom prst="rect">
            <a:avLst/>
          </a:prstGeom>
        </p:spPr>
        <p:txBody>
          <a:bodyPr wrap="square">
            <a:spAutoFit/>
          </a:bodyPr>
          <a:lstStyle/>
          <a:p>
            <a:pPr algn="r"/>
            <a:r>
              <a:rPr lang="en-US" sz="1600" dirty="0" smtClean="0">
                <a:solidFill>
                  <a:srgbClr val="FFFF00"/>
                </a:solidFill>
                <a:latin typeface="+mn-lt"/>
              </a:rPr>
              <a:t>British servicewomen in </a:t>
            </a:r>
            <a:r>
              <a:rPr lang="en-US" sz="1600" dirty="0">
                <a:solidFill>
                  <a:srgbClr val="FFFF00"/>
                </a:solidFill>
                <a:latin typeface="+mn-lt"/>
              </a:rPr>
              <a:t>a suburb of </a:t>
            </a:r>
            <a:r>
              <a:rPr lang="en-US" sz="1600" dirty="0" smtClean="0">
                <a:solidFill>
                  <a:srgbClr val="FFFF00"/>
                </a:solidFill>
                <a:latin typeface="+mn-lt"/>
              </a:rPr>
              <a:t>Algiers, 1943</a:t>
            </a:r>
            <a:r>
              <a:rPr lang="en-US" sz="1600" dirty="0" smtClean="0">
                <a:solidFill>
                  <a:srgbClr val="FFFF00"/>
                </a:solidFill>
              </a:rPr>
              <a:t>.</a:t>
            </a:r>
            <a:endParaRPr lang="en-US" sz="1600" dirty="0">
              <a:solidFill>
                <a:srgbClr val="FFFF00"/>
              </a:solidFill>
            </a:endParaRPr>
          </a:p>
        </p:txBody>
      </p:sp>
      <p:pic>
        <p:nvPicPr>
          <p:cNvPr id="7" name="Picture 6"/>
          <p:cNvPicPr>
            <a:picLocks noChangeAspect="1"/>
          </p:cNvPicPr>
          <p:nvPr/>
        </p:nvPicPr>
        <p:blipFill>
          <a:blip r:embed="rId4"/>
          <a:stretch>
            <a:fillRect/>
          </a:stretch>
        </p:blipFill>
        <p:spPr>
          <a:xfrm>
            <a:off x="846276" y="836713"/>
            <a:ext cx="3037773" cy="3033560"/>
          </a:xfrm>
          <a:prstGeom prst="rect">
            <a:avLst/>
          </a:prstGeom>
        </p:spPr>
      </p:pic>
      <p:sp>
        <p:nvSpPr>
          <p:cNvPr id="13" name="Rectangle 2"/>
          <p:cNvSpPr>
            <a:spLocks noChangeArrowheads="1"/>
          </p:cNvSpPr>
          <p:nvPr/>
        </p:nvSpPr>
        <p:spPr bwMode="auto">
          <a:xfrm>
            <a:off x="24751" y="586143"/>
            <a:ext cx="1728788"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sz="1600" dirty="0">
              <a:solidFill>
                <a:srgbClr val="FFFF00"/>
              </a:solidFill>
              <a:latin typeface="Calibri" pitchFamily="34" charset="0"/>
            </a:endParaRPr>
          </a:p>
          <a:p>
            <a:pPr eaLnBrk="1" hangingPunct="1"/>
            <a:endParaRPr lang="en-GB" altLang="en-US" sz="1600" dirty="0">
              <a:solidFill>
                <a:srgbClr val="FFFF00"/>
              </a:solidFill>
              <a:latin typeface="Calibri" pitchFamily="34" charset="0"/>
            </a:endParaRPr>
          </a:p>
          <a:p>
            <a:pPr eaLnBrk="1" hangingPunct="1"/>
            <a:r>
              <a:rPr lang="en-GB" altLang="en-US" sz="1600" dirty="0" smtClean="0">
                <a:solidFill>
                  <a:srgbClr val="FFFF00"/>
                </a:solidFill>
                <a:latin typeface="Calibri" pitchFamily="34" charset="0"/>
              </a:rPr>
              <a:t>General Charles de </a:t>
            </a:r>
            <a:r>
              <a:rPr lang="en-GB" altLang="en-US" sz="1600" dirty="0">
                <a:solidFill>
                  <a:srgbClr val="FFFF00"/>
                </a:solidFill>
                <a:latin typeface="Calibri" pitchFamily="34" charset="0"/>
              </a:rPr>
              <a:t>Gaulle, chairman of provisional French government, with Czechoslovak President-in-exile </a:t>
            </a:r>
            <a:r>
              <a:rPr lang="en-GB" altLang="en-US" sz="1600" dirty="0" err="1">
                <a:solidFill>
                  <a:srgbClr val="FFFF00"/>
                </a:solidFill>
                <a:latin typeface="Calibri" pitchFamily="34" charset="0"/>
              </a:rPr>
              <a:t>Edvard</a:t>
            </a:r>
            <a:r>
              <a:rPr lang="en-GB" altLang="en-US" sz="1600" dirty="0">
                <a:solidFill>
                  <a:srgbClr val="FFFF00"/>
                </a:solidFill>
                <a:latin typeface="Calibri" pitchFamily="34" charset="0"/>
              </a:rPr>
              <a:t> </a:t>
            </a:r>
            <a:r>
              <a:rPr lang="en-GB" altLang="en-US" sz="1600" dirty="0" err="1">
                <a:solidFill>
                  <a:srgbClr val="FFFF00"/>
                </a:solidFill>
                <a:latin typeface="Calibri" pitchFamily="34" charset="0"/>
              </a:rPr>
              <a:t>Beneš</a:t>
            </a:r>
            <a:r>
              <a:rPr lang="en-GB" altLang="en-US" sz="1600" dirty="0">
                <a:solidFill>
                  <a:srgbClr val="FFFF00"/>
                </a:solidFill>
                <a:latin typeface="Calibri" pitchFamily="34" charset="0"/>
              </a:rPr>
              <a:t>, Algiers, </a:t>
            </a:r>
            <a:r>
              <a:rPr lang="en-GB" altLang="en-US" sz="1600" dirty="0" smtClean="0">
                <a:solidFill>
                  <a:srgbClr val="FFFF00"/>
                </a:solidFill>
                <a:latin typeface="Calibri" pitchFamily="34" charset="0"/>
              </a:rPr>
              <a:t>January 1945</a:t>
            </a:r>
            <a:endParaRPr lang="en-GB" altLang="en-US" sz="1600" dirty="0">
              <a:solidFill>
                <a:srgbClr val="FFFF00"/>
              </a:solidFill>
              <a:latin typeface="Calibri" pitchFamily="34" charset="0"/>
            </a:endParaRPr>
          </a:p>
        </p:txBody>
      </p:sp>
    </p:spTree>
    <p:extLst>
      <p:ext uri="{BB962C8B-B14F-4D97-AF65-F5344CB8AC3E}">
        <p14:creationId xmlns:p14="http://schemas.microsoft.com/office/powerpoint/2010/main" val="27929956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067" y="-34231"/>
            <a:ext cx="9159876" cy="5276308"/>
          </a:xfrm>
          <a:prstGeom prst="rect">
            <a:avLst/>
          </a:prstGeom>
        </p:spPr>
        <p:txBody>
          <a:bodyPr lIns="540000" tIns="540000" rIns="540000" bIns="540000">
            <a:spAutoFit/>
          </a:bodyPr>
          <a:lstStyle/>
          <a:p>
            <a:pPr>
              <a:defRPr/>
            </a:pPr>
            <a:r>
              <a:rPr lang="en-GB" sz="2000" b="1" u="sng" dirty="0" smtClean="0">
                <a:solidFill>
                  <a:prstClr val="white"/>
                </a:solidFill>
                <a:latin typeface="+mn-lt"/>
                <a:cs typeface="Arial" charset="0"/>
              </a:rPr>
              <a:t>1. Build-up to War of Independence: Algeria </a:t>
            </a:r>
            <a:r>
              <a:rPr lang="en-GB" sz="2000" b="1" u="sng" dirty="0">
                <a:solidFill>
                  <a:prstClr val="white"/>
                </a:solidFill>
                <a:latin typeface="+mn-lt"/>
                <a:cs typeface="Arial" charset="0"/>
              </a:rPr>
              <a:t>during </a:t>
            </a:r>
            <a:r>
              <a:rPr lang="en-GB" sz="2000" b="1" u="sng" dirty="0" smtClean="0">
                <a:solidFill>
                  <a:prstClr val="white"/>
                </a:solidFill>
                <a:latin typeface="+mn-lt"/>
                <a:cs typeface="Arial" charset="0"/>
              </a:rPr>
              <a:t>WWII</a:t>
            </a:r>
          </a:p>
          <a:p>
            <a:pPr>
              <a:defRPr/>
            </a:pPr>
            <a:endParaRPr lang="en-GB" sz="2000" b="1" u="sng" dirty="0">
              <a:solidFill>
                <a:prstClr val="white"/>
              </a:solidFill>
              <a:latin typeface="+mn-lt"/>
            </a:endParaRPr>
          </a:p>
          <a:p>
            <a:pPr>
              <a:defRPr/>
            </a:pPr>
            <a:r>
              <a:rPr lang="en-GB" sz="2400" b="1" dirty="0" smtClean="0">
                <a:solidFill>
                  <a:prstClr val="white"/>
                </a:solidFill>
                <a:latin typeface="+mn-lt"/>
              </a:rPr>
              <a:t>“ … I point </a:t>
            </a:r>
            <a:r>
              <a:rPr lang="en-GB" sz="2400" b="1" dirty="0">
                <a:solidFill>
                  <a:prstClr val="white"/>
                </a:solidFill>
                <a:latin typeface="+mn-lt"/>
              </a:rPr>
              <a:t>out one </a:t>
            </a:r>
            <a:r>
              <a:rPr lang="en-GB" sz="2400" b="1" dirty="0" smtClean="0">
                <a:solidFill>
                  <a:prstClr val="white"/>
                </a:solidFill>
                <a:latin typeface="+mn-lt"/>
              </a:rPr>
              <a:t>fact </a:t>
            </a:r>
            <a:r>
              <a:rPr lang="en-GB" sz="2400" b="1" dirty="0">
                <a:solidFill>
                  <a:prstClr val="white"/>
                </a:solidFill>
                <a:latin typeface="+mn-lt"/>
              </a:rPr>
              <a:t>of which too many French people are ignorant</a:t>
            </a:r>
            <a:r>
              <a:rPr lang="en-GB" sz="2400" b="1" dirty="0" smtClean="0">
                <a:solidFill>
                  <a:prstClr val="white"/>
                </a:solidFill>
                <a:latin typeface="+mn-lt"/>
              </a:rPr>
              <a:t>— namely</a:t>
            </a:r>
            <a:r>
              <a:rPr lang="en-GB" sz="2400" b="1" dirty="0">
                <a:solidFill>
                  <a:prstClr val="white"/>
                </a:solidFill>
                <a:latin typeface="+mn-lt"/>
              </a:rPr>
              <a:t>, that hundreds </a:t>
            </a:r>
            <a:r>
              <a:rPr lang="en-GB" sz="2400" b="1" dirty="0" smtClean="0">
                <a:solidFill>
                  <a:prstClr val="white"/>
                </a:solidFill>
                <a:latin typeface="+mn-lt"/>
              </a:rPr>
              <a:t>of thousands </a:t>
            </a:r>
            <a:r>
              <a:rPr lang="en-GB" sz="2400" b="1" dirty="0">
                <a:solidFill>
                  <a:prstClr val="white"/>
                </a:solidFill>
                <a:latin typeface="+mn-lt"/>
              </a:rPr>
              <a:t>of Arabs have spent the past two years fighting for the liberation </a:t>
            </a:r>
            <a:r>
              <a:rPr lang="en-GB" sz="2400" b="1" dirty="0" smtClean="0">
                <a:solidFill>
                  <a:prstClr val="white"/>
                </a:solidFill>
                <a:latin typeface="+mn-lt"/>
              </a:rPr>
              <a:t>of France.”</a:t>
            </a:r>
          </a:p>
          <a:p>
            <a:pPr>
              <a:defRPr/>
            </a:pPr>
            <a:endParaRPr lang="en-GB" sz="2000" b="1" dirty="0">
              <a:solidFill>
                <a:prstClr val="white"/>
              </a:solidFill>
              <a:latin typeface="+mn-lt"/>
            </a:endParaRPr>
          </a:p>
          <a:p>
            <a:pPr marL="342900" indent="-342900" algn="r">
              <a:buFontTx/>
              <a:buChar char="-"/>
              <a:defRPr/>
            </a:pPr>
            <a:r>
              <a:rPr lang="en-GB" sz="2000" dirty="0" smtClean="0">
                <a:solidFill>
                  <a:prstClr val="white"/>
                </a:solidFill>
                <a:latin typeface="+mn-lt"/>
              </a:rPr>
              <a:t>Camus in </a:t>
            </a:r>
            <a:r>
              <a:rPr lang="en-GB" sz="2000" i="1" dirty="0" smtClean="0">
                <a:solidFill>
                  <a:prstClr val="white"/>
                </a:solidFill>
                <a:latin typeface="+mn-lt"/>
              </a:rPr>
              <a:t>Combat,</a:t>
            </a:r>
            <a:r>
              <a:rPr lang="en-GB" sz="2000" dirty="0" smtClean="0">
                <a:solidFill>
                  <a:prstClr val="white"/>
                </a:solidFill>
                <a:latin typeface="+mn-lt"/>
              </a:rPr>
              <a:t> May 13–14 </a:t>
            </a:r>
            <a:r>
              <a:rPr lang="en-GB" sz="2000" dirty="0">
                <a:solidFill>
                  <a:prstClr val="white"/>
                </a:solidFill>
                <a:latin typeface="+mn-lt"/>
              </a:rPr>
              <a:t>1945</a:t>
            </a:r>
            <a:r>
              <a:rPr lang="en-GB" sz="2000" dirty="0" smtClean="0">
                <a:solidFill>
                  <a:prstClr val="white"/>
                </a:solidFill>
                <a:latin typeface="+mn-lt"/>
              </a:rPr>
              <a:t>, cited by </a:t>
            </a:r>
            <a:r>
              <a:rPr lang="en-GB" sz="2000" dirty="0">
                <a:solidFill>
                  <a:prstClr val="white"/>
                </a:solidFill>
                <a:latin typeface="Calibri"/>
              </a:rPr>
              <a:t>Arthur </a:t>
            </a:r>
            <a:r>
              <a:rPr lang="en-GB" sz="2000" dirty="0" err="1">
                <a:solidFill>
                  <a:prstClr val="white"/>
                </a:solidFill>
                <a:latin typeface="Calibri"/>
              </a:rPr>
              <a:t>Scherr</a:t>
            </a:r>
            <a:r>
              <a:rPr lang="en-GB" sz="2000" dirty="0">
                <a:solidFill>
                  <a:prstClr val="white"/>
                </a:solidFill>
                <a:latin typeface="Calibri"/>
              </a:rPr>
              <a:t>, ‘Albert Camus’s </a:t>
            </a:r>
            <a:r>
              <a:rPr lang="en-GB" sz="2000" i="1" dirty="0" err="1">
                <a:solidFill>
                  <a:prstClr val="white"/>
                </a:solidFill>
                <a:latin typeface="Calibri"/>
              </a:rPr>
              <a:t>L’Étranger</a:t>
            </a:r>
            <a:r>
              <a:rPr lang="en-GB" sz="2000" dirty="0">
                <a:solidFill>
                  <a:prstClr val="white"/>
                </a:solidFill>
                <a:latin typeface="Calibri"/>
              </a:rPr>
              <a:t> and “</a:t>
            </a:r>
            <a:r>
              <a:rPr lang="en-GB" sz="2000" i="1" dirty="0">
                <a:solidFill>
                  <a:prstClr val="white"/>
                </a:solidFill>
                <a:latin typeface="Calibri"/>
              </a:rPr>
              <a:t>Les </a:t>
            </a:r>
            <a:r>
              <a:rPr lang="en-GB" sz="2000" i="1" dirty="0" err="1">
                <a:solidFill>
                  <a:prstClr val="white"/>
                </a:solidFill>
                <a:latin typeface="Calibri"/>
              </a:rPr>
              <a:t>Muets</a:t>
            </a:r>
            <a:r>
              <a:rPr lang="en-GB" sz="2000" dirty="0">
                <a:solidFill>
                  <a:prstClr val="white"/>
                </a:solidFill>
                <a:latin typeface="Calibri"/>
              </a:rPr>
              <a:t>”: Violence and Reconciliation between Arab and Pied-Noir,’ </a:t>
            </a:r>
            <a:r>
              <a:rPr lang="en-GB" sz="2000" i="1" dirty="0">
                <a:solidFill>
                  <a:prstClr val="white"/>
                </a:solidFill>
                <a:latin typeface="Calibri"/>
              </a:rPr>
              <a:t>Texas Studies in Literature and Language</a:t>
            </a:r>
            <a:r>
              <a:rPr lang="en-GB" sz="2000" dirty="0">
                <a:solidFill>
                  <a:prstClr val="white"/>
                </a:solidFill>
                <a:latin typeface="Calibri"/>
              </a:rPr>
              <a:t>, Vol. 59, No. 1 (Spring 2017), p. </a:t>
            </a:r>
            <a:r>
              <a:rPr lang="en-GB" sz="2000" dirty="0" smtClean="0">
                <a:solidFill>
                  <a:prstClr val="white"/>
                </a:solidFill>
                <a:latin typeface="Calibri"/>
              </a:rPr>
              <a:t>79</a:t>
            </a:r>
          </a:p>
          <a:p>
            <a:pPr marL="342900" indent="-342900">
              <a:buFontTx/>
              <a:buChar char="-"/>
              <a:defRPr/>
            </a:pPr>
            <a:endParaRPr lang="en-GB" sz="2000" dirty="0">
              <a:solidFill>
                <a:prstClr val="white"/>
              </a:solidFill>
              <a:latin typeface="Calibri"/>
            </a:endParaRPr>
          </a:p>
          <a:p>
            <a:pPr>
              <a:defRPr/>
            </a:pPr>
            <a:endParaRPr lang="en-GB" sz="2000" b="1" dirty="0" smtClean="0">
              <a:solidFill>
                <a:prstClr val="white"/>
              </a:solidFill>
              <a:latin typeface="+mn-lt"/>
            </a:endParaRPr>
          </a:p>
          <a:p>
            <a:pPr>
              <a:defRPr/>
            </a:pPr>
            <a:endParaRPr lang="en-GB" sz="2000" dirty="0">
              <a:solidFill>
                <a:prstClr val="white"/>
              </a:solidFill>
              <a:latin typeface="+mn-lt"/>
            </a:endParaRPr>
          </a:p>
        </p:txBody>
      </p:sp>
      <p:pic>
        <p:nvPicPr>
          <p:cNvPr id="3" name="Picture 2"/>
          <p:cNvPicPr>
            <a:picLocks noChangeAspect="1"/>
          </p:cNvPicPr>
          <p:nvPr/>
        </p:nvPicPr>
        <p:blipFill>
          <a:blip r:embed="rId2"/>
          <a:stretch>
            <a:fillRect/>
          </a:stretch>
        </p:blipFill>
        <p:spPr>
          <a:xfrm>
            <a:off x="3113282" y="3645024"/>
            <a:ext cx="3024336" cy="3024336"/>
          </a:xfrm>
          <a:prstGeom prst="rect">
            <a:avLst/>
          </a:prstGeom>
        </p:spPr>
      </p:pic>
    </p:spTree>
    <p:extLst>
      <p:ext uri="{BB962C8B-B14F-4D97-AF65-F5344CB8AC3E}">
        <p14:creationId xmlns:p14="http://schemas.microsoft.com/office/powerpoint/2010/main" val="3976296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8657" y="836712"/>
            <a:ext cx="9107614" cy="6630525"/>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400" b="1" dirty="0" err="1">
                <a:solidFill>
                  <a:prstClr val="white"/>
                </a:solidFill>
                <a:latin typeface="+mn-lt"/>
                <a:cs typeface="Arial" charset="0"/>
              </a:rPr>
              <a:t>Sétif</a:t>
            </a:r>
            <a:r>
              <a:rPr lang="en-GB" sz="2400" b="1" dirty="0">
                <a:solidFill>
                  <a:prstClr val="white"/>
                </a:solidFill>
                <a:latin typeface="+mn-lt"/>
                <a:cs typeface="Arial" charset="0"/>
              </a:rPr>
              <a:t> M</a:t>
            </a:r>
            <a:r>
              <a:rPr lang="en-GB" sz="2400" b="1" dirty="0" smtClean="0">
                <a:solidFill>
                  <a:prstClr val="white"/>
                </a:solidFill>
                <a:latin typeface="+mn-lt"/>
                <a:cs typeface="Arial" charset="0"/>
              </a:rPr>
              <a:t>assacre: thousands (upper estimate 45,000) Algerians murdered in French retaliation to street demonstrations in market town, May 8 1945</a:t>
            </a:r>
          </a:p>
          <a:p>
            <a:pPr marL="342900" indent="-342900">
              <a:buFont typeface="Arial" panose="020B0604020202020204" pitchFamily="34" charset="0"/>
              <a:buChar char="•"/>
              <a:defRPr/>
            </a:pPr>
            <a:endParaRPr lang="en-GB" sz="2400" b="1" dirty="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Protests began as celebration of VE Day and liberation – clashed with French military police who objected to anti-colonial and nationalist flags and banners</a:t>
            </a:r>
          </a:p>
          <a:p>
            <a:pPr marL="342900" indent="-342900">
              <a:buFont typeface="Arial" panose="020B0604020202020204" pitchFamily="34" charset="0"/>
              <a:buChar char="•"/>
              <a:defRPr/>
            </a:pPr>
            <a:endParaRPr lang="en-GB" sz="2400" b="1" dirty="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Muslim attacks on local </a:t>
            </a:r>
            <a:r>
              <a:rPr lang="en-GB" sz="2400" b="1" i="1" dirty="0" err="1" smtClean="0">
                <a:solidFill>
                  <a:prstClr val="white"/>
                </a:solidFill>
                <a:latin typeface="+mn-lt"/>
                <a:cs typeface="Arial" charset="0"/>
              </a:rPr>
              <a:t>pieds</a:t>
            </a:r>
            <a:r>
              <a:rPr lang="en-GB" sz="2400" b="1" i="1" dirty="0" smtClean="0">
                <a:solidFill>
                  <a:prstClr val="white"/>
                </a:solidFill>
                <a:latin typeface="+mn-lt"/>
                <a:cs typeface="Arial" charset="0"/>
              </a:rPr>
              <a:t>-noirs </a:t>
            </a:r>
          </a:p>
          <a:p>
            <a:pPr marL="342900" indent="-342900">
              <a:buFont typeface="Arial" panose="020B0604020202020204" pitchFamily="34" charset="0"/>
              <a:buChar char="•"/>
              <a:defRPr/>
            </a:pPr>
            <a:endParaRPr lang="en-GB" sz="2400" b="1" i="1" dirty="0">
              <a:solidFill>
                <a:prstClr val="white"/>
              </a:solidFill>
              <a:latin typeface="+mn-lt"/>
              <a:cs typeface="Arial" charset="0"/>
            </a:endParaRPr>
          </a:p>
          <a:p>
            <a:pPr marL="342900" indent="-342900">
              <a:buFont typeface="Arial" panose="020B0604020202020204" pitchFamily="34" charset="0"/>
              <a:buChar char="•"/>
              <a:defRPr/>
            </a:pPr>
            <a:r>
              <a:rPr lang="en-GB" sz="2400" b="1" dirty="0" smtClean="0">
                <a:solidFill>
                  <a:prstClr val="white"/>
                </a:solidFill>
                <a:latin typeface="+mn-lt"/>
                <a:cs typeface="Arial" charset="0"/>
              </a:rPr>
              <a:t>Retaliation by French Foreign Legion sees massacre of members of Muslim population</a:t>
            </a:r>
          </a:p>
          <a:p>
            <a:pPr marL="342900" indent="-342900">
              <a:buFont typeface="Arial" panose="020B0604020202020204" pitchFamily="34" charset="0"/>
              <a:buChar char="•"/>
              <a:defRPr/>
            </a:pPr>
            <a:endParaRPr lang="en-GB" sz="2400" b="1" dirty="0">
              <a:solidFill>
                <a:prstClr val="white"/>
              </a:solidFill>
              <a:cs typeface="Arial" charset="0"/>
            </a:endParaRPr>
          </a:p>
          <a:p>
            <a:pPr marL="342900" indent="-342900">
              <a:buFont typeface="Arial" panose="020B0604020202020204" pitchFamily="34" charset="0"/>
              <a:buChar char="•"/>
              <a:defRPr/>
            </a:pPr>
            <a:endParaRPr lang="en-GB" sz="2400" b="1" dirty="0" smtClean="0">
              <a:solidFill>
                <a:prstClr val="white"/>
              </a:solidFill>
              <a:cs typeface="Arial" charset="0"/>
            </a:endParaRPr>
          </a:p>
          <a:p>
            <a:pPr>
              <a:defRPr/>
            </a:pPr>
            <a:endParaRPr lang="en-GB" sz="2400" b="1" dirty="0">
              <a:solidFill>
                <a:prstClr val="white"/>
              </a:solidFill>
              <a:cs typeface="Arial"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8" name="Rectangle 7"/>
          <p:cNvSpPr/>
          <p:nvPr/>
        </p:nvSpPr>
        <p:spPr>
          <a:xfrm>
            <a:off x="-40067" y="-34231"/>
            <a:ext cx="9159876" cy="1459879"/>
          </a:xfrm>
          <a:prstGeom prst="rect">
            <a:avLst/>
          </a:prstGeom>
        </p:spPr>
        <p:txBody>
          <a:bodyPr lIns="540000" tIns="540000" rIns="540000" bIns="540000">
            <a:spAutoFit/>
          </a:bodyPr>
          <a:lstStyle/>
          <a:p>
            <a:pPr>
              <a:defRPr/>
            </a:pPr>
            <a:r>
              <a:rPr lang="en-GB" sz="2400" b="1" u="sng" dirty="0" smtClean="0">
                <a:solidFill>
                  <a:prstClr val="white"/>
                </a:solidFill>
                <a:latin typeface="+mn-lt"/>
                <a:cs typeface="Arial" charset="0"/>
              </a:rPr>
              <a:t>1. Build-up to War of Independence: Algeria </a:t>
            </a:r>
            <a:r>
              <a:rPr lang="en-GB" sz="2400" b="1" u="sng" dirty="0">
                <a:solidFill>
                  <a:prstClr val="white"/>
                </a:solidFill>
                <a:latin typeface="+mn-lt"/>
                <a:cs typeface="Arial" charset="0"/>
              </a:rPr>
              <a:t>during </a:t>
            </a:r>
            <a:r>
              <a:rPr lang="en-GB" sz="2400" b="1" u="sng" dirty="0" smtClean="0">
                <a:solidFill>
                  <a:prstClr val="white"/>
                </a:solidFill>
                <a:latin typeface="+mn-lt"/>
                <a:cs typeface="Arial" charset="0"/>
              </a:rPr>
              <a:t>WWII </a:t>
            </a:r>
            <a:endParaRPr lang="en-GB" sz="2400" b="1" u="sng" dirty="0">
              <a:solidFill>
                <a:prstClr val="white"/>
              </a:solidFill>
              <a:latin typeface="+mn-lt"/>
              <a:cs typeface="Arial" charset="0"/>
            </a:endParaRPr>
          </a:p>
        </p:txBody>
      </p:sp>
    </p:spTree>
    <p:extLst>
      <p:ext uri="{BB962C8B-B14F-4D97-AF65-F5344CB8AC3E}">
        <p14:creationId xmlns:p14="http://schemas.microsoft.com/office/powerpoint/2010/main" val="16337613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6630525"/>
          </a:xfrm>
          <a:prstGeom prst="rect">
            <a:avLst/>
          </a:prstGeom>
        </p:spPr>
        <p:txBody>
          <a:bodyPr lIns="540000" tIns="540000" rIns="540000" bIns="540000">
            <a:spAutoFit/>
          </a:bodyPr>
          <a:lstStyle/>
          <a:p>
            <a:pPr>
              <a:defRPr/>
            </a:pPr>
            <a:r>
              <a:rPr lang="en-GB" sz="2400" b="1" u="sng" dirty="0" smtClean="0">
                <a:solidFill>
                  <a:prstClr val="white"/>
                </a:solidFill>
                <a:latin typeface="+mn-lt"/>
              </a:rPr>
              <a:t>1. Build-up to War of Independence: Nationalism</a:t>
            </a:r>
          </a:p>
          <a:p>
            <a:pPr>
              <a:defRPr/>
            </a:pPr>
            <a:endParaRPr lang="en-GB" sz="2400" b="1" u="sng" dirty="0" smtClean="0">
              <a:solidFill>
                <a:prstClr val="white"/>
              </a:solidFill>
              <a:latin typeface="+mn-lt"/>
            </a:endParaRPr>
          </a:p>
          <a:p>
            <a:pPr>
              <a:defRPr/>
            </a:pPr>
            <a:r>
              <a:rPr lang="en-GB" sz="2400" b="1" u="sng" dirty="0" smtClean="0">
                <a:solidFill>
                  <a:prstClr val="white"/>
                </a:solidFill>
                <a:latin typeface="+mn-lt"/>
              </a:rPr>
              <a:t>Precursors</a:t>
            </a:r>
          </a:p>
          <a:p>
            <a:pPr>
              <a:defRPr/>
            </a:pPr>
            <a:endParaRPr lang="en-GB" sz="2400" b="1" u="sng" dirty="0" smtClean="0">
              <a:solidFill>
                <a:prstClr val="white"/>
              </a:solidFill>
              <a:latin typeface="+mn-lt"/>
            </a:endParaRPr>
          </a:p>
          <a:p>
            <a:pPr marL="342900" indent="-342900">
              <a:buFont typeface="Arial" panose="020B0604020202020204" pitchFamily="34" charset="0"/>
              <a:buChar char="•"/>
              <a:defRPr/>
            </a:pPr>
            <a:r>
              <a:rPr lang="en-GB" sz="2400" dirty="0" smtClean="0">
                <a:solidFill>
                  <a:prstClr val="white"/>
                </a:solidFill>
                <a:latin typeface="+mn-lt"/>
              </a:rPr>
              <a:t>‘Young Algerians,’ 1900s–1910s</a:t>
            </a:r>
          </a:p>
          <a:p>
            <a:pPr marL="342900" indent="-342900">
              <a:buFont typeface="Arial" panose="020B0604020202020204" pitchFamily="34" charset="0"/>
              <a:buChar char="•"/>
              <a:defRPr/>
            </a:pPr>
            <a:endParaRPr lang="en-GB" sz="2400" dirty="0" smtClean="0">
              <a:latin typeface="+mn-lt"/>
            </a:endParaRPr>
          </a:p>
          <a:p>
            <a:pPr marL="342900" indent="-342900">
              <a:buFont typeface="Arial" panose="020B0604020202020204" pitchFamily="34" charset="0"/>
              <a:buChar char="•"/>
              <a:defRPr/>
            </a:pPr>
            <a:r>
              <a:rPr lang="en-GB" sz="2400" dirty="0" smtClean="0">
                <a:latin typeface="+mn-lt"/>
              </a:rPr>
              <a:t>Algerian </a:t>
            </a:r>
            <a:r>
              <a:rPr lang="en-GB" sz="2400" dirty="0">
                <a:latin typeface="+mn-lt"/>
              </a:rPr>
              <a:t>Communist </a:t>
            </a:r>
            <a:r>
              <a:rPr lang="en-GB" sz="2400" dirty="0" smtClean="0">
                <a:latin typeface="+mn-lt"/>
              </a:rPr>
              <a:t>Party est. 1936</a:t>
            </a:r>
            <a:endParaRPr lang="en-GB" sz="2400" dirty="0">
              <a:latin typeface="+mn-lt"/>
            </a:endParaRPr>
          </a:p>
          <a:p>
            <a:pPr marL="342900" indent="-342900">
              <a:buFont typeface="Arial" panose="020B0604020202020204" pitchFamily="34" charset="0"/>
              <a:buChar char="•"/>
              <a:defRPr/>
            </a:pPr>
            <a:endParaRPr lang="en-GB" sz="2400" dirty="0" smtClean="0">
              <a:solidFill>
                <a:prstClr val="white"/>
              </a:solidFill>
              <a:latin typeface="+mn-lt"/>
            </a:endParaRPr>
          </a:p>
          <a:p>
            <a:pPr marL="342900" indent="-342900">
              <a:buFont typeface="Arial" panose="020B0604020202020204" pitchFamily="34" charset="0"/>
              <a:buChar char="•"/>
              <a:defRPr/>
            </a:pPr>
            <a:r>
              <a:rPr lang="en-GB" sz="2400" dirty="0" smtClean="0">
                <a:solidFill>
                  <a:prstClr val="white"/>
                </a:solidFill>
                <a:latin typeface="+mn-lt"/>
              </a:rPr>
              <a:t>Algerian </a:t>
            </a:r>
            <a:r>
              <a:rPr lang="en-GB" sz="2400" dirty="0">
                <a:solidFill>
                  <a:prstClr val="white"/>
                </a:solidFill>
                <a:latin typeface="+mn-lt"/>
              </a:rPr>
              <a:t>People's </a:t>
            </a:r>
            <a:r>
              <a:rPr lang="en-GB" sz="2400" dirty="0" smtClean="0">
                <a:solidFill>
                  <a:prstClr val="white"/>
                </a:solidFill>
                <a:latin typeface="+mn-lt"/>
              </a:rPr>
              <a:t>Party est. 1937 (Camus a member) – superseded by </a:t>
            </a:r>
            <a:r>
              <a:rPr lang="en-GB" sz="2400" dirty="0">
                <a:solidFill>
                  <a:prstClr val="white"/>
                </a:solidFill>
                <a:latin typeface="+mn-lt"/>
              </a:rPr>
              <a:t>Movement for the Triumph of Democratic </a:t>
            </a:r>
            <a:r>
              <a:rPr lang="en-GB" sz="2400" dirty="0" smtClean="0">
                <a:solidFill>
                  <a:prstClr val="white"/>
                </a:solidFill>
                <a:latin typeface="+mn-lt"/>
              </a:rPr>
              <a:t>Liberties, 1946</a:t>
            </a:r>
          </a:p>
          <a:p>
            <a:pPr marL="342900" indent="-342900">
              <a:buFont typeface="Arial" panose="020B0604020202020204" pitchFamily="34" charset="0"/>
              <a:buChar char="•"/>
              <a:defRPr/>
            </a:pPr>
            <a:endParaRPr lang="en-GB" sz="2400" dirty="0" smtClean="0">
              <a:solidFill>
                <a:prstClr val="white"/>
              </a:solidFill>
              <a:latin typeface="+mn-lt"/>
            </a:endParaRPr>
          </a:p>
          <a:p>
            <a:pPr marL="342900" indent="-342900">
              <a:buFont typeface="Arial" panose="020B0604020202020204" pitchFamily="34" charset="0"/>
              <a:buChar char="•"/>
              <a:defRPr/>
            </a:pPr>
            <a:r>
              <a:rPr lang="en-GB" sz="2400" dirty="0" smtClean="0">
                <a:solidFill>
                  <a:prstClr val="white"/>
                </a:solidFill>
                <a:latin typeface="+mn-lt"/>
              </a:rPr>
              <a:t>Splintering </a:t>
            </a:r>
            <a:r>
              <a:rPr lang="en-GB" sz="2400" dirty="0">
                <a:solidFill>
                  <a:prstClr val="white"/>
                </a:solidFill>
                <a:latin typeface="+mn-lt"/>
              </a:rPr>
              <a:t>between Movement for the Triumph of Democratic Liberties and National Liberation </a:t>
            </a:r>
            <a:r>
              <a:rPr lang="en-GB" sz="2400" dirty="0" smtClean="0">
                <a:solidFill>
                  <a:prstClr val="white"/>
                </a:solidFill>
                <a:latin typeface="+mn-lt"/>
              </a:rPr>
              <a:t>Front </a:t>
            </a:r>
            <a:r>
              <a:rPr lang="fr-FR" sz="2400" dirty="0" smtClean="0">
                <a:solidFill>
                  <a:prstClr val="white"/>
                </a:solidFill>
                <a:latin typeface="+mn-lt"/>
              </a:rPr>
              <a:t>(</a:t>
            </a:r>
            <a:r>
              <a:rPr lang="fr-FR" sz="2400" i="1" dirty="0" smtClean="0">
                <a:solidFill>
                  <a:prstClr val="white"/>
                </a:solidFill>
                <a:latin typeface="+mn-lt"/>
              </a:rPr>
              <a:t>Front </a:t>
            </a:r>
            <a:r>
              <a:rPr lang="fr-FR" sz="2400" i="1" dirty="0">
                <a:solidFill>
                  <a:prstClr val="white"/>
                </a:solidFill>
                <a:latin typeface="+mn-lt"/>
              </a:rPr>
              <a:t>de Libération Nationale</a:t>
            </a:r>
            <a:r>
              <a:rPr lang="fr-FR" sz="2400" dirty="0">
                <a:solidFill>
                  <a:prstClr val="white"/>
                </a:solidFill>
                <a:latin typeface="+mn-lt"/>
              </a:rPr>
              <a:t>, </a:t>
            </a:r>
            <a:r>
              <a:rPr lang="fr-FR" sz="2400" dirty="0" smtClean="0">
                <a:solidFill>
                  <a:prstClr val="white"/>
                </a:solidFill>
                <a:latin typeface="+mn-lt"/>
              </a:rPr>
              <a:t>FLN [</a:t>
            </a:r>
            <a:r>
              <a:rPr lang="en-GB" sz="2400" dirty="0" smtClean="0">
                <a:solidFill>
                  <a:prstClr val="white"/>
                </a:solidFill>
                <a:latin typeface="+mn-lt"/>
              </a:rPr>
              <a:t>NLF]), 1954</a:t>
            </a:r>
            <a:endParaRPr lang="en-GB" sz="2400" dirty="0">
              <a:solidFill>
                <a:prstClr val="white"/>
              </a:solidFill>
              <a:latin typeface="+mn-lt"/>
            </a:endParaRPr>
          </a:p>
        </p:txBody>
      </p:sp>
    </p:spTree>
    <p:extLst>
      <p:ext uri="{BB962C8B-B14F-4D97-AF65-F5344CB8AC3E}">
        <p14:creationId xmlns:p14="http://schemas.microsoft.com/office/powerpoint/2010/main" val="30114285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991475" y="3933056"/>
            <a:ext cx="2068156" cy="2210175"/>
          </a:xfrm>
          <a:prstGeom prst="rect">
            <a:avLst/>
          </a:prstGeom>
          <a:noFill/>
        </p:spPr>
        <p:txBody>
          <a:bodyPr wrap="square" lIns="180000" tIns="180000" rIns="180000" bIns="180000" rtlCol="0">
            <a:spAutoFit/>
          </a:bodyPr>
          <a:lstStyle/>
          <a:p>
            <a:pPr algn="r"/>
            <a:r>
              <a:rPr lang="en-GB" sz="1200" dirty="0" smtClean="0">
                <a:latin typeface="+mn-lt"/>
              </a:rPr>
              <a:t>French legionnaire in Vietnam, with US-made tank in background, 1954; </a:t>
            </a:r>
            <a:r>
              <a:rPr lang="en-GB" sz="1200" dirty="0" err="1" smtClean="0">
                <a:latin typeface="+mn-lt"/>
              </a:rPr>
              <a:t>Ho</a:t>
            </a:r>
            <a:r>
              <a:rPr lang="en-GB" sz="1200" dirty="0" smtClean="0">
                <a:latin typeface="+mn-lt"/>
              </a:rPr>
              <a:t> Chi Minh with military advisors, before battle of Battle of </a:t>
            </a:r>
            <a:r>
              <a:rPr lang="en-GB" sz="1200" dirty="0" err="1" smtClean="0">
                <a:latin typeface="+mn-lt"/>
              </a:rPr>
              <a:t>Dien</a:t>
            </a:r>
            <a:r>
              <a:rPr lang="en-GB" sz="1200" dirty="0" smtClean="0">
                <a:latin typeface="+mn-lt"/>
              </a:rPr>
              <a:t> Bien </a:t>
            </a:r>
            <a:r>
              <a:rPr lang="en-GB" sz="1200" dirty="0" err="1" smtClean="0">
                <a:latin typeface="+mn-lt"/>
              </a:rPr>
              <a:t>Phu</a:t>
            </a:r>
            <a:r>
              <a:rPr lang="en-GB" sz="1200" dirty="0" smtClean="0">
                <a:latin typeface="+mn-lt"/>
              </a:rPr>
              <a:t>,</a:t>
            </a:r>
          </a:p>
          <a:p>
            <a:pPr algn="r"/>
            <a:r>
              <a:rPr lang="en-GB" sz="1200" dirty="0" smtClean="0">
                <a:latin typeface="+mn-lt"/>
              </a:rPr>
              <a:t> 1954; Viet Minh troops fly flag during decisive victory in  Battle of </a:t>
            </a:r>
            <a:r>
              <a:rPr lang="en-GB" sz="1200" dirty="0" err="1" smtClean="0">
                <a:latin typeface="+mn-lt"/>
              </a:rPr>
              <a:t>Dien</a:t>
            </a:r>
            <a:r>
              <a:rPr lang="en-GB" sz="1200" dirty="0" smtClean="0">
                <a:latin typeface="+mn-lt"/>
              </a:rPr>
              <a:t> Bien </a:t>
            </a:r>
            <a:r>
              <a:rPr lang="en-GB" sz="1200" dirty="0" err="1" smtClean="0">
                <a:latin typeface="+mn-lt"/>
              </a:rPr>
              <a:t>Phu</a:t>
            </a:r>
            <a:r>
              <a:rPr lang="en-GB" sz="1200" dirty="0" smtClean="0">
                <a:latin typeface="+mn-lt"/>
              </a:rPr>
              <a:t>, 1954  </a:t>
            </a:r>
          </a:p>
        </p:txBody>
      </p:sp>
      <p:pic>
        <p:nvPicPr>
          <p:cNvPr id="6" name="Picture 2" descr="http://wps.ablongman.com/wps/media/objects/262/268312/art/figures/KISH616.jpg"/>
          <p:cNvPicPr>
            <a:picLocks noChangeAspect="1" noChangeArrowheads="1"/>
          </p:cNvPicPr>
          <p:nvPr/>
        </p:nvPicPr>
        <p:blipFill rotWithShape="1">
          <a:blip r:embed="rId3">
            <a:extLst>
              <a:ext uri="{28A0092B-C50C-407E-A947-70E740481C1C}">
                <a14:useLocalDpi xmlns:a14="http://schemas.microsoft.com/office/drawing/2010/main" val="0"/>
              </a:ext>
            </a:extLst>
          </a:blip>
          <a:srcRect b="11318"/>
          <a:stretch/>
        </p:blipFill>
        <p:spPr bwMode="auto">
          <a:xfrm>
            <a:off x="4788024" y="1460498"/>
            <a:ext cx="4355976" cy="2472558"/>
          </a:xfrm>
          <a:prstGeom prst="rect">
            <a:avLst/>
          </a:prstGeom>
          <a:noFill/>
          <a:extLst>
            <a:ext uri="{909E8E84-426E-40DD-AFC4-6F175D3DCCD1}">
              <a14:hiddenFill xmlns:a14="http://schemas.microsoft.com/office/drawing/2010/main">
                <a:solidFill>
                  <a:srgbClr val="FFFFFF"/>
                </a:solidFill>
              </a14:hiddenFill>
            </a:ext>
          </a:extLst>
        </p:spPr>
      </p:pic>
      <p:pic>
        <p:nvPicPr>
          <p:cNvPr id="921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 y="3212976"/>
            <a:ext cx="2916018" cy="364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60059" y="3933056"/>
            <a:ext cx="3883942"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548" y="1092638"/>
            <a:ext cx="3332316" cy="22234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40067" y="-34231"/>
            <a:ext cx="9159876" cy="1829211"/>
          </a:xfrm>
          <a:prstGeom prst="rect">
            <a:avLst/>
          </a:prstGeom>
        </p:spPr>
        <p:txBody>
          <a:bodyPr lIns="540000" tIns="540000" rIns="540000" bIns="540000">
            <a:spAutoFit/>
          </a:bodyPr>
          <a:lstStyle/>
          <a:p>
            <a:pPr>
              <a:defRPr/>
            </a:pPr>
            <a:r>
              <a:rPr lang="en-GB" sz="2400" b="1" u="sng" dirty="0" smtClean="0">
                <a:solidFill>
                  <a:prstClr val="white"/>
                </a:solidFill>
                <a:latin typeface="+mn-lt"/>
              </a:rPr>
              <a:t>1. Build-up to War of Independence: </a:t>
            </a:r>
            <a:r>
              <a:rPr lang="en-GB" sz="2400" b="1" u="sng" dirty="0" smtClean="0">
                <a:solidFill>
                  <a:prstClr val="white"/>
                </a:solidFill>
                <a:latin typeface="+mn-lt"/>
                <a:cs typeface="Arial" charset="0"/>
              </a:rPr>
              <a:t>Decolonisation</a:t>
            </a:r>
          </a:p>
          <a:p>
            <a:pPr algn="r">
              <a:defRPr/>
            </a:pPr>
            <a:r>
              <a:rPr lang="en-GB" sz="2400" b="1" dirty="0">
                <a:solidFill>
                  <a:srgbClr val="FF0000"/>
                </a:solidFill>
                <a:effectLst>
                  <a:outerShdw blurRad="38100" dist="38100" dir="2700000" algn="tl">
                    <a:srgbClr val="000000">
                      <a:alpha val="43137"/>
                    </a:srgbClr>
                  </a:outerShdw>
                </a:effectLst>
                <a:latin typeface="+mn-lt"/>
              </a:rPr>
              <a:t>First Indochina War (</a:t>
            </a:r>
            <a:r>
              <a:rPr lang="en-GB" sz="2400" b="1" dirty="0" smtClean="0">
                <a:solidFill>
                  <a:srgbClr val="FF0000"/>
                </a:solidFill>
                <a:effectLst>
                  <a:outerShdw blurRad="38100" dist="38100" dir="2700000" algn="tl">
                    <a:srgbClr val="000000">
                      <a:alpha val="43137"/>
                    </a:srgbClr>
                  </a:outerShdw>
                </a:effectLst>
                <a:latin typeface="+mn-lt"/>
              </a:rPr>
              <a:t>1946–1954)</a:t>
            </a:r>
            <a:endParaRPr lang="en-GB" sz="2400" b="1" u="sng" dirty="0" smtClean="0">
              <a:solidFill>
                <a:prstClr val="white"/>
              </a:solidFill>
              <a:latin typeface="+mn-lt"/>
            </a:endParaRPr>
          </a:p>
        </p:txBody>
      </p:sp>
    </p:spTree>
    <p:extLst>
      <p:ext uri="{BB962C8B-B14F-4D97-AF65-F5344CB8AC3E}">
        <p14:creationId xmlns:p14="http://schemas.microsoft.com/office/powerpoint/2010/main" val="11207460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43107" y="2059866"/>
            <a:ext cx="3429000" cy="3429000"/>
          </a:xfrm>
          <a:prstGeom prst="rect">
            <a:avLst/>
          </a:prstGeom>
        </p:spPr>
      </p:pic>
      <p:pic>
        <p:nvPicPr>
          <p:cNvPr id="1028" name="Picture 4" descr="https://upload.wikimedia.org/wikipedia/commons/4/4a/African_nations_order_of_independence_1950-1993.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972107" y="2059866"/>
            <a:ext cx="4347864" cy="342998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40067" y="-34231"/>
            <a:ext cx="9159876" cy="3121872"/>
          </a:xfrm>
          <a:prstGeom prst="rect">
            <a:avLst/>
          </a:prstGeom>
        </p:spPr>
        <p:txBody>
          <a:bodyPr lIns="540000" tIns="540000" rIns="540000" bIns="540000">
            <a:spAutoFit/>
          </a:bodyPr>
          <a:lstStyle/>
          <a:p>
            <a:pPr>
              <a:defRPr/>
            </a:pPr>
            <a:r>
              <a:rPr lang="en-GB" sz="2400" b="1" u="sng" dirty="0" smtClean="0">
                <a:solidFill>
                  <a:prstClr val="white"/>
                </a:solidFill>
                <a:latin typeface="+mn-lt"/>
              </a:rPr>
              <a:t>1. Build-up to War of Independence: </a:t>
            </a:r>
            <a:r>
              <a:rPr lang="en-GB" sz="2400" b="1" u="sng" dirty="0" smtClean="0">
                <a:solidFill>
                  <a:prstClr val="white"/>
                </a:solidFill>
                <a:latin typeface="+mn-lt"/>
                <a:cs typeface="Arial" charset="0"/>
              </a:rPr>
              <a:t>Decolonisation</a:t>
            </a:r>
          </a:p>
          <a:p>
            <a:pPr marL="342900" indent="-342900">
              <a:buFont typeface="Arial" panose="020B0604020202020204" pitchFamily="34" charset="0"/>
              <a:buChar char="•"/>
              <a:defRPr/>
            </a:pPr>
            <a:r>
              <a:rPr lang="en-GB" sz="2000" b="1" dirty="0" smtClean="0">
                <a:solidFill>
                  <a:srgbClr val="FFFF00"/>
                </a:solidFill>
                <a:latin typeface="+mn-lt"/>
              </a:rPr>
              <a:t>French protectorates of Morocco and Tunisia gain independence 1956; nations in French West Africa, Equatorial Africa, Cameroons and Madagascar gain independence 1958–1960</a:t>
            </a:r>
          </a:p>
          <a:p>
            <a:pPr marL="342900" indent="-342900">
              <a:buFont typeface="Arial" panose="020B0604020202020204" pitchFamily="34" charset="0"/>
              <a:buChar char="•"/>
              <a:defRPr/>
            </a:pPr>
            <a:endParaRPr lang="en-GB" sz="2400" b="1" dirty="0">
              <a:solidFill>
                <a:srgbClr val="FFFF00"/>
              </a:solidFill>
              <a:latin typeface="+mn-lt"/>
            </a:endParaRPr>
          </a:p>
          <a:p>
            <a:pPr>
              <a:defRPr/>
            </a:pPr>
            <a:endParaRPr lang="en-GB" sz="2400" b="1" u="sng" dirty="0" smtClean="0">
              <a:solidFill>
                <a:prstClr val="white"/>
              </a:solidFill>
              <a:latin typeface="+mn-lt"/>
              <a:cs typeface="Arial" charset="0"/>
            </a:endParaRPr>
          </a:p>
        </p:txBody>
      </p:sp>
      <p:pic>
        <p:nvPicPr>
          <p:cNvPr id="6" name="Picture 5"/>
          <p:cNvPicPr>
            <a:picLocks noChangeAspect="1"/>
          </p:cNvPicPr>
          <p:nvPr/>
        </p:nvPicPr>
        <p:blipFill rotWithShape="1">
          <a:blip r:embed="rId4"/>
          <a:srcRect l="78771" t="61463" r="3510" b="23940"/>
          <a:stretch/>
        </p:blipFill>
        <p:spPr>
          <a:xfrm>
            <a:off x="543107" y="5471656"/>
            <a:ext cx="2160240" cy="1368152"/>
          </a:xfrm>
          <a:prstGeom prst="rect">
            <a:avLst/>
          </a:prstGeom>
        </p:spPr>
      </p:pic>
    </p:spTree>
    <p:extLst>
      <p:ext uri="{BB962C8B-B14F-4D97-AF65-F5344CB8AC3E}">
        <p14:creationId xmlns:p14="http://schemas.microsoft.com/office/powerpoint/2010/main" val="586721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40067" y="-34231"/>
            <a:ext cx="9159876" cy="6014972"/>
          </a:xfrm>
          <a:prstGeom prst="rect">
            <a:avLst/>
          </a:prstGeom>
        </p:spPr>
        <p:txBody>
          <a:bodyPr lIns="540000" tIns="540000" rIns="540000" bIns="540000">
            <a:spAutoFit/>
          </a:bodyPr>
          <a:lstStyle/>
          <a:p>
            <a:pPr>
              <a:defRPr/>
            </a:pPr>
            <a:r>
              <a:rPr lang="en-GB" sz="2400" b="1" u="sng" dirty="0" smtClean="0">
                <a:solidFill>
                  <a:prstClr val="white"/>
                </a:solidFill>
                <a:latin typeface="+mn-lt"/>
              </a:rPr>
              <a:t>2. War of Independence (1954–1962)</a:t>
            </a:r>
          </a:p>
          <a:p>
            <a:pPr marL="342900" indent="-342900">
              <a:buFont typeface="Arial" panose="020B0604020202020204" pitchFamily="34" charset="0"/>
              <a:buChar char="•"/>
              <a:defRPr/>
            </a:pPr>
            <a:endParaRPr lang="en-GB" sz="800" dirty="0" smtClean="0">
              <a:solidFill>
                <a:prstClr val="white"/>
              </a:solidFill>
              <a:latin typeface="+mn-lt"/>
            </a:endParaRPr>
          </a:p>
          <a:p>
            <a:pPr marL="342900" indent="-342900">
              <a:buFont typeface="Arial" panose="020B0604020202020204" pitchFamily="34" charset="0"/>
              <a:buChar char="•"/>
              <a:defRPr/>
            </a:pPr>
            <a:r>
              <a:rPr lang="en-GB" sz="2400" dirty="0" smtClean="0">
                <a:solidFill>
                  <a:prstClr val="white"/>
                </a:solidFill>
                <a:latin typeface="+mn-lt"/>
              </a:rPr>
              <a:t>NLF initiates armed combat November 1954</a:t>
            </a:r>
          </a:p>
          <a:p>
            <a:pPr marL="342900" indent="-342900">
              <a:buFont typeface="Arial" panose="020B0604020202020204" pitchFamily="34" charset="0"/>
              <a:buChar char="•"/>
              <a:defRPr/>
            </a:pPr>
            <a:r>
              <a:rPr lang="en-GB" sz="2400" dirty="0" smtClean="0">
                <a:solidFill>
                  <a:prstClr val="white"/>
                </a:solidFill>
                <a:latin typeface="+mn-lt"/>
              </a:rPr>
              <a:t>Battle </a:t>
            </a:r>
            <a:r>
              <a:rPr lang="en-GB" sz="2400" dirty="0">
                <a:solidFill>
                  <a:prstClr val="white"/>
                </a:solidFill>
                <a:latin typeface="+mn-lt"/>
              </a:rPr>
              <a:t>of Algiers, 1956–1957</a:t>
            </a:r>
          </a:p>
          <a:p>
            <a:pPr marL="342900" indent="-342900">
              <a:buFont typeface="Arial" panose="020B0604020202020204" pitchFamily="34" charset="0"/>
              <a:buChar char="•"/>
              <a:defRPr/>
            </a:pPr>
            <a:r>
              <a:rPr lang="en-GB" sz="2400" dirty="0" smtClean="0">
                <a:solidFill>
                  <a:prstClr val="white"/>
                </a:solidFill>
                <a:latin typeface="+mn-lt"/>
              </a:rPr>
              <a:t>Weak French state, plus international support for decolonisation </a:t>
            </a:r>
          </a:p>
          <a:p>
            <a:pPr marL="342900" indent="-342900">
              <a:buFont typeface="Arial" panose="020B0604020202020204" pitchFamily="34" charset="0"/>
              <a:buChar char="•"/>
              <a:defRPr/>
            </a:pPr>
            <a:r>
              <a:rPr lang="en-GB" sz="2400" dirty="0" smtClean="0">
                <a:latin typeface="+mn-lt"/>
              </a:rPr>
              <a:t>May </a:t>
            </a:r>
            <a:r>
              <a:rPr lang="en-GB" sz="2400" dirty="0">
                <a:latin typeface="+mn-lt"/>
              </a:rPr>
              <a:t>1958 </a:t>
            </a:r>
            <a:r>
              <a:rPr lang="en-GB" sz="2400" dirty="0" smtClean="0">
                <a:latin typeface="+mn-lt"/>
              </a:rPr>
              <a:t>crisis – attempted coup by French military generals contributed to downfall of Fourth French Republic, and the return to power of Charles De Gaulle, who later favoured independence</a:t>
            </a:r>
            <a:endParaRPr lang="en-GB" sz="2400" dirty="0">
              <a:latin typeface="+mn-lt"/>
            </a:endParaRPr>
          </a:p>
          <a:p>
            <a:pPr marL="342900" indent="-342900">
              <a:buFont typeface="Arial" panose="020B0604020202020204" pitchFamily="34" charset="0"/>
              <a:buChar char="•"/>
              <a:defRPr/>
            </a:pPr>
            <a:endParaRPr lang="en-GB" sz="2400" dirty="0" smtClean="0">
              <a:solidFill>
                <a:prstClr val="white"/>
              </a:solidFill>
              <a:cs typeface="Arial" charset="0"/>
            </a:endParaRPr>
          </a:p>
          <a:p>
            <a:pPr marL="342900" indent="-342900">
              <a:buFont typeface="Arial" panose="020B0604020202020204" pitchFamily="34" charset="0"/>
              <a:buChar char="•"/>
              <a:defRPr/>
            </a:pPr>
            <a:endParaRPr lang="en-GB" sz="2400" dirty="0" smtClean="0">
              <a:solidFill>
                <a:prstClr val="white"/>
              </a:solidFill>
              <a:cs typeface="Arial" charset="0"/>
            </a:endParaRPr>
          </a:p>
          <a:p>
            <a:pPr marL="342900" indent="-342900">
              <a:buFont typeface="Arial" panose="020B0604020202020204" pitchFamily="34" charset="0"/>
              <a:buChar char="•"/>
              <a:defRPr/>
            </a:pPr>
            <a:endParaRPr lang="en-GB" sz="2400" b="1" u="sng" dirty="0" smtClean="0">
              <a:solidFill>
                <a:prstClr val="white"/>
              </a:solidFill>
              <a:cs typeface="Arial" charset="0"/>
            </a:endParaRPr>
          </a:p>
          <a:p>
            <a:pPr marL="342900" indent="-342900">
              <a:buFont typeface="Arial" panose="020B0604020202020204" pitchFamily="34" charset="0"/>
              <a:buChar char="•"/>
              <a:defRPr/>
            </a:pPr>
            <a:endParaRPr lang="en-GB" sz="2400" b="1" u="sng" dirty="0">
              <a:solidFill>
                <a:prstClr val="white"/>
              </a:solidFill>
              <a:cs typeface="Arial"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8958" y="3978498"/>
            <a:ext cx="6605042" cy="2879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23529" y="4674384"/>
            <a:ext cx="1512168" cy="1569660"/>
          </a:xfrm>
          <a:prstGeom prst="rect">
            <a:avLst/>
          </a:prstGeom>
        </p:spPr>
        <p:txBody>
          <a:bodyPr wrap="square">
            <a:spAutoFit/>
          </a:bodyPr>
          <a:lstStyle/>
          <a:p>
            <a:r>
              <a:rPr lang="en-GB" sz="1600" dirty="0">
                <a:latin typeface="+mn-lt"/>
              </a:rPr>
              <a:t>French President Charles de Gaulle in </a:t>
            </a:r>
            <a:r>
              <a:rPr lang="en-GB" sz="1600" dirty="0" smtClean="0">
                <a:latin typeface="+mn-lt"/>
              </a:rPr>
              <a:t>Algiers, June 4 1958</a:t>
            </a:r>
            <a:endParaRPr lang="en-GB" sz="1600" dirty="0">
              <a:latin typeface="+mn-lt"/>
            </a:endParaRPr>
          </a:p>
        </p:txBody>
      </p:sp>
    </p:spTree>
    <p:extLst>
      <p:ext uri="{BB962C8B-B14F-4D97-AF65-F5344CB8AC3E}">
        <p14:creationId xmlns:p14="http://schemas.microsoft.com/office/powerpoint/2010/main" val="90718263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fontAlgn="auto">
              <a:spcBef>
                <a:spcPts val="0"/>
              </a:spcBef>
              <a:spcAft>
                <a:spcPts val="0"/>
              </a:spcAft>
            </a:pPr>
            <a:r>
              <a:rPr lang="en-GB" sz="2200" b="1" dirty="0" smtClean="0">
                <a:solidFill>
                  <a:prstClr val="white"/>
                </a:solidFill>
                <a:effectLst>
                  <a:outerShdw blurRad="38100" dist="38100" dir="2700000" algn="tl">
                    <a:srgbClr val="000000">
                      <a:alpha val="43137"/>
                    </a:srgbClr>
                  </a:outerShdw>
                </a:effectLst>
                <a:latin typeface="Calibri"/>
                <a:cs typeface="+mn-cs"/>
              </a:rPr>
              <a:t> </a:t>
            </a:r>
          </a:p>
          <a:p>
            <a:pPr algn="r" fontAlgn="auto">
              <a:spcBef>
                <a:spcPts val="0"/>
              </a:spcBef>
              <a:spcAft>
                <a:spcPts val="0"/>
              </a:spcAft>
            </a:pPr>
            <a:endParaRPr lang="en-GB" sz="2200" b="1" dirty="0">
              <a:solidFill>
                <a:srgbClr val="FF0000"/>
              </a:solidFill>
              <a:effectLst>
                <a:outerShdw blurRad="38100" dist="38100" dir="2700000" algn="tl">
                  <a:srgbClr val="000000">
                    <a:alpha val="43137"/>
                  </a:srgbClr>
                </a:outerShdw>
              </a:effectLst>
              <a:latin typeface="Calibri"/>
              <a:cs typeface="+mn-cs"/>
            </a:endParaRPr>
          </a:p>
        </p:txBody>
      </p:sp>
      <p:sp>
        <p:nvSpPr>
          <p:cNvPr id="9" name="Rectangle 8"/>
          <p:cNvSpPr/>
          <p:nvPr/>
        </p:nvSpPr>
        <p:spPr>
          <a:xfrm>
            <a:off x="-40067" y="-34231"/>
            <a:ext cx="9159876" cy="8261741"/>
          </a:xfrm>
          <a:prstGeom prst="rect">
            <a:avLst/>
          </a:prstGeom>
        </p:spPr>
        <p:txBody>
          <a:bodyPr lIns="540000" tIns="540000" rIns="540000" bIns="540000">
            <a:spAutoFit/>
          </a:bodyPr>
          <a:lstStyle/>
          <a:p>
            <a:pPr fontAlgn="auto">
              <a:spcBef>
                <a:spcPts val="0"/>
              </a:spcBef>
              <a:spcAft>
                <a:spcPts val="0"/>
              </a:spcAft>
              <a:defRPr/>
            </a:pPr>
            <a:r>
              <a:rPr lang="en-GB" sz="2400" b="1" u="sng" dirty="0" smtClean="0">
                <a:solidFill>
                  <a:prstClr val="white"/>
                </a:solidFill>
                <a:latin typeface="Calibri"/>
              </a:rPr>
              <a:t>2. War of Independence:  Battle of Algiers, 1956–1957</a:t>
            </a:r>
          </a:p>
          <a:p>
            <a:pPr fontAlgn="auto">
              <a:spcBef>
                <a:spcPts val="0"/>
              </a:spcBef>
              <a:spcAft>
                <a:spcPts val="0"/>
              </a:spcAft>
              <a:defRPr/>
            </a:pPr>
            <a:endParaRPr lang="en-GB" sz="1000" b="1" u="sng" dirty="0" smtClean="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Urban guerrilla movement by NLF: terrorist attacks on selected targets in Algiers</a:t>
            </a: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June 1956 – 49 European civilians killed by NLF in retaliation for guillotining of two nationalist prisoners</a:t>
            </a:r>
            <a:r>
              <a:rPr lang="en-GB" sz="2400" dirty="0">
                <a:solidFill>
                  <a:prstClr val="white"/>
                </a:solidFill>
                <a:latin typeface="Calibri"/>
              </a:rPr>
              <a:t>; </a:t>
            </a:r>
            <a:r>
              <a:rPr lang="en-GB" sz="2400" dirty="0" smtClean="0">
                <a:solidFill>
                  <a:prstClr val="white"/>
                </a:solidFill>
                <a:latin typeface="Calibri"/>
              </a:rPr>
              <a:t> in turn, </a:t>
            </a:r>
            <a:r>
              <a:rPr lang="en-GB" sz="2400" i="1" dirty="0" smtClean="0">
                <a:solidFill>
                  <a:prstClr val="white"/>
                </a:solidFill>
                <a:latin typeface="Calibri"/>
              </a:rPr>
              <a:t>Union </a:t>
            </a:r>
            <a:r>
              <a:rPr lang="en-GB" sz="2400" i="1" dirty="0" err="1">
                <a:solidFill>
                  <a:prstClr val="white"/>
                </a:solidFill>
                <a:latin typeface="Calibri"/>
              </a:rPr>
              <a:t>française</a:t>
            </a:r>
            <a:r>
              <a:rPr lang="en-GB" sz="2400" i="1" dirty="0">
                <a:solidFill>
                  <a:prstClr val="white"/>
                </a:solidFill>
                <a:latin typeface="Calibri"/>
              </a:rPr>
              <a:t> </a:t>
            </a:r>
            <a:r>
              <a:rPr lang="en-GB" sz="2400" i="1" dirty="0" err="1" smtClean="0">
                <a:solidFill>
                  <a:prstClr val="white"/>
                </a:solidFill>
                <a:latin typeface="Calibri"/>
              </a:rPr>
              <a:t>nord-africaine</a:t>
            </a:r>
            <a:r>
              <a:rPr lang="en-GB" sz="2400" i="1" dirty="0" smtClean="0">
                <a:solidFill>
                  <a:prstClr val="white"/>
                </a:solidFill>
                <a:latin typeface="Calibri"/>
              </a:rPr>
              <a:t> </a:t>
            </a:r>
            <a:r>
              <a:rPr lang="en-GB" sz="2400" dirty="0" smtClean="0">
                <a:solidFill>
                  <a:prstClr val="white"/>
                </a:solidFill>
                <a:latin typeface="Calibri"/>
              </a:rPr>
              <a:t>bomb kills 73 residents of the </a:t>
            </a:r>
            <a:r>
              <a:rPr lang="en-GB" sz="2400" dirty="0" err="1" smtClean="0">
                <a:solidFill>
                  <a:prstClr val="white"/>
                </a:solidFill>
                <a:latin typeface="Calibri"/>
              </a:rPr>
              <a:t>Casbah</a:t>
            </a:r>
            <a:endParaRPr lang="en-GB" sz="2400" dirty="0" smtClean="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NLF assassinations of local politicians</a:t>
            </a: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Decision to enclose </a:t>
            </a:r>
            <a:r>
              <a:rPr lang="en-GB" sz="2400" dirty="0" err="1" smtClean="0">
                <a:solidFill>
                  <a:prstClr val="white"/>
                </a:solidFill>
                <a:latin typeface="Calibri"/>
              </a:rPr>
              <a:t>Casbah</a:t>
            </a:r>
            <a:r>
              <a:rPr lang="en-GB" sz="2400" dirty="0" smtClean="0">
                <a:solidFill>
                  <a:prstClr val="white"/>
                </a:solidFill>
                <a:latin typeface="Calibri"/>
              </a:rPr>
              <a:t> and to create checkpoints to regulate inhabitants’ movements</a:t>
            </a:r>
          </a:p>
          <a:p>
            <a:pPr marL="342900" indent="-342900" fontAlgn="auto">
              <a:spcBef>
                <a:spcPts val="0"/>
              </a:spcBef>
              <a:spcAft>
                <a:spcPts val="0"/>
              </a:spcAft>
              <a:buFont typeface="Arial" panose="020B0604020202020204" pitchFamily="34" charset="0"/>
              <a:buChar char="•"/>
              <a:defRPr/>
            </a:pPr>
            <a:r>
              <a:rPr lang="en-GB" sz="2400" dirty="0">
                <a:solidFill>
                  <a:prstClr val="white"/>
                </a:solidFill>
                <a:latin typeface="Calibri"/>
                <a:cs typeface="+mn-cs"/>
              </a:rPr>
              <a:t>10th Parachute </a:t>
            </a:r>
            <a:r>
              <a:rPr lang="en-GB" sz="2400" dirty="0" smtClean="0">
                <a:solidFill>
                  <a:prstClr val="white"/>
                </a:solidFill>
                <a:latin typeface="Calibri"/>
                <a:cs typeface="+mn-cs"/>
              </a:rPr>
              <a:t>Division of French Army take over control of city from police </a:t>
            </a:r>
            <a:endParaRPr lang="en-GB" sz="2400" dirty="0">
              <a:solidFill>
                <a:prstClr val="white"/>
              </a:solidFill>
              <a:latin typeface="Calibri"/>
              <a:cs typeface="+mn-cs"/>
            </a:endParaRP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January 1957 – General Strike called by NLF to coincide with UN debates on ‘Algerian Question’</a:t>
            </a:r>
            <a:endParaRPr lang="en-GB" sz="2400" dirty="0">
              <a:solidFill>
                <a:prstClr val="white"/>
              </a:solidFill>
              <a:latin typeface="Calibri"/>
              <a:cs typeface="+mn-cs"/>
            </a:endParaRP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Paratroopers win Battle of </a:t>
            </a:r>
            <a:r>
              <a:rPr lang="en-GB" sz="2400" dirty="0" err="1" smtClean="0">
                <a:solidFill>
                  <a:prstClr val="white"/>
                </a:solidFill>
                <a:latin typeface="Calibri"/>
              </a:rPr>
              <a:t>Casbah</a:t>
            </a:r>
            <a:r>
              <a:rPr lang="en-GB" sz="2400" dirty="0" smtClean="0">
                <a:solidFill>
                  <a:prstClr val="white"/>
                </a:solidFill>
                <a:latin typeface="Calibri"/>
              </a:rPr>
              <a:t>, disarming NLF in Algiers</a:t>
            </a:r>
          </a:p>
          <a:p>
            <a:pPr marL="342900" indent="-342900" fontAlgn="auto">
              <a:spcBef>
                <a:spcPts val="0"/>
              </a:spcBef>
              <a:spcAft>
                <a:spcPts val="0"/>
              </a:spcAft>
              <a:buFont typeface="Arial" panose="020B0604020202020204" pitchFamily="34" charset="0"/>
              <a:buChar char="•"/>
              <a:defRPr/>
            </a:pPr>
            <a:r>
              <a:rPr lang="en-GB" sz="2400" dirty="0" smtClean="0">
                <a:solidFill>
                  <a:prstClr val="white"/>
                </a:solidFill>
                <a:latin typeface="Calibri"/>
              </a:rPr>
              <a:t>NLF leadership in Algiers killed or captured by September 1957</a:t>
            </a:r>
          </a:p>
          <a:p>
            <a:pPr marL="342900" indent="-342900" fontAlgn="auto">
              <a:spcBef>
                <a:spcPts val="0"/>
              </a:spcBef>
              <a:spcAft>
                <a:spcPts val="0"/>
              </a:spcAft>
              <a:buFont typeface="Arial" panose="020B0604020202020204" pitchFamily="34" charset="0"/>
              <a:buChar char="•"/>
              <a:defRPr/>
            </a:pPr>
            <a:endParaRPr lang="en-GB" sz="2400" dirty="0" smtClean="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endParaRPr lang="en-GB" sz="2400" b="1" u="sng" dirty="0" smtClean="0">
              <a:solidFill>
                <a:prstClr val="white"/>
              </a:solidFill>
              <a:latin typeface="Calibri"/>
            </a:endParaRPr>
          </a:p>
          <a:p>
            <a:pPr marL="342900" indent="-342900" fontAlgn="auto">
              <a:spcBef>
                <a:spcPts val="0"/>
              </a:spcBef>
              <a:spcAft>
                <a:spcPts val="0"/>
              </a:spcAft>
              <a:buFont typeface="Arial" panose="020B0604020202020204" pitchFamily="34" charset="0"/>
              <a:buChar char="•"/>
              <a:defRPr/>
            </a:pPr>
            <a:endParaRPr lang="en-GB" sz="2400" b="1" u="sng" dirty="0">
              <a:solidFill>
                <a:prstClr val="white"/>
              </a:solidFill>
              <a:latin typeface="Calibri"/>
            </a:endParaRPr>
          </a:p>
        </p:txBody>
      </p:sp>
    </p:spTree>
    <p:extLst>
      <p:ext uri="{BB962C8B-B14F-4D97-AF65-F5344CB8AC3E}">
        <p14:creationId xmlns:p14="http://schemas.microsoft.com/office/powerpoint/2010/main" val="7881455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0" y="-13894"/>
            <a:ext cx="9144000" cy="1404140"/>
          </a:xfrm>
          <a:prstGeom prst="rect">
            <a:avLst/>
          </a:prstGeom>
          <a:noFill/>
        </p:spPr>
        <p:txBody>
          <a:bodyPr wrap="square" lIns="540000" tIns="360000" rIns="540000" bIns="360000" rtlCol="0">
            <a:spAutoFit/>
          </a:bodyPr>
          <a:lstStyle/>
          <a:p>
            <a:pPr algn="ctr"/>
            <a:r>
              <a:rPr lang="en-GB" sz="2200" b="1" dirty="0" smtClean="0">
                <a:effectLst>
                  <a:outerShdw blurRad="38100" dist="38100" dir="2700000" algn="tl">
                    <a:srgbClr val="000000">
                      <a:alpha val="43137"/>
                    </a:srgbClr>
                  </a:outerShdw>
                </a:effectLst>
              </a:rPr>
              <a:t> </a:t>
            </a:r>
          </a:p>
          <a:p>
            <a:pPr algn="r"/>
            <a:endParaRPr lang="en-GB" sz="2200" b="1" dirty="0">
              <a:solidFill>
                <a:srgbClr val="FF0000"/>
              </a:solidFill>
              <a:effectLst>
                <a:outerShdw blurRad="38100" dist="38100" dir="2700000" algn="tl">
                  <a:srgbClr val="000000">
                    <a:alpha val="43137"/>
                  </a:srgbClr>
                </a:outerShdw>
              </a:effectLst>
            </a:endParaRPr>
          </a:p>
        </p:txBody>
      </p:sp>
      <p:sp>
        <p:nvSpPr>
          <p:cNvPr id="9" name="Rectangle 8"/>
          <p:cNvSpPr/>
          <p:nvPr/>
        </p:nvSpPr>
        <p:spPr>
          <a:xfrm>
            <a:off x="-61313" y="-188328"/>
            <a:ext cx="9159876" cy="2721763"/>
          </a:xfrm>
          <a:prstGeom prst="rect">
            <a:avLst/>
          </a:prstGeom>
        </p:spPr>
        <p:txBody>
          <a:bodyPr lIns="540000" tIns="540000" rIns="540000" bIns="540000">
            <a:spAutoFit/>
          </a:bodyPr>
          <a:lstStyle/>
          <a:p>
            <a:pPr>
              <a:defRPr/>
            </a:pPr>
            <a:r>
              <a:rPr lang="en-GB" sz="2400" b="1" u="sng" dirty="0" smtClean="0">
                <a:solidFill>
                  <a:prstClr val="white"/>
                </a:solidFill>
                <a:latin typeface="+mn-lt"/>
                <a:cs typeface="Arial" charset="0"/>
              </a:rPr>
              <a:t>2. War of Independence:  </a:t>
            </a:r>
            <a:r>
              <a:rPr lang="en-GB" sz="2400" b="1" i="1" u="sng" dirty="0" smtClean="0">
                <a:solidFill>
                  <a:prstClr val="white"/>
                </a:solidFill>
                <a:latin typeface="+mn-lt"/>
                <a:cs typeface="Arial" charset="0"/>
              </a:rPr>
              <a:t>The Battle of Algiers </a:t>
            </a:r>
            <a:r>
              <a:rPr lang="en-GB" sz="2400" b="1" u="sng" dirty="0" smtClean="0">
                <a:solidFill>
                  <a:prstClr val="white"/>
                </a:solidFill>
                <a:latin typeface="+mn-lt"/>
                <a:cs typeface="Arial" charset="0"/>
              </a:rPr>
              <a:t>(1966)</a:t>
            </a:r>
            <a:endParaRPr lang="en-GB" sz="2400" b="1" i="1" u="sng" dirty="0" smtClean="0">
              <a:solidFill>
                <a:prstClr val="white"/>
              </a:solidFill>
              <a:latin typeface="+mn-lt"/>
              <a:cs typeface="Arial" charset="0"/>
            </a:endParaRPr>
          </a:p>
          <a:p>
            <a:pPr>
              <a:defRPr/>
            </a:pPr>
            <a:endParaRPr lang="en-GB" sz="1000" b="1" u="sng" dirty="0" smtClean="0">
              <a:solidFill>
                <a:prstClr val="white"/>
              </a:solidFill>
              <a:cs typeface="Arial" charset="0"/>
            </a:endParaRPr>
          </a:p>
          <a:p>
            <a:pPr marL="342900" indent="-342900">
              <a:buFont typeface="Arial" panose="020B0604020202020204" pitchFamily="34" charset="0"/>
              <a:buChar char="•"/>
              <a:defRPr/>
            </a:pPr>
            <a:endParaRPr lang="en-GB" sz="2400" dirty="0" smtClean="0">
              <a:solidFill>
                <a:prstClr val="white"/>
              </a:solidFill>
              <a:cs typeface="Arial" charset="0"/>
            </a:endParaRPr>
          </a:p>
          <a:p>
            <a:pPr marL="342900" indent="-342900">
              <a:buFont typeface="Arial" panose="020B0604020202020204" pitchFamily="34" charset="0"/>
              <a:buChar char="•"/>
              <a:defRPr/>
            </a:pPr>
            <a:endParaRPr lang="en-GB" sz="2400" b="1" u="sng" dirty="0" smtClean="0">
              <a:solidFill>
                <a:prstClr val="white"/>
              </a:solidFill>
              <a:cs typeface="Arial" charset="0"/>
            </a:endParaRPr>
          </a:p>
          <a:p>
            <a:pPr marL="342900" indent="-342900">
              <a:buFont typeface="Arial" panose="020B0604020202020204" pitchFamily="34" charset="0"/>
              <a:buChar char="•"/>
              <a:defRPr/>
            </a:pPr>
            <a:endParaRPr lang="en-GB" sz="2400" b="1" u="sng" dirty="0">
              <a:solidFill>
                <a:prstClr val="white"/>
              </a:solidFill>
              <a:cs typeface="Arial"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6754" y="914946"/>
            <a:ext cx="3536896" cy="2032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86754" y="2908996"/>
            <a:ext cx="3536896" cy="1954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747" y="918247"/>
            <a:ext cx="3605790" cy="25913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3509608"/>
            <a:ext cx="3546431" cy="1994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667226" y="4863132"/>
            <a:ext cx="3556424" cy="1994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3" name="Picture 9"/>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3792" y="5504476"/>
            <a:ext cx="2680841" cy="1448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4" name="Picture 10"/>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436157" y="918247"/>
            <a:ext cx="2316163" cy="5761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21234062"/>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1799</TotalTime>
  <Words>1303</Words>
  <Application>Microsoft Office PowerPoint</Application>
  <PresentationFormat>On-screen Show (4:3)</PresentationFormat>
  <Paragraphs>186</Paragraphs>
  <Slides>18</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109</cp:revision>
  <cp:lastPrinted>2017-03-13T13:58:57Z</cp:lastPrinted>
  <dcterms:created xsi:type="dcterms:W3CDTF">2016-03-04T10:58:26Z</dcterms:created>
  <dcterms:modified xsi:type="dcterms:W3CDTF">2018-12-12T16:23:15Z</dcterms:modified>
</cp:coreProperties>
</file>