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64B9FD-A7CE-43B1-A606-5B3330FFC09F}" v="6" dt="2023-05-18T13:25:26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330" y="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79AF51-1F28-4D5D-8793-29A2E1DE59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EF3E4B0-A85B-4B90-980A-D4897271EB69}">
      <dgm:prSet/>
      <dgm:spPr/>
      <dgm:t>
        <a:bodyPr/>
        <a:lstStyle/>
        <a:p>
          <a:r>
            <a:rPr lang="en-US"/>
            <a:t>Access to Specialized Expertise: Having a team of experts with in-depth knowledge of circular economy principles</a:t>
          </a:r>
        </a:p>
      </dgm:t>
    </dgm:pt>
    <dgm:pt modelId="{23B208C7-5555-44A6-9483-7CF98A139F0D}" type="parTrans" cxnId="{E4DBAE05-A681-4601-82BA-1EE513271CC3}">
      <dgm:prSet/>
      <dgm:spPr/>
      <dgm:t>
        <a:bodyPr/>
        <a:lstStyle/>
        <a:p>
          <a:endParaRPr lang="en-US"/>
        </a:p>
      </dgm:t>
    </dgm:pt>
    <dgm:pt modelId="{B060FFA2-F6B9-41BA-A44B-6C70C28E164C}" type="sibTrans" cxnId="{E4DBAE05-A681-4601-82BA-1EE513271CC3}">
      <dgm:prSet/>
      <dgm:spPr/>
      <dgm:t>
        <a:bodyPr/>
        <a:lstStyle/>
        <a:p>
          <a:endParaRPr lang="en-US"/>
        </a:p>
      </dgm:t>
    </dgm:pt>
    <dgm:pt modelId="{FAFBF883-5333-407D-89FE-E5C4879C29EE}">
      <dgm:prSet/>
      <dgm:spPr/>
      <dgm:t>
        <a:bodyPr/>
        <a:lstStyle/>
        <a:p>
          <a:r>
            <a:rPr lang="en-US"/>
            <a:t>Strategic Partnerships: such as recycling facilities, technology providers, or sustainability-focused organizations, can provide unique advantages.</a:t>
          </a:r>
        </a:p>
      </dgm:t>
    </dgm:pt>
    <dgm:pt modelId="{02EE7334-B4B7-4E56-80F1-4BDBAB5D3670}" type="parTrans" cxnId="{01952308-88E3-4A30-899C-7C0E99FB4CDB}">
      <dgm:prSet/>
      <dgm:spPr/>
      <dgm:t>
        <a:bodyPr/>
        <a:lstStyle/>
        <a:p>
          <a:endParaRPr lang="en-US"/>
        </a:p>
      </dgm:t>
    </dgm:pt>
    <dgm:pt modelId="{91C41DCB-EFAF-4CB8-AD3B-C792DC914A71}" type="sibTrans" cxnId="{01952308-88E3-4A30-899C-7C0E99FB4CDB}">
      <dgm:prSet/>
      <dgm:spPr/>
      <dgm:t>
        <a:bodyPr/>
        <a:lstStyle/>
        <a:p>
          <a:endParaRPr lang="en-US"/>
        </a:p>
      </dgm:t>
    </dgm:pt>
    <dgm:pt modelId="{A93AB2C5-FBCD-44D1-8921-C17D40477EBD}">
      <dgm:prSet/>
      <dgm:spPr/>
      <dgm:t>
        <a:bodyPr/>
        <a:lstStyle/>
        <a:p>
          <a:r>
            <a:rPr lang="en-US"/>
            <a:t>Strong Supplier Relationships: Developing close ties with suppliers committed to sustainable practices and offering environmentally friendly materials or components can provide a competitive advantage.</a:t>
          </a:r>
        </a:p>
      </dgm:t>
    </dgm:pt>
    <dgm:pt modelId="{BBE9FDF6-9DD9-4418-A606-09EF15889100}" type="parTrans" cxnId="{FCF0D8AD-B792-4D81-A302-97133F755AC4}">
      <dgm:prSet/>
      <dgm:spPr/>
      <dgm:t>
        <a:bodyPr/>
        <a:lstStyle/>
        <a:p>
          <a:endParaRPr lang="en-US"/>
        </a:p>
      </dgm:t>
    </dgm:pt>
    <dgm:pt modelId="{7AF9B42E-3556-49F9-9BB6-D87E5EB51A18}" type="sibTrans" cxnId="{FCF0D8AD-B792-4D81-A302-97133F755AC4}">
      <dgm:prSet/>
      <dgm:spPr/>
      <dgm:t>
        <a:bodyPr/>
        <a:lstStyle/>
        <a:p>
          <a:endParaRPr lang="en-US"/>
        </a:p>
      </dgm:t>
    </dgm:pt>
    <dgm:pt modelId="{663E91A0-C2B8-4006-8810-29E8153A1238}" type="pres">
      <dgm:prSet presAssocID="{6379AF51-1F28-4D5D-8793-29A2E1DE5972}" presName="linear" presStyleCnt="0">
        <dgm:presLayoutVars>
          <dgm:animLvl val="lvl"/>
          <dgm:resizeHandles val="exact"/>
        </dgm:presLayoutVars>
      </dgm:prSet>
      <dgm:spPr/>
    </dgm:pt>
    <dgm:pt modelId="{B9E3046B-A4B3-43AD-87B7-9650521CD964}" type="pres">
      <dgm:prSet presAssocID="{0EF3E4B0-A85B-4B90-980A-D4897271EB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F0C3B6-54DD-4320-A85B-38C6875E10B5}" type="pres">
      <dgm:prSet presAssocID="{B060FFA2-F6B9-41BA-A44B-6C70C28E164C}" presName="spacer" presStyleCnt="0"/>
      <dgm:spPr/>
    </dgm:pt>
    <dgm:pt modelId="{8D14F561-9274-4C30-A7F9-A3F20C1EC63E}" type="pres">
      <dgm:prSet presAssocID="{FAFBF883-5333-407D-89FE-E5C4879C29E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FAF0A86-61B3-499C-8B14-91102CDBE99D}" type="pres">
      <dgm:prSet presAssocID="{91C41DCB-EFAF-4CB8-AD3B-C792DC914A71}" presName="spacer" presStyleCnt="0"/>
      <dgm:spPr/>
    </dgm:pt>
    <dgm:pt modelId="{4D03CBE5-E076-4F5D-8AE7-48E14C8C6D62}" type="pres">
      <dgm:prSet presAssocID="{A93AB2C5-FBCD-44D1-8921-C17D40477EB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4DBAE05-A681-4601-82BA-1EE513271CC3}" srcId="{6379AF51-1F28-4D5D-8793-29A2E1DE5972}" destId="{0EF3E4B0-A85B-4B90-980A-D4897271EB69}" srcOrd="0" destOrd="0" parTransId="{23B208C7-5555-44A6-9483-7CF98A139F0D}" sibTransId="{B060FFA2-F6B9-41BA-A44B-6C70C28E164C}"/>
    <dgm:cxn modelId="{01952308-88E3-4A30-899C-7C0E99FB4CDB}" srcId="{6379AF51-1F28-4D5D-8793-29A2E1DE5972}" destId="{FAFBF883-5333-407D-89FE-E5C4879C29EE}" srcOrd="1" destOrd="0" parTransId="{02EE7334-B4B7-4E56-80F1-4BDBAB5D3670}" sibTransId="{91C41DCB-EFAF-4CB8-AD3B-C792DC914A71}"/>
    <dgm:cxn modelId="{99F7E023-F3BB-4D31-BA9D-BC596077C5BD}" type="presOf" srcId="{FAFBF883-5333-407D-89FE-E5C4879C29EE}" destId="{8D14F561-9274-4C30-A7F9-A3F20C1EC63E}" srcOrd="0" destOrd="0" presId="urn:microsoft.com/office/officeart/2005/8/layout/vList2"/>
    <dgm:cxn modelId="{2E4A106D-9573-42A4-8AFB-B9E9D8BDC441}" type="presOf" srcId="{0EF3E4B0-A85B-4B90-980A-D4897271EB69}" destId="{B9E3046B-A4B3-43AD-87B7-9650521CD964}" srcOrd="0" destOrd="0" presId="urn:microsoft.com/office/officeart/2005/8/layout/vList2"/>
    <dgm:cxn modelId="{80B2CA7D-A236-40C6-88EE-B75756D50AEE}" type="presOf" srcId="{6379AF51-1F28-4D5D-8793-29A2E1DE5972}" destId="{663E91A0-C2B8-4006-8810-29E8153A1238}" srcOrd="0" destOrd="0" presId="urn:microsoft.com/office/officeart/2005/8/layout/vList2"/>
    <dgm:cxn modelId="{FCF0D8AD-B792-4D81-A302-97133F755AC4}" srcId="{6379AF51-1F28-4D5D-8793-29A2E1DE5972}" destId="{A93AB2C5-FBCD-44D1-8921-C17D40477EBD}" srcOrd="2" destOrd="0" parTransId="{BBE9FDF6-9DD9-4418-A606-09EF15889100}" sibTransId="{7AF9B42E-3556-49F9-9BB6-D87E5EB51A18}"/>
    <dgm:cxn modelId="{B192A4FD-EE63-411A-A314-7FD72358D935}" type="presOf" srcId="{A93AB2C5-FBCD-44D1-8921-C17D40477EBD}" destId="{4D03CBE5-E076-4F5D-8AE7-48E14C8C6D62}" srcOrd="0" destOrd="0" presId="urn:microsoft.com/office/officeart/2005/8/layout/vList2"/>
    <dgm:cxn modelId="{EC83CA36-2200-4C1E-8301-86B07598DA0E}" type="presParOf" srcId="{663E91A0-C2B8-4006-8810-29E8153A1238}" destId="{B9E3046B-A4B3-43AD-87B7-9650521CD964}" srcOrd="0" destOrd="0" presId="urn:microsoft.com/office/officeart/2005/8/layout/vList2"/>
    <dgm:cxn modelId="{F5C903FA-2CE3-4506-BDB9-3BB51AB6B350}" type="presParOf" srcId="{663E91A0-C2B8-4006-8810-29E8153A1238}" destId="{19F0C3B6-54DD-4320-A85B-38C6875E10B5}" srcOrd="1" destOrd="0" presId="urn:microsoft.com/office/officeart/2005/8/layout/vList2"/>
    <dgm:cxn modelId="{27F71E07-63E2-48ED-AA8F-8E957236EB36}" type="presParOf" srcId="{663E91A0-C2B8-4006-8810-29E8153A1238}" destId="{8D14F561-9274-4C30-A7F9-A3F20C1EC63E}" srcOrd="2" destOrd="0" presId="urn:microsoft.com/office/officeart/2005/8/layout/vList2"/>
    <dgm:cxn modelId="{274FEE18-7F81-47C1-9CEC-34A218A5FBC2}" type="presParOf" srcId="{663E91A0-C2B8-4006-8810-29E8153A1238}" destId="{DFAF0A86-61B3-499C-8B14-91102CDBE99D}" srcOrd="3" destOrd="0" presId="urn:microsoft.com/office/officeart/2005/8/layout/vList2"/>
    <dgm:cxn modelId="{437C1B38-0B21-40BC-AF99-0A9C8AF9B5CA}" type="presParOf" srcId="{663E91A0-C2B8-4006-8810-29E8153A1238}" destId="{4D03CBE5-E076-4F5D-8AE7-48E14C8C6D6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E3046B-A4B3-43AD-87B7-9650521CD964}">
      <dsp:nvSpPr>
        <dsp:cNvPr id="0" name=""/>
        <dsp:cNvSpPr/>
      </dsp:nvSpPr>
      <dsp:spPr>
        <a:xfrm>
          <a:off x="0" y="139679"/>
          <a:ext cx="6253721" cy="15500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Access to Specialized Expertise: Having a team of experts with in-depth knowledge of circular economy principles</a:t>
          </a:r>
        </a:p>
      </dsp:txBody>
      <dsp:txXfrm>
        <a:off x="75666" y="215345"/>
        <a:ext cx="6102389" cy="1398698"/>
      </dsp:txXfrm>
    </dsp:sp>
    <dsp:sp modelId="{8D14F561-9274-4C30-A7F9-A3F20C1EC63E}">
      <dsp:nvSpPr>
        <dsp:cNvPr id="0" name=""/>
        <dsp:cNvSpPr/>
      </dsp:nvSpPr>
      <dsp:spPr>
        <a:xfrm>
          <a:off x="0" y="1753069"/>
          <a:ext cx="6253721" cy="155003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Strategic Partnerships: such as recycling facilities, technology providers, or sustainability-focused organizations, can provide unique advantages.</a:t>
          </a:r>
        </a:p>
      </dsp:txBody>
      <dsp:txXfrm>
        <a:off x="75666" y="1828735"/>
        <a:ext cx="6102389" cy="1398698"/>
      </dsp:txXfrm>
    </dsp:sp>
    <dsp:sp modelId="{4D03CBE5-E076-4F5D-8AE7-48E14C8C6D62}">
      <dsp:nvSpPr>
        <dsp:cNvPr id="0" name=""/>
        <dsp:cNvSpPr/>
      </dsp:nvSpPr>
      <dsp:spPr>
        <a:xfrm>
          <a:off x="0" y="3366460"/>
          <a:ext cx="6253721" cy="155003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Strong Supplier Relationships: Developing close ties with suppliers committed to sustainable practices and offering environmentally friendly materials or components can provide a competitive advantage.</a:t>
          </a:r>
        </a:p>
      </dsp:txBody>
      <dsp:txXfrm>
        <a:off x="75666" y="3442126"/>
        <a:ext cx="6102389" cy="13986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950D-002F-5CF6-E49A-EACDC83819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735BA-ACDA-4242-24D2-0C5F125680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E1E3C-30DB-905C-9A46-DE639B65E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262D8-A65D-705F-5587-F9DC85E54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CD285-11F9-21E2-8505-F8D86EEA3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65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B805A-0204-6CF1-F9BF-E56DF511D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7B3B7-325C-B599-0D4E-70A6A8311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DE63A-0A76-851A-BC03-86330C672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EEBCF-2457-7BC5-ED79-28D44F13C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9707F-2CA1-202F-1017-8A53037F3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428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46C8D-686D-0B18-218C-BADA362BC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89E9-D110-4699-F65E-1F09154A3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AECF9-091C-ACAF-BC45-E2AF96F8E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5F034-C8CF-11F3-405F-6C0BDB60B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D52C3-48E2-9674-08EC-367FAEEFC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11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ED812-54C6-2F66-6284-0EA67F8C5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5ADE8-9F91-2FB3-A0D9-1DC68F258E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4B8A-E59E-9010-69BC-1F8963A4E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E1D717-DCE3-DD00-F69C-4CEEA5ED1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E2B62-6670-22CE-334C-D3939060D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16121-6418-CFEA-4E9B-3D7BFC870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42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7B268-C3BA-F83E-B8E1-4594A29C2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68CE9-64EB-9459-06E3-55CE8F29B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3C2B85-3EEA-DE25-D59B-60428777F9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662A5C-A6D1-9F21-EAB9-9018F2B4EB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231E03-BAA5-FEB9-C37E-5BCB8A1EED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B25CEA-BD3E-7E64-628A-D43EBF3F3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C0E242-D59E-E1BA-56BD-340A0F0F9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12B5CF-67F4-6845-99E7-DF137619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325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5635F-CA09-6272-AF06-21CE60655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F874EA-97AC-ADC7-A5E2-BDB67A951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63F180-7FE6-59EB-B66B-36D20E5D9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C8B16B-5E67-7AF6-0B98-B4A4A4CAE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71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4BC4FD-AF9A-AB63-348C-CFD34F44F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F0D4BE-9867-EE03-5759-E78D761C9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AD5B65-1C91-99B2-A3A1-CE80A1BB0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798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9710A-6B6B-8B58-9E27-B97E63195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CCDBE-978B-5E39-86F5-024B54F16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5D81C7-65B8-47C6-1D24-8F12496F9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2B9FD-87B2-4729-B0E7-2FA74AC39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9CF0D-B0C4-13EE-C789-22678AD5E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BFCE9-6ABE-2B6F-4BF6-014BB8789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05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99A7F-4F94-8E6C-97C5-C25D1C5F1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2F3529-87C3-5A1F-B062-041E87D5D5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CEE913-18DD-287E-4FBD-6BC14C5D37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CF1B7-C3F2-99B9-6AB0-CEC46FEC4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B1606B-E70C-315F-E307-712E764DA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4AFDE2-5CE0-9FE6-9E3E-8537F64ED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468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4B9F2-06BE-EA26-D6E5-7687F85C8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4C79D5-F26D-31BF-7106-89A310098D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F58CC-D53D-8F58-C7D2-504765C6F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D17B1-14F9-89FF-034E-1A92EE510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62087-23CC-12F6-4875-47FE0D547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297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BFC98E-F192-473B-7859-720E667544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50A565-6543-D632-63D6-B326B41721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7B10D-AA29-F8E2-8F4A-568135EAE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12BEB-A93D-5339-4EF4-5A491E1B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90C67-1CA3-6449-A536-FF3096316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15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566D07-ACFD-2FFC-4564-5CE28ECDC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51D1E0-4E85-56F3-D303-4BA81AD65D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56D93-1544-86E3-9BA4-1B4C0BA79D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7C20D-2BD2-4107-984C-448FDF06B5FB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949FD-FBE8-9DC5-68A2-178B217053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0629C-C128-4148-E3FC-B09F9A8711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5C02D-ED05-4C81-8099-12575E58E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249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C85832-26EC-007C-3888-2FCA22D69F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6BA6F-38C2-A4E5-976C-C5179C001F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Presentation with a Business Model Canvas</a:t>
            </a:r>
            <a:br>
              <a:rPr lang="en-GB" sz="5200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5200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Amer Alkadri (2123935)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7A713D-9EBF-4B65-6BB8-0E30A354D7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the organisation can become more ‘circular’ and less ‘liner’ in its use and approach to keeping resources in use and avoiding waste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986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Puzzle">
            <a:extLst>
              <a:ext uri="{FF2B5EF4-FFF2-40B4-BE49-F238E27FC236}">
                <a16:creationId xmlns:a16="http://schemas.microsoft.com/office/drawing/2014/main" id="{E990B1E2-8720-232D-6D42-5FB40441E4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0" r="22808" b="5091"/>
          <a:stretch/>
        </p:blipFill>
        <p:spPr>
          <a:xfrm>
            <a:off x="3809238" y="20256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41875D-C9C9-4E23-2B2C-292188258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 dirty="0"/>
              <a:t>Problems of the organization become more circular and less liner.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044FF-820B-7273-C3AA-8B43D2858C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300"/>
              <a:t>Lack of Awareness and Knowledge: Understanding the principles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300"/>
              <a:t>Technological and Infrastructural Constraints Implementing circular practices often necessitates new technologies, infrastructure, or processes.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300"/>
              <a:t>Supply Chain Complexity: Adapting supply chains to circular models can be complex.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300"/>
              <a:t>Economic Viability: Transitioning to circular practices may entail upfront costs or a shift in revenue streams.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300"/>
              <a:t>Regulatory and Policy Frameworks: In some cases, existing regulations and policies may not align with circular economy principles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3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D36B10-BC84-0230-2D9A-9EB4423474C1}"/>
              </a:ext>
            </a:extLst>
          </p:cNvPr>
          <p:cNvSpPr txBox="1"/>
          <p:nvPr/>
        </p:nvSpPr>
        <p:spPr>
          <a:xfrm>
            <a:off x="3729228" y="5544097"/>
            <a:ext cx="2905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dirty="0" err="1">
                <a:effectLst/>
                <a:latin typeface="Söhne"/>
              </a:rPr>
              <a:t>Geissdoerfer</a:t>
            </a:r>
            <a:r>
              <a:rPr lang="en-US" b="0" i="0" dirty="0">
                <a:effectLst/>
                <a:latin typeface="Söhne"/>
              </a:rPr>
              <a:t>, M., </a:t>
            </a:r>
            <a:r>
              <a:rPr lang="en-US" b="0" i="0" dirty="0" err="1">
                <a:effectLst/>
                <a:latin typeface="Söhne"/>
              </a:rPr>
              <a:t>Savaget</a:t>
            </a:r>
            <a:r>
              <a:rPr lang="en-US" b="0" i="0" dirty="0">
                <a:effectLst/>
                <a:latin typeface="Söhne"/>
              </a:rPr>
              <a:t>, P., </a:t>
            </a:r>
            <a:r>
              <a:rPr lang="en-US" b="0" i="0" dirty="0" err="1">
                <a:effectLst/>
                <a:latin typeface="Söhne"/>
              </a:rPr>
              <a:t>Bocken</a:t>
            </a:r>
            <a:r>
              <a:rPr lang="en-US" b="0" i="0" dirty="0">
                <a:effectLst/>
                <a:latin typeface="Söhne"/>
              </a:rPr>
              <a:t>, N. M., &amp; </a:t>
            </a:r>
            <a:r>
              <a:rPr lang="en-US" b="0" i="0" dirty="0" err="1">
                <a:effectLst/>
                <a:latin typeface="Söhne"/>
              </a:rPr>
              <a:t>Hultink</a:t>
            </a:r>
            <a:r>
              <a:rPr lang="en-US" b="0" i="0" dirty="0">
                <a:effectLst/>
                <a:latin typeface="Söhne"/>
              </a:rPr>
              <a:t>, E. J. (2017). The Circular Economy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7457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13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D96B42-EE07-D3FF-0B10-16EC6F102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Unfair advantages of the organization become more circular and less liner. </a:t>
            </a:r>
          </a:p>
        </p:txBody>
      </p:sp>
      <p:graphicFrame>
        <p:nvGraphicFramePr>
          <p:cNvPr id="35" name="Text Placeholder 3">
            <a:extLst>
              <a:ext uri="{FF2B5EF4-FFF2-40B4-BE49-F238E27FC236}">
                <a16:creationId xmlns:a16="http://schemas.microsoft.com/office/drawing/2014/main" id="{3315A388-B728-DD13-E55B-197FABD7CC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1558342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76C4542-79F6-7DA1-DDA8-EBAEF157A140}"/>
              </a:ext>
            </a:extLst>
          </p:cNvPr>
          <p:cNvSpPr txBox="1"/>
          <p:nvPr/>
        </p:nvSpPr>
        <p:spPr>
          <a:xfrm>
            <a:off x="3379808" y="6134823"/>
            <a:ext cx="7879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dirty="0" err="1">
                <a:effectLst/>
                <a:latin typeface="Söhne"/>
              </a:rPr>
              <a:t>Iraldo</a:t>
            </a:r>
            <a:r>
              <a:rPr lang="en-US" b="0" i="0" dirty="0">
                <a:effectLst/>
                <a:latin typeface="Söhne"/>
              </a:rPr>
              <a:t>, F., Testa, F., &amp; Frey, M. (2019). Unveiling the Relationship Between Circular Economy and Business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54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>
            <a:extLst>
              <a:ext uri="{FF2B5EF4-FFF2-40B4-BE49-F238E27FC236}">
                <a16:creationId xmlns:a16="http://schemas.microsoft.com/office/drawing/2014/main" id="{5AADD842-7469-481F-AEF2-DDA7D3A9A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12191990" cy="235867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A4A55-C764-5EDC-0489-D7EE288E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558" y="637763"/>
            <a:ext cx="9889797" cy="1413144"/>
          </a:xfrm>
        </p:spPr>
        <p:txBody>
          <a:bodyPr anchor="b">
            <a:normAutofit/>
          </a:bodyPr>
          <a:lstStyle/>
          <a:p>
            <a:pPr algn="l"/>
            <a:r>
              <a:rPr lang="en-GB" sz="4400" b="0" i="0">
                <a:solidFill>
                  <a:schemeClr val="bg1"/>
                </a:solidFill>
                <a:effectLst/>
                <a:latin typeface="Söhne"/>
              </a:rPr>
              <a:t>Customer Segment </a:t>
            </a:r>
            <a:r>
              <a:rPr lang="en-US" sz="4400" b="0" i="0">
                <a:solidFill>
                  <a:schemeClr val="bg1"/>
                </a:solidFill>
                <a:effectLst/>
                <a:latin typeface="Söhne"/>
              </a:rPr>
              <a:t>about the organization can become more ‘circular’ and less ‘liner’</a:t>
            </a:r>
            <a:endParaRPr lang="en-GB" sz="4400">
              <a:solidFill>
                <a:schemeClr val="bg1"/>
              </a:solidFill>
            </a:endParaRPr>
          </a:p>
        </p:txBody>
      </p:sp>
      <p:sp>
        <p:nvSpPr>
          <p:cNvPr id="27" name="Rectangle 9">
            <a:extLst>
              <a:ext uri="{FF2B5EF4-FFF2-40B4-BE49-F238E27FC236}">
                <a16:creationId xmlns:a16="http://schemas.microsoft.com/office/drawing/2014/main" id="{94058847-87A2-48B5-B733-C9FC6F0FF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58676"/>
            <a:ext cx="12191990" cy="45454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485981-3F21-DFDB-0989-C5BA4C5491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5558" y="3100284"/>
            <a:ext cx="9889793" cy="3114237"/>
          </a:xfrm>
        </p:spPr>
        <p:txBody>
          <a:bodyPr anchor="t">
            <a:normAutofit/>
          </a:bodyPr>
          <a:lstStyle/>
          <a:p>
            <a:pPr algn="l"/>
            <a:r>
              <a:rPr lang="en-US" dirty="0"/>
              <a:t>Value Proposition Alignment: Adapting the value proposition to resonate with the circular mindset of target customer segments is crucial.</a:t>
            </a:r>
          </a:p>
          <a:p>
            <a:pPr algn="l"/>
            <a:r>
              <a:rPr lang="en-US" dirty="0"/>
              <a:t>Communication and Education: Educating customers about the advantages of circular practices and the importance of their involvement can be instrumental.</a:t>
            </a:r>
          </a:p>
          <a:p>
            <a:pPr algn="l"/>
            <a:r>
              <a:rPr lang="en-US" dirty="0"/>
              <a:t>Customer Engagement and Participation: Creating opportunities for customer engagement and participation in circular initiatives can foster a sense of ownership and loyalty.</a:t>
            </a:r>
            <a:endParaRPr lang="en-GB" dirty="0"/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38CE886A-266A-45DB-B141-3271799F4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893697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28A7B8-68F6-83D4-41F1-C46E5C774A0D}"/>
              </a:ext>
            </a:extLst>
          </p:cNvPr>
          <p:cNvSpPr txBox="1"/>
          <p:nvPr/>
        </p:nvSpPr>
        <p:spPr>
          <a:xfrm>
            <a:off x="4583575" y="6018835"/>
            <a:ext cx="6007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i="0" dirty="0" err="1">
                <a:solidFill>
                  <a:srgbClr val="374151"/>
                </a:solidFill>
                <a:effectLst/>
                <a:latin typeface="Söhne"/>
              </a:rPr>
              <a:t>Stahel</a:t>
            </a:r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, W. R. (2016). The Circular Economy. Nature,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67332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10">
            <a:extLst>
              <a:ext uri="{FF2B5EF4-FFF2-40B4-BE49-F238E27FC236}">
                <a16:creationId xmlns:a16="http://schemas.microsoft.com/office/drawing/2014/main" id="{675FFAD0-2409-47F2-980A-2CF4FFC69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!!Rectangle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ngled view of a part of a maze">
            <a:extLst>
              <a:ext uri="{FF2B5EF4-FFF2-40B4-BE49-F238E27FC236}">
                <a16:creationId xmlns:a16="http://schemas.microsoft.com/office/drawing/2014/main" id="{782A1C89-06C5-7480-3395-FC772D8E18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DB850-FAE3-951A-CAD0-89E054A15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>
                <a:solidFill>
                  <a:srgbClr val="FFFFFF"/>
                </a:solidFill>
              </a:rPr>
              <a:t>Solutions </a:t>
            </a:r>
            <a:r>
              <a:rPr lang="en-US" sz="5100" b="0" i="0">
                <a:solidFill>
                  <a:srgbClr val="FFFFFF"/>
                </a:solidFill>
                <a:effectLst/>
              </a:rPr>
              <a:t>for how the organization can become more ‘circular’ and less ‘liner’</a:t>
            </a:r>
            <a:r>
              <a:rPr lang="en-US" sz="51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55" name="Rectangle 1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A328DF-2675-B993-4357-4F633AC932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337269"/>
            <a:ext cx="10509504" cy="29056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Firstly, they can focus on product design and innovation.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Another solution is to implement a closed-loop supply chain (partnerships with suppliers and customers to create a system where resources and materials are reused or recycled)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Technology also plays a crucial role in enabling circularity, for tracking and tracing resources, as well as data analytics.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29394A-1739-7F68-FB23-6C2F34B7E6CF}"/>
              </a:ext>
            </a:extLst>
          </p:cNvPr>
          <p:cNvSpPr txBox="1"/>
          <p:nvPr/>
        </p:nvSpPr>
        <p:spPr>
          <a:xfrm>
            <a:off x="1504709" y="5497975"/>
            <a:ext cx="8542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i="0" dirty="0" err="1">
                <a:solidFill>
                  <a:schemeClr val="bg1"/>
                </a:solidFill>
                <a:effectLst/>
                <a:latin typeface="Söhne"/>
              </a:rPr>
              <a:t>Ghisellini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Söhne"/>
              </a:rPr>
              <a:t>, P., </a:t>
            </a:r>
            <a:r>
              <a:rPr lang="en-US" sz="2000" b="0" i="0" dirty="0" err="1">
                <a:solidFill>
                  <a:schemeClr val="bg1"/>
                </a:solidFill>
                <a:effectLst/>
                <a:latin typeface="Söhne"/>
              </a:rPr>
              <a:t>Cialani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Söhne"/>
              </a:rPr>
              <a:t>, C., &amp; </a:t>
            </a:r>
            <a:r>
              <a:rPr lang="en-US" sz="2000" b="0" i="0" dirty="0" err="1">
                <a:solidFill>
                  <a:schemeClr val="bg1"/>
                </a:solidFill>
                <a:effectLst/>
                <a:latin typeface="Söhne"/>
              </a:rPr>
              <a:t>Ulgiati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Söhne"/>
              </a:rPr>
              <a:t>, S. (2016). A Review on Circular Economy: The Expected Transition to a Balanced Interplay of Environmental and Economic Systems.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850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3" ma:contentTypeDescription="Create a new document." ma:contentTypeScope="" ma:versionID="cfc01e556e2c5266183835c54dab3afd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37c5fa2d576dc11d03293fe559dc6e1b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49FF6F3A-AD93-4F85-AF52-CED1A3AA89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9A7260-26A8-49FD-BA88-99A385208D9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ABFE244-9EA7-406F-AC04-05BE8A3FDD69}">
  <ds:schemaRefs>
    <ds:schemaRef ds:uri="http://purl.org/dc/dcmitype/"/>
    <ds:schemaRef ds:uri="0cb976d4-72d8-43fd-a100-21d54766e958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da3f2772-8f1e-4acb-bd98-3a0ee892f48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465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Söhne</vt:lpstr>
      <vt:lpstr>Office Theme</vt:lpstr>
      <vt:lpstr>Presentation with a Business Model Canvas Amer Alkadri (2123935)</vt:lpstr>
      <vt:lpstr>Problems of the organization become more circular and less liner. </vt:lpstr>
      <vt:lpstr>Unfair advantages of the organization become more circular and less liner. </vt:lpstr>
      <vt:lpstr>Customer Segment about the organization can become more ‘circular’ and less ‘liner’</vt:lpstr>
      <vt:lpstr>Solutions for how the organization can become more ‘circular’ and less ‘liner’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with a Business Model Canvas Amer Alkadri (2123935)</dc:title>
  <dc:creator>Amer Alkadri (2123935)</dc:creator>
  <cp:lastModifiedBy>Amer Alkadri (2123935)</cp:lastModifiedBy>
  <cp:revision>2</cp:revision>
  <dcterms:created xsi:type="dcterms:W3CDTF">2023-05-18T12:04:58Z</dcterms:created>
  <dcterms:modified xsi:type="dcterms:W3CDTF">2023-05-18T13:33:52Z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