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3.xml" ContentType="application/vnd.openxmlformats-officedocument.presentationml.tags+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4.xml" ContentType="application/vnd.openxmlformats-officedocument.presentationml.tags+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160"/>
  </p:notesMasterIdLst>
  <p:sldIdLst>
    <p:sldId id="256" r:id="rId2"/>
    <p:sldId id="626" r:id="rId3"/>
    <p:sldId id="627" r:id="rId4"/>
    <p:sldId id="331" r:id="rId5"/>
    <p:sldId id="329" r:id="rId6"/>
    <p:sldId id="497" r:id="rId7"/>
    <p:sldId id="365" r:id="rId8"/>
    <p:sldId id="496" r:id="rId9"/>
    <p:sldId id="343" r:id="rId10"/>
    <p:sldId id="335" r:id="rId11"/>
    <p:sldId id="512" r:id="rId12"/>
    <p:sldId id="515" r:id="rId13"/>
    <p:sldId id="516" r:id="rId14"/>
    <p:sldId id="517" r:id="rId15"/>
    <p:sldId id="518" r:id="rId16"/>
    <p:sldId id="519" r:id="rId17"/>
    <p:sldId id="520" r:id="rId18"/>
    <p:sldId id="529" r:id="rId19"/>
    <p:sldId id="521" r:id="rId20"/>
    <p:sldId id="531" r:id="rId21"/>
    <p:sldId id="522" r:id="rId22"/>
    <p:sldId id="533" r:id="rId23"/>
    <p:sldId id="532" r:id="rId24"/>
    <p:sldId id="534" r:id="rId25"/>
    <p:sldId id="523" r:id="rId26"/>
    <p:sldId id="536" r:id="rId27"/>
    <p:sldId id="538" r:id="rId28"/>
    <p:sldId id="549" r:id="rId29"/>
    <p:sldId id="539" r:id="rId30"/>
    <p:sldId id="550" r:id="rId31"/>
    <p:sldId id="540" r:id="rId32"/>
    <p:sldId id="544" r:id="rId33"/>
    <p:sldId id="541" r:id="rId34"/>
    <p:sldId id="551" r:id="rId35"/>
    <p:sldId id="542" r:id="rId36"/>
    <p:sldId id="552" r:id="rId37"/>
    <p:sldId id="543" r:id="rId38"/>
    <p:sldId id="537" r:id="rId39"/>
    <p:sldId id="545" r:id="rId40"/>
    <p:sldId id="553" r:id="rId41"/>
    <p:sldId id="524" r:id="rId42"/>
    <p:sldId id="554" r:id="rId43"/>
    <p:sldId id="525" r:id="rId44"/>
    <p:sldId id="555" r:id="rId45"/>
    <p:sldId id="546" r:id="rId46"/>
    <p:sldId id="547" r:id="rId47"/>
    <p:sldId id="548" r:id="rId48"/>
    <p:sldId id="526" r:id="rId49"/>
    <p:sldId id="328" r:id="rId50"/>
    <p:sldId id="494" r:id="rId51"/>
    <p:sldId id="495" r:id="rId52"/>
    <p:sldId id="366" r:id="rId53"/>
    <p:sldId id="367" r:id="rId54"/>
    <p:sldId id="556" r:id="rId55"/>
    <p:sldId id="353" r:id="rId56"/>
    <p:sldId id="514" r:id="rId57"/>
    <p:sldId id="586" r:id="rId58"/>
    <p:sldId id="587" r:id="rId59"/>
    <p:sldId id="590" r:id="rId60"/>
    <p:sldId id="588" r:id="rId61"/>
    <p:sldId id="589" r:id="rId62"/>
    <p:sldId id="593" r:id="rId63"/>
    <p:sldId id="591" r:id="rId64"/>
    <p:sldId id="595" r:id="rId65"/>
    <p:sldId id="594" r:id="rId66"/>
    <p:sldId id="592" r:id="rId67"/>
    <p:sldId id="600" r:id="rId68"/>
    <p:sldId id="596" r:id="rId69"/>
    <p:sldId id="601" r:id="rId70"/>
    <p:sldId id="602" r:id="rId71"/>
    <p:sldId id="604" r:id="rId72"/>
    <p:sldId id="605" r:id="rId73"/>
    <p:sldId id="597" r:id="rId74"/>
    <p:sldId id="608" r:id="rId75"/>
    <p:sldId id="609" r:id="rId76"/>
    <p:sldId id="606" r:id="rId77"/>
    <p:sldId id="607" r:id="rId78"/>
    <p:sldId id="610" r:id="rId79"/>
    <p:sldId id="598" r:id="rId80"/>
    <p:sldId id="613" r:id="rId81"/>
    <p:sldId id="599" r:id="rId82"/>
    <p:sldId id="611" r:id="rId83"/>
    <p:sldId id="612" r:id="rId84"/>
    <p:sldId id="614" r:id="rId85"/>
    <p:sldId id="615" r:id="rId86"/>
    <p:sldId id="616" r:id="rId87"/>
    <p:sldId id="617" r:id="rId88"/>
    <p:sldId id="619" r:id="rId89"/>
    <p:sldId id="620" r:id="rId90"/>
    <p:sldId id="621" r:id="rId91"/>
    <p:sldId id="623" r:id="rId92"/>
    <p:sldId id="622" r:id="rId93"/>
    <p:sldId id="625" r:id="rId94"/>
    <p:sldId id="624" r:id="rId95"/>
    <p:sldId id="618" r:id="rId96"/>
    <p:sldId id="348" r:id="rId97"/>
    <p:sldId id="477" r:id="rId98"/>
    <p:sldId id="465" r:id="rId99"/>
    <p:sldId id="562" r:id="rId100"/>
    <p:sldId id="561" r:id="rId101"/>
    <p:sldId id="563" r:id="rId102"/>
    <p:sldId id="564" r:id="rId103"/>
    <p:sldId id="344" r:id="rId104"/>
    <p:sldId id="346" r:id="rId105"/>
    <p:sldId id="559" r:id="rId106"/>
    <p:sldId id="566" r:id="rId107"/>
    <p:sldId id="469" r:id="rId108"/>
    <p:sldId id="466" r:id="rId109"/>
    <p:sldId id="470" r:id="rId110"/>
    <p:sldId id="467" r:id="rId111"/>
    <p:sldId id="471" r:id="rId112"/>
    <p:sldId id="468" r:id="rId113"/>
    <p:sldId id="472" r:id="rId114"/>
    <p:sldId id="355" r:id="rId115"/>
    <p:sldId id="356" r:id="rId116"/>
    <p:sldId id="357" r:id="rId117"/>
    <p:sldId id="358" r:id="rId118"/>
    <p:sldId id="359" r:id="rId119"/>
    <p:sldId id="568" r:id="rId120"/>
    <p:sldId id="567" r:id="rId121"/>
    <p:sldId id="569" r:id="rId122"/>
    <p:sldId id="570" r:id="rId123"/>
    <p:sldId id="571" r:id="rId124"/>
    <p:sldId id="572" r:id="rId125"/>
    <p:sldId id="573" r:id="rId126"/>
    <p:sldId id="574" r:id="rId127"/>
    <p:sldId id="575" r:id="rId128"/>
    <p:sldId id="576" r:id="rId129"/>
    <p:sldId id="579" r:id="rId130"/>
    <p:sldId id="580" r:id="rId131"/>
    <p:sldId id="581" r:id="rId132"/>
    <p:sldId id="577" r:id="rId133"/>
    <p:sldId id="578" r:id="rId134"/>
    <p:sldId id="582" r:id="rId135"/>
    <p:sldId id="583" r:id="rId136"/>
    <p:sldId id="584" r:id="rId137"/>
    <p:sldId id="585" r:id="rId138"/>
    <p:sldId id="628" r:id="rId139"/>
    <p:sldId id="629" r:id="rId140"/>
    <p:sldId id="630" r:id="rId141"/>
    <p:sldId id="631" r:id="rId142"/>
    <p:sldId id="632" r:id="rId143"/>
    <p:sldId id="634" r:id="rId144"/>
    <p:sldId id="635" r:id="rId145"/>
    <p:sldId id="636" r:id="rId146"/>
    <p:sldId id="637" r:id="rId147"/>
    <p:sldId id="638" r:id="rId148"/>
    <p:sldId id="639" r:id="rId149"/>
    <p:sldId id="640" r:id="rId150"/>
    <p:sldId id="641" r:id="rId151"/>
    <p:sldId id="642" r:id="rId152"/>
    <p:sldId id="643" r:id="rId153"/>
    <p:sldId id="644" r:id="rId154"/>
    <p:sldId id="645" r:id="rId155"/>
    <p:sldId id="646" r:id="rId156"/>
    <p:sldId id="647" r:id="rId157"/>
    <p:sldId id="648" r:id="rId158"/>
    <p:sldId id="649" r:id="rId15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80341"/>
  </p:normalViewPr>
  <p:slideViewPr>
    <p:cSldViewPr snapToGrid="0" snapToObjects="1">
      <p:cViewPr varScale="1">
        <p:scale>
          <a:sx n="97" d="100"/>
          <a:sy n="97" d="100"/>
        </p:scale>
        <p:origin x="8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theme" Target="theme/theme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403C04-211B-4082-82A3-55442F7A473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4318067-2509-492D-99E7-B62F287D2246}">
      <dgm:prSet/>
      <dgm:spPr/>
      <dgm:t>
        <a:bodyPr/>
        <a:lstStyle/>
        <a:p>
          <a:r>
            <a:rPr lang="en-GB"/>
            <a:t>What will your starting point be (theory or phenomena)?</a:t>
          </a:r>
          <a:endParaRPr lang="en-US"/>
        </a:p>
      </dgm:t>
    </dgm:pt>
    <dgm:pt modelId="{2B72151B-7225-466A-8F43-1BC2ABB92345}" type="parTrans" cxnId="{21EF61CA-93D3-4024-85F6-3263D396840F}">
      <dgm:prSet/>
      <dgm:spPr/>
      <dgm:t>
        <a:bodyPr/>
        <a:lstStyle/>
        <a:p>
          <a:endParaRPr lang="en-US"/>
        </a:p>
      </dgm:t>
    </dgm:pt>
    <dgm:pt modelId="{901678F4-2F85-4230-8DC3-64572E099A33}" type="sibTrans" cxnId="{21EF61CA-93D3-4024-85F6-3263D396840F}">
      <dgm:prSet/>
      <dgm:spPr/>
      <dgm:t>
        <a:bodyPr/>
        <a:lstStyle/>
        <a:p>
          <a:endParaRPr lang="en-US"/>
        </a:p>
      </dgm:t>
    </dgm:pt>
    <dgm:pt modelId="{56E46837-BED3-4C26-A6AF-E431362A024B}">
      <dgm:prSet/>
      <dgm:spPr/>
      <dgm:t>
        <a:bodyPr/>
        <a:lstStyle/>
        <a:p>
          <a:r>
            <a:rPr lang="en-GB"/>
            <a:t>What research objects/phenomena will you focus on? </a:t>
          </a:r>
          <a:endParaRPr lang="en-US"/>
        </a:p>
      </dgm:t>
    </dgm:pt>
    <dgm:pt modelId="{660886EC-D167-4E36-8098-EB9DE39E854E}" type="parTrans" cxnId="{01C6799E-C2F7-449F-A76B-11FC188E153D}">
      <dgm:prSet/>
      <dgm:spPr/>
      <dgm:t>
        <a:bodyPr/>
        <a:lstStyle/>
        <a:p>
          <a:endParaRPr lang="en-US"/>
        </a:p>
      </dgm:t>
    </dgm:pt>
    <dgm:pt modelId="{1765CD01-F290-4D7E-B9D9-91E206B6BEBF}" type="sibTrans" cxnId="{01C6799E-C2F7-449F-A76B-11FC188E153D}">
      <dgm:prSet/>
      <dgm:spPr/>
      <dgm:t>
        <a:bodyPr/>
        <a:lstStyle/>
        <a:p>
          <a:endParaRPr lang="en-US"/>
        </a:p>
      </dgm:t>
    </dgm:pt>
    <dgm:pt modelId="{CCBF23EF-EEED-45B0-9624-FEB56D604D26}">
      <dgm:prSet/>
      <dgm:spPr/>
      <dgm:t>
        <a:bodyPr/>
        <a:lstStyle/>
        <a:p>
          <a:r>
            <a:rPr lang="en-GB"/>
            <a:t>What theories will you choose?</a:t>
          </a:r>
          <a:endParaRPr lang="en-US"/>
        </a:p>
      </dgm:t>
    </dgm:pt>
    <dgm:pt modelId="{A4CCF7ED-A0C2-433D-A9DD-A2768C2375AB}" type="parTrans" cxnId="{B6C5525A-C3F6-435E-8944-9DFBC4BCF6A6}">
      <dgm:prSet/>
      <dgm:spPr/>
      <dgm:t>
        <a:bodyPr/>
        <a:lstStyle/>
        <a:p>
          <a:endParaRPr lang="en-US"/>
        </a:p>
      </dgm:t>
    </dgm:pt>
    <dgm:pt modelId="{58BA0046-7057-4EA2-AA9A-34AD68DAEA6B}" type="sibTrans" cxnId="{B6C5525A-C3F6-435E-8944-9DFBC4BCF6A6}">
      <dgm:prSet/>
      <dgm:spPr/>
      <dgm:t>
        <a:bodyPr/>
        <a:lstStyle/>
        <a:p>
          <a:endParaRPr lang="en-US"/>
        </a:p>
      </dgm:t>
    </dgm:pt>
    <dgm:pt modelId="{31D52581-2DE7-49A1-A3BC-7F3B72286C18}">
      <dgm:prSet/>
      <dgm:spPr/>
      <dgm:t>
        <a:bodyPr/>
        <a:lstStyle/>
        <a:p>
          <a:r>
            <a:rPr lang="en-GB"/>
            <a:t>What data will you collect and how? How will you analyse it?</a:t>
          </a:r>
          <a:endParaRPr lang="en-US"/>
        </a:p>
      </dgm:t>
    </dgm:pt>
    <dgm:pt modelId="{6616F5D0-5F46-46DC-B64C-8E25B41BA9EC}" type="parTrans" cxnId="{DAD0AF81-6A81-440B-A4BA-3038B37FF9B4}">
      <dgm:prSet/>
      <dgm:spPr/>
      <dgm:t>
        <a:bodyPr/>
        <a:lstStyle/>
        <a:p>
          <a:endParaRPr lang="en-US"/>
        </a:p>
      </dgm:t>
    </dgm:pt>
    <dgm:pt modelId="{B316C7A4-6785-42CA-B9A0-4A1ACF1D4166}" type="sibTrans" cxnId="{DAD0AF81-6A81-440B-A4BA-3038B37FF9B4}">
      <dgm:prSet/>
      <dgm:spPr/>
      <dgm:t>
        <a:bodyPr/>
        <a:lstStyle/>
        <a:p>
          <a:endParaRPr lang="en-US"/>
        </a:p>
      </dgm:t>
    </dgm:pt>
    <dgm:pt modelId="{CA5391D5-BB8D-4AC3-BF93-A26F8B3CB099}">
      <dgm:prSet/>
      <dgm:spPr/>
      <dgm:t>
        <a:bodyPr/>
        <a:lstStyle/>
        <a:p>
          <a:r>
            <a:rPr lang="en-GB"/>
            <a:t>How will you communicate your findings?</a:t>
          </a:r>
          <a:endParaRPr lang="en-US"/>
        </a:p>
      </dgm:t>
    </dgm:pt>
    <dgm:pt modelId="{CA597170-F3E3-4E6A-920A-D26988861A97}" type="parTrans" cxnId="{26FFA9D0-6C97-483F-A9E8-4C64D87D892C}">
      <dgm:prSet/>
      <dgm:spPr/>
      <dgm:t>
        <a:bodyPr/>
        <a:lstStyle/>
        <a:p>
          <a:endParaRPr lang="en-US"/>
        </a:p>
      </dgm:t>
    </dgm:pt>
    <dgm:pt modelId="{3E163AB0-A0EE-4BB6-B1D9-E79FFD5A781A}" type="sibTrans" cxnId="{26FFA9D0-6C97-483F-A9E8-4C64D87D892C}">
      <dgm:prSet/>
      <dgm:spPr/>
      <dgm:t>
        <a:bodyPr/>
        <a:lstStyle/>
        <a:p>
          <a:endParaRPr lang="en-US"/>
        </a:p>
      </dgm:t>
    </dgm:pt>
    <dgm:pt modelId="{041D8FFE-31DF-4FC1-9BBB-08CF5CA6FE32}">
      <dgm:prSet/>
      <dgm:spPr/>
      <dgm:t>
        <a:bodyPr/>
        <a:lstStyle/>
        <a:p>
          <a:r>
            <a:rPr lang="en-GB"/>
            <a:t>How personally involved will you become in your research?</a:t>
          </a:r>
          <a:endParaRPr lang="en-US"/>
        </a:p>
      </dgm:t>
    </dgm:pt>
    <dgm:pt modelId="{EA75FD10-29E2-4919-A6F3-91352520297B}" type="parTrans" cxnId="{8FDF6B6F-38BA-455D-8905-743DF1840D46}">
      <dgm:prSet/>
      <dgm:spPr/>
      <dgm:t>
        <a:bodyPr/>
        <a:lstStyle/>
        <a:p>
          <a:endParaRPr lang="en-US"/>
        </a:p>
      </dgm:t>
    </dgm:pt>
    <dgm:pt modelId="{60954D8E-0E27-4B20-8F9B-AD5F911A5C54}" type="sibTrans" cxnId="{8FDF6B6F-38BA-455D-8905-743DF1840D46}">
      <dgm:prSet/>
      <dgm:spPr/>
      <dgm:t>
        <a:bodyPr/>
        <a:lstStyle/>
        <a:p>
          <a:endParaRPr lang="en-US"/>
        </a:p>
      </dgm:t>
    </dgm:pt>
    <dgm:pt modelId="{140FF15A-F4FA-4214-BA58-9D68F1030C57}">
      <dgm:prSet/>
      <dgm:spPr/>
      <dgm:t>
        <a:bodyPr/>
        <a:lstStyle/>
        <a:p>
          <a:r>
            <a:rPr lang="en-GB"/>
            <a:t>What limitations will your research have?</a:t>
          </a:r>
          <a:endParaRPr lang="en-US"/>
        </a:p>
      </dgm:t>
    </dgm:pt>
    <dgm:pt modelId="{BAA921CB-55C5-4EAA-8EED-7D97D23F157A}" type="parTrans" cxnId="{90D76BED-9254-49F2-B22F-7BF8AE85F045}">
      <dgm:prSet/>
      <dgm:spPr/>
      <dgm:t>
        <a:bodyPr/>
        <a:lstStyle/>
        <a:p>
          <a:endParaRPr lang="en-US"/>
        </a:p>
      </dgm:t>
    </dgm:pt>
    <dgm:pt modelId="{37B97594-6FB9-44F8-A488-E11B933CD9C4}" type="sibTrans" cxnId="{90D76BED-9254-49F2-B22F-7BF8AE85F045}">
      <dgm:prSet/>
      <dgm:spPr/>
      <dgm:t>
        <a:bodyPr/>
        <a:lstStyle/>
        <a:p>
          <a:endParaRPr lang="en-US"/>
        </a:p>
      </dgm:t>
    </dgm:pt>
    <dgm:pt modelId="{C1D30891-D264-48B8-8001-12846A122862}">
      <dgm:prSet/>
      <dgm:spPr/>
      <dgm:t>
        <a:bodyPr/>
        <a:lstStyle/>
        <a:p>
          <a:r>
            <a:rPr lang="en-GB" b="1"/>
            <a:t>Will it all fit together in the end?</a:t>
          </a:r>
          <a:endParaRPr lang="en-US"/>
        </a:p>
      </dgm:t>
    </dgm:pt>
    <dgm:pt modelId="{D989DBAD-274A-4C47-9E51-D5CD9EB2EEAB}" type="parTrans" cxnId="{3FAE84DC-51F5-40D0-BC89-E438FFB6270D}">
      <dgm:prSet/>
      <dgm:spPr/>
      <dgm:t>
        <a:bodyPr/>
        <a:lstStyle/>
        <a:p>
          <a:endParaRPr lang="en-US"/>
        </a:p>
      </dgm:t>
    </dgm:pt>
    <dgm:pt modelId="{C2951C47-2941-4C7E-AD39-F96F3979FA25}" type="sibTrans" cxnId="{3FAE84DC-51F5-40D0-BC89-E438FFB6270D}">
      <dgm:prSet/>
      <dgm:spPr/>
      <dgm:t>
        <a:bodyPr/>
        <a:lstStyle/>
        <a:p>
          <a:endParaRPr lang="en-US"/>
        </a:p>
      </dgm:t>
    </dgm:pt>
    <dgm:pt modelId="{6E7D0D82-55EB-4244-9D95-49BC3887649E}" type="pres">
      <dgm:prSet presAssocID="{73403C04-211B-4082-82A3-55442F7A4731}" presName="Name0" presStyleCnt="0">
        <dgm:presLayoutVars>
          <dgm:dir/>
          <dgm:resizeHandles val="exact"/>
        </dgm:presLayoutVars>
      </dgm:prSet>
      <dgm:spPr/>
      <dgm:t>
        <a:bodyPr/>
        <a:lstStyle/>
        <a:p>
          <a:endParaRPr lang="en-GB"/>
        </a:p>
      </dgm:t>
    </dgm:pt>
    <dgm:pt modelId="{25987E20-3F82-064A-9442-1F44F8AF83AD}" type="pres">
      <dgm:prSet presAssocID="{94318067-2509-492D-99E7-B62F287D2246}" presName="node" presStyleLbl="node1" presStyleIdx="0" presStyleCnt="8">
        <dgm:presLayoutVars>
          <dgm:bulletEnabled val="1"/>
        </dgm:presLayoutVars>
      </dgm:prSet>
      <dgm:spPr/>
      <dgm:t>
        <a:bodyPr/>
        <a:lstStyle/>
        <a:p>
          <a:endParaRPr lang="en-GB"/>
        </a:p>
      </dgm:t>
    </dgm:pt>
    <dgm:pt modelId="{1A14EF1F-82D5-A540-9DBF-0FE9A67D7F33}" type="pres">
      <dgm:prSet presAssocID="{901678F4-2F85-4230-8DC3-64572E099A33}" presName="sibTrans" presStyleLbl="sibTrans1D1" presStyleIdx="0" presStyleCnt="7"/>
      <dgm:spPr/>
      <dgm:t>
        <a:bodyPr/>
        <a:lstStyle/>
        <a:p>
          <a:endParaRPr lang="en-GB"/>
        </a:p>
      </dgm:t>
    </dgm:pt>
    <dgm:pt modelId="{BE722E22-024C-C042-92A9-E5DAA99E14AB}" type="pres">
      <dgm:prSet presAssocID="{901678F4-2F85-4230-8DC3-64572E099A33}" presName="connectorText" presStyleLbl="sibTrans1D1" presStyleIdx="0" presStyleCnt="7"/>
      <dgm:spPr/>
      <dgm:t>
        <a:bodyPr/>
        <a:lstStyle/>
        <a:p>
          <a:endParaRPr lang="en-GB"/>
        </a:p>
      </dgm:t>
    </dgm:pt>
    <dgm:pt modelId="{D4ECC844-EA64-9D48-82E1-000D8B9DDB59}" type="pres">
      <dgm:prSet presAssocID="{56E46837-BED3-4C26-A6AF-E431362A024B}" presName="node" presStyleLbl="node1" presStyleIdx="1" presStyleCnt="8">
        <dgm:presLayoutVars>
          <dgm:bulletEnabled val="1"/>
        </dgm:presLayoutVars>
      </dgm:prSet>
      <dgm:spPr/>
      <dgm:t>
        <a:bodyPr/>
        <a:lstStyle/>
        <a:p>
          <a:endParaRPr lang="en-GB"/>
        </a:p>
      </dgm:t>
    </dgm:pt>
    <dgm:pt modelId="{9D39E5FB-4975-2345-9C28-8160F5BC088C}" type="pres">
      <dgm:prSet presAssocID="{1765CD01-F290-4D7E-B9D9-91E206B6BEBF}" presName="sibTrans" presStyleLbl="sibTrans1D1" presStyleIdx="1" presStyleCnt="7"/>
      <dgm:spPr/>
      <dgm:t>
        <a:bodyPr/>
        <a:lstStyle/>
        <a:p>
          <a:endParaRPr lang="en-GB"/>
        </a:p>
      </dgm:t>
    </dgm:pt>
    <dgm:pt modelId="{D8726FCB-AB72-5549-B386-BA154EF9DAAC}" type="pres">
      <dgm:prSet presAssocID="{1765CD01-F290-4D7E-B9D9-91E206B6BEBF}" presName="connectorText" presStyleLbl="sibTrans1D1" presStyleIdx="1" presStyleCnt="7"/>
      <dgm:spPr/>
      <dgm:t>
        <a:bodyPr/>
        <a:lstStyle/>
        <a:p>
          <a:endParaRPr lang="en-GB"/>
        </a:p>
      </dgm:t>
    </dgm:pt>
    <dgm:pt modelId="{B5362B2B-40CA-0040-B802-863107951C9C}" type="pres">
      <dgm:prSet presAssocID="{CCBF23EF-EEED-45B0-9624-FEB56D604D26}" presName="node" presStyleLbl="node1" presStyleIdx="2" presStyleCnt="8">
        <dgm:presLayoutVars>
          <dgm:bulletEnabled val="1"/>
        </dgm:presLayoutVars>
      </dgm:prSet>
      <dgm:spPr/>
      <dgm:t>
        <a:bodyPr/>
        <a:lstStyle/>
        <a:p>
          <a:endParaRPr lang="en-GB"/>
        </a:p>
      </dgm:t>
    </dgm:pt>
    <dgm:pt modelId="{B8861984-5109-4241-8089-5A6AEE507545}" type="pres">
      <dgm:prSet presAssocID="{58BA0046-7057-4EA2-AA9A-34AD68DAEA6B}" presName="sibTrans" presStyleLbl="sibTrans1D1" presStyleIdx="2" presStyleCnt="7"/>
      <dgm:spPr/>
      <dgm:t>
        <a:bodyPr/>
        <a:lstStyle/>
        <a:p>
          <a:endParaRPr lang="en-GB"/>
        </a:p>
      </dgm:t>
    </dgm:pt>
    <dgm:pt modelId="{827D2459-CCD9-AD4C-81B5-2146C6081FAB}" type="pres">
      <dgm:prSet presAssocID="{58BA0046-7057-4EA2-AA9A-34AD68DAEA6B}" presName="connectorText" presStyleLbl="sibTrans1D1" presStyleIdx="2" presStyleCnt="7"/>
      <dgm:spPr/>
      <dgm:t>
        <a:bodyPr/>
        <a:lstStyle/>
        <a:p>
          <a:endParaRPr lang="en-GB"/>
        </a:p>
      </dgm:t>
    </dgm:pt>
    <dgm:pt modelId="{9758B033-862C-FD4E-9CE5-8C902FDAC577}" type="pres">
      <dgm:prSet presAssocID="{31D52581-2DE7-49A1-A3BC-7F3B72286C18}" presName="node" presStyleLbl="node1" presStyleIdx="3" presStyleCnt="8">
        <dgm:presLayoutVars>
          <dgm:bulletEnabled val="1"/>
        </dgm:presLayoutVars>
      </dgm:prSet>
      <dgm:spPr/>
      <dgm:t>
        <a:bodyPr/>
        <a:lstStyle/>
        <a:p>
          <a:endParaRPr lang="en-GB"/>
        </a:p>
      </dgm:t>
    </dgm:pt>
    <dgm:pt modelId="{09705BC1-4073-2C45-A9E9-D8247859C81A}" type="pres">
      <dgm:prSet presAssocID="{B316C7A4-6785-42CA-B9A0-4A1ACF1D4166}" presName="sibTrans" presStyleLbl="sibTrans1D1" presStyleIdx="3" presStyleCnt="7"/>
      <dgm:spPr/>
      <dgm:t>
        <a:bodyPr/>
        <a:lstStyle/>
        <a:p>
          <a:endParaRPr lang="en-GB"/>
        </a:p>
      </dgm:t>
    </dgm:pt>
    <dgm:pt modelId="{45A65294-3405-574A-90AE-B1A9C97500E9}" type="pres">
      <dgm:prSet presAssocID="{B316C7A4-6785-42CA-B9A0-4A1ACF1D4166}" presName="connectorText" presStyleLbl="sibTrans1D1" presStyleIdx="3" presStyleCnt="7"/>
      <dgm:spPr/>
      <dgm:t>
        <a:bodyPr/>
        <a:lstStyle/>
        <a:p>
          <a:endParaRPr lang="en-GB"/>
        </a:p>
      </dgm:t>
    </dgm:pt>
    <dgm:pt modelId="{0368C4C8-9622-454E-83CE-BCF76676D790}" type="pres">
      <dgm:prSet presAssocID="{CA5391D5-BB8D-4AC3-BF93-A26F8B3CB099}" presName="node" presStyleLbl="node1" presStyleIdx="4" presStyleCnt="8">
        <dgm:presLayoutVars>
          <dgm:bulletEnabled val="1"/>
        </dgm:presLayoutVars>
      </dgm:prSet>
      <dgm:spPr/>
      <dgm:t>
        <a:bodyPr/>
        <a:lstStyle/>
        <a:p>
          <a:endParaRPr lang="en-GB"/>
        </a:p>
      </dgm:t>
    </dgm:pt>
    <dgm:pt modelId="{6F13CF0F-9E10-9445-A2E1-7A515454ECAF}" type="pres">
      <dgm:prSet presAssocID="{3E163AB0-A0EE-4BB6-B1D9-E79FFD5A781A}" presName="sibTrans" presStyleLbl="sibTrans1D1" presStyleIdx="4" presStyleCnt="7"/>
      <dgm:spPr/>
      <dgm:t>
        <a:bodyPr/>
        <a:lstStyle/>
        <a:p>
          <a:endParaRPr lang="en-GB"/>
        </a:p>
      </dgm:t>
    </dgm:pt>
    <dgm:pt modelId="{2F796D79-3AB6-C242-8F5D-02E4CD55E82F}" type="pres">
      <dgm:prSet presAssocID="{3E163AB0-A0EE-4BB6-B1D9-E79FFD5A781A}" presName="connectorText" presStyleLbl="sibTrans1D1" presStyleIdx="4" presStyleCnt="7"/>
      <dgm:spPr/>
      <dgm:t>
        <a:bodyPr/>
        <a:lstStyle/>
        <a:p>
          <a:endParaRPr lang="en-GB"/>
        </a:p>
      </dgm:t>
    </dgm:pt>
    <dgm:pt modelId="{078B08DE-1B11-F746-91C5-CACE031216DE}" type="pres">
      <dgm:prSet presAssocID="{041D8FFE-31DF-4FC1-9BBB-08CF5CA6FE32}" presName="node" presStyleLbl="node1" presStyleIdx="5" presStyleCnt="8">
        <dgm:presLayoutVars>
          <dgm:bulletEnabled val="1"/>
        </dgm:presLayoutVars>
      </dgm:prSet>
      <dgm:spPr/>
      <dgm:t>
        <a:bodyPr/>
        <a:lstStyle/>
        <a:p>
          <a:endParaRPr lang="en-GB"/>
        </a:p>
      </dgm:t>
    </dgm:pt>
    <dgm:pt modelId="{DF69C16A-3246-6040-A4BC-2A52B39B1AD8}" type="pres">
      <dgm:prSet presAssocID="{60954D8E-0E27-4B20-8F9B-AD5F911A5C54}" presName="sibTrans" presStyleLbl="sibTrans1D1" presStyleIdx="5" presStyleCnt="7"/>
      <dgm:spPr/>
      <dgm:t>
        <a:bodyPr/>
        <a:lstStyle/>
        <a:p>
          <a:endParaRPr lang="en-GB"/>
        </a:p>
      </dgm:t>
    </dgm:pt>
    <dgm:pt modelId="{9BB667D1-BB1B-9F43-9C1A-D0C43DEAF761}" type="pres">
      <dgm:prSet presAssocID="{60954D8E-0E27-4B20-8F9B-AD5F911A5C54}" presName="connectorText" presStyleLbl="sibTrans1D1" presStyleIdx="5" presStyleCnt="7"/>
      <dgm:spPr/>
      <dgm:t>
        <a:bodyPr/>
        <a:lstStyle/>
        <a:p>
          <a:endParaRPr lang="en-GB"/>
        </a:p>
      </dgm:t>
    </dgm:pt>
    <dgm:pt modelId="{008FC74E-ED66-2D4E-B4F4-06A07E6BE76F}" type="pres">
      <dgm:prSet presAssocID="{140FF15A-F4FA-4214-BA58-9D68F1030C57}" presName="node" presStyleLbl="node1" presStyleIdx="6" presStyleCnt="8">
        <dgm:presLayoutVars>
          <dgm:bulletEnabled val="1"/>
        </dgm:presLayoutVars>
      </dgm:prSet>
      <dgm:spPr/>
      <dgm:t>
        <a:bodyPr/>
        <a:lstStyle/>
        <a:p>
          <a:endParaRPr lang="en-GB"/>
        </a:p>
      </dgm:t>
    </dgm:pt>
    <dgm:pt modelId="{2B95B3A4-33D2-7D45-A392-D021ACD54C2B}" type="pres">
      <dgm:prSet presAssocID="{37B97594-6FB9-44F8-A488-E11B933CD9C4}" presName="sibTrans" presStyleLbl="sibTrans1D1" presStyleIdx="6" presStyleCnt="7"/>
      <dgm:spPr/>
      <dgm:t>
        <a:bodyPr/>
        <a:lstStyle/>
        <a:p>
          <a:endParaRPr lang="en-GB"/>
        </a:p>
      </dgm:t>
    </dgm:pt>
    <dgm:pt modelId="{4BEF77F4-F7CA-5D42-B15A-27DDF5A91001}" type="pres">
      <dgm:prSet presAssocID="{37B97594-6FB9-44F8-A488-E11B933CD9C4}" presName="connectorText" presStyleLbl="sibTrans1D1" presStyleIdx="6" presStyleCnt="7"/>
      <dgm:spPr/>
      <dgm:t>
        <a:bodyPr/>
        <a:lstStyle/>
        <a:p>
          <a:endParaRPr lang="en-GB"/>
        </a:p>
      </dgm:t>
    </dgm:pt>
    <dgm:pt modelId="{EE199FD0-F59E-3040-AC49-B49C6CBDB7DD}" type="pres">
      <dgm:prSet presAssocID="{C1D30891-D264-48B8-8001-12846A122862}" presName="node" presStyleLbl="node1" presStyleIdx="7" presStyleCnt="8">
        <dgm:presLayoutVars>
          <dgm:bulletEnabled val="1"/>
        </dgm:presLayoutVars>
      </dgm:prSet>
      <dgm:spPr/>
      <dgm:t>
        <a:bodyPr/>
        <a:lstStyle/>
        <a:p>
          <a:endParaRPr lang="en-GB"/>
        </a:p>
      </dgm:t>
    </dgm:pt>
  </dgm:ptLst>
  <dgm:cxnLst>
    <dgm:cxn modelId="{DD634831-37FF-504E-97E5-1300E1270C22}" type="presOf" srcId="{58BA0046-7057-4EA2-AA9A-34AD68DAEA6B}" destId="{827D2459-CCD9-AD4C-81B5-2146C6081FAB}" srcOrd="1" destOrd="0" presId="urn:microsoft.com/office/officeart/2016/7/layout/RepeatingBendingProcessNew"/>
    <dgm:cxn modelId="{92C1021E-0707-6B4A-9C66-26FF09F8E2C5}" type="presOf" srcId="{94318067-2509-492D-99E7-B62F287D2246}" destId="{25987E20-3F82-064A-9442-1F44F8AF83AD}" srcOrd="0" destOrd="0" presId="urn:microsoft.com/office/officeart/2016/7/layout/RepeatingBendingProcessNew"/>
    <dgm:cxn modelId="{25C02441-E3AA-EE4B-B84F-D7A7C9873C42}" type="presOf" srcId="{CA5391D5-BB8D-4AC3-BF93-A26F8B3CB099}" destId="{0368C4C8-9622-454E-83CE-BCF76676D790}" srcOrd="0" destOrd="0" presId="urn:microsoft.com/office/officeart/2016/7/layout/RepeatingBendingProcessNew"/>
    <dgm:cxn modelId="{A3BED6E8-5D89-5740-9087-CE757198649C}" type="presOf" srcId="{901678F4-2F85-4230-8DC3-64572E099A33}" destId="{1A14EF1F-82D5-A540-9DBF-0FE9A67D7F33}" srcOrd="0" destOrd="0" presId="urn:microsoft.com/office/officeart/2016/7/layout/RepeatingBendingProcessNew"/>
    <dgm:cxn modelId="{26FFA9D0-6C97-483F-A9E8-4C64D87D892C}" srcId="{73403C04-211B-4082-82A3-55442F7A4731}" destId="{CA5391D5-BB8D-4AC3-BF93-A26F8B3CB099}" srcOrd="4" destOrd="0" parTransId="{CA597170-F3E3-4E6A-920A-D26988861A97}" sibTransId="{3E163AB0-A0EE-4BB6-B1D9-E79FFD5A781A}"/>
    <dgm:cxn modelId="{54EF9F50-A508-E94C-B16C-D34B1DD3BB04}" type="presOf" srcId="{31D52581-2DE7-49A1-A3BC-7F3B72286C18}" destId="{9758B033-862C-FD4E-9CE5-8C902FDAC577}" srcOrd="0" destOrd="0" presId="urn:microsoft.com/office/officeart/2016/7/layout/RepeatingBendingProcessNew"/>
    <dgm:cxn modelId="{75FC8562-37E6-4743-9BAB-48870BA1D48C}" type="presOf" srcId="{C1D30891-D264-48B8-8001-12846A122862}" destId="{EE199FD0-F59E-3040-AC49-B49C6CBDB7DD}" srcOrd="0" destOrd="0" presId="urn:microsoft.com/office/officeart/2016/7/layout/RepeatingBendingProcessNew"/>
    <dgm:cxn modelId="{636A6C65-CD43-A546-8C88-11ECADABF502}" type="presOf" srcId="{3E163AB0-A0EE-4BB6-B1D9-E79FFD5A781A}" destId="{6F13CF0F-9E10-9445-A2E1-7A515454ECAF}" srcOrd="0" destOrd="0" presId="urn:microsoft.com/office/officeart/2016/7/layout/RepeatingBendingProcessNew"/>
    <dgm:cxn modelId="{F877A268-3428-4041-ACF6-4EFB2F1B0A2E}" type="presOf" srcId="{041D8FFE-31DF-4FC1-9BBB-08CF5CA6FE32}" destId="{078B08DE-1B11-F746-91C5-CACE031216DE}" srcOrd="0" destOrd="0" presId="urn:microsoft.com/office/officeart/2016/7/layout/RepeatingBendingProcessNew"/>
    <dgm:cxn modelId="{652982A5-BE4B-0D49-B46D-7839D278281D}" type="presOf" srcId="{1765CD01-F290-4D7E-B9D9-91E206B6BEBF}" destId="{9D39E5FB-4975-2345-9C28-8160F5BC088C}" srcOrd="0" destOrd="0" presId="urn:microsoft.com/office/officeart/2016/7/layout/RepeatingBendingProcessNew"/>
    <dgm:cxn modelId="{30A7778D-0E3A-F34B-A559-2F793F5D25BB}" type="presOf" srcId="{901678F4-2F85-4230-8DC3-64572E099A33}" destId="{BE722E22-024C-C042-92A9-E5DAA99E14AB}" srcOrd="1" destOrd="0" presId="urn:microsoft.com/office/officeart/2016/7/layout/RepeatingBendingProcessNew"/>
    <dgm:cxn modelId="{87A55FB6-6332-6C45-8C09-D646DAF0DB14}" type="presOf" srcId="{B316C7A4-6785-42CA-B9A0-4A1ACF1D4166}" destId="{09705BC1-4073-2C45-A9E9-D8247859C81A}" srcOrd="0" destOrd="0" presId="urn:microsoft.com/office/officeart/2016/7/layout/RepeatingBendingProcessNew"/>
    <dgm:cxn modelId="{C02090D2-39CA-F14D-B788-6AB3A977A3B3}" type="presOf" srcId="{37B97594-6FB9-44F8-A488-E11B933CD9C4}" destId="{2B95B3A4-33D2-7D45-A392-D021ACD54C2B}" srcOrd="0" destOrd="0" presId="urn:microsoft.com/office/officeart/2016/7/layout/RepeatingBendingProcessNew"/>
    <dgm:cxn modelId="{98D3DF5D-BBF3-AF44-A363-DF9A627E36A6}" type="presOf" srcId="{3E163AB0-A0EE-4BB6-B1D9-E79FFD5A781A}" destId="{2F796D79-3AB6-C242-8F5D-02E4CD55E82F}" srcOrd="1" destOrd="0" presId="urn:microsoft.com/office/officeart/2016/7/layout/RepeatingBendingProcessNew"/>
    <dgm:cxn modelId="{7FBE90FA-B0E2-2F44-89F0-ADAE4AC78D49}" type="presOf" srcId="{140FF15A-F4FA-4214-BA58-9D68F1030C57}" destId="{008FC74E-ED66-2D4E-B4F4-06A07E6BE76F}" srcOrd="0" destOrd="0" presId="urn:microsoft.com/office/officeart/2016/7/layout/RepeatingBendingProcessNew"/>
    <dgm:cxn modelId="{34927974-7144-EC44-9A4C-C1B31E6470BD}" type="presOf" srcId="{CCBF23EF-EEED-45B0-9624-FEB56D604D26}" destId="{B5362B2B-40CA-0040-B802-863107951C9C}" srcOrd="0" destOrd="0" presId="urn:microsoft.com/office/officeart/2016/7/layout/RepeatingBendingProcessNew"/>
    <dgm:cxn modelId="{8FDF6B6F-38BA-455D-8905-743DF1840D46}" srcId="{73403C04-211B-4082-82A3-55442F7A4731}" destId="{041D8FFE-31DF-4FC1-9BBB-08CF5CA6FE32}" srcOrd="5" destOrd="0" parTransId="{EA75FD10-29E2-4919-A6F3-91352520297B}" sibTransId="{60954D8E-0E27-4B20-8F9B-AD5F911A5C54}"/>
    <dgm:cxn modelId="{04FE7B97-5CD3-DB4B-8359-26016B6A9156}" type="presOf" srcId="{58BA0046-7057-4EA2-AA9A-34AD68DAEA6B}" destId="{B8861984-5109-4241-8089-5A6AEE507545}" srcOrd="0" destOrd="0" presId="urn:microsoft.com/office/officeart/2016/7/layout/RepeatingBendingProcessNew"/>
    <dgm:cxn modelId="{21EF61CA-93D3-4024-85F6-3263D396840F}" srcId="{73403C04-211B-4082-82A3-55442F7A4731}" destId="{94318067-2509-492D-99E7-B62F287D2246}" srcOrd="0" destOrd="0" parTransId="{2B72151B-7225-466A-8F43-1BC2ABB92345}" sibTransId="{901678F4-2F85-4230-8DC3-64572E099A33}"/>
    <dgm:cxn modelId="{DAD0AF81-6A81-440B-A4BA-3038B37FF9B4}" srcId="{73403C04-211B-4082-82A3-55442F7A4731}" destId="{31D52581-2DE7-49A1-A3BC-7F3B72286C18}" srcOrd="3" destOrd="0" parTransId="{6616F5D0-5F46-46DC-B64C-8E25B41BA9EC}" sibTransId="{B316C7A4-6785-42CA-B9A0-4A1ACF1D4166}"/>
    <dgm:cxn modelId="{01C6799E-C2F7-449F-A76B-11FC188E153D}" srcId="{73403C04-211B-4082-82A3-55442F7A4731}" destId="{56E46837-BED3-4C26-A6AF-E431362A024B}" srcOrd="1" destOrd="0" parTransId="{660886EC-D167-4E36-8098-EB9DE39E854E}" sibTransId="{1765CD01-F290-4D7E-B9D9-91E206B6BEBF}"/>
    <dgm:cxn modelId="{217C1775-98BF-F643-AD79-95D01254F3E8}" type="presOf" srcId="{B316C7A4-6785-42CA-B9A0-4A1ACF1D4166}" destId="{45A65294-3405-574A-90AE-B1A9C97500E9}" srcOrd="1" destOrd="0" presId="urn:microsoft.com/office/officeart/2016/7/layout/RepeatingBendingProcessNew"/>
    <dgm:cxn modelId="{C3EDEB9A-B97F-FF4F-B9C6-E25057FF7316}" type="presOf" srcId="{60954D8E-0E27-4B20-8F9B-AD5F911A5C54}" destId="{9BB667D1-BB1B-9F43-9C1A-D0C43DEAF761}" srcOrd="1" destOrd="0" presId="urn:microsoft.com/office/officeart/2016/7/layout/RepeatingBendingProcessNew"/>
    <dgm:cxn modelId="{3FAE84DC-51F5-40D0-BC89-E438FFB6270D}" srcId="{73403C04-211B-4082-82A3-55442F7A4731}" destId="{C1D30891-D264-48B8-8001-12846A122862}" srcOrd="7" destOrd="0" parTransId="{D989DBAD-274A-4C47-9E51-D5CD9EB2EEAB}" sibTransId="{C2951C47-2941-4C7E-AD39-F96F3979FA25}"/>
    <dgm:cxn modelId="{90D76BED-9254-49F2-B22F-7BF8AE85F045}" srcId="{73403C04-211B-4082-82A3-55442F7A4731}" destId="{140FF15A-F4FA-4214-BA58-9D68F1030C57}" srcOrd="6" destOrd="0" parTransId="{BAA921CB-55C5-4EAA-8EED-7D97D23F157A}" sibTransId="{37B97594-6FB9-44F8-A488-E11B933CD9C4}"/>
    <dgm:cxn modelId="{A2F37C0F-3630-3947-9733-DDA120B22C22}" type="presOf" srcId="{56E46837-BED3-4C26-A6AF-E431362A024B}" destId="{D4ECC844-EA64-9D48-82E1-000D8B9DDB59}" srcOrd="0" destOrd="0" presId="urn:microsoft.com/office/officeart/2016/7/layout/RepeatingBendingProcessNew"/>
    <dgm:cxn modelId="{6522FE99-77FC-554C-BBD4-EFE8AB4A5C5A}" type="presOf" srcId="{1765CD01-F290-4D7E-B9D9-91E206B6BEBF}" destId="{D8726FCB-AB72-5549-B386-BA154EF9DAAC}" srcOrd="1" destOrd="0" presId="urn:microsoft.com/office/officeart/2016/7/layout/RepeatingBendingProcessNew"/>
    <dgm:cxn modelId="{B6C5525A-C3F6-435E-8944-9DFBC4BCF6A6}" srcId="{73403C04-211B-4082-82A3-55442F7A4731}" destId="{CCBF23EF-EEED-45B0-9624-FEB56D604D26}" srcOrd="2" destOrd="0" parTransId="{A4CCF7ED-A0C2-433D-A9DD-A2768C2375AB}" sibTransId="{58BA0046-7057-4EA2-AA9A-34AD68DAEA6B}"/>
    <dgm:cxn modelId="{FA02D8C8-423E-564E-9B2C-801D5E36C08B}" type="presOf" srcId="{37B97594-6FB9-44F8-A488-E11B933CD9C4}" destId="{4BEF77F4-F7CA-5D42-B15A-27DDF5A91001}" srcOrd="1" destOrd="0" presId="urn:microsoft.com/office/officeart/2016/7/layout/RepeatingBendingProcessNew"/>
    <dgm:cxn modelId="{F3E8D194-DF17-BD48-8192-4F76DA1A9763}" type="presOf" srcId="{60954D8E-0E27-4B20-8F9B-AD5F911A5C54}" destId="{DF69C16A-3246-6040-A4BC-2A52B39B1AD8}" srcOrd="0" destOrd="0" presId="urn:microsoft.com/office/officeart/2016/7/layout/RepeatingBendingProcessNew"/>
    <dgm:cxn modelId="{59FB25A1-C742-6D44-A9F9-DE522E5E2A93}" type="presOf" srcId="{73403C04-211B-4082-82A3-55442F7A4731}" destId="{6E7D0D82-55EB-4244-9D95-49BC3887649E}" srcOrd="0" destOrd="0" presId="urn:microsoft.com/office/officeart/2016/7/layout/RepeatingBendingProcessNew"/>
    <dgm:cxn modelId="{A0BC317D-F5F2-B944-894F-D542D2C11B39}" type="presParOf" srcId="{6E7D0D82-55EB-4244-9D95-49BC3887649E}" destId="{25987E20-3F82-064A-9442-1F44F8AF83AD}" srcOrd="0" destOrd="0" presId="urn:microsoft.com/office/officeart/2016/7/layout/RepeatingBendingProcessNew"/>
    <dgm:cxn modelId="{531D4E25-D6F9-9A4F-9612-6F80023329F0}" type="presParOf" srcId="{6E7D0D82-55EB-4244-9D95-49BC3887649E}" destId="{1A14EF1F-82D5-A540-9DBF-0FE9A67D7F33}" srcOrd="1" destOrd="0" presId="urn:microsoft.com/office/officeart/2016/7/layout/RepeatingBendingProcessNew"/>
    <dgm:cxn modelId="{AD649B57-A165-974F-97B5-B27D4738242C}" type="presParOf" srcId="{1A14EF1F-82D5-A540-9DBF-0FE9A67D7F33}" destId="{BE722E22-024C-C042-92A9-E5DAA99E14AB}" srcOrd="0" destOrd="0" presId="urn:microsoft.com/office/officeart/2016/7/layout/RepeatingBendingProcessNew"/>
    <dgm:cxn modelId="{AF416464-891C-F74B-AA82-617891532965}" type="presParOf" srcId="{6E7D0D82-55EB-4244-9D95-49BC3887649E}" destId="{D4ECC844-EA64-9D48-82E1-000D8B9DDB59}" srcOrd="2" destOrd="0" presId="urn:microsoft.com/office/officeart/2016/7/layout/RepeatingBendingProcessNew"/>
    <dgm:cxn modelId="{BF7FE944-7B04-2A47-882F-5703E431F323}" type="presParOf" srcId="{6E7D0D82-55EB-4244-9D95-49BC3887649E}" destId="{9D39E5FB-4975-2345-9C28-8160F5BC088C}" srcOrd="3" destOrd="0" presId="urn:microsoft.com/office/officeart/2016/7/layout/RepeatingBendingProcessNew"/>
    <dgm:cxn modelId="{7830E626-3544-E542-BD10-75E810E73955}" type="presParOf" srcId="{9D39E5FB-4975-2345-9C28-8160F5BC088C}" destId="{D8726FCB-AB72-5549-B386-BA154EF9DAAC}" srcOrd="0" destOrd="0" presId="urn:microsoft.com/office/officeart/2016/7/layout/RepeatingBendingProcessNew"/>
    <dgm:cxn modelId="{8037929B-C388-344A-8BF4-E530AB227132}" type="presParOf" srcId="{6E7D0D82-55EB-4244-9D95-49BC3887649E}" destId="{B5362B2B-40CA-0040-B802-863107951C9C}" srcOrd="4" destOrd="0" presId="urn:microsoft.com/office/officeart/2016/7/layout/RepeatingBendingProcessNew"/>
    <dgm:cxn modelId="{6DE872E8-70D6-564E-9565-5B118B8D31DE}" type="presParOf" srcId="{6E7D0D82-55EB-4244-9D95-49BC3887649E}" destId="{B8861984-5109-4241-8089-5A6AEE507545}" srcOrd="5" destOrd="0" presId="urn:microsoft.com/office/officeart/2016/7/layout/RepeatingBendingProcessNew"/>
    <dgm:cxn modelId="{E59385FA-5BAC-CF48-B4B1-6362CC59D0BE}" type="presParOf" srcId="{B8861984-5109-4241-8089-5A6AEE507545}" destId="{827D2459-CCD9-AD4C-81B5-2146C6081FAB}" srcOrd="0" destOrd="0" presId="urn:microsoft.com/office/officeart/2016/7/layout/RepeatingBendingProcessNew"/>
    <dgm:cxn modelId="{FA6F9F6E-6169-134D-90AA-C204CCD9C045}" type="presParOf" srcId="{6E7D0D82-55EB-4244-9D95-49BC3887649E}" destId="{9758B033-862C-FD4E-9CE5-8C902FDAC577}" srcOrd="6" destOrd="0" presId="urn:microsoft.com/office/officeart/2016/7/layout/RepeatingBendingProcessNew"/>
    <dgm:cxn modelId="{74EDA4A7-F497-DA4C-BA57-2FFAAB3C6BBF}" type="presParOf" srcId="{6E7D0D82-55EB-4244-9D95-49BC3887649E}" destId="{09705BC1-4073-2C45-A9E9-D8247859C81A}" srcOrd="7" destOrd="0" presId="urn:microsoft.com/office/officeart/2016/7/layout/RepeatingBendingProcessNew"/>
    <dgm:cxn modelId="{0A7BA496-407A-AB40-9D3A-B79F8032B5E9}" type="presParOf" srcId="{09705BC1-4073-2C45-A9E9-D8247859C81A}" destId="{45A65294-3405-574A-90AE-B1A9C97500E9}" srcOrd="0" destOrd="0" presId="urn:microsoft.com/office/officeart/2016/7/layout/RepeatingBendingProcessNew"/>
    <dgm:cxn modelId="{6D55940C-32F2-5D48-8D0F-91BD218C7DF0}" type="presParOf" srcId="{6E7D0D82-55EB-4244-9D95-49BC3887649E}" destId="{0368C4C8-9622-454E-83CE-BCF76676D790}" srcOrd="8" destOrd="0" presId="urn:microsoft.com/office/officeart/2016/7/layout/RepeatingBendingProcessNew"/>
    <dgm:cxn modelId="{18E32731-D6E0-5947-905B-F294AB3E5E07}" type="presParOf" srcId="{6E7D0D82-55EB-4244-9D95-49BC3887649E}" destId="{6F13CF0F-9E10-9445-A2E1-7A515454ECAF}" srcOrd="9" destOrd="0" presId="urn:microsoft.com/office/officeart/2016/7/layout/RepeatingBendingProcessNew"/>
    <dgm:cxn modelId="{47E7DC14-EB74-8441-B1A7-AC060A3E5671}" type="presParOf" srcId="{6F13CF0F-9E10-9445-A2E1-7A515454ECAF}" destId="{2F796D79-3AB6-C242-8F5D-02E4CD55E82F}" srcOrd="0" destOrd="0" presId="urn:microsoft.com/office/officeart/2016/7/layout/RepeatingBendingProcessNew"/>
    <dgm:cxn modelId="{DA1EEBEF-1369-ED4B-B535-00AF965457C7}" type="presParOf" srcId="{6E7D0D82-55EB-4244-9D95-49BC3887649E}" destId="{078B08DE-1B11-F746-91C5-CACE031216DE}" srcOrd="10" destOrd="0" presId="urn:microsoft.com/office/officeart/2016/7/layout/RepeatingBendingProcessNew"/>
    <dgm:cxn modelId="{F1D46675-BA74-7942-9D2B-D4B5FF70B848}" type="presParOf" srcId="{6E7D0D82-55EB-4244-9D95-49BC3887649E}" destId="{DF69C16A-3246-6040-A4BC-2A52B39B1AD8}" srcOrd="11" destOrd="0" presId="urn:microsoft.com/office/officeart/2016/7/layout/RepeatingBendingProcessNew"/>
    <dgm:cxn modelId="{701532BE-E628-714E-9156-893558468A15}" type="presParOf" srcId="{DF69C16A-3246-6040-A4BC-2A52B39B1AD8}" destId="{9BB667D1-BB1B-9F43-9C1A-D0C43DEAF761}" srcOrd="0" destOrd="0" presId="urn:microsoft.com/office/officeart/2016/7/layout/RepeatingBendingProcessNew"/>
    <dgm:cxn modelId="{D3AF42B2-B4A8-C243-B80A-FC435DFFDB25}" type="presParOf" srcId="{6E7D0D82-55EB-4244-9D95-49BC3887649E}" destId="{008FC74E-ED66-2D4E-B4F4-06A07E6BE76F}" srcOrd="12" destOrd="0" presId="urn:microsoft.com/office/officeart/2016/7/layout/RepeatingBendingProcessNew"/>
    <dgm:cxn modelId="{1AB83C6F-2AE4-2246-8789-F965D934FAC9}" type="presParOf" srcId="{6E7D0D82-55EB-4244-9D95-49BC3887649E}" destId="{2B95B3A4-33D2-7D45-A392-D021ACD54C2B}" srcOrd="13" destOrd="0" presId="urn:microsoft.com/office/officeart/2016/7/layout/RepeatingBendingProcessNew"/>
    <dgm:cxn modelId="{A92126A5-F9A4-AB41-A5E1-32AAE352301B}" type="presParOf" srcId="{2B95B3A4-33D2-7D45-A392-D021ACD54C2B}" destId="{4BEF77F4-F7CA-5D42-B15A-27DDF5A91001}" srcOrd="0" destOrd="0" presId="urn:microsoft.com/office/officeart/2016/7/layout/RepeatingBendingProcessNew"/>
    <dgm:cxn modelId="{FAA9A5ED-668E-7F49-8D54-2F60B789471F}" type="presParOf" srcId="{6E7D0D82-55EB-4244-9D95-49BC3887649E}" destId="{EE199FD0-F59E-3040-AC49-B49C6CBDB7DD}"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a:solidFill>
                <a:schemeClr val="tx1"/>
              </a:solidFill>
            </a:rPr>
            <a:t>Positivism</a:t>
          </a: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a:solidFill>
                <a:schemeClr val="tx1"/>
              </a:solidFill>
            </a:rPr>
            <a:t>Deductive</a:t>
          </a: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a:t>Experiments,</a:t>
          </a:r>
          <a:br>
            <a:rPr lang="en-GB" dirty="0"/>
          </a:br>
          <a:r>
            <a:rPr lang="en-GB" dirty="0">
              <a:solidFill>
                <a:schemeClr val="tx1"/>
              </a:solidFill>
            </a:rPr>
            <a:t>Surveys</a:t>
          </a: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dgm:spPr>
        <a:solidFill>
          <a:srgbClr val="00B050"/>
        </a:solidFill>
      </dgm:spPr>
      <dgm:t>
        <a:bodyPr/>
        <a:lstStyle/>
        <a:p>
          <a:r>
            <a:rPr lang="en-GB" dirty="0">
              <a:solidFill>
                <a:schemeClr val="tx1"/>
              </a:solidFill>
            </a:rPr>
            <a:t>Quantitative</a:t>
          </a: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FFE398CC-9408-49B1-9F22-EDA7EAC82E9C}" type="presOf" srcId="{231E0646-75FC-4B59-93B7-A29A621B7084}" destId="{8EC36D70-E19D-48AE-866B-768434CC2E1C}"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FF78AA0D-F7B8-41DC-8D0C-C76B6F1658C1}" type="presOf" srcId="{17D8A1BA-0953-445C-8911-763F6EC8BD8B}" destId="{FF2215B3-2875-4513-B26D-3C3583F27BAA}" srcOrd="0" destOrd="0" presId="urn:microsoft.com/office/officeart/2005/8/layout/hChevron3"/>
    <dgm:cxn modelId="{F1C4D3E2-93EE-43E4-BA3B-BD73A3B03FA0}" type="presOf" srcId="{AE4D4D01-0A7C-475F-8E34-104F321EE25D}" destId="{00C2F16A-4403-4312-B180-C23450EAB579}" srcOrd="0" destOrd="0" presId="urn:microsoft.com/office/officeart/2005/8/layout/hChevron3"/>
    <dgm:cxn modelId="{E60BE98D-D75D-497E-B76E-DEA239FC404E}" type="presOf" srcId="{1DA0C616-F20D-4955-8399-9EBE9A135C65}" destId="{BAA2C9FD-975A-4C5E-A442-E5BE99442011}"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E19E349F-BF1D-4ABC-98DA-B25CD8D12EAE}" type="presOf" srcId="{C4D32F3D-A1EA-4E5A-82C3-B3E793A463BA}" destId="{841C31DA-719C-481A-9944-D61EDE3CC35A}" srcOrd="0" destOrd="0" presId="urn:microsoft.com/office/officeart/2005/8/layout/hChevron3"/>
    <dgm:cxn modelId="{BB18DA52-910E-43B2-B3CF-601C46739EC1}" srcId="{17D8A1BA-0953-445C-8911-763F6EC8BD8B}" destId="{C4D32F3D-A1EA-4E5A-82C3-B3E793A463BA}" srcOrd="1" destOrd="0" parTransId="{1E7F28D2-2060-4064-8930-75A246047AF8}" sibTransId="{A91277B7-DE18-4A0F-B879-E9C55A8A79B1}"/>
    <dgm:cxn modelId="{681B08C3-DD7D-4ADA-94CA-4192E007EB57}" type="presParOf" srcId="{FF2215B3-2875-4513-B26D-3C3583F27BAA}" destId="{8EC36D70-E19D-48AE-866B-768434CC2E1C}" srcOrd="0" destOrd="0" presId="urn:microsoft.com/office/officeart/2005/8/layout/hChevron3"/>
    <dgm:cxn modelId="{FD783089-BBDC-4BC2-BDC4-9309F373653A}" type="presParOf" srcId="{FF2215B3-2875-4513-B26D-3C3583F27BAA}" destId="{590DF287-B874-4BC7-B0D2-0CB9ED1D1F41}" srcOrd="1" destOrd="0" presId="urn:microsoft.com/office/officeart/2005/8/layout/hChevron3"/>
    <dgm:cxn modelId="{77D5DB0A-4B9F-4ABB-AF12-24BE393ADE17}" type="presParOf" srcId="{FF2215B3-2875-4513-B26D-3C3583F27BAA}" destId="{841C31DA-719C-481A-9944-D61EDE3CC35A}" srcOrd="2" destOrd="0" presId="urn:microsoft.com/office/officeart/2005/8/layout/hChevron3"/>
    <dgm:cxn modelId="{E9BAF6C5-08D1-42C7-AB48-8A9B264F0EAA}" type="presParOf" srcId="{FF2215B3-2875-4513-B26D-3C3583F27BAA}" destId="{2725A521-0849-4196-B5EF-21FC9B5F4F05}" srcOrd="3" destOrd="0" presId="urn:microsoft.com/office/officeart/2005/8/layout/hChevron3"/>
    <dgm:cxn modelId="{61BD307A-6279-4A53-A36A-6EB06DF12D4E}" type="presParOf" srcId="{FF2215B3-2875-4513-B26D-3C3583F27BAA}" destId="{BAA2C9FD-975A-4C5E-A442-E5BE99442011}" srcOrd="4" destOrd="0" presId="urn:microsoft.com/office/officeart/2005/8/layout/hChevron3"/>
    <dgm:cxn modelId="{25D99F26-4B03-48B2-9834-A47618D13D8A}" type="presParOf" srcId="{FF2215B3-2875-4513-B26D-3C3583F27BAA}" destId="{34C8BF92-40A3-44A9-A7EE-217D21B56F49}" srcOrd="5" destOrd="0" presId="urn:microsoft.com/office/officeart/2005/8/layout/hChevron3"/>
    <dgm:cxn modelId="{3367DEDA-80A5-428B-B04A-280B80BCA96E}"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a:solidFill>
                <a:schemeClr val="tx1"/>
              </a:solidFill>
            </a:rPr>
            <a:t>Interpretivism</a:t>
          </a:r>
          <a:endParaRPr lang="en-GB" sz="1600" dirty="0">
            <a:solidFill>
              <a:schemeClr val="tx1"/>
            </a:solidFill>
          </a:endParaRP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800" dirty="0">
              <a:solidFill>
                <a:schemeClr val="tx1"/>
              </a:solidFill>
            </a:rPr>
            <a:t>Inductive</a:t>
          </a: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a:t>Interviews,</a:t>
          </a:r>
          <a:br>
            <a:rPr lang="en-GB" dirty="0"/>
          </a:br>
          <a:r>
            <a:rPr lang="en-GB" dirty="0">
              <a:solidFill>
                <a:schemeClr val="tx1"/>
              </a:solidFill>
            </a:rPr>
            <a:t>Ethnography</a:t>
          </a:r>
          <a:r>
            <a:rPr lang="en-GB" dirty="0"/>
            <a:t>,</a:t>
          </a:r>
          <a:br>
            <a:rPr lang="en-GB" dirty="0"/>
          </a:br>
          <a:r>
            <a:rPr lang="en-GB" dirty="0"/>
            <a:t>Grounded  Theory</a:t>
          </a: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8BEC5AE7-434A-4307-ADFD-678EDBD2281F}">
      <dgm:prSet custT="1"/>
      <dgm:spPr>
        <a:solidFill>
          <a:srgbClr val="00B050"/>
        </a:solidFill>
      </dgm:spPr>
      <dgm:t>
        <a:bodyPr/>
        <a:lstStyle/>
        <a:p>
          <a:r>
            <a:rPr lang="en-GB" sz="1200" dirty="0">
              <a:solidFill>
                <a:schemeClr val="tx1"/>
              </a:solidFill>
            </a:rPr>
            <a:t>Qualitative</a:t>
          </a:r>
        </a:p>
      </dgm:t>
    </dgm:pt>
    <dgm:pt modelId="{366C5E11-6364-4D95-AB85-26878CBFEA9D}" type="parTrans" cxnId="{447FBFB5-AB57-421F-B2C6-26A64200DF67}">
      <dgm:prSet/>
      <dgm:spPr/>
      <dgm:t>
        <a:bodyPr/>
        <a:lstStyle/>
        <a:p>
          <a:endParaRPr lang="en-GB"/>
        </a:p>
      </dgm:t>
    </dgm:pt>
    <dgm:pt modelId="{61660C39-F2A6-4D84-9F34-72A73CC5E152}" type="sibTrans" cxnId="{447FBFB5-AB57-421F-B2C6-26A64200DF67}">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7428" custLinFactNeighborY="-1580">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D6518227-3448-4A2C-ABCF-75EEEAD3767A}" type="pres">
      <dgm:prSet presAssocID="{8BEC5AE7-434A-4307-ADFD-678EDBD2281F}" presName="parTxOnly" presStyleLbl="node1" presStyleIdx="2" presStyleCnt="4">
        <dgm:presLayoutVars>
          <dgm:bulletEnabled val="1"/>
        </dgm:presLayoutVars>
      </dgm:prSet>
      <dgm:spPr/>
      <dgm:t>
        <a:bodyPr/>
        <a:lstStyle/>
        <a:p>
          <a:endParaRPr lang="en-GB"/>
        </a:p>
      </dgm:t>
    </dgm:pt>
    <dgm:pt modelId="{8F6377EF-D301-4E99-9B1F-7BB163BA203A}" type="pres">
      <dgm:prSet presAssocID="{61660C39-F2A6-4D84-9F34-72A73CC5E152}"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C0083698-F145-4FAE-AF43-39864400FF36}" type="presOf" srcId="{C4D32F3D-A1EA-4E5A-82C3-B3E793A463BA}" destId="{841C31DA-719C-481A-9944-D61EDE3CC35A}" srcOrd="0" destOrd="0" presId="urn:microsoft.com/office/officeart/2005/8/layout/hChevron3"/>
    <dgm:cxn modelId="{DD2E68A1-3115-455F-8FC8-494F9E5F1DD1}" type="presOf" srcId="{231E0646-75FC-4B59-93B7-A29A621B7084}" destId="{8EC36D70-E19D-48AE-866B-768434CC2E1C}" srcOrd="0" destOrd="0" presId="urn:microsoft.com/office/officeart/2005/8/layout/hChevron3"/>
    <dgm:cxn modelId="{C5AE71FB-D897-4233-98DD-A610676E548D}" type="presOf" srcId="{17D8A1BA-0953-445C-8911-763F6EC8BD8B}" destId="{FF2215B3-2875-4513-B26D-3C3583F27BAA}" srcOrd="0" destOrd="0" presId="urn:microsoft.com/office/officeart/2005/8/layout/hChevron3"/>
    <dgm:cxn modelId="{BB18DA52-910E-43B2-B3CF-601C46739EC1}" srcId="{17D8A1BA-0953-445C-8911-763F6EC8BD8B}" destId="{C4D32F3D-A1EA-4E5A-82C3-B3E793A463BA}" srcOrd="1" destOrd="0" parTransId="{1E7F28D2-2060-4064-8930-75A246047AF8}" sibTransId="{A91277B7-DE18-4A0F-B879-E9C55A8A79B1}"/>
    <dgm:cxn modelId="{17A72C04-2B14-40EE-9FC8-F0F0CBA194E3}" srcId="{17D8A1BA-0953-445C-8911-763F6EC8BD8B}" destId="{231E0646-75FC-4B59-93B7-A29A621B7084}" srcOrd="0" destOrd="0" parTransId="{5D6C64F5-0F8A-409D-90F3-AE7BBB5E1159}" sibTransId="{F27C3941-B9E5-4869-B472-66F0B1BAEB74}"/>
    <dgm:cxn modelId="{D3D3694F-DD07-42DF-B741-A612F5F285BF}" type="presOf" srcId="{AE4D4D01-0A7C-475F-8E34-104F321EE25D}" destId="{00C2F16A-4403-4312-B180-C23450EAB579}" srcOrd="0" destOrd="0" presId="urn:microsoft.com/office/officeart/2005/8/layout/hChevron3"/>
    <dgm:cxn modelId="{447FBFB5-AB57-421F-B2C6-26A64200DF67}" srcId="{17D8A1BA-0953-445C-8911-763F6EC8BD8B}" destId="{8BEC5AE7-434A-4307-ADFD-678EDBD2281F}" srcOrd="2" destOrd="0" parTransId="{366C5E11-6364-4D95-AB85-26878CBFEA9D}" sibTransId="{61660C39-F2A6-4D84-9F34-72A73CC5E152}"/>
    <dgm:cxn modelId="{BD52D581-372A-47FD-BF17-E254D86D7C39}" type="presOf" srcId="{8BEC5AE7-434A-4307-ADFD-678EDBD2281F}" destId="{D6518227-3448-4A2C-ABCF-75EEEAD3767A}" srcOrd="0" destOrd="0" presId="urn:microsoft.com/office/officeart/2005/8/layout/hChevron3"/>
    <dgm:cxn modelId="{3A4D201D-38CA-4748-8D08-3AED2EB441EA}" srcId="{17D8A1BA-0953-445C-8911-763F6EC8BD8B}" destId="{AE4D4D01-0A7C-475F-8E34-104F321EE25D}" srcOrd="3" destOrd="0" parTransId="{1C0F61B0-4033-4D96-A1DE-48775EAF242D}" sibTransId="{085CEEA0-B54A-468F-A882-7AEE89B39DCC}"/>
    <dgm:cxn modelId="{6C543E03-0983-4493-B619-8EFDF4BCB2C0}" type="presParOf" srcId="{FF2215B3-2875-4513-B26D-3C3583F27BAA}" destId="{8EC36D70-E19D-48AE-866B-768434CC2E1C}" srcOrd="0" destOrd="0" presId="urn:microsoft.com/office/officeart/2005/8/layout/hChevron3"/>
    <dgm:cxn modelId="{94FF9DF5-713D-4BA4-8B6E-6BDD346D7E4D}" type="presParOf" srcId="{FF2215B3-2875-4513-B26D-3C3583F27BAA}" destId="{590DF287-B874-4BC7-B0D2-0CB9ED1D1F41}" srcOrd="1" destOrd="0" presId="urn:microsoft.com/office/officeart/2005/8/layout/hChevron3"/>
    <dgm:cxn modelId="{1BDFB7BE-97C3-477E-96F0-62CB98857715}" type="presParOf" srcId="{FF2215B3-2875-4513-B26D-3C3583F27BAA}" destId="{841C31DA-719C-481A-9944-D61EDE3CC35A}" srcOrd="2" destOrd="0" presId="urn:microsoft.com/office/officeart/2005/8/layout/hChevron3"/>
    <dgm:cxn modelId="{119585DB-0D6D-408A-80AC-7D37C884A030}" type="presParOf" srcId="{FF2215B3-2875-4513-B26D-3C3583F27BAA}" destId="{2725A521-0849-4196-B5EF-21FC9B5F4F05}" srcOrd="3" destOrd="0" presId="urn:microsoft.com/office/officeart/2005/8/layout/hChevron3"/>
    <dgm:cxn modelId="{8F495016-9098-42BE-914E-071F7FC19FCA}" type="presParOf" srcId="{FF2215B3-2875-4513-B26D-3C3583F27BAA}" destId="{D6518227-3448-4A2C-ABCF-75EEEAD3767A}" srcOrd="4" destOrd="0" presId="urn:microsoft.com/office/officeart/2005/8/layout/hChevron3"/>
    <dgm:cxn modelId="{EFF567EF-CC00-4449-A4F8-FC4BB05BFB70}" type="presParOf" srcId="{FF2215B3-2875-4513-B26D-3C3583F27BAA}" destId="{8F6377EF-D301-4E99-9B1F-7BB163BA203A}" srcOrd="5" destOrd="0" presId="urn:microsoft.com/office/officeart/2005/8/layout/hChevron3"/>
    <dgm:cxn modelId="{C74C128E-3547-4126-862C-9C17BFE608BE}"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a:solidFill>
                <a:schemeClr val="tx1"/>
              </a:solidFill>
            </a:rPr>
            <a:t>Critical Realism</a:t>
          </a: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400" dirty="0" err="1">
              <a:solidFill>
                <a:schemeClr val="tx1"/>
              </a:solidFill>
            </a:rPr>
            <a:t>Abductive</a:t>
          </a:r>
          <a:r>
            <a:rPr lang="en-GB" sz="1400" dirty="0">
              <a:solidFill>
                <a:schemeClr val="tx1"/>
              </a:solidFill>
            </a:rPr>
            <a:t> </a:t>
          </a:r>
          <a:r>
            <a:rPr lang="en-GB" sz="1600" dirty="0"/>
            <a:t>(</a:t>
          </a:r>
          <a:r>
            <a:rPr lang="en-GB" sz="1200" dirty="0" err="1">
              <a:solidFill>
                <a:schemeClr val="tx1"/>
              </a:solidFill>
            </a:rPr>
            <a:t>Retroductive</a:t>
          </a:r>
          <a:r>
            <a:rPr lang="en-GB" sz="1200" dirty="0"/>
            <a:t>)</a:t>
          </a: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a:t>Archival research, historical analysis + </a:t>
          </a: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200" dirty="0">
              <a:solidFill>
                <a:schemeClr val="tx1"/>
              </a:solidFill>
            </a:rPr>
            <a:t>Qualitative</a:t>
          </a:r>
          <a:r>
            <a:rPr lang="en-GB" sz="1800" dirty="0">
              <a:solidFill>
                <a:schemeClr val="tx1"/>
              </a:solidFill>
            </a:rPr>
            <a:t/>
          </a:r>
          <a:br>
            <a:rPr lang="en-GB" sz="1800" dirty="0">
              <a:solidFill>
                <a:schemeClr val="tx1"/>
              </a:solidFill>
            </a:rPr>
          </a:br>
          <a:r>
            <a:rPr lang="en-GB" sz="1400" dirty="0">
              <a:solidFill>
                <a:schemeClr val="tx1"/>
              </a:solidFill>
            </a:rPr>
            <a:t>and/or</a:t>
          </a:r>
          <a:r>
            <a:rPr lang="en-GB" sz="1800" dirty="0"/>
            <a:t/>
          </a:r>
          <a:br>
            <a:rPr lang="en-GB" sz="1800" dirty="0"/>
          </a:br>
          <a:r>
            <a:rPr lang="en-GB" sz="1200" dirty="0">
              <a:solidFill>
                <a:schemeClr val="tx1"/>
              </a:solidFill>
            </a:rPr>
            <a:t>quantitative</a:t>
          </a: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custLinFactNeighborX="5850" custLinFactNeighborY="556">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31D95A51-024C-4A05-B177-0290F1A1E438}" type="presOf" srcId="{C4D32F3D-A1EA-4E5A-82C3-B3E793A463BA}" destId="{841C31DA-719C-481A-9944-D61EDE3CC35A}"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40C92924-A2B7-4365-BE92-3488770ABF95}" type="presOf" srcId="{1DA0C616-F20D-4955-8399-9EBE9A135C65}" destId="{BAA2C9FD-975A-4C5E-A442-E5BE99442011}" srcOrd="0" destOrd="0" presId="urn:microsoft.com/office/officeart/2005/8/layout/hChevron3"/>
    <dgm:cxn modelId="{6B508CCE-2A14-4FA4-9143-76C06E6DEB42}" type="presOf" srcId="{17D8A1BA-0953-445C-8911-763F6EC8BD8B}" destId="{FF2215B3-2875-4513-B26D-3C3583F27BAA}"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8DE997AA-133B-403C-8BEA-229948CCCC6A}" type="presOf" srcId="{231E0646-75FC-4B59-93B7-A29A621B7084}" destId="{8EC36D70-E19D-48AE-866B-768434CC2E1C}" srcOrd="0" destOrd="0" presId="urn:microsoft.com/office/officeart/2005/8/layout/hChevron3"/>
    <dgm:cxn modelId="{7A5928E8-8F9D-4F8A-AD74-F1C0987CCB7C}" type="presOf" srcId="{AE4D4D01-0A7C-475F-8E34-104F321EE25D}" destId="{00C2F16A-4403-4312-B180-C23450EAB579}" srcOrd="0" destOrd="0" presId="urn:microsoft.com/office/officeart/2005/8/layout/hChevron3"/>
    <dgm:cxn modelId="{3CB0FCD7-024B-4636-80AF-F55B5C3C7928}" type="presParOf" srcId="{FF2215B3-2875-4513-B26D-3C3583F27BAA}" destId="{8EC36D70-E19D-48AE-866B-768434CC2E1C}" srcOrd="0" destOrd="0" presId="urn:microsoft.com/office/officeart/2005/8/layout/hChevron3"/>
    <dgm:cxn modelId="{FA0EBE73-B436-4D10-AC30-EBDE7B64CC4A}" type="presParOf" srcId="{FF2215B3-2875-4513-B26D-3C3583F27BAA}" destId="{590DF287-B874-4BC7-B0D2-0CB9ED1D1F41}" srcOrd="1" destOrd="0" presId="urn:microsoft.com/office/officeart/2005/8/layout/hChevron3"/>
    <dgm:cxn modelId="{39537605-3D1A-48C0-9E60-949F465A37D7}" type="presParOf" srcId="{FF2215B3-2875-4513-B26D-3C3583F27BAA}" destId="{841C31DA-719C-481A-9944-D61EDE3CC35A}" srcOrd="2" destOrd="0" presId="urn:microsoft.com/office/officeart/2005/8/layout/hChevron3"/>
    <dgm:cxn modelId="{A1316F6C-BD73-4FEC-9D70-B02B01C8E720}" type="presParOf" srcId="{FF2215B3-2875-4513-B26D-3C3583F27BAA}" destId="{2725A521-0849-4196-B5EF-21FC9B5F4F05}" srcOrd="3" destOrd="0" presId="urn:microsoft.com/office/officeart/2005/8/layout/hChevron3"/>
    <dgm:cxn modelId="{061EB76F-6A30-437E-8505-92395ABCDED6}" type="presParOf" srcId="{FF2215B3-2875-4513-B26D-3C3583F27BAA}" destId="{BAA2C9FD-975A-4C5E-A442-E5BE99442011}" srcOrd="4" destOrd="0" presId="urn:microsoft.com/office/officeart/2005/8/layout/hChevron3"/>
    <dgm:cxn modelId="{1F558E63-240B-431A-831F-3E50D957839C}" type="presParOf" srcId="{FF2215B3-2875-4513-B26D-3C3583F27BAA}" destId="{34C8BF92-40A3-44A9-A7EE-217D21B56F49}" srcOrd="5" destOrd="0" presId="urn:microsoft.com/office/officeart/2005/8/layout/hChevron3"/>
    <dgm:cxn modelId="{AAE5DA67-B11D-42B6-B6CA-2522D11E8632}"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a:solidFill>
                <a:schemeClr val="tx1"/>
              </a:solidFill>
            </a:rPr>
            <a:t>Pragmatism</a:t>
          </a: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err="1">
              <a:solidFill>
                <a:schemeClr val="tx1"/>
              </a:solidFill>
            </a:rPr>
            <a:t>Abductive</a:t>
          </a:r>
          <a:endParaRPr lang="en-GB" dirty="0">
            <a:solidFill>
              <a:schemeClr val="tx1"/>
            </a:solidFill>
          </a:endParaRP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a:solidFill>
                <a:schemeClr val="tx1"/>
              </a:solidFill>
            </a:rPr>
            <a:t>Any of the above in any combination</a:t>
          </a: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400" dirty="0">
              <a:solidFill>
                <a:schemeClr val="tx1"/>
              </a:solidFill>
            </a:rPr>
            <a:t>Quantitative</a:t>
          </a:r>
          <a:br>
            <a:rPr lang="en-GB" sz="1400" dirty="0">
              <a:solidFill>
                <a:schemeClr val="tx1"/>
              </a:solidFill>
            </a:rPr>
          </a:br>
          <a:r>
            <a:rPr lang="en-GB" sz="1400" dirty="0">
              <a:solidFill>
                <a:schemeClr val="tx1"/>
              </a:solidFill>
            </a:rPr>
            <a:t>and/or</a:t>
          </a:r>
          <a:r>
            <a:rPr lang="en-GB" sz="1400" dirty="0"/>
            <a:t/>
          </a:r>
          <a:br>
            <a:rPr lang="en-GB" sz="1400" dirty="0"/>
          </a:br>
          <a:r>
            <a:rPr lang="en-GB" sz="1200" dirty="0">
              <a:solidFill>
                <a:schemeClr val="tx1"/>
              </a:solidFill>
            </a:rPr>
            <a:t>qualitative</a:t>
          </a: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3389" custLinFactNeighborY="1336">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F2EDE7E2-23A5-495F-A143-BE499FEC7BA2}" type="presOf" srcId="{C4D32F3D-A1EA-4E5A-82C3-B3E793A463BA}" destId="{841C31DA-719C-481A-9944-D61EDE3CC35A}"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445F08B3-0523-4872-8EF7-903F003A7761}" type="presOf" srcId="{231E0646-75FC-4B59-93B7-A29A621B7084}" destId="{8EC36D70-E19D-48AE-866B-768434CC2E1C}" srcOrd="0" destOrd="0" presId="urn:microsoft.com/office/officeart/2005/8/layout/hChevron3"/>
    <dgm:cxn modelId="{F8931427-82B4-4D99-AFF1-8890266B77A6}" type="presOf" srcId="{17D8A1BA-0953-445C-8911-763F6EC8BD8B}" destId="{FF2215B3-2875-4513-B26D-3C3583F27BAA}" srcOrd="0" destOrd="0" presId="urn:microsoft.com/office/officeart/2005/8/layout/hChevron3"/>
    <dgm:cxn modelId="{732F2F1D-B798-4D85-8BCA-6D2DF500CB9B}" type="presOf" srcId="{1DA0C616-F20D-4955-8399-9EBE9A135C65}" destId="{BAA2C9FD-975A-4C5E-A442-E5BE99442011}" srcOrd="0" destOrd="0" presId="urn:microsoft.com/office/officeart/2005/8/layout/hChevron3"/>
    <dgm:cxn modelId="{4DBA1AA8-34FE-44FD-98C6-301FCABE8C60}" type="presOf" srcId="{AE4D4D01-0A7C-475F-8E34-104F321EE25D}" destId="{00C2F16A-4403-4312-B180-C23450EAB579}"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E08BBA45-50BE-44F2-B0E4-D4400A5F40F0}" type="presParOf" srcId="{FF2215B3-2875-4513-B26D-3C3583F27BAA}" destId="{8EC36D70-E19D-48AE-866B-768434CC2E1C}" srcOrd="0" destOrd="0" presId="urn:microsoft.com/office/officeart/2005/8/layout/hChevron3"/>
    <dgm:cxn modelId="{1BD92C10-4CA5-4289-80A3-1ED007758432}" type="presParOf" srcId="{FF2215B3-2875-4513-B26D-3C3583F27BAA}" destId="{590DF287-B874-4BC7-B0D2-0CB9ED1D1F41}" srcOrd="1" destOrd="0" presId="urn:microsoft.com/office/officeart/2005/8/layout/hChevron3"/>
    <dgm:cxn modelId="{74F28521-B3B8-4CD8-B3DD-C588982672D4}" type="presParOf" srcId="{FF2215B3-2875-4513-B26D-3C3583F27BAA}" destId="{841C31DA-719C-481A-9944-D61EDE3CC35A}" srcOrd="2" destOrd="0" presId="urn:microsoft.com/office/officeart/2005/8/layout/hChevron3"/>
    <dgm:cxn modelId="{97E3947A-E686-485F-A68B-3527F38CA0C3}" type="presParOf" srcId="{FF2215B3-2875-4513-B26D-3C3583F27BAA}" destId="{2725A521-0849-4196-B5EF-21FC9B5F4F05}" srcOrd="3" destOrd="0" presId="urn:microsoft.com/office/officeart/2005/8/layout/hChevron3"/>
    <dgm:cxn modelId="{E14AC8EE-D97C-4C4B-99C1-CC850C8D2461}" type="presParOf" srcId="{FF2215B3-2875-4513-B26D-3C3583F27BAA}" destId="{BAA2C9FD-975A-4C5E-A442-E5BE99442011}" srcOrd="4" destOrd="0" presId="urn:microsoft.com/office/officeart/2005/8/layout/hChevron3"/>
    <dgm:cxn modelId="{EB8D3D2E-BE39-43DB-90BB-EDB36F42BBCA}" type="presParOf" srcId="{FF2215B3-2875-4513-B26D-3C3583F27BAA}" destId="{34C8BF92-40A3-44A9-A7EE-217D21B56F49}" srcOrd="5" destOrd="0" presId="urn:microsoft.com/office/officeart/2005/8/layout/hChevron3"/>
    <dgm:cxn modelId="{3A6C461C-7903-4458-8B1A-654FA1E04147}"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400" dirty="0">
              <a:solidFill>
                <a:schemeClr val="tx1"/>
              </a:solidFill>
            </a:rPr>
            <a:t>Postmodernism</a:t>
          </a:r>
        </a:p>
      </dgm:t>
    </dgm:pt>
    <dgm:pt modelId="{5D6C64F5-0F8A-409D-90F3-AE7BBB5E1159}" type="parTrans" cxnId="{17A72C04-2B14-40EE-9FC8-F0F0CBA194E3}">
      <dgm:prSet/>
      <dgm:spPr/>
      <dgm:t>
        <a:bodyPr/>
        <a:lstStyle/>
        <a:p>
          <a:endParaRPr lang="en-GB">
            <a:solidFill>
              <a:schemeClr val="tx1"/>
            </a:solidFill>
          </a:endParaRPr>
        </a:p>
      </dgm:t>
    </dgm:pt>
    <dgm:pt modelId="{F27C3941-B9E5-4869-B472-66F0B1BAEB74}" type="sibTrans" cxnId="{17A72C04-2B14-40EE-9FC8-F0F0CBA194E3}">
      <dgm:prSet/>
      <dgm:spPr/>
      <dgm:t>
        <a:bodyPr/>
        <a:lstStyle/>
        <a:p>
          <a:endParaRPr lang="en-GB">
            <a:solidFill>
              <a:schemeClr val="tx1"/>
            </a:solidFill>
          </a:endParaRPr>
        </a:p>
      </dgm:t>
    </dgm:pt>
    <dgm:pt modelId="{C4D32F3D-A1EA-4E5A-82C3-B3E793A463BA}">
      <dgm:prSet phldrT="[Text]" custT="1"/>
      <dgm:spPr/>
      <dgm:t>
        <a:bodyPr/>
        <a:lstStyle/>
        <a:p>
          <a:r>
            <a:rPr lang="en-GB" sz="1400" dirty="0" err="1">
              <a:solidFill>
                <a:schemeClr val="tx1"/>
              </a:solidFill>
            </a:rPr>
            <a:t>Abductive</a:t>
          </a:r>
          <a:endParaRPr lang="en-GB" sz="1400" dirty="0">
            <a:solidFill>
              <a:schemeClr val="tx1"/>
            </a:solidFill>
          </a:endParaRPr>
        </a:p>
      </dgm:t>
    </dgm:pt>
    <dgm:pt modelId="{1E7F28D2-2060-4064-8930-75A246047AF8}" type="parTrans" cxnId="{BB18DA52-910E-43B2-B3CF-601C46739EC1}">
      <dgm:prSet/>
      <dgm:spPr/>
      <dgm:t>
        <a:bodyPr/>
        <a:lstStyle/>
        <a:p>
          <a:endParaRPr lang="en-GB">
            <a:solidFill>
              <a:schemeClr val="tx1"/>
            </a:solidFill>
          </a:endParaRPr>
        </a:p>
      </dgm:t>
    </dgm:pt>
    <dgm:pt modelId="{A91277B7-DE18-4A0F-B879-E9C55A8A79B1}" type="sibTrans" cxnId="{BB18DA52-910E-43B2-B3CF-601C46739EC1}">
      <dgm:prSet/>
      <dgm:spPr/>
      <dgm:t>
        <a:bodyPr/>
        <a:lstStyle/>
        <a:p>
          <a:endParaRPr lang="en-GB">
            <a:solidFill>
              <a:schemeClr val="tx1"/>
            </a:solidFill>
          </a:endParaRPr>
        </a:p>
      </dgm:t>
    </dgm:pt>
    <dgm:pt modelId="{AE4D4D01-0A7C-475F-8E34-104F321EE25D}">
      <dgm:prSet phldrT="[Text]"/>
      <dgm:spPr/>
      <dgm:t>
        <a:bodyPr/>
        <a:lstStyle/>
        <a:p>
          <a:r>
            <a:rPr lang="en-GB" dirty="0">
              <a:solidFill>
                <a:schemeClr val="tx1"/>
              </a:solidFill>
            </a:rPr>
            <a:t>Discourse analysis, visual methods + </a:t>
          </a:r>
        </a:p>
      </dgm:t>
    </dgm:pt>
    <dgm:pt modelId="{1C0F61B0-4033-4D96-A1DE-48775EAF242D}" type="parTrans" cxnId="{3A4D201D-38CA-4748-8D08-3AED2EB441EA}">
      <dgm:prSet/>
      <dgm:spPr/>
      <dgm:t>
        <a:bodyPr/>
        <a:lstStyle/>
        <a:p>
          <a:endParaRPr lang="en-GB">
            <a:solidFill>
              <a:schemeClr val="tx1"/>
            </a:solidFill>
          </a:endParaRPr>
        </a:p>
      </dgm:t>
    </dgm:pt>
    <dgm:pt modelId="{085CEEA0-B54A-468F-A882-7AEE89B39DCC}" type="sibTrans" cxnId="{3A4D201D-38CA-4748-8D08-3AED2EB441EA}">
      <dgm:prSet/>
      <dgm:spPr/>
      <dgm:t>
        <a:bodyPr/>
        <a:lstStyle/>
        <a:p>
          <a:endParaRPr lang="en-GB">
            <a:solidFill>
              <a:schemeClr val="tx1"/>
            </a:solidFill>
          </a:endParaRPr>
        </a:p>
      </dgm:t>
    </dgm:pt>
    <dgm:pt modelId="{1DA0C616-F20D-4955-8399-9EBE9A135C65}">
      <dgm:prSet custT="1"/>
      <dgm:spPr>
        <a:solidFill>
          <a:srgbClr val="00B050"/>
        </a:solidFill>
      </dgm:spPr>
      <dgm:t>
        <a:bodyPr/>
        <a:lstStyle/>
        <a:p>
          <a:r>
            <a:rPr lang="en-GB" sz="1200" dirty="0">
              <a:solidFill>
                <a:schemeClr val="tx1"/>
              </a:solidFill>
            </a:rPr>
            <a:t>Qualitative</a:t>
          </a:r>
        </a:p>
      </dgm:t>
    </dgm:pt>
    <dgm:pt modelId="{979D6534-C936-4C8C-B679-3742803CC31E}" type="parTrans" cxnId="{4528559E-7A49-48EB-9646-30BB88727CD8}">
      <dgm:prSet/>
      <dgm:spPr/>
      <dgm:t>
        <a:bodyPr/>
        <a:lstStyle/>
        <a:p>
          <a:endParaRPr lang="en-GB">
            <a:solidFill>
              <a:schemeClr val="tx1"/>
            </a:solidFill>
          </a:endParaRPr>
        </a:p>
      </dgm:t>
    </dgm:pt>
    <dgm:pt modelId="{CA546738-729B-4C75-BC0F-A8A5746F560D}" type="sibTrans" cxnId="{4528559E-7A49-48EB-9646-30BB88727CD8}">
      <dgm:prSet/>
      <dgm:spPr/>
      <dgm:t>
        <a:bodyPr/>
        <a:lstStyle/>
        <a:p>
          <a:endParaRPr lang="en-GB">
            <a:solidFill>
              <a:schemeClr val="tx1"/>
            </a:solidFill>
          </a:endParaRPr>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4D32798B-2191-40A3-A801-5DE6A348BB85}" type="presOf" srcId="{C4D32F3D-A1EA-4E5A-82C3-B3E793A463BA}" destId="{841C31DA-719C-481A-9944-D61EDE3CC35A}" srcOrd="0" destOrd="0" presId="urn:microsoft.com/office/officeart/2005/8/layout/hChevron3"/>
    <dgm:cxn modelId="{FB9BEB59-92C3-4BE5-8CBF-1C581949BF49}" type="presOf" srcId="{17D8A1BA-0953-445C-8911-763F6EC8BD8B}" destId="{FF2215B3-2875-4513-B26D-3C3583F27BAA}" srcOrd="0" destOrd="0" presId="urn:microsoft.com/office/officeart/2005/8/layout/hChevron3"/>
    <dgm:cxn modelId="{65CF62B2-0972-44C3-9AC4-A733DC88E16C}" type="presOf" srcId="{AE4D4D01-0A7C-475F-8E34-104F321EE25D}" destId="{00C2F16A-4403-4312-B180-C23450EAB579}"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1B59C351-A1C3-4674-B7E0-41AFFA41F327}" type="presOf" srcId="{231E0646-75FC-4B59-93B7-A29A621B7084}" destId="{8EC36D70-E19D-48AE-866B-768434CC2E1C}"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5237E78B-9684-4934-912B-5C1F50017EE0}" type="presOf" srcId="{1DA0C616-F20D-4955-8399-9EBE9A135C65}" destId="{BAA2C9FD-975A-4C5E-A442-E5BE99442011}" srcOrd="0" destOrd="0" presId="urn:microsoft.com/office/officeart/2005/8/layout/hChevron3"/>
    <dgm:cxn modelId="{0CE188A9-EE63-4524-A9A5-6607B111F556}" type="presParOf" srcId="{FF2215B3-2875-4513-B26D-3C3583F27BAA}" destId="{8EC36D70-E19D-48AE-866B-768434CC2E1C}" srcOrd="0" destOrd="0" presId="urn:microsoft.com/office/officeart/2005/8/layout/hChevron3"/>
    <dgm:cxn modelId="{9D07A187-88F3-4AAC-8CD8-4B4FC4428677}" type="presParOf" srcId="{FF2215B3-2875-4513-B26D-3C3583F27BAA}" destId="{590DF287-B874-4BC7-B0D2-0CB9ED1D1F41}" srcOrd="1" destOrd="0" presId="urn:microsoft.com/office/officeart/2005/8/layout/hChevron3"/>
    <dgm:cxn modelId="{FCC91956-2BD8-451C-A354-990AA418B12B}" type="presParOf" srcId="{FF2215B3-2875-4513-B26D-3C3583F27BAA}" destId="{841C31DA-719C-481A-9944-D61EDE3CC35A}" srcOrd="2" destOrd="0" presId="urn:microsoft.com/office/officeart/2005/8/layout/hChevron3"/>
    <dgm:cxn modelId="{1819EB1C-114B-4B8E-9396-6B1E6322CE82}" type="presParOf" srcId="{FF2215B3-2875-4513-B26D-3C3583F27BAA}" destId="{2725A521-0849-4196-B5EF-21FC9B5F4F05}" srcOrd="3" destOrd="0" presId="urn:microsoft.com/office/officeart/2005/8/layout/hChevron3"/>
    <dgm:cxn modelId="{0D6819AE-8892-4095-853A-3025E9F77EAE}" type="presParOf" srcId="{FF2215B3-2875-4513-B26D-3C3583F27BAA}" destId="{BAA2C9FD-975A-4C5E-A442-E5BE99442011}" srcOrd="4" destOrd="0" presId="urn:microsoft.com/office/officeart/2005/8/layout/hChevron3"/>
    <dgm:cxn modelId="{6460223D-7DB1-4DBB-8C57-2214B771DF4F}" type="presParOf" srcId="{FF2215B3-2875-4513-B26D-3C3583F27BAA}" destId="{34C8BF92-40A3-44A9-A7EE-217D21B56F49}" srcOrd="5" destOrd="0" presId="urn:microsoft.com/office/officeart/2005/8/layout/hChevron3"/>
    <dgm:cxn modelId="{27FC3A9A-1A8A-47CA-9811-247FE9CDD75F}"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a:solidFill>
                <a:schemeClr val="tx1"/>
              </a:solidFill>
            </a:rPr>
            <a:t>Theory</a:t>
          </a:r>
        </a:p>
      </dgm:t>
    </dgm:pt>
    <dgm:pt modelId="{3D0AD2B5-2B7B-4D9C-A768-485D4D0BE086}" type="parTrans" cxnId="{619210A9-01F9-4323-A07E-7B62DA66ECA6}">
      <dgm:prSet/>
      <dgm:spPr/>
      <dgm:t>
        <a:bodyPr/>
        <a:lstStyle/>
        <a:p>
          <a:endParaRPr lang="en-GB">
            <a:solidFill>
              <a:schemeClr val="tx1"/>
            </a:solidFill>
          </a:endParaRPr>
        </a:p>
      </dgm:t>
    </dgm:pt>
    <dgm:pt modelId="{1C1B0ED8-96E7-4717-B1BB-AC7CF3A82E29}" type="sibTrans" cxnId="{619210A9-01F9-4323-A07E-7B62DA66ECA6}">
      <dgm:prSet/>
      <dgm:spPr/>
      <dgm:t>
        <a:bodyPr/>
        <a:lstStyle/>
        <a:p>
          <a:endParaRPr lang="en-GB">
            <a:solidFill>
              <a:schemeClr val="tx1"/>
            </a:solidFill>
          </a:endParaRPr>
        </a:p>
      </dgm:t>
    </dgm:pt>
    <dgm:pt modelId="{8A8E3E21-A1E5-4991-826F-144997082778}">
      <dgm:prSet phldrT="[Text]"/>
      <dgm:spPr/>
      <dgm:t>
        <a:bodyPr/>
        <a:lstStyle/>
        <a:p>
          <a:r>
            <a:rPr lang="en-GB" dirty="0">
              <a:solidFill>
                <a:schemeClr val="tx1"/>
              </a:solidFill>
            </a:rPr>
            <a:t>Hypothesis</a:t>
          </a:r>
        </a:p>
      </dgm:t>
    </dgm:pt>
    <dgm:pt modelId="{429F12ED-14E1-4634-B8CD-08967F7C0FCF}" type="parTrans" cxnId="{EA3B80C1-8399-4254-9765-EE32CC52463F}">
      <dgm:prSet/>
      <dgm:spPr/>
      <dgm:t>
        <a:bodyPr/>
        <a:lstStyle/>
        <a:p>
          <a:endParaRPr lang="en-GB">
            <a:solidFill>
              <a:schemeClr val="tx1"/>
            </a:solidFill>
          </a:endParaRPr>
        </a:p>
      </dgm:t>
    </dgm:pt>
    <dgm:pt modelId="{E8D8C7AD-788A-4781-A45B-B47B3221DD89}" type="sibTrans" cxnId="{EA3B80C1-8399-4254-9765-EE32CC52463F}">
      <dgm:prSet/>
      <dgm:spPr/>
      <dgm:t>
        <a:bodyPr/>
        <a:lstStyle/>
        <a:p>
          <a:endParaRPr lang="en-GB">
            <a:solidFill>
              <a:schemeClr val="tx1"/>
            </a:solidFill>
          </a:endParaRPr>
        </a:p>
      </dgm:t>
    </dgm:pt>
    <dgm:pt modelId="{13F926A4-3DBB-4818-B47E-96FD4AA09999}">
      <dgm:prSet phldrT="[Text]"/>
      <dgm:spPr/>
      <dgm:t>
        <a:bodyPr/>
        <a:lstStyle/>
        <a:p>
          <a:r>
            <a:rPr lang="en-GB" dirty="0">
              <a:solidFill>
                <a:schemeClr val="tx1"/>
              </a:solidFill>
            </a:rPr>
            <a:t>Measurements</a:t>
          </a:r>
        </a:p>
      </dgm:t>
    </dgm:pt>
    <dgm:pt modelId="{1457FA56-1957-4137-81D8-39EA195D3E0E}" type="parTrans" cxnId="{53F7CBD5-187B-4CE6-BDE9-E2FDCEE43C12}">
      <dgm:prSet/>
      <dgm:spPr/>
      <dgm:t>
        <a:bodyPr/>
        <a:lstStyle/>
        <a:p>
          <a:endParaRPr lang="en-GB">
            <a:solidFill>
              <a:schemeClr val="tx1"/>
            </a:solidFill>
          </a:endParaRPr>
        </a:p>
      </dgm:t>
    </dgm:pt>
    <dgm:pt modelId="{F50C3FEE-B81C-4B4D-8FED-DAF174754618}" type="sibTrans" cxnId="{53F7CBD5-187B-4CE6-BDE9-E2FDCEE43C12}">
      <dgm:prSet/>
      <dgm:spPr/>
      <dgm:t>
        <a:bodyPr/>
        <a:lstStyle/>
        <a:p>
          <a:endParaRPr lang="en-GB">
            <a:solidFill>
              <a:schemeClr val="tx1"/>
            </a:solidFill>
          </a:endParaRPr>
        </a:p>
      </dgm:t>
    </dgm:pt>
    <dgm:pt modelId="{A06AD0C1-0052-40FD-964B-83259EFAAB7A}">
      <dgm:prSet/>
      <dgm:spPr/>
      <dgm:t>
        <a:bodyPr/>
        <a:lstStyle/>
        <a:p>
          <a:r>
            <a:rPr lang="en-GB" dirty="0">
              <a:solidFill>
                <a:schemeClr val="tx1"/>
              </a:solidFill>
            </a:rPr>
            <a:t>Hypothesis</a:t>
          </a:r>
          <a:br>
            <a:rPr lang="en-GB" dirty="0">
              <a:solidFill>
                <a:schemeClr val="tx1"/>
              </a:solidFill>
            </a:rPr>
          </a:br>
          <a:r>
            <a:rPr lang="en-GB" dirty="0">
              <a:solidFill>
                <a:schemeClr val="tx1"/>
              </a:solidFill>
            </a:rPr>
            <a:t>testing</a:t>
          </a:r>
        </a:p>
      </dgm:t>
    </dgm:pt>
    <dgm:pt modelId="{44EFACC4-41C9-413B-8E9E-6BECDDAEE4DC}" type="parTrans" cxnId="{A55A71C3-F717-4183-A1CC-93BB94C28EDE}">
      <dgm:prSet/>
      <dgm:spPr/>
      <dgm:t>
        <a:bodyPr/>
        <a:lstStyle/>
        <a:p>
          <a:endParaRPr lang="en-GB">
            <a:solidFill>
              <a:schemeClr val="tx1"/>
            </a:solidFill>
          </a:endParaRPr>
        </a:p>
      </dgm:t>
    </dgm:pt>
    <dgm:pt modelId="{6EB78E23-36F3-44A0-AD50-66A7EAF446F0}" type="sibTrans" cxnId="{A55A71C3-F717-4183-A1CC-93BB94C28EDE}">
      <dgm:prSet/>
      <dgm:spPr/>
      <dgm:t>
        <a:bodyPr/>
        <a:lstStyle/>
        <a:p>
          <a:endParaRPr lang="en-GB">
            <a:solidFill>
              <a:schemeClr val="tx1"/>
            </a:solidFill>
          </a:endParaRPr>
        </a:p>
      </dgm:t>
    </dgm:pt>
    <dgm:pt modelId="{6774A650-B539-488C-9E3F-C82748DBFA27}">
      <dgm:prSet/>
      <dgm:spPr/>
      <dgm:t>
        <a:bodyPr/>
        <a:lstStyle/>
        <a:p>
          <a:r>
            <a:rPr lang="en-GB" dirty="0">
              <a:solidFill>
                <a:schemeClr val="tx1"/>
              </a:solidFill>
            </a:rPr>
            <a:t>Theory</a:t>
          </a:r>
        </a:p>
      </dgm:t>
    </dgm:pt>
    <dgm:pt modelId="{FB9568A9-2EB8-4E9A-9343-EB8195BCDCD5}" type="parTrans" cxnId="{A29F94F0-BC8F-4759-8D98-50F5A63C55D2}">
      <dgm:prSet/>
      <dgm:spPr/>
      <dgm:t>
        <a:bodyPr/>
        <a:lstStyle/>
        <a:p>
          <a:endParaRPr lang="en-GB">
            <a:solidFill>
              <a:schemeClr val="tx1"/>
            </a:solidFill>
          </a:endParaRPr>
        </a:p>
      </dgm:t>
    </dgm:pt>
    <dgm:pt modelId="{19CA0DF7-B7DD-4750-9DB6-1D3C4955A0B1}" type="sibTrans" cxnId="{A29F94F0-BC8F-4759-8D98-50F5A63C55D2}">
      <dgm:prSet/>
      <dgm:spPr/>
      <dgm:t>
        <a:bodyPr/>
        <a:lstStyle/>
        <a:p>
          <a:endParaRPr lang="en-GB">
            <a:solidFill>
              <a:schemeClr val="tx1"/>
            </a:solidFill>
          </a:endParaRPr>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53F7CBD5-187B-4CE6-BDE9-E2FDCEE43C12}" srcId="{29B6BD14-8776-4B6C-A6EE-1F15A2909344}" destId="{13F926A4-3DBB-4818-B47E-96FD4AA09999}" srcOrd="2" destOrd="0" parTransId="{1457FA56-1957-4137-81D8-39EA195D3E0E}" sibTransId="{F50C3FEE-B81C-4B4D-8FED-DAF174754618}"/>
    <dgm:cxn modelId="{A7BBBC97-A4B0-4857-99C5-5CC852F720D0}" type="presOf" srcId="{1C1B0ED8-96E7-4717-B1BB-AC7CF3A82E29}" destId="{4397F8B6-1823-4332-8F01-7DE8BE7B0015}" srcOrd="1" destOrd="0" presId="urn:microsoft.com/office/officeart/2005/8/layout/process1"/>
    <dgm:cxn modelId="{FF49CDB8-7E8E-49D4-AD31-4224C9E66FD0}" type="presOf" srcId="{6EB78E23-36F3-44A0-AD50-66A7EAF446F0}" destId="{A8F37300-6E6F-4FFC-BC51-655C0F3E8F65}" srcOrd="0" destOrd="0" presId="urn:microsoft.com/office/officeart/2005/8/layout/process1"/>
    <dgm:cxn modelId="{46BD8099-0BEB-4CCC-86DC-7EEE6B78DAED}" type="presOf" srcId="{8A8E3E21-A1E5-4991-826F-144997082778}" destId="{DAD7E55E-57EF-4FD9-BB96-AE60961330B9}" srcOrd="0" destOrd="0" presId="urn:microsoft.com/office/officeart/2005/8/layout/process1"/>
    <dgm:cxn modelId="{90C4F913-71A1-43DA-80F1-512D176652D6}" type="presOf" srcId="{29B6BD14-8776-4B6C-A6EE-1F15A2909344}" destId="{4011D10E-2E6F-4841-AC4F-95B0393AFC29}"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D2E39535-03FF-48D8-8480-7D2801144E82}" type="presOf" srcId="{13F926A4-3DBB-4818-B47E-96FD4AA09999}" destId="{468E38F0-DC90-4714-AE91-365B3C6E8938}" srcOrd="0" destOrd="0" presId="urn:microsoft.com/office/officeart/2005/8/layout/process1"/>
    <dgm:cxn modelId="{330379B7-0A66-417F-9C0D-9579704FA0C5}" type="presOf" srcId="{F50C3FEE-B81C-4B4D-8FED-DAF174754618}" destId="{B48A6B0B-655D-493A-9E7D-EA73D25CFB80}" srcOrd="0" destOrd="0" presId="urn:microsoft.com/office/officeart/2005/8/layout/process1"/>
    <dgm:cxn modelId="{EA3B80C1-8399-4254-9765-EE32CC52463F}" srcId="{29B6BD14-8776-4B6C-A6EE-1F15A2909344}" destId="{8A8E3E21-A1E5-4991-826F-144997082778}" srcOrd="1" destOrd="0" parTransId="{429F12ED-14E1-4634-B8CD-08967F7C0FCF}" sibTransId="{E8D8C7AD-788A-4781-A45B-B47B3221DD89}"/>
    <dgm:cxn modelId="{C45247F5-5098-4D45-9185-200827D2B8BF}" type="presOf" srcId="{1C1B0ED8-96E7-4717-B1BB-AC7CF3A82E29}" destId="{08CF5A5D-66C0-4EC8-8E4B-DF78775BA751}" srcOrd="0" destOrd="0" presId="urn:microsoft.com/office/officeart/2005/8/layout/process1"/>
    <dgm:cxn modelId="{0F100D97-0BCE-4C66-9C7E-CF771D2D7F61}" type="presOf" srcId="{E8D8C7AD-788A-4781-A45B-B47B3221DD89}" destId="{AD22A249-05E7-40DE-ACB9-429CBD3B83EE}" srcOrd="1" destOrd="0" presId="urn:microsoft.com/office/officeart/2005/8/layout/process1"/>
    <dgm:cxn modelId="{17BA6B70-B5FD-4D31-8E86-90FF343DAC54}" type="presOf" srcId="{148B2986-0196-495D-A1BD-BC4889679AE1}" destId="{29C0974C-67A5-4A79-89ED-77658D9C23F1}" srcOrd="0" destOrd="0" presId="urn:microsoft.com/office/officeart/2005/8/layout/process1"/>
    <dgm:cxn modelId="{78CEEDD2-E90C-4FF5-AB71-37BE18D6B908}" type="presOf" srcId="{6774A650-B539-488C-9E3F-C82748DBFA27}" destId="{3CB2CC56-0BEA-428B-8BA5-3B5E3445B8A9}" srcOrd="0" destOrd="0" presId="urn:microsoft.com/office/officeart/2005/8/layout/process1"/>
    <dgm:cxn modelId="{619210A9-01F9-4323-A07E-7B62DA66ECA6}" srcId="{29B6BD14-8776-4B6C-A6EE-1F15A2909344}" destId="{148B2986-0196-495D-A1BD-BC4889679AE1}" srcOrd="0" destOrd="0" parTransId="{3D0AD2B5-2B7B-4D9C-A768-485D4D0BE086}" sibTransId="{1C1B0ED8-96E7-4717-B1BB-AC7CF3A82E29}"/>
    <dgm:cxn modelId="{F03BA84A-0858-45EF-84C8-E66946D0D245}" type="presOf" srcId="{F50C3FEE-B81C-4B4D-8FED-DAF174754618}" destId="{F24F52B9-1F5F-43AA-9116-5D7190BBCB64}" srcOrd="1" destOrd="0" presId="urn:microsoft.com/office/officeart/2005/8/layout/process1"/>
    <dgm:cxn modelId="{0425A449-C8E4-41CE-80F1-1571FE53C27A}" type="presOf" srcId="{A06AD0C1-0052-40FD-964B-83259EFAAB7A}" destId="{9D38F512-1369-49A2-9165-1A50546E022B}" srcOrd="0" destOrd="0" presId="urn:microsoft.com/office/officeart/2005/8/layout/process1"/>
    <dgm:cxn modelId="{F761065A-CAE9-445E-9808-C3CF2EF30967}" type="presOf" srcId="{E8D8C7AD-788A-4781-A45B-B47B3221DD89}" destId="{6737F120-D78C-46E1-BCB8-666A2CC54073}" srcOrd="0" destOrd="0" presId="urn:microsoft.com/office/officeart/2005/8/layout/process1"/>
    <dgm:cxn modelId="{CDD218F4-31EC-4B71-A27E-9F220083DB8A}" type="presOf" srcId="{6EB78E23-36F3-44A0-AD50-66A7EAF446F0}" destId="{1599C846-1562-43BB-A37A-59C9105E3BF6}" srcOrd="1" destOrd="0" presId="urn:microsoft.com/office/officeart/2005/8/layout/process1"/>
    <dgm:cxn modelId="{A55A71C3-F717-4183-A1CC-93BB94C28EDE}" srcId="{29B6BD14-8776-4B6C-A6EE-1F15A2909344}" destId="{A06AD0C1-0052-40FD-964B-83259EFAAB7A}" srcOrd="3" destOrd="0" parTransId="{44EFACC4-41C9-413B-8E9E-6BECDDAEE4DC}" sibTransId="{6EB78E23-36F3-44A0-AD50-66A7EAF446F0}"/>
    <dgm:cxn modelId="{CF4D2395-E073-471F-A347-3FE9384D6FBE}" type="presParOf" srcId="{4011D10E-2E6F-4841-AC4F-95B0393AFC29}" destId="{29C0974C-67A5-4A79-89ED-77658D9C23F1}" srcOrd="0" destOrd="0" presId="urn:microsoft.com/office/officeart/2005/8/layout/process1"/>
    <dgm:cxn modelId="{46E4DF91-FC08-4191-828B-1598EC16D32C}" type="presParOf" srcId="{4011D10E-2E6F-4841-AC4F-95B0393AFC29}" destId="{08CF5A5D-66C0-4EC8-8E4B-DF78775BA751}" srcOrd="1" destOrd="0" presId="urn:microsoft.com/office/officeart/2005/8/layout/process1"/>
    <dgm:cxn modelId="{5721D984-71B4-4099-9555-56D5895F4BAD}" type="presParOf" srcId="{08CF5A5D-66C0-4EC8-8E4B-DF78775BA751}" destId="{4397F8B6-1823-4332-8F01-7DE8BE7B0015}" srcOrd="0" destOrd="0" presId="urn:microsoft.com/office/officeart/2005/8/layout/process1"/>
    <dgm:cxn modelId="{037630B3-97E0-4531-80D2-99D2476BC054}" type="presParOf" srcId="{4011D10E-2E6F-4841-AC4F-95B0393AFC29}" destId="{DAD7E55E-57EF-4FD9-BB96-AE60961330B9}" srcOrd="2" destOrd="0" presId="urn:microsoft.com/office/officeart/2005/8/layout/process1"/>
    <dgm:cxn modelId="{EEBC5095-1798-4E9F-B251-DFF134DF5A0D}" type="presParOf" srcId="{4011D10E-2E6F-4841-AC4F-95B0393AFC29}" destId="{6737F120-D78C-46E1-BCB8-666A2CC54073}" srcOrd="3" destOrd="0" presId="urn:microsoft.com/office/officeart/2005/8/layout/process1"/>
    <dgm:cxn modelId="{BC2D7DF8-A408-4B66-A2CB-5FBFFB8AB8A6}" type="presParOf" srcId="{6737F120-D78C-46E1-BCB8-666A2CC54073}" destId="{AD22A249-05E7-40DE-ACB9-429CBD3B83EE}" srcOrd="0" destOrd="0" presId="urn:microsoft.com/office/officeart/2005/8/layout/process1"/>
    <dgm:cxn modelId="{5C8E2B27-A0B4-4497-9CE6-4DEDF47520BD}" type="presParOf" srcId="{4011D10E-2E6F-4841-AC4F-95B0393AFC29}" destId="{468E38F0-DC90-4714-AE91-365B3C6E8938}" srcOrd="4" destOrd="0" presId="urn:microsoft.com/office/officeart/2005/8/layout/process1"/>
    <dgm:cxn modelId="{639D38E4-1FFF-4185-B051-E83E3EF6194A}" type="presParOf" srcId="{4011D10E-2E6F-4841-AC4F-95B0393AFC29}" destId="{B48A6B0B-655D-493A-9E7D-EA73D25CFB80}" srcOrd="5" destOrd="0" presId="urn:microsoft.com/office/officeart/2005/8/layout/process1"/>
    <dgm:cxn modelId="{64916280-E6E3-4561-AE77-431391AC6AC3}" type="presParOf" srcId="{B48A6B0B-655D-493A-9E7D-EA73D25CFB80}" destId="{F24F52B9-1F5F-43AA-9116-5D7190BBCB64}" srcOrd="0" destOrd="0" presId="urn:microsoft.com/office/officeart/2005/8/layout/process1"/>
    <dgm:cxn modelId="{D78AC32E-AC8E-4672-B61E-0683B75D898F}" type="presParOf" srcId="{4011D10E-2E6F-4841-AC4F-95B0393AFC29}" destId="{9D38F512-1369-49A2-9165-1A50546E022B}" srcOrd="6" destOrd="0" presId="urn:microsoft.com/office/officeart/2005/8/layout/process1"/>
    <dgm:cxn modelId="{A866413D-EE00-4B4B-A074-4E9704D50CDC}" type="presParOf" srcId="{4011D10E-2E6F-4841-AC4F-95B0393AFC29}" destId="{A8F37300-6E6F-4FFC-BC51-655C0F3E8F65}" srcOrd="7" destOrd="0" presId="urn:microsoft.com/office/officeart/2005/8/layout/process1"/>
    <dgm:cxn modelId="{AFAD11FC-0561-4A11-9BD9-318C910E94E1}" type="presParOf" srcId="{A8F37300-6E6F-4FFC-BC51-655C0F3E8F65}" destId="{1599C846-1562-43BB-A37A-59C9105E3BF6}" srcOrd="0" destOrd="0" presId="urn:microsoft.com/office/officeart/2005/8/layout/process1"/>
    <dgm:cxn modelId="{94FF85D4-5C0C-4E1E-B1CD-D1F7217AE213}"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a:solidFill>
                <a:schemeClr val="tx1"/>
              </a:solidFill>
            </a:rPr>
            <a:t>Phenomena</a:t>
          </a:r>
        </a:p>
      </dgm:t>
    </dgm:pt>
    <dgm:pt modelId="{3D0AD2B5-2B7B-4D9C-A768-485D4D0BE086}" type="parTrans" cxnId="{619210A9-01F9-4323-A07E-7B62DA66ECA6}">
      <dgm:prSet/>
      <dgm:spPr/>
      <dgm:t>
        <a:bodyPr/>
        <a:lstStyle/>
        <a:p>
          <a:endParaRPr lang="en-GB">
            <a:solidFill>
              <a:schemeClr val="tx1"/>
            </a:solidFill>
          </a:endParaRPr>
        </a:p>
      </dgm:t>
    </dgm:pt>
    <dgm:pt modelId="{1C1B0ED8-96E7-4717-B1BB-AC7CF3A82E29}" type="sibTrans" cxnId="{619210A9-01F9-4323-A07E-7B62DA66ECA6}">
      <dgm:prSet/>
      <dgm:spPr/>
      <dgm:t>
        <a:bodyPr/>
        <a:lstStyle/>
        <a:p>
          <a:endParaRPr lang="en-GB">
            <a:solidFill>
              <a:schemeClr val="tx1"/>
            </a:solidFill>
          </a:endParaRPr>
        </a:p>
      </dgm:t>
    </dgm:pt>
    <dgm:pt modelId="{8A8E3E21-A1E5-4991-826F-144997082778}">
      <dgm:prSet phldrT="[Text]"/>
      <dgm:spPr/>
      <dgm:t>
        <a:bodyPr/>
        <a:lstStyle/>
        <a:p>
          <a:r>
            <a:rPr lang="en-GB" dirty="0">
              <a:solidFill>
                <a:schemeClr val="tx1"/>
              </a:solidFill>
            </a:rPr>
            <a:t>Context</a:t>
          </a:r>
        </a:p>
      </dgm:t>
    </dgm:pt>
    <dgm:pt modelId="{429F12ED-14E1-4634-B8CD-08967F7C0FCF}" type="parTrans" cxnId="{EA3B80C1-8399-4254-9765-EE32CC52463F}">
      <dgm:prSet/>
      <dgm:spPr/>
      <dgm:t>
        <a:bodyPr/>
        <a:lstStyle/>
        <a:p>
          <a:endParaRPr lang="en-GB">
            <a:solidFill>
              <a:schemeClr val="tx1"/>
            </a:solidFill>
          </a:endParaRPr>
        </a:p>
      </dgm:t>
    </dgm:pt>
    <dgm:pt modelId="{E8D8C7AD-788A-4781-A45B-B47B3221DD89}" type="sibTrans" cxnId="{EA3B80C1-8399-4254-9765-EE32CC52463F}">
      <dgm:prSet/>
      <dgm:spPr/>
      <dgm:t>
        <a:bodyPr/>
        <a:lstStyle/>
        <a:p>
          <a:endParaRPr lang="en-GB">
            <a:solidFill>
              <a:schemeClr val="tx1"/>
            </a:solidFill>
          </a:endParaRPr>
        </a:p>
      </dgm:t>
    </dgm:pt>
    <dgm:pt modelId="{13F926A4-3DBB-4818-B47E-96FD4AA09999}">
      <dgm:prSet phldrT="[Text]"/>
      <dgm:spPr/>
      <dgm:t>
        <a:bodyPr/>
        <a:lstStyle/>
        <a:p>
          <a:r>
            <a:rPr lang="en-GB" dirty="0">
              <a:solidFill>
                <a:schemeClr val="tx1"/>
              </a:solidFill>
            </a:rPr>
            <a:t>Qualitative</a:t>
          </a:r>
          <a:br>
            <a:rPr lang="en-GB" dirty="0">
              <a:solidFill>
                <a:schemeClr val="tx1"/>
              </a:solidFill>
            </a:rPr>
          </a:br>
          <a:r>
            <a:rPr lang="en-GB" dirty="0">
              <a:solidFill>
                <a:schemeClr val="tx1"/>
              </a:solidFill>
            </a:rPr>
            <a:t>data collection</a:t>
          </a:r>
        </a:p>
      </dgm:t>
    </dgm:pt>
    <dgm:pt modelId="{1457FA56-1957-4137-81D8-39EA195D3E0E}" type="parTrans" cxnId="{53F7CBD5-187B-4CE6-BDE9-E2FDCEE43C12}">
      <dgm:prSet/>
      <dgm:spPr/>
      <dgm:t>
        <a:bodyPr/>
        <a:lstStyle/>
        <a:p>
          <a:endParaRPr lang="en-GB">
            <a:solidFill>
              <a:schemeClr val="tx1"/>
            </a:solidFill>
          </a:endParaRPr>
        </a:p>
      </dgm:t>
    </dgm:pt>
    <dgm:pt modelId="{F50C3FEE-B81C-4B4D-8FED-DAF174754618}" type="sibTrans" cxnId="{53F7CBD5-187B-4CE6-BDE9-E2FDCEE43C12}">
      <dgm:prSet/>
      <dgm:spPr/>
      <dgm:t>
        <a:bodyPr/>
        <a:lstStyle/>
        <a:p>
          <a:endParaRPr lang="en-GB">
            <a:solidFill>
              <a:schemeClr val="tx1"/>
            </a:solidFill>
          </a:endParaRPr>
        </a:p>
      </dgm:t>
    </dgm:pt>
    <dgm:pt modelId="{A06AD0C1-0052-40FD-964B-83259EFAAB7A}">
      <dgm:prSet/>
      <dgm:spPr/>
      <dgm:t>
        <a:bodyPr/>
        <a:lstStyle/>
        <a:p>
          <a:r>
            <a:rPr lang="en-GB" dirty="0">
              <a:solidFill>
                <a:schemeClr val="tx1"/>
              </a:solidFill>
            </a:rPr>
            <a:t>Existing </a:t>
          </a:r>
          <a:br>
            <a:rPr lang="en-GB" dirty="0">
              <a:solidFill>
                <a:schemeClr val="tx1"/>
              </a:solidFill>
            </a:rPr>
          </a:br>
          <a:r>
            <a:rPr lang="en-GB" dirty="0">
              <a:solidFill>
                <a:schemeClr val="tx1"/>
              </a:solidFill>
            </a:rPr>
            <a:t>theory</a:t>
          </a:r>
        </a:p>
      </dgm:t>
    </dgm:pt>
    <dgm:pt modelId="{44EFACC4-41C9-413B-8E9E-6BECDDAEE4DC}" type="parTrans" cxnId="{A55A71C3-F717-4183-A1CC-93BB94C28EDE}">
      <dgm:prSet/>
      <dgm:spPr/>
      <dgm:t>
        <a:bodyPr/>
        <a:lstStyle/>
        <a:p>
          <a:endParaRPr lang="en-GB">
            <a:solidFill>
              <a:schemeClr val="tx1"/>
            </a:solidFill>
          </a:endParaRPr>
        </a:p>
      </dgm:t>
    </dgm:pt>
    <dgm:pt modelId="{6EB78E23-36F3-44A0-AD50-66A7EAF446F0}" type="sibTrans" cxnId="{A55A71C3-F717-4183-A1CC-93BB94C28EDE}">
      <dgm:prSet/>
      <dgm:spPr/>
      <dgm:t>
        <a:bodyPr/>
        <a:lstStyle/>
        <a:p>
          <a:endParaRPr lang="en-GB">
            <a:solidFill>
              <a:schemeClr val="tx1"/>
            </a:solidFill>
          </a:endParaRPr>
        </a:p>
      </dgm:t>
    </dgm:pt>
    <dgm:pt modelId="{6774A650-B539-488C-9E3F-C82748DBFA27}">
      <dgm:prSet/>
      <dgm:spPr/>
      <dgm:t>
        <a:bodyPr/>
        <a:lstStyle/>
        <a:p>
          <a:r>
            <a:rPr lang="en-GB" dirty="0">
              <a:solidFill>
                <a:schemeClr val="tx1"/>
              </a:solidFill>
            </a:rPr>
            <a:t>New theory</a:t>
          </a:r>
        </a:p>
      </dgm:t>
    </dgm:pt>
    <dgm:pt modelId="{FB9568A9-2EB8-4E9A-9343-EB8195BCDCD5}" type="parTrans" cxnId="{A29F94F0-BC8F-4759-8D98-50F5A63C55D2}">
      <dgm:prSet/>
      <dgm:spPr/>
      <dgm:t>
        <a:bodyPr/>
        <a:lstStyle/>
        <a:p>
          <a:endParaRPr lang="en-GB">
            <a:solidFill>
              <a:schemeClr val="tx1"/>
            </a:solidFill>
          </a:endParaRPr>
        </a:p>
      </dgm:t>
    </dgm:pt>
    <dgm:pt modelId="{19CA0DF7-B7DD-4750-9DB6-1D3C4955A0B1}" type="sibTrans" cxnId="{A29F94F0-BC8F-4759-8D98-50F5A63C55D2}">
      <dgm:prSet/>
      <dgm:spPr/>
      <dgm:t>
        <a:bodyPr/>
        <a:lstStyle/>
        <a:p>
          <a:endParaRPr lang="en-GB">
            <a:solidFill>
              <a:schemeClr val="tx1"/>
            </a:solidFill>
          </a:endParaRPr>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48B2FC43-F510-4603-A013-8A679603C600}" type="presOf" srcId="{29B6BD14-8776-4B6C-A6EE-1F15A2909344}" destId="{4011D10E-2E6F-4841-AC4F-95B0393AFC29}" srcOrd="0" destOrd="0" presId="urn:microsoft.com/office/officeart/2005/8/layout/process1"/>
    <dgm:cxn modelId="{53F7CBD5-187B-4CE6-BDE9-E2FDCEE43C12}" srcId="{29B6BD14-8776-4B6C-A6EE-1F15A2909344}" destId="{13F926A4-3DBB-4818-B47E-96FD4AA09999}" srcOrd="2" destOrd="0" parTransId="{1457FA56-1957-4137-81D8-39EA195D3E0E}" sibTransId="{F50C3FEE-B81C-4B4D-8FED-DAF174754618}"/>
    <dgm:cxn modelId="{8602AFD4-C6ED-474B-8C27-A4363CAA3D8F}" type="presOf" srcId="{F50C3FEE-B81C-4B4D-8FED-DAF174754618}" destId="{B48A6B0B-655D-493A-9E7D-EA73D25CFB80}"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02E70442-B834-4C33-B1A2-DBD08C7A3E87}" type="presOf" srcId="{E8D8C7AD-788A-4781-A45B-B47B3221DD89}" destId="{6737F120-D78C-46E1-BCB8-666A2CC54073}" srcOrd="0" destOrd="0" presId="urn:microsoft.com/office/officeart/2005/8/layout/process1"/>
    <dgm:cxn modelId="{EA3B80C1-8399-4254-9765-EE32CC52463F}" srcId="{29B6BD14-8776-4B6C-A6EE-1F15A2909344}" destId="{8A8E3E21-A1E5-4991-826F-144997082778}" srcOrd="1" destOrd="0" parTransId="{429F12ED-14E1-4634-B8CD-08967F7C0FCF}" sibTransId="{E8D8C7AD-788A-4781-A45B-B47B3221DD89}"/>
    <dgm:cxn modelId="{B68304BE-D9CB-43F6-8C00-7ED77AF6D81D}" type="presOf" srcId="{6774A650-B539-488C-9E3F-C82748DBFA27}" destId="{3CB2CC56-0BEA-428B-8BA5-3B5E3445B8A9}" srcOrd="0" destOrd="0" presId="urn:microsoft.com/office/officeart/2005/8/layout/process1"/>
    <dgm:cxn modelId="{FE23892B-0CD9-4CBF-B9E7-F4753FF21588}" type="presOf" srcId="{13F926A4-3DBB-4818-B47E-96FD4AA09999}" destId="{468E38F0-DC90-4714-AE91-365B3C6E8938}" srcOrd="0" destOrd="0" presId="urn:microsoft.com/office/officeart/2005/8/layout/process1"/>
    <dgm:cxn modelId="{619210A9-01F9-4323-A07E-7B62DA66ECA6}" srcId="{29B6BD14-8776-4B6C-A6EE-1F15A2909344}" destId="{148B2986-0196-495D-A1BD-BC4889679AE1}" srcOrd="0" destOrd="0" parTransId="{3D0AD2B5-2B7B-4D9C-A768-485D4D0BE086}" sibTransId="{1C1B0ED8-96E7-4717-B1BB-AC7CF3A82E29}"/>
    <dgm:cxn modelId="{2DE993B7-A4AD-430F-AFCA-6D5CF5E3FF77}" type="presOf" srcId="{E8D8C7AD-788A-4781-A45B-B47B3221DD89}" destId="{AD22A249-05E7-40DE-ACB9-429CBD3B83EE}" srcOrd="1" destOrd="0" presId="urn:microsoft.com/office/officeart/2005/8/layout/process1"/>
    <dgm:cxn modelId="{178B2421-C975-41FE-9003-342C55AA98F9}" type="presOf" srcId="{1C1B0ED8-96E7-4717-B1BB-AC7CF3A82E29}" destId="{4397F8B6-1823-4332-8F01-7DE8BE7B0015}" srcOrd="1" destOrd="0" presId="urn:microsoft.com/office/officeart/2005/8/layout/process1"/>
    <dgm:cxn modelId="{50D7C2C9-C0D8-475F-9B83-A6DF15200B63}" type="presOf" srcId="{8A8E3E21-A1E5-4991-826F-144997082778}" destId="{DAD7E55E-57EF-4FD9-BB96-AE60961330B9}" srcOrd="0" destOrd="0" presId="urn:microsoft.com/office/officeart/2005/8/layout/process1"/>
    <dgm:cxn modelId="{46273419-A342-4AC9-98FC-BA92DD2C5FDB}" type="presOf" srcId="{6EB78E23-36F3-44A0-AD50-66A7EAF446F0}" destId="{1599C846-1562-43BB-A37A-59C9105E3BF6}" srcOrd="1" destOrd="0" presId="urn:microsoft.com/office/officeart/2005/8/layout/process1"/>
    <dgm:cxn modelId="{3D5C1BFE-5F47-4B5D-BBAF-A29D4D20ACDE}" type="presOf" srcId="{1C1B0ED8-96E7-4717-B1BB-AC7CF3A82E29}" destId="{08CF5A5D-66C0-4EC8-8E4B-DF78775BA751}" srcOrd="0" destOrd="0" presId="urn:microsoft.com/office/officeart/2005/8/layout/process1"/>
    <dgm:cxn modelId="{47F38E03-7D14-498F-88F7-37FD06EC59C3}" type="presOf" srcId="{A06AD0C1-0052-40FD-964B-83259EFAAB7A}" destId="{9D38F512-1369-49A2-9165-1A50546E022B}" srcOrd="0" destOrd="0" presId="urn:microsoft.com/office/officeart/2005/8/layout/process1"/>
    <dgm:cxn modelId="{A55A71C3-F717-4183-A1CC-93BB94C28EDE}" srcId="{29B6BD14-8776-4B6C-A6EE-1F15A2909344}" destId="{A06AD0C1-0052-40FD-964B-83259EFAAB7A}" srcOrd="3" destOrd="0" parTransId="{44EFACC4-41C9-413B-8E9E-6BECDDAEE4DC}" sibTransId="{6EB78E23-36F3-44A0-AD50-66A7EAF446F0}"/>
    <dgm:cxn modelId="{CC816067-FB2F-4F93-BE52-8BCC60142468}" type="presOf" srcId="{148B2986-0196-495D-A1BD-BC4889679AE1}" destId="{29C0974C-67A5-4A79-89ED-77658D9C23F1}" srcOrd="0" destOrd="0" presId="urn:microsoft.com/office/officeart/2005/8/layout/process1"/>
    <dgm:cxn modelId="{6BD8EF7D-B0C7-4AAE-84DF-C8D20A6CE340}" type="presOf" srcId="{6EB78E23-36F3-44A0-AD50-66A7EAF446F0}" destId="{A8F37300-6E6F-4FFC-BC51-655C0F3E8F65}" srcOrd="0" destOrd="0" presId="urn:microsoft.com/office/officeart/2005/8/layout/process1"/>
    <dgm:cxn modelId="{539C53A2-F30D-4DF3-A09F-68DEC62B6491}" type="presOf" srcId="{F50C3FEE-B81C-4B4D-8FED-DAF174754618}" destId="{F24F52B9-1F5F-43AA-9116-5D7190BBCB64}" srcOrd="1" destOrd="0" presId="urn:microsoft.com/office/officeart/2005/8/layout/process1"/>
    <dgm:cxn modelId="{470C634F-14AD-49B2-A143-C6D7BCC3F55A}" type="presParOf" srcId="{4011D10E-2E6F-4841-AC4F-95B0393AFC29}" destId="{29C0974C-67A5-4A79-89ED-77658D9C23F1}" srcOrd="0" destOrd="0" presId="urn:microsoft.com/office/officeart/2005/8/layout/process1"/>
    <dgm:cxn modelId="{57BCFFC1-A336-4AB7-96B8-56BDEF1AB9B0}" type="presParOf" srcId="{4011D10E-2E6F-4841-AC4F-95B0393AFC29}" destId="{08CF5A5D-66C0-4EC8-8E4B-DF78775BA751}" srcOrd="1" destOrd="0" presId="urn:microsoft.com/office/officeart/2005/8/layout/process1"/>
    <dgm:cxn modelId="{C70C1D23-815E-407D-A4C8-44844D71B3CC}" type="presParOf" srcId="{08CF5A5D-66C0-4EC8-8E4B-DF78775BA751}" destId="{4397F8B6-1823-4332-8F01-7DE8BE7B0015}" srcOrd="0" destOrd="0" presId="urn:microsoft.com/office/officeart/2005/8/layout/process1"/>
    <dgm:cxn modelId="{4F9BB444-769F-4D50-9814-2AE61F115DEF}" type="presParOf" srcId="{4011D10E-2E6F-4841-AC4F-95B0393AFC29}" destId="{DAD7E55E-57EF-4FD9-BB96-AE60961330B9}" srcOrd="2" destOrd="0" presId="urn:microsoft.com/office/officeart/2005/8/layout/process1"/>
    <dgm:cxn modelId="{8D488010-92FB-4F0D-8B18-AD5DF80E7F33}" type="presParOf" srcId="{4011D10E-2E6F-4841-AC4F-95B0393AFC29}" destId="{6737F120-D78C-46E1-BCB8-666A2CC54073}" srcOrd="3" destOrd="0" presId="urn:microsoft.com/office/officeart/2005/8/layout/process1"/>
    <dgm:cxn modelId="{505782ED-B40F-4C12-9AD4-4FECFBA78BB7}" type="presParOf" srcId="{6737F120-D78C-46E1-BCB8-666A2CC54073}" destId="{AD22A249-05E7-40DE-ACB9-429CBD3B83EE}" srcOrd="0" destOrd="0" presId="urn:microsoft.com/office/officeart/2005/8/layout/process1"/>
    <dgm:cxn modelId="{C290058B-E04F-4B6B-A133-BFA654020136}" type="presParOf" srcId="{4011D10E-2E6F-4841-AC4F-95B0393AFC29}" destId="{468E38F0-DC90-4714-AE91-365B3C6E8938}" srcOrd="4" destOrd="0" presId="urn:microsoft.com/office/officeart/2005/8/layout/process1"/>
    <dgm:cxn modelId="{69B7ABAD-E047-4C7A-950D-4C47AF26E198}" type="presParOf" srcId="{4011D10E-2E6F-4841-AC4F-95B0393AFC29}" destId="{B48A6B0B-655D-493A-9E7D-EA73D25CFB80}" srcOrd="5" destOrd="0" presId="urn:microsoft.com/office/officeart/2005/8/layout/process1"/>
    <dgm:cxn modelId="{A7E115C4-3D7B-40AF-9542-72A97EE41CCE}" type="presParOf" srcId="{B48A6B0B-655D-493A-9E7D-EA73D25CFB80}" destId="{F24F52B9-1F5F-43AA-9116-5D7190BBCB64}" srcOrd="0" destOrd="0" presId="urn:microsoft.com/office/officeart/2005/8/layout/process1"/>
    <dgm:cxn modelId="{98B1E977-5CA1-45B1-AA16-75512104D78D}" type="presParOf" srcId="{4011D10E-2E6F-4841-AC4F-95B0393AFC29}" destId="{9D38F512-1369-49A2-9165-1A50546E022B}" srcOrd="6" destOrd="0" presId="urn:microsoft.com/office/officeart/2005/8/layout/process1"/>
    <dgm:cxn modelId="{7A9E5C85-32A9-456A-9A7F-32B76712F603}" type="presParOf" srcId="{4011D10E-2E6F-4841-AC4F-95B0393AFC29}" destId="{A8F37300-6E6F-4FFC-BC51-655C0F3E8F65}" srcOrd="7" destOrd="0" presId="urn:microsoft.com/office/officeart/2005/8/layout/process1"/>
    <dgm:cxn modelId="{443C951B-4F1D-4F24-9236-7110384D9242}" type="presParOf" srcId="{A8F37300-6E6F-4FFC-BC51-655C0F3E8F65}" destId="{1599C846-1562-43BB-A37A-59C9105E3BF6}" srcOrd="0" destOrd="0" presId="urn:microsoft.com/office/officeart/2005/8/layout/process1"/>
    <dgm:cxn modelId="{574AF2E8-1F0F-4121-BFF3-109DD4DAD8BC}"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BB9925-21B4-48F6-84FD-58357F0CE37C}" type="doc">
      <dgm:prSet loTypeId="urn:microsoft.com/office/officeart/2005/8/layout/cycle2" loCatId="cycle" qsTypeId="urn:microsoft.com/office/officeart/2005/8/quickstyle/simple5" qsCatId="simple" csTypeId="urn:microsoft.com/office/officeart/2005/8/colors/accent2_3" csCatId="accent2" phldr="1"/>
      <dgm:spPr/>
      <dgm:t>
        <a:bodyPr/>
        <a:lstStyle/>
        <a:p>
          <a:endParaRPr lang="en-GB"/>
        </a:p>
      </dgm:t>
    </dgm:pt>
    <dgm:pt modelId="{5C0A9DDC-6C5A-406C-9AC8-0308104357C2}">
      <dgm:prSet phldrT="[Text]"/>
      <dgm:spPr/>
      <dgm:t>
        <a:bodyPr/>
        <a:lstStyle/>
        <a:p>
          <a:r>
            <a:rPr lang="en-GB" dirty="0">
              <a:solidFill>
                <a:schemeClr val="tx1"/>
              </a:solidFill>
            </a:rPr>
            <a:t>Surprising fact</a:t>
          </a:r>
        </a:p>
      </dgm:t>
    </dgm:pt>
    <dgm:pt modelId="{C861D4EB-9471-4F4B-9812-C800E86AE361}" type="parTrans" cxnId="{927AC69B-2B1B-4B6E-91CC-8216F6701105}">
      <dgm:prSet/>
      <dgm:spPr/>
      <dgm:t>
        <a:bodyPr/>
        <a:lstStyle/>
        <a:p>
          <a:endParaRPr lang="en-GB"/>
        </a:p>
      </dgm:t>
    </dgm:pt>
    <dgm:pt modelId="{66C63C95-F950-4A44-86A6-7B126DC215F3}" type="sibTrans" cxnId="{927AC69B-2B1B-4B6E-91CC-8216F6701105}">
      <dgm:prSet/>
      <dgm:spPr/>
      <dgm:t>
        <a:bodyPr/>
        <a:lstStyle/>
        <a:p>
          <a:endParaRPr lang="en-GB"/>
        </a:p>
      </dgm:t>
    </dgm:pt>
    <dgm:pt modelId="{1952A6EA-30D4-4B26-B775-0E2899E5693F}">
      <dgm:prSet phldrT="[Text]"/>
      <dgm:spPr>
        <a:solidFill>
          <a:srgbClr val="00B050"/>
        </a:solidFill>
      </dgm:spPr>
      <dgm:t>
        <a:bodyPr/>
        <a:lstStyle/>
        <a:p>
          <a:r>
            <a:rPr lang="en-GB" dirty="0"/>
            <a:t>Conceptual </a:t>
          </a:r>
          <a:r>
            <a:rPr lang="en-GB" dirty="0">
              <a:solidFill>
                <a:schemeClr val="tx1"/>
              </a:solidFill>
            </a:rPr>
            <a:t>framework</a:t>
          </a:r>
        </a:p>
      </dgm:t>
    </dgm:pt>
    <dgm:pt modelId="{E67D1197-A1E9-448F-A276-C151338CEF3C}" type="parTrans" cxnId="{648AD82D-C6FD-4071-9575-9D50DECDCF83}">
      <dgm:prSet/>
      <dgm:spPr/>
      <dgm:t>
        <a:bodyPr/>
        <a:lstStyle/>
        <a:p>
          <a:endParaRPr lang="en-GB"/>
        </a:p>
      </dgm:t>
    </dgm:pt>
    <dgm:pt modelId="{9E98A764-A63A-42B2-ACDF-66FD49B57A62}" type="sibTrans" cxnId="{648AD82D-C6FD-4071-9575-9D50DECDCF83}">
      <dgm:prSet/>
      <dgm:spPr/>
      <dgm:t>
        <a:bodyPr/>
        <a:lstStyle/>
        <a:p>
          <a:endParaRPr lang="en-GB"/>
        </a:p>
      </dgm:t>
    </dgm:pt>
    <dgm:pt modelId="{CCDCA31E-AEDA-4205-8DBC-E0444A50B332}" type="pres">
      <dgm:prSet presAssocID="{B1BB9925-21B4-48F6-84FD-58357F0CE37C}" presName="cycle" presStyleCnt="0">
        <dgm:presLayoutVars>
          <dgm:dir/>
          <dgm:resizeHandles val="exact"/>
        </dgm:presLayoutVars>
      </dgm:prSet>
      <dgm:spPr/>
      <dgm:t>
        <a:bodyPr/>
        <a:lstStyle/>
        <a:p>
          <a:endParaRPr lang="en-GB"/>
        </a:p>
      </dgm:t>
    </dgm:pt>
    <dgm:pt modelId="{AD4F4FEE-B2CB-4EF9-B1A4-087F0291E7D8}" type="pres">
      <dgm:prSet presAssocID="{5C0A9DDC-6C5A-406C-9AC8-0308104357C2}" presName="node" presStyleLbl="node1" presStyleIdx="0" presStyleCnt="2">
        <dgm:presLayoutVars>
          <dgm:bulletEnabled val="1"/>
        </dgm:presLayoutVars>
      </dgm:prSet>
      <dgm:spPr/>
      <dgm:t>
        <a:bodyPr/>
        <a:lstStyle/>
        <a:p>
          <a:endParaRPr lang="en-GB"/>
        </a:p>
      </dgm:t>
    </dgm:pt>
    <dgm:pt modelId="{EECCA2BF-FBF8-4602-AAAD-0001E8A8BFD7}" type="pres">
      <dgm:prSet presAssocID="{66C63C95-F950-4A44-86A6-7B126DC215F3}" presName="sibTrans" presStyleLbl="sibTrans2D1" presStyleIdx="0" presStyleCnt="2" custScaleX="159370"/>
      <dgm:spPr/>
      <dgm:t>
        <a:bodyPr/>
        <a:lstStyle/>
        <a:p>
          <a:endParaRPr lang="en-GB"/>
        </a:p>
      </dgm:t>
    </dgm:pt>
    <dgm:pt modelId="{ED7D3504-1701-4C29-A426-70E30772F6BA}" type="pres">
      <dgm:prSet presAssocID="{66C63C95-F950-4A44-86A6-7B126DC215F3}" presName="connectorText" presStyleLbl="sibTrans2D1" presStyleIdx="0" presStyleCnt="2"/>
      <dgm:spPr/>
      <dgm:t>
        <a:bodyPr/>
        <a:lstStyle/>
        <a:p>
          <a:endParaRPr lang="en-GB"/>
        </a:p>
      </dgm:t>
    </dgm:pt>
    <dgm:pt modelId="{60147B80-7700-43FD-8E92-88A471285A87}" type="pres">
      <dgm:prSet presAssocID="{1952A6EA-30D4-4B26-B775-0E2899E5693F}" presName="node" presStyleLbl="node1" presStyleIdx="1" presStyleCnt="2">
        <dgm:presLayoutVars>
          <dgm:bulletEnabled val="1"/>
        </dgm:presLayoutVars>
      </dgm:prSet>
      <dgm:spPr/>
      <dgm:t>
        <a:bodyPr/>
        <a:lstStyle/>
        <a:p>
          <a:endParaRPr lang="en-GB"/>
        </a:p>
      </dgm:t>
    </dgm:pt>
    <dgm:pt modelId="{9F5C7F3D-4069-4BC0-A7B0-876E2D071DDE}" type="pres">
      <dgm:prSet presAssocID="{9E98A764-A63A-42B2-ACDF-66FD49B57A62}" presName="sibTrans" presStyleLbl="sibTrans2D1" presStyleIdx="1" presStyleCnt="2" custScaleX="207333"/>
      <dgm:spPr/>
      <dgm:t>
        <a:bodyPr/>
        <a:lstStyle/>
        <a:p>
          <a:endParaRPr lang="en-GB"/>
        </a:p>
      </dgm:t>
    </dgm:pt>
    <dgm:pt modelId="{31561930-5A42-4128-BBF6-E146498A31C1}" type="pres">
      <dgm:prSet presAssocID="{9E98A764-A63A-42B2-ACDF-66FD49B57A62}" presName="connectorText" presStyleLbl="sibTrans2D1" presStyleIdx="1" presStyleCnt="2"/>
      <dgm:spPr/>
      <dgm:t>
        <a:bodyPr/>
        <a:lstStyle/>
        <a:p>
          <a:endParaRPr lang="en-GB"/>
        </a:p>
      </dgm:t>
    </dgm:pt>
  </dgm:ptLst>
  <dgm:cxnLst>
    <dgm:cxn modelId="{927AC69B-2B1B-4B6E-91CC-8216F6701105}" srcId="{B1BB9925-21B4-48F6-84FD-58357F0CE37C}" destId="{5C0A9DDC-6C5A-406C-9AC8-0308104357C2}" srcOrd="0" destOrd="0" parTransId="{C861D4EB-9471-4F4B-9812-C800E86AE361}" sibTransId="{66C63C95-F950-4A44-86A6-7B126DC215F3}"/>
    <dgm:cxn modelId="{648AD82D-C6FD-4071-9575-9D50DECDCF83}" srcId="{B1BB9925-21B4-48F6-84FD-58357F0CE37C}" destId="{1952A6EA-30D4-4B26-B775-0E2899E5693F}" srcOrd="1" destOrd="0" parTransId="{E67D1197-A1E9-448F-A276-C151338CEF3C}" sibTransId="{9E98A764-A63A-42B2-ACDF-66FD49B57A62}"/>
    <dgm:cxn modelId="{7EDABFD6-63B3-4CF9-A299-71530E5A4A58}" type="presOf" srcId="{66C63C95-F950-4A44-86A6-7B126DC215F3}" destId="{EECCA2BF-FBF8-4602-AAAD-0001E8A8BFD7}" srcOrd="0" destOrd="0" presId="urn:microsoft.com/office/officeart/2005/8/layout/cycle2"/>
    <dgm:cxn modelId="{9E3F94A5-D04E-4B6E-8AAD-122B24148F49}" type="presOf" srcId="{66C63C95-F950-4A44-86A6-7B126DC215F3}" destId="{ED7D3504-1701-4C29-A426-70E30772F6BA}" srcOrd="1" destOrd="0" presId="urn:microsoft.com/office/officeart/2005/8/layout/cycle2"/>
    <dgm:cxn modelId="{6585A6E5-B8AA-470E-8886-80EF52FC7521}" type="presOf" srcId="{1952A6EA-30D4-4B26-B775-0E2899E5693F}" destId="{60147B80-7700-43FD-8E92-88A471285A87}" srcOrd="0" destOrd="0" presId="urn:microsoft.com/office/officeart/2005/8/layout/cycle2"/>
    <dgm:cxn modelId="{C23AA81A-2F5A-4D97-80D1-7001C59FD8AA}" type="presOf" srcId="{9E98A764-A63A-42B2-ACDF-66FD49B57A62}" destId="{31561930-5A42-4128-BBF6-E146498A31C1}" srcOrd="1" destOrd="0" presId="urn:microsoft.com/office/officeart/2005/8/layout/cycle2"/>
    <dgm:cxn modelId="{176DD08C-E1B0-431B-A8B1-24EDFCB56F6F}" type="presOf" srcId="{9E98A764-A63A-42B2-ACDF-66FD49B57A62}" destId="{9F5C7F3D-4069-4BC0-A7B0-876E2D071DDE}" srcOrd="0" destOrd="0" presId="urn:microsoft.com/office/officeart/2005/8/layout/cycle2"/>
    <dgm:cxn modelId="{2AAA2AFA-FAA9-44E0-98AF-C4FDF47D13C9}" type="presOf" srcId="{5C0A9DDC-6C5A-406C-9AC8-0308104357C2}" destId="{AD4F4FEE-B2CB-4EF9-B1A4-087F0291E7D8}" srcOrd="0" destOrd="0" presId="urn:microsoft.com/office/officeart/2005/8/layout/cycle2"/>
    <dgm:cxn modelId="{CA755C87-64B8-4CE5-8436-F8205ABD3D68}" type="presOf" srcId="{B1BB9925-21B4-48F6-84FD-58357F0CE37C}" destId="{CCDCA31E-AEDA-4205-8DBC-E0444A50B332}" srcOrd="0" destOrd="0" presId="urn:microsoft.com/office/officeart/2005/8/layout/cycle2"/>
    <dgm:cxn modelId="{733A747D-88DD-4286-9039-F918143B3D96}" type="presParOf" srcId="{CCDCA31E-AEDA-4205-8DBC-E0444A50B332}" destId="{AD4F4FEE-B2CB-4EF9-B1A4-087F0291E7D8}" srcOrd="0" destOrd="0" presId="urn:microsoft.com/office/officeart/2005/8/layout/cycle2"/>
    <dgm:cxn modelId="{9A1CE9FC-D555-427F-A880-54A737A74066}" type="presParOf" srcId="{CCDCA31E-AEDA-4205-8DBC-E0444A50B332}" destId="{EECCA2BF-FBF8-4602-AAAD-0001E8A8BFD7}" srcOrd="1" destOrd="0" presId="urn:microsoft.com/office/officeart/2005/8/layout/cycle2"/>
    <dgm:cxn modelId="{6A7F4190-2217-45CC-B3EF-2D7C48309B9B}" type="presParOf" srcId="{EECCA2BF-FBF8-4602-AAAD-0001E8A8BFD7}" destId="{ED7D3504-1701-4C29-A426-70E30772F6BA}" srcOrd="0" destOrd="0" presId="urn:microsoft.com/office/officeart/2005/8/layout/cycle2"/>
    <dgm:cxn modelId="{BC81B8D4-67D8-4BFD-90C4-B1CF6AC0D826}" type="presParOf" srcId="{CCDCA31E-AEDA-4205-8DBC-E0444A50B332}" destId="{60147B80-7700-43FD-8E92-88A471285A87}" srcOrd="2" destOrd="0" presId="urn:microsoft.com/office/officeart/2005/8/layout/cycle2"/>
    <dgm:cxn modelId="{4D16F37D-C406-44CB-A6A5-EF1C3C37A5E2}" type="presParOf" srcId="{CCDCA31E-AEDA-4205-8DBC-E0444A50B332}" destId="{9F5C7F3D-4069-4BC0-A7B0-876E2D071DDE}" srcOrd="3" destOrd="0" presId="urn:microsoft.com/office/officeart/2005/8/layout/cycle2"/>
    <dgm:cxn modelId="{03F751BE-96E0-4589-8366-B435A1228E09}" type="presParOf" srcId="{9F5C7F3D-4069-4BC0-A7B0-876E2D071DDE}" destId="{31561930-5A42-4128-BBF6-E146498A31C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4EF1F-82D5-A540-9DBF-0FE9A67D7F33}">
      <dsp:nvSpPr>
        <dsp:cNvPr id="0" name=""/>
        <dsp:cNvSpPr/>
      </dsp:nvSpPr>
      <dsp:spPr>
        <a:xfrm>
          <a:off x="2323639" y="799743"/>
          <a:ext cx="503752" cy="91440"/>
        </a:xfrm>
        <a:custGeom>
          <a:avLst/>
          <a:gdLst/>
          <a:ahLst/>
          <a:cxnLst/>
          <a:rect l="0" t="0" r="0" b="0"/>
          <a:pathLst>
            <a:path>
              <a:moveTo>
                <a:pt x="0" y="45720"/>
              </a:moveTo>
              <a:lnTo>
                <a:pt x="50375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62156" y="842791"/>
        <a:ext cx="26717" cy="5343"/>
      </dsp:txXfrm>
    </dsp:sp>
    <dsp:sp modelId="{25987E20-3F82-064A-9442-1F44F8AF83AD}">
      <dsp:nvSpPr>
        <dsp:cNvPr id="0" name=""/>
        <dsp:cNvSpPr/>
      </dsp:nvSpPr>
      <dsp:spPr>
        <a:xfrm>
          <a:off x="2168" y="148482"/>
          <a:ext cx="2323270" cy="13939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What will your starting point be (theory or phenomena)?</a:t>
          </a:r>
          <a:endParaRPr lang="en-US" sz="2000" kern="1200"/>
        </a:p>
      </dsp:txBody>
      <dsp:txXfrm>
        <a:off x="2168" y="148482"/>
        <a:ext cx="2323270" cy="1393962"/>
      </dsp:txXfrm>
    </dsp:sp>
    <dsp:sp modelId="{9D39E5FB-4975-2345-9C28-8160F5BC088C}">
      <dsp:nvSpPr>
        <dsp:cNvPr id="0" name=""/>
        <dsp:cNvSpPr/>
      </dsp:nvSpPr>
      <dsp:spPr>
        <a:xfrm>
          <a:off x="5181262" y="799743"/>
          <a:ext cx="503752" cy="91440"/>
        </a:xfrm>
        <a:custGeom>
          <a:avLst/>
          <a:gdLst/>
          <a:ahLst/>
          <a:cxnLst/>
          <a:rect l="0" t="0" r="0" b="0"/>
          <a:pathLst>
            <a:path>
              <a:moveTo>
                <a:pt x="0" y="45720"/>
              </a:moveTo>
              <a:lnTo>
                <a:pt x="50375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419779" y="842791"/>
        <a:ext cx="26717" cy="5343"/>
      </dsp:txXfrm>
    </dsp:sp>
    <dsp:sp modelId="{D4ECC844-EA64-9D48-82E1-000D8B9DDB59}">
      <dsp:nvSpPr>
        <dsp:cNvPr id="0" name=""/>
        <dsp:cNvSpPr/>
      </dsp:nvSpPr>
      <dsp:spPr>
        <a:xfrm>
          <a:off x="2859791" y="148482"/>
          <a:ext cx="2323270" cy="139396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What research objects/phenomena will you focus on? </a:t>
          </a:r>
          <a:endParaRPr lang="en-US" sz="2000" kern="1200"/>
        </a:p>
      </dsp:txBody>
      <dsp:txXfrm>
        <a:off x="2859791" y="148482"/>
        <a:ext cx="2323270" cy="1393962"/>
      </dsp:txXfrm>
    </dsp:sp>
    <dsp:sp modelId="{B8861984-5109-4241-8089-5A6AEE507545}">
      <dsp:nvSpPr>
        <dsp:cNvPr id="0" name=""/>
        <dsp:cNvSpPr/>
      </dsp:nvSpPr>
      <dsp:spPr>
        <a:xfrm>
          <a:off x="8038885" y="799743"/>
          <a:ext cx="503752" cy="91440"/>
        </a:xfrm>
        <a:custGeom>
          <a:avLst/>
          <a:gdLst/>
          <a:ahLst/>
          <a:cxnLst/>
          <a:rect l="0" t="0" r="0" b="0"/>
          <a:pathLst>
            <a:path>
              <a:moveTo>
                <a:pt x="0" y="45720"/>
              </a:moveTo>
              <a:lnTo>
                <a:pt x="503752"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8277402" y="842791"/>
        <a:ext cx="26717" cy="5343"/>
      </dsp:txXfrm>
    </dsp:sp>
    <dsp:sp modelId="{B5362B2B-40CA-0040-B802-863107951C9C}">
      <dsp:nvSpPr>
        <dsp:cNvPr id="0" name=""/>
        <dsp:cNvSpPr/>
      </dsp:nvSpPr>
      <dsp:spPr>
        <a:xfrm>
          <a:off x="5717414" y="148482"/>
          <a:ext cx="2323270" cy="139396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What theories will you choose?</a:t>
          </a:r>
          <a:endParaRPr lang="en-US" sz="2000" kern="1200"/>
        </a:p>
      </dsp:txBody>
      <dsp:txXfrm>
        <a:off x="5717414" y="148482"/>
        <a:ext cx="2323270" cy="1393962"/>
      </dsp:txXfrm>
    </dsp:sp>
    <dsp:sp modelId="{09705BC1-4073-2C45-A9E9-D8247859C81A}">
      <dsp:nvSpPr>
        <dsp:cNvPr id="0" name=""/>
        <dsp:cNvSpPr/>
      </dsp:nvSpPr>
      <dsp:spPr>
        <a:xfrm>
          <a:off x="1163804" y="1540644"/>
          <a:ext cx="8572868" cy="503752"/>
        </a:xfrm>
        <a:custGeom>
          <a:avLst/>
          <a:gdLst/>
          <a:ahLst/>
          <a:cxnLst/>
          <a:rect l="0" t="0" r="0" b="0"/>
          <a:pathLst>
            <a:path>
              <a:moveTo>
                <a:pt x="8572868" y="0"/>
              </a:moveTo>
              <a:lnTo>
                <a:pt x="8572868" y="268976"/>
              </a:lnTo>
              <a:lnTo>
                <a:pt x="0" y="268976"/>
              </a:lnTo>
              <a:lnTo>
                <a:pt x="0" y="503752"/>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235500" y="1789849"/>
        <a:ext cx="429475" cy="5343"/>
      </dsp:txXfrm>
    </dsp:sp>
    <dsp:sp modelId="{9758B033-862C-FD4E-9CE5-8C902FDAC577}">
      <dsp:nvSpPr>
        <dsp:cNvPr id="0" name=""/>
        <dsp:cNvSpPr/>
      </dsp:nvSpPr>
      <dsp:spPr>
        <a:xfrm>
          <a:off x="8575037" y="148482"/>
          <a:ext cx="2323270" cy="139396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What data will you collect and how? How will you analyse it?</a:t>
          </a:r>
          <a:endParaRPr lang="en-US" sz="2000" kern="1200"/>
        </a:p>
      </dsp:txBody>
      <dsp:txXfrm>
        <a:off x="8575037" y="148482"/>
        <a:ext cx="2323270" cy="1393962"/>
      </dsp:txXfrm>
    </dsp:sp>
    <dsp:sp modelId="{6F13CF0F-9E10-9445-A2E1-7A515454ECAF}">
      <dsp:nvSpPr>
        <dsp:cNvPr id="0" name=""/>
        <dsp:cNvSpPr/>
      </dsp:nvSpPr>
      <dsp:spPr>
        <a:xfrm>
          <a:off x="2323639" y="2728058"/>
          <a:ext cx="503752" cy="91440"/>
        </a:xfrm>
        <a:custGeom>
          <a:avLst/>
          <a:gdLst/>
          <a:ahLst/>
          <a:cxnLst/>
          <a:rect l="0" t="0" r="0" b="0"/>
          <a:pathLst>
            <a:path>
              <a:moveTo>
                <a:pt x="0" y="45720"/>
              </a:moveTo>
              <a:lnTo>
                <a:pt x="503752" y="45720"/>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62156" y="2771106"/>
        <a:ext cx="26717" cy="5343"/>
      </dsp:txXfrm>
    </dsp:sp>
    <dsp:sp modelId="{0368C4C8-9622-454E-83CE-BCF76676D790}">
      <dsp:nvSpPr>
        <dsp:cNvPr id="0" name=""/>
        <dsp:cNvSpPr/>
      </dsp:nvSpPr>
      <dsp:spPr>
        <a:xfrm>
          <a:off x="2168" y="2076797"/>
          <a:ext cx="2323270" cy="139396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How will you communicate your findings?</a:t>
          </a:r>
          <a:endParaRPr lang="en-US" sz="2000" kern="1200"/>
        </a:p>
      </dsp:txBody>
      <dsp:txXfrm>
        <a:off x="2168" y="2076797"/>
        <a:ext cx="2323270" cy="1393962"/>
      </dsp:txXfrm>
    </dsp:sp>
    <dsp:sp modelId="{DF69C16A-3246-6040-A4BC-2A52B39B1AD8}">
      <dsp:nvSpPr>
        <dsp:cNvPr id="0" name=""/>
        <dsp:cNvSpPr/>
      </dsp:nvSpPr>
      <dsp:spPr>
        <a:xfrm>
          <a:off x="5181262" y="2728058"/>
          <a:ext cx="503752" cy="91440"/>
        </a:xfrm>
        <a:custGeom>
          <a:avLst/>
          <a:gdLst/>
          <a:ahLst/>
          <a:cxnLst/>
          <a:rect l="0" t="0" r="0" b="0"/>
          <a:pathLst>
            <a:path>
              <a:moveTo>
                <a:pt x="0" y="45720"/>
              </a:moveTo>
              <a:lnTo>
                <a:pt x="50375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419779" y="2771106"/>
        <a:ext cx="26717" cy="5343"/>
      </dsp:txXfrm>
    </dsp:sp>
    <dsp:sp modelId="{078B08DE-1B11-F746-91C5-CACE031216DE}">
      <dsp:nvSpPr>
        <dsp:cNvPr id="0" name=""/>
        <dsp:cNvSpPr/>
      </dsp:nvSpPr>
      <dsp:spPr>
        <a:xfrm>
          <a:off x="2859791" y="2076797"/>
          <a:ext cx="2323270" cy="13939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How personally involved will you become in your research?</a:t>
          </a:r>
          <a:endParaRPr lang="en-US" sz="2000" kern="1200"/>
        </a:p>
      </dsp:txBody>
      <dsp:txXfrm>
        <a:off x="2859791" y="2076797"/>
        <a:ext cx="2323270" cy="1393962"/>
      </dsp:txXfrm>
    </dsp:sp>
    <dsp:sp modelId="{2B95B3A4-33D2-7D45-A392-D021ACD54C2B}">
      <dsp:nvSpPr>
        <dsp:cNvPr id="0" name=""/>
        <dsp:cNvSpPr/>
      </dsp:nvSpPr>
      <dsp:spPr>
        <a:xfrm>
          <a:off x="8038885" y="2728058"/>
          <a:ext cx="503752" cy="91440"/>
        </a:xfrm>
        <a:custGeom>
          <a:avLst/>
          <a:gdLst/>
          <a:ahLst/>
          <a:cxnLst/>
          <a:rect l="0" t="0" r="0" b="0"/>
          <a:pathLst>
            <a:path>
              <a:moveTo>
                <a:pt x="0" y="45720"/>
              </a:moveTo>
              <a:lnTo>
                <a:pt x="50375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8277402" y="2771106"/>
        <a:ext cx="26717" cy="5343"/>
      </dsp:txXfrm>
    </dsp:sp>
    <dsp:sp modelId="{008FC74E-ED66-2D4E-B4F4-06A07E6BE76F}">
      <dsp:nvSpPr>
        <dsp:cNvPr id="0" name=""/>
        <dsp:cNvSpPr/>
      </dsp:nvSpPr>
      <dsp:spPr>
        <a:xfrm>
          <a:off x="5717414" y="2076797"/>
          <a:ext cx="2323270" cy="139396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kern="1200"/>
            <a:t>What limitations will your research have?</a:t>
          </a:r>
          <a:endParaRPr lang="en-US" sz="2000" kern="1200"/>
        </a:p>
      </dsp:txBody>
      <dsp:txXfrm>
        <a:off x="5717414" y="2076797"/>
        <a:ext cx="2323270" cy="1393962"/>
      </dsp:txXfrm>
    </dsp:sp>
    <dsp:sp modelId="{EE199FD0-F59E-3040-AC49-B49C6CBDB7DD}">
      <dsp:nvSpPr>
        <dsp:cNvPr id="0" name=""/>
        <dsp:cNvSpPr/>
      </dsp:nvSpPr>
      <dsp:spPr>
        <a:xfrm>
          <a:off x="8575037" y="2076797"/>
          <a:ext cx="2323270" cy="139396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lvl="0" algn="ctr" defTabSz="889000">
            <a:lnSpc>
              <a:spcPct val="90000"/>
            </a:lnSpc>
            <a:spcBef>
              <a:spcPct val="0"/>
            </a:spcBef>
            <a:spcAft>
              <a:spcPct val="35000"/>
            </a:spcAft>
          </a:pPr>
          <a:r>
            <a:rPr lang="en-GB" sz="2000" b="1" kern="1200"/>
            <a:t>Will it all fit together in the end?</a:t>
          </a:r>
          <a:endParaRPr lang="en-US" sz="2000" kern="1200"/>
        </a:p>
      </dsp:txBody>
      <dsp:txXfrm>
        <a:off x="8575037" y="2076797"/>
        <a:ext cx="2323270" cy="1393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808" y="172922"/>
          <a:ext cx="1814289" cy="725715"/>
        </a:xfrm>
        <a:prstGeom prst="homePlate">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rPr>
            <a:t>Positivism</a:t>
          </a:r>
        </a:p>
      </dsp:txBody>
      <dsp:txXfrm>
        <a:off x="1808" y="172922"/>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rPr>
            <a:t>Deductive</a:t>
          </a: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rPr>
            <a:t>Quantitative</a:t>
          </a: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a:t>Experiments,</a:t>
          </a:r>
          <a:br>
            <a:rPr lang="en-GB" sz="1400" kern="1200" dirty="0"/>
          </a:br>
          <a:r>
            <a:rPr lang="en-GB" sz="1400" kern="1200" dirty="0">
              <a:solidFill>
                <a:schemeClr val="tx1"/>
              </a:solidFill>
            </a:rPr>
            <a:t>Surveys</a:t>
          </a:r>
        </a:p>
      </dsp:txBody>
      <dsp:txXfrm>
        <a:off x="4718960" y="172922"/>
        <a:ext cx="1088574" cy="725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29210" y="155604"/>
          <a:ext cx="1842650" cy="737060"/>
        </a:xfrm>
        <a:prstGeom prst="homePlate">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a:solidFill>
                <a:schemeClr val="tx1"/>
              </a:solidFill>
            </a:rPr>
            <a:t>Interpretivism</a:t>
          </a:r>
          <a:endParaRPr lang="en-GB" sz="1600" kern="1200" dirty="0">
            <a:solidFill>
              <a:schemeClr val="tx1"/>
            </a:solidFill>
          </a:endParaRPr>
        </a:p>
      </dsp:txBody>
      <dsp:txXfrm>
        <a:off x="29210" y="155604"/>
        <a:ext cx="1658385" cy="737060"/>
      </dsp:txXfrm>
    </dsp:sp>
    <dsp:sp modelId="{841C31DA-719C-481A-9944-D61EDE3CC35A}">
      <dsp:nvSpPr>
        <dsp:cNvPr id="0" name=""/>
        <dsp:cNvSpPr/>
      </dsp:nvSpPr>
      <dsp:spPr>
        <a:xfrm>
          <a:off x="1475956" y="167250"/>
          <a:ext cx="1842650" cy="737060"/>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a:solidFill>
                <a:schemeClr val="tx1"/>
              </a:solidFill>
            </a:rPr>
            <a:t>Inductive</a:t>
          </a:r>
        </a:p>
      </dsp:txBody>
      <dsp:txXfrm>
        <a:off x="1844486" y="167250"/>
        <a:ext cx="1105590" cy="737060"/>
      </dsp:txXfrm>
    </dsp:sp>
    <dsp:sp modelId="{D6518227-3448-4A2C-ABCF-75EEEAD3767A}">
      <dsp:nvSpPr>
        <dsp:cNvPr id="0" name=""/>
        <dsp:cNvSpPr/>
      </dsp:nvSpPr>
      <dsp:spPr>
        <a:xfrm>
          <a:off x="2950077" y="167250"/>
          <a:ext cx="1842650" cy="737060"/>
        </a:xfrm>
        <a:prstGeom prst="chevron">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Qualitative</a:t>
          </a:r>
        </a:p>
      </dsp:txBody>
      <dsp:txXfrm>
        <a:off x="3318607" y="167250"/>
        <a:ext cx="1105590" cy="737060"/>
      </dsp:txXfrm>
    </dsp:sp>
    <dsp:sp modelId="{00C2F16A-4403-4312-B180-C23450EAB579}">
      <dsp:nvSpPr>
        <dsp:cNvPr id="0" name=""/>
        <dsp:cNvSpPr/>
      </dsp:nvSpPr>
      <dsp:spPr>
        <a:xfrm>
          <a:off x="4424197" y="167250"/>
          <a:ext cx="1842650" cy="737060"/>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a:t>Interviews,</a:t>
          </a:r>
          <a:br>
            <a:rPr lang="en-GB" sz="1200" kern="1200" dirty="0"/>
          </a:br>
          <a:r>
            <a:rPr lang="en-GB" sz="1200" kern="1200" dirty="0">
              <a:solidFill>
                <a:schemeClr val="tx1"/>
              </a:solidFill>
            </a:rPr>
            <a:t>Ethnography</a:t>
          </a:r>
          <a:r>
            <a:rPr lang="en-GB" sz="1200" kern="1200" dirty="0"/>
            <a:t>,</a:t>
          </a:r>
          <a:br>
            <a:rPr lang="en-GB" sz="1200" kern="1200" dirty="0"/>
          </a:br>
          <a:r>
            <a:rPr lang="en-GB" sz="1200" kern="1200" dirty="0"/>
            <a:t>Grounded  Theory</a:t>
          </a:r>
        </a:p>
      </dsp:txBody>
      <dsp:txXfrm>
        <a:off x="4792727" y="167250"/>
        <a:ext cx="1105590" cy="7370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 y="162015"/>
          <a:ext cx="1814289" cy="725715"/>
        </a:xfrm>
        <a:prstGeom prst="homePlate">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a:solidFill>
                <a:schemeClr val="tx1"/>
              </a:solidFill>
            </a:rPr>
            <a:t>Critical Realism</a:t>
          </a:r>
        </a:p>
      </dsp:txBody>
      <dsp:txXfrm>
        <a:off x="1" y="162015"/>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err="1">
              <a:solidFill>
                <a:schemeClr val="tx1"/>
              </a:solidFill>
            </a:rPr>
            <a:t>Abductive</a:t>
          </a:r>
          <a:r>
            <a:rPr lang="en-GB" sz="1400" kern="1200" dirty="0">
              <a:solidFill>
                <a:schemeClr val="tx1"/>
              </a:solidFill>
            </a:rPr>
            <a:t> </a:t>
          </a:r>
          <a:r>
            <a:rPr lang="en-GB" sz="1600" kern="1200" dirty="0"/>
            <a:t>(</a:t>
          </a:r>
          <a:r>
            <a:rPr lang="en-GB" sz="1200" kern="1200" dirty="0" err="1">
              <a:solidFill>
                <a:schemeClr val="tx1"/>
              </a:solidFill>
            </a:rPr>
            <a:t>Retroductive</a:t>
          </a:r>
          <a:r>
            <a:rPr lang="en-GB" sz="1200" kern="1200" dirty="0"/>
            <a:t>)</a:t>
          </a:r>
        </a:p>
      </dsp:txBody>
      <dsp:txXfrm>
        <a:off x="1816097" y="172922"/>
        <a:ext cx="1088574" cy="725715"/>
      </dsp:txXfrm>
    </dsp:sp>
    <dsp:sp modelId="{BAA2C9FD-975A-4C5E-A442-E5BE99442011}">
      <dsp:nvSpPr>
        <dsp:cNvPr id="0" name=""/>
        <dsp:cNvSpPr/>
      </dsp:nvSpPr>
      <dsp:spPr>
        <a:xfrm>
          <a:off x="2925898" y="176957"/>
          <a:ext cx="1814289" cy="725715"/>
        </a:xfrm>
        <a:prstGeom prst="chevron">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Qualitative</a:t>
          </a:r>
          <a:r>
            <a:rPr lang="en-GB" sz="1800" kern="1200" dirty="0">
              <a:solidFill>
                <a:schemeClr val="tx1"/>
              </a:solidFill>
            </a:rPr>
            <a:t/>
          </a:r>
          <a:br>
            <a:rPr lang="en-GB" sz="1800" kern="1200" dirty="0">
              <a:solidFill>
                <a:schemeClr val="tx1"/>
              </a:solidFill>
            </a:rPr>
          </a:br>
          <a:r>
            <a:rPr lang="en-GB" sz="1400" kern="1200" dirty="0">
              <a:solidFill>
                <a:schemeClr val="tx1"/>
              </a:solidFill>
            </a:rPr>
            <a:t>and/or</a:t>
          </a:r>
          <a:r>
            <a:rPr lang="en-GB" sz="1800" kern="1200" dirty="0"/>
            <a:t/>
          </a:r>
          <a:br>
            <a:rPr lang="en-GB" sz="1800" kern="1200" dirty="0"/>
          </a:br>
          <a:r>
            <a:rPr lang="en-GB" sz="1200" kern="1200" dirty="0">
              <a:solidFill>
                <a:schemeClr val="tx1"/>
              </a:solidFill>
            </a:rPr>
            <a:t>quantitative</a:t>
          </a:r>
        </a:p>
      </dsp:txBody>
      <dsp:txXfrm>
        <a:off x="3288756" y="176957"/>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lvl="0" algn="ctr" defTabSz="488950">
            <a:lnSpc>
              <a:spcPct val="90000"/>
            </a:lnSpc>
            <a:spcBef>
              <a:spcPct val="0"/>
            </a:spcBef>
            <a:spcAft>
              <a:spcPct val="35000"/>
            </a:spcAft>
          </a:pPr>
          <a:r>
            <a:rPr lang="en-GB" sz="1100" kern="1200" dirty="0"/>
            <a:t>Archival research, historical analysis + </a:t>
          </a:r>
        </a:p>
      </dsp:txBody>
      <dsp:txXfrm>
        <a:off x="4718960" y="172922"/>
        <a:ext cx="1088574" cy="725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4105" y="182618"/>
          <a:ext cx="1814289" cy="725715"/>
        </a:xfrm>
        <a:prstGeom prst="homePlate">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20003" bIns="40005" numCol="1" spcCol="1270" anchor="ctr" anchorCtr="0">
          <a:noAutofit/>
        </a:bodyPr>
        <a:lstStyle/>
        <a:p>
          <a:pPr lvl="0" algn="ctr" defTabSz="666750">
            <a:lnSpc>
              <a:spcPct val="90000"/>
            </a:lnSpc>
            <a:spcBef>
              <a:spcPct val="0"/>
            </a:spcBef>
            <a:spcAft>
              <a:spcPct val="35000"/>
            </a:spcAft>
          </a:pPr>
          <a:r>
            <a:rPr lang="en-GB" sz="1500" kern="1200" dirty="0">
              <a:solidFill>
                <a:schemeClr val="tx1"/>
              </a:solidFill>
            </a:rPr>
            <a:t>Pragmatism</a:t>
          </a:r>
        </a:p>
      </dsp:txBody>
      <dsp:txXfrm>
        <a:off x="14105" y="182618"/>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lvl="0" algn="ctr" defTabSz="666750">
            <a:lnSpc>
              <a:spcPct val="90000"/>
            </a:lnSpc>
            <a:spcBef>
              <a:spcPct val="0"/>
            </a:spcBef>
            <a:spcAft>
              <a:spcPct val="35000"/>
            </a:spcAft>
          </a:pPr>
          <a:r>
            <a:rPr lang="en-GB" sz="1500" kern="1200" dirty="0" err="1">
              <a:solidFill>
                <a:schemeClr val="tx1"/>
              </a:solidFill>
            </a:rPr>
            <a:t>Abductive</a:t>
          </a:r>
          <a:endParaRPr lang="en-GB" sz="1500" kern="1200" dirty="0">
            <a:solidFill>
              <a:schemeClr val="tx1"/>
            </a:solidFill>
          </a:endParaRP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rPr>
            <a:t>Quantitative</a:t>
          </a:r>
          <a:br>
            <a:rPr lang="en-GB" sz="1400" kern="1200" dirty="0">
              <a:solidFill>
                <a:schemeClr val="tx1"/>
              </a:solidFill>
            </a:rPr>
          </a:br>
          <a:r>
            <a:rPr lang="en-GB" sz="1400" kern="1200" dirty="0">
              <a:solidFill>
                <a:schemeClr val="tx1"/>
              </a:solidFill>
            </a:rPr>
            <a:t>and/or</a:t>
          </a:r>
          <a:r>
            <a:rPr lang="en-GB" sz="1400" kern="1200" dirty="0"/>
            <a:t/>
          </a:r>
          <a:br>
            <a:rPr lang="en-GB" sz="1400" kern="1200" dirty="0"/>
          </a:br>
          <a:r>
            <a:rPr lang="en-GB" sz="1200" kern="1200" dirty="0">
              <a:solidFill>
                <a:schemeClr val="tx1"/>
              </a:solidFill>
            </a:rPr>
            <a:t>qualitative</a:t>
          </a: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lvl="0" algn="ctr" defTabSz="666750">
            <a:lnSpc>
              <a:spcPct val="90000"/>
            </a:lnSpc>
            <a:spcBef>
              <a:spcPct val="0"/>
            </a:spcBef>
            <a:spcAft>
              <a:spcPct val="35000"/>
            </a:spcAft>
          </a:pPr>
          <a:r>
            <a:rPr lang="en-GB" sz="1500" kern="1200" dirty="0">
              <a:solidFill>
                <a:schemeClr val="tx1"/>
              </a:solidFill>
            </a:rPr>
            <a:t>Any of the above in any combination</a:t>
          </a:r>
        </a:p>
      </dsp:txBody>
      <dsp:txXfrm>
        <a:off x="4718960" y="172922"/>
        <a:ext cx="1088574" cy="7257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 y="162015"/>
          <a:ext cx="1814289" cy="725715"/>
        </a:xfrm>
        <a:prstGeom prst="homePlate">
          <a:avLst/>
        </a:prstGeom>
        <a:solidFill>
          <a:schemeClr val="accent2">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rPr>
            <a:t>Postmodernism</a:t>
          </a:r>
        </a:p>
      </dsp:txBody>
      <dsp:txXfrm>
        <a:off x="1" y="162015"/>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err="1">
              <a:solidFill>
                <a:schemeClr val="tx1"/>
              </a:solidFill>
            </a:rPr>
            <a:t>Abductive</a:t>
          </a:r>
          <a:endParaRPr lang="en-GB" sz="1400" kern="1200" dirty="0">
            <a:solidFill>
              <a:schemeClr val="tx1"/>
            </a:solidFill>
          </a:endParaRP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Qualitative</a:t>
          </a: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173976"/>
            <a:satOff val="10217"/>
            <a:lumOff val="215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lvl="0" algn="ctr" defTabSz="577850">
            <a:lnSpc>
              <a:spcPct val="90000"/>
            </a:lnSpc>
            <a:spcBef>
              <a:spcPct val="0"/>
            </a:spcBef>
            <a:spcAft>
              <a:spcPct val="35000"/>
            </a:spcAft>
          </a:pPr>
          <a:r>
            <a:rPr lang="en-GB" sz="1300" kern="1200" dirty="0">
              <a:solidFill>
                <a:schemeClr val="tx1"/>
              </a:solidFill>
            </a:rPr>
            <a:t>Discourse analysis, visual methods + </a:t>
          </a:r>
        </a:p>
      </dsp:txBody>
      <dsp:txXfrm>
        <a:off x="4718960" y="172922"/>
        <a:ext cx="1088574" cy="7257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3013" y="223775"/>
          <a:ext cx="934268" cy="5605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rPr>
            <a:t>Theory</a:t>
          </a:r>
        </a:p>
      </dsp:txBody>
      <dsp:txXfrm>
        <a:off x="19431" y="240193"/>
        <a:ext cx="901432" cy="527725"/>
      </dsp:txXfrm>
    </dsp:sp>
    <dsp:sp modelId="{08CF5A5D-66C0-4EC8-8E4B-DF78775BA751}">
      <dsp:nvSpPr>
        <dsp:cNvPr id="0" name=""/>
        <dsp:cNvSpPr/>
      </dsp:nvSpPr>
      <dsp:spPr>
        <a:xfrm>
          <a:off x="1030709"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1030709" y="434546"/>
        <a:ext cx="138645" cy="139018"/>
      </dsp:txXfrm>
    </dsp:sp>
    <dsp:sp modelId="{DAD7E55E-57EF-4FD9-BB96-AE60961330B9}">
      <dsp:nvSpPr>
        <dsp:cNvPr id="0" name=""/>
        <dsp:cNvSpPr/>
      </dsp:nvSpPr>
      <dsp:spPr>
        <a:xfrm>
          <a:off x="1310989" y="223775"/>
          <a:ext cx="934268" cy="5605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rPr>
            <a:t>Hypothesis</a:t>
          </a:r>
        </a:p>
      </dsp:txBody>
      <dsp:txXfrm>
        <a:off x="1327407" y="240193"/>
        <a:ext cx="901432" cy="527725"/>
      </dsp:txXfrm>
    </dsp:sp>
    <dsp:sp modelId="{6737F120-D78C-46E1-BCB8-666A2CC54073}">
      <dsp:nvSpPr>
        <dsp:cNvPr id="0" name=""/>
        <dsp:cNvSpPr/>
      </dsp:nvSpPr>
      <dsp:spPr>
        <a:xfrm>
          <a:off x="2338685"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2338685" y="434546"/>
        <a:ext cx="138645" cy="139018"/>
      </dsp:txXfrm>
    </dsp:sp>
    <dsp:sp modelId="{468E38F0-DC90-4714-AE91-365B3C6E8938}">
      <dsp:nvSpPr>
        <dsp:cNvPr id="0" name=""/>
        <dsp:cNvSpPr/>
      </dsp:nvSpPr>
      <dsp:spPr>
        <a:xfrm>
          <a:off x="2618965" y="223775"/>
          <a:ext cx="934268" cy="5605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rPr>
            <a:t>Measurements</a:t>
          </a:r>
        </a:p>
      </dsp:txBody>
      <dsp:txXfrm>
        <a:off x="2635383" y="240193"/>
        <a:ext cx="901432" cy="527725"/>
      </dsp:txXfrm>
    </dsp:sp>
    <dsp:sp modelId="{B48A6B0B-655D-493A-9E7D-EA73D25CFB80}">
      <dsp:nvSpPr>
        <dsp:cNvPr id="0" name=""/>
        <dsp:cNvSpPr/>
      </dsp:nvSpPr>
      <dsp:spPr>
        <a:xfrm>
          <a:off x="3646661"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3646661" y="434546"/>
        <a:ext cx="138645" cy="139018"/>
      </dsp:txXfrm>
    </dsp:sp>
    <dsp:sp modelId="{9D38F512-1369-49A2-9165-1A50546E022B}">
      <dsp:nvSpPr>
        <dsp:cNvPr id="0" name=""/>
        <dsp:cNvSpPr/>
      </dsp:nvSpPr>
      <dsp:spPr>
        <a:xfrm>
          <a:off x="3926941" y="223775"/>
          <a:ext cx="934268" cy="5605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rPr>
            <a:t>Hypothesis</a:t>
          </a:r>
          <a:br>
            <a:rPr lang="en-GB" sz="1000" kern="1200" dirty="0">
              <a:solidFill>
                <a:schemeClr val="tx1"/>
              </a:solidFill>
            </a:rPr>
          </a:br>
          <a:r>
            <a:rPr lang="en-GB" sz="1000" kern="1200" dirty="0">
              <a:solidFill>
                <a:schemeClr val="tx1"/>
              </a:solidFill>
            </a:rPr>
            <a:t>testing</a:t>
          </a:r>
        </a:p>
      </dsp:txBody>
      <dsp:txXfrm>
        <a:off x="3943359" y="240193"/>
        <a:ext cx="901432" cy="527725"/>
      </dsp:txXfrm>
    </dsp:sp>
    <dsp:sp modelId="{A8F37300-6E6F-4FFC-BC51-655C0F3E8F65}">
      <dsp:nvSpPr>
        <dsp:cNvPr id="0" name=""/>
        <dsp:cNvSpPr/>
      </dsp:nvSpPr>
      <dsp:spPr>
        <a:xfrm>
          <a:off x="4954637"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4954637" y="434546"/>
        <a:ext cx="138645" cy="139018"/>
      </dsp:txXfrm>
    </dsp:sp>
    <dsp:sp modelId="{3CB2CC56-0BEA-428B-8BA5-3B5E3445B8A9}">
      <dsp:nvSpPr>
        <dsp:cNvPr id="0" name=""/>
        <dsp:cNvSpPr/>
      </dsp:nvSpPr>
      <dsp:spPr>
        <a:xfrm>
          <a:off x="5234917" y="223775"/>
          <a:ext cx="934268" cy="5605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rPr>
            <a:t>Theory</a:t>
          </a:r>
        </a:p>
      </dsp:txBody>
      <dsp:txXfrm>
        <a:off x="5251335" y="240193"/>
        <a:ext cx="901432" cy="5277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3013" y="436388"/>
          <a:ext cx="934268" cy="63939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Phenomena</a:t>
          </a:r>
        </a:p>
      </dsp:txBody>
      <dsp:txXfrm>
        <a:off x="21740" y="455115"/>
        <a:ext cx="896814" cy="601936"/>
      </dsp:txXfrm>
    </dsp:sp>
    <dsp:sp modelId="{08CF5A5D-66C0-4EC8-8E4B-DF78775BA751}">
      <dsp:nvSpPr>
        <dsp:cNvPr id="0" name=""/>
        <dsp:cNvSpPr/>
      </dsp:nvSpPr>
      <dsp:spPr>
        <a:xfrm>
          <a:off x="1030709"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1030709" y="686574"/>
        <a:ext cx="138645" cy="139018"/>
      </dsp:txXfrm>
    </dsp:sp>
    <dsp:sp modelId="{DAD7E55E-57EF-4FD9-BB96-AE60961330B9}">
      <dsp:nvSpPr>
        <dsp:cNvPr id="0" name=""/>
        <dsp:cNvSpPr/>
      </dsp:nvSpPr>
      <dsp:spPr>
        <a:xfrm>
          <a:off x="1310989" y="436388"/>
          <a:ext cx="934268" cy="63939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Context</a:t>
          </a:r>
        </a:p>
      </dsp:txBody>
      <dsp:txXfrm>
        <a:off x="1329716" y="455115"/>
        <a:ext cx="896814" cy="601936"/>
      </dsp:txXfrm>
    </dsp:sp>
    <dsp:sp modelId="{6737F120-D78C-46E1-BCB8-666A2CC54073}">
      <dsp:nvSpPr>
        <dsp:cNvPr id="0" name=""/>
        <dsp:cNvSpPr/>
      </dsp:nvSpPr>
      <dsp:spPr>
        <a:xfrm>
          <a:off x="2338685"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2338685" y="686574"/>
        <a:ext cx="138645" cy="139018"/>
      </dsp:txXfrm>
    </dsp:sp>
    <dsp:sp modelId="{468E38F0-DC90-4714-AE91-365B3C6E8938}">
      <dsp:nvSpPr>
        <dsp:cNvPr id="0" name=""/>
        <dsp:cNvSpPr/>
      </dsp:nvSpPr>
      <dsp:spPr>
        <a:xfrm>
          <a:off x="2618965" y="436388"/>
          <a:ext cx="934268" cy="63939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Qualitative</a:t>
          </a:r>
          <a:br>
            <a:rPr lang="en-GB" sz="1200" kern="1200" dirty="0">
              <a:solidFill>
                <a:schemeClr val="tx1"/>
              </a:solidFill>
            </a:rPr>
          </a:br>
          <a:r>
            <a:rPr lang="en-GB" sz="1200" kern="1200" dirty="0">
              <a:solidFill>
                <a:schemeClr val="tx1"/>
              </a:solidFill>
            </a:rPr>
            <a:t>data collection</a:t>
          </a:r>
        </a:p>
      </dsp:txBody>
      <dsp:txXfrm>
        <a:off x="2637692" y="455115"/>
        <a:ext cx="896814" cy="601936"/>
      </dsp:txXfrm>
    </dsp:sp>
    <dsp:sp modelId="{B48A6B0B-655D-493A-9E7D-EA73D25CFB80}">
      <dsp:nvSpPr>
        <dsp:cNvPr id="0" name=""/>
        <dsp:cNvSpPr/>
      </dsp:nvSpPr>
      <dsp:spPr>
        <a:xfrm>
          <a:off x="3646661"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3646661" y="686574"/>
        <a:ext cx="138645" cy="139018"/>
      </dsp:txXfrm>
    </dsp:sp>
    <dsp:sp modelId="{9D38F512-1369-49A2-9165-1A50546E022B}">
      <dsp:nvSpPr>
        <dsp:cNvPr id="0" name=""/>
        <dsp:cNvSpPr/>
      </dsp:nvSpPr>
      <dsp:spPr>
        <a:xfrm>
          <a:off x="3926941" y="436388"/>
          <a:ext cx="934268" cy="63939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Existing </a:t>
          </a:r>
          <a:br>
            <a:rPr lang="en-GB" sz="1200" kern="1200" dirty="0">
              <a:solidFill>
                <a:schemeClr val="tx1"/>
              </a:solidFill>
            </a:rPr>
          </a:br>
          <a:r>
            <a:rPr lang="en-GB" sz="1200" kern="1200" dirty="0">
              <a:solidFill>
                <a:schemeClr val="tx1"/>
              </a:solidFill>
            </a:rPr>
            <a:t>theory</a:t>
          </a:r>
        </a:p>
      </dsp:txBody>
      <dsp:txXfrm>
        <a:off x="3945668" y="455115"/>
        <a:ext cx="896814" cy="601936"/>
      </dsp:txXfrm>
    </dsp:sp>
    <dsp:sp modelId="{A8F37300-6E6F-4FFC-BC51-655C0F3E8F65}">
      <dsp:nvSpPr>
        <dsp:cNvPr id="0" name=""/>
        <dsp:cNvSpPr/>
      </dsp:nvSpPr>
      <dsp:spPr>
        <a:xfrm>
          <a:off x="4954637"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4954637" y="686574"/>
        <a:ext cx="138645" cy="139018"/>
      </dsp:txXfrm>
    </dsp:sp>
    <dsp:sp modelId="{3CB2CC56-0BEA-428B-8BA5-3B5E3445B8A9}">
      <dsp:nvSpPr>
        <dsp:cNvPr id="0" name=""/>
        <dsp:cNvSpPr/>
      </dsp:nvSpPr>
      <dsp:spPr>
        <a:xfrm>
          <a:off x="5234917" y="436388"/>
          <a:ext cx="934268" cy="63939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rPr>
            <a:t>New theory</a:t>
          </a:r>
        </a:p>
      </dsp:txBody>
      <dsp:txXfrm>
        <a:off x="5253644" y="455115"/>
        <a:ext cx="896814" cy="6019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4FEE-B2CB-4EF9-B1A4-087F0291E7D8}">
      <dsp:nvSpPr>
        <dsp:cNvPr id="0" name=""/>
        <dsp:cNvSpPr/>
      </dsp:nvSpPr>
      <dsp:spPr>
        <a:xfrm>
          <a:off x="779" y="213940"/>
          <a:ext cx="1623901" cy="1623901"/>
        </a:xfrm>
        <a:prstGeom prst="ellipse">
          <a:avLst/>
        </a:prstGeom>
        <a:gradFill rotWithShape="0">
          <a:gsLst>
            <a:gs pos="0">
              <a:schemeClr val="accent2">
                <a:shade val="80000"/>
                <a:hueOff val="0"/>
                <a:satOff val="0"/>
                <a:lumOff val="0"/>
                <a:alphaOff val="0"/>
                <a:shade val="85000"/>
                <a:satMod val="130000"/>
              </a:schemeClr>
            </a:gs>
            <a:gs pos="34000">
              <a:schemeClr val="accent2">
                <a:shade val="80000"/>
                <a:hueOff val="0"/>
                <a:satOff val="0"/>
                <a:lumOff val="0"/>
                <a:alphaOff val="0"/>
                <a:shade val="87000"/>
                <a:satMod val="125000"/>
              </a:schemeClr>
            </a:gs>
            <a:gs pos="70000">
              <a:schemeClr val="accent2">
                <a:shade val="80000"/>
                <a:hueOff val="0"/>
                <a:satOff val="0"/>
                <a:lumOff val="0"/>
                <a:alphaOff val="0"/>
                <a:tint val="100000"/>
                <a:shade val="90000"/>
                <a:satMod val="130000"/>
              </a:schemeClr>
            </a:gs>
            <a:gs pos="100000">
              <a:schemeClr val="accent2">
                <a:shade val="80000"/>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solidFill>
                <a:schemeClr val="tx1"/>
              </a:solidFill>
            </a:rPr>
            <a:t>Surprising fact</a:t>
          </a:r>
        </a:p>
      </dsp:txBody>
      <dsp:txXfrm>
        <a:off x="238594" y="451755"/>
        <a:ext cx="1148271" cy="1148271"/>
      </dsp:txXfrm>
    </dsp:sp>
    <dsp:sp modelId="{EECCA2BF-FBF8-4602-AAAD-0001E8A8BFD7}">
      <dsp:nvSpPr>
        <dsp:cNvPr id="0" name=""/>
        <dsp:cNvSpPr/>
      </dsp:nvSpPr>
      <dsp:spPr>
        <a:xfrm>
          <a:off x="1197623" y="-15559"/>
          <a:ext cx="1613167" cy="548066"/>
        </a:xfrm>
        <a:prstGeom prst="rightArrow">
          <a:avLst>
            <a:gd name="adj1" fmla="val 60000"/>
            <a:gd name="adj2" fmla="val 50000"/>
          </a:avLst>
        </a:prstGeom>
        <a:gradFill rotWithShape="0">
          <a:gsLst>
            <a:gs pos="0">
              <a:schemeClr val="accent2">
                <a:shade val="90000"/>
                <a:hueOff val="0"/>
                <a:satOff val="0"/>
                <a:lumOff val="0"/>
                <a:alphaOff val="0"/>
                <a:shade val="85000"/>
                <a:satMod val="130000"/>
              </a:schemeClr>
            </a:gs>
            <a:gs pos="34000">
              <a:schemeClr val="accent2">
                <a:shade val="90000"/>
                <a:hueOff val="0"/>
                <a:satOff val="0"/>
                <a:lumOff val="0"/>
                <a:alphaOff val="0"/>
                <a:shade val="87000"/>
                <a:satMod val="125000"/>
              </a:schemeClr>
            </a:gs>
            <a:gs pos="70000">
              <a:schemeClr val="accent2">
                <a:shade val="90000"/>
                <a:hueOff val="0"/>
                <a:satOff val="0"/>
                <a:lumOff val="0"/>
                <a:alphaOff val="0"/>
                <a:tint val="100000"/>
                <a:shade val="90000"/>
                <a:satMod val="130000"/>
              </a:schemeClr>
            </a:gs>
            <a:gs pos="100000">
              <a:schemeClr val="accent2">
                <a:shade val="90000"/>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197623" y="94054"/>
        <a:ext cx="1448747" cy="328840"/>
      </dsp:txXfrm>
    </dsp:sp>
    <dsp:sp modelId="{60147B80-7700-43FD-8E92-88A471285A87}">
      <dsp:nvSpPr>
        <dsp:cNvPr id="0" name=""/>
        <dsp:cNvSpPr/>
      </dsp:nvSpPr>
      <dsp:spPr>
        <a:xfrm>
          <a:off x="2441029" y="213940"/>
          <a:ext cx="1623901" cy="1623901"/>
        </a:xfrm>
        <a:prstGeom prst="ellipse">
          <a:avLst/>
        </a:prstGeom>
        <a:solidFill>
          <a:srgbClr val="00B050"/>
        </a:soli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t>Conceptual </a:t>
          </a:r>
          <a:r>
            <a:rPr lang="en-GB" sz="1800" kern="1200" dirty="0">
              <a:solidFill>
                <a:schemeClr val="tx1"/>
              </a:solidFill>
            </a:rPr>
            <a:t>framework</a:t>
          </a:r>
        </a:p>
      </dsp:txBody>
      <dsp:txXfrm>
        <a:off x="2678844" y="451755"/>
        <a:ext cx="1148271" cy="1148271"/>
      </dsp:txXfrm>
    </dsp:sp>
    <dsp:sp modelId="{9F5C7F3D-4069-4BC0-A7B0-876E2D071DDE}">
      <dsp:nvSpPr>
        <dsp:cNvPr id="0" name=""/>
        <dsp:cNvSpPr/>
      </dsp:nvSpPr>
      <dsp:spPr>
        <a:xfrm rot="10800000">
          <a:off x="1012174" y="1519276"/>
          <a:ext cx="2098656" cy="548066"/>
        </a:xfrm>
        <a:prstGeom prst="rightArrow">
          <a:avLst>
            <a:gd name="adj1" fmla="val 60000"/>
            <a:gd name="adj2" fmla="val 50000"/>
          </a:avLst>
        </a:prstGeom>
        <a:gradFill rotWithShape="0">
          <a:gsLst>
            <a:gs pos="0">
              <a:schemeClr val="accent2">
                <a:shade val="90000"/>
                <a:hueOff val="277125"/>
                <a:satOff val="3603"/>
                <a:lumOff val="20244"/>
                <a:alphaOff val="0"/>
                <a:shade val="85000"/>
                <a:satMod val="130000"/>
              </a:schemeClr>
            </a:gs>
            <a:gs pos="34000">
              <a:schemeClr val="accent2">
                <a:shade val="90000"/>
                <a:hueOff val="277125"/>
                <a:satOff val="3603"/>
                <a:lumOff val="20244"/>
                <a:alphaOff val="0"/>
                <a:shade val="87000"/>
                <a:satMod val="125000"/>
              </a:schemeClr>
            </a:gs>
            <a:gs pos="70000">
              <a:schemeClr val="accent2">
                <a:shade val="90000"/>
                <a:hueOff val="277125"/>
                <a:satOff val="3603"/>
                <a:lumOff val="20244"/>
                <a:alphaOff val="0"/>
                <a:tint val="100000"/>
                <a:shade val="90000"/>
                <a:satMod val="130000"/>
              </a:schemeClr>
            </a:gs>
            <a:gs pos="100000">
              <a:schemeClr val="accent2">
                <a:shade val="90000"/>
                <a:hueOff val="277125"/>
                <a:satOff val="3603"/>
                <a:lumOff val="20244"/>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1176594" y="1628889"/>
        <a:ext cx="1934236" cy="32884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35F033A2-4E1B-7246-84B0-4396235CD25D}" type="datetimeFigureOut">
              <a:rPr lang="en-US" smtClean="0"/>
              <a:t>3/11/2020</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D552584-C88D-5C4B-899E-8E2B63F06598}" type="slidenum">
              <a:rPr lang="en-US" smtClean="0"/>
              <a:t>‹#›</a:t>
            </a:fld>
            <a:endParaRPr lang="en-US"/>
          </a:p>
        </p:txBody>
      </p:sp>
    </p:spTree>
    <p:extLst>
      <p:ext uri="{BB962C8B-B14F-4D97-AF65-F5344CB8AC3E}">
        <p14:creationId xmlns:p14="http://schemas.microsoft.com/office/powerpoint/2010/main" val="171088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5</a:t>
            </a:fld>
            <a:endParaRPr lang="en-US"/>
          </a:p>
        </p:txBody>
      </p:sp>
    </p:spTree>
    <p:extLst>
      <p:ext uri="{BB962C8B-B14F-4D97-AF65-F5344CB8AC3E}">
        <p14:creationId xmlns:p14="http://schemas.microsoft.com/office/powerpoint/2010/main" val="4170209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7</a:t>
            </a:fld>
            <a:endParaRPr lang="en-GB"/>
          </a:p>
        </p:txBody>
      </p:sp>
    </p:spTree>
    <p:extLst>
      <p:ext uri="{BB962C8B-B14F-4D97-AF65-F5344CB8AC3E}">
        <p14:creationId xmlns:p14="http://schemas.microsoft.com/office/powerpoint/2010/main" val="2680908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beliefs &amp; assumptions, whether</a:t>
            </a:r>
            <a:r>
              <a:rPr lang="en-GB" baseline="0" dirty="0"/>
              <a:t> or not they are aware of them,</a:t>
            </a:r>
            <a:r>
              <a:rPr lang="en-GB" dirty="0"/>
              <a:t> but not everyone has systems</a:t>
            </a:r>
          </a:p>
          <a:p>
            <a:r>
              <a:rPr lang="en-GB" dirty="0"/>
              <a:t>Everyone has</a:t>
            </a:r>
            <a:r>
              <a:rPr lang="en-GB" baseline="0" dirty="0"/>
              <a:t> assumptions within every category (ontology, epistemology AND axiology), but they will not necessarily fit together in a coherent/systematic way.</a:t>
            </a:r>
            <a:endParaRPr lang="en-GB" dirty="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11</a:t>
            </a:fld>
            <a:endParaRPr lang="en-GB"/>
          </a:p>
        </p:txBody>
      </p:sp>
    </p:spTree>
    <p:extLst>
      <p:ext uri="{BB962C8B-B14F-4D97-AF65-F5344CB8AC3E}">
        <p14:creationId xmlns:p14="http://schemas.microsoft.com/office/powerpoint/2010/main" val="2669518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23</a:t>
            </a:fld>
            <a:endParaRPr lang="en-US"/>
          </a:p>
        </p:txBody>
      </p:sp>
    </p:spTree>
    <p:extLst>
      <p:ext uri="{BB962C8B-B14F-4D97-AF65-F5344CB8AC3E}">
        <p14:creationId xmlns:p14="http://schemas.microsoft.com/office/powerpoint/2010/main" val="258477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Following the positivist approach, you would construct a survey to administer to randomly selected households in two groups: those your organization has helped and others in the same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who are not involved with your organization. You ask the same questions of everyone you survey: how much they earn, how much housing costs them now and how much it cost in the past, and how long they have lived where they now live. You also ascertain the age of the housing, its size, how many modern amenities it has, and similar indicators of housing quality. You might then ask people to rate on a scale of 1 to 5 their degree of satisfaction with their housing, the safety of the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the ease of getting jobs, and their children’s access to schools or playgrounds. </a:t>
            </a:r>
          </a:p>
          <a:p>
            <a:r>
              <a:rPr lang="en-GB" sz="1200" kern="1200" dirty="0">
                <a:solidFill>
                  <a:schemeClr val="tx1"/>
                </a:solidFill>
                <a:effectLst/>
                <a:latin typeface="+mn-lt"/>
                <a:ea typeface="+mn-ea"/>
                <a:cs typeface="+mn-cs"/>
              </a:rPr>
              <a:t>Positivists and most interpretivist researchers would accept as meaningful the statistics on the average costs of housing and those on the length of time people have lived in their present locations. However, interpretivist researchers might question whether individuals would understand the question about housing satisfaction the same way. Some may be easily satisfied and others hard to please—they might rate the same housing improvements differently. A response of 3 from one person might be equivalent to a response of 5 from someone else. And what does it mean to get a job more easily? Does it mean more quickly? Does it mean easier to reach by public transportation? Does it mean easier to get a good job, or any job at all? To the interpretivist, it would not be clear what the respondents meant if they said yes, it was easier now to get a good job. In addition, the interpretivist might question whether the survey included questions on program participants’ most important concerns. </a:t>
            </a:r>
          </a:p>
          <a:p>
            <a:r>
              <a:rPr lang="en-GB" sz="1200" kern="1200" dirty="0">
                <a:solidFill>
                  <a:schemeClr val="tx1"/>
                </a:solidFill>
                <a:effectLst/>
                <a:latin typeface="+mn-lt"/>
                <a:ea typeface="+mn-ea"/>
                <a:cs typeface="+mn-cs"/>
              </a:rPr>
              <a:t>At this point, the interpretivist would probably shift into in-depth interviews, first asking pro- gram participants about their experiences and then guiding interviewees to reflect on what the change in housing has meant to them, the pros and cons of the move, without imposing the precise topics to be covered. Some of what is discussed might be the same topics that were on the survey, though discussed in more detail. Your interviewees might say that their children are getting a better education, then add that their kids are doing better in school, that they have more friends and seem happier now that they don’t have to move so often. And the teachers seem to know the kids better and can help them when they have problems with school work. Or perhaps the less structured interviews would lead to unanticipated insights. For instance, you might discover that those who bought homes from your organization gained the self-confidence needed to join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group that works to keep their communities safe. To those helped by the program, the improved housing was as much about self-respect and empowerment as it was about having more space, better appliances, and more stability. You probably would not have thought about asking about this broader impact if you hadn’t let people tell you what was important to them. </a:t>
            </a:r>
          </a:p>
          <a:p>
            <a:r>
              <a:rPr lang="en-GB" sz="1200" kern="1200" dirty="0">
                <a:solidFill>
                  <a:schemeClr val="tx1"/>
                </a:solidFill>
                <a:effectLst/>
                <a:latin typeface="+mn-lt"/>
                <a:ea typeface="+mn-ea"/>
                <a:cs typeface="+mn-cs"/>
              </a:rPr>
              <a:t>Which approach is better and more appropriate? The answer in this case is probably that both are necessary and useful; they supplement each other, especially if the survey and the in-depth interviews were done separately, each following the assumptions of its own paradigm.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48</a:t>
            </a:fld>
            <a:endParaRPr lang="en-US"/>
          </a:p>
        </p:txBody>
      </p:sp>
    </p:spTree>
    <p:extLst>
      <p:ext uri="{BB962C8B-B14F-4D97-AF65-F5344CB8AC3E}">
        <p14:creationId xmlns:p14="http://schemas.microsoft.com/office/powerpoint/2010/main" val="2248689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50</a:t>
            </a:fld>
            <a:endParaRPr lang="en-US"/>
          </a:p>
        </p:txBody>
      </p:sp>
    </p:spTree>
    <p:extLst>
      <p:ext uri="{BB962C8B-B14F-4D97-AF65-F5344CB8AC3E}">
        <p14:creationId xmlns:p14="http://schemas.microsoft.com/office/powerpoint/2010/main" val="972247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r>
              <a:rPr lang="en-GB" dirty="0"/>
              <a:t>Pass-the-story</a:t>
            </a:r>
            <a:r>
              <a:rPr lang="en-GB" baseline="0" dirty="0"/>
              <a:t> game</a:t>
            </a:r>
            <a:endParaRPr lang="en-GB" dirty="0"/>
          </a:p>
        </p:txBody>
      </p:sp>
      <p:sp>
        <p:nvSpPr>
          <p:cNvPr id="4" name="Slide Number Placeholder 3"/>
          <p:cNvSpPr>
            <a:spLocks noGrp="1"/>
          </p:cNvSpPr>
          <p:nvPr>
            <p:ph type="sldNum" sz="quarter" idx="10"/>
          </p:nvPr>
        </p:nvSpPr>
        <p:spPr/>
        <p:txBody>
          <a:bodyPr/>
          <a:lstStyle/>
          <a:p>
            <a:fld id="{20C99120-B3A3-47E5-9A6E-A2ED11726C62}" type="slidenum">
              <a:rPr lang="en-GB" smtClean="0"/>
              <a:t>52</a:t>
            </a:fld>
            <a:endParaRPr lang="en-GB"/>
          </a:p>
        </p:txBody>
      </p:sp>
    </p:spTree>
    <p:extLst>
      <p:ext uri="{BB962C8B-B14F-4D97-AF65-F5344CB8AC3E}">
        <p14:creationId xmlns:p14="http://schemas.microsoft.com/office/powerpoint/2010/main" val="2358442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r>
              <a:rPr lang="en-GB" baseline="0" dirty="0"/>
              <a:t>This is an example of a shortened dissertation abstract that doesn’t have a systematic (internally consistent) underlying research philosophy and strategy.</a:t>
            </a:r>
          </a:p>
          <a:p>
            <a:r>
              <a:rPr lang="en-GB" baseline="0" dirty="0"/>
              <a:t>The bits highlighted in RED are </a:t>
            </a:r>
            <a:r>
              <a:rPr lang="en-GB" baseline="0" dirty="0" err="1"/>
              <a:t>interpretivist</a:t>
            </a:r>
            <a:r>
              <a:rPr lang="en-GB" baseline="0" dirty="0"/>
              <a:t>. They are based on an assumption that people’s interpretations constitute acceptable, valid knowledge and seek to examine them in-depth. They follow an inductive approach by starting with the phenomenon of change programmes rather than setting out to test a theory (which would be deductive). They set out for an in-depth exploration which would suggest that qualitative methods would be adopted.</a:t>
            </a:r>
          </a:p>
          <a:p>
            <a:r>
              <a:rPr lang="en-GB" baseline="0" dirty="0"/>
              <a:t>However, the second half of the abstract – the bits highlighted in BLUE are based on assumptions that belong to Positivist research philosophy. Deductive approach is adopted to test causal relationships (which would suggest that a particular theory is tested) and a quantitative, questionnaire-based strategy is embraced. Data is analysed statistically, which suggests positivist epistemology, which views measurable facts and statistics as acceptable and valid knowledge (as opposed to interpretations and narratives). Furthermore, results are said to support previous studies, which contradicts the claim made in the beginning of the abstract that ‘very little is actually known about’ the phenomenon studies.</a:t>
            </a:r>
          </a:p>
          <a:p>
            <a:r>
              <a:rPr lang="en-GB" baseline="0" dirty="0"/>
              <a:t>The two halves of the abstract therefore do not fit together.</a:t>
            </a:r>
          </a:p>
        </p:txBody>
      </p:sp>
      <p:sp>
        <p:nvSpPr>
          <p:cNvPr id="4" name="Slide Number Placeholder 3"/>
          <p:cNvSpPr>
            <a:spLocks noGrp="1"/>
          </p:cNvSpPr>
          <p:nvPr>
            <p:ph type="sldNum" sz="quarter" idx="10"/>
          </p:nvPr>
        </p:nvSpPr>
        <p:spPr/>
        <p:txBody>
          <a:bodyPr/>
          <a:lstStyle/>
          <a:p>
            <a:fld id="{20C99120-B3A3-47E5-9A6E-A2ED11726C62}" type="slidenum">
              <a:rPr lang="en-GB" smtClean="0">
                <a:solidFill>
                  <a:prstClr val="black"/>
                </a:solidFill>
              </a:rPr>
              <a:pPr/>
              <a:t>53</a:t>
            </a:fld>
            <a:endParaRPr lang="en-GB">
              <a:solidFill>
                <a:prstClr val="black"/>
              </a:solidFill>
            </a:endParaRPr>
          </a:p>
        </p:txBody>
      </p:sp>
    </p:spTree>
    <p:extLst>
      <p:ext uri="{BB962C8B-B14F-4D97-AF65-F5344CB8AC3E}">
        <p14:creationId xmlns:p14="http://schemas.microsoft.com/office/powerpoint/2010/main" val="2673812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000" dirty="0"/>
          </a:p>
          <a:p>
            <a:endParaRPr lang="en-GB" sz="3000" dirty="0"/>
          </a:p>
          <a:p>
            <a:pPr marL="0" indent="0">
              <a:buNone/>
            </a:pPr>
            <a:endParaRPr lang="en-GB" sz="3000" b="1" dirty="0"/>
          </a:p>
          <a:p>
            <a:pPr marL="0" marR="0" lvl="1" indent="0" algn="l" defTabSz="914400" rtl="0" eaLnBrk="1" fontAlgn="auto" latinLnBrk="0" hangingPunct="1">
              <a:lnSpc>
                <a:spcPct val="100000"/>
              </a:lnSpc>
              <a:spcBef>
                <a:spcPts val="0"/>
              </a:spcBef>
              <a:spcAft>
                <a:spcPts val="0"/>
              </a:spcAft>
              <a:buClrTx/>
              <a:buSzTx/>
              <a:buFontTx/>
              <a:buNone/>
              <a:tabLst/>
              <a:defRPr/>
            </a:pPr>
            <a:r>
              <a:rPr lang="en-GB" sz="2200" i="1" dirty="0"/>
              <a:t>(</a:t>
            </a:r>
            <a:r>
              <a:rPr lang="en-GB" sz="2200" dirty="0"/>
              <a:t>e.g. Researcher objectivity Versus Researcher subjectivity)</a:t>
            </a:r>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54</a:t>
            </a:fld>
            <a:endParaRPr lang="en-GB"/>
          </a:p>
        </p:txBody>
      </p:sp>
    </p:spTree>
    <p:extLst>
      <p:ext uri="{BB962C8B-B14F-4D97-AF65-F5344CB8AC3E}">
        <p14:creationId xmlns:p14="http://schemas.microsoft.com/office/powerpoint/2010/main" val="3872066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000" dirty="0"/>
          </a:p>
          <a:p>
            <a:endParaRPr lang="en-GB" sz="3000" dirty="0"/>
          </a:p>
          <a:p>
            <a:pPr marL="0" indent="0">
              <a:buNone/>
            </a:pPr>
            <a:endParaRPr lang="en-GB" sz="3000" b="1" dirty="0"/>
          </a:p>
          <a:p>
            <a:pPr marL="0" marR="0" lvl="1" indent="0" algn="l" defTabSz="914400" rtl="0" eaLnBrk="1" fontAlgn="auto" latinLnBrk="0" hangingPunct="1">
              <a:lnSpc>
                <a:spcPct val="100000"/>
              </a:lnSpc>
              <a:spcBef>
                <a:spcPts val="0"/>
              </a:spcBef>
              <a:spcAft>
                <a:spcPts val="0"/>
              </a:spcAft>
              <a:buClrTx/>
              <a:buSzTx/>
              <a:buFontTx/>
              <a:buNone/>
              <a:tabLst/>
              <a:defRPr/>
            </a:pPr>
            <a:r>
              <a:rPr lang="en-GB" sz="2200" i="1" dirty="0"/>
              <a:t>(</a:t>
            </a:r>
            <a:r>
              <a:rPr lang="en-GB" sz="2200" dirty="0"/>
              <a:t>e.g. Researcher objectivity Versus Researcher subjectivity)</a:t>
            </a:r>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55</a:t>
            </a:fld>
            <a:endParaRPr lang="en-GB"/>
          </a:p>
        </p:txBody>
      </p:sp>
    </p:spTree>
    <p:extLst>
      <p:ext uri="{BB962C8B-B14F-4D97-AF65-F5344CB8AC3E}">
        <p14:creationId xmlns:p14="http://schemas.microsoft.com/office/powerpoint/2010/main" val="1831290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VARIATIONS ON THE CORE PARADIGMS </a:t>
            </a:r>
            <a:endParaRPr lang="en-GB" dirty="0"/>
          </a:p>
          <a:p>
            <a:r>
              <a:rPr lang="en-GB" sz="1200" kern="1200" dirty="0">
                <a:solidFill>
                  <a:schemeClr val="tx1"/>
                </a:solidFill>
                <a:effectLst/>
                <a:latin typeface="+mn-lt"/>
                <a:ea typeface="+mn-ea"/>
                <a:cs typeface="+mn-cs"/>
              </a:rPr>
              <a:t>Both positivist and naturalist paradigms have important variants that modify them to some extent. </a:t>
            </a:r>
            <a:endParaRPr lang="en-GB" dirty="0"/>
          </a:p>
          <a:p>
            <a:r>
              <a:rPr lang="en-GB" sz="1200" kern="1200" dirty="0">
                <a:solidFill>
                  <a:schemeClr val="tx1"/>
                </a:solidFill>
                <a:effectLst/>
                <a:latin typeface="+mn-lt"/>
                <a:ea typeface="+mn-ea"/>
                <a:cs typeface="+mn-cs"/>
              </a:rPr>
              <a:t>Positivism Yields to </a:t>
            </a:r>
            <a:r>
              <a:rPr lang="en-GB" sz="1200" kern="1200" dirty="0" err="1">
                <a:solidFill>
                  <a:schemeClr val="tx1"/>
                </a:solidFill>
                <a:effectLst/>
                <a:latin typeface="+mn-lt"/>
                <a:ea typeface="+mn-ea"/>
                <a:cs typeface="+mn-cs"/>
              </a:rPr>
              <a:t>Postpositivism</a:t>
            </a:r>
            <a:r>
              <a:rPr lang="en-GB" sz="1200" kern="1200" dirty="0">
                <a:solidFill>
                  <a:schemeClr val="tx1"/>
                </a:solidFill>
                <a:effectLst/>
                <a:latin typeface="+mn-lt"/>
                <a:ea typeface="+mn-ea"/>
                <a:cs typeface="+mn-cs"/>
              </a:rPr>
              <a:t> </a:t>
            </a:r>
            <a:endParaRPr lang="en-GB" dirty="0"/>
          </a:p>
          <a:p>
            <a:r>
              <a:rPr lang="en-GB" sz="1200" b="1" i="1" kern="1200" dirty="0" err="1">
                <a:solidFill>
                  <a:schemeClr val="tx1"/>
                </a:solidFill>
                <a:effectLst/>
                <a:latin typeface="+mn-lt"/>
                <a:ea typeface="+mn-ea"/>
                <a:cs typeface="+mn-cs"/>
              </a:rPr>
              <a:t>Postpositivism</a:t>
            </a:r>
            <a:r>
              <a:rPr lang="en-GB" sz="1200" b="1"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both a spin-off of positivism and a reaction to it. Positivists presuppose that knowledge is politically and socially neutral and can be obtained with quantitative precision through an accumulation of facts that build a close </a:t>
            </a:r>
            <a:r>
              <a:rPr lang="en-GB" sz="1200" kern="1200" dirty="0" err="1">
                <a:solidFill>
                  <a:schemeClr val="tx1"/>
                </a:solidFill>
                <a:effectLst/>
                <a:latin typeface="+mn-lt"/>
                <a:ea typeface="+mn-ea"/>
                <a:cs typeface="+mn-cs"/>
              </a:rPr>
              <a:t>approxima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to a reality that exists independently of human perception. The purpose of research is to discover universal truths.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argue that one can never be certain that the theory is actually true, only that it hasn’t yet been proven false (Willis, </a:t>
            </a:r>
            <a:r>
              <a:rPr lang="en-GB" sz="1200" kern="1200" dirty="0" err="1">
                <a:solidFill>
                  <a:schemeClr val="tx1"/>
                </a:solidFill>
                <a:effectLst/>
                <a:latin typeface="+mn-lt"/>
                <a:ea typeface="+mn-ea"/>
                <a:cs typeface="+mn-cs"/>
              </a:rPr>
              <a:t>Jost</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Nilakanta</a:t>
            </a:r>
            <a:r>
              <a:rPr lang="en-GB" sz="1200" kern="1200" dirty="0">
                <a:solidFill>
                  <a:schemeClr val="tx1"/>
                </a:solidFill>
                <a:effectLst/>
                <a:latin typeface="+mn-lt"/>
                <a:ea typeface="+mn-ea"/>
                <a:cs typeface="+mn-cs"/>
              </a:rPr>
              <a:t>, 2007, p. 73). </a:t>
            </a:r>
            <a:endParaRPr lang="en-GB" dirty="0"/>
          </a:p>
          <a:p>
            <a:r>
              <a:rPr lang="en-GB" sz="1200" kern="1200" dirty="0">
                <a:solidFill>
                  <a:schemeClr val="tx1"/>
                </a:solidFill>
                <a:effectLst/>
                <a:latin typeface="+mn-lt"/>
                <a:ea typeface="+mn-ea"/>
                <a:cs typeface="+mn-cs"/>
              </a:rPr>
              <a:t>Positivists assume that data can be collected independent of the social or political perspectives of the researcher, while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acknowledge that all data gathering is impacted to some extent by </a:t>
            </a:r>
            <a:r>
              <a:rPr lang="en-GB" sz="1200" kern="1200" dirty="0" err="1">
                <a:solidFill>
                  <a:schemeClr val="tx1"/>
                </a:solidFill>
                <a:effectLst/>
                <a:latin typeface="+mn-lt"/>
                <a:ea typeface="+mn-ea"/>
                <a:cs typeface="+mn-cs"/>
              </a:rPr>
              <a:t>preexisting</a:t>
            </a:r>
            <a:r>
              <a:rPr lang="en-GB" sz="1200" kern="1200" dirty="0">
                <a:solidFill>
                  <a:schemeClr val="tx1"/>
                </a:solidFill>
                <a:effectLst/>
                <a:latin typeface="+mn-lt"/>
                <a:ea typeface="+mn-ea"/>
                <a:cs typeface="+mn-cs"/>
              </a:rPr>
              <a:t> social or political theories (Willis et al., 2007, p. 73).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seem somewhat less sure than classical positivists that it is always possible to separate the knower from the known and that there is a single shared reality which excludes all others. As such,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have moved a little in the direction of the naturalists to argue that total neutrality of the researcher is not possible and that there may not always be a single reality that is acknowledged by and shared by all. </a:t>
            </a:r>
            <a:endParaRPr lang="en-GB" dirty="0"/>
          </a:p>
          <a:p>
            <a:r>
              <a:rPr lang="en-GB" sz="1200" kern="1200" dirty="0">
                <a:solidFill>
                  <a:schemeClr val="tx1"/>
                </a:solidFill>
                <a:effectLst/>
                <a:latin typeface="+mn-lt"/>
                <a:ea typeface="+mn-ea"/>
                <a:cs typeface="+mn-cs"/>
              </a:rPr>
              <a:t>Naturalist and Interpretive Constructionist Perspectives </a:t>
            </a:r>
            <a:endParaRPr lang="en-GB" dirty="0"/>
          </a:p>
          <a:p>
            <a:r>
              <a:rPr lang="en-GB" sz="1200" kern="1200" dirty="0">
                <a:solidFill>
                  <a:schemeClr val="tx1"/>
                </a:solidFill>
                <a:effectLst/>
                <a:latin typeface="+mn-lt"/>
                <a:ea typeface="+mn-ea"/>
                <a:cs typeface="+mn-cs"/>
              </a:rPr>
              <a:t>The naturalist paradigm emphasizes the importance of context, of complexity, of </a:t>
            </a:r>
            <a:endParaRPr lang="en-GB" dirty="0"/>
          </a:p>
          <a:p>
            <a:r>
              <a:rPr lang="en-GB" sz="1200" kern="1200" dirty="0">
                <a:solidFill>
                  <a:schemeClr val="tx1"/>
                </a:solidFill>
                <a:effectLst/>
                <a:latin typeface="+mn-lt"/>
                <a:ea typeface="+mn-ea"/>
                <a:cs typeface="+mn-cs"/>
              </a:rPr>
              <a:t>examining situations in which many factors interact. Within the naturalist paradigm, one school, </a:t>
            </a:r>
            <a:r>
              <a:rPr lang="en-GB" sz="1200" b="1" i="1" kern="1200" dirty="0">
                <a:solidFill>
                  <a:schemeClr val="tx1"/>
                </a:solidFill>
                <a:effectLst/>
                <a:latin typeface="+mn-lt"/>
                <a:ea typeface="+mn-ea"/>
                <a:cs typeface="+mn-cs"/>
              </a:rPr>
              <a:t>interpretive constructionism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argues that the core of understanding is learning what people make of the world around them, how people interpret what they encounter, and how they assign meanings and values to events or objects. </a:t>
            </a:r>
            <a:endParaRPr lang="en-GB" dirty="0"/>
          </a:p>
          <a:p>
            <a:r>
              <a:rPr lang="en-GB" sz="1200" kern="1200" dirty="0">
                <a:solidFill>
                  <a:schemeClr val="tx1"/>
                </a:solidFill>
                <a:effectLst/>
                <a:latin typeface="+mn-lt"/>
                <a:ea typeface="+mn-ea"/>
                <a:cs typeface="+mn-cs"/>
              </a:rPr>
              <a:t>To interpretive constructionist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how people view an object or event and the meaning that they attribute to it are what is important. It matters less whether a chair is 36 inches high and 87 years old than that one person perceives it as an antique and another views it as junk. Interpretive constructionists understand that people look at matters through distinct lenses and reach somewhat different con- </a:t>
            </a:r>
            <a:r>
              <a:rPr lang="en-GB" sz="1200" kern="1200" dirty="0" err="1">
                <a:solidFill>
                  <a:schemeClr val="tx1"/>
                </a:solidFill>
                <a:effectLst/>
                <a:latin typeface="+mn-lt"/>
                <a:ea typeface="+mn-ea"/>
                <a:cs typeface="+mn-cs"/>
              </a:rPr>
              <a:t>clusions</a:t>
            </a:r>
            <a:r>
              <a:rPr lang="en-GB" sz="1200" kern="1200" dirty="0">
                <a:solidFill>
                  <a:schemeClr val="tx1"/>
                </a:solidFill>
                <a:effectLst/>
                <a:latin typeface="+mn-lt"/>
                <a:ea typeface="+mn-ea"/>
                <a:cs typeface="+mn-cs"/>
              </a:rPr>
              <a:t>. Multiple, apparently conflicting </a:t>
            </a:r>
            <a:r>
              <a:rPr lang="en-GB" sz="1200" kern="1200" dirty="0" err="1">
                <a:solidFill>
                  <a:schemeClr val="tx1"/>
                </a:solidFill>
                <a:effectLst/>
                <a:latin typeface="+mn-lt"/>
                <a:ea typeface="+mn-ea"/>
                <a:cs typeface="+mn-cs"/>
              </a:rPr>
              <a:t>ver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sions</a:t>
            </a:r>
            <a:r>
              <a:rPr lang="en-GB" sz="1200" kern="1200" dirty="0">
                <a:solidFill>
                  <a:schemeClr val="tx1"/>
                </a:solidFill>
                <a:effectLst/>
                <a:latin typeface="+mn-lt"/>
                <a:ea typeface="+mn-ea"/>
                <a:cs typeface="+mn-cs"/>
              </a:rPr>
              <a:t> of the same event or object can be true at the same time. The person who calls a wooden chair an antique is no more correct than the per- son who views it as junk; he or she just comes to the chair with different experiences, knowledge, and perspectives. </a:t>
            </a:r>
            <a:endParaRPr lang="en-GB" dirty="0"/>
          </a:p>
          <a:p>
            <a:r>
              <a:rPr lang="en-GB" sz="1200" kern="1200" dirty="0">
                <a:solidFill>
                  <a:schemeClr val="tx1"/>
                </a:solidFill>
                <a:effectLst/>
                <a:latin typeface="+mn-lt"/>
                <a:ea typeface="+mn-ea"/>
                <a:cs typeface="+mn-cs"/>
              </a:rPr>
              <a:t>Constructionists are concerned with the lenses through which people view events, the </a:t>
            </a:r>
            <a:r>
              <a:rPr lang="en-GB" sz="1200" kern="1200" dirty="0" err="1">
                <a:solidFill>
                  <a:schemeClr val="tx1"/>
                </a:solidFill>
                <a:effectLst/>
                <a:latin typeface="+mn-lt"/>
                <a:ea typeface="+mn-ea"/>
                <a:cs typeface="+mn-cs"/>
              </a:rPr>
              <a:t>expecta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meanings that they bring to a situation. Constructionists believe that groups of people create and then share understandings with each other. Children may learn the meaning of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from their parents or in a museum if they try to sit on a very old chair and the museum guard shoos them away. The meaning may be passed along in books with pictures of particular chairs and their prices. Constructionists argue that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is not an objective thing with </a:t>
            </a:r>
            <a:r>
              <a:rPr lang="en-GB" sz="1200" kern="1200" dirty="0" err="1">
                <a:solidFill>
                  <a:schemeClr val="tx1"/>
                </a:solidFill>
                <a:effectLst/>
                <a:latin typeface="+mn-lt"/>
                <a:ea typeface="+mn-ea"/>
                <a:cs typeface="+mn-cs"/>
              </a:rPr>
              <a:t>mea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surable</a:t>
            </a:r>
            <a:r>
              <a:rPr lang="en-GB" sz="1200" kern="1200" dirty="0">
                <a:solidFill>
                  <a:schemeClr val="tx1"/>
                </a:solidFill>
                <a:effectLst/>
                <a:latin typeface="+mn-lt"/>
                <a:ea typeface="+mn-ea"/>
                <a:cs typeface="+mn-cs"/>
              </a:rPr>
              <a:t> qualities, such as age, but a designation given by people to an object that makes it mean- </a:t>
            </a:r>
            <a:r>
              <a:rPr lang="en-GB" sz="1200" kern="1200" dirty="0" err="1">
                <a:solidFill>
                  <a:schemeClr val="tx1"/>
                </a:solidFill>
                <a:effectLst/>
                <a:latin typeface="+mn-lt"/>
                <a:ea typeface="+mn-ea"/>
                <a:cs typeface="+mn-cs"/>
              </a:rPr>
              <a:t>ingful</a:t>
            </a:r>
            <a:r>
              <a:rPr lang="en-GB" sz="1200" kern="1200" dirty="0">
                <a:solidFill>
                  <a:schemeClr val="tx1"/>
                </a:solidFill>
                <a:effectLst/>
                <a:latin typeface="+mn-lt"/>
                <a:ea typeface="+mn-ea"/>
                <a:cs typeface="+mn-cs"/>
              </a:rPr>
              <a:t> (and expensive) for them. </a:t>
            </a:r>
            <a:endParaRPr lang="en-GB" dirty="0"/>
          </a:p>
          <a:p>
            <a:r>
              <a:rPr lang="en-GB" sz="1200" kern="1200" dirty="0">
                <a:solidFill>
                  <a:schemeClr val="tx1"/>
                </a:solidFill>
                <a:effectLst/>
                <a:latin typeface="+mn-lt"/>
                <a:ea typeface="+mn-ea"/>
                <a:cs typeface="+mn-cs"/>
              </a:rPr>
              <a:t>By living and working together or routinely interacting 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or profession, people come to share some meanings, common </a:t>
            </a:r>
            <a:endParaRPr lang="en-GB" dirty="0"/>
          </a:p>
          <a:p>
            <a:r>
              <a:rPr lang="en-GB" sz="1200" b="0" kern="1200" dirty="0">
                <a:solidFill>
                  <a:schemeClr val="tx1"/>
                </a:solidFill>
                <a:effectLst/>
                <a:latin typeface="+mn-lt"/>
                <a:ea typeface="+mn-ea"/>
                <a:cs typeface="+mn-cs"/>
              </a:rPr>
              <a:t>20 QUALITATIVE INTERVIEWING </a:t>
            </a:r>
            <a:endParaRPr lang="en-GB" dirty="0"/>
          </a:p>
          <a:p>
            <a:r>
              <a:rPr lang="en-GB" sz="1200" kern="1200" dirty="0">
                <a:solidFill>
                  <a:schemeClr val="tx1"/>
                </a:solidFill>
                <a:effectLst/>
                <a:latin typeface="+mn-lt"/>
                <a:ea typeface="+mn-ea"/>
                <a:cs typeface="+mn-cs"/>
              </a:rPr>
              <a:t>ways of judging things (</a:t>
            </a:r>
            <a:r>
              <a:rPr lang="en-GB" sz="1200" kern="1200" dirty="0" err="1">
                <a:solidFill>
                  <a:schemeClr val="tx1"/>
                </a:solidFill>
                <a:effectLst/>
                <a:latin typeface="+mn-lt"/>
                <a:ea typeface="+mn-ea"/>
                <a:cs typeface="+mn-cs"/>
              </a:rPr>
              <a:t>Gubrium</a:t>
            </a:r>
            <a:r>
              <a:rPr lang="en-GB" sz="1200" kern="1200" dirty="0">
                <a:solidFill>
                  <a:schemeClr val="tx1"/>
                </a:solidFill>
                <a:effectLst/>
                <a:latin typeface="+mn-lt"/>
                <a:ea typeface="+mn-ea"/>
                <a:cs typeface="+mn-cs"/>
              </a:rPr>
              <a:t> &amp; Holstein, 1997, p. 172). Nurses in a cardiac </a:t>
            </a:r>
            <a:r>
              <a:rPr lang="en-GB" sz="1200" kern="1200" dirty="0" err="1">
                <a:solidFill>
                  <a:schemeClr val="tx1"/>
                </a:solidFill>
                <a:effectLst/>
                <a:latin typeface="+mn-lt"/>
                <a:ea typeface="+mn-ea"/>
                <a:cs typeface="+mn-cs"/>
              </a:rPr>
              <a:t>rehabilita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unit may construct and hold a shared idea of a typical patient as one who eats unhealthy food and who is reluctant to exercise. Street </a:t>
            </a:r>
            <a:r>
              <a:rPr lang="en-GB" sz="1200" kern="1200" dirty="0" err="1">
                <a:solidFill>
                  <a:schemeClr val="tx1"/>
                </a:solidFill>
                <a:effectLst/>
                <a:latin typeface="+mn-lt"/>
                <a:ea typeface="+mn-ea"/>
                <a:cs typeface="+mn-cs"/>
              </a:rPr>
              <a:t>ven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dors</a:t>
            </a:r>
            <a:r>
              <a:rPr lang="en-GB" sz="1200" kern="1200" dirty="0">
                <a:solidFill>
                  <a:schemeClr val="tx1"/>
                </a:solidFill>
                <a:effectLst/>
                <a:latin typeface="+mn-lt"/>
                <a:ea typeface="+mn-ea"/>
                <a:cs typeface="+mn-cs"/>
              </a:rPr>
              <a:t> of magazines, many of whom are homeless, together form a cultural group in which they share meanings and form common understand-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Though the city ordinances define the situ- </a:t>
            </a:r>
            <a:r>
              <a:rPr lang="en-GB" sz="1200" kern="1200" dirty="0" err="1">
                <a:solidFill>
                  <a:schemeClr val="tx1"/>
                </a:solidFill>
                <a:effectLst/>
                <a:latin typeface="+mn-lt"/>
                <a:ea typeface="+mn-ea"/>
                <a:cs typeface="+mn-cs"/>
              </a:rPr>
              <a:t>ation</a:t>
            </a:r>
            <a:r>
              <a:rPr lang="en-GB" sz="1200" kern="1200" dirty="0">
                <a:solidFill>
                  <a:schemeClr val="tx1"/>
                </a:solidFill>
                <a:effectLst/>
                <a:latin typeface="+mn-lt"/>
                <a:ea typeface="+mn-ea"/>
                <a:cs typeface="+mn-cs"/>
              </a:rPr>
              <a:t> otherwise, within their shared culture the street vendors do not see it as theft when they take and resell the recyclables people have put out at the curb for municipal pickup (Duneier, 1999). Constructionists try to elicit the inter- </a:t>
            </a:r>
            <a:r>
              <a:rPr lang="en-GB" sz="1200" kern="1200" dirty="0" err="1">
                <a:solidFill>
                  <a:schemeClr val="tx1"/>
                </a:solidFill>
                <a:effectLst/>
                <a:latin typeface="+mn-lt"/>
                <a:ea typeface="+mn-ea"/>
                <a:cs typeface="+mn-cs"/>
              </a:rPr>
              <a:t>viewees</a:t>
            </a:r>
            <a:r>
              <a:rPr lang="en-GB" sz="1200" kern="1200" dirty="0">
                <a:solidFill>
                  <a:schemeClr val="tx1"/>
                </a:solidFill>
                <a:effectLst/>
                <a:latin typeface="+mn-lt"/>
                <a:ea typeface="+mn-ea"/>
                <a:cs typeface="+mn-cs"/>
              </a:rPr>
              <a:t>’ views of their worlds, their work, and the events they have experienced or observed. </a:t>
            </a:r>
            <a:endParaRPr lang="en-GB" dirty="0"/>
          </a:p>
          <a:p>
            <a:r>
              <a:rPr lang="en-GB" sz="1200" kern="1200" dirty="0">
                <a:solidFill>
                  <a:schemeClr val="tx1"/>
                </a:solidFill>
                <a:effectLst/>
                <a:latin typeface="+mn-lt"/>
                <a:ea typeface="+mn-ea"/>
                <a:cs typeface="+mn-cs"/>
              </a:rPr>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words are used and to the stories that con- vey cultural assumptions. </a:t>
            </a:r>
            <a:endParaRPr lang="en-GB" dirty="0"/>
          </a:p>
          <a:p>
            <a:r>
              <a:rPr lang="en-GB" sz="1200" kern="1200" dirty="0">
                <a:solidFill>
                  <a:schemeClr val="tx1"/>
                </a:solidFill>
                <a:effectLst/>
                <a:latin typeface="+mn-lt"/>
                <a:ea typeface="+mn-ea"/>
                <a:cs typeface="+mn-cs"/>
              </a:rPr>
              <a:t>It is not only the people studied who have cultural lenses; researchers do too. These lenses affect what they can see, what they look for, what questions they ask. As a result, </a:t>
            </a:r>
            <a:r>
              <a:rPr lang="en-GB" sz="1200" kern="1200" dirty="0" err="1">
                <a:solidFill>
                  <a:schemeClr val="tx1"/>
                </a:solidFill>
                <a:effectLst/>
                <a:latin typeface="+mn-lt"/>
                <a:ea typeface="+mn-ea"/>
                <a:cs typeface="+mn-cs"/>
              </a:rPr>
              <a:t>interpreta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tive</a:t>
            </a:r>
            <a:r>
              <a:rPr lang="en-GB" sz="1200" kern="1200" dirty="0">
                <a:solidFill>
                  <a:schemeClr val="tx1"/>
                </a:solidFill>
                <a:effectLst/>
                <a:latin typeface="+mn-lt"/>
                <a:ea typeface="+mn-ea"/>
                <a:cs typeface="+mn-cs"/>
              </a:rPr>
              <a:t> constructionists emphasize self-awareness; they spend time examining their own </a:t>
            </a:r>
            <a:r>
              <a:rPr lang="en-GB" sz="1200" kern="1200" dirty="0" err="1">
                <a:solidFill>
                  <a:schemeClr val="tx1"/>
                </a:solidFill>
                <a:effectLst/>
                <a:latin typeface="+mn-lt"/>
                <a:ea typeface="+mn-ea"/>
                <a:cs typeface="+mn-cs"/>
              </a:rPr>
              <a:t>assump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making them apparent to themselves and ultimately to the readers of their work. </a:t>
            </a:r>
            <a:endParaRPr lang="en-GB" dirty="0"/>
          </a:p>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58</a:t>
            </a:fld>
            <a:endParaRPr lang="en-US"/>
          </a:p>
        </p:txBody>
      </p:sp>
    </p:spTree>
    <p:extLst>
      <p:ext uri="{BB962C8B-B14F-4D97-AF65-F5344CB8AC3E}">
        <p14:creationId xmlns:p14="http://schemas.microsoft.com/office/powerpoint/2010/main" val="3757538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Positivism Yields to </a:t>
            </a:r>
            <a:r>
              <a:rPr lang="en-GB" sz="1200" kern="1200" dirty="0" err="1">
                <a:solidFill>
                  <a:schemeClr val="tx1"/>
                </a:solidFill>
                <a:effectLst/>
                <a:latin typeface="+mn-lt"/>
                <a:ea typeface="+mn-ea"/>
                <a:cs typeface="+mn-cs"/>
              </a:rPr>
              <a:t>Postpositivism</a:t>
            </a:r>
            <a:r>
              <a:rPr lang="en-GB" sz="1200" kern="1200" dirty="0">
                <a:solidFill>
                  <a:schemeClr val="tx1"/>
                </a:solidFill>
                <a:effectLst/>
                <a:latin typeface="+mn-lt"/>
                <a:ea typeface="+mn-ea"/>
                <a:cs typeface="+mn-cs"/>
              </a:rPr>
              <a:t> </a:t>
            </a:r>
            <a:endParaRPr lang="en-GB" dirty="0"/>
          </a:p>
          <a:p>
            <a:r>
              <a:rPr lang="en-GB" sz="1200" b="1" i="1" kern="1200" dirty="0" err="1">
                <a:solidFill>
                  <a:schemeClr val="tx1"/>
                </a:solidFill>
                <a:effectLst/>
                <a:latin typeface="+mn-lt"/>
                <a:ea typeface="+mn-ea"/>
                <a:cs typeface="+mn-cs"/>
              </a:rPr>
              <a:t>Postpositivism</a:t>
            </a:r>
            <a:r>
              <a:rPr lang="en-GB" sz="1200" b="1"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both a spin-off of positivism and a reaction to it. Positivists presuppose that knowledge is politically and socially neutral and can be obtained with quantitative precision through an accumulation of facts that build a close </a:t>
            </a:r>
            <a:r>
              <a:rPr lang="en-GB" sz="1200" kern="1200" dirty="0" err="1">
                <a:solidFill>
                  <a:schemeClr val="tx1"/>
                </a:solidFill>
                <a:effectLst/>
                <a:latin typeface="+mn-lt"/>
                <a:ea typeface="+mn-ea"/>
                <a:cs typeface="+mn-cs"/>
              </a:rPr>
              <a:t>approxima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to a reality that exists independently of human perception. The purpose of research is to discover universal truths.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argue that one can never be certain that the theory is actually true, only that it hasn’t yet been proven false (Willis, </a:t>
            </a:r>
            <a:r>
              <a:rPr lang="en-GB" sz="1200" kern="1200" dirty="0" err="1">
                <a:solidFill>
                  <a:schemeClr val="tx1"/>
                </a:solidFill>
                <a:effectLst/>
                <a:latin typeface="+mn-lt"/>
                <a:ea typeface="+mn-ea"/>
                <a:cs typeface="+mn-cs"/>
              </a:rPr>
              <a:t>Jost</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Nilakanta</a:t>
            </a:r>
            <a:r>
              <a:rPr lang="en-GB" sz="1200" kern="1200" dirty="0">
                <a:solidFill>
                  <a:schemeClr val="tx1"/>
                </a:solidFill>
                <a:effectLst/>
                <a:latin typeface="+mn-lt"/>
                <a:ea typeface="+mn-ea"/>
                <a:cs typeface="+mn-cs"/>
              </a:rPr>
              <a:t>, 2007, p. 73). </a:t>
            </a:r>
            <a:endParaRPr lang="en-GB" dirty="0"/>
          </a:p>
          <a:p>
            <a:r>
              <a:rPr lang="en-GB" sz="1200" kern="1200" dirty="0">
                <a:solidFill>
                  <a:schemeClr val="tx1"/>
                </a:solidFill>
                <a:effectLst/>
                <a:latin typeface="+mn-lt"/>
                <a:ea typeface="+mn-ea"/>
                <a:cs typeface="+mn-cs"/>
              </a:rPr>
              <a:t>Positivists assume that data can be collected independent of the social or political perspectives of the researcher, while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acknowledge that all data gathering is impacted to some extent by </a:t>
            </a:r>
            <a:r>
              <a:rPr lang="en-GB" sz="1200" kern="1200" dirty="0" err="1">
                <a:solidFill>
                  <a:schemeClr val="tx1"/>
                </a:solidFill>
                <a:effectLst/>
                <a:latin typeface="+mn-lt"/>
                <a:ea typeface="+mn-ea"/>
                <a:cs typeface="+mn-cs"/>
              </a:rPr>
              <a:t>preexisting</a:t>
            </a:r>
            <a:r>
              <a:rPr lang="en-GB" sz="1200" kern="1200" dirty="0">
                <a:solidFill>
                  <a:schemeClr val="tx1"/>
                </a:solidFill>
                <a:effectLst/>
                <a:latin typeface="+mn-lt"/>
                <a:ea typeface="+mn-ea"/>
                <a:cs typeface="+mn-cs"/>
              </a:rPr>
              <a:t> social or political theories (Willis et al., 2007, p. 73).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seem somewhat less sure than classical positivists that it is always possible to separate the knower from the known and that there is a single shared reality which excludes all others. As such, </a:t>
            </a:r>
            <a:r>
              <a:rPr lang="en-GB" sz="1200" kern="1200" dirty="0" err="1">
                <a:solidFill>
                  <a:schemeClr val="tx1"/>
                </a:solidFill>
                <a:effectLst/>
                <a:latin typeface="+mn-lt"/>
                <a:ea typeface="+mn-ea"/>
                <a:cs typeface="+mn-cs"/>
              </a:rPr>
              <a:t>postpositivists</a:t>
            </a:r>
            <a:r>
              <a:rPr lang="en-GB" sz="1200" kern="1200" dirty="0">
                <a:solidFill>
                  <a:schemeClr val="tx1"/>
                </a:solidFill>
                <a:effectLst/>
                <a:latin typeface="+mn-lt"/>
                <a:ea typeface="+mn-ea"/>
                <a:cs typeface="+mn-cs"/>
              </a:rPr>
              <a:t> have moved a little in the direction of the naturalists to argue that total neutrality of the researcher is not possible and that there may not always be a single reality that is acknowledged by and shared by all. </a:t>
            </a:r>
            <a:endParaRPr lang="en-GB" dirty="0"/>
          </a:p>
          <a:p>
            <a:r>
              <a:rPr lang="en-GB" sz="1200" kern="1200" dirty="0">
                <a:solidFill>
                  <a:schemeClr val="tx1"/>
                </a:solidFill>
                <a:effectLst/>
                <a:latin typeface="+mn-lt"/>
                <a:ea typeface="+mn-ea"/>
                <a:cs typeface="+mn-cs"/>
              </a:rPr>
              <a:t>Naturalist and Interpretive Constructionist Perspectives </a:t>
            </a:r>
            <a:endParaRPr lang="en-GB" dirty="0"/>
          </a:p>
          <a:p>
            <a:r>
              <a:rPr lang="en-GB" sz="1200" kern="1200" dirty="0">
                <a:solidFill>
                  <a:schemeClr val="tx1"/>
                </a:solidFill>
                <a:effectLst/>
                <a:latin typeface="+mn-lt"/>
                <a:ea typeface="+mn-ea"/>
                <a:cs typeface="+mn-cs"/>
              </a:rPr>
              <a:t>The naturalist paradigm emphasizes the importance of context, of complexity, of </a:t>
            </a:r>
            <a:endParaRPr lang="en-GB" dirty="0"/>
          </a:p>
          <a:p>
            <a:r>
              <a:rPr lang="en-GB" sz="1200" kern="1200" dirty="0">
                <a:solidFill>
                  <a:schemeClr val="tx1"/>
                </a:solidFill>
                <a:effectLst/>
                <a:latin typeface="+mn-lt"/>
                <a:ea typeface="+mn-ea"/>
                <a:cs typeface="+mn-cs"/>
              </a:rPr>
              <a:t>examining situations in which many factors interact. Within the naturalist paradigm, one school, </a:t>
            </a:r>
            <a:r>
              <a:rPr lang="en-GB" sz="1200" b="1" i="1" kern="1200" dirty="0">
                <a:solidFill>
                  <a:schemeClr val="tx1"/>
                </a:solidFill>
                <a:effectLst/>
                <a:latin typeface="+mn-lt"/>
                <a:ea typeface="+mn-ea"/>
                <a:cs typeface="+mn-cs"/>
              </a:rPr>
              <a:t>interpretive constructionism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argues that the core of understanding is learning what people make of the world around them, how people interpret what they encounter, and how they assign meanings and values to events or objects. </a:t>
            </a:r>
            <a:endParaRPr lang="en-GB" dirty="0"/>
          </a:p>
          <a:p>
            <a:r>
              <a:rPr lang="en-GB" sz="1200" kern="1200" dirty="0">
                <a:solidFill>
                  <a:schemeClr val="tx1"/>
                </a:solidFill>
                <a:effectLst/>
                <a:latin typeface="+mn-lt"/>
                <a:ea typeface="+mn-ea"/>
                <a:cs typeface="+mn-cs"/>
              </a:rPr>
              <a:t>To interpretive constructionist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how people view an object or event and the meaning that they attribute to it are what is important. It matters less whether a chair is 36 inches high and 87 years old than that one person perceives it as an antique and another views it as junk. Interpretive constructionists understand that people look at matters through distinct lenses and reach somewhat different con- </a:t>
            </a:r>
            <a:r>
              <a:rPr lang="en-GB" sz="1200" kern="1200" dirty="0" err="1">
                <a:solidFill>
                  <a:schemeClr val="tx1"/>
                </a:solidFill>
                <a:effectLst/>
                <a:latin typeface="+mn-lt"/>
                <a:ea typeface="+mn-ea"/>
                <a:cs typeface="+mn-cs"/>
              </a:rPr>
              <a:t>clusions</a:t>
            </a:r>
            <a:r>
              <a:rPr lang="en-GB" sz="1200" kern="1200" dirty="0">
                <a:solidFill>
                  <a:schemeClr val="tx1"/>
                </a:solidFill>
                <a:effectLst/>
                <a:latin typeface="+mn-lt"/>
                <a:ea typeface="+mn-ea"/>
                <a:cs typeface="+mn-cs"/>
              </a:rPr>
              <a:t>. Multiple, apparently conflicting </a:t>
            </a:r>
            <a:r>
              <a:rPr lang="en-GB" sz="1200" kern="1200" dirty="0" err="1">
                <a:solidFill>
                  <a:schemeClr val="tx1"/>
                </a:solidFill>
                <a:effectLst/>
                <a:latin typeface="+mn-lt"/>
                <a:ea typeface="+mn-ea"/>
                <a:cs typeface="+mn-cs"/>
              </a:rPr>
              <a:t>ver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sions</a:t>
            </a:r>
            <a:r>
              <a:rPr lang="en-GB" sz="1200" kern="1200" dirty="0">
                <a:solidFill>
                  <a:schemeClr val="tx1"/>
                </a:solidFill>
                <a:effectLst/>
                <a:latin typeface="+mn-lt"/>
                <a:ea typeface="+mn-ea"/>
                <a:cs typeface="+mn-cs"/>
              </a:rPr>
              <a:t> of the same event or object can be true at the same time. The person who calls a wooden chair an antique is no more correct than the per- son who views it as junk; he or she just comes to the chair with different experiences, knowledge, and perspectives. </a:t>
            </a:r>
            <a:endParaRPr lang="en-GB" dirty="0"/>
          </a:p>
          <a:p>
            <a:r>
              <a:rPr lang="en-GB" sz="1200" kern="1200" dirty="0">
                <a:solidFill>
                  <a:schemeClr val="tx1"/>
                </a:solidFill>
                <a:effectLst/>
                <a:latin typeface="+mn-lt"/>
                <a:ea typeface="+mn-ea"/>
                <a:cs typeface="+mn-cs"/>
              </a:rPr>
              <a:t>Constructionists are concerned with the lenses through which people view events, the </a:t>
            </a:r>
            <a:r>
              <a:rPr lang="en-GB" sz="1200" kern="1200" dirty="0" err="1">
                <a:solidFill>
                  <a:schemeClr val="tx1"/>
                </a:solidFill>
                <a:effectLst/>
                <a:latin typeface="+mn-lt"/>
                <a:ea typeface="+mn-ea"/>
                <a:cs typeface="+mn-cs"/>
              </a:rPr>
              <a:t>expecta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meanings that they bring to a situation. Constructionists believe that groups of people create and then share understandings with each other. Children may learn the meaning of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from their parents or in a museum if they try to sit on a very old chair and the museum guard shoos them away. The meaning may be passed along in books with pictures of particular chairs and their prices. Constructionists argue that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is not an objective thing with </a:t>
            </a:r>
            <a:r>
              <a:rPr lang="en-GB" sz="1200" kern="1200" dirty="0" err="1">
                <a:solidFill>
                  <a:schemeClr val="tx1"/>
                </a:solidFill>
                <a:effectLst/>
                <a:latin typeface="+mn-lt"/>
                <a:ea typeface="+mn-ea"/>
                <a:cs typeface="+mn-cs"/>
              </a:rPr>
              <a:t>mea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surable</a:t>
            </a:r>
            <a:r>
              <a:rPr lang="en-GB" sz="1200" kern="1200" dirty="0">
                <a:solidFill>
                  <a:schemeClr val="tx1"/>
                </a:solidFill>
                <a:effectLst/>
                <a:latin typeface="+mn-lt"/>
                <a:ea typeface="+mn-ea"/>
                <a:cs typeface="+mn-cs"/>
              </a:rPr>
              <a:t> qualities, such as age, but a designation given by people to an object that makes it mean- </a:t>
            </a:r>
            <a:r>
              <a:rPr lang="en-GB" sz="1200" kern="1200" dirty="0" err="1">
                <a:solidFill>
                  <a:schemeClr val="tx1"/>
                </a:solidFill>
                <a:effectLst/>
                <a:latin typeface="+mn-lt"/>
                <a:ea typeface="+mn-ea"/>
                <a:cs typeface="+mn-cs"/>
              </a:rPr>
              <a:t>ingful</a:t>
            </a:r>
            <a:r>
              <a:rPr lang="en-GB" sz="1200" kern="1200" dirty="0">
                <a:solidFill>
                  <a:schemeClr val="tx1"/>
                </a:solidFill>
                <a:effectLst/>
                <a:latin typeface="+mn-lt"/>
                <a:ea typeface="+mn-ea"/>
                <a:cs typeface="+mn-cs"/>
              </a:rPr>
              <a:t> (and expensive) for them. </a:t>
            </a:r>
            <a:endParaRPr lang="en-GB" dirty="0"/>
          </a:p>
          <a:p>
            <a:r>
              <a:rPr lang="en-GB" sz="1200" kern="1200" dirty="0">
                <a:solidFill>
                  <a:schemeClr val="tx1"/>
                </a:solidFill>
                <a:effectLst/>
                <a:latin typeface="+mn-lt"/>
                <a:ea typeface="+mn-ea"/>
                <a:cs typeface="+mn-cs"/>
              </a:rPr>
              <a:t>By living and working together or routinely interacting 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or profession, people come to share some meanings, common </a:t>
            </a:r>
            <a:endParaRPr lang="en-GB" dirty="0"/>
          </a:p>
          <a:p>
            <a:r>
              <a:rPr lang="en-GB" sz="1200" b="0" kern="1200" dirty="0">
                <a:solidFill>
                  <a:schemeClr val="tx1"/>
                </a:solidFill>
                <a:effectLst/>
                <a:latin typeface="+mn-lt"/>
                <a:ea typeface="+mn-ea"/>
                <a:cs typeface="+mn-cs"/>
              </a:rPr>
              <a:t>20 QUALITATIVE INTERVIEWING </a:t>
            </a:r>
            <a:endParaRPr lang="en-GB" dirty="0"/>
          </a:p>
          <a:p>
            <a:r>
              <a:rPr lang="en-GB" sz="1200" kern="1200" dirty="0">
                <a:solidFill>
                  <a:schemeClr val="tx1"/>
                </a:solidFill>
                <a:effectLst/>
                <a:latin typeface="+mn-lt"/>
                <a:ea typeface="+mn-ea"/>
                <a:cs typeface="+mn-cs"/>
              </a:rPr>
              <a:t>ways of judging things (</a:t>
            </a:r>
            <a:r>
              <a:rPr lang="en-GB" sz="1200" kern="1200" dirty="0" err="1">
                <a:solidFill>
                  <a:schemeClr val="tx1"/>
                </a:solidFill>
                <a:effectLst/>
                <a:latin typeface="+mn-lt"/>
                <a:ea typeface="+mn-ea"/>
                <a:cs typeface="+mn-cs"/>
              </a:rPr>
              <a:t>Gubrium</a:t>
            </a:r>
            <a:r>
              <a:rPr lang="en-GB" sz="1200" kern="1200" dirty="0">
                <a:solidFill>
                  <a:schemeClr val="tx1"/>
                </a:solidFill>
                <a:effectLst/>
                <a:latin typeface="+mn-lt"/>
                <a:ea typeface="+mn-ea"/>
                <a:cs typeface="+mn-cs"/>
              </a:rPr>
              <a:t> &amp; Holstein, 1997, p. 172). Nurses in a cardiac </a:t>
            </a:r>
            <a:r>
              <a:rPr lang="en-GB" sz="1200" kern="1200" dirty="0" err="1">
                <a:solidFill>
                  <a:schemeClr val="tx1"/>
                </a:solidFill>
                <a:effectLst/>
                <a:latin typeface="+mn-lt"/>
                <a:ea typeface="+mn-ea"/>
                <a:cs typeface="+mn-cs"/>
              </a:rPr>
              <a:t>rehabilita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unit may construct and hold a shared idea of a typical patient as one who eats unhealthy food and who is reluctant to exercise. Street </a:t>
            </a:r>
            <a:r>
              <a:rPr lang="en-GB" sz="1200" kern="1200" dirty="0" err="1">
                <a:solidFill>
                  <a:schemeClr val="tx1"/>
                </a:solidFill>
                <a:effectLst/>
                <a:latin typeface="+mn-lt"/>
                <a:ea typeface="+mn-ea"/>
                <a:cs typeface="+mn-cs"/>
              </a:rPr>
              <a:t>ven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dors</a:t>
            </a:r>
            <a:r>
              <a:rPr lang="en-GB" sz="1200" kern="1200" dirty="0">
                <a:solidFill>
                  <a:schemeClr val="tx1"/>
                </a:solidFill>
                <a:effectLst/>
                <a:latin typeface="+mn-lt"/>
                <a:ea typeface="+mn-ea"/>
                <a:cs typeface="+mn-cs"/>
              </a:rPr>
              <a:t> of magazines, many of whom are homeless, together form a cultural group in which they share meanings and form common understand-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Though the city ordinances define the situ- </a:t>
            </a:r>
            <a:r>
              <a:rPr lang="en-GB" sz="1200" kern="1200" dirty="0" err="1">
                <a:solidFill>
                  <a:schemeClr val="tx1"/>
                </a:solidFill>
                <a:effectLst/>
                <a:latin typeface="+mn-lt"/>
                <a:ea typeface="+mn-ea"/>
                <a:cs typeface="+mn-cs"/>
              </a:rPr>
              <a:t>ation</a:t>
            </a:r>
            <a:r>
              <a:rPr lang="en-GB" sz="1200" kern="1200" dirty="0">
                <a:solidFill>
                  <a:schemeClr val="tx1"/>
                </a:solidFill>
                <a:effectLst/>
                <a:latin typeface="+mn-lt"/>
                <a:ea typeface="+mn-ea"/>
                <a:cs typeface="+mn-cs"/>
              </a:rPr>
              <a:t> otherwise, within their shared culture the street vendors do not see it as theft when they take and resell the recyclables people have put out at the curb for municipal pickup (Duneier, 1999). Constructionists try to elicit the inter- </a:t>
            </a:r>
            <a:r>
              <a:rPr lang="en-GB" sz="1200" kern="1200" dirty="0" err="1">
                <a:solidFill>
                  <a:schemeClr val="tx1"/>
                </a:solidFill>
                <a:effectLst/>
                <a:latin typeface="+mn-lt"/>
                <a:ea typeface="+mn-ea"/>
                <a:cs typeface="+mn-cs"/>
              </a:rPr>
              <a:t>viewees</a:t>
            </a:r>
            <a:r>
              <a:rPr lang="en-GB" sz="1200" kern="1200" dirty="0">
                <a:solidFill>
                  <a:schemeClr val="tx1"/>
                </a:solidFill>
                <a:effectLst/>
                <a:latin typeface="+mn-lt"/>
                <a:ea typeface="+mn-ea"/>
                <a:cs typeface="+mn-cs"/>
              </a:rPr>
              <a:t>’ views of their worlds, their work, and the events they have experienced or observed. </a:t>
            </a:r>
            <a:endParaRPr lang="en-GB" dirty="0"/>
          </a:p>
          <a:p>
            <a:r>
              <a:rPr lang="en-GB" sz="1200" kern="1200" dirty="0">
                <a:solidFill>
                  <a:schemeClr val="tx1"/>
                </a:solidFill>
                <a:effectLst/>
                <a:latin typeface="+mn-lt"/>
                <a:ea typeface="+mn-ea"/>
                <a:cs typeface="+mn-cs"/>
              </a:rPr>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words are used and to the stories that con- vey cultural assumptions. </a:t>
            </a:r>
            <a:endParaRPr lang="en-GB" dirty="0"/>
          </a:p>
          <a:p>
            <a:r>
              <a:rPr lang="en-GB" sz="1200" kern="1200" dirty="0">
                <a:solidFill>
                  <a:schemeClr val="tx1"/>
                </a:solidFill>
                <a:effectLst/>
                <a:latin typeface="+mn-lt"/>
                <a:ea typeface="+mn-ea"/>
                <a:cs typeface="+mn-cs"/>
              </a:rPr>
              <a:t>It is not only the people studied who have cultural lenses; researchers do too. These lenses affect what they can see, what they look for, what questions they ask. As a result, </a:t>
            </a:r>
            <a:r>
              <a:rPr lang="en-GB" sz="1200" kern="1200" dirty="0" err="1">
                <a:solidFill>
                  <a:schemeClr val="tx1"/>
                </a:solidFill>
                <a:effectLst/>
                <a:latin typeface="+mn-lt"/>
                <a:ea typeface="+mn-ea"/>
                <a:cs typeface="+mn-cs"/>
              </a:rPr>
              <a:t>interpreta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tive</a:t>
            </a:r>
            <a:r>
              <a:rPr lang="en-GB" sz="1200" kern="1200" dirty="0">
                <a:solidFill>
                  <a:schemeClr val="tx1"/>
                </a:solidFill>
                <a:effectLst/>
                <a:latin typeface="+mn-lt"/>
                <a:ea typeface="+mn-ea"/>
                <a:cs typeface="+mn-cs"/>
              </a:rPr>
              <a:t> constructionists emphasize self-awareness; they spend time examining their own </a:t>
            </a:r>
            <a:r>
              <a:rPr lang="en-GB" sz="1200" kern="1200" dirty="0" err="1">
                <a:solidFill>
                  <a:schemeClr val="tx1"/>
                </a:solidFill>
                <a:effectLst/>
                <a:latin typeface="+mn-lt"/>
                <a:ea typeface="+mn-ea"/>
                <a:cs typeface="+mn-cs"/>
              </a:rPr>
              <a:t>assump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making them apparent to themselves and ultimately to the readers of their work. </a:t>
            </a:r>
            <a:endParaRPr lang="en-GB" dirty="0"/>
          </a:p>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60</a:t>
            </a:fld>
            <a:endParaRPr lang="en-US"/>
          </a:p>
        </p:txBody>
      </p:sp>
    </p:spTree>
    <p:extLst>
      <p:ext uri="{BB962C8B-B14F-4D97-AF65-F5344CB8AC3E}">
        <p14:creationId xmlns:p14="http://schemas.microsoft.com/office/powerpoint/2010/main" val="648961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naturalist paradigm emphasizes the importance of context, of complexity, of </a:t>
            </a:r>
            <a:endParaRPr lang="en-GB" dirty="0"/>
          </a:p>
          <a:p>
            <a:r>
              <a:rPr lang="en-GB" sz="1200" kern="1200" dirty="0">
                <a:solidFill>
                  <a:schemeClr val="tx1"/>
                </a:solidFill>
                <a:effectLst/>
                <a:latin typeface="+mn-lt"/>
                <a:ea typeface="+mn-ea"/>
                <a:cs typeface="+mn-cs"/>
              </a:rPr>
              <a:t>examining situations in which many factors interact. Within the naturalist paradigm, one school, </a:t>
            </a:r>
            <a:r>
              <a:rPr lang="en-GB" sz="1200" b="1" i="1" kern="1200" dirty="0">
                <a:solidFill>
                  <a:schemeClr val="tx1"/>
                </a:solidFill>
                <a:effectLst/>
                <a:latin typeface="+mn-lt"/>
                <a:ea typeface="+mn-ea"/>
                <a:cs typeface="+mn-cs"/>
              </a:rPr>
              <a:t>interpretive constructionism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argues that the core of understanding is learning what people make of the world around them, how people interpret what they encounter, and how they assign meanings and values to events or objects. </a:t>
            </a:r>
            <a:endParaRPr lang="en-GB" dirty="0"/>
          </a:p>
          <a:p>
            <a:r>
              <a:rPr lang="en-GB" sz="1200" kern="1200" dirty="0">
                <a:solidFill>
                  <a:schemeClr val="tx1"/>
                </a:solidFill>
                <a:effectLst/>
                <a:latin typeface="+mn-lt"/>
                <a:ea typeface="+mn-ea"/>
                <a:cs typeface="+mn-cs"/>
              </a:rPr>
              <a:t>To interpretive constructionist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how people view an object or event and the meaning that they attribute to it are what is important. It matters less whether a chair is 36 inches high and 87 years old than that one person perceives it as an antique and another views it as junk. Interpretive constructionists understand that people look at matters through distinct lenses and reach somewhat different con- </a:t>
            </a:r>
            <a:r>
              <a:rPr lang="en-GB" sz="1200" kern="1200" dirty="0" err="1">
                <a:solidFill>
                  <a:schemeClr val="tx1"/>
                </a:solidFill>
                <a:effectLst/>
                <a:latin typeface="+mn-lt"/>
                <a:ea typeface="+mn-ea"/>
                <a:cs typeface="+mn-cs"/>
              </a:rPr>
              <a:t>clusions</a:t>
            </a:r>
            <a:r>
              <a:rPr lang="en-GB" sz="1200" kern="1200" dirty="0">
                <a:solidFill>
                  <a:schemeClr val="tx1"/>
                </a:solidFill>
                <a:effectLst/>
                <a:latin typeface="+mn-lt"/>
                <a:ea typeface="+mn-ea"/>
                <a:cs typeface="+mn-cs"/>
              </a:rPr>
              <a:t>. Multiple, apparently conflicting </a:t>
            </a:r>
            <a:r>
              <a:rPr lang="en-GB" sz="1200" kern="1200" dirty="0" err="1">
                <a:solidFill>
                  <a:schemeClr val="tx1"/>
                </a:solidFill>
                <a:effectLst/>
                <a:latin typeface="+mn-lt"/>
                <a:ea typeface="+mn-ea"/>
                <a:cs typeface="+mn-cs"/>
              </a:rPr>
              <a:t>ver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sions</a:t>
            </a:r>
            <a:r>
              <a:rPr lang="en-GB" sz="1200" kern="1200" dirty="0">
                <a:solidFill>
                  <a:schemeClr val="tx1"/>
                </a:solidFill>
                <a:effectLst/>
                <a:latin typeface="+mn-lt"/>
                <a:ea typeface="+mn-ea"/>
                <a:cs typeface="+mn-cs"/>
              </a:rPr>
              <a:t> of the same event or object can be true at the same time. The person who calls a wooden chair an antique is no more correct than the per- son who views it as junk; he or she just comes to the chair with different experiences, knowledge, and perspectives. </a:t>
            </a:r>
            <a:endParaRPr lang="en-GB" dirty="0"/>
          </a:p>
          <a:p>
            <a:r>
              <a:rPr lang="en-GB" sz="1200" kern="1200" dirty="0">
                <a:solidFill>
                  <a:schemeClr val="tx1"/>
                </a:solidFill>
                <a:effectLst/>
                <a:latin typeface="+mn-lt"/>
                <a:ea typeface="+mn-ea"/>
                <a:cs typeface="+mn-cs"/>
              </a:rPr>
              <a:t>Constructionists are concerned with the lenses through which people view events, the </a:t>
            </a:r>
            <a:r>
              <a:rPr lang="en-GB" sz="1200" kern="1200" dirty="0" err="1">
                <a:solidFill>
                  <a:schemeClr val="tx1"/>
                </a:solidFill>
                <a:effectLst/>
                <a:latin typeface="+mn-lt"/>
                <a:ea typeface="+mn-ea"/>
                <a:cs typeface="+mn-cs"/>
              </a:rPr>
              <a:t>expecta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meanings that they bring to a situation. Constructionists believe that groups of people create and then share understandings with each other. Children may learn the meaning of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from their parents or in a museum if they try to sit on a very old chair and the museum guard shoos them away. The meaning may be passed along in books with pictures of particular chairs and their prices. Constructionists argue that </a:t>
            </a:r>
            <a:r>
              <a:rPr lang="en-GB" sz="1200" i="1" kern="1200" dirty="0">
                <a:solidFill>
                  <a:schemeClr val="tx1"/>
                </a:solidFill>
                <a:effectLst/>
                <a:latin typeface="+mn-lt"/>
                <a:ea typeface="+mn-ea"/>
                <a:cs typeface="+mn-cs"/>
              </a:rPr>
              <a:t>antique </a:t>
            </a:r>
            <a:r>
              <a:rPr lang="en-GB" sz="1200" kern="1200" dirty="0">
                <a:solidFill>
                  <a:schemeClr val="tx1"/>
                </a:solidFill>
                <a:effectLst/>
                <a:latin typeface="+mn-lt"/>
                <a:ea typeface="+mn-ea"/>
                <a:cs typeface="+mn-cs"/>
              </a:rPr>
              <a:t>is not an objective thing with </a:t>
            </a:r>
            <a:r>
              <a:rPr lang="en-GB" sz="1200" kern="1200" dirty="0" err="1">
                <a:solidFill>
                  <a:schemeClr val="tx1"/>
                </a:solidFill>
                <a:effectLst/>
                <a:latin typeface="+mn-lt"/>
                <a:ea typeface="+mn-ea"/>
                <a:cs typeface="+mn-cs"/>
              </a:rPr>
              <a:t>mea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surable</a:t>
            </a:r>
            <a:r>
              <a:rPr lang="en-GB" sz="1200" kern="1200" dirty="0">
                <a:solidFill>
                  <a:schemeClr val="tx1"/>
                </a:solidFill>
                <a:effectLst/>
                <a:latin typeface="+mn-lt"/>
                <a:ea typeface="+mn-ea"/>
                <a:cs typeface="+mn-cs"/>
              </a:rPr>
              <a:t> qualities, such as age, but a designation given by people to an object that makes it mean- </a:t>
            </a:r>
            <a:r>
              <a:rPr lang="en-GB" sz="1200" kern="1200" dirty="0" err="1">
                <a:solidFill>
                  <a:schemeClr val="tx1"/>
                </a:solidFill>
                <a:effectLst/>
                <a:latin typeface="+mn-lt"/>
                <a:ea typeface="+mn-ea"/>
                <a:cs typeface="+mn-cs"/>
              </a:rPr>
              <a:t>ingful</a:t>
            </a:r>
            <a:r>
              <a:rPr lang="en-GB" sz="1200" kern="1200" dirty="0">
                <a:solidFill>
                  <a:schemeClr val="tx1"/>
                </a:solidFill>
                <a:effectLst/>
                <a:latin typeface="+mn-lt"/>
                <a:ea typeface="+mn-ea"/>
                <a:cs typeface="+mn-cs"/>
              </a:rPr>
              <a:t> (and expensive) for them. </a:t>
            </a:r>
            <a:endParaRPr lang="en-GB" dirty="0"/>
          </a:p>
          <a:p>
            <a:r>
              <a:rPr lang="en-GB" sz="1200" kern="1200" dirty="0">
                <a:solidFill>
                  <a:schemeClr val="tx1"/>
                </a:solidFill>
                <a:effectLst/>
                <a:latin typeface="+mn-lt"/>
                <a:ea typeface="+mn-ea"/>
                <a:cs typeface="+mn-cs"/>
              </a:rPr>
              <a:t>By living and working together or routinely interacting 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or profession, people come to share some meanings, common </a:t>
            </a:r>
            <a:endParaRPr lang="en-GB" dirty="0"/>
          </a:p>
          <a:p>
            <a:r>
              <a:rPr lang="en-GB" sz="1200" b="0" kern="1200" dirty="0">
                <a:solidFill>
                  <a:schemeClr val="tx1"/>
                </a:solidFill>
                <a:effectLst/>
                <a:latin typeface="+mn-lt"/>
                <a:ea typeface="+mn-ea"/>
                <a:cs typeface="+mn-cs"/>
              </a:rPr>
              <a:t>20 QUALITATIVE INTERVIEWING </a:t>
            </a:r>
            <a:endParaRPr lang="en-GB" dirty="0"/>
          </a:p>
          <a:p>
            <a:r>
              <a:rPr lang="en-GB" sz="1200" kern="1200" dirty="0">
                <a:solidFill>
                  <a:schemeClr val="tx1"/>
                </a:solidFill>
                <a:effectLst/>
                <a:latin typeface="+mn-lt"/>
                <a:ea typeface="+mn-ea"/>
                <a:cs typeface="+mn-cs"/>
              </a:rPr>
              <a:t>ways of judging things (</a:t>
            </a:r>
            <a:r>
              <a:rPr lang="en-GB" sz="1200" kern="1200" dirty="0" err="1">
                <a:solidFill>
                  <a:schemeClr val="tx1"/>
                </a:solidFill>
                <a:effectLst/>
                <a:latin typeface="+mn-lt"/>
                <a:ea typeface="+mn-ea"/>
                <a:cs typeface="+mn-cs"/>
              </a:rPr>
              <a:t>Gubrium</a:t>
            </a:r>
            <a:r>
              <a:rPr lang="en-GB" sz="1200" kern="1200" dirty="0">
                <a:solidFill>
                  <a:schemeClr val="tx1"/>
                </a:solidFill>
                <a:effectLst/>
                <a:latin typeface="+mn-lt"/>
                <a:ea typeface="+mn-ea"/>
                <a:cs typeface="+mn-cs"/>
              </a:rPr>
              <a:t> &amp; Holstein, 1997, p. 172). Nurses in a cardiac </a:t>
            </a:r>
            <a:r>
              <a:rPr lang="en-GB" sz="1200" kern="1200" dirty="0" err="1">
                <a:solidFill>
                  <a:schemeClr val="tx1"/>
                </a:solidFill>
                <a:effectLst/>
                <a:latin typeface="+mn-lt"/>
                <a:ea typeface="+mn-ea"/>
                <a:cs typeface="+mn-cs"/>
              </a:rPr>
              <a:t>rehabilita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unit may construct and hold a shared idea of a typical patient as one who eats unhealthy food and who is reluctant to exercise. Street </a:t>
            </a:r>
            <a:r>
              <a:rPr lang="en-GB" sz="1200" kern="1200" dirty="0" err="1">
                <a:solidFill>
                  <a:schemeClr val="tx1"/>
                </a:solidFill>
                <a:effectLst/>
                <a:latin typeface="+mn-lt"/>
                <a:ea typeface="+mn-ea"/>
                <a:cs typeface="+mn-cs"/>
              </a:rPr>
              <a:t>ven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dors</a:t>
            </a:r>
            <a:r>
              <a:rPr lang="en-GB" sz="1200" kern="1200" dirty="0">
                <a:solidFill>
                  <a:schemeClr val="tx1"/>
                </a:solidFill>
                <a:effectLst/>
                <a:latin typeface="+mn-lt"/>
                <a:ea typeface="+mn-ea"/>
                <a:cs typeface="+mn-cs"/>
              </a:rPr>
              <a:t> of magazines, many of whom are homeless, together form a cultural group in which they share meanings and form common understand-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Though the city ordinances define the situ- </a:t>
            </a:r>
            <a:r>
              <a:rPr lang="en-GB" sz="1200" kern="1200" dirty="0" err="1">
                <a:solidFill>
                  <a:schemeClr val="tx1"/>
                </a:solidFill>
                <a:effectLst/>
                <a:latin typeface="+mn-lt"/>
                <a:ea typeface="+mn-ea"/>
                <a:cs typeface="+mn-cs"/>
              </a:rPr>
              <a:t>ation</a:t>
            </a:r>
            <a:r>
              <a:rPr lang="en-GB" sz="1200" kern="1200" dirty="0">
                <a:solidFill>
                  <a:schemeClr val="tx1"/>
                </a:solidFill>
                <a:effectLst/>
                <a:latin typeface="+mn-lt"/>
                <a:ea typeface="+mn-ea"/>
                <a:cs typeface="+mn-cs"/>
              </a:rPr>
              <a:t> otherwise, within their shared culture the street vendors do not see it as theft when they take and resell the recyclables people have put out at the curb for municipal pickup (Duneier, 1999). Constructionists try to elicit the inter- </a:t>
            </a:r>
            <a:r>
              <a:rPr lang="en-GB" sz="1200" kern="1200" dirty="0" err="1">
                <a:solidFill>
                  <a:schemeClr val="tx1"/>
                </a:solidFill>
                <a:effectLst/>
                <a:latin typeface="+mn-lt"/>
                <a:ea typeface="+mn-ea"/>
                <a:cs typeface="+mn-cs"/>
              </a:rPr>
              <a:t>viewees</a:t>
            </a:r>
            <a:r>
              <a:rPr lang="en-GB" sz="1200" kern="1200" dirty="0">
                <a:solidFill>
                  <a:schemeClr val="tx1"/>
                </a:solidFill>
                <a:effectLst/>
                <a:latin typeface="+mn-lt"/>
                <a:ea typeface="+mn-ea"/>
                <a:cs typeface="+mn-cs"/>
              </a:rPr>
              <a:t>’ views of their worlds, their work, and the events they have experienced or observed. </a:t>
            </a:r>
            <a:endParaRPr lang="en-GB" dirty="0"/>
          </a:p>
          <a:p>
            <a:r>
              <a:rPr lang="en-GB" sz="1200" kern="1200" dirty="0">
                <a:solidFill>
                  <a:schemeClr val="tx1"/>
                </a:solidFill>
                <a:effectLst/>
                <a:latin typeface="+mn-lt"/>
                <a:ea typeface="+mn-ea"/>
                <a:cs typeface="+mn-cs"/>
              </a:rPr>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words are used and to the stories that con- vey cultural assumptions. </a:t>
            </a:r>
            <a:endParaRPr lang="en-GB" dirty="0"/>
          </a:p>
          <a:p>
            <a:r>
              <a:rPr lang="en-GB" sz="1200" kern="1200" dirty="0">
                <a:solidFill>
                  <a:schemeClr val="tx1"/>
                </a:solidFill>
                <a:effectLst/>
                <a:latin typeface="+mn-lt"/>
                <a:ea typeface="+mn-ea"/>
                <a:cs typeface="+mn-cs"/>
              </a:rPr>
              <a:t>It is not only the people studied who have cultural lenses; researchers do too. These lenses affect what they can see, what they look for, what questions they ask. As a result, </a:t>
            </a:r>
            <a:r>
              <a:rPr lang="en-GB" sz="1200" kern="1200" dirty="0" err="1">
                <a:solidFill>
                  <a:schemeClr val="tx1"/>
                </a:solidFill>
                <a:effectLst/>
                <a:latin typeface="+mn-lt"/>
                <a:ea typeface="+mn-ea"/>
                <a:cs typeface="+mn-cs"/>
              </a:rPr>
              <a:t>interpreta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tive</a:t>
            </a:r>
            <a:r>
              <a:rPr lang="en-GB" sz="1200" kern="1200" dirty="0">
                <a:solidFill>
                  <a:schemeClr val="tx1"/>
                </a:solidFill>
                <a:effectLst/>
                <a:latin typeface="+mn-lt"/>
                <a:ea typeface="+mn-ea"/>
                <a:cs typeface="+mn-cs"/>
              </a:rPr>
              <a:t> constructionists emphasize self-awareness; they spend time examining their own </a:t>
            </a:r>
            <a:r>
              <a:rPr lang="en-GB" sz="1200" kern="1200" dirty="0" err="1">
                <a:solidFill>
                  <a:schemeClr val="tx1"/>
                </a:solidFill>
                <a:effectLst/>
                <a:latin typeface="+mn-lt"/>
                <a:ea typeface="+mn-ea"/>
                <a:cs typeface="+mn-cs"/>
              </a:rPr>
              <a:t>assump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making them apparent to themselves and ultimately to the readers of their work. </a:t>
            </a:r>
            <a:endParaRPr lang="en-GB" dirty="0"/>
          </a:p>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63</a:t>
            </a:fld>
            <a:endParaRPr lang="en-US"/>
          </a:p>
        </p:txBody>
      </p:sp>
    </p:spTree>
    <p:extLst>
      <p:ext uri="{BB962C8B-B14F-4D97-AF65-F5344CB8AC3E}">
        <p14:creationId xmlns:p14="http://schemas.microsoft.com/office/powerpoint/2010/main" val="523998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living and working together or routinely interacting 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or profession, people come to share some meanings, common </a:t>
            </a:r>
            <a:endParaRPr lang="en-GB" dirty="0"/>
          </a:p>
          <a:p>
            <a:r>
              <a:rPr lang="en-GB" sz="1200" b="0" kern="1200" dirty="0">
                <a:solidFill>
                  <a:schemeClr val="tx1"/>
                </a:solidFill>
                <a:effectLst/>
                <a:latin typeface="+mn-lt"/>
                <a:ea typeface="+mn-ea"/>
                <a:cs typeface="+mn-cs"/>
              </a:rPr>
              <a:t>20 QUALITATIVE INTERVIEWING </a:t>
            </a:r>
            <a:endParaRPr lang="en-GB" dirty="0"/>
          </a:p>
          <a:p>
            <a:r>
              <a:rPr lang="en-GB" sz="1200" kern="1200" dirty="0">
                <a:solidFill>
                  <a:schemeClr val="tx1"/>
                </a:solidFill>
                <a:effectLst/>
                <a:latin typeface="+mn-lt"/>
                <a:ea typeface="+mn-ea"/>
                <a:cs typeface="+mn-cs"/>
              </a:rPr>
              <a:t>ways of judging things (</a:t>
            </a:r>
            <a:r>
              <a:rPr lang="en-GB" sz="1200" kern="1200" dirty="0" err="1">
                <a:solidFill>
                  <a:schemeClr val="tx1"/>
                </a:solidFill>
                <a:effectLst/>
                <a:latin typeface="+mn-lt"/>
                <a:ea typeface="+mn-ea"/>
                <a:cs typeface="+mn-cs"/>
              </a:rPr>
              <a:t>Gubrium</a:t>
            </a:r>
            <a:r>
              <a:rPr lang="en-GB" sz="1200" kern="1200" dirty="0">
                <a:solidFill>
                  <a:schemeClr val="tx1"/>
                </a:solidFill>
                <a:effectLst/>
                <a:latin typeface="+mn-lt"/>
                <a:ea typeface="+mn-ea"/>
                <a:cs typeface="+mn-cs"/>
              </a:rPr>
              <a:t> &amp; Holstein, 1997, p. 172). Nurses in a cardiac </a:t>
            </a:r>
            <a:r>
              <a:rPr lang="en-GB" sz="1200" kern="1200" dirty="0" err="1">
                <a:solidFill>
                  <a:schemeClr val="tx1"/>
                </a:solidFill>
                <a:effectLst/>
                <a:latin typeface="+mn-lt"/>
                <a:ea typeface="+mn-ea"/>
                <a:cs typeface="+mn-cs"/>
              </a:rPr>
              <a:t>rehabilita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unit may construct and hold a shared idea of a typical patient as one who eats unhealthy food and who is reluctant to exercise. Street </a:t>
            </a:r>
            <a:r>
              <a:rPr lang="en-GB" sz="1200" kern="1200" dirty="0" err="1">
                <a:solidFill>
                  <a:schemeClr val="tx1"/>
                </a:solidFill>
                <a:effectLst/>
                <a:latin typeface="+mn-lt"/>
                <a:ea typeface="+mn-ea"/>
                <a:cs typeface="+mn-cs"/>
              </a:rPr>
              <a:t>ven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dors</a:t>
            </a:r>
            <a:r>
              <a:rPr lang="en-GB" sz="1200" kern="1200" dirty="0">
                <a:solidFill>
                  <a:schemeClr val="tx1"/>
                </a:solidFill>
                <a:effectLst/>
                <a:latin typeface="+mn-lt"/>
                <a:ea typeface="+mn-ea"/>
                <a:cs typeface="+mn-cs"/>
              </a:rPr>
              <a:t> of magazines, many of whom are homeless, together form a cultural group in which they share meanings and form common understand- </a:t>
            </a:r>
            <a:r>
              <a:rPr lang="en-GB" sz="1200" kern="1200" dirty="0" err="1">
                <a:solidFill>
                  <a:schemeClr val="tx1"/>
                </a:solidFill>
                <a:effectLst/>
                <a:latin typeface="+mn-lt"/>
                <a:ea typeface="+mn-ea"/>
                <a:cs typeface="+mn-cs"/>
              </a:rPr>
              <a:t>ings</a:t>
            </a:r>
            <a:r>
              <a:rPr lang="en-GB" sz="1200" kern="1200" dirty="0">
                <a:solidFill>
                  <a:schemeClr val="tx1"/>
                </a:solidFill>
                <a:effectLst/>
                <a:latin typeface="+mn-lt"/>
                <a:ea typeface="+mn-ea"/>
                <a:cs typeface="+mn-cs"/>
              </a:rPr>
              <a:t>. Though the city ordinances define the situ- </a:t>
            </a:r>
            <a:r>
              <a:rPr lang="en-GB" sz="1200" kern="1200" dirty="0" err="1">
                <a:solidFill>
                  <a:schemeClr val="tx1"/>
                </a:solidFill>
                <a:effectLst/>
                <a:latin typeface="+mn-lt"/>
                <a:ea typeface="+mn-ea"/>
                <a:cs typeface="+mn-cs"/>
              </a:rPr>
              <a:t>ation</a:t>
            </a:r>
            <a:r>
              <a:rPr lang="en-GB" sz="1200" kern="1200" dirty="0">
                <a:solidFill>
                  <a:schemeClr val="tx1"/>
                </a:solidFill>
                <a:effectLst/>
                <a:latin typeface="+mn-lt"/>
                <a:ea typeface="+mn-ea"/>
                <a:cs typeface="+mn-cs"/>
              </a:rPr>
              <a:t> otherwise, within their shared culture the street vendors do not see it as theft when they take and resell the recyclables people have put out at the curb for municipal pickup (Duneier, 1999). Constructionists try to elicit the inter- </a:t>
            </a:r>
            <a:r>
              <a:rPr lang="en-GB" sz="1200" kern="1200" dirty="0" err="1">
                <a:solidFill>
                  <a:schemeClr val="tx1"/>
                </a:solidFill>
                <a:effectLst/>
                <a:latin typeface="+mn-lt"/>
                <a:ea typeface="+mn-ea"/>
                <a:cs typeface="+mn-cs"/>
              </a:rPr>
              <a:t>viewees</a:t>
            </a:r>
            <a:r>
              <a:rPr lang="en-GB" sz="1200" kern="1200" dirty="0">
                <a:solidFill>
                  <a:schemeClr val="tx1"/>
                </a:solidFill>
                <a:effectLst/>
                <a:latin typeface="+mn-lt"/>
                <a:ea typeface="+mn-ea"/>
                <a:cs typeface="+mn-cs"/>
              </a:rPr>
              <a:t>’ views of their worlds, their work, and the events they have experienced or observed. </a:t>
            </a:r>
            <a:endParaRPr lang="en-GB" dirty="0"/>
          </a:p>
          <a:p>
            <a:r>
              <a:rPr lang="en-GB" sz="1200" kern="1200" dirty="0">
                <a:solidFill>
                  <a:schemeClr val="tx1"/>
                </a:solidFill>
                <a:effectLst/>
                <a:latin typeface="+mn-lt"/>
                <a:ea typeface="+mn-ea"/>
                <a:cs typeface="+mn-cs"/>
              </a:rPr>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words are used and to the stories that con- vey cultural assumptions. </a:t>
            </a:r>
            <a:endParaRPr lang="en-GB" dirty="0"/>
          </a:p>
          <a:p>
            <a:r>
              <a:rPr lang="en-GB" sz="1200" kern="1200" dirty="0">
                <a:solidFill>
                  <a:schemeClr val="tx1"/>
                </a:solidFill>
                <a:effectLst/>
                <a:latin typeface="+mn-lt"/>
                <a:ea typeface="+mn-ea"/>
                <a:cs typeface="+mn-cs"/>
              </a:rPr>
              <a:t>It is not only the people studied who have cultural lenses; researchers do too. These lenses affect what they can see, what they look for, what questions they ask. As a result, </a:t>
            </a:r>
            <a:r>
              <a:rPr lang="en-GB" sz="1200" kern="1200" dirty="0" err="1">
                <a:solidFill>
                  <a:schemeClr val="tx1"/>
                </a:solidFill>
                <a:effectLst/>
                <a:latin typeface="+mn-lt"/>
                <a:ea typeface="+mn-ea"/>
                <a:cs typeface="+mn-cs"/>
              </a:rPr>
              <a:t>interpreta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tive</a:t>
            </a:r>
            <a:r>
              <a:rPr lang="en-GB" sz="1200" kern="1200" dirty="0">
                <a:solidFill>
                  <a:schemeClr val="tx1"/>
                </a:solidFill>
                <a:effectLst/>
                <a:latin typeface="+mn-lt"/>
                <a:ea typeface="+mn-ea"/>
                <a:cs typeface="+mn-cs"/>
              </a:rPr>
              <a:t> constructionists emphasize self-awareness; they spend time examining their own </a:t>
            </a:r>
            <a:r>
              <a:rPr lang="en-GB" sz="1200" kern="1200" dirty="0" err="1">
                <a:solidFill>
                  <a:schemeClr val="tx1"/>
                </a:solidFill>
                <a:effectLst/>
                <a:latin typeface="+mn-lt"/>
                <a:ea typeface="+mn-ea"/>
                <a:cs typeface="+mn-cs"/>
              </a:rPr>
              <a:t>assump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making them apparent to themselves and ultimately to the readers of their work. </a:t>
            </a:r>
            <a:endParaRPr lang="en-GB" dirty="0"/>
          </a:p>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73</a:t>
            </a:fld>
            <a:endParaRPr lang="en-US"/>
          </a:p>
        </p:txBody>
      </p:sp>
    </p:spTree>
    <p:extLst>
      <p:ext uri="{BB962C8B-B14F-4D97-AF65-F5344CB8AC3E}">
        <p14:creationId xmlns:p14="http://schemas.microsoft.com/office/powerpoint/2010/main" val="35263815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words are used and to the stories that con- vey cultural assumptions. </a:t>
            </a:r>
            <a:endParaRPr lang="en-GB" dirty="0"/>
          </a:p>
          <a:p>
            <a:r>
              <a:rPr lang="en-GB" sz="1200" kern="1200" dirty="0">
                <a:solidFill>
                  <a:schemeClr val="tx1"/>
                </a:solidFill>
                <a:effectLst/>
                <a:latin typeface="+mn-lt"/>
                <a:ea typeface="+mn-ea"/>
                <a:cs typeface="+mn-cs"/>
              </a:rPr>
              <a:t>It is not only the people studied who have cultural lenses; researchers do too. These lenses affect what they can see, what they look for, what questions they ask. As a result, </a:t>
            </a:r>
            <a:r>
              <a:rPr lang="en-GB" sz="1200" kern="1200" dirty="0" err="1">
                <a:solidFill>
                  <a:schemeClr val="tx1"/>
                </a:solidFill>
                <a:effectLst/>
                <a:latin typeface="+mn-lt"/>
                <a:ea typeface="+mn-ea"/>
                <a:cs typeface="+mn-cs"/>
              </a:rPr>
              <a:t>interpreta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tive</a:t>
            </a:r>
            <a:r>
              <a:rPr lang="en-GB" sz="1200" kern="1200" dirty="0">
                <a:solidFill>
                  <a:schemeClr val="tx1"/>
                </a:solidFill>
                <a:effectLst/>
                <a:latin typeface="+mn-lt"/>
                <a:ea typeface="+mn-ea"/>
                <a:cs typeface="+mn-cs"/>
              </a:rPr>
              <a:t> constructionists emphasize self-awareness; they spend time examining their own </a:t>
            </a:r>
            <a:r>
              <a:rPr lang="en-GB" sz="1200" kern="1200" dirty="0" err="1">
                <a:solidFill>
                  <a:schemeClr val="tx1"/>
                </a:solidFill>
                <a:effectLst/>
                <a:latin typeface="+mn-lt"/>
                <a:ea typeface="+mn-ea"/>
                <a:cs typeface="+mn-cs"/>
              </a:rPr>
              <a:t>assump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tions</a:t>
            </a:r>
            <a:r>
              <a:rPr lang="en-GB" sz="1200" kern="1200" dirty="0">
                <a:solidFill>
                  <a:schemeClr val="tx1"/>
                </a:solidFill>
                <a:effectLst/>
                <a:latin typeface="+mn-lt"/>
                <a:ea typeface="+mn-ea"/>
                <a:cs typeface="+mn-cs"/>
              </a:rPr>
              <a:t> and making them apparent to themselves and ultimately to the readers of their work. </a:t>
            </a:r>
            <a:endParaRPr lang="en-GB" dirty="0"/>
          </a:p>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79</a:t>
            </a:fld>
            <a:endParaRPr lang="en-US"/>
          </a:p>
        </p:txBody>
      </p:sp>
    </p:spTree>
    <p:extLst>
      <p:ext uri="{BB962C8B-B14F-4D97-AF65-F5344CB8AC3E}">
        <p14:creationId xmlns:p14="http://schemas.microsoft.com/office/powerpoint/2010/main" val="635092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ability to get into the world of someone who does not share one’s own lenses requires an ability to recognize and then suspend one’s own cultural assumptions long enough to see and understand another’s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p. 50). In this model, you don’t have to be neutral, but you do need to know what your biases are and </a:t>
            </a:r>
            <a:endParaRPr lang="en-GB" dirty="0"/>
          </a:p>
          <a:p>
            <a:r>
              <a:rPr lang="en-GB" sz="1200" kern="1200" dirty="0">
                <a:solidFill>
                  <a:schemeClr val="tx1"/>
                </a:solidFill>
                <a:effectLst/>
                <a:latin typeface="+mn-lt"/>
                <a:ea typeface="+mn-ea"/>
                <a:cs typeface="+mn-cs"/>
              </a:rPr>
              <a:t>how they may influence the research. You need to take steps to recognize your own expectations and learn how to listen to someone whose under- standings are radically different from your own. </a:t>
            </a:r>
            <a:endParaRPr lang="en-GB" dirty="0"/>
          </a:p>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81</a:t>
            </a:fld>
            <a:endParaRPr lang="en-US"/>
          </a:p>
        </p:txBody>
      </p:sp>
    </p:spTree>
    <p:extLst>
      <p:ext uri="{BB962C8B-B14F-4D97-AF65-F5344CB8AC3E}">
        <p14:creationId xmlns:p14="http://schemas.microsoft.com/office/powerpoint/2010/main" val="8183876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Critical, Feminist, and Postmodern Perspectives </a:t>
            </a:r>
            <a:endParaRPr lang="en-GB" dirty="0"/>
          </a:p>
          <a:p>
            <a:r>
              <a:rPr lang="en-GB" sz="1200" kern="1200" dirty="0">
                <a:solidFill>
                  <a:schemeClr val="tx1"/>
                </a:solidFill>
                <a:effectLst/>
                <a:latin typeface="+mn-lt"/>
                <a:ea typeface="+mn-ea"/>
                <a:cs typeface="+mn-cs"/>
              </a:rPr>
              <a:t>A number of other research approaches offer variations of the naturalist and </a:t>
            </a:r>
            <a:r>
              <a:rPr lang="en-GB" sz="1200" kern="1200" dirty="0" err="1">
                <a:solidFill>
                  <a:schemeClr val="tx1"/>
                </a:solidFill>
                <a:effectLst/>
                <a:latin typeface="+mn-lt"/>
                <a:ea typeface="+mn-ea"/>
                <a:cs typeface="+mn-cs"/>
              </a:rPr>
              <a:t>interpre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tative</a:t>
            </a:r>
            <a:r>
              <a:rPr lang="en-GB" sz="1200" kern="1200" dirty="0">
                <a:solidFill>
                  <a:schemeClr val="tx1"/>
                </a:solidFill>
                <a:effectLst/>
                <a:latin typeface="+mn-lt"/>
                <a:ea typeface="+mn-ea"/>
                <a:cs typeface="+mn-cs"/>
              </a:rPr>
              <a:t> constructionist paradigm. We will limit our discussion to ideas from these alternative philosophies that have influenced our model of responsive interviewing. </a:t>
            </a:r>
            <a:endParaRPr lang="en-GB" dirty="0"/>
          </a:p>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82</a:t>
            </a:fld>
            <a:endParaRPr lang="en-US"/>
          </a:p>
        </p:txBody>
      </p:sp>
    </p:spTree>
    <p:extLst>
      <p:ext uri="{BB962C8B-B14F-4D97-AF65-F5344CB8AC3E}">
        <p14:creationId xmlns:p14="http://schemas.microsoft.com/office/powerpoint/2010/main" val="3728326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The Critical Perspective </a:t>
            </a:r>
            <a:endParaRPr lang="en-GB" dirty="0"/>
          </a:p>
          <a:p>
            <a:r>
              <a:rPr lang="en-GB" sz="1200" kern="1200" dirty="0">
                <a:solidFill>
                  <a:schemeClr val="tx1"/>
                </a:solidFill>
                <a:effectLst/>
                <a:latin typeface="+mn-lt"/>
                <a:ea typeface="+mn-ea"/>
                <a:cs typeface="+mn-cs"/>
              </a:rPr>
              <a:t>The critical perspective maintains that the </a:t>
            </a:r>
            <a:r>
              <a:rPr lang="en-GB" sz="1200" kern="1200" dirty="0" err="1">
                <a:solidFill>
                  <a:schemeClr val="tx1"/>
                </a:solidFill>
                <a:effectLst/>
                <a:latin typeface="+mn-lt"/>
                <a:ea typeface="+mn-ea"/>
                <a:cs typeface="+mn-cs"/>
              </a:rPr>
              <a:t>pur</a:t>
            </a:r>
            <a:r>
              <a:rPr lang="en-GB" sz="1200" kern="1200" dirty="0">
                <a:solidFill>
                  <a:schemeClr val="tx1"/>
                </a:solidFill>
                <a:effectLst/>
                <a:latin typeface="+mn-lt"/>
                <a:ea typeface="+mn-ea"/>
                <a:cs typeface="+mn-cs"/>
              </a:rPr>
              <a:t>- pose of research should be discovery and </a:t>
            </a:r>
            <a:r>
              <a:rPr lang="en-GB" sz="1200" kern="1200" dirty="0" err="1">
                <a:solidFill>
                  <a:schemeClr val="tx1"/>
                </a:solidFill>
                <a:effectLst/>
                <a:latin typeface="+mn-lt"/>
                <a:ea typeface="+mn-ea"/>
                <a:cs typeface="+mn-cs"/>
              </a:rPr>
              <a:t>remedia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tion</a:t>
            </a:r>
            <a:r>
              <a:rPr lang="en-GB" sz="1200" kern="1200" dirty="0">
                <a:solidFill>
                  <a:schemeClr val="tx1"/>
                </a:solidFill>
                <a:effectLst/>
                <a:latin typeface="+mn-lt"/>
                <a:ea typeface="+mn-ea"/>
                <a:cs typeface="+mn-cs"/>
              </a:rPr>
              <a:t> of societal problems (Kincheloe &amp; McLaren, 2000). Rather than advocating neutrality, </a:t>
            </a:r>
            <a:r>
              <a:rPr lang="en-GB" sz="1200" kern="1200" dirty="0" err="1">
                <a:solidFill>
                  <a:schemeClr val="tx1"/>
                </a:solidFill>
                <a:effectLst/>
                <a:latin typeface="+mn-lt"/>
                <a:ea typeface="+mn-ea"/>
                <a:cs typeface="+mn-cs"/>
              </a:rPr>
              <a:t>criti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cal</a:t>
            </a:r>
            <a:r>
              <a:rPr lang="en-GB" sz="1200" kern="1200" dirty="0">
                <a:solidFill>
                  <a:schemeClr val="tx1"/>
                </a:solidFill>
                <a:effectLst/>
                <a:latin typeface="+mn-lt"/>
                <a:ea typeface="+mn-ea"/>
                <a:cs typeface="+mn-cs"/>
              </a:rPr>
              <a:t> researchers emphasize action research, </a:t>
            </a:r>
            <a:r>
              <a:rPr lang="en-GB" sz="1200" kern="1200" dirty="0" err="1">
                <a:solidFill>
                  <a:schemeClr val="tx1"/>
                </a:solidFill>
                <a:effectLst/>
                <a:latin typeface="+mn-lt"/>
                <a:ea typeface="+mn-ea"/>
                <a:cs typeface="+mn-cs"/>
              </a:rPr>
              <a:t>argu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that research should redress past oppression; bring problems to light; and help minorities, the poor, the powerless, and the silenced. With this approach, knowledge is considered subjective, depending on whose perspective you take and whose eyes view it. This form of subjectivity is called </a:t>
            </a:r>
            <a:r>
              <a:rPr lang="en-GB" sz="1200" i="1" kern="1200" dirty="0">
                <a:solidFill>
                  <a:schemeClr val="tx1"/>
                </a:solidFill>
                <a:effectLst/>
                <a:latin typeface="+mn-lt"/>
                <a:ea typeface="+mn-ea"/>
                <a:cs typeface="+mn-cs"/>
              </a:rPr>
              <a:t>standpoint theory </a:t>
            </a:r>
            <a:r>
              <a:rPr lang="en-GB" sz="1200" kern="1200" dirty="0">
                <a:solidFill>
                  <a:schemeClr val="tx1"/>
                </a:solidFill>
                <a:effectLst/>
                <a:latin typeface="+mn-lt"/>
                <a:ea typeface="+mn-ea"/>
                <a:cs typeface="+mn-cs"/>
              </a:rPr>
              <a:t>because it emphasizes whose point of view you are taking. </a:t>
            </a:r>
            <a:endParaRPr lang="en-GB" dirty="0"/>
          </a:p>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83</a:t>
            </a:fld>
            <a:endParaRPr lang="en-US"/>
          </a:p>
        </p:txBody>
      </p:sp>
    </p:spTree>
    <p:extLst>
      <p:ext uri="{BB962C8B-B14F-4D97-AF65-F5344CB8AC3E}">
        <p14:creationId xmlns:p14="http://schemas.microsoft.com/office/powerpoint/2010/main" val="33055136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Critical researchers explicitly take sides by giving voice to underdog groups, those </a:t>
            </a:r>
            <a:r>
              <a:rPr lang="en-GB" sz="1200" kern="1200" dirty="0" err="1">
                <a:solidFill>
                  <a:schemeClr val="tx1"/>
                </a:solidFill>
                <a:effectLst/>
                <a:latin typeface="+mn-lt"/>
                <a:ea typeface="+mn-ea"/>
                <a:cs typeface="+mn-cs"/>
              </a:rPr>
              <a:t>sidelined</a:t>
            </a:r>
            <a:r>
              <a:rPr lang="en-GB" sz="1200" kern="1200" dirty="0">
                <a:solidFill>
                  <a:schemeClr val="tx1"/>
                </a:solidFill>
                <a:effectLst/>
                <a:latin typeface="+mn-lt"/>
                <a:ea typeface="+mn-ea"/>
                <a:cs typeface="+mn-cs"/>
              </a:rPr>
              <a:t> by society, or those made invisible to the public. They study victims of crimes; migrant workers; people confined in mental institutions or prisons; AIDS patients, their lovers, and their advocates; political and social minorities; and the disabled. They give voice to the unemployed, the down- </a:t>
            </a:r>
            <a:r>
              <a:rPr lang="en-GB" sz="1200" kern="1200" dirty="0" err="1">
                <a:solidFill>
                  <a:schemeClr val="tx1"/>
                </a:solidFill>
                <a:effectLst/>
                <a:latin typeface="+mn-lt"/>
                <a:ea typeface="+mn-ea"/>
                <a:cs typeface="+mn-cs"/>
              </a:rPr>
              <a:t>wardly</a:t>
            </a:r>
            <a:r>
              <a:rPr lang="en-GB" sz="1200" kern="1200" dirty="0">
                <a:solidFill>
                  <a:schemeClr val="tx1"/>
                </a:solidFill>
                <a:effectLst/>
                <a:latin typeface="+mn-lt"/>
                <a:ea typeface="+mn-ea"/>
                <a:cs typeface="+mn-cs"/>
              </a:rPr>
              <a:t> mobile, those who do the dirty work of </a:t>
            </a:r>
            <a:endParaRPr lang="en-GB" dirty="0"/>
          </a:p>
          <a:p>
            <a:r>
              <a:rPr lang="en-GB" sz="1200" b="0" i="1" kern="1200" dirty="0">
                <a:solidFill>
                  <a:schemeClr val="tx1"/>
                </a:solidFill>
                <a:effectLst/>
                <a:latin typeface="+mn-lt"/>
                <a:ea typeface="+mn-ea"/>
                <a:cs typeface="+mn-cs"/>
              </a:rPr>
              <a:t>CHAPTER 2 RESEARCH PHILOSOPHY AND QUALITATIVE INTERVIEWS </a:t>
            </a:r>
            <a:r>
              <a:rPr lang="en-GB" sz="1200" b="0" kern="1200" dirty="0">
                <a:solidFill>
                  <a:schemeClr val="tx1"/>
                </a:solidFill>
                <a:effectLst/>
                <a:latin typeface="+mn-lt"/>
                <a:ea typeface="+mn-ea"/>
                <a:cs typeface="+mn-cs"/>
              </a:rPr>
              <a:t>21 </a:t>
            </a:r>
            <a:endParaRPr lang="en-GB" dirty="0"/>
          </a:p>
          <a:p>
            <a:r>
              <a:rPr lang="en-GB" sz="1200" kern="1200" dirty="0">
                <a:solidFill>
                  <a:schemeClr val="tx1"/>
                </a:solidFill>
                <a:effectLst/>
                <a:latin typeface="+mn-lt"/>
                <a:ea typeface="+mn-ea"/>
                <a:cs typeface="+mn-cs"/>
              </a:rPr>
              <a:t>the society or clean up others’ messes. Critical researchers examine the accomplishments of the oppressed that others ignore. </a:t>
            </a:r>
            <a:endParaRPr lang="en-GB" dirty="0"/>
          </a:p>
          <a:p>
            <a:r>
              <a:rPr lang="en-GB" sz="1200" kern="1200" dirty="0">
                <a:solidFill>
                  <a:schemeClr val="tx1"/>
                </a:solidFill>
                <a:effectLst/>
                <a:latin typeface="+mn-lt"/>
                <a:ea typeface="+mn-ea"/>
                <a:cs typeface="+mn-cs"/>
              </a:rPr>
              <a:t>Those who follow the critical paradigm doc- </a:t>
            </a:r>
            <a:r>
              <a:rPr lang="en-GB" sz="1200" kern="1200" dirty="0" err="1">
                <a:solidFill>
                  <a:schemeClr val="tx1"/>
                </a:solidFill>
                <a:effectLst/>
                <a:latin typeface="+mn-lt"/>
                <a:ea typeface="+mn-ea"/>
                <a:cs typeface="+mn-cs"/>
              </a:rPr>
              <a:t>ument</a:t>
            </a:r>
            <a:r>
              <a:rPr lang="en-GB" sz="1200" kern="1200" dirty="0">
                <a:solidFill>
                  <a:schemeClr val="tx1"/>
                </a:solidFill>
                <a:effectLst/>
                <a:latin typeface="+mn-lt"/>
                <a:ea typeface="+mn-ea"/>
                <a:cs typeface="+mn-cs"/>
              </a:rPr>
              <a:t> the tools of oppression and repression, including police brutality, censorship, twisted jus- tice systems, social isolation, and various forms of bullying. They look at the consequences for the individuals and for the society. Critical research- </a:t>
            </a:r>
            <a:r>
              <a:rPr lang="en-GB" sz="1200" kern="1200" dirty="0" err="1">
                <a:solidFill>
                  <a:schemeClr val="tx1"/>
                </a:solidFill>
                <a:effectLst/>
                <a:latin typeface="+mn-lt"/>
                <a:ea typeface="+mn-ea"/>
                <a:cs typeface="+mn-cs"/>
              </a:rPr>
              <a:t>ers</a:t>
            </a:r>
            <a:r>
              <a:rPr lang="en-GB" sz="1200" kern="1200" dirty="0">
                <a:solidFill>
                  <a:schemeClr val="tx1"/>
                </a:solidFill>
                <a:effectLst/>
                <a:latin typeface="+mn-lt"/>
                <a:ea typeface="+mn-ea"/>
                <a:cs typeface="+mn-cs"/>
              </a:rPr>
              <a:t> argue that research should lead to action to reduce the problems caused by oppression by con- </a:t>
            </a:r>
            <a:r>
              <a:rPr lang="en-GB" sz="1200" kern="1200" dirty="0" err="1">
                <a:solidFill>
                  <a:schemeClr val="tx1"/>
                </a:solidFill>
                <a:effectLst/>
                <a:latin typeface="+mn-lt"/>
                <a:ea typeface="+mn-ea"/>
                <a:cs typeface="+mn-cs"/>
              </a:rPr>
              <a:t>necting</a:t>
            </a:r>
            <a:r>
              <a:rPr lang="en-GB" sz="1200" kern="1200" dirty="0">
                <a:solidFill>
                  <a:schemeClr val="tx1"/>
                </a:solidFill>
                <a:effectLst/>
                <a:latin typeface="+mn-lt"/>
                <a:ea typeface="+mn-ea"/>
                <a:cs typeface="+mn-cs"/>
              </a:rPr>
              <a:t> “the everyday troubles individuals face to public issues of power, justice, and democracy” (Kincheloe &amp; McLaren, 2000, p. 289). </a:t>
            </a:r>
            <a:endParaRPr lang="en-GB" dirty="0"/>
          </a:p>
          <a:p>
            <a:r>
              <a:rPr lang="en-GB" sz="1200" i="1" kern="1200" dirty="0">
                <a:solidFill>
                  <a:schemeClr val="tx1"/>
                </a:solidFill>
                <a:effectLst/>
                <a:latin typeface="+mn-lt"/>
                <a:ea typeface="+mn-ea"/>
                <a:cs typeface="+mn-cs"/>
              </a:rPr>
              <a:t>Feminism </a:t>
            </a:r>
            <a:endParaRPr lang="en-GB" dirty="0"/>
          </a:p>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86</a:t>
            </a:fld>
            <a:endParaRPr lang="en-US"/>
          </a:p>
        </p:txBody>
      </p:sp>
    </p:spTree>
    <p:extLst>
      <p:ext uri="{BB962C8B-B14F-4D97-AF65-F5344CB8AC3E}">
        <p14:creationId xmlns:p14="http://schemas.microsoft.com/office/powerpoint/2010/main" val="26325483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part of the critical perspective, feminist researchers pay particularly close attention to issues of dominance and submission, especially when gender is involved. While some feminist researchers design surveys consistent with a </a:t>
            </a:r>
            <a:r>
              <a:rPr lang="en-GB" sz="1200" kern="1200" dirty="0" err="1">
                <a:solidFill>
                  <a:schemeClr val="tx1"/>
                </a:solidFill>
                <a:effectLst/>
                <a:latin typeface="+mn-lt"/>
                <a:ea typeface="+mn-ea"/>
                <a:cs typeface="+mn-cs"/>
              </a:rPr>
              <a:t>femi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nist</a:t>
            </a:r>
            <a:r>
              <a:rPr lang="en-GB" sz="1200" kern="1200" dirty="0">
                <a:solidFill>
                  <a:schemeClr val="tx1"/>
                </a:solidFill>
                <a:effectLst/>
                <a:latin typeface="+mn-lt"/>
                <a:ea typeface="+mn-ea"/>
                <a:cs typeface="+mn-cs"/>
              </a:rPr>
              <a:t> approach, many have been more comfort- able with qualitative interviews that allow the interviewees to talk back, to challenge cultural assumptions embedded in the questions, and to answer from their own experience. Allowing </a:t>
            </a:r>
            <a:r>
              <a:rPr lang="en-GB" sz="1200" kern="1200" dirty="0" err="1">
                <a:solidFill>
                  <a:schemeClr val="tx1"/>
                </a:solidFill>
                <a:effectLst/>
                <a:latin typeface="+mn-lt"/>
                <a:ea typeface="+mn-ea"/>
                <a:cs typeface="+mn-cs"/>
              </a:rPr>
              <a:t>peo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ple</a:t>
            </a:r>
            <a:r>
              <a:rPr lang="en-GB" sz="1200" kern="1200" dirty="0">
                <a:solidFill>
                  <a:schemeClr val="tx1"/>
                </a:solidFill>
                <a:effectLst/>
                <a:latin typeface="+mn-lt"/>
                <a:ea typeface="+mn-ea"/>
                <a:cs typeface="+mn-cs"/>
              </a:rPr>
              <a:t> to “talk back” is a political act (hooks, 1989) that gives a voice to those who have been silenced. Feminist methodology is generally gentle; the interviewer takes pains not to dominate the inter- </a:t>
            </a:r>
            <a:r>
              <a:rPr lang="en-GB" sz="1200" kern="1200" dirty="0" err="1">
                <a:solidFill>
                  <a:schemeClr val="tx1"/>
                </a:solidFill>
                <a:effectLst/>
                <a:latin typeface="+mn-lt"/>
                <a:ea typeface="+mn-ea"/>
                <a:cs typeface="+mn-cs"/>
              </a:rPr>
              <a:t>viewee</a:t>
            </a:r>
            <a:r>
              <a:rPr lang="en-GB" sz="1200" kern="1200" dirty="0">
                <a:solidFill>
                  <a:schemeClr val="tx1"/>
                </a:solidFill>
                <a:effectLst/>
                <a:latin typeface="+mn-lt"/>
                <a:ea typeface="+mn-ea"/>
                <a:cs typeface="+mn-cs"/>
              </a:rPr>
              <a:t> and works to build a relationship—often a real friendship—with the interviewee. Interviewer and interviewee share responsibility for working out the ways in which ideas can be expressed and women’s lives described. </a:t>
            </a:r>
            <a:endParaRPr lang="en-GB" dirty="0"/>
          </a:p>
          <a:p>
            <a:r>
              <a:rPr lang="en-GB" sz="1200" kern="1200" dirty="0">
                <a:solidFill>
                  <a:schemeClr val="tx1"/>
                </a:solidFill>
                <a:effectLst/>
                <a:latin typeface="+mn-lt"/>
                <a:ea typeface="+mn-ea"/>
                <a:cs typeface="+mn-cs"/>
              </a:rPr>
              <a:t>Feminist research emphasizes the </a:t>
            </a:r>
            <a:r>
              <a:rPr lang="en-GB" sz="1200" kern="1200" dirty="0" err="1">
                <a:solidFill>
                  <a:schemeClr val="tx1"/>
                </a:solidFill>
                <a:effectLst/>
                <a:latin typeface="+mn-lt"/>
                <a:ea typeface="+mn-ea"/>
                <a:cs typeface="+mn-cs"/>
              </a:rPr>
              <a:t>impor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tance</a:t>
            </a:r>
            <a:r>
              <a:rPr lang="en-GB" sz="1200" kern="1200" dirty="0">
                <a:solidFill>
                  <a:schemeClr val="tx1"/>
                </a:solidFill>
                <a:effectLst/>
                <a:latin typeface="+mn-lt"/>
                <a:ea typeface="+mn-ea"/>
                <a:cs typeface="+mn-cs"/>
              </a:rPr>
              <a:t> of cultural affinity between the researcher and the conversational partner; some feminist researchers claim not only that women should </a:t>
            </a:r>
            <a:endParaRPr lang="en-GB" dirty="0"/>
          </a:p>
          <a:p>
            <a:r>
              <a:rPr lang="en-GB" sz="1200" kern="1200" dirty="0">
                <a:solidFill>
                  <a:schemeClr val="tx1"/>
                </a:solidFill>
                <a:effectLst/>
                <a:latin typeface="+mn-lt"/>
                <a:ea typeface="+mn-ea"/>
                <a:cs typeface="+mn-cs"/>
              </a:rPr>
              <a:t>interview women but also that interviewers need to be in the same position as the interviewees. For example, adult students with children should interview other adult students with children. </a:t>
            </a:r>
            <a:endParaRPr lang="en-GB" dirty="0"/>
          </a:p>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88</a:t>
            </a:fld>
            <a:endParaRPr lang="en-US"/>
          </a:p>
        </p:txBody>
      </p:sp>
    </p:spTree>
    <p:extLst>
      <p:ext uri="{BB962C8B-B14F-4D97-AF65-F5344CB8AC3E}">
        <p14:creationId xmlns:p14="http://schemas.microsoft.com/office/powerpoint/2010/main" val="1248305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Postmodernism </a:t>
            </a:r>
            <a:endParaRPr lang="en-GB" dirty="0"/>
          </a:p>
          <a:p>
            <a:r>
              <a:rPr lang="en-GB" sz="1200" kern="1200" dirty="0">
                <a:solidFill>
                  <a:schemeClr val="tx1"/>
                </a:solidFill>
                <a:effectLst/>
                <a:latin typeface="+mn-lt"/>
                <a:ea typeface="+mn-ea"/>
                <a:cs typeface="+mn-cs"/>
              </a:rPr>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Postmodernists argue that neutrality is impossible because everyone has interests and attitudes that influence how topics are selected, what questions are asked, and what means of analysis are considered appropriate. Like snow- flakes, no two researchers are exactly alike, so the conclusions reached by different researchers are unlikely to match. </a:t>
            </a:r>
            <a:endParaRPr lang="en-GB" dirty="0"/>
          </a:p>
          <a:p>
            <a:r>
              <a:rPr lang="en-GB" sz="1200" kern="1200" dirty="0">
                <a:solidFill>
                  <a:schemeClr val="tx1"/>
                </a:solidFill>
                <a:effectLst/>
                <a:latin typeface="+mn-lt"/>
                <a:ea typeface="+mn-ea"/>
                <a:cs typeface="+mn-cs"/>
              </a:rPr>
              <a:t>Rather than accept that there is one correct view as the positivists do, postmodernists argue that the researcher’s view is only one among many and has no more legitimacy than the views of the people being studied. It is important, therefore, to present a range of views and conclusions in as raw a fashion as possible—that is, in the words of the speakers, with little interpretive overlay. Because the author’s voice is not privileged, some postmodernists argue that only the interview- </a:t>
            </a:r>
            <a:r>
              <a:rPr lang="en-GB" sz="1200" kern="1200" dirty="0" err="1">
                <a:solidFill>
                  <a:schemeClr val="tx1"/>
                </a:solidFill>
                <a:effectLst/>
                <a:latin typeface="+mn-lt"/>
                <a:ea typeface="+mn-ea"/>
                <a:cs typeface="+mn-cs"/>
              </a:rPr>
              <a:t>ees’</a:t>
            </a:r>
            <a:r>
              <a:rPr lang="en-GB" sz="1200" kern="1200" dirty="0">
                <a:solidFill>
                  <a:schemeClr val="tx1"/>
                </a:solidFill>
                <a:effectLst/>
                <a:latin typeface="+mn-lt"/>
                <a:ea typeface="+mn-ea"/>
                <a:cs typeface="+mn-cs"/>
              </a:rPr>
              <a:t> voices should be presented through unedited videotapes or transcripts of recordings of what was said (Atkinson, 2001; Denzin, 1997; </a:t>
            </a:r>
            <a:r>
              <a:rPr lang="en-GB" sz="1200" kern="1200" dirty="0" err="1">
                <a:solidFill>
                  <a:schemeClr val="tx1"/>
                </a:solidFill>
                <a:effectLst/>
                <a:latin typeface="+mn-lt"/>
                <a:ea typeface="+mn-ea"/>
                <a:cs typeface="+mn-cs"/>
              </a:rPr>
              <a:t>Gergen</a:t>
            </a:r>
            <a:r>
              <a:rPr lang="en-GB" sz="1200" kern="1200" dirty="0">
                <a:solidFill>
                  <a:schemeClr val="tx1"/>
                </a:solidFill>
                <a:effectLst/>
                <a:latin typeface="+mn-lt"/>
                <a:ea typeface="+mn-ea"/>
                <a:cs typeface="+mn-cs"/>
              </a:rPr>
              <a:t>, 1999; Schwandt, 1999; Schwandt, 2000). </a:t>
            </a:r>
            <a:endParaRPr lang="en-GB" dirty="0"/>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92</a:t>
            </a:fld>
            <a:endParaRPr lang="en-US"/>
          </a:p>
        </p:txBody>
      </p:sp>
    </p:spTree>
    <p:extLst>
      <p:ext uri="{BB962C8B-B14F-4D97-AF65-F5344CB8AC3E}">
        <p14:creationId xmlns:p14="http://schemas.microsoft.com/office/powerpoint/2010/main" val="10802428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105</a:t>
            </a:fld>
            <a:endParaRPr lang="en-US"/>
          </a:p>
        </p:txBody>
      </p:sp>
    </p:spTree>
    <p:extLst>
      <p:ext uri="{BB962C8B-B14F-4D97-AF65-F5344CB8AC3E}">
        <p14:creationId xmlns:p14="http://schemas.microsoft.com/office/powerpoint/2010/main" val="31909289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understanding that everything in the universe which we can observe and measure, In management research, a mechanistic view of organisations still constitutes a dominant perspective.</a:t>
            </a:r>
            <a:endParaRPr lang="en-GB" dirty="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114</a:t>
            </a:fld>
            <a:endParaRPr lang="en-GB"/>
          </a:p>
        </p:txBody>
      </p:sp>
    </p:spTree>
    <p:extLst>
      <p:ext uri="{BB962C8B-B14F-4D97-AF65-F5344CB8AC3E}">
        <p14:creationId xmlns:p14="http://schemas.microsoft.com/office/powerpoint/2010/main" val="20481942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Realism takes into consideration problems of perception like this one, because it recognises that our senses and other factors may get in the way between us as researchers and researched reality.</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Much of organisational reality is social reality.</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115</a:t>
            </a:fld>
            <a:endParaRPr lang="en-GB"/>
          </a:p>
        </p:txBody>
      </p:sp>
    </p:spTree>
    <p:extLst>
      <p:ext uri="{BB962C8B-B14F-4D97-AF65-F5344CB8AC3E}">
        <p14:creationId xmlns:p14="http://schemas.microsoft.com/office/powerpoint/2010/main" val="2222473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r>
              <a:rPr lang="en-GB" baseline="0" dirty="0"/>
              <a:t>our understanding of the physical world is mediated by language and culture in which we are steeped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116</a:t>
            </a:fld>
            <a:endParaRPr lang="en-GB"/>
          </a:p>
        </p:txBody>
      </p:sp>
    </p:spTree>
    <p:extLst>
      <p:ext uri="{BB962C8B-B14F-4D97-AF65-F5344CB8AC3E}">
        <p14:creationId xmlns:p14="http://schemas.microsoft.com/office/powerpoint/2010/main" val="37568351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r>
              <a:rPr lang="en-GB" dirty="0"/>
              <a:t>‘sceptic’ – ‘a person inclined</a:t>
            </a:r>
            <a:r>
              <a:rPr lang="en-GB" baseline="0" dirty="0"/>
              <a:t> to question or doubt all accepted opinions’, ‘an ancient or modern philosopher who denies the possibility of knowledge, or even rational belief, in some sphere’ (OED).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117</a:t>
            </a:fld>
            <a:endParaRPr lang="en-GB"/>
          </a:p>
        </p:txBody>
      </p:sp>
    </p:spTree>
    <p:extLst>
      <p:ext uri="{BB962C8B-B14F-4D97-AF65-F5344CB8AC3E}">
        <p14:creationId xmlns:p14="http://schemas.microsoft.com/office/powerpoint/2010/main" val="35269627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118</a:t>
            </a:fld>
            <a:endParaRPr lang="en-GB"/>
          </a:p>
        </p:txBody>
      </p:sp>
    </p:spTree>
    <p:extLst>
      <p:ext uri="{BB962C8B-B14F-4D97-AF65-F5344CB8AC3E}">
        <p14:creationId xmlns:p14="http://schemas.microsoft.com/office/powerpoint/2010/main" val="30113675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Structured versus </a:t>
            </a:r>
            <a:r>
              <a:rPr lang="en-GB"/>
              <a:t>unstructured</a:t>
            </a:r>
            <a:r>
              <a:rPr lang="en-GB" baseline="0"/>
              <a:t> observation.</a:t>
            </a:r>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138</a:t>
            </a:fld>
            <a:endParaRPr lang="en-GB"/>
          </a:p>
        </p:txBody>
      </p:sp>
    </p:spTree>
    <p:extLst>
      <p:ext uri="{BB962C8B-B14F-4D97-AF65-F5344CB8AC3E}">
        <p14:creationId xmlns:p14="http://schemas.microsoft.com/office/powerpoint/2010/main" val="10016830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139</a:t>
            </a:fld>
            <a:endParaRPr lang="en-GB"/>
          </a:p>
        </p:txBody>
      </p:sp>
    </p:spTree>
    <p:extLst>
      <p:ext uri="{BB962C8B-B14F-4D97-AF65-F5344CB8AC3E}">
        <p14:creationId xmlns:p14="http://schemas.microsoft.com/office/powerpoint/2010/main" val="35024774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140</a:t>
            </a:fld>
            <a:endParaRPr lang="en-GB"/>
          </a:p>
        </p:txBody>
      </p:sp>
    </p:spTree>
    <p:extLst>
      <p:ext uri="{BB962C8B-B14F-4D97-AF65-F5344CB8AC3E}">
        <p14:creationId xmlns:p14="http://schemas.microsoft.com/office/powerpoint/2010/main" val="10807436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141</a:t>
            </a:fld>
            <a:endParaRPr lang="en-GB"/>
          </a:p>
        </p:txBody>
      </p:sp>
    </p:spTree>
    <p:extLst>
      <p:ext uri="{BB962C8B-B14F-4D97-AF65-F5344CB8AC3E}">
        <p14:creationId xmlns:p14="http://schemas.microsoft.com/office/powerpoint/2010/main" val="857110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xmlns=""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xmlns="" id="{9925CCF1-92C0-4AF3-BFAF-4921631915AB}"/>
              </a:ext>
            </a:extLst>
          </p:cNvPr>
          <p:cNvSpPr>
            <a:spLocks noGrp="1"/>
          </p:cNvSpPr>
          <p:nvPr>
            <p:ph type="dt" sz="half" idx="10"/>
          </p:nvPr>
        </p:nvSpPr>
        <p:spPr/>
        <p:txBody>
          <a:bodyPr/>
          <a:lstStyle/>
          <a:p>
            <a:fld id="{9184DA70-C731-4C70-880D-CCD4705E623C}" type="datetime1">
              <a:rPr lang="en-US" smtClean="0"/>
              <a:t>3/11/2020</a:t>
            </a:fld>
            <a:endParaRPr lang="en-US" dirty="0"/>
          </a:p>
        </p:txBody>
      </p:sp>
      <p:sp>
        <p:nvSpPr>
          <p:cNvPr id="5" name="Footer Placeholder 4">
            <a:extLst>
              <a:ext uri="{FF2B5EF4-FFF2-40B4-BE49-F238E27FC236}">
                <a16:creationId xmlns:a16="http://schemas.microsoft.com/office/drawing/2014/main" xmlns=""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87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54D8B55-9EA8-4B81-8E84-9B93B0A27559}"/>
              </a:ext>
            </a:extLst>
          </p:cNvPr>
          <p:cNvSpPr>
            <a:spLocks noGrp="1"/>
          </p:cNvSpPr>
          <p:nvPr>
            <p:ph type="dt" sz="half" idx="10"/>
          </p:nvPr>
        </p:nvSpPr>
        <p:spPr/>
        <p:txBody>
          <a:bodyPr/>
          <a:lstStyle/>
          <a:p>
            <a:fld id="{4BE1D723-8F53-4F53-90B0-1982A396982E}" type="datetime1">
              <a:rPr lang="en-US" smtClean="0"/>
              <a:t>3/11/2020</a:t>
            </a:fld>
            <a:endParaRPr lang="en-US" dirty="0"/>
          </a:p>
        </p:txBody>
      </p:sp>
      <p:sp>
        <p:nvSpPr>
          <p:cNvPr id="8" name="Footer Placeholder 7">
            <a:extLst>
              <a:ext uri="{FF2B5EF4-FFF2-40B4-BE49-F238E27FC236}">
                <a16:creationId xmlns:a16="http://schemas.microsoft.com/office/drawing/2014/main" xmlns=""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1302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xmlns=""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xmlns="" id="{AAF2E137-EC28-48F8-9198-1F02539029B6}"/>
              </a:ext>
            </a:extLst>
          </p:cNvPr>
          <p:cNvSpPr>
            <a:spLocks noGrp="1"/>
          </p:cNvSpPr>
          <p:nvPr>
            <p:ph type="dt" sz="half" idx="10"/>
          </p:nvPr>
        </p:nvSpPr>
        <p:spPr/>
        <p:txBody>
          <a:bodyPr/>
          <a:lstStyle/>
          <a:p>
            <a:fld id="{97669AF7-7BEB-44E4-9852-375E34362B5B}" type="datetime1">
              <a:rPr lang="en-US" smtClean="0"/>
              <a:t>3/11/2020</a:t>
            </a:fld>
            <a:endParaRPr lang="en-US" dirty="0"/>
          </a:p>
        </p:txBody>
      </p:sp>
      <p:sp>
        <p:nvSpPr>
          <p:cNvPr id="8" name="Footer Placeholder 7">
            <a:extLst>
              <a:ext uri="{FF2B5EF4-FFF2-40B4-BE49-F238E27FC236}">
                <a16:creationId xmlns:a16="http://schemas.microsoft.com/office/drawing/2014/main" xmlns=""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xmlns=""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7118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5782D47D-B0DC-4C40-BCC6-BBBA32584A38}"/>
              </a:ext>
            </a:extLst>
          </p:cNvPr>
          <p:cNvSpPr>
            <a:spLocks noGrp="1"/>
          </p:cNvSpPr>
          <p:nvPr>
            <p:ph type="dt" sz="half" idx="10"/>
          </p:nvPr>
        </p:nvSpPr>
        <p:spPr/>
        <p:txBody>
          <a:bodyPr/>
          <a:lstStyle/>
          <a:p>
            <a:fld id="{BAAAC38D-0552-4C82-B593-E6124DFADBE2}" type="datetime1">
              <a:rPr lang="en-US" smtClean="0"/>
              <a:t>3/11/2020</a:t>
            </a:fld>
            <a:endParaRPr lang="en-US" dirty="0"/>
          </a:p>
        </p:txBody>
      </p:sp>
      <p:sp>
        <p:nvSpPr>
          <p:cNvPr id="9" name="Footer Placeholder 8">
            <a:extLst>
              <a:ext uri="{FF2B5EF4-FFF2-40B4-BE49-F238E27FC236}">
                <a16:creationId xmlns:a16="http://schemas.microsoft.com/office/drawing/2014/main" xmlns=""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212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xmlns="" id="{8AF8A515-AA94-45D1-9223-5C2272618D85}"/>
              </a:ext>
            </a:extLst>
          </p:cNvPr>
          <p:cNvSpPr>
            <a:spLocks noGrp="1"/>
          </p:cNvSpPr>
          <p:nvPr>
            <p:ph type="dt" sz="half" idx="10"/>
          </p:nvPr>
        </p:nvSpPr>
        <p:spPr/>
        <p:txBody>
          <a:bodyPr/>
          <a:lstStyle/>
          <a:p>
            <a:fld id="{D9DF0F1C-5577-4ACB-BB62-DF8F3C494C7E}" type="datetime1">
              <a:rPr lang="en-US" smtClean="0"/>
              <a:t>3/11/2020</a:t>
            </a:fld>
            <a:endParaRPr lang="en-US" dirty="0"/>
          </a:p>
        </p:txBody>
      </p:sp>
      <p:sp>
        <p:nvSpPr>
          <p:cNvPr id="11" name="Footer Placeholder 10">
            <a:extLst>
              <a:ext uri="{FF2B5EF4-FFF2-40B4-BE49-F238E27FC236}">
                <a16:creationId xmlns:a16="http://schemas.microsoft.com/office/drawing/2014/main" xmlns=""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6595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7392073F-158F-44A3-8913-917AFFC1BC20}"/>
              </a:ext>
            </a:extLst>
          </p:cNvPr>
          <p:cNvSpPr>
            <a:spLocks noGrp="1"/>
          </p:cNvSpPr>
          <p:nvPr>
            <p:ph type="dt" sz="half" idx="10"/>
          </p:nvPr>
        </p:nvSpPr>
        <p:spPr/>
        <p:txBody>
          <a:bodyPr/>
          <a:lstStyle/>
          <a:p>
            <a:fld id="{1775B394-D9F9-4F0C-B15D-605F45CB9E9F}" type="datetime1">
              <a:rPr lang="en-US" smtClean="0"/>
              <a:t>3/11/2020</a:t>
            </a:fld>
            <a:endParaRPr lang="en-US" dirty="0"/>
          </a:p>
        </p:txBody>
      </p:sp>
      <p:sp>
        <p:nvSpPr>
          <p:cNvPr id="7" name="Footer Placeholder 6">
            <a:extLst>
              <a:ext uri="{FF2B5EF4-FFF2-40B4-BE49-F238E27FC236}">
                <a16:creationId xmlns:a16="http://schemas.microsoft.com/office/drawing/2014/main" xmlns=""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942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xmlns="" id="{94E9223F-721F-47BF-9FD5-0F8D12FF0DE1}"/>
              </a:ext>
            </a:extLst>
          </p:cNvPr>
          <p:cNvSpPr>
            <a:spLocks noGrp="1"/>
          </p:cNvSpPr>
          <p:nvPr>
            <p:ph type="dt" sz="half" idx="10"/>
          </p:nvPr>
        </p:nvSpPr>
        <p:spPr/>
        <p:txBody>
          <a:bodyPr/>
          <a:lstStyle/>
          <a:p>
            <a:fld id="{39667345-2558-425A-8533-9BFDBCE15005}" type="datetime1">
              <a:rPr lang="en-US" smtClean="0"/>
              <a:t>3/11/2020</a:t>
            </a:fld>
            <a:endParaRPr lang="en-US" dirty="0"/>
          </a:p>
        </p:txBody>
      </p:sp>
      <p:sp>
        <p:nvSpPr>
          <p:cNvPr id="3" name="Footer Placeholder 2">
            <a:extLst>
              <a:ext uri="{FF2B5EF4-FFF2-40B4-BE49-F238E27FC236}">
                <a16:creationId xmlns:a16="http://schemas.microsoft.com/office/drawing/2014/main" xmlns=""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922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898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857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7D5506EE-1026-4F35-9ACC-BD05BE0F9B36}"/>
              </a:ext>
            </a:extLst>
          </p:cNvPr>
          <p:cNvSpPr>
            <a:spLocks noGrp="1"/>
          </p:cNvSpPr>
          <p:nvPr>
            <p:ph type="dt" sz="half" idx="10"/>
          </p:nvPr>
        </p:nvSpPr>
        <p:spPr/>
        <p:txBody>
          <a:bodyPr/>
          <a:lstStyle/>
          <a:p>
            <a:fld id="{B612A279-0833-481D-8C56-F67FD0AC6C50}" type="datetime1">
              <a:rPr lang="en-US" smtClean="0"/>
              <a:t>3/11/2020</a:t>
            </a:fld>
            <a:endParaRPr lang="en-US" dirty="0"/>
          </a:p>
        </p:txBody>
      </p:sp>
      <p:sp>
        <p:nvSpPr>
          <p:cNvPr id="8" name="Footer Placeholder 7">
            <a:extLst>
              <a:ext uri="{FF2B5EF4-FFF2-40B4-BE49-F238E27FC236}">
                <a16:creationId xmlns:a16="http://schemas.microsoft.com/office/drawing/2014/main" xmlns=""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7900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AF33D6B0-F070-45C4-A472-19F432BE3932}"/>
              </a:ext>
            </a:extLst>
          </p:cNvPr>
          <p:cNvSpPr>
            <a:spLocks noGrp="1"/>
          </p:cNvSpPr>
          <p:nvPr>
            <p:ph type="dt" sz="half" idx="10"/>
          </p:nvPr>
        </p:nvSpPr>
        <p:spPr/>
        <p:txBody>
          <a:bodyPr/>
          <a:lstStyle/>
          <a:p>
            <a:fld id="{6587DA83-5663-4C9C-B9AA-0B40A3DAFF81}" type="datetime1">
              <a:rPr lang="en-US" smtClean="0"/>
              <a:t>3/11/2020</a:t>
            </a:fld>
            <a:endParaRPr lang="en-US" dirty="0"/>
          </a:p>
        </p:txBody>
      </p:sp>
      <p:sp>
        <p:nvSpPr>
          <p:cNvPr id="8" name="Footer Placeholder 7">
            <a:extLst>
              <a:ext uri="{FF2B5EF4-FFF2-40B4-BE49-F238E27FC236}">
                <a16:creationId xmlns:a16="http://schemas.microsoft.com/office/drawing/2014/main" xmlns=""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887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xmlns=""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15093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73" r:id="rId6"/>
    <p:sldLayoutId id="2147483668" r:id="rId7"/>
    <p:sldLayoutId id="2147483669" r:id="rId8"/>
    <p:sldLayoutId id="2147483670" r:id="rId9"/>
    <p:sldLayoutId id="2147483672" r:id="rId10"/>
    <p:sldLayoutId id="2147483671" r:id="rId11"/>
  </p:sldLayoutIdLst>
  <p:hf sldNum="0" hdr="0" ftr="0" dt="0"/>
  <p:txStyles>
    <p:titleStyle>
      <a:lvl1pPr algn="l" defTabSz="914400" rtl="0" eaLnBrk="1" latinLnBrk="0" hangingPunct="1">
        <a:lnSpc>
          <a:spcPct val="90000"/>
        </a:lnSpc>
        <a:spcBef>
          <a:spcPct val="0"/>
        </a:spcBef>
        <a:buNone/>
        <a:defRPr sz="42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edisciplinas.usp.br/pluginfile.php/2317618/mod_resource/content/1/BLOCO%202_Research%20Methods%20The%20Basics.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18" Type="http://schemas.microsoft.com/office/2007/relationships/diagramDrawing" Target="../diagrams/drawing4.xml"/><Relationship Id="rId26" Type="http://schemas.openxmlformats.org/officeDocument/2006/relationships/diagramQuickStyle" Target="../diagrams/quickStyle6.xml"/><Relationship Id="rId3" Type="http://schemas.openxmlformats.org/officeDocument/2006/relationships/notesSlide" Target="../notesSlides/notesSlide28.xml"/><Relationship Id="rId21" Type="http://schemas.openxmlformats.org/officeDocument/2006/relationships/diagramQuickStyle" Target="../diagrams/quickStyle5.xml"/><Relationship Id="rId7" Type="http://schemas.openxmlformats.org/officeDocument/2006/relationships/diagramColors" Target="../diagrams/colors2.xml"/><Relationship Id="rId12" Type="http://schemas.openxmlformats.org/officeDocument/2006/relationships/diagramColors" Target="../diagrams/colors3.xml"/><Relationship Id="rId17" Type="http://schemas.openxmlformats.org/officeDocument/2006/relationships/diagramColors" Target="../diagrams/colors4.xml"/><Relationship Id="rId25" Type="http://schemas.openxmlformats.org/officeDocument/2006/relationships/diagramLayout" Target="../diagrams/layout6.xml"/><Relationship Id="rId2" Type="http://schemas.openxmlformats.org/officeDocument/2006/relationships/slideLayout" Target="../slideLayouts/slideLayout2.xml"/><Relationship Id="rId16" Type="http://schemas.openxmlformats.org/officeDocument/2006/relationships/diagramQuickStyle" Target="../diagrams/quickStyle4.xml"/><Relationship Id="rId20" Type="http://schemas.openxmlformats.org/officeDocument/2006/relationships/diagramLayout" Target="../diagrams/layout5.xml"/><Relationship Id="rId1" Type="http://schemas.openxmlformats.org/officeDocument/2006/relationships/tags" Target="../tags/tag3.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24" Type="http://schemas.openxmlformats.org/officeDocument/2006/relationships/diagramData" Target="../diagrams/data6.xml"/><Relationship Id="rId5" Type="http://schemas.openxmlformats.org/officeDocument/2006/relationships/diagramLayout" Target="../diagrams/layout2.xml"/><Relationship Id="rId15" Type="http://schemas.openxmlformats.org/officeDocument/2006/relationships/diagramLayout" Target="../diagrams/layout4.xml"/><Relationship Id="rId23" Type="http://schemas.microsoft.com/office/2007/relationships/diagramDrawing" Target="../diagrams/drawing5.xml"/><Relationship Id="rId28" Type="http://schemas.microsoft.com/office/2007/relationships/diagramDrawing" Target="../diagrams/drawing6.xml"/><Relationship Id="rId10" Type="http://schemas.openxmlformats.org/officeDocument/2006/relationships/diagramLayout" Target="../diagrams/layout3.xml"/><Relationship Id="rId19" Type="http://schemas.openxmlformats.org/officeDocument/2006/relationships/diagramData" Target="../diagrams/data5.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diagramData" Target="../diagrams/data4.xml"/><Relationship Id="rId22" Type="http://schemas.openxmlformats.org/officeDocument/2006/relationships/diagramColors" Target="../diagrams/colors5.xml"/><Relationship Id="rId27" Type="http://schemas.openxmlformats.org/officeDocument/2006/relationships/diagramColors" Target="../diagrams/colors6.xml"/></Relationships>
</file>

<file path=ppt/slides/_rels/slide13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notesSlide" Target="../notesSlides/notesSlide30.xml"/><Relationship Id="rId7" Type="http://schemas.openxmlformats.org/officeDocument/2006/relationships/diagramColors" Target="../diagrams/colors8.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hyperlink" Target="http://onlineqda.hud.ac.uk/methodologies.php#Phenomenography" TargetMode="External"/><Relationship Id="rId2" Type="http://schemas.openxmlformats.org/officeDocument/2006/relationships/hyperlink" Target="http://onlineqda.hud.ac.uk/sitemap.php" TargetMode="External"/><Relationship Id="rId1" Type="http://schemas.openxmlformats.org/officeDocument/2006/relationships/slideLayout" Target="../slideLayouts/slideLayout2.xml"/><Relationship Id="rId4" Type="http://schemas.openxmlformats.org/officeDocument/2006/relationships/hyperlink" Target="http://onlineqda.hud.ac.uk/resources.php#Phenomenography" TargetMode="Externa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A3497D9D-C63F-4372-85D5-2F39DA80EDF4}"/>
              </a:ext>
            </a:extLst>
          </p:cNvPr>
          <p:cNvPicPr>
            <a:picLocks noChangeAspect="1"/>
          </p:cNvPicPr>
          <p:nvPr/>
        </p:nvPicPr>
        <p:blipFill rotWithShape="1">
          <a:blip r:embed="rId2"/>
          <a:srcRect b="25000"/>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xmlns="" id="{5683D043-25BB-4AC9-8130-6411796726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CC91C7F-0DE1-B845-93C9-86B4B4FBA8C2}"/>
              </a:ext>
            </a:extLst>
          </p:cNvPr>
          <p:cNvSpPr>
            <a:spLocks noGrp="1"/>
          </p:cNvSpPr>
          <p:nvPr>
            <p:ph type="ctrTitle"/>
          </p:nvPr>
        </p:nvSpPr>
        <p:spPr>
          <a:xfrm>
            <a:off x="315639" y="324805"/>
            <a:ext cx="11553273" cy="4226233"/>
          </a:xfrm>
        </p:spPr>
        <p:txBody>
          <a:bodyPr anchor="t">
            <a:normAutofit fontScale="90000"/>
          </a:bodyPr>
          <a:lstStyle/>
          <a:p>
            <a:r>
              <a:rPr lang="en-US" sz="9600" dirty="0">
                <a:solidFill>
                  <a:srgbClr val="080808"/>
                </a:solidFill>
              </a:rPr>
              <a:t>DBA Identity and Approaches to Applied Business Research</a:t>
            </a:r>
            <a:br>
              <a:rPr lang="en-US" sz="9600" dirty="0">
                <a:solidFill>
                  <a:srgbClr val="080808"/>
                </a:solidFill>
              </a:rPr>
            </a:br>
            <a:r>
              <a:rPr lang="en-US" sz="9600" b="1" dirty="0">
                <a:solidFill>
                  <a:srgbClr val="080808"/>
                </a:solidFill>
              </a:rPr>
              <a:t>Research Philosophy</a:t>
            </a:r>
            <a:endParaRPr lang="en-US" sz="11500" b="1" dirty="0">
              <a:solidFill>
                <a:schemeClr val="bg1"/>
              </a:solidFill>
            </a:endParaRPr>
          </a:p>
        </p:txBody>
      </p:sp>
      <p:sp>
        <p:nvSpPr>
          <p:cNvPr id="11" name="Rectangle 10">
            <a:extLst>
              <a:ext uri="{FF2B5EF4-FFF2-40B4-BE49-F238E27FC236}">
                <a16:creationId xmlns:a16="http://schemas.microsoft.com/office/drawing/2014/main" xmlns="" id="{AA61CCAC-6875-474C-8E9E-F57ABF078C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xmlns="" id="{199E5833-1157-974F-B7D9-E06CEB915BAA}"/>
              </a:ext>
            </a:extLst>
          </p:cNvPr>
          <p:cNvSpPr>
            <a:spLocks noGrp="1"/>
          </p:cNvSpPr>
          <p:nvPr>
            <p:ph type="subTitle" idx="1"/>
          </p:nvPr>
        </p:nvSpPr>
        <p:spPr>
          <a:xfrm>
            <a:off x="321733" y="4718033"/>
            <a:ext cx="10634738" cy="1175039"/>
          </a:xfrm>
        </p:spPr>
        <p:txBody>
          <a:bodyPr anchor="b">
            <a:normAutofit/>
          </a:bodyPr>
          <a:lstStyle/>
          <a:p>
            <a:r>
              <a:rPr lang="en-US" dirty="0">
                <a:solidFill>
                  <a:schemeClr val="bg1"/>
                </a:solidFill>
              </a:rPr>
              <a:t>Dr caroline jawad 2020</a:t>
            </a:r>
          </a:p>
        </p:txBody>
      </p:sp>
    </p:spTree>
    <p:extLst>
      <p:ext uri="{BB962C8B-B14F-4D97-AF65-F5344CB8AC3E}">
        <p14:creationId xmlns:p14="http://schemas.microsoft.com/office/powerpoint/2010/main" val="3749045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6A78F5E-EEB0-634F-9332-DC8F1F4A70F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What Other Terms Might I Encounter When Learning this Module?</a:t>
            </a:r>
            <a:br>
              <a:rPr lang="en-GB" sz="4400">
                <a:solidFill>
                  <a:srgbClr val="FFFFFF"/>
                </a:solidFill>
              </a:rPr>
            </a:br>
            <a:endParaRPr lang="en-US" sz="4400">
              <a:solidFill>
                <a:srgbClr val="FFFFFF"/>
              </a:solidFill>
            </a:endParaRPr>
          </a:p>
        </p:txBody>
      </p:sp>
      <p:sp>
        <p:nvSpPr>
          <p:cNvPr id="3" name="Content Placeholder 2">
            <a:extLst>
              <a:ext uri="{FF2B5EF4-FFF2-40B4-BE49-F238E27FC236}">
                <a16:creationId xmlns:a16="http://schemas.microsoft.com/office/drawing/2014/main" xmlns="" id="{D016CC56-10E3-C947-A3A3-84E5099DBCBE}"/>
              </a:ext>
            </a:extLst>
          </p:cNvPr>
          <p:cNvSpPr>
            <a:spLocks noGrp="1"/>
          </p:cNvSpPr>
          <p:nvPr>
            <p:ph idx="1"/>
          </p:nvPr>
        </p:nvSpPr>
        <p:spPr>
          <a:xfrm>
            <a:off x="5231958" y="605896"/>
            <a:ext cx="5923721" cy="5646208"/>
          </a:xfrm>
        </p:spPr>
        <p:txBody>
          <a:bodyPr anchor="ctr">
            <a:normAutofit/>
          </a:bodyPr>
          <a:lstStyle/>
          <a:p>
            <a:pPr>
              <a:lnSpc>
                <a:spcPct val="110000"/>
              </a:lnSpc>
            </a:pPr>
            <a:r>
              <a:rPr lang="en-GB" sz="1900" dirty="0"/>
              <a:t>Learning about theories of knowledge (epistemologies) and approaches to social science research developed from philosophical positions (methodologies) is often the most challenging part of learning about research methods. Partly, this is because authors, supervisors, and teachers can sometimes use terms differently or have slightly different explanations of what “realist” research entails, for example. Don’t panic, just try to familiarize yourself with some of the key terms and definitions. Remember, you can return to this section of the Research Project Planner throughout your research to read about any of these concepts in more detail – </a:t>
            </a:r>
          </a:p>
          <a:p>
            <a:pPr>
              <a:lnSpc>
                <a:spcPct val="110000"/>
              </a:lnSpc>
            </a:pPr>
            <a:r>
              <a:rPr lang="en-GB" sz="1900" dirty="0"/>
              <a:t>https://</a:t>
            </a:r>
            <a:r>
              <a:rPr lang="en-GB" sz="1900" dirty="0" err="1"/>
              <a:t>methods.sagepub.com</a:t>
            </a:r>
            <a:r>
              <a:rPr lang="en-GB" sz="1900" dirty="0"/>
              <a:t>/project-planner/philosophy-of-research</a:t>
            </a:r>
          </a:p>
          <a:p>
            <a:pPr>
              <a:lnSpc>
                <a:spcPct val="110000"/>
              </a:lnSpc>
            </a:pPr>
            <a:endParaRPr lang="en-US" sz="1900" dirty="0"/>
          </a:p>
        </p:txBody>
      </p:sp>
    </p:spTree>
    <p:extLst>
      <p:ext uri="{BB962C8B-B14F-4D97-AF65-F5344CB8AC3E}">
        <p14:creationId xmlns:p14="http://schemas.microsoft.com/office/powerpoint/2010/main" val="535755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FB539C-7D9F-9147-9F24-39DBD7CAD86A}"/>
              </a:ext>
            </a:extLst>
          </p:cNvPr>
          <p:cNvSpPr>
            <a:spLocks noGrp="1"/>
          </p:cNvSpPr>
          <p:nvPr>
            <p:ph type="title"/>
          </p:nvPr>
        </p:nvSpPr>
        <p:spPr/>
        <p:txBody>
          <a:bodyPr/>
          <a:lstStyle/>
          <a:p>
            <a:r>
              <a:rPr lang="en-US" dirty="0"/>
              <a:t>Even</a:t>
            </a:r>
          </a:p>
        </p:txBody>
      </p:sp>
      <p:sp>
        <p:nvSpPr>
          <p:cNvPr id="3" name="Content Placeholder 2">
            <a:extLst>
              <a:ext uri="{FF2B5EF4-FFF2-40B4-BE49-F238E27FC236}">
                <a16:creationId xmlns:a16="http://schemas.microsoft.com/office/drawing/2014/main" xmlns="" id="{CCF17E67-B088-7641-B96E-0D652AA4FD01}"/>
              </a:ext>
            </a:extLst>
          </p:cNvPr>
          <p:cNvSpPr>
            <a:spLocks noGrp="1"/>
          </p:cNvSpPr>
          <p:nvPr>
            <p:ph idx="1"/>
          </p:nvPr>
        </p:nvSpPr>
        <p:spPr/>
        <p:txBody>
          <a:bodyPr/>
          <a:lstStyle/>
          <a:p>
            <a:r>
              <a:rPr lang="en-US" dirty="0"/>
              <a:t>https://</a:t>
            </a:r>
            <a:r>
              <a:rPr lang="en-US" dirty="0" err="1"/>
              <a:t>methods.sagepub.com</a:t>
            </a:r>
            <a:r>
              <a:rPr lang="en-US"/>
              <a:t>/which-stats-test</a:t>
            </a:r>
          </a:p>
        </p:txBody>
      </p:sp>
    </p:spTree>
    <p:extLst>
      <p:ext uri="{BB962C8B-B14F-4D97-AF65-F5344CB8AC3E}">
        <p14:creationId xmlns:p14="http://schemas.microsoft.com/office/powerpoint/2010/main" val="96146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129" b="5554"/>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3448125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2690" b="24020"/>
          <a:stretch/>
        </p:blipFill>
        <p:spPr>
          <a:xfrm>
            <a:off x="20" y="10"/>
            <a:ext cx="12191980" cy="6857990"/>
          </a:xfrm>
          <a:prstGeom prst="rect">
            <a:avLst/>
          </a:prstGeom>
        </p:spPr>
      </p:pic>
    </p:spTree>
    <p:extLst>
      <p:ext uri="{BB962C8B-B14F-4D97-AF65-F5344CB8AC3E}">
        <p14:creationId xmlns:p14="http://schemas.microsoft.com/office/powerpoint/2010/main" val="215114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2200" dirty="0">
                <a:solidFill>
                  <a:srgbClr val="FFFFFF"/>
                </a:solidFill>
              </a:rPr>
              <a:t>Links</a:t>
            </a:r>
            <a:r>
              <a:rPr lang="en-GB" sz="2200" dirty="0">
                <a:solidFill>
                  <a:srgbClr val="7030A0"/>
                </a:solidFill>
              </a:rPr>
              <a:t/>
            </a:r>
            <a:br>
              <a:rPr lang="en-GB" sz="2200" dirty="0">
                <a:solidFill>
                  <a:srgbClr val="7030A0"/>
                </a:solidFill>
              </a:rPr>
            </a:br>
            <a:r>
              <a:rPr lang="en-GB" sz="2200" dirty="0">
                <a:solidFill>
                  <a:srgbClr val="7030A0"/>
                </a:solidFill>
                <a:hlinkClick r:id="rId2">
                  <a:extLst>
                    <a:ext uri="{A12FA001-AC4F-418D-AE19-62706E023703}">
                      <ahyp:hlinkClr xmlns:ahyp="http://schemas.microsoft.com/office/drawing/2018/hyperlinkcolor" xmlns="" val="tx"/>
                    </a:ext>
                  </a:extLst>
                </a:hlinkClick>
              </a:rPr>
              <a:t>https://edisciplinas.usp.br/pluginfile.php/2317618/mod_resource/content/1/BLOCO%202_Research%20Methods%20The%20Basics.pdf</a:t>
            </a:r>
            <a:r>
              <a:rPr lang="en-GB" sz="2200" dirty="0">
                <a:solidFill>
                  <a:srgbClr val="7030A0"/>
                </a:solidFill>
              </a:rPr>
              <a:t/>
            </a:r>
            <a:br>
              <a:rPr lang="en-GB" sz="2200" dirty="0">
                <a:solidFill>
                  <a:srgbClr val="7030A0"/>
                </a:solidFill>
              </a:rPr>
            </a:br>
            <a:r>
              <a:rPr lang="en-GB" sz="2200" dirty="0">
                <a:solidFill>
                  <a:srgbClr val="7030A0"/>
                </a:solidFill>
              </a:rPr>
              <a:t/>
            </a:r>
            <a:br>
              <a:rPr lang="en-GB" sz="2200" dirty="0">
                <a:solidFill>
                  <a:srgbClr val="7030A0"/>
                </a:solidFill>
              </a:rPr>
            </a:br>
            <a:r>
              <a:rPr lang="en-GB" sz="2200" dirty="0">
                <a:solidFill>
                  <a:srgbClr val="7030A0"/>
                </a:solidFill>
              </a:rPr>
              <a:t>http://</a:t>
            </a:r>
            <a:r>
              <a:rPr lang="en-GB" sz="2200" dirty="0" err="1">
                <a:solidFill>
                  <a:srgbClr val="7030A0"/>
                </a:solidFill>
              </a:rPr>
              <a:t>www.cles.org.uk</a:t>
            </a:r>
            <a:r>
              <a:rPr lang="en-GB" sz="2200" dirty="0">
                <a:solidFill>
                  <a:srgbClr val="7030A0"/>
                </a:solidFill>
              </a:rPr>
              <a:t>/</a:t>
            </a:r>
            <a:r>
              <a:rPr lang="en-GB" sz="2200" dirty="0" err="1">
                <a:solidFill>
                  <a:srgbClr val="7030A0"/>
                </a:solidFill>
              </a:rPr>
              <a:t>wp</a:t>
            </a:r>
            <a:r>
              <a:rPr lang="en-GB" sz="2200" dirty="0">
                <a:solidFill>
                  <a:srgbClr val="7030A0"/>
                </a:solidFill>
              </a:rPr>
              <a:t>-content/uploads/2011/01/Research-Methods-</a:t>
            </a:r>
            <a:r>
              <a:rPr lang="en-GB" sz="2200" dirty="0" err="1">
                <a:solidFill>
                  <a:srgbClr val="7030A0"/>
                </a:solidFill>
              </a:rPr>
              <a:t>Handbook.pdf</a:t>
            </a:r>
            <a:r>
              <a:rPr lang="en-GB" sz="4400" dirty="0">
                <a:solidFill>
                  <a:srgbClr val="7030A0"/>
                </a:solidFill>
              </a:rPr>
              <a:t/>
            </a:r>
            <a:br>
              <a:rPr lang="en-GB" sz="4400" dirty="0">
                <a:solidFill>
                  <a:srgbClr val="7030A0"/>
                </a:solidFill>
              </a:rPr>
            </a:br>
            <a:endParaRPr lang="en-GB" sz="4400" dirty="0">
              <a:solidFill>
                <a:srgbClr val="7030A0"/>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a:t>This module will introduce you to some research methods – but it is NOT intended to replace key reading, such as Bryman or Crotty or Creswell or Cohen or Denzin or Denscombe etc.  If you intend to use any of these Research Methods in your study you should read a few key texts that cover the method, and perhaps even from different perspectives such as health or social science – and for this you may have to go beyond your modules reading list.</a:t>
            </a:r>
          </a:p>
        </p:txBody>
      </p:sp>
    </p:spTree>
    <p:extLst>
      <p:ext uri="{BB962C8B-B14F-4D97-AF65-F5344CB8AC3E}">
        <p14:creationId xmlns:p14="http://schemas.microsoft.com/office/powerpoint/2010/main" val="306280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2B6C9846-B5AB-4E52-988D-F7E5865C9E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6F3D7E8E-8467-4198-87E0-ADC1B60467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53000"/>
            <a:ext cx="12188952"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66800" y="5252936"/>
            <a:ext cx="10058400" cy="1028715"/>
          </a:xfrm>
        </p:spPr>
        <p:txBody>
          <a:bodyPr>
            <a:normAutofit/>
          </a:bodyPr>
          <a:lstStyle/>
          <a:p>
            <a:pPr algn="ctr"/>
            <a:r>
              <a:rPr lang="en-GB" b="1">
                <a:solidFill>
                  <a:schemeClr val="bg1"/>
                </a:solidFill>
              </a:rPr>
              <a:t>Implications of research philosophy</a:t>
            </a:r>
          </a:p>
        </p:txBody>
      </p:sp>
      <p:sp>
        <p:nvSpPr>
          <p:cNvPr id="4" name="Rectangle 3"/>
          <p:cNvSpPr/>
          <p:nvPr/>
        </p:nvSpPr>
        <p:spPr>
          <a:xfrm>
            <a:off x="8650113" y="5624133"/>
            <a:ext cx="1976823" cy="300082"/>
          </a:xfrm>
          <a:prstGeom prst="rect">
            <a:avLst/>
          </a:prstGeom>
        </p:spPr>
        <p:txBody>
          <a:bodyPr wrap="none">
            <a:spAutoFit/>
          </a:bodyPr>
          <a:lstStyle/>
          <a:p>
            <a:pPr>
              <a:spcAft>
                <a:spcPts val="600"/>
              </a:spcAft>
            </a:pPr>
            <a:r>
              <a:rPr lang="en-GB" sz="1350">
                <a:solidFill>
                  <a:srgbClr val="002060"/>
                </a:solidFill>
                <a:latin typeface="Baskerville Old Face" pitchFamily="18" charset="0"/>
              </a:rPr>
              <a:t>©Alexandra Bristow 2015</a:t>
            </a:r>
            <a:endParaRPr lang="en-GB" sz="1350"/>
          </a:p>
        </p:txBody>
      </p:sp>
      <p:graphicFrame>
        <p:nvGraphicFramePr>
          <p:cNvPr id="6" name="Content Placeholder 2">
            <a:extLst>
              <a:ext uri="{FF2B5EF4-FFF2-40B4-BE49-F238E27FC236}">
                <a16:creationId xmlns:a16="http://schemas.microsoft.com/office/drawing/2014/main" xmlns="" id="{E98B6BD5-5B76-44D6-B379-0021E1CF619E}"/>
              </a:ext>
            </a:extLst>
          </p:cNvPr>
          <p:cNvGraphicFramePr>
            <a:graphicFrameLocks noGrp="1"/>
          </p:cNvGraphicFramePr>
          <p:nvPr>
            <p:ph idx="1"/>
            <p:extLst>
              <p:ext uri="{D42A27DB-BD31-4B8C-83A1-F6EECF244321}">
                <p14:modId xmlns:p14="http://schemas.microsoft.com/office/powerpoint/2010/main" val="4236015383"/>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9663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buNone/>
            </a:pPr>
            <a:r>
              <a:rPr lang="en-GB" sz="2400" b="1"/>
              <a:t>When you are able to present a methodology, you show that the research problem is clear in your mind and how you are going to tackle it.</a:t>
            </a:r>
          </a:p>
          <a:p>
            <a:pPr marL="0" indent="0">
              <a:buNone/>
            </a:pPr>
            <a:r>
              <a:rPr lang="en-GB" sz="2400" b="1"/>
              <a:t>With just a method, it is not clear why you are even studying the topic.</a:t>
            </a:r>
          </a:p>
          <a:p>
            <a:pPr marL="0" indent="0">
              <a:buNone/>
            </a:pPr>
            <a:endParaRPr lang="en-GB" sz="2400"/>
          </a:p>
          <a:p>
            <a:r>
              <a:rPr lang="en-GB" sz="2400"/>
              <a:t>John W. Creswell (2003), Research Design: Qualitative, Quantitative, and Mixed Methods Approaches, 2nd Ed.</a:t>
            </a:r>
          </a:p>
        </p:txBody>
      </p:sp>
    </p:spTree>
    <p:extLst>
      <p:ext uri="{BB962C8B-B14F-4D97-AF65-F5344CB8AC3E}">
        <p14:creationId xmlns:p14="http://schemas.microsoft.com/office/powerpoint/2010/main" val="247380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p:cNvSpPr>
            <a:spLocks noGrp="1"/>
          </p:cNvSpPr>
          <p:nvPr>
            <p:ph type="title"/>
          </p:nvPr>
        </p:nvSpPr>
        <p:spPr>
          <a:xfrm>
            <a:off x="492369" y="605896"/>
            <a:ext cx="3642309" cy="5646208"/>
          </a:xfrm>
        </p:spPr>
        <p:txBody>
          <a:bodyPr anchor="ctr">
            <a:normAutofit/>
          </a:bodyPr>
          <a:lstStyle/>
          <a:p>
            <a:r>
              <a:rPr lang="en-GB" sz="4400">
                <a:solidFill>
                  <a:srgbClr val="FFFFFF"/>
                </a:solidFill>
              </a:rPr>
              <a:t>Creswell (2003)</a:t>
            </a:r>
          </a:p>
        </p:txBody>
      </p:sp>
      <p:sp>
        <p:nvSpPr>
          <p:cNvPr id="8" name="Content Placeholder 7"/>
          <p:cNvSpPr>
            <a:spLocks noGrp="1"/>
          </p:cNvSpPr>
          <p:nvPr>
            <p:ph idx="1"/>
          </p:nvPr>
        </p:nvSpPr>
        <p:spPr>
          <a:xfrm>
            <a:off x="5231958" y="605896"/>
            <a:ext cx="5923721" cy="5646208"/>
          </a:xfrm>
        </p:spPr>
        <p:txBody>
          <a:bodyPr anchor="ctr">
            <a:normAutofit/>
          </a:bodyPr>
          <a:lstStyle/>
          <a:p>
            <a:r>
              <a:rPr lang="en-GB" sz="2400"/>
              <a:t>A researcher needs to take a position in presenting </a:t>
            </a:r>
            <a:r>
              <a:rPr lang="en-GB" sz="2400" b="1"/>
              <a:t>knowledge claims.</a:t>
            </a:r>
          </a:p>
          <a:p>
            <a:r>
              <a:rPr lang="en-GB" sz="2400"/>
              <a:t>You must consider which framework most appropriately matches your problem?</a:t>
            </a:r>
          </a:p>
          <a:p>
            <a:r>
              <a:rPr lang="en-GB" sz="2400"/>
              <a:t>How do you think human behaviour should be studied, and through what lens?</a:t>
            </a:r>
          </a:p>
        </p:txBody>
      </p:sp>
    </p:spTree>
    <p:extLst>
      <p:ext uri="{BB962C8B-B14F-4D97-AF65-F5344CB8AC3E}">
        <p14:creationId xmlns:p14="http://schemas.microsoft.com/office/powerpoint/2010/main" val="3057757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a:t>
            </a:r>
          </a:p>
        </p:txBody>
      </p:sp>
      <p:sp>
        <p:nvSpPr>
          <p:cNvPr id="3" name="Content Placeholder 2"/>
          <p:cNvSpPr>
            <a:spLocks noGrp="1"/>
          </p:cNvSpPr>
          <p:nvPr>
            <p:ph idx="1"/>
          </p:nvPr>
        </p:nvSpPr>
        <p:spPr/>
        <p:txBody>
          <a:bodyPr/>
          <a:lstStyle/>
          <a:p>
            <a:pPr marL="0" indent="0">
              <a:buNone/>
            </a:pPr>
            <a:endParaRPr lang="en-GB" dirty="0"/>
          </a:p>
          <a:p>
            <a:r>
              <a:rPr lang="en-GB" dirty="0"/>
              <a:t>Video on approaching methodologies </a:t>
            </a:r>
          </a:p>
          <a:p>
            <a:endParaRPr lang="en-GB" dirty="0"/>
          </a:p>
        </p:txBody>
      </p:sp>
      <p:graphicFrame>
        <p:nvGraphicFramePr>
          <p:cNvPr id="4" name="Object 3"/>
          <p:cNvGraphicFramePr>
            <a:graphicFrameLocks noChangeAspect="1"/>
          </p:cNvGraphicFramePr>
          <p:nvPr/>
        </p:nvGraphicFramePr>
        <p:xfrm>
          <a:off x="4559300" y="3084513"/>
          <a:ext cx="3071813" cy="685800"/>
        </p:xfrm>
        <a:graphic>
          <a:graphicData uri="http://schemas.openxmlformats.org/presentationml/2006/ole">
            <mc:AlternateContent xmlns:mc="http://schemas.openxmlformats.org/markup-compatibility/2006">
              <mc:Choice xmlns:v="urn:schemas-microsoft-com:vml" Requires="v">
                <p:oleObj spid="_x0000_s25604" name="Packager Shell Object" showAsIcon="1" r:id="rId3" imgW="3071880" imgH="685800" progId="Package">
                  <p:embed/>
                </p:oleObj>
              </mc:Choice>
              <mc:Fallback>
                <p:oleObj name="Packager Shell Object" showAsIcon="1" r:id="rId3" imgW="3071880" imgH="685800" progId="Package">
                  <p:embed/>
                  <p:pic>
                    <p:nvPicPr>
                      <p:cNvPr id="4" name="Object 3"/>
                      <p:cNvPicPr/>
                      <p:nvPr/>
                    </p:nvPicPr>
                    <p:blipFill>
                      <a:blip r:embed="rId4"/>
                      <a:stretch>
                        <a:fillRect/>
                      </a:stretch>
                    </p:blipFill>
                    <p:spPr>
                      <a:xfrm>
                        <a:off x="4559300" y="3084513"/>
                        <a:ext cx="3071813" cy="685800"/>
                      </a:xfrm>
                      <a:prstGeom prst="rect">
                        <a:avLst/>
                      </a:prstGeom>
                    </p:spPr>
                  </p:pic>
                </p:oleObj>
              </mc:Fallback>
            </mc:AlternateContent>
          </a:graphicData>
        </a:graphic>
      </p:graphicFrame>
    </p:spTree>
    <p:extLst>
      <p:ext uri="{BB962C8B-B14F-4D97-AF65-F5344CB8AC3E}">
        <p14:creationId xmlns:p14="http://schemas.microsoft.com/office/powerpoint/2010/main" val="4178343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txBox="1">
            <a:spLocks/>
          </p:cNvSpPr>
          <p:nvPr/>
        </p:nvSpPr>
        <p:spPr>
          <a:xfrm>
            <a:off x="492369" y="605896"/>
            <a:ext cx="3642309" cy="564620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spc="-50">
                <a:solidFill>
                  <a:srgbClr val="FFFFFF"/>
                </a:solidFill>
              </a:rPr>
              <a:t>Do Research Philosophies Matter?</a:t>
            </a:r>
          </a:p>
        </p:txBody>
      </p:sp>
      <p:sp>
        <p:nvSpPr>
          <p:cNvPr id="5" name="Subtitle 2"/>
          <p:cNvSpPr txBox="1">
            <a:spLocks/>
          </p:cNvSpPr>
          <p:nvPr/>
        </p:nvSpPr>
        <p:spPr>
          <a:xfrm>
            <a:off x="5231958" y="605896"/>
            <a:ext cx="5923721" cy="5646208"/>
          </a:xfrm>
          <a:prstGeom prst="rect">
            <a:avLst/>
          </a:prstGeom>
        </p:spPr>
        <p:txBody>
          <a:bodyPr vert="horz" lIns="0" tIns="45720" rIns="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nSpc>
                <a:spcPct val="100000"/>
              </a:lnSpc>
              <a:buFont typeface="Calibri" panose="020F0502020204030204" pitchFamily="34" charset="0"/>
              <a:buChar char="•"/>
            </a:pPr>
            <a:r>
              <a:rPr lang="en-US" sz="2400">
                <a:solidFill>
                  <a:schemeClr val="tx1">
                    <a:lumMod val="75000"/>
                    <a:lumOff val="25000"/>
                  </a:schemeClr>
                </a:solidFill>
              </a:rPr>
              <a:t>Guba (1990)</a:t>
            </a:r>
          </a:p>
          <a:p>
            <a:pPr indent="-228600">
              <a:lnSpc>
                <a:spcPct val="100000"/>
              </a:lnSpc>
              <a:buFont typeface="Calibri" panose="020F0502020204030204" pitchFamily="34" charset="0"/>
              <a:buChar char="•"/>
            </a:pPr>
            <a:r>
              <a:rPr lang="en-US" sz="2400">
                <a:solidFill>
                  <a:schemeClr val="tx1">
                    <a:lumMod val="75000"/>
                    <a:lumOff val="25000"/>
                  </a:schemeClr>
                </a:solidFill>
              </a:rPr>
              <a:t>Systems of beliefs and assumptions about everything!</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the world (ontology)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knowledge (epistemology)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values (axiology) </a:t>
            </a:r>
          </a:p>
          <a:p>
            <a:pPr lvl="1" indent="-228600" algn="l">
              <a:lnSpc>
                <a:spcPct val="100000"/>
              </a:lnSpc>
              <a:buFont typeface="Calibri" panose="020F0502020204030204" pitchFamily="34" charset="0"/>
              <a:buChar char="•"/>
            </a:pPr>
            <a:endParaRPr lang="en-US" sz="2400">
              <a:solidFill>
                <a:schemeClr val="tx1">
                  <a:lumMod val="75000"/>
                  <a:lumOff val="25000"/>
                </a:schemeClr>
              </a:solidFill>
            </a:endParaRPr>
          </a:p>
          <a:p>
            <a:pPr indent="-228600">
              <a:lnSpc>
                <a:spcPct val="100000"/>
              </a:lnSpc>
              <a:buFont typeface="Calibri" panose="020F0502020204030204" pitchFamily="34" charset="0"/>
              <a:buChar char="•"/>
            </a:pPr>
            <a:r>
              <a:rPr lang="en-US" sz="2400">
                <a:solidFill>
                  <a:schemeClr val="tx1">
                    <a:lumMod val="75000"/>
                    <a:lumOff val="25000"/>
                  </a:schemeClr>
                </a:solidFill>
              </a:rPr>
              <a:t>Do you have a research philosophy?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are you aware of your beliefs and assumptions?</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are they systematic?</a:t>
            </a:r>
          </a:p>
          <a:p>
            <a:pPr indent="-228600">
              <a:lnSpc>
                <a:spcPct val="100000"/>
              </a:lnSpc>
              <a:buFont typeface="Calibri" panose="020F0502020204030204" pitchFamily="34" charset="0"/>
              <a:buChar char="•"/>
            </a:pPr>
            <a:endParaRPr lang="en-US" sz="2400">
              <a:solidFill>
                <a:schemeClr val="tx1">
                  <a:lumMod val="75000"/>
                  <a:lumOff val="25000"/>
                </a:schemeClr>
              </a:solidFill>
            </a:endParaRPr>
          </a:p>
        </p:txBody>
      </p:sp>
    </p:spTree>
    <p:extLst>
      <p:ext uri="{BB962C8B-B14F-4D97-AF65-F5344CB8AC3E}">
        <p14:creationId xmlns:p14="http://schemas.microsoft.com/office/powerpoint/2010/main" val="3413279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E3E6524-D512-354E-9F7E-A52BEDD35369}"/>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Research </a:t>
            </a:r>
            <a:br>
              <a:rPr lang="en-US" sz="4400" dirty="0">
                <a:solidFill>
                  <a:srgbClr val="FFFFFF"/>
                </a:solidFill>
              </a:rPr>
            </a:br>
            <a:r>
              <a:rPr lang="en-US" sz="4400" dirty="0">
                <a:solidFill>
                  <a:srgbClr val="FFFFFF"/>
                </a:solidFill>
              </a:rPr>
              <a:t>Philosophy</a:t>
            </a:r>
          </a:p>
        </p:txBody>
      </p:sp>
      <p:sp>
        <p:nvSpPr>
          <p:cNvPr id="3" name="Content Placeholder 2">
            <a:extLst>
              <a:ext uri="{FF2B5EF4-FFF2-40B4-BE49-F238E27FC236}">
                <a16:creationId xmlns:a16="http://schemas.microsoft.com/office/drawing/2014/main" xmlns="" id="{44C8FE8C-A066-114A-B887-17DA2AD10C59}"/>
              </a:ext>
            </a:extLst>
          </p:cNvPr>
          <p:cNvSpPr>
            <a:spLocks noGrp="1"/>
          </p:cNvSpPr>
          <p:nvPr>
            <p:ph idx="1"/>
          </p:nvPr>
        </p:nvSpPr>
        <p:spPr>
          <a:xfrm>
            <a:off x="5231958" y="605896"/>
            <a:ext cx="5923721" cy="5646208"/>
          </a:xfrm>
        </p:spPr>
        <p:txBody>
          <a:bodyPr anchor="ctr">
            <a:normAutofit/>
          </a:bodyPr>
          <a:lstStyle/>
          <a:p>
            <a:r>
              <a:rPr lang="en-GB" sz="2400" dirty="0"/>
              <a:t>Why do you need to understand differences in philosophies of research? Why not just go ahead and do a survey or carry out the interviews? You can, of course; but for several reasons, it is better first to understand the assumptions behind the research tools you choose. </a:t>
            </a:r>
          </a:p>
          <a:p>
            <a:endParaRPr lang="en-US" sz="2400" dirty="0"/>
          </a:p>
        </p:txBody>
      </p:sp>
    </p:spTree>
    <p:extLst>
      <p:ext uri="{BB962C8B-B14F-4D97-AF65-F5344CB8AC3E}">
        <p14:creationId xmlns:p14="http://schemas.microsoft.com/office/powerpoint/2010/main" val="2247444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118CA00-E213-CB4F-A956-9160569E85F5}"/>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Reason 1</a:t>
            </a:r>
          </a:p>
        </p:txBody>
      </p:sp>
      <p:sp>
        <p:nvSpPr>
          <p:cNvPr id="3" name="Content Placeholder 2">
            <a:extLst>
              <a:ext uri="{FF2B5EF4-FFF2-40B4-BE49-F238E27FC236}">
                <a16:creationId xmlns:a16="http://schemas.microsoft.com/office/drawing/2014/main" xmlns="" id="{EB099D4B-F30B-9D42-BE4D-266AE0CB930B}"/>
              </a:ext>
            </a:extLst>
          </p:cNvPr>
          <p:cNvSpPr>
            <a:spLocks noGrp="1"/>
          </p:cNvSpPr>
          <p:nvPr>
            <p:ph idx="1"/>
          </p:nvPr>
        </p:nvSpPr>
        <p:spPr>
          <a:xfrm>
            <a:off x="5231958" y="605896"/>
            <a:ext cx="5923721" cy="5646208"/>
          </a:xfrm>
        </p:spPr>
        <p:txBody>
          <a:bodyPr anchor="ctr">
            <a:normAutofit/>
          </a:bodyPr>
          <a:lstStyle/>
          <a:p>
            <a:r>
              <a:rPr lang="en-GB" sz="2400" dirty="0"/>
              <a:t>The assumptions provide guidance for conducting your research. </a:t>
            </a:r>
          </a:p>
          <a:p>
            <a:r>
              <a:rPr lang="en-GB" sz="2400" dirty="0"/>
              <a:t>They prescribe your research role, whether you should try to be neutral or let your own personality come through. </a:t>
            </a:r>
          </a:p>
          <a:p>
            <a:r>
              <a:rPr lang="en-GB" sz="2400" dirty="0"/>
              <a:t>They indicate whether you must ask each person in a study the same questions in an identical way or can change questions midstream. </a:t>
            </a:r>
          </a:p>
          <a:p>
            <a:endParaRPr lang="en-US" sz="2400" dirty="0"/>
          </a:p>
        </p:txBody>
      </p:sp>
    </p:spTree>
    <p:extLst>
      <p:ext uri="{BB962C8B-B14F-4D97-AF65-F5344CB8AC3E}">
        <p14:creationId xmlns:p14="http://schemas.microsoft.com/office/powerpoint/2010/main" val="2252216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D5B29ED-49A4-8D42-991D-0A8F31B107E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2</a:t>
            </a:r>
          </a:p>
        </p:txBody>
      </p:sp>
      <p:sp>
        <p:nvSpPr>
          <p:cNvPr id="3" name="Content Placeholder 2">
            <a:extLst>
              <a:ext uri="{FF2B5EF4-FFF2-40B4-BE49-F238E27FC236}">
                <a16:creationId xmlns:a16="http://schemas.microsoft.com/office/drawing/2014/main" xmlns="" id="{024548AB-786B-594A-BE28-6B004B87C4EB}"/>
              </a:ext>
            </a:extLst>
          </p:cNvPr>
          <p:cNvSpPr>
            <a:spLocks noGrp="1"/>
          </p:cNvSpPr>
          <p:nvPr>
            <p:ph idx="1"/>
          </p:nvPr>
        </p:nvSpPr>
        <p:spPr>
          <a:xfrm>
            <a:off x="5231958" y="605896"/>
            <a:ext cx="5923721" cy="5646208"/>
          </a:xfrm>
        </p:spPr>
        <p:txBody>
          <a:bodyPr anchor="ctr">
            <a:normAutofit/>
          </a:bodyPr>
          <a:lstStyle/>
          <a:p>
            <a:r>
              <a:rPr lang="en-GB" sz="2400" dirty="0"/>
              <a:t>Research committee members, institutional review board members, and journal reviewers and editors might follow different research philosophies from yours and may be unwilling to accept the legitimacy of your approach unless you can make its assumptions clear. </a:t>
            </a:r>
          </a:p>
          <a:p>
            <a:endParaRPr lang="en-US" sz="2400" dirty="0"/>
          </a:p>
        </p:txBody>
      </p:sp>
    </p:spTree>
    <p:extLst>
      <p:ext uri="{BB962C8B-B14F-4D97-AF65-F5344CB8AC3E}">
        <p14:creationId xmlns:p14="http://schemas.microsoft.com/office/powerpoint/2010/main" val="2814614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831B623-FFDC-0142-A2BA-F10558DE8FA6}"/>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3</a:t>
            </a:r>
          </a:p>
        </p:txBody>
      </p:sp>
      <p:sp>
        <p:nvSpPr>
          <p:cNvPr id="3" name="Content Placeholder 2">
            <a:extLst>
              <a:ext uri="{FF2B5EF4-FFF2-40B4-BE49-F238E27FC236}">
                <a16:creationId xmlns:a16="http://schemas.microsoft.com/office/drawing/2014/main" xmlns="" id="{F4EF3DE2-65CD-AE40-9186-BB0924838C1F}"/>
              </a:ext>
            </a:extLst>
          </p:cNvPr>
          <p:cNvSpPr>
            <a:spLocks noGrp="1"/>
          </p:cNvSpPr>
          <p:nvPr>
            <p:ph idx="1"/>
          </p:nvPr>
        </p:nvSpPr>
        <p:spPr>
          <a:xfrm>
            <a:off x="5231958" y="605896"/>
            <a:ext cx="5923721" cy="5646208"/>
          </a:xfrm>
        </p:spPr>
        <p:txBody>
          <a:bodyPr anchor="ctr">
            <a:normAutofit/>
          </a:bodyPr>
          <a:lstStyle/>
          <a:p>
            <a:r>
              <a:rPr lang="en-GB" sz="2400"/>
              <a:t>You have to comply with the research standards specific to the research paradigm you are using rather than those that guide alternative approaches. </a:t>
            </a:r>
          </a:p>
          <a:p>
            <a:r>
              <a:rPr lang="en-GB" sz="2400"/>
              <a:t>Qualitative interviewers need not apologize for not interviewing hundreds of people any more than quantitative researchers need to apologize for not producing in-depth descriptions. </a:t>
            </a:r>
          </a:p>
          <a:p>
            <a:endParaRPr lang="en-US" sz="2400"/>
          </a:p>
        </p:txBody>
      </p:sp>
    </p:spTree>
    <p:extLst>
      <p:ext uri="{BB962C8B-B14F-4D97-AF65-F5344CB8AC3E}">
        <p14:creationId xmlns:p14="http://schemas.microsoft.com/office/powerpoint/2010/main" val="455950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0273496-59FD-1D45-96EA-75EB50A6F920}"/>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4</a:t>
            </a:r>
          </a:p>
        </p:txBody>
      </p:sp>
      <p:sp>
        <p:nvSpPr>
          <p:cNvPr id="3" name="Content Placeholder 2">
            <a:extLst>
              <a:ext uri="{FF2B5EF4-FFF2-40B4-BE49-F238E27FC236}">
                <a16:creationId xmlns:a16="http://schemas.microsoft.com/office/drawing/2014/main" xmlns="" id="{B921956D-E2E7-DC41-A453-23E9560C115E}"/>
              </a:ext>
            </a:extLst>
          </p:cNvPr>
          <p:cNvSpPr>
            <a:spLocks noGrp="1"/>
          </p:cNvSpPr>
          <p:nvPr>
            <p:ph idx="1"/>
          </p:nvPr>
        </p:nvSpPr>
        <p:spPr>
          <a:xfrm>
            <a:off x="5231958" y="605896"/>
            <a:ext cx="5923721" cy="5646208"/>
          </a:xfrm>
        </p:spPr>
        <p:txBody>
          <a:bodyPr anchor="ctr">
            <a:normAutofit/>
          </a:bodyPr>
          <a:lstStyle/>
          <a:p>
            <a:r>
              <a:rPr lang="en-GB" sz="2400" dirty="0"/>
              <a:t>Understanding the theoretical assumptions helps you recognize what the techniques you are working with do well and what they do less well, and lets you design your research to take full advantage of their strengths and compensate for their weaknesses. </a:t>
            </a:r>
          </a:p>
          <a:p>
            <a:endParaRPr lang="en-US" sz="2400" dirty="0"/>
          </a:p>
        </p:txBody>
      </p:sp>
    </p:spTree>
    <p:extLst>
      <p:ext uri="{BB962C8B-B14F-4D97-AF65-F5344CB8AC3E}">
        <p14:creationId xmlns:p14="http://schemas.microsoft.com/office/powerpoint/2010/main" val="4019619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43C265E-74AA-DE4B-A93F-EDAD719091AE}"/>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Summary of reasons</a:t>
            </a:r>
          </a:p>
        </p:txBody>
      </p:sp>
      <p:sp>
        <p:nvSpPr>
          <p:cNvPr id="3" name="Content Placeholder 2">
            <a:extLst>
              <a:ext uri="{FF2B5EF4-FFF2-40B4-BE49-F238E27FC236}">
                <a16:creationId xmlns:a16="http://schemas.microsoft.com/office/drawing/2014/main" xmlns="" id="{2E538B74-7CC5-6C45-8CF9-2B1A4101C186}"/>
              </a:ext>
            </a:extLst>
          </p:cNvPr>
          <p:cNvSpPr>
            <a:spLocks noGrp="1"/>
          </p:cNvSpPr>
          <p:nvPr>
            <p:ph idx="1"/>
          </p:nvPr>
        </p:nvSpPr>
        <p:spPr>
          <a:xfrm>
            <a:off x="5231958" y="605896"/>
            <a:ext cx="5923721" cy="5646208"/>
          </a:xfrm>
        </p:spPr>
        <p:txBody>
          <a:bodyPr anchor="ctr">
            <a:normAutofit/>
          </a:bodyPr>
          <a:lstStyle/>
          <a:p>
            <a:pPr>
              <a:lnSpc>
                <a:spcPct val="110000"/>
              </a:lnSpc>
              <a:buFont typeface="Arial" panose="020B0604020202020204" pitchFamily="34" charset="0"/>
              <a:buChar char="•"/>
            </a:pPr>
            <a:r>
              <a:rPr lang="en-GB" sz="2200" dirty="0"/>
              <a:t>The assumptions of the research paradigm guide how you do your work.</a:t>
            </a:r>
          </a:p>
          <a:p>
            <a:pPr>
              <a:lnSpc>
                <a:spcPct val="110000"/>
              </a:lnSpc>
              <a:buFont typeface="Arial" panose="020B0604020202020204" pitchFamily="34" charset="0"/>
              <a:buChar char="•"/>
            </a:pPr>
            <a:r>
              <a:rPr lang="en-GB" sz="2200" dirty="0"/>
              <a:t>They enable you to explain the methods you are using to your professors, to editors or reviewers, and to members of the institutional review board.</a:t>
            </a:r>
          </a:p>
          <a:p>
            <a:pPr>
              <a:lnSpc>
                <a:spcPct val="110000"/>
              </a:lnSpc>
              <a:buFont typeface="Arial" panose="020B0604020202020204" pitchFamily="34" charset="0"/>
              <a:buChar char="•"/>
            </a:pPr>
            <a:r>
              <a:rPr lang="en-GB" sz="2200" dirty="0"/>
              <a:t>Each research paradigm comes with its own standards for evaluating the quality of research.</a:t>
            </a:r>
          </a:p>
          <a:p>
            <a:pPr>
              <a:lnSpc>
                <a:spcPct val="110000"/>
              </a:lnSpc>
              <a:buFont typeface="Arial" panose="020B0604020202020204" pitchFamily="34" charset="0"/>
              <a:buChar char="•"/>
            </a:pPr>
            <a:r>
              <a:rPr lang="en-GB" sz="2200" dirty="0"/>
              <a:t>And fully understanding the assumptions that undergird the techniques you use gives you confidence to build on the strengths and offset the weaknesses of those techniques. </a:t>
            </a:r>
          </a:p>
          <a:p>
            <a:pPr>
              <a:lnSpc>
                <a:spcPct val="110000"/>
              </a:lnSpc>
            </a:pPr>
            <a:endParaRPr lang="en-US" sz="2200" dirty="0"/>
          </a:p>
        </p:txBody>
      </p:sp>
    </p:spTree>
    <p:extLst>
      <p:ext uri="{BB962C8B-B14F-4D97-AF65-F5344CB8AC3E}">
        <p14:creationId xmlns:p14="http://schemas.microsoft.com/office/powerpoint/2010/main" val="1717312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xmlns="" id="{548B4202-DCD5-4F8C-B481-743A989A9D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5676DEFD-8CEF-BC42-B371-378DCC45F0F1}"/>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5600" dirty="0">
                <a:solidFill>
                  <a:schemeClr val="tx1">
                    <a:lumMod val="85000"/>
                    <a:lumOff val="15000"/>
                  </a:schemeClr>
                </a:solidFill>
              </a:rPr>
              <a:t>Natural sciences v Social sciences</a:t>
            </a:r>
          </a:p>
        </p:txBody>
      </p:sp>
      <p:pic>
        <p:nvPicPr>
          <p:cNvPr id="5" name="Picture 4">
            <a:extLst>
              <a:ext uri="{FF2B5EF4-FFF2-40B4-BE49-F238E27FC236}">
                <a16:creationId xmlns:a16="http://schemas.microsoft.com/office/drawing/2014/main" xmlns="" id="{30376EDA-C5E3-234A-BEB6-60281DB6D294}"/>
              </a:ext>
            </a:extLst>
          </p:cNvPr>
          <p:cNvPicPr>
            <a:picLocks noChangeAspect="1"/>
          </p:cNvPicPr>
          <p:nvPr/>
        </p:nvPicPr>
        <p:blipFill rotWithShape="1">
          <a:blip r:embed="rId2"/>
          <a:srcRect l="6048" r="22651"/>
          <a:stretch/>
        </p:blipFill>
        <p:spPr>
          <a:xfrm>
            <a:off x="-1" y="-2"/>
            <a:ext cx="6050281" cy="4242816"/>
          </a:xfrm>
          <a:prstGeom prst="rect">
            <a:avLst/>
          </a:prstGeom>
        </p:spPr>
      </p:pic>
      <p:pic>
        <p:nvPicPr>
          <p:cNvPr id="6" name="Picture 5">
            <a:extLst>
              <a:ext uri="{FF2B5EF4-FFF2-40B4-BE49-F238E27FC236}">
                <a16:creationId xmlns:a16="http://schemas.microsoft.com/office/drawing/2014/main" xmlns="" id="{D38663C0-C9B1-154D-BD27-3AA522064285}"/>
              </a:ext>
            </a:extLst>
          </p:cNvPr>
          <p:cNvPicPr>
            <a:picLocks noChangeAspect="1"/>
          </p:cNvPicPr>
          <p:nvPr/>
        </p:nvPicPr>
        <p:blipFill rotWithShape="1">
          <a:blip r:embed="rId3"/>
          <a:srcRect t="11469" r="2" b="18054"/>
          <a:stretch/>
        </p:blipFill>
        <p:spPr>
          <a:xfrm>
            <a:off x="6141720" y="2"/>
            <a:ext cx="6050279" cy="4242815"/>
          </a:xfrm>
          <a:prstGeom prst="rect">
            <a:avLst/>
          </a:prstGeom>
        </p:spPr>
      </p:pic>
      <p:cxnSp>
        <p:nvCxnSpPr>
          <p:cNvPr id="17" name="Straight Connector 16">
            <a:extLst>
              <a:ext uri="{FF2B5EF4-FFF2-40B4-BE49-F238E27FC236}">
                <a16:creationId xmlns:a16="http://schemas.microsoft.com/office/drawing/2014/main" xmlns="" id="{F7F57F6B-E621-4E40-A34D-2FE12902AA2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xmlns="" id="{8EE702CF-91CE-4661-ACBF-3C8160D1B4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6057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4">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2" name="Rectangle 36">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FE3B6340-1B2D-914C-9BE2-DCDA9678B461}"/>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Each researcher is guided by their own approach to the research itself </a:t>
            </a:r>
          </a:p>
        </p:txBody>
      </p:sp>
      <p:sp>
        <p:nvSpPr>
          <p:cNvPr id="3" name="Content Placeholder 2">
            <a:extLst>
              <a:ext uri="{FF2B5EF4-FFF2-40B4-BE49-F238E27FC236}">
                <a16:creationId xmlns:a16="http://schemas.microsoft.com/office/drawing/2014/main" xmlns="" id="{FA20DB02-4FAA-1E43-89AC-88843414DC9E}"/>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John Stuart Mill was the first to demand that the social sciences to compete with ancient sciences, promising that if his advice was followed, the sudden maturity in these sciences would appear. </a:t>
            </a:r>
          </a:p>
          <a:p>
            <a:pPr>
              <a:lnSpc>
                <a:spcPct val="110000"/>
              </a:lnSpc>
            </a:pPr>
            <a:r>
              <a:rPr lang="en-GB" sz="2400"/>
              <a:t>Research philosophy can be defined as the development of research assumption, its knowledge, and nature. The assumption is perceived as a preliminary statement of reasoning, but it is based on the philosophizing person’s knowledge and insights that are born as a product of intellectual activity. </a:t>
            </a:r>
            <a:endParaRPr lang="en-US" sz="2400"/>
          </a:p>
        </p:txBody>
      </p:sp>
    </p:spTree>
    <p:extLst>
      <p:ext uri="{BB962C8B-B14F-4D97-AF65-F5344CB8AC3E}">
        <p14:creationId xmlns:p14="http://schemas.microsoft.com/office/powerpoint/2010/main" val="1492880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FD95973-E376-3E43-B361-99FD0E8C3EA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Hitchcock and Hughes claim that research stems from assumptions</a:t>
            </a:r>
            <a:endParaRPr lang="en-US" sz="4400">
              <a:solidFill>
                <a:srgbClr val="FFFFFF"/>
              </a:solidFill>
            </a:endParaRPr>
          </a:p>
        </p:txBody>
      </p:sp>
      <p:sp>
        <p:nvSpPr>
          <p:cNvPr id="3" name="Content Placeholder 2">
            <a:extLst>
              <a:ext uri="{FF2B5EF4-FFF2-40B4-BE49-F238E27FC236}">
                <a16:creationId xmlns:a16="http://schemas.microsoft.com/office/drawing/2014/main" xmlns="" id="{6DA2D3C4-6E1E-DE42-8393-615FD4DB9312}"/>
              </a:ext>
            </a:extLst>
          </p:cNvPr>
          <p:cNvSpPr>
            <a:spLocks noGrp="1"/>
          </p:cNvSpPr>
          <p:nvPr>
            <p:ph idx="1"/>
          </p:nvPr>
        </p:nvSpPr>
        <p:spPr>
          <a:xfrm>
            <a:off x="5231958" y="605896"/>
            <a:ext cx="5923721" cy="5646208"/>
          </a:xfrm>
        </p:spPr>
        <p:txBody>
          <a:bodyPr anchor="ctr">
            <a:normAutofit/>
          </a:bodyPr>
          <a:lstStyle/>
          <a:p>
            <a:r>
              <a:rPr lang="en-GB" sz="2400" dirty="0"/>
              <a:t>This means that different researchers may have different assumptions about the nature of truth and knowledge and its acquisition. </a:t>
            </a:r>
          </a:p>
          <a:p>
            <a:r>
              <a:rPr lang="en-GB" sz="2400" dirty="0"/>
              <a:t>Scientific research philosophy is a method which, when applied, allows the scientists to generate ideas into knowledge in the context of research.</a:t>
            </a:r>
            <a:endParaRPr lang="en-US" sz="2400" dirty="0"/>
          </a:p>
        </p:txBody>
      </p:sp>
    </p:spTree>
    <p:extLst>
      <p:ext uri="{BB962C8B-B14F-4D97-AF65-F5344CB8AC3E}">
        <p14:creationId xmlns:p14="http://schemas.microsoft.com/office/powerpoint/2010/main" val="130417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567D89C5-0483-A243-88F6-C9832381E9F7}"/>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Research philosophies differ on the goals of the research and the way to achieve these goals</a:t>
            </a:r>
            <a:endParaRPr lang="en-US" sz="4400">
              <a:solidFill>
                <a:srgbClr val="FFFFFF"/>
              </a:solidFill>
            </a:endParaRPr>
          </a:p>
        </p:txBody>
      </p:sp>
      <p:sp>
        <p:nvSpPr>
          <p:cNvPr id="3" name="Content Placeholder 2">
            <a:extLst>
              <a:ext uri="{FF2B5EF4-FFF2-40B4-BE49-F238E27FC236}">
                <a16:creationId xmlns:a16="http://schemas.microsoft.com/office/drawing/2014/main" xmlns="" id="{228291B5-F8A9-394F-BB6E-1CE752F4FC6D}"/>
              </a:ext>
            </a:extLst>
          </p:cNvPr>
          <p:cNvSpPr>
            <a:spLocks noGrp="1"/>
          </p:cNvSpPr>
          <p:nvPr>
            <p:ph idx="1"/>
          </p:nvPr>
        </p:nvSpPr>
        <p:spPr>
          <a:xfrm>
            <a:off x="5231958" y="605896"/>
            <a:ext cx="5923721" cy="5646208"/>
          </a:xfrm>
        </p:spPr>
        <p:txBody>
          <a:bodyPr anchor="ctr">
            <a:normAutofit/>
          </a:bodyPr>
          <a:lstStyle/>
          <a:p>
            <a:pPr>
              <a:lnSpc>
                <a:spcPct val="110000"/>
              </a:lnSpc>
            </a:pPr>
            <a:r>
              <a:rPr lang="en-GB" sz="2200" dirty="0"/>
              <a:t>Is the purpose to test theories and discover general principles, or is it to describe and explain com- plex situations? </a:t>
            </a:r>
          </a:p>
          <a:p>
            <a:pPr>
              <a:lnSpc>
                <a:spcPct val="110000"/>
              </a:lnSpc>
            </a:pPr>
            <a:r>
              <a:rPr lang="en-GB" sz="2200" dirty="0"/>
              <a:t>Should the work be primarily deductive; that is, should it start out with broad theories and suppositions and then systematically test their implications? </a:t>
            </a:r>
          </a:p>
          <a:p>
            <a:pPr>
              <a:lnSpc>
                <a:spcPct val="110000"/>
              </a:lnSpc>
            </a:pPr>
            <a:r>
              <a:rPr lang="en-GB" sz="2200" dirty="0"/>
              <a:t>Or should it be inductive; that is, should it build explanations from the ground up, based on what is discovered? </a:t>
            </a:r>
          </a:p>
          <a:p>
            <a:pPr>
              <a:lnSpc>
                <a:spcPct val="110000"/>
              </a:lnSpc>
            </a:pPr>
            <a:r>
              <a:rPr lang="en-GB" sz="2200" dirty="0"/>
              <a:t>Is there one truth out there that the researcher is trying to measure, or are there many possibly contradictory ones? </a:t>
            </a:r>
          </a:p>
          <a:p>
            <a:pPr>
              <a:lnSpc>
                <a:spcPct val="110000"/>
              </a:lnSpc>
            </a:pPr>
            <a:endParaRPr lang="en-US" sz="2200" dirty="0"/>
          </a:p>
        </p:txBody>
      </p:sp>
    </p:spTree>
    <p:extLst>
      <p:ext uri="{BB962C8B-B14F-4D97-AF65-F5344CB8AC3E}">
        <p14:creationId xmlns:p14="http://schemas.microsoft.com/office/powerpoint/2010/main" val="3533324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41497DE5-0939-4D1D-9350-0C5E1B209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5CCC70ED-6C63-4537-B7EB-51990D6C0A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A7DB580E-4E98-4C49-A1D2-628E3C580E22}"/>
              </a:ext>
            </a:extLst>
          </p:cNvPr>
          <p:cNvPicPr>
            <a:picLocks noChangeAspect="1"/>
          </p:cNvPicPr>
          <p:nvPr/>
        </p:nvPicPr>
        <p:blipFill>
          <a:blip r:embed="rId2"/>
          <a:stretch>
            <a:fillRect/>
          </a:stretch>
        </p:blipFill>
        <p:spPr>
          <a:xfrm>
            <a:off x="1423883" y="905933"/>
            <a:ext cx="9376238" cy="5039728"/>
          </a:xfrm>
          <a:prstGeom prst="rect">
            <a:avLst/>
          </a:prstGeom>
        </p:spPr>
      </p:pic>
    </p:spTree>
    <p:extLst>
      <p:ext uri="{BB962C8B-B14F-4D97-AF65-F5344CB8AC3E}">
        <p14:creationId xmlns:p14="http://schemas.microsoft.com/office/powerpoint/2010/main" val="3535164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BCB2A59-C2D0-BC46-B1D8-64075817CEF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Positivists</a:t>
            </a:r>
          </a:p>
        </p:txBody>
      </p:sp>
      <p:sp>
        <p:nvSpPr>
          <p:cNvPr id="3" name="Content Placeholder 2">
            <a:extLst>
              <a:ext uri="{FF2B5EF4-FFF2-40B4-BE49-F238E27FC236}">
                <a16:creationId xmlns:a16="http://schemas.microsoft.com/office/drawing/2014/main" xmlns="" id="{1C0DC798-8CB2-C941-A688-81805AFA47BF}"/>
              </a:ext>
            </a:extLst>
          </p:cNvPr>
          <p:cNvSpPr>
            <a:spLocks noGrp="1"/>
          </p:cNvSpPr>
          <p:nvPr>
            <p:ph idx="1"/>
          </p:nvPr>
        </p:nvSpPr>
        <p:spPr>
          <a:xfrm>
            <a:off x="5231958" y="605896"/>
            <a:ext cx="5923721" cy="5646208"/>
          </a:xfrm>
        </p:spPr>
        <p:txBody>
          <a:bodyPr anchor="ctr">
            <a:normAutofit/>
          </a:bodyPr>
          <a:lstStyle/>
          <a:p>
            <a:r>
              <a:rPr lang="en-GB" sz="2400"/>
              <a:t>Positivists claim there is a single, objective reality that can be observed and measured without bias using standardized instruments. </a:t>
            </a:r>
          </a:p>
          <a:p>
            <a:endParaRPr lang="en-US" sz="2400"/>
          </a:p>
        </p:txBody>
      </p:sp>
    </p:spTree>
    <p:extLst>
      <p:ext uri="{BB962C8B-B14F-4D97-AF65-F5344CB8AC3E}">
        <p14:creationId xmlns:p14="http://schemas.microsoft.com/office/powerpoint/2010/main" val="324007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41497DE5-0939-4D1D-9350-0C5E1B209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5CCC70ED-6C63-4537-B7EB-51990D6C0A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29D660E6-76F0-3A4D-90EF-718436049A67}"/>
              </a:ext>
            </a:extLst>
          </p:cNvPr>
          <p:cNvPicPr>
            <a:picLocks noChangeAspect="1"/>
          </p:cNvPicPr>
          <p:nvPr/>
        </p:nvPicPr>
        <p:blipFill>
          <a:blip r:embed="rId2"/>
          <a:stretch>
            <a:fillRect/>
          </a:stretch>
        </p:blipFill>
        <p:spPr>
          <a:xfrm>
            <a:off x="3500744" y="905933"/>
            <a:ext cx="5222516" cy="5039728"/>
          </a:xfrm>
          <a:prstGeom prst="rect">
            <a:avLst/>
          </a:prstGeom>
        </p:spPr>
      </p:pic>
    </p:spTree>
    <p:extLst>
      <p:ext uri="{BB962C8B-B14F-4D97-AF65-F5344CB8AC3E}">
        <p14:creationId xmlns:p14="http://schemas.microsoft.com/office/powerpoint/2010/main" val="176000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0E9A06F-AE44-D849-9930-7E4F1E2B5DE7}"/>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Interpretivists</a:t>
            </a:r>
          </a:p>
        </p:txBody>
      </p:sp>
      <p:sp>
        <p:nvSpPr>
          <p:cNvPr id="3" name="Content Placeholder 2">
            <a:extLst>
              <a:ext uri="{FF2B5EF4-FFF2-40B4-BE49-F238E27FC236}">
                <a16:creationId xmlns:a16="http://schemas.microsoft.com/office/drawing/2014/main" xmlns="" id="{F5B72990-022B-A648-827D-2ED625FAB0D5}"/>
              </a:ext>
            </a:extLst>
          </p:cNvPr>
          <p:cNvSpPr>
            <a:spLocks noGrp="1"/>
          </p:cNvSpPr>
          <p:nvPr>
            <p:ph idx="1"/>
          </p:nvPr>
        </p:nvSpPr>
        <p:spPr>
          <a:xfrm>
            <a:off x="5231958" y="605896"/>
            <a:ext cx="5923721" cy="5646208"/>
          </a:xfrm>
        </p:spPr>
        <p:txBody>
          <a:bodyPr anchor="ctr">
            <a:normAutofit/>
          </a:bodyPr>
          <a:lstStyle/>
          <a:p>
            <a:r>
              <a:rPr lang="en-GB" sz="2400" dirty="0"/>
              <a:t>Interpretivists, accept that there is a reality but argue that it cannot be measured directly, only perceived by people, each of whom views it through the lens of his or her prior experience, knowledge, and expectations. </a:t>
            </a:r>
          </a:p>
          <a:p>
            <a:r>
              <a:rPr lang="en-GB" sz="2400" dirty="0"/>
              <a:t>That lens affects what people see and how they interpret what they find. </a:t>
            </a:r>
          </a:p>
          <a:p>
            <a:r>
              <a:rPr lang="en-GB" sz="2400" dirty="0"/>
              <a:t>What we know, then, is not objective; it is always filtered through people, always subjective. </a:t>
            </a:r>
          </a:p>
          <a:p>
            <a:endParaRPr lang="en-GB" sz="2400" dirty="0"/>
          </a:p>
          <a:p>
            <a:endParaRPr lang="en-US" sz="2400" dirty="0"/>
          </a:p>
        </p:txBody>
      </p:sp>
    </p:spTree>
    <p:extLst>
      <p:ext uri="{BB962C8B-B14F-4D97-AF65-F5344CB8AC3E}">
        <p14:creationId xmlns:p14="http://schemas.microsoft.com/office/powerpoint/2010/main" val="2394547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CBDD5C-A969-4948-B060-57B66E12FD5C}"/>
              </a:ext>
            </a:extLst>
          </p:cNvPr>
          <p:cNvSpPr>
            <a:spLocks noGrp="1"/>
          </p:cNvSpPr>
          <p:nvPr>
            <p:ph type="title"/>
          </p:nvPr>
        </p:nvSpPr>
        <p:spPr/>
        <p:txBody>
          <a:bodyPr/>
          <a:lstStyle/>
          <a:p>
            <a:r>
              <a:rPr lang="en-US" dirty="0"/>
              <a:t>Truth</a:t>
            </a:r>
          </a:p>
        </p:txBody>
      </p:sp>
      <p:sp>
        <p:nvSpPr>
          <p:cNvPr id="6" name="Text Placeholder 5">
            <a:extLst>
              <a:ext uri="{FF2B5EF4-FFF2-40B4-BE49-F238E27FC236}">
                <a16:creationId xmlns:a16="http://schemas.microsoft.com/office/drawing/2014/main" xmlns="" id="{8818A1DB-803E-8649-BDE4-8B48ADC6B5E5}"/>
              </a:ext>
            </a:extLst>
          </p:cNvPr>
          <p:cNvSpPr>
            <a:spLocks noGrp="1"/>
          </p:cNvSpPr>
          <p:nvPr>
            <p:ph type="body" idx="1"/>
          </p:nvPr>
        </p:nvSpPr>
        <p:spPr/>
        <p:txBody>
          <a:bodyPr/>
          <a:lstStyle/>
          <a:p>
            <a:r>
              <a:rPr lang="en-US" dirty="0"/>
              <a:t>Positivist</a:t>
            </a:r>
          </a:p>
        </p:txBody>
      </p:sp>
      <p:sp>
        <p:nvSpPr>
          <p:cNvPr id="7" name="Content Placeholder 6">
            <a:extLst>
              <a:ext uri="{FF2B5EF4-FFF2-40B4-BE49-F238E27FC236}">
                <a16:creationId xmlns:a16="http://schemas.microsoft.com/office/drawing/2014/main" xmlns="" id="{942573B8-9F84-BC46-8834-E90BF88DB9EA}"/>
              </a:ext>
            </a:extLst>
          </p:cNvPr>
          <p:cNvSpPr>
            <a:spLocks noGrp="1"/>
          </p:cNvSpPr>
          <p:nvPr>
            <p:ph sz="half" idx="2"/>
          </p:nvPr>
        </p:nvSpPr>
        <p:spPr/>
        <p:txBody>
          <a:bodyPr>
            <a:normAutofit/>
          </a:bodyPr>
          <a:lstStyle/>
          <a:p>
            <a:r>
              <a:rPr lang="en-GB" dirty="0"/>
              <a:t>For the positivists, the goal is a universal truth, a rule or explanation that is always true so long as specified conditions hold. </a:t>
            </a:r>
            <a:endParaRPr lang="en-US" dirty="0"/>
          </a:p>
        </p:txBody>
      </p:sp>
      <p:sp>
        <p:nvSpPr>
          <p:cNvPr id="8" name="Text Placeholder 7">
            <a:extLst>
              <a:ext uri="{FF2B5EF4-FFF2-40B4-BE49-F238E27FC236}">
                <a16:creationId xmlns:a16="http://schemas.microsoft.com/office/drawing/2014/main" xmlns="" id="{D74AD4BE-B482-8B43-82CF-637181EE862D}"/>
              </a:ext>
            </a:extLst>
          </p:cNvPr>
          <p:cNvSpPr>
            <a:spLocks noGrp="1"/>
          </p:cNvSpPr>
          <p:nvPr>
            <p:ph type="body" sz="quarter" idx="3"/>
          </p:nvPr>
        </p:nvSpPr>
        <p:spPr/>
        <p:txBody>
          <a:bodyPr/>
          <a:lstStyle/>
          <a:p>
            <a:r>
              <a:rPr lang="en-US" dirty="0"/>
              <a:t>interpretivist</a:t>
            </a:r>
          </a:p>
        </p:txBody>
      </p:sp>
      <p:sp>
        <p:nvSpPr>
          <p:cNvPr id="9" name="Content Placeholder 8">
            <a:extLst>
              <a:ext uri="{FF2B5EF4-FFF2-40B4-BE49-F238E27FC236}">
                <a16:creationId xmlns:a16="http://schemas.microsoft.com/office/drawing/2014/main" xmlns="" id="{37832405-6EAD-3840-8182-7D6456829F17}"/>
              </a:ext>
            </a:extLst>
          </p:cNvPr>
          <p:cNvSpPr>
            <a:spLocks noGrp="1"/>
          </p:cNvSpPr>
          <p:nvPr>
            <p:ph sz="quarter" idx="4"/>
          </p:nvPr>
        </p:nvSpPr>
        <p:spPr/>
        <p:txBody>
          <a:bodyPr>
            <a:normAutofit fontScale="92500" lnSpcReduction="10000"/>
          </a:bodyPr>
          <a:lstStyle/>
          <a:p>
            <a:r>
              <a:rPr lang="en-GB" dirty="0"/>
              <a:t>For interpretivists, what is discovered is embedded in a complex and changing reality from which it cannot be reasonably abstracted. Interpretivists seek to explain what they have seen, regardless of whether their findings can be extended beyond the time and circumstances of the current study. This research is focused more on understanding what has happened in a specific circumstance than on trying to predict what will happen next. </a:t>
            </a:r>
          </a:p>
          <a:p>
            <a:endParaRPr lang="en-US" dirty="0"/>
          </a:p>
        </p:txBody>
      </p:sp>
    </p:spTree>
    <p:extLst>
      <p:ext uri="{BB962C8B-B14F-4D97-AF65-F5344CB8AC3E}">
        <p14:creationId xmlns:p14="http://schemas.microsoft.com/office/powerpoint/2010/main" val="994252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xmlns="" id="{D4EC5FF4-16F0-4C4E-B9B3-089A6656813A}"/>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The Positivist Researcher</a:t>
            </a:r>
          </a:p>
        </p:txBody>
      </p:sp>
      <p:sp>
        <p:nvSpPr>
          <p:cNvPr id="6" name="Content Placeholder 5">
            <a:extLst>
              <a:ext uri="{FF2B5EF4-FFF2-40B4-BE49-F238E27FC236}">
                <a16:creationId xmlns:a16="http://schemas.microsoft.com/office/drawing/2014/main" xmlns="" id="{E547E5FC-EACC-AB4E-97E7-41B78D107505}"/>
              </a:ext>
            </a:extLst>
          </p:cNvPr>
          <p:cNvSpPr>
            <a:spLocks noGrp="1"/>
          </p:cNvSpPr>
          <p:nvPr>
            <p:ph idx="1"/>
          </p:nvPr>
        </p:nvSpPr>
        <p:spPr>
          <a:xfrm>
            <a:off x="5231958" y="605896"/>
            <a:ext cx="5923721" cy="5646208"/>
          </a:xfrm>
        </p:spPr>
        <p:txBody>
          <a:bodyPr anchor="ctr">
            <a:normAutofit/>
          </a:bodyPr>
          <a:lstStyle/>
          <a:p>
            <a:r>
              <a:rPr lang="en-GB" sz="2400" dirty="0"/>
              <a:t>In the positivist paradigm, the researcher sees himself or herself as a neutral recorder. </a:t>
            </a:r>
          </a:p>
          <a:p>
            <a:r>
              <a:rPr lang="en-GB" sz="2400" dirty="0"/>
              <a:t>Different researchers using the same instruments should reach the same conclusions. </a:t>
            </a:r>
          </a:p>
          <a:p>
            <a:r>
              <a:rPr lang="en-GB" sz="2400" dirty="0"/>
              <a:t>Positivists evaluate the success of their research in part by measuring how closely the findings of different researchers match. </a:t>
            </a:r>
          </a:p>
          <a:p>
            <a:endParaRPr lang="en-US" sz="2400" dirty="0"/>
          </a:p>
        </p:txBody>
      </p:sp>
    </p:spTree>
    <p:extLst>
      <p:ext uri="{BB962C8B-B14F-4D97-AF65-F5344CB8AC3E}">
        <p14:creationId xmlns:p14="http://schemas.microsoft.com/office/powerpoint/2010/main" val="1095323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ACC1BF6-50C5-804A-A695-606D7355FE8E}"/>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F0D6FB32-843C-2349-8FE3-F1C63758EE39}"/>
              </a:ext>
            </a:extLst>
          </p:cNvPr>
          <p:cNvSpPr>
            <a:spLocks noGrp="1"/>
          </p:cNvSpPr>
          <p:nvPr>
            <p:ph idx="1"/>
          </p:nvPr>
        </p:nvSpPr>
        <p:spPr>
          <a:xfrm>
            <a:off x="5231958" y="605896"/>
            <a:ext cx="5923721" cy="5646208"/>
          </a:xfrm>
        </p:spPr>
        <p:txBody>
          <a:bodyPr anchor="ctr">
            <a:normAutofit lnSpcReduction="10000"/>
          </a:bodyPr>
          <a:lstStyle/>
          <a:p>
            <a:pPr>
              <a:lnSpc>
                <a:spcPct val="110000"/>
              </a:lnSpc>
            </a:pPr>
            <a:r>
              <a:rPr lang="en-GB" sz="2400" dirty="0"/>
              <a:t>Though recognizing that no data collection instrument is perfect, positivists seek to develop standardized instruments that they believe precisely tap a single reality. </a:t>
            </a:r>
          </a:p>
          <a:p>
            <a:pPr>
              <a:lnSpc>
                <a:spcPct val="110000"/>
              </a:lnSpc>
            </a:pPr>
            <a:r>
              <a:rPr lang="en-GB" sz="2400" dirty="0"/>
              <a:t>They seek to imitate the sciences that have developed quantitative ways of measuring physical, biological, or chemical phenomena in replicable ways.</a:t>
            </a:r>
          </a:p>
          <a:p>
            <a:pPr>
              <a:lnSpc>
                <a:spcPct val="110000"/>
              </a:lnSpc>
            </a:pPr>
            <a:r>
              <a:rPr lang="en-GB" sz="2400" dirty="0"/>
              <a:t> In addition, positivists judge research in terms of its validity—that is, the extent to which their research tools actually do measure the underlying concept that they are supposed to measure. </a:t>
            </a:r>
          </a:p>
          <a:p>
            <a:endParaRPr lang="en-US" sz="2400" dirty="0"/>
          </a:p>
        </p:txBody>
      </p:sp>
    </p:spTree>
    <p:extLst>
      <p:ext uri="{BB962C8B-B14F-4D97-AF65-F5344CB8AC3E}">
        <p14:creationId xmlns:p14="http://schemas.microsoft.com/office/powerpoint/2010/main" val="25006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2E0F2198-ABC5-CC44-984C-08115551C1A6}"/>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The Interpretivist Researcher</a:t>
            </a:r>
          </a:p>
        </p:txBody>
      </p:sp>
      <p:sp>
        <p:nvSpPr>
          <p:cNvPr id="3" name="Content Placeholder 2">
            <a:extLst>
              <a:ext uri="{FF2B5EF4-FFF2-40B4-BE49-F238E27FC236}">
                <a16:creationId xmlns:a16="http://schemas.microsoft.com/office/drawing/2014/main" xmlns="" id="{37B7B504-9518-3A44-9EBA-F6CD2D3DF92C}"/>
              </a:ext>
            </a:extLst>
          </p:cNvPr>
          <p:cNvSpPr>
            <a:spLocks noGrp="1"/>
          </p:cNvSpPr>
          <p:nvPr>
            <p:ph idx="1"/>
          </p:nvPr>
        </p:nvSpPr>
        <p:spPr>
          <a:xfrm>
            <a:off x="5231958" y="605896"/>
            <a:ext cx="5923721" cy="5646208"/>
          </a:xfrm>
        </p:spPr>
        <p:txBody>
          <a:bodyPr anchor="ctr">
            <a:normAutofit/>
          </a:bodyPr>
          <a:lstStyle/>
          <a:p>
            <a:r>
              <a:rPr lang="en-GB" sz="2400"/>
              <a:t>Emphasize that all meaning is sifted through people’s prior experience and biases are called interpretivist (</a:t>
            </a:r>
            <a:r>
              <a:rPr lang="en-GB" sz="2400" b="1" i="1"/>
              <a:t>constructionists) </a:t>
            </a:r>
            <a:r>
              <a:rPr lang="en-GB" sz="2400"/>
              <a:t>because they believe that people build or construct their understanding of the external world—that is, they interpret it. </a:t>
            </a:r>
          </a:p>
          <a:p>
            <a:endParaRPr lang="en-US" sz="2400"/>
          </a:p>
        </p:txBody>
      </p:sp>
    </p:spTree>
    <p:extLst>
      <p:ext uri="{BB962C8B-B14F-4D97-AF65-F5344CB8AC3E}">
        <p14:creationId xmlns:p14="http://schemas.microsoft.com/office/powerpoint/2010/main" val="28254085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A84C007-6ACE-EA4B-ACC1-F9FC2E7A6730}"/>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E2B51602-7BF9-C940-9F6E-58CFDDAA0BE7}"/>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Interpretivist researchers accept that researchers, as well as research subjects, make interpretations and that it is neither possible nor desirable for the researcher to eliminate all biases or expectations. </a:t>
            </a:r>
          </a:p>
          <a:p>
            <a:pPr>
              <a:lnSpc>
                <a:spcPct val="110000"/>
              </a:lnSpc>
            </a:pPr>
            <a:r>
              <a:rPr lang="en-GB" sz="2400" dirty="0"/>
              <a:t>Because they cannot wipe out their own experiences and expectations, researchers need to be cautious not to impose their expectations on interviewees and should remain aware of how their expectations affect what they see and hear. </a:t>
            </a:r>
          </a:p>
          <a:p>
            <a:endParaRPr lang="en-US" sz="2400" dirty="0"/>
          </a:p>
        </p:txBody>
      </p:sp>
    </p:spTree>
    <p:extLst>
      <p:ext uri="{BB962C8B-B14F-4D97-AF65-F5344CB8AC3E}">
        <p14:creationId xmlns:p14="http://schemas.microsoft.com/office/powerpoint/2010/main" val="2559188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46930F3-7205-3B4F-8397-97B6838DF9C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Positivist Participants</a:t>
            </a:r>
          </a:p>
        </p:txBody>
      </p:sp>
      <p:sp>
        <p:nvSpPr>
          <p:cNvPr id="3" name="Content Placeholder 2">
            <a:extLst>
              <a:ext uri="{FF2B5EF4-FFF2-40B4-BE49-F238E27FC236}">
                <a16:creationId xmlns:a16="http://schemas.microsoft.com/office/drawing/2014/main" xmlns="" id="{6DC3FEE8-BF92-EC44-B288-DB9526620277}"/>
              </a:ext>
            </a:extLst>
          </p:cNvPr>
          <p:cNvSpPr>
            <a:spLocks noGrp="1"/>
          </p:cNvSpPr>
          <p:nvPr>
            <p:ph idx="1"/>
          </p:nvPr>
        </p:nvSpPr>
        <p:spPr>
          <a:xfrm>
            <a:off x="5231958" y="605896"/>
            <a:ext cx="5923721" cy="5646208"/>
          </a:xfrm>
        </p:spPr>
        <p:txBody>
          <a:bodyPr anchor="ctr">
            <a:normAutofit/>
          </a:bodyPr>
          <a:lstStyle/>
          <a:p>
            <a:r>
              <a:rPr lang="en-GB" sz="2400" dirty="0"/>
              <a:t>Positivists </a:t>
            </a:r>
            <a:r>
              <a:rPr lang="en-GB" sz="2400" i="1" dirty="0"/>
              <a:t>assume </a:t>
            </a:r>
            <a:r>
              <a:rPr lang="en-GB" sz="2400" dirty="0"/>
              <a:t>that respondents understand the meaning of their questions in an identical way; interpretivists are more likely to </a:t>
            </a:r>
            <a:r>
              <a:rPr lang="en-GB" sz="2400" i="1" dirty="0"/>
              <a:t>assume </a:t>
            </a:r>
            <a:r>
              <a:rPr lang="en-GB" sz="2400" dirty="0"/>
              <a:t>that interviewees have different frames of reference and then to try to discover the lenses through which their interviewees see the world. </a:t>
            </a:r>
          </a:p>
          <a:p>
            <a:r>
              <a:rPr lang="en-GB" sz="2400" dirty="0"/>
              <a:t>If one interviewee says the meeting was a success and another says it was a failure, a positivist would say that one is probably wrong or being deceptive.</a:t>
            </a:r>
          </a:p>
          <a:p>
            <a:endParaRPr lang="en-US" sz="2400" dirty="0"/>
          </a:p>
        </p:txBody>
      </p:sp>
    </p:spTree>
    <p:extLst>
      <p:ext uri="{BB962C8B-B14F-4D97-AF65-F5344CB8AC3E}">
        <p14:creationId xmlns:p14="http://schemas.microsoft.com/office/powerpoint/2010/main" val="2473769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46930F3-7205-3B4F-8397-97B6838DF9C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Interpretivist Participants</a:t>
            </a:r>
          </a:p>
        </p:txBody>
      </p:sp>
      <p:sp>
        <p:nvSpPr>
          <p:cNvPr id="3" name="Content Placeholder 2">
            <a:extLst>
              <a:ext uri="{FF2B5EF4-FFF2-40B4-BE49-F238E27FC236}">
                <a16:creationId xmlns:a16="http://schemas.microsoft.com/office/drawing/2014/main" xmlns="" id="{6DC3FEE8-BF92-EC44-B288-DB9526620277}"/>
              </a:ext>
            </a:extLst>
          </p:cNvPr>
          <p:cNvSpPr>
            <a:spLocks noGrp="1"/>
          </p:cNvSpPr>
          <p:nvPr>
            <p:ph idx="1"/>
          </p:nvPr>
        </p:nvSpPr>
        <p:spPr>
          <a:xfrm>
            <a:off x="5231958" y="605896"/>
            <a:ext cx="5923721" cy="5646208"/>
          </a:xfrm>
        </p:spPr>
        <p:txBody>
          <a:bodyPr anchor="ctr">
            <a:normAutofit/>
          </a:bodyPr>
          <a:lstStyle/>
          <a:p>
            <a:r>
              <a:rPr lang="en-GB" sz="2400"/>
              <a:t>The fact that interviewers or observers reach different conclusions is not considered problematic, since meaning is always contextual and always interpreted. </a:t>
            </a:r>
          </a:p>
          <a:p>
            <a:r>
              <a:rPr lang="en-GB" sz="2400"/>
              <a:t>But the interpretivist would say that this apparent contradiction is intriguing, that both interviewees could be speaking the truth as they see it, and then would try to explore what “successful meetings” or “unsuccessful meetings” meant to each of the speakers. </a:t>
            </a:r>
            <a:endParaRPr lang="en-US" sz="2400"/>
          </a:p>
        </p:txBody>
      </p:sp>
    </p:spTree>
    <p:extLst>
      <p:ext uri="{BB962C8B-B14F-4D97-AF65-F5344CB8AC3E}">
        <p14:creationId xmlns:p14="http://schemas.microsoft.com/office/powerpoint/2010/main" val="23019537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0E6B6D2-980D-3245-8BD2-3C8078EC056B}"/>
              </a:ext>
            </a:extLst>
          </p:cNvPr>
          <p:cNvSpPr>
            <a:spLocks noGrp="1"/>
          </p:cNvSpPr>
          <p:nvPr>
            <p:ph type="title"/>
          </p:nvPr>
        </p:nvSpPr>
        <p:spPr>
          <a:xfrm>
            <a:off x="492369" y="605896"/>
            <a:ext cx="3642309" cy="5646208"/>
          </a:xfrm>
        </p:spPr>
        <p:txBody>
          <a:bodyPr anchor="ctr">
            <a:normAutofit/>
          </a:bodyPr>
          <a:lstStyle/>
          <a:p>
            <a:r>
              <a:rPr lang="en-US" sz="3700">
                <a:solidFill>
                  <a:srgbClr val="FFFFFF"/>
                </a:solidFill>
              </a:rPr>
              <a:t>People/societies</a:t>
            </a:r>
          </a:p>
        </p:txBody>
      </p:sp>
      <p:sp>
        <p:nvSpPr>
          <p:cNvPr id="3" name="Content Placeholder 2">
            <a:extLst>
              <a:ext uri="{FF2B5EF4-FFF2-40B4-BE49-F238E27FC236}">
                <a16:creationId xmlns:a16="http://schemas.microsoft.com/office/drawing/2014/main" xmlns="" id="{A7F080CF-054E-C24E-AF5A-92B9BD475522}"/>
              </a:ext>
            </a:extLst>
          </p:cNvPr>
          <p:cNvSpPr>
            <a:spLocks noGrp="1"/>
          </p:cNvSpPr>
          <p:nvPr>
            <p:ph idx="1"/>
          </p:nvPr>
        </p:nvSpPr>
        <p:spPr>
          <a:xfrm>
            <a:off x="5231958" y="605896"/>
            <a:ext cx="5923721" cy="5646208"/>
          </a:xfrm>
        </p:spPr>
        <p:txBody>
          <a:bodyPr anchor="ctr">
            <a:normAutofit/>
          </a:bodyPr>
          <a:lstStyle/>
          <a:p>
            <a:r>
              <a:rPr lang="en-GB" sz="2400" dirty="0"/>
              <a:t>Positivists aim to work out theories that apply to people or societies broadly. </a:t>
            </a:r>
          </a:p>
          <a:p>
            <a:r>
              <a:rPr lang="en-GB" sz="2400" dirty="0"/>
              <a:t>Interpretivists focus more on themes that are true at some time or in some places, while working to learn which elements of a complex environment affected what was seen or heard. </a:t>
            </a:r>
          </a:p>
          <a:p>
            <a:endParaRPr lang="en-US" sz="2400" dirty="0"/>
          </a:p>
        </p:txBody>
      </p:sp>
    </p:spTree>
    <p:extLst>
      <p:ext uri="{BB962C8B-B14F-4D97-AF65-F5344CB8AC3E}">
        <p14:creationId xmlns:p14="http://schemas.microsoft.com/office/powerpoint/2010/main" val="29116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557C8A8-B85A-4B4A-8F93-75E8E396165D}"/>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315F268B-0EDA-444D-9FE1-33D907A51C7D}"/>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Qualitative work is judged more on its freshness—its ability to discover new themes and new explanations—than on its generalizability. It is also evaluated for its richness, vividness, and accuracy in describing complex situations or cultures. </a:t>
            </a:r>
          </a:p>
          <a:p>
            <a:pPr>
              <a:lnSpc>
                <a:spcPct val="110000"/>
              </a:lnSpc>
            </a:pPr>
            <a:r>
              <a:rPr lang="en-GB" sz="2400" dirty="0"/>
              <a:t>The quality of evidence that supports the conclusions is important, as are the soundness of the design and the thorough- ness of the data collection and analysis. </a:t>
            </a:r>
          </a:p>
          <a:p>
            <a:endParaRPr lang="en-US" sz="2400" dirty="0"/>
          </a:p>
        </p:txBody>
      </p:sp>
    </p:spTree>
    <p:extLst>
      <p:ext uri="{BB962C8B-B14F-4D97-AF65-F5344CB8AC3E}">
        <p14:creationId xmlns:p14="http://schemas.microsoft.com/office/powerpoint/2010/main" val="4119824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BB15DAF-D22D-8D4E-9A11-10FFB816135D}"/>
              </a:ext>
            </a:extLst>
          </p:cNvPr>
          <p:cNvSpPr>
            <a:spLocks noGrp="1"/>
          </p:cNvSpPr>
          <p:nvPr>
            <p:ph type="title"/>
          </p:nvPr>
        </p:nvSpPr>
        <p:spPr>
          <a:xfrm>
            <a:off x="492369" y="605896"/>
            <a:ext cx="3642309" cy="5646208"/>
          </a:xfrm>
        </p:spPr>
        <p:txBody>
          <a:bodyPr anchor="ctr">
            <a:normAutofit/>
          </a:bodyPr>
          <a:lstStyle/>
          <a:p>
            <a:r>
              <a:rPr lang="en-US" sz="2800">
                <a:solidFill>
                  <a:srgbClr val="FFFFFF"/>
                </a:solidFill>
              </a:rPr>
              <a:t>Hypothesis/hypotheses</a:t>
            </a:r>
          </a:p>
        </p:txBody>
      </p:sp>
      <p:sp>
        <p:nvSpPr>
          <p:cNvPr id="3" name="Content Placeholder 2">
            <a:extLst>
              <a:ext uri="{FF2B5EF4-FFF2-40B4-BE49-F238E27FC236}">
                <a16:creationId xmlns:a16="http://schemas.microsoft.com/office/drawing/2014/main" xmlns="" id="{1167EEC1-1986-9C4F-9057-1177D68D6051}"/>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Positivists design their work to test their informed guesses, which they call </a:t>
            </a:r>
            <a:r>
              <a:rPr lang="en-GB" sz="2400" i="1"/>
              <a:t>hypotheses, </a:t>
            </a:r>
            <a:r>
              <a:rPr lang="en-GB" sz="2400"/>
              <a:t>about what the findings will be. </a:t>
            </a:r>
          </a:p>
          <a:p>
            <a:pPr>
              <a:lnSpc>
                <a:spcPct val="110000"/>
              </a:lnSpc>
            </a:pPr>
            <a:r>
              <a:rPr lang="en-GB" sz="2400"/>
              <a:t>They usually take their hypotheses from prior studies. </a:t>
            </a:r>
          </a:p>
          <a:p>
            <a:pPr>
              <a:lnSpc>
                <a:spcPct val="110000"/>
              </a:lnSpc>
            </a:pPr>
            <a:r>
              <a:rPr lang="en-GB" sz="2400"/>
              <a:t>Typically, positivist research simplifies a setting or situation, examining the relationship between only two or three factors—termed </a:t>
            </a:r>
            <a:r>
              <a:rPr lang="en-GB" sz="2400" i="1"/>
              <a:t>variables</a:t>
            </a:r>
            <a:r>
              <a:rPr lang="en-GB" sz="2400"/>
              <a:t>—at a time, holding the rest of the environment constant, statistically or experimentally. </a:t>
            </a:r>
          </a:p>
          <a:p>
            <a:pPr>
              <a:lnSpc>
                <a:spcPct val="110000"/>
              </a:lnSpc>
            </a:pPr>
            <a:endParaRPr lang="en-US" sz="2400"/>
          </a:p>
        </p:txBody>
      </p:sp>
    </p:spTree>
    <p:extLst>
      <p:ext uri="{BB962C8B-B14F-4D97-AF65-F5344CB8AC3E}">
        <p14:creationId xmlns:p14="http://schemas.microsoft.com/office/powerpoint/2010/main" val="5343705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F6313CC5-68E9-DF43-BBB9-AC25A1DB6CF6}"/>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5466E103-F2C7-814D-BB7C-4A0656160615}"/>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Whether results would hold in a more complex and variable environment is never certain. </a:t>
            </a:r>
          </a:p>
          <a:p>
            <a:pPr>
              <a:lnSpc>
                <a:spcPct val="110000"/>
              </a:lnSpc>
            </a:pPr>
            <a:r>
              <a:rPr lang="en-GB" sz="2400" dirty="0"/>
              <a:t>Interpretivists take the opposite approach, examining how a variety of factors have interacted over time. They try to describe and explain a complex situation or process without simplifying it. </a:t>
            </a:r>
          </a:p>
          <a:p>
            <a:endParaRPr lang="en-US" sz="2400" dirty="0"/>
          </a:p>
        </p:txBody>
      </p:sp>
    </p:spTree>
    <p:extLst>
      <p:ext uri="{BB962C8B-B14F-4D97-AF65-F5344CB8AC3E}">
        <p14:creationId xmlns:p14="http://schemas.microsoft.com/office/powerpoint/2010/main" val="15165990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5DC6481F-9D4C-094E-BDC9-783421C2AE02}"/>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Discrimination - Positivist</a:t>
            </a:r>
          </a:p>
        </p:txBody>
      </p:sp>
      <p:sp>
        <p:nvSpPr>
          <p:cNvPr id="3" name="Content Placeholder 2">
            <a:extLst>
              <a:ext uri="{FF2B5EF4-FFF2-40B4-BE49-F238E27FC236}">
                <a16:creationId xmlns:a16="http://schemas.microsoft.com/office/drawing/2014/main" xmlns="" id="{770543C7-FA56-6A40-9872-A0823CFCB863}"/>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As an example, positivist researchers might look at discrimination in the workplace, sorting out a few key factors that could be involved. For instance, they might examine the relationship between gender and promotions to see if men who were promoted had more negative personnel evaluations than women who were not promoted. Or they might look at the statistical relationship between gender, race, and salary over time to see if there has been a change in the importance of gender or race in predicting salary levels. </a:t>
            </a:r>
            <a:endParaRPr lang="en-US" sz="2400"/>
          </a:p>
        </p:txBody>
      </p:sp>
    </p:spTree>
    <p:extLst>
      <p:ext uri="{BB962C8B-B14F-4D97-AF65-F5344CB8AC3E}">
        <p14:creationId xmlns:p14="http://schemas.microsoft.com/office/powerpoint/2010/main" val="1687408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CEB7178-36FA-874D-9112-B2231AE0D3A4}"/>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Discrimination -Interpretivist</a:t>
            </a:r>
          </a:p>
        </p:txBody>
      </p:sp>
      <p:sp>
        <p:nvSpPr>
          <p:cNvPr id="3" name="Content Placeholder 2">
            <a:extLst>
              <a:ext uri="{FF2B5EF4-FFF2-40B4-BE49-F238E27FC236}">
                <a16:creationId xmlns:a16="http://schemas.microsoft.com/office/drawing/2014/main" xmlns="" id="{6D39A7C2-ABDE-2840-9676-919E6793908E}"/>
              </a:ext>
            </a:extLst>
          </p:cNvPr>
          <p:cNvSpPr>
            <a:spLocks noGrp="1"/>
          </p:cNvSpPr>
          <p:nvPr>
            <p:ph idx="1"/>
          </p:nvPr>
        </p:nvSpPr>
        <p:spPr>
          <a:xfrm>
            <a:off x="5231958" y="605896"/>
            <a:ext cx="5923721" cy="5646208"/>
          </a:xfrm>
        </p:spPr>
        <p:txBody>
          <a:bodyPr anchor="ctr">
            <a:normAutofit/>
          </a:bodyPr>
          <a:lstStyle/>
          <a:p>
            <a:r>
              <a:rPr lang="en-GB" sz="2400" dirty="0"/>
              <a:t>Interpretivist researchers are more likely to approach the same research topic by examining the steps involved in a promotion, the people who control the key decisions, and the factors they weigh more or less heavily. </a:t>
            </a:r>
          </a:p>
          <a:p>
            <a:r>
              <a:rPr lang="en-GB" sz="2400" dirty="0"/>
              <a:t>Are some kinds of experience weighed more heavily than others, and if so, who controls access to the positions that allow the employees to get this experience? </a:t>
            </a:r>
          </a:p>
          <a:p>
            <a:endParaRPr lang="en-US" sz="2400" dirty="0"/>
          </a:p>
        </p:txBody>
      </p:sp>
    </p:spTree>
    <p:extLst>
      <p:ext uri="{BB962C8B-B14F-4D97-AF65-F5344CB8AC3E}">
        <p14:creationId xmlns:p14="http://schemas.microsoft.com/office/powerpoint/2010/main" val="16199473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5262466-7104-3540-A40C-BDEEEDDF191B}"/>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Influences of Philosophy</a:t>
            </a:r>
          </a:p>
        </p:txBody>
      </p:sp>
      <p:sp>
        <p:nvSpPr>
          <p:cNvPr id="3" name="Content Placeholder 2">
            <a:extLst>
              <a:ext uri="{FF2B5EF4-FFF2-40B4-BE49-F238E27FC236}">
                <a16:creationId xmlns:a16="http://schemas.microsoft.com/office/drawing/2014/main" xmlns="" id="{78EF0C0F-1466-8F4D-945D-A1E22BC93384}"/>
              </a:ext>
            </a:extLst>
          </p:cNvPr>
          <p:cNvSpPr>
            <a:spLocks noGrp="1"/>
          </p:cNvSpPr>
          <p:nvPr>
            <p:ph idx="1"/>
          </p:nvPr>
        </p:nvSpPr>
        <p:spPr>
          <a:xfrm>
            <a:off x="5231958" y="605896"/>
            <a:ext cx="5923721" cy="5646208"/>
          </a:xfrm>
        </p:spPr>
        <p:txBody>
          <a:bodyPr anchor="ctr">
            <a:normAutofit/>
          </a:bodyPr>
          <a:lstStyle/>
          <a:p>
            <a:r>
              <a:rPr lang="en-GB" sz="2400"/>
              <a:t>These differences in philosophy influence all stages of research, from the literature review to the final write-up. </a:t>
            </a:r>
          </a:p>
          <a:p>
            <a:r>
              <a:rPr lang="en-GB" sz="2400"/>
              <a:t>Positivists focus more on testing existing theories, so they need to carefully examine prior literature, and they often design their research based on concepts and themes others have introduced. </a:t>
            </a:r>
          </a:p>
          <a:p>
            <a:endParaRPr lang="en-US" sz="2400"/>
          </a:p>
        </p:txBody>
      </p:sp>
    </p:spTree>
    <p:extLst>
      <p:ext uri="{BB962C8B-B14F-4D97-AF65-F5344CB8AC3E}">
        <p14:creationId xmlns:p14="http://schemas.microsoft.com/office/powerpoint/2010/main" val="38473601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29D213B-D5F8-BC45-B253-23D6058C4AE9}"/>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8736B5A7-57A5-6642-BB70-9077FF6D2E52}"/>
              </a:ext>
            </a:extLst>
          </p:cNvPr>
          <p:cNvSpPr>
            <a:spLocks noGrp="1"/>
          </p:cNvSpPr>
          <p:nvPr>
            <p:ph idx="1"/>
          </p:nvPr>
        </p:nvSpPr>
        <p:spPr>
          <a:xfrm>
            <a:off x="5231958" y="605896"/>
            <a:ext cx="5923721" cy="5646208"/>
          </a:xfrm>
        </p:spPr>
        <p:txBody>
          <a:bodyPr anchor="ctr">
            <a:normAutofit/>
          </a:bodyPr>
          <a:lstStyle/>
          <a:p>
            <a:r>
              <a:rPr lang="en-GB" sz="2400" dirty="0"/>
              <a:t>Interpretivist researchers read the literature very differently, looking for engaging topics, unanswered questions, disagreements between authors, or social problems that need investigation. Interpretivist researchers do not ignore the literature, but they are careful not to allow research that has gone before to overly influence what they look at and how they understand it. </a:t>
            </a:r>
          </a:p>
          <a:p>
            <a:endParaRPr lang="en-US" sz="2400" dirty="0"/>
          </a:p>
        </p:txBody>
      </p:sp>
    </p:spTree>
    <p:extLst>
      <p:ext uri="{BB962C8B-B14F-4D97-AF65-F5344CB8AC3E}">
        <p14:creationId xmlns:p14="http://schemas.microsoft.com/office/powerpoint/2010/main" val="12847517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19E6683-4525-6C43-A6D7-8093D5F269FE}"/>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Role of the Researcher</a:t>
            </a:r>
          </a:p>
        </p:txBody>
      </p:sp>
      <p:sp>
        <p:nvSpPr>
          <p:cNvPr id="3" name="Content Placeholder 2">
            <a:extLst>
              <a:ext uri="{FF2B5EF4-FFF2-40B4-BE49-F238E27FC236}">
                <a16:creationId xmlns:a16="http://schemas.microsoft.com/office/drawing/2014/main" xmlns="" id="{6084E541-A5A4-8340-BD00-195156304459}"/>
              </a:ext>
            </a:extLst>
          </p:cNvPr>
          <p:cNvSpPr>
            <a:spLocks noGrp="1"/>
          </p:cNvSpPr>
          <p:nvPr>
            <p:ph idx="1"/>
          </p:nvPr>
        </p:nvSpPr>
        <p:spPr>
          <a:xfrm>
            <a:off x="5231958" y="605896"/>
            <a:ext cx="5923721" cy="5646208"/>
          </a:xfrm>
        </p:spPr>
        <p:txBody>
          <a:bodyPr anchor="ctr">
            <a:normAutofit/>
          </a:bodyPr>
          <a:lstStyle/>
          <a:p>
            <a:r>
              <a:rPr lang="en-GB" sz="2400"/>
              <a:t>The role of the researcher differs substantially in the two paradigms. </a:t>
            </a:r>
          </a:p>
          <a:p>
            <a:r>
              <a:rPr lang="en-GB" sz="2400"/>
              <a:t>Positivist researchers believe that if they are sufficiently careful, use standardized off-the-shelf instruments, and take a neutral role, they can avoid influencing those whom they are studying. </a:t>
            </a:r>
          </a:p>
          <a:p>
            <a:endParaRPr lang="en-US" sz="2400"/>
          </a:p>
        </p:txBody>
      </p:sp>
    </p:spTree>
    <p:extLst>
      <p:ext uri="{BB962C8B-B14F-4D97-AF65-F5344CB8AC3E}">
        <p14:creationId xmlns:p14="http://schemas.microsoft.com/office/powerpoint/2010/main" val="991508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499ADC9B-E519-D541-AA72-2974284CF788}"/>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AB28546A-4060-8B44-8550-3EC014528D4C}"/>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Interpretivist researchers, rather than deny that they influence what they are studying, monitor the impact they have. </a:t>
            </a:r>
          </a:p>
          <a:p>
            <a:pPr>
              <a:lnSpc>
                <a:spcPct val="110000"/>
              </a:lnSpc>
            </a:pPr>
            <a:r>
              <a:rPr lang="en-GB" sz="2400" dirty="0"/>
              <a:t>They are active participants in the research; their personalities, their knowledge, their curiosity, and their sensitivity all impact the quality of the work. </a:t>
            </a:r>
          </a:p>
          <a:p>
            <a:endParaRPr lang="en-US" sz="2400" dirty="0"/>
          </a:p>
        </p:txBody>
      </p:sp>
    </p:spTree>
    <p:extLst>
      <p:ext uri="{BB962C8B-B14F-4D97-AF65-F5344CB8AC3E}">
        <p14:creationId xmlns:p14="http://schemas.microsoft.com/office/powerpoint/2010/main" val="20667202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756E1597-0D73-2D41-AB5E-21B939E2AAE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Neutrality of the Researcher</a:t>
            </a:r>
          </a:p>
        </p:txBody>
      </p:sp>
      <p:sp>
        <p:nvSpPr>
          <p:cNvPr id="3" name="Content Placeholder 2">
            <a:extLst>
              <a:ext uri="{FF2B5EF4-FFF2-40B4-BE49-F238E27FC236}">
                <a16:creationId xmlns:a16="http://schemas.microsoft.com/office/drawing/2014/main" xmlns="" id="{E3DA7A66-5B6C-EC40-A9E9-DAD88D57E9C9}"/>
              </a:ext>
            </a:extLst>
          </p:cNvPr>
          <p:cNvSpPr>
            <a:spLocks noGrp="1"/>
          </p:cNvSpPr>
          <p:nvPr>
            <p:ph idx="1"/>
          </p:nvPr>
        </p:nvSpPr>
        <p:spPr>
          <a:xfrm>
            <a:off x="5231958" y="605896"/>
            <a:ext cx="5923721" cy="5646208"/>
          </a:xfrm>
        </p:spPr>
        <p:txBody>
          <a:bodyPr anchor="ctr">
            <a:normAutofit/>
          </a:bodyPr>
          <a:lstStyle/>
          <a:p>
            <a:r>
              <a:rPr lang="en-GB" sz="2400"/>
              <a:t>Differences in assumptions about the neutrality of the researcher influence not only how the research is carried out but also how the final report is written. </a:t>
            </a:r>
          </a:p>
          <a:p>
            <a:r>
              <a:rPr lang="en-GB" sz="2400"/>
              <a:t>In positivist work, the authors focus on the statistical conclusions; the author’s analysis of the data is presented authoritatively. Rather than concluding, “This is what I found,” they argue, “This is the way it is.” In positivist research, the researchers often disappear from the write-up, letting the numbers speak for themselves. </a:t>
            </a:r>
          </a:p>
          <a:p>
            <a:endParaRPr lang="en-US" sz="2400"/>
          </a:p>
        </p:txBody>
      </p:sp>
    </p:spTree>
    <p:extLst>
      <p:ext uri="{BB962C8B-B14F-4D97-AF65-F5344CB8AC3E}">
        <p14:creationId xmlns:p14="http://schemas.microsoft.com/office/powerpoint/2010/main" val="4835435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2EA4223-D79A-5D4D-9947-6118F76B9C00}"/>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xmlns="" id="{4C6BF544-AFB1-4C41-BC24-AF6635E972EE}"/>
              </a:ext>
            </a:extLst>
          </p:cNvPr>
          <p:cNvSpPr>
            <a:spLocks noGrp="1"/>
          </p:cNvSpPr>
          <p:nvPr>
            <p:ph idx="1"/>
          </p:nvPr>
        </p:nvSpPr>
        <p:spPr>
          <a:xfrm>
            <a:off x="5231958" y="605896"/>
            <a:ext cx="5923721" cy="5646208"/>
          </a:xfrm>
        </p:spPr>
        <p:txBody>
          <a:bodyPr anchor="ctr">
            <a:normAutofit/>
          </a:bodyPr>
          <a:lstStyle/>
          <a:p>
            <a:r>
              <a:rPr lang="en-GB" sz="2400" dirty="0"/>
              <a:t>In contrast, in reports written by Interpretivist researchers the voices and interpretations of the interviewees are more prominent. Because researchers acknowledge that they have influenced the results, they describe their own roles, often write in the first person, and accept the subjectivity of what they report. The attitude is more likely to be, “This is what I found” than “This is the way it is.” </a:t>
            </a:r>
          </a:p>
          <a:p>
            <a:endParaRPr lang="en-US" sz="2400" dirty="0"/>
          </a:p>
        </p:txBody>
      </p:sp>
    </p:spTree>
    <p:extLst>
      <p:ext uri="{BB962C8B-B14F-4D97-AF65-F5344CB8AC3E}">
        <p14:creationId xmlns:p14="http://schemas.microsoft.com/office/powerpoint/2010/main" val="18876742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161D232-DCAD-3D43-A813-4339C0B9031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Activity</a:t>
            </a:r>
          </a:p>
        </p:txBody>
      </p:sp>
      <p:sp>
        <p:nvSpPr>
          <p:cNvPr id="3" name="Content Placeholder 2">
            <a:extLst>
              <a:ext uri="{FF2B5EF4-FFF2-40B4-BE49-F238E27FC236}">
                <a16:creationId xmlns:a16="http://schemas.microsoft.com/office/drawing/2014/main" xmlns="" id="{A3DACF5C-B12E-0743-A9B3-3E9515FCF399}"/>
              </a:ext>
            </a:extLst>
          </p:cNvPr>
          <p:cNvSpPr>
            <a:spLocks noGrp="1"/>
          </p:cNvSpPr>
          <p:nvPr>
            <p:ph idx="1"/>
          </p:nvPr>
        </p:nvSpPr>
        <p:spPr>
          <a:xfrm>
            <a:off x="5231958" y="605896"/>
            <a:ext cx="5923721" cy="5646208"/>
          </a:xfrm>
        </p:spPr>
        <p:txBody>
          <a:bodyPr anchor="ctr">
            <a:normAutofit/>
          </a:bodyPr>
          <a:lstStyle/>
          <a:p>
            <a:r>
              <a:rPr lang="en-GB" sz="2400" dirty="0"/>
              <a:t>How would you approach a given research problem from each of the two different paradigms?</a:t>
            </a:r>
            <a:endParaRPr lang="en-US" sz="2400" dirty="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11818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BAE586A-E14D-3A42-A3B9-2F61BA220002}"/>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Task Part A</a:t>
            </a:r>
          </a:p>
        </p:txBody>
      </p:sp>
      <p:sp>
        <p:nvSpPr>
          <p:cNvPr id="3" name="Content Placeholder 2">
            <a:extLst>
              <a:ext uri="{FF2B5EF4-FFF2-40B4-BE49-F238E27FC236}">
                <a16:creationId xmlns:a16="http://schemas.microsoft.com/office/drawing/2014/main" xmlns="" id="{F4C4B0EA-694D-E143-A4A4-65D9B422009F}"/>
              </a:ext>
            </a:extLst>
          </p:cNvPr>
          <p:cNvSpPr>
            <a:spLocks noGrp="1"/>
          </p:cNvSpPr>
          <p:nvPr>
            <p:ph idx="1"/>
          </p:nvPr>
        </p:nvSpPr>
        <p:spPr>
          <a:xfrm>
            <a:off x="5231958" y="605896"/>
            <a:ext cx="5923721" cy="5646208"/>
          </a:xfrm>
        </p:spPr>
        <p:txBody>
          <a:bodyPr anchor="ctr">
            <a:normAutofit/>
          </a:bodyPr>
          <a:lstStyle/>
          <a:p>
            <a:r>
              <a:rPr lang="en-GB" sz="2400" dirty="0"/>
              <a:t>You are employed by a </a:t>
            </a:r>
            <a:r>
              <a:rPr lang="en-GB" sz="2400" dirty="0" err="1"/>
              <a:t>nonprofit</a:t>
            </a:r>
            <a:r>
              <a:rPr lang="en-GB" sz="2400" dirty="0"/>
              <a:t> organization that has worked for 20 years to provide poor people with affordable housing. The funding agencies have indicated that they are pleased with the number of homes your organization has built</a:t>
            </a:r>
            <a:r>
              <a:rPr lang="en-GB" sz="2400" dirty="0">
                <a:highlight>
                  <a:srgbClr val="FFFF00"/>
                </a:highlight>
              </a:rPr>
              <a:t>, but they want to learn about the impact of those homes on those who live there </a:t>
            </a:r>
            <a:r>
              <a:rPr lang="en-GB" sz="2400" dirty="0"/>
              <a:t>before renewing the grants that support your organization’s housing program. </a:t>
            </a:r>
          </a:p>
          <a:p>
            <a:endParaRPr lang="en-US" sz="2400" dirty="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75684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4BB58891-AB7F-3245-9394-8C67C5951577}"/>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Task Part B</a:t>
            </a:r>
          </a:p>
        </p:txBody>
      </p:sp>
      <p:sp>
        <p:nvSpPr>
          <p:cNvPr id="3" name="Content Placeholder 2">
            <a:extLst>
              <a:ext uri="{FF2B5EF4-FFF2-40B4-BE49-F238E27FC236}">
                <a16:creationId xmlns:a16="http://schemas.microsoft.com/office/drawing/2014/main" xmlns="" id="{7A36A699-2987-954F-9C0C-779C7E7BC431}"/>
              </a:ext>
            </a:extLst>
          </p:cNvPr>
          <p:cNvSpPr>
            <a:spLocks noGrp="1"/>
          </p:cNvSpPr>
          <p:nvPr>
            <p:ph idx="1"/>
          </p:nvPr>
        </p:nvSpPr>
        <p:spPr>
          <a:xfrm>
            <a:off x="5231958" y="605896"/>
            <a:ext cx="5923721" cy="5646208"/>
          </a:xfrm>
        </p:spPr>
        <p:txBody>
          <a:bodyPr anchor="ctr">
            <a:normAutofit/>
          </a:bodyPr>
          <a:lstStyle/>
          <a:p>
            <a:r>
              <a:rPr lang="en-GB" sz="2400"/>
              <a:t>Which philosophy is better and more appropriate?</a:t>
            </a:r>
            <a:endParaRPr lang="en-US" sz="240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7240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xmlns=""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3B0B89F-FBB6-7041-BBFE-ADCD0EC74FCF}"/>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rPr>
              <a:t>Answers</a:t>
            </a:r>
          </a:p>
        </p:txBody>
      </p:sp>
      <p:sp>
        <p:nvSpPr>
          <p:cNvPr id="13" name="Rectangle 12">
            <a:extLst>
              <a:ext uri="{FF2B5EF4-FFF2-40B4-BE49-F238E27FC236}">
                <a16:creationId xmlns:a16="http://schemas.microsoft.com/office/drawing/2014/main" xmlns=""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270171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Methodology is key</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a:t>Drives your thesis.</a:t>
            </a:r>
          </a:p>
          <a:p>
            <a:r>
              <a:rPr lang="en-GB" sz="2400"/>
              <a:t>Theoretically rigorous.</a:t>
            </a:r>
          </a:p>
          <a:p>
            <a:r>
              <a:rPr lang="en-GB" sz="2400"/>
              <a:t>All dissertations are fundamentally pieces of persuasive writing: their primary purpose is to convince readers of the quality of your research, the validity of your methods, and the merit of your conclusions. </a:t>
            </a:r>
          </a:p>
          <a:p>
            <a:pPr marL="0" indent="0">
              <a:buNone/>
            </a:pPr>
            <a:endParaRPr lang="en-GB" sz="2400"/>
          </a:p>
        </p:txBody>
      </p:sp>
    </p:spTree>
    <p:extLst>
      <p:ext uri="{BB962C8B-B14F-4D97-AF65-F5344CB8AC3E}">
        <p14:creationId xmlns:p14="http://schemas.microsoft.com/office/powerpoint/2010/main" val="37581189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GB" sz="2400"/>
              <a:t>After the literature review and should flow organically from it. </a:t>
            </a:r>
          </a:p>
          <a:p>
            <a:pPr>
              <a:lnSpc>
                <a:spcPct val="90000"/>
              </a:lnSpc>
            </a:pPr>
            <a:r>
              <a:rPr lang="en-GB" sz="2400"/>
              <a:t>Up to now you have:</a:t>
            </a:r>
          </a:p>
          <a:p>
            <a:pPr lvl="1">
              <a:lnSpc>
                <a:spcPct val="90000"/>
              </a:lnSpc>
            </a:pPr>
            <a:r>
              <a:rPr lang="en-GB" sz="2400"/>
              <a:t>Defined your research question </a:t>
            </a:r>
          </a:p>
          <a:p>
            <a:pPr lvl="1">
              <a:lnSpc>
                <a:spcPct val="90000"/>
              </a:lnSpc>
            </a:pPr>
            <a:r>
              <a:rPr lang="en-GB" sz="2400"/>
              <a:t>Conducted a detailed review of what other scholars in the field have to say about your topic. </a:t>
            </a:r>
          </a:p>
          <a:p>
            <a:pPr lvl="1">
              <a:lnSpc>
                <a:spcPct val="90000"/>
              </a:lnSpc>
            </a:pPr>
            <a:r>
              <a:rPr lang="en-GB" sz="2400"/>
              <a:t>Reviewed the </a:t>
            </a:r>
            <a:r>
              <a:rPr lang="en-GB" sz="2400" b="1" i="1"/>
              <a:t>ways</a:t>
            </a:r>
            <a:r>
              <a:rPr lang="en-GB" sz="2400"/>
              <a:t> in which these scholars have arrived at their conclusions – the assumptions on which their work is based, the theoretical frameworks they used, and the methods they used to gather, marshal and present their data. </a:t>
            </a:r>
          </a:p>
        </p:txBody>
      </p:sp>
    </p:spTree>
    <p:extLst>
      <p:ext uri="{BB962C8B-B14F-4D97-AF65-F5344CB8AC3E}">
        <p14:creationId xmlns:p14="http://schemas.microsoft.com/office/powerpoint/2010/main" val="38609995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p:cNvSpPr>
            <a:spLocks noGrp="1"/>
          </p:cNvSpPr>
          <p:nvPr>
            <p:ph idx="1"/>
          </p:nvPr>
        </p:nvSpPr>
        <p:spPr>
          <a:xfrm>
            <a:off x="5231958" y="605896"/>
            <a:ext cx="5923721" cy="5646208"/>
          </a:xfrm>
        </p:spPr>
        <p:txBody>
          <a:bodyPr anchor="ctr">
            <a:normAutofit/>
          </a:bodyPr>
          <a:lstStyle/>
          <a:p>
            <a:pPr lvl="1"/>
            <a:r>
              <a:rPr lang="en-GB" sz="2400"/>
              <a:t>Used these observations, along with discussions with your supervisor, to plan how to tackle your research question. </a:t>
            </a:r>
          </a:p>
          <a:p>
            <a:pPr lvl="1"/>
            <a:r>
              <a:rPr lang="en-GB" sz="2400"/>
              <a:t>Plan data collection.</a:t>
            </a:r>
          </a:p>
          <a:p>
            <a:pPr lvl="1"/>
            <a:r>
              <a:rPr lang="en-GB" sz="2400"/>
              <a:t>Models to process it.</a:t>
            </a:r>
          </a:p>
          <a:p>
            <a:pPr lvl="1"/>
            <a:r>
              <a:rPr lang="en-GB" sz="2400"/>
              <a:t>Identified the philosophical positions most inform your work.</a:t>
            </a:r>
          </a:p>
          <a:p>
            <a:pPr lvl="1"/>
            <a:r>
              <a:rPr lang="en-GB" sz="2400"/>
              <a:t>Now the methodology provides a detailed account of your approach.</a:t>
            </a:r>
          </a:p>
          <a:p>
            <a:endParaRPr lang="en-GB" sz="2400"/>
          </a:p>
        </p:txBody>
      </p:sp>
    </p:spTree>
    <p:extLst>
      <p:ext uri="{BB962C8B-B14F-4D97-AF65-F5344CB8AC3E}">
        <p14:creationId xmlns:p14="http://schemas.microsoft.com/office/powerpoint/2010/main" val="19536181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Is this extract ‘systematic’?</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lnSpc>
                <a:spcPct val="110000"/>
              </a:lnSpc>
              <a:buNone/>
            </a:pPr>
            <a:r>
              <a:rPr lang="en-GB" sz="2000"/>
              <a:t>‘This thesis is based on a premise that very little is actually known about why formal organisational change programmes have such a high rate of failure. The aim of the research is therefore an in-depth exploration of the possible reasons for such failure. In particular, the study will look at the interpretations of failure by senior managers. 200 questionnaires have been sent to senior managers around the UK to test the relationships between the common causes of failure and their effects. The responses were analysed statistically using the SPSS. The key finding is that resistance to change is the most common cause of failure of formal organisational change programmes, which supports previous studies.’</a:t>
            </a:r>
          </a:p>
        </p:txBody>
      </p:sp>
      <p:sp>
        <p:nvSpPr>
          <p:cNvPr id="19" name="Rectangle 18">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ustDataLst>
      <p:tags r:id="rId1"/>
    </p:custDataLst>
    <p:extLst>
      <p:ext uri="{BB962C8B-B14F-4D97-AF65-F5344CB8AC3E}">
        <p14:creationId xmlns:p14="http://schemas.microsoft.com/office/powerpoint/2010/main" val="2599008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This extract is </a:t>
            </a:r>
            <a:r>
              <a:rPr lang="en-GB" sz="4400" b="1" u="sng">
                <a:solidFill>
                  <a:srgbClr val="FFFFFF"/>
                </a:solidFill>
              </a:rPr>
              <a:t>inconsistent</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lnSpc>
                <a:spcPct val="110000"/>
              </a:lnSpc>
              <a:buNone/>
            </a:pPr>
            <a:r>
              <a:rPr lang="en-GB" sz="2000"/>
              <a:t>‘This thesis is based on a premise that very little is actually known about why formal organisational change programmes have such a high rate of failure. The aim of the research is therefore an in-depth exploration of the possible reasons for such failure. In particular, the study will look at the interpretations of failure by senior managers. 200 questionnaires have been sent to senior managers around the UK to test the relationships between the common causes of failure and their effects. The responses were analysed statistically using the SPSS. The key finding is that resistance to change is the most common cause of failure of formal organisational change programmes, which supports previous studies.’</a:t>
            </a:r>
          </a:p>
        </p:txBody>
      </p:sp>
      <p:sp>
        <p:nvSpPr>
          <p:cNvPr id="13" name="Rectangle 12">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8650113" y="5624133"/>
            <a:ext cx="1976823" cy="300082"/>
          </a:xfrm>
          <a:prstGeom prst="rect">
            <a:avLst/>
          </a:prstGeom>
        </p:spPr>
        <p:txBody>
          <a:bodyPr wrap="none">
            <a:spAutoFit/>
          </a:bodyPr>
          <a:lstStyle/>
          <a:p>
            <a:pPr>
              <a:spcAft>
                <a:spcPts val="600"/>
              </a:spcAft>
            </a:pPr>
            <a:r>
              <a:rPr lang="en-GB" sz="1350" dirty="0">
                <a:solidFill>
                  <a:srgbClr val="002060"/>
                </a:solidFill>
                <a:latin typeface="Baskerville Old Face" pitchFamily="18" charset="0"/>
              </a:rPr>
              <a:t>©Alexandra Bristow 2015</a:t>
            </a:r>
            <a:endParaRPr lang="en-GB" sz="1350"/>
          </a:p>
        </p:txBody>
      </p:sp>
    </p:spTree>
    <p:custDataLst>
      <p:tags r:id="rId1"/>
    </p:custDataLst>
    <p:extLst>
      <p:ext uri="{BB962C8B-B14F-4D97-AF65-F5344CB8AC3E}">
        <p14:creationId xmlns:p14="http://schemas.microsoft.com/office/powerpoint/2010/main" val="22810218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What kinds of assumptions do management researchers make?</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buNone/>
            </a:pPr>
            <a:r>
              <a:rPr lang="en-GB" sz="2400">
                <a:highlight>
                  <a:srgbClr val="FF00FF"/>
                </a:highlight>
              </a:rPr>
              <a:t>Ontological</a:t>
            </a:r>
            <a:r>
              <a:rPr lang="en-GB" sz="2400"/>
              <a:t> – Subjective v objective</a:t>
            </a:r>
            <a:endParaRPr lang="en-GB" sz="2400" i="1"/>
          </a:p>
          <a:p>
            <a:pPr marL="0" indent="0">
              <a:buNone/>
            </a:pPr>
            <a:r>
              <a:rPr lang="en-GB" sz="2400">
                <a:highlight>
                  <a:srgbClr val="00FFFF"/>
                </a:highlight>
              </a:rPr>
              <a:t>Epistemological</a:t>
            </a:r>
            <a:r>
              <a:rPr lang="en-GB" sz="2400"/>
              <a:t> - Concerns about what counts as valid, legitimate and acceptable knowledge – </a:t>
            </a:r>
            <a:r>
              <a:rPr lang="en-GB" sz="2400" i="1"/>
              <a:t>Knowledge helps us problem solve</a:t>
            </a:r>
          </a:p>
          <a:p>
            <a:pPr marL="0" indent="0">
              <a:buNone/>
            </a:pPr>
            <a:r>
              <a:rPr lang="en-GB" sz="2400">
                <a:highlight>
                  <a:srgbClr val="FFFF00"/>
                </a:highlight>
              </a:rPr>
              <a:t>Axiological</a:t>
            </a:r>
            <a:r>
              <a:rPr lang="en-GB" sz="2400"/>
              <a:t> – worthwhile research</a:t>
            </a:r>
            <a:endParaRPr lang="en-GB" sz="2400" i="1"/>
          </a:p>
          <a:p>
            <a:pPr marL="203597" indent="-203597">
              <a:buNone/>
            </a:pPr>
            <a:r>
              <a:rPr lang="en-GB" sz="2400">
                <a:highlight>
                  <a:srgbClr val="808000"/>
                </a:highlight>
              </a:rPr>
              <a:t>Rhetorical</a:t>
            </a:r>
            <a:r>
              <a:rPr lang="en-GB" sz="2400"/>
              <a:t> </a:t>
            </a:r>
          </a:p>
        </p:txBody>
      </p:sp>
    </p:spTree>
    <p:extLst>
      <p:ext uri="{BB962C8B-B14F-4D97-AF65-F5344CB8AC3E}">
        <p14:creationId xmlns:p14="http://schemas.microsoft.com/office/powerpoint/2010/main" val="40161217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a:spLocks noGrp="1"/>
          </p:cNvSpPr>
          <p:nvPr>
            <p:ph type="title"/>
          </p:nvPr>
        </p:nvSpPr>
        <p:spPr>
          <a:xfrm>
            <a:off x="492369" y="605896"/>
            <a:ext cx="3642309" cy="5646208"/>
          </a:xfrm>
        </p:spPr>
        <p:txBody>
          <a:bodyPr anchor="ctr">
            <a:normAutofit/>
          </a:bodyPr>
          <a:lstStyle/>
          <a:p>
            <a:r>
              <a:rPr lang="en-GB" sz="4400" b="1">
                <a:solidFill>
                  <a:srgbClr val="FFFFFF"/>
                </a:solidFill>
              </a:rPr>
              <a:t>What kinds of assumptions do management researchers make?</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lnSpc>
                <a:spcPct val="110000"/>
              </a:lnSpc>
              <a:buNone/>
            </a:pPr>
            <a:r>
              <a:rPr lang="en-GB" sz="1900" dirty="0">
                <a:highlight>
                  <a:srgbClr val="FF00FF"/>
                </a:highlight>
              </a:rPr>
              <a:t>Ontological</a:t>
            </a:r>
            <a:r>
              <a:rPr lang="en-GB" sz="1900" dirty="0"/>
              <a:t> - Concerns with the world and the nature of reality - </a:t>
            </a:r>
            <a:r>
              <a:rPr lang="en-GB" sz="1900" i="1" dirty="0"/>
              <a:t>Determine </a:t>
            </a:r>
            <a:r>
              <a:rPr lang="en-GB" sz="1900" b="1" i="1" dirty="0"/>
              <a:t>how you see your research </a:t>
            </a:r>
            <a:r>
              <a:rPr lang="en-GB" sz="1900" i="1" dirty="0"/>
              <a:t>objects</a:t>
            </a:r>
          </a:p>
          <a:p>
            <a:pPr marL="0" indent="0">
              <a:lnSpc>
                <a:spcPct val="110000"/>
              </a:lnSpc>
              <a:buNone/>
            </a:pPr>
            <a:r>
              <a:rPr lang="en-GB" sz="1900" dirty="0">
                <a:highlight>
                  <a:srgbClr val="00FFFF"/>
                </a:highlight>
              </a:rPr>
              <a:t>Epistemological</a:t>
            </a:r>
            <a:r>
              <a:rPr lang="en-GB" sz="1900" dirty="0"/>
              <a:t> - Concerns about what counts as valid, legitimate and acceptable knowledge - </a:t>
            </a:r>
            <a:r>
              <a:rPr lang="en-GB" sz="1900" i="1" dirty="0"/>
              <a:t>Determine </a:t>
            </a:r>
            <a:r>
              <a:rPr lang="en-GB" sz="1900" b="1" i="1" dirty="0"/>
              <a:t>what kinds of data you collect </a:t>
            </a:r>
            <a:r>
              <a:rPr lang="en-GB" sz="1900" i="1" dirty="0"/>
              <a:t>and </a:t>
            </a:r>
            <a:r>
              <a:rPr lang="en-GB" sz="1900" b="1" i="1" dirty="0"/>
              <a:t>how you communicate </a:t>
            </a:r>
            <a:r>
              <a:rPr lang="en-GB" sz="1900" i="1" dirty="0"/>
              <a:t>findings [ relationship of the researcher to that being researched]</a:t>
            </a:r>
          </a:p>
          <a:p>
            <a:pPr marL="0" indent="0">
              <a:lnSpc>
                <a:spcPct val="110000"/>
              </a:lnSpc>
              <a:buNone/>
            </a:pPr>
            <a:r>
              <a:rPr lang="en-GB" sz="1900" dirty="0">
                <a:highlight>
                  <a:srgbClr val="FFFF00"/>
                </a:highlight>
              </a:rPr>
              <a:t>Axiological</a:t>
            </a:r>
            <a:r>
              <a:rPr lang="en-GB" sz="1900" dirty="0"/>
              <a:t> - Concerns about the role of values &amp; ethics in the research process - </a:t>
            </a:r>
            <a:r>
              <a:rPr lang="en-GB" sz="1900" i="1" dirty="0"/>
              <a:t>Determine </a:t>
            </a:r>
            <a:r>
              <a:rPr lang="en-GB" sz="1900" b="1" i="1" dirty="0"/>
              <a:t>how personally involved you become </a:t>
            </a:r>
            <a:r>
              <a:rPr lang="en-GB" sz="1900" i="1" dirty="0"/>
              <a:t>in the research process </a:t>
            </a:r>
          </a:p>
          <a:p>
            <a:pPr marL="203597" indent="-203597">
              <a:lnSpc>
                <a:spcPct val="110000"/>
              </a:lnSpc>
              <a:buNone/>
            </a:pPr>
            <a:r>
              <a:rPr lang="en-GB" sz="1900" dirty="0">
                <a:highlight>
                  <a:srgbClr val="808000"/>
                </a:highlight>
              </a:rPr>
              <a:t>Rhetorical</a:t>
            </a:r>
            <a:r>
              <a:rPr lang="en-GB" sz="1900" dirty="0"/>
              <a:t> - Concerned about language selection in research - </a:t>
            </a:r>
            <a:r>
              <a:rPr lang="en-GB" sz="1900" b="1" dirty="0"/>
              <a:t>interpretivist stance</a:t>
            </a:r>
            <a:r>
              <a:rPr lang="en-GB" sz="1900" dirty="0"/>
              <a:t> - write in a </a:t>
            </a:r>
            <a:r>
              <a:rPr lang="en-GB" sz="1900" b="1" dirty="0"/>
              <a:t>personal voice </a:t>
            </a:r>
            <a:r>
              <a:rPr lang="en-GB" sz="1900" dirty="0"/>
              <a:t>whereas </a:t>
            </a:r>
            <a:r>
              <a:rPr lang="en-GB" sz="1900" b="1" dirty="0"/>
              <a:t>positivist approach </a:t>
            </a:r>
            <a:r>
              <a:rPr lang="en-GB" sz="1900" dirty="0"/>
              <a:t>write in a more formal tone, based on set definitions and with an </a:t>
            </a:r>
            <a:r>
              <a:rPr lang="en-GB" sz="1900" b="1" dirty="0"/>
              <a:t>impersonal voice</a:t>
            </a:r>
            <a:r>
              <a:rPr lang="en-GB" sz="1900" dirty="0"/>
              <a:t>)</a:t>
            </a:r>
          </a:p>
        </p:txBody>
      </p:sp>
    </p:spTree>
    <p:extLst>
      <p:ext uri="{BB962C8B-B14F-4D97-AF65-F5344CB8AC3E}">
        <p14:creationId xmlns:p14="http://schemas.microsoft.com/office/powerpoint/2010/main" val="2296595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xmlns="" id="{B4D0E555-16F6-44D0-BF56-AF5FF5BDE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8117041D-1A7B-4ECA-AB68-3CFDB6726B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4" cy="6858000"/>
          </a:xfrm>
          <a:prstGeom prst="rect">
            <a:avLst/>
          </a:prstGeom>
          <a:solidFill>
            <a:srgbClr val="846EEE"/>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35869" y="640080"/>
            <a:ext cx="3659246" cy="2862699"/>
          </a:xfrm>
        </p:spPr>
        <p:txBody>
          <a:bodyPr vert="horz" lIns="91440" tIns="45720" rIns="91440" bIns="45720" rtlCol="0" anchor="b">
            <a:normAutofit/>
          </a:bodyPr>
          <a:lstStyle/>
          <a:p>
            <a:r>
              <a:rPr lang="en-US" sz="4400" b="1">
                <a:solidFill>
                  <a:srgbClr val="FFFFFF"/>
                </a:solidFill>
              </a:rPr>
              <a:t>Methods?</a:t>
            </a:r>
          </a:p>
        </p:txBody>
      </p:sp>
      <p:cxnSp>
        <p:nvCxnSpPr>
          <p:cNvPr id="18" name="Straight Connector 17">
            <a:extLst>
              <a:ext uri="{FF2B5EF4-FFF2-40B4-BE49-F238E27FC236}">
                <a16:creationId xmlns:a16="http://schemas.microsoft.com/office/drawing/2014/main" xmlns="" id="{ABCD2462-4C1E-401A-AC2D-F799A138B24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7904113" y="6237312"/>
            <a:ext cx="2674938" cy="300082"/>
          </a:xfrm>
          <a:prstGeom prst="rect">
            <a:avLst/>
          </a:prstGeom>
          <a:noFill/>
        </p:spPr>
        <p:txBody>
          <a:bodyPr wrap="square" rtlCol="0">
            <a:spAutoFit/>
          </a:bodyPr>
          <a:lstStyle/>
          <a:p>
            <a:pPr>
              <a:spcAft>
                <a:spcPts val="600"/>
              </a:spcAft>
            </a:pPr>
            <a:r>
              <a:rPr lang="en-GB" sz="1350" dirty="0"/>
              <a:t>Source: Saunders et al (2015)</a:t>
            </a:r>
            <a:endParaRPr lang="en-GB" sz="1350"/>
          </a:p>
        </p:txBody>
      </p:sp>
      <p:graphicFrame>
        <p:nvGraphicFramePr>
          <p:cNvPr id="4" name="Content Placeholder 3"/>
          <p:cNvGraphicFramePr>
            <a:graphicFrameLocks/>
          </p:cNvGraphicFramePr>
          <p:nvPr>
            <p:extLst>
              <p:ext uri="{D42A27DB-BD31-4B8C-83A1-F6EECF244321}">
                <p14:modId xmlns:p14="http://schemas.microsoft.com/office/powerpoint/2010/main" val="2992515610"/>
              </p:ext>
            </p:extLst>
          </p:nvPr>
        </p:nvGraphicFramePr>
        <p:xfrm>
          <a:off x="5282335" y="1201187"/>
          <a:ext cx="6275670" cy="4455629"/>
        </p:xfrm>
        <a:graphic>
          <a:graphicData uri="http://schemas.openxmlformats.org/drawingml/2006/table">
            <a:tbl>
              <a:tblPr firstRow="1" bandRow="1">
                <a:tableStyleId>{8EC20E35-A176-4012-BC5E-935CFFF8708E}</a:tableStyleId>
              </a:tblPr>
              <a:tblGrid>
                <a:gridCol w="1500789">
                  <a:extLst>
                    <a:ext uri="{9D8B030D-6E8A-4147-A177-3AD203B41FA5}">
                      <a16:colId xmlns:a16="http://schemas.microsoft.com/office/drawing/2014/main" xmlns="" val="20000"/>
                    </a:ext>
                  </a:extLst>
                </a:gridCol>
                <a:gridCol w="1986206">
                  <a:extLst>
                    <a:ext uri="{9D8B030D-6E8A-4147-A177-3AD203B41FA5}">
                      <a16:colId xmlns:a16="http://schemas.microsoft.com/office/drawing/2014/main" xmlns="" val="20001"/>
                    </a:ext>
                  </a:extLst>
                </a:gridCol>
                <a:gridCol w="451605">
                  <a:extLst>
                    <a:ext uri="{9D8B030D-6E8A-4147-A177-3AD203B41FA5}">
                      <a16:colId xmlns:a16="http://schemas.microsoft.com/office/drawing/2014/main" xmlns="" val="20002"/>
                    </a:ext>
                  </a:extLst>
                </a:gridCol>
                <a:gridCol w="2337070">
                  <a:extLst>
                    <a:ext uri="{9D8B030D-6E8A-4147-A177-3AD203B41FA5}">
                      <a16:colId xmlns:a16="http://schemas.microsoft.com/office/drawing/2014/main" xmlns="" val="20003"/>
                    </a:ext>
                  </a:extLst>
                </a:gridCol>
              </a:tblGrid>
              <a:tr h="341735">
                <a:tc>
                  <a:txBody>
                    <a:bodyPr/>
                    <a:lstStyle/>
                    <a:p>
                      <a:endParaRPr lang="en-GB" sz="1500"/>
                    </a:p>
                  </a:txBody>
                  <a:tcPr marL="63825" marR="63825" marT="36790" marB="36790"/>
                </a:tc>
                <a:tc>
                  <a:txBody>
                    <a:bodyPr/>
                    <a:lstStyle/>
                    <a:p>
                      <a:r>
                        <a:rPr lang="en-GB" sz="1500" b="1" u="none" strike="noStrike" kern="1200" baseline="0">
                          <a:solidFill>
                            <a:schemeClr val="tx1"/>
                          </a:solidFill>
                        </a:rPr>
                        <a:t>Objectivism</a:t>
                      </a:r>
                      <a:endParaRPr lang="en-GB" sz="1500" b="1">
                        <a:solidFill>
                          <a:schemeClr val="tx1"/>
                        </a:solidFill>
                      </a:endParaRPr>
                    </a:p>
                  </a:txBody>
                  <a:tcPr marL="63825" marR="63825" marT="36790" marB="36790"/>
                </a:tc>
                <a:tc>
                  <a:txBody>
                    <a:bodyPr/>
                    <a:lstStyle/>
                    <a:p>
                      <a:pPr algn="ctr"/>
                      <a:r>
                        <a:rPr lang="en-GB" sz="1500" b="1" u="none" strike="noStrike" kern="1200" baseline="0">
                          <a:solidFill>
                            <a:schemeClr val="tx1"/>
                          </a:solidFill>
                        </a:rPr>
                        <a:t>⇔</a:t>
                      </a:r>
                      <a:endParaRPr lang="en-GB" sz="1500" b="1">
                        <a:solidFill>
                          <a:schemeClr val="tx1"/>
                        </a:solidFill>
                      </a:endParaRPr>
                    </a:p>
                  </a:txBody>
                  <a:tcPr marL="63825" marR="63825" marT="36790" marB="36790"/>
                </a:tc>
                <a:tc>
                  <a:txBody>
                    <a:bodyPr/>
                    <a:lstStyle/>
                    <a:p>
                      <a:r>
                        <a:rPr lang="en-GB" sz="1500" b="1" u="none" strike="noStrike" kern="1200" baseline="0">
                          <a:solidFill>
                            <a:schemeClr val="tx1"/>
                          </a:solidFill>
                        </a:rPr>
                        <a:t>Subjectivism</a:t>
                      </a:r>
                      <a:endParaRPr lang="en-GB" sz="1500" b="1">
                        <a:solidFill>
                          <a:schemeClr val="tx1"/>
                        </a:solidFill>
                      </a:endParaRPr>
                    </a:p>
                  </a:txBody>
                  <a:tcPr marL="63825" marR="63825" marT="36790" marB="36790"/>
                </a:tc>
                <a:extLst>
                  <a:ext uri="{0D108BD9-81ED-4DB2-BD59-A6C34878D82A}">
                    <a16:rowId xmlns:a16="http://schemas.microsoft.com/office/drawing/2014/main" xmlns="" val="10000"/>
                  </a:ext>
                </a:extLst>
              </a:tr>
              <a:tr h="1715212">
                <a:tc>
                  <a:txBody>
                    <a:bodyPr/>
                    <a:lstStyle/>
                    <a:p>
                      <a:r>
                        <a:rPr lang="en-GB" sz="1500" b="1" u="none" strike="noStrike" kern="1200" baseline="0">
                          <a:solidFill>
                            <a:schemeClr val="dk1"/>
                          </a:solidFill>
                        </a:rPr>
                        <a:t>Ontology</a:t>
                      </a:r>
                      <a:endParaRPr lang="en-GB" sz="1500"/>
                    </a:p>
                  </a:txBody>
                  <a:tcPr marL="63825" marR="63825" marT="36790" marB="36790"/>
                </a:tc>
                <a:tc>
                  <a:txBody>
                    <a:bodyPr/>
                    <a:lstStyle/>
                    <a:p>
                      <a:r>
                        <a:rPr lang="en-GB" sz="1500" b="0" u="none" strike="noStrike" kern="1200" baseline="0">
                          <a:solidFill>
                            <a:schemeClr val="dk1"/>
                          </a:solidFill>
                        </a:rPr>
                        <a:t>Real</a:t>
                      </a:r>
                    </a:p>
                    <a:p>
                      <a:pPr marL="285750" indent="-285750">
                        <a:buFont typeface="Arial" panose="020B0604020202020204" pitchFamily="34" charset="0"/>
                        <a:buChar char="•"/>
                      </a:pPr>
                      <a:r>
                        <a:rPr lang="en-GB" sz="1500" b="0" u="none" strike="noStrike" kern="1200" baseline="0">
                          <a:solidFill>
                            <a:schemeClr val="dk1"/>
                          </a:solidFill>
                        </a:rPr>
                        <a:t>External</a:t>
                      </a:r>
                    </a:p>
                    <a:p>
                      <a:pPr marL="285750" indent="-285750">
                        <a:buFont typeface="Arial" panose="020B0604020202020204" pitchFamily="34" charset="0"/>
                        <a:buChar char="•"/>
                      </a:pPr>
                      <a:r>
                        <a:rPr lang="en-GB" sz="1500" b="0" u="none" strike="noStrike" kern="1200" baseline="0">
                          <a:solidFill>
                            <a:schemeClr val="dk1"/>
                          </a:solidFill>
                        </a:rPr>
                        <a:t>One true reality (universalism)</a:t>
                      </a:r>
                    </a:p>
                    <a:p>
                      <a:pPr marL="285750" indent="-285750">
                        <a:buFont typeface="Arial" panose="020B0604020202020204" pitchFamily="34" charset="0"/>
                        <a:buChar char="•"/>
                      </a:pPr>
                      <a:r>
                        <a:rPr lang="en-GB" sz="1500" b="0" u="none" strike="noStrike" kern="1200" baseline="0">
                          <a:solidFill>
                            <a:schemeClr val="dk1"/>
                          </a:solidFill>
                        </a:rPr>
                        <a:t>Granular (things)</a:t>
                      </a:r>
                    </a:p>
                    <a:p>
                      <a:pPr marL="285750" indent="-285750">
                        <a:buFont typeface="Arial" panose="020B0604020202020204" pitchFamily="34" charset="0"/>
                        <a:buChar char="•"/>
                      </a:pPr>
                      <a:r>
                        <a:rPr lang="en-GB" sz="1500" b="0" u="none" strike="noStrike" kern="1200" baseline="0">
                          <a:solidFill>
                            <a:schemeClr val="dk1"/>
                          </a:solidFill>
                        </a:rPr>
                        <a:t>Order</a:t>
                      </a:r>
                      <a:endParaRPr lang="en-GB" sz="1500"/>
                    </a:p>
                  </a:txBody>
                  <a:tcPr marL="63825" marR="63825" marT="36790" marB="36790"/>
                </a:tc>
                <a:tc>
                  <a:txBody>
                    <a:bodyPr/>
                    <a:lstStyle/>
                    <a:p>
                      <a:pPr marL="0" indent="0" algn="ctr">
                        <a:buFont typeface="Arial" panose="020B0604020202020204" pitchFamily="34" charset="0"/>
                        <a:buNone/>
                      </a:pPr>
                      <a:r>
                        <a:rPr lang="en-GB" sz="1500" b="0" u="none" strike="noStrike" kern="1200" baseline="0">
                          <a:solidFill>
                            <a:schemeClr val="dk1"/>
                          </a:solidFill>
                        </a:rPr>
                        <a:t>⇔</a:t>
                      </a:r>
                      <a:endParaRPr lang="en-GB" sz="1500"/>
                    </a:p>
                  </a:txBody>
                  <a:tcPr marL="63825" marR="63825" marT="36790" marB="36790"/>
                </a:tc>
                <a:tc>
                  <a:txBody>
                    <a:bodyPr/>
                    <a:lstStyle/>
                    <a:p>
                      <a:r>
                        <a:rPr lang="en-GB" sz="1500" b="0" u="none" strike="noStrike" kern="1200" baseline="0">
                          <a:solidFill>
                            <a:schemeClr val="dk1"/>
                          </a:solidFill>
                        </a:rPr>
                        <a:t>Nominal/ decided by convention</a:t>
                      </a:r>
                    </a:p>
                    <a:p>
                      <a:pPr marL="285750" indent="-285750">
                        <a:buFont typeface="Arial" panose="020B0604020202020204" pitchFamily="34" charset="0"/>
                        <a:buChar char="•"/>
                      </a:pPr>
                      <a:r>
                        <a:rPr lang="en-GB" sz="1500" b="0" u="none" strike="noStrike" kern="1200" baseline="0">
                          <a:solidFill>
                            <a:schemeClr val="dk1"/>
                          </a:solidFill>
                        </a:rPr>
                        <a:t>Socially constructed</a:t>
                      </a:r>
                    </a:p>
                    <a:p>
                      <a:pPr marL="285750" indent="-285750">
                        <a:buFont typeface="Arial" panose="020B0604020202020204" pitchFamily="34" charset="0"/>
                        <a:buChar char="•"/>
                      </a:pPr>
                      <a:r>
                        <a:rPr lang="en-GB" sz="1500" b="0" u="none" strike="noStrike" kern="1200" baseline="0">
                          <a:solidFill>
                            <a:schemeClr val="dk1"/>
                          </a:solidFill>
                        </a:rPr>
                        <a:t>Multiple realities (relativism)</a:t>
                      </a:r>
                    </a:p>
                    <a:p>
                      <a:pPr marL="285750" indent="-285750">
                        <a:buFont typeface="Arial" panose="020B0604020202020204" pitchFamily="34" charset="0"/>
                        <a:buChar char="•"/>
                      </a:pPr>
                      <a:r>
                        <a:rPr lang="en-GB" sz="1500" b="0" u="none" strike="noStrike" kern="1200" baseline="0">
                          <a:solidFill>
                            <a:schemeClr val="dk1"/>
                          </a:solidFill>
                        </a:rPr>
                        <a:t>Flowing (processes)</a:t>
                      </a:r>
                    </a:p>
                    <a:p>
                      <a:pPr marL="285750" indent="-285750">
                        <a:buFont typeface="Arial" panose="020B0604020202020204" pitchFamily="34" charset="0"/>
                        <a:buChar char="•"/>
                      </a:pPr>
                      <a:r>
                        <a:rPr lang="en-GB" sz="1500" b="0" u="none" strike="noStrike" kern="1200" baseline="0">
                          <a:solidFill>
                            <a:schemeClr val="dk1"/>
                          </a:solidFill>
                        </a:rPr>
                        <a:t>Chaos</a:t>
                      </a:r>
                      <a:endParaRPr lang="en-GB" sz="1500"/>
                    </a:p>
                  </a:txBody>
                  <a:tcPr marL="63825" marR="63825" marT="36790" marB="36790"/>
                </a:tc>
                <a:extLst>
                  <a:ext uri="{0D108BD9-81ED-4DB2-BD59-A6C34878D82A}">
                    <a16:rowId xmlns:a16="http://schemas.microsoft.com/office/drawing/2014/main" xmlns="" val="10001"/>
                  </a:ext>
                </a:extLst>
              </a:tr>
              <a:tr h="1486299">
                <a:tc>
                  <a:txBody>
                    <a:bodyPr/>
                    <a:lstStyle/>
                    <a:p>
                      <a:r>
                        <a:rPr lang="en-GB" sz="1500" b="1" u="none" strike="noStrike" kern="1200" baseline="0">
                          <a:solidFill>
                            <a:schemeClr val="dk1"/>
                          </a:solidFill>
                        </a:rPr>
                        <a:t>Epistemology</a:t>
                      </a:r>
                      <a:endParaRPr lang="en-GB" sz="1500"/>
                    </a:p>
                  </a:txBody>
                  <a:tcPr marL="63825" marR="63825" marT="36790" marB="36790"/>
                </a:tc>
                <a:tc>
                  <a:txBody>
                    <a:bodyPr/>
                    <a:lstStyle/>
                    <a:p>
                      <a:r>
                        <a:rPr lang="en-GB" sz="1500" b="0" u="none" strike="noStrike" kern="1200" baseline="0">
                          <a:solidFill>
                            <a:schemeClr val="dk1"/>
                          </a:solidFill>
                        </a:rPr>
                        <a:t>Facts</a:t>
                      </a:r>
                    </a:p>
                    <a:p>
                      <a:r>
                        <a:rPr lang="en-GB" sz="1500" b="0" u="none" strike="noStrike" kern="1200" baseline="0">
                          <a:solidFill>
                            <a:schemeClr val="dk1"/>
                          </a:solidFill>
                        </a:rPr>
                        <a:t>Numbers</a:t>
                      </a:r>
                    </a:p>
                    <a:p>
                      <a:r>
                        <a:rPr lang="en-GB" sz="1500" b="0" u="none" strike="noStrike" kern="1200" baseline="0">
                          <a:solidFill>
                            <a:schemeClr val="dk1"/>
                          </a:solidFill>
                        </a:rPr>
                        <a:t>Observable phenomena</a:t>
                      </a:r>
                    </a:p>
                    <a:p>
                      <a:r>
                        <a:rPr lang="en-GB" sz="1500" b="0" u="none" strike="noStrike" kern="1200" baseline="0">
                          <a:solidFill>
                            <a:schemeClr val="dk1"/>
                          </a:solidFill>
                        </a:rPr>
                        <a:t>Law-like generalisations</a:t>
                      </a:r>
                      <a:endParaRPr lang="en-GB" sz="1500"/>
                    </a:p>
                  </a:txBody>
                  <a:tcPr marL="63825" marR="63825" marT="36790" marB="36790"/>
                </a:tc>
                <a:tc>
                  <a:txBody>
                    <a:bodyPr/>
                    <a:lstStyle/>
                    <a:p>
                      <a:pPr algn="ctr"/>
                      <a:r>
                        <a:rPr lang="en-GB" sz="1500" b="0" u="none" strike="noStrike" kern="1200" baseline="0">
                          <a:solidFill>
                            <a:schemeClr val="dk1"/>
                          </a:solidFill>
                        </a:rPr>
                        <a:t>⇔</a:t>
                      </a:r>
                      <a:endParaRPr lang="en-GB" sz="1500"/>
                    </a:p>
                  </a:txBody>
                  <a:tcPr marL="63825" marR="63825" marT="36790" marB="36790"/>
                </a:tc>
                <a:tc>
                  <a:txBody>
                    <a:bodyPr/>
                    <a:lstStyle/>
                    <a:p>
                      <a:r>
                        <a:rPr lang="en-GB" sz="1500" b="0" u="none" strike="noStrike" kern="1200" baseline="0">
                          <a:solidFill>
                            <a:schemeClr val="dk1"/>
                          </a:solidFill>
                        </a:rPr>
                        <a:t>Opinions</a:t>
                      </a:r>
                    </a:p>
                    <a:p>
                      <a:r>
                        <a:rPr lang="en-GB" sz="1500" b="0" u="none" strike="noStrike" kern="1200" baseline="0">
                          <a:solidFill>
                            <a:schemeClr val="dk1"/>
                          </a:solidFill>
                        </a:rPr>
                        <a:t>Narratives</a:t>
                      </a:r>
                    </a:p>
                    <a:p>
                      <a:r>
                        <a:rPr lang="en-GB" sz="1500" b="0" u="none" strike="noStrike" kern="1200" baseline="0">
                          <a:solidFill>
                            <a:schemeClr val="dk1"/>
                          </a:solidFill>
                        </a:rPr>
                        <a:t>Attributed meanings</a:t>
                      </a:r>
                    </a:p>
                    <a:p>
                      <a:r>
                        <a:rPr lang="en-GB" sz="1500" b="0" u="none" strike="noStrike" kern="1200" baseline="0">
                          <a:solidFill>
                            <a:schemeClr val="dk1"/>
                          </a:solidFill>
                        </a:rPr>
                        <a:t>Individuals and contexts, specifics</a:t>
                      </a:r>
                      <a:endParaRPr lang="en-GB" sz="1500"/>
                    </a:p>
                  </a:txBody>
                  <a:tcPr marL="63825" marR="63825" marT="36790" marB="36790"/>
                </a:tc>
                <a:extLst>
                  <a:ext uri="{0D108BD9-81ED-4DB2-BD59-A6C34878D82A}">
                    <a16:rowId xmlns:a16="http://schemas.microsoft.com/office/drawing/2014/main" xmlns="" val="10002"/>
                  </a:ext>
                </a:extLst>
              </a:tr>
              <a:tr h="570648">
                <a:tc>
                  <a:txBody>
                    <a:bodyPr/>
                    <a:lstStyle/>
                    <a:p>
                      <a:r>
                        <a:rPr lang="en-GB" sz="1500" b="1" u="none" strike="noStrike" kern="1200" baseline="0">
                          <a:solidFill>
                            <a:schemeClr val="dk1"/>
                          </a:solidFill>
                        </a:rPr>
                        <a:t>Axiology</a:t>
                      </a:r>
                      <a:endParaRPr lang="en-GB" sz="1500"/>
                    </a:p>
                  </a:txBody>
                  <a:tcPr marL="63825" marR="63825" marT="36790" marB="36790"/>
                </a:tc>
                <a:tc>
                  <a:txBody>
                    <a:bodyPr/>
                    <a:lstStyle/>
                    <a:p>
                      <a:r>
                        <a:rPr lang="en-GB" sz="1500" b="0" u="none" strike="noStrike" kern="1200" baseline="0">
                          <a:solidFill>
                            <a:schemeClr val="dk1"/>
                          </a:solidFill>
                        </a:rPr>
                        <a:t>Value-free</a:t>
                      </a:r>
                    </a:p>
                    <a:p>
                      <a:r>
                        <a:rPr lang="en-GB" sz="1500" b="0" u="none" strike="noStrike" kern="1200" baseline="0">
                          <a:solidFill>
                            <a:schemeClr val="dk1"/>
                          </a:solidFill>
                        </a:rPr>
                        <a:t>Detachment</a:t>
                      </a:r>
                      <a:endParaRPr lang="en-GB" sz="1500"/>
                    </a:p>
                  </a:txBody>
                  <a:tcPr marL="63825" marR="63825" marT="36790" marB="36790"/>
                </a:tc>
                <a:tc>
                  <a:txBody>
                    <a:bodyPr/>
                    <a:lstStyle/>
                    <a:p>
                      <a:pPr algn="ctr"/>
                      <a:r>
                        <a:rPr lang="en-GB" sz="1500" b="0" u="none" strike="noStrike" kern="1200" baseline="0">
                          <a:solidFill>
                            <a:schemeClr val="dk1"/>
                          </a:solidFill>
                        </a:rPr>
                        <a:t>⇔</a:t>
                      </a:r>
                      <a:endParaRPr lang="en-GB" sz="1500"/>
                    </a:p>
                  </a:txBody>
                  <a:tcPr marL="63825" marR="63825" marT="36790" marB="36790"/>
                </a:tc>
                <a:tc>
                  <a:txBody>
                    <a:bodyPr/>
                    <a:lstStyle/>
                    <a:p>
                      <a:r>
                        <a:rPr lang="en-GB" sz="1500" b="0" u="none" strike="noStrike" kern="1200" baseline="0">
                          <a:solidFill>
                            <a:schemeClr val="dk1"/>
                          </a:solidFill>
                        </a:rPr>
                        <a:t>Value-bound</a:t>
                      </a:r>
                    </a:p>
                    <a:p>
                      <a:r>
                        <a:rPr lang="en-GB" sz="1500" b="0" u="none" strike="noStrike" kern="1200" baseline="0">
                          <a:solidFill>
                            <a:schemeClr val="dk1"/>
                          </a:solidFill>
                        </a:rPr>
                        <a:t>Integral and reflexive</a:t>
                      </a:r>
                      <a:endParaRPr lang="en-GB" sz="1500"/>
                    </a:p>
                  </a:txBody>
                  <a:tcPr marL="63825" marR="63825" marT="36790" marB="36790"/>
                </a:tc>
                <a:extLst>
                  <a:ext uri="{0D108BD9-81ED-4DB2-BD59-A6C34878D82A}">
                    <a16:rowId xmlns:a16="http://schemas.microsoft.com/office/drawing/2014/main" xmlns="" val="10003"/>
                  </a:ext>
                </a:extLst>
              </a:tr>
              <a:tr h="341735">
                <a:tc>
                  <a:txBody>
                    <a:bodyPr/>
                    <a:lstStyle/>
                    <a:p>
                      <a:r>
                        <a:rPr lang="en-GB" sz="1500" b="1"/>
                        <a:t>Methods</a:t>
                      </a:r>
                    </a:p>
                  </a:txBody>
                  <a:tcPr marL="63825" marR="63825" marT="36790" marB="36790"/>
                </a:tc>
                <a:tc>
                  <a:txBody>
                    <a:bodyPr/>
                    <a:lstStyle/>
                    <a:p>
                      <a:r>
                        <a:rPr lang="en-GB" sz="1500"/>
                        <a:t>Quantitative</a:t>
                      </a:r>
                    </a:p>
                  </a:txBody>
                  <a:tcPr marL="63825" marR="63825" marT="36790" marB="36790"/>
                </a:tc>
                <a:tc>
                  <a:txBody>
                    <a:bodyPr/>
                    <a:lstStyle/>
                    <a:p>
                      <a:pPr algn="ctr"/>
                      <a:r>
                        <a:rPr lang="en-GB" sz="1500" b="0" u="none" strike="noStrike" kern="1200" baseline="0">
                          <a:solidFill>
                            <a:schemeClr val="dk1"/>
                          </a:solidFill>
                        </a:rPr>
                        <a:t>⇔</a:t>
                      </a:r>
                      <a:endParaRPr lang="en-GB" sz="1500"/>
                    </a:p>
                  </a:txBody>
                  <a:tcPr marL="63825" marR="63825" marT="36790" marB="36790"/>
                </a:tc>
                <a:tc>
                  <a:txBody>
                    <a:bodyPr/>
                    <a:lstStyle/>
                    <a:p>
                      <a:r>
                        <a:rPr lang="en-GB" sz="1500"/>
                        <a:t>Qualitative</a:t>
                      </a:r>
                    </a:p>
                  </a:txBody>
                  <a:tcPr marL="63825" marR="63825" marT="36790" marB="36790"/>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2744212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xmlns="" id="{548B4202-DCD5-4F8C-B481-743A989A9D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380BB0E-366B-E941-B76C-C01900D53529}"/>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4700">
                <a:solidFill>
                  <a:schemeClr val="tx1">
                    <a:lumMod val="85000"/>
                    <a:lumOff val="15000"/>
                  </a:schemeClr>
                </a:solidFill>
              </a:rPr>
              <a:t>Variations on Positivism v Interpretivitism</a:t>
            </a:r>
          </a:p>
        </p:txBody>
      </p:sp>
      <p:pic>
        <p:nvPicPr>
          <p:cNvPr id="4" name="Content Placeholder 3">
            <a:extLst>
              <a:ext uri="{FF2B5EF4-FFF2-40B4-BE49-F238E27FC236}">
                <a16:creationId xmlns:a16="http://schemas.microsoft.com/office/drawing/2014/main" xmlns="" id="{2472B8E1-FBE7-224D-BCD9-BD668443547E}"/>
              </a:ext>
            </a:extLst>
          </p:cNvPr>
          <p:cNvPicPr>
            <a:picLocks noGrp="1" noChangeAspect="1"/>
          </p:cNvPicPr>
          <p:nvPr>
            <p:ph idx="1"/>
          </p:nvPr>
        </p:nvPicPr>
        <p:blipFill>
          <a:blip r:embed="rId2"/>
          <a:stretch>
            <a:fillRect/>
          </a:stretch>
        </p:blipFill>
        <p:spPr>
          <a:xfrm>
            <a:off x="635459" y="854202"/>
            <a:ext cx="5299675" cy="3174492"/>
          </a:xfrm>
          <a:prstGeom prst="rect">
            <a:avLst/>
          </a:prstGeom>
        </p:spPr>
      </p:pic>
      <p:pic>
        <p:nvPicPr>
          <p:cNvPr id="5" name="Picture 4">
            <a:extLst>
              <a:ext uri="{FF2B5EF4-FFF2-40B4-BE49-F238E27FC236}">
                <a16:creationId xmlns:a16="http://schemas.microsoft.com/office/drawing/2014/main" xmlns="" id="{729A3AD0-8328-914B-8D4E-48AF3E63C77D}"/>
              </a:ext>
            </a:extLst>
          </p:cNvPr>
          <p:cNvPicPr>
            <a:picLocks noChangeAspect="1"/>
          </p:cNvPicPr>
          <p:nvPr/>
        </p:nvPicPr>
        <p:blipFill>
          <a:blip r:embed="rId3"/>
          <a:stretch>
            <a:fillRect/>
          </a:stretch>
        </p:blipFill>
        <p:spPr>
          <a:xfrm>
            <a:off x="6256867" y="1572720"/>
            <a:ext cx="5302232" cy="1737454"/>
          </a:xfrm>
          <a:prstGeom prst="rect">
            <a:avLst/>
          </a:prstGeom>
        </p:spPr>
      </p:pic>
      <p:cxnSp>
        <p:nvCxnSpPr>
          <p:cNvPr id="16" name="Straight Connector 15">
            <a:extLst>
              <a:ext uri="{FF2B5EF4-FFF2-40B4-BE49-F238E27FC236}">
                <a16:creationId xmlns:a16="http://schemas.microsoft.com/office/drawing/2014/main" xmlns="" id="{F7F57F6B-E621-4E40-A34D-2FE12902AA2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xmlns="" id="{8EE702CF-91CE-4661-ACBF-3C8160D1B4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99238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0">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xmlns="" id="{6482F060-A4AF-4E0B-B364-7C6BA4A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39C1885-27C9-7D47-AA80-3074C60480CF}"/>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3000">
                <a:solidFill>
                  <a:srgbClr val="FFFFFF"/>
                </a:solidFill>
              </a:rPr>
              <a:t>Positivist and Interpretivist paradigms have important variants that modify them to some extent</a:t>
            </a:r>
          </a:p>
        </p:txBody>
      </p:sp>
      <p:cxnSp>
        <p:nvCxnSpPr>
          <p:cNvPr id="15" name="Straight Connector 14">
            <a:extLst>
              <a:ext uri="{FF2B5EF4-FFF2-40B4-BE49-F238E27FC236}">
                <a16:creationId xmlns:a16="http://schemas.microsoft.com/office/drawing/2014/main" xmlns="" id="{B9EB6DAA-2F0C-43D5-A577-15D5D2C4E3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xmlns="" id="{5ACA574A-5580-8E4C-AAF6-AE32BA2ED2A7}"/>
              </a:ext>
            </a:extLst>
          </p:cNvPr>
          <p:cNvPicPr>
            <a:picLocks noGrp="1" noChangeAspect="1"/>
          </p:cNvPicPr>
          <p:nvPr>
            <p:ph idx="1"/>
          </p:nvPr>
        </p:nvPicPr>
        <p:blipFill rotWithShape="1">
          <a:blip r:embed="rId3"/>
          <a:srcRect r="828"/>
          <a:stretch/>
        </p:blipFill>
        <p:spPr>
          <a:xfrm>
            <a:off x="4635095" y="10"/>
            <a:ext cx="7556889" cy="6857990"/>
          </a:xfrm>
          <a:prstGeom prst="rect">
            <a:avLst/>
          </a:prstGeom>
        </p:spPr>
      </p:pic>
    </p:spTree>
    <p:extLst>
      <p:ext uri="{BB962C8B-B14F-4D97-AF65-F5344CB8AC3E}">
        <p14:creationId xmlns:p14="http://schemas.microsoft.com/office/powerpoint/2010/main" val="1048884357"/>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EEB0CC4-7614-3743-B018-2C40BE0327BD}"/>
              </a:ext>
            </a:extLst>
          </p:cNvPr>
          <p:cNvPicPr>
            <a:picLocks noChangeAspect="1"/>
          </p:cNvPicPr>
          <p:nvPr/>
        </p:nvPicPr>
        <p:blipFill rotWithShape="1">
          <a:blip r:embed="rId2"/>
          <a:srcRect t="16714" b="8286"/>
          <a:stretch/>
        </p:blipFill>
        <p:spPr>
          <a:xfrm>
            <a:off x="20" y="10"/>
            <a:ext cx="12191980" cy="6857990"/>
          </a:xfrm>
          <a:prstGeom prst="rect">
            <a:avLst/>
          </a:prstGeom>
        </p:spPr>
      </p:pic>
    </p:spTree>
    <p:extLst>
      <p:ext uri="{BB962C8B-B14F-4D97-AF65-F5344CB8AC3E}">
        <p14:creationId xmlns:p14="http://schemas.microsoft.com/office/powerpoint/2010/main" val="35760011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3911E9E-980E-1B4C-A4FC-18DC04020F6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Positivism Yields to Postpositivism </a:t>
            </a:r>
            <a:br>
              <a:rPr lang="en-GB" sz="4400">
                <a:solidFill>
                  <a:srgbClr val="FFFFFF"/>
                </a:solidFill>
              </a:rPr>
            </a:br>
            <a:endParaRPr lang="en-US" sz="4400">
              <a:solidFill>
                <a:srgbClr val="FFFFFF"/>
              </a:solidFill>
            </a:endParaRPr>
          </a:p>
        </p:txBody>
      </p:sp>
      <p:sp>
        <p:nvSpPr>
          <p:cNvPr id="3" name="Content Placeholder 2">
            <a:extLst>
              <a:ext uri="{FF2B5EF4-FFF2-40B4-BE49-F238E27FC236}">
                <a16:creationId xmlns:a16="http://schemas.microsoft.com/office/drawing/2014/main" xmlns="" id="{80B7D055-98C8-9F40-8E5F-07E0FAD96B5D}"/>
              </a:ext>
            </a:extLst>
          </p:cNvPr>
          <p:cNvSpPr>
            <a:spLocks noGrp="1"/>
          </p:cNvSpPr>
          <p:nvPr>
            <p:ph idx="1"/>
          </p:nvPr>
        </p:nvSpPr>
        <p:spPr>
          <a:xfrm>
            <a:off x="5231958" y="605896"/>
            <a:ext cx="5923721" cy="5646208"/>
          </a:xfrm>
        </p:spPr>
        <p:txBody>
          <a:bodyPr anchor="ctr">
            <a:normAutofit lnSpcReduction="10000"/>
          </a:bodyPr>
          <a:lstStyle/>
          <a:p>
            <a:r>
              <a:rPr lang="en-GB" sz="2200" b="1" i="1" dirty="0" err="1"/>
              <a:t>Postpositivism</a:t>
            </a:r>
            <a:r>
              <a:rPr lang="en-GB" sz="2200" b="1" i="1" dirty="0"/>
              <a:t> </a:t>
            </a:r>
            <a:r>
              <a:rPr lang="en-GB" sz="2200" dirty="0"/>
              <a:t>is both a spin-off of positivism and a reaction to it. </a:t>
            </a:r>
          </a:p>
          <a:p>
            <a:r>
              <a:rPr lang="en-GB" sz="2200" dirty="0"/>
              <a:t>Positivists presuppose that knowledge is politically and socially neutral and can be obtained with quantitative precision through an accumulation of facts that build a close approximation to a reality that exists independently of human perception. The purpose of research is to discover universal truths. </a:t>
            </a:r>
          </a:p>
          <a:p>
            <a:r>
              <a:rPr lang="en-GB" sz="2200" dirty="0" err="1">
                <a:highlight>
                  <a:srgbClr val="FFFF00"/>
                </a:highlight>
              </a:rPr>
              <a:t>Postpositivists</a:t>
            </a:r>
            <a:r>
              <a:rPr lang="en-GB" sz="2200" dirty="0">
                <a:highlight>
                  <a:srgbClr val="FFFF00"/>
                </a:highlight>
              </a:rPr>
              <a:t> argue that one can never be certain that the theory is actually true, only that it hasn’t yet been proven false (</a:t>
            </a:r>
            <a:r>
              <a:rPr lang="en-GB" sz="2200" dirty="0"/>
              <a:t>Willis, </a:t>
            </a:r>
            <a:r>
              <a:rPr lang="en-GB" sz="2200" dirty="0" err="1"/>
              <a:t>Jost</a:t>
            </a:r>
            <a:r>
              <a:rPr lang="en-GB" sz="2200" dirty="0"/>
              <a:t>, &amp; </a:t>
            </a:r>
            <a:r>
              <a:rPr lang="en-GB" sz="2200" dirty="0" err="1"/>
              <a:t>Nilakanta</a:t>
            </a:r>
            <a:r>
              <a:rPr lang="en-GB" sz="2200" dirty="0"/>
              <a:t>, 2007, p. 73). </a:t>
            </a:r>
          </a:p>
          <a:p>
            <a:endParaRPr lang="en-US" sz="2200" dirty="0"/>
          </a:p>
        </p:txBody>
      </p:sp>
    </p:spTree>
    <p:extLst>
      <p:ext uri="{BB962C8B-B14F-4D97-AF65-F5344CB8AC3E}">
        <p14:creationId xmlns:p14="http://schemas.microsoft.com/office/powerpoint/2010/main" val="39979967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53D4DE08-5D60-BB4B-8675-CDEB2B0560A9}"/>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Postpositivism</a:t>
            </a:r>
          </a:p>
        </p:txBody>
      </p:sp>
      <p:sp>
        <p:nvSpPr>
          <p:cNvPr id="3" name="Content Placeholder 2">
            <a:extLst>
              <a:ext uri="{FF2B5EF4-FFF2-40B4-BE49-F238E27FC236}">
                <a16:creationId xmlns:a16="http://schemas.microsoft.com/office/drawing/2014/main" xmlns="" id="{BB05D68E-CE7F-824E-A07F-F80A51AB741A}"/>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dirty="0"/>
              <a:t>Positivists assume that data can be collected independent of the social or political perspectives of the researcher, while </a:t>
            </a:r>
            <a:r>
              <a:rPr lang="en-GB" sz="2000" dirty="0" err="1"/>
              <a:t>postpositivists</a:t>
            </a:r>
            <a:r>
              <a:rPr lang="en-GB" sz="2000" dirty="0"/>
              <a:t> acknowledge that all data gathering is impacted to some extent by </a:t>
            </a:r>
            <a:r>
              <a:rPr lang="en-GB" sz="2000" dirty="0" err="1"/>
              <a:t>preexisting</a:t>
            </a:r>
            <a:r>
              <a:rPr lang="en-GB" sz="2000" dirty="0"/>
              <a:t> social or political theories (Willis et al., 2007, p. 73). </a:t>
            </a:r>
          </a:p>
          <a:p>
            <a:pPr>
              <a:lnSpc>
                <a:spcPct val="110000"/>
              </a:lnSpc>
            </a:pPr>
            <a:r>
              <a:rPr lang="en-GB" sz="2000" dirty="0" err="1"/>
              <a:t>Postpositivists</a:t>
            </a:r>
            <a:r>
              <a:rPr lang="en-GB" sz="2000" dirty="0"/>
              <a:t> seem somewhat less sure than classical positivists that it is always possible to separate the knower from the known and that there is a single shared reality which excludes all others. </a:t>
            </a:r>
          </a:p>
          <a:p>
            <a:pPr>
              <a:lnSpc>
                <a:spcPct val="110000"/>
              </a:lnSpc>
            </a:pPr>
            <a:r>
              <a:rPr lang="en-GB" sz="2000" dirty="0"/>
              <a:t>As such, </a:t>
            </a:r>
            <a:r>
              <a:rPr lang="en-GB" sz="2000" dirty="0" err="1"/>
              <a:t>postpositivists</a:t>
            </a:r>
            <a:r>
              <a:rPr lang="en-GB" sz="2000" dirty="0"/>
              <a:t> have moved a little in the direction of the naturalists to argue that total neutrality of the researcher is not possible and that there may not always be a single reality that is acknowledged by and shared by all. </a:t>
            </a:r>
          </a:p>
          <a:p>
            <a:pPr>
              <a:lnSpc>
                <a:spcPct val="110000"/>
              </a:lnSpc>
            </a:pPr>
            <a:endParaRPr lang="en-US" sz="2000" dirty="0"/>
          </a:p>
        </p:txBody>
      </p:sp>
    </p:spTree>
    <p:extLst>
      <p:ext uri="{BB962C8B-B14F-4D97-AF65-F5344CB8AC3E}">
        <p14:creationId xmlns:p14="http://schemas.microsoft.com/office/powerpoint/2010/main" val="15742751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DAC47AC3-1163-9F4A-970F-A3ED62D06376}"/>
              </a:ext>
            </a:extLst>
          </p:cNvPr>
          <p:cNvPicPr>
            <a:picLocks noChangeAspect="1"/>
          </p:cNvPicPr>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5118061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54D8DD43-E607-634C-A8C7-5DE55517251B}"/>
              </a:ext>
            </a:extLst>
          </p:cNvPr>
          <p:cNvSpPr>
            <a:spLocks noGrp="1"/>
          </p:cNvSpPr>
          <p:nvPr>
            <p:ph type="title"/>
          </p:nvPr>
        </p:nvSpPr>
        <p:spPr>
          <a:xfrm>
            <a:off x="492369" y="605896"/>
            <a:ext cx="3642309" cy="5646208"/>
          </a:xfrm>
        </p:spPr>
        <p:txBody>
          <a:bodyPr anchor="ctr">
            <a:normAutofit/>
          </a:bodyPr>
          <a:lstStyle/>
          <a:p>
            <a:r>
              <a:rPr lang="en-GB" sz="4100">
                <a:solidFill>
                  <a:srgbClr val="FFFFFF"/>
                </a:solidFill>
              </a:rPr>
              <a:t>Naturalist and Interpretive Constructionist Perspectives </a:t>
            </a:r>
            <a:endParaRPr lang="en-US" sz="4100">
              <a:solidFill>
                <a:srgbClr val="FFFFFF"/>
              </a:solidFill>
            </a:endParaRPr>
          </a:p>
        </p:txBody>
      </p:sp>
      <p:sp>
        <p:nvSpPr>
          <p:cNvPr id="3" name="Content Placeholder 2">
            <a:extLst>
              <a:ext uri="{FF2B5EF4-FFF2-40B4-BE49-F238E27FC236}">
                <a16:creationId xmlns:a16="http://schemas.microsoft.com/office/drawing/2014/main" xmlns="" id="{3FA342B5-E371-D144-98B0-A0F90BF66F8C}"/>
              </a:ext>
            </a:extLst>
          </p:cNvPr>
          <p:cNvSpPr>
            <a:spLocks noGrp="1"/>
          </p:cNvSpPr>
          <p:nvPr>
            <p:ph idx="1"/>
          </p:nvPr>
        </p:nvSpPr>
        <p:spPr>
          <a:xfrm>
            <a:off x="5231958" y="605896"/>
            <a:ext cx="5923721" cy="5646208"/>
          </a:xfrm>
        </p:spPr>
        <p:txBody>
          <a:bodyPr anchor="ctr">
            <a:normAutofit/>
          </a:bodyPr>
          <a:lstStyle/>
          <a:p>
            <a:r>
              <a:rPr lang="en-GB" sz="2400"/>
              <a:t>The Interpretiivist paradigm emphasizes the importance of context, of complexity, of examining situations in which many factors interact. </a:t>
            </a:r>
          </a:p>
          <a:p>
            <a:r>
              <a:rPr lang="en-GB" sz="2400"/>
              <a:t>Within this paradigm, one school, </a:t>
            </a:r>
            <a:r>
              <a:rPr lang="en-GB" sz="2400" b="1" i="1"/>
              <a:t>interpretive constructionism</a:t>
            </a:r>
            <a:r>
              <a:rPr lang="en-GB" sz="2400" i="1"/>
              <a:t>, </a:t>
            </a:r>
            <a:r>
              <a:rPr lang="en-GB" sz="2400"/>
              <a:t>argues that the core of understanding is learning what people make of the world around them, how people interpret what they encounter, and how they assign meanings and values to events or objects. </a:t>
            </a:r>
          </a:p>
          <a:p>
            <a:endParaRPr lang="en-US" sz="2400"/>
          </a:p>
        </p:txBody>
      </p:sp>
    </p:spTree>
    <p:extLst>
      <p:ext uri="{BB962C8B-B14F-4D97-AF65-F5344CB8AC3E}">
        <p14:creationId xmlns:p14="http://schemas.microsoft.com/office/powerpoint/2010/main" val="14814832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E44ED4CA-E2CA-1049-A711-7634AD93F6EE}"/>
              </a:ext>
            </a:extLst>
          </p:cNvPr>
          <p:cNvPicPr>
            <a:picLocks noChangeAspect="1"/>
          </p:cNvPicPr>
          <p:nvPr/>
        </p:nvPicPr>
        <p:blipFill rotWithShape="1">
          <a:blip r:embed="rId2"/>
          <a:srcRect b="3846"/>
          <a:stretch/>
        </p:blipFill>
        <p:spPr>
          <a:xfrm>
            <a:off x="20" y="10"/>
            <a:ext cx="12191980" cy="6857990"/>
          </a:xfrm>
          <a:prstGeom prst="rect">
            <a:avLst/>
          </a:prstGeom>
        </p:spPr>
      </p:pic>
    </p:spTree>
    <p:extLst>
      <p:ext uri="{BB962C8B-B14F-4D97-AF65-F5344CB8AC3E}">
        <p14:creationId xmlns:p14="http://schemas.microsoft.com/office/powerpoint/2010/main" val="5482413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52F2E0-070B-5F4E-957F-25B903DE2E8A}"/>
              </a:ext>
            </a:extLst>
          </p:cNvPr>
          <p:cNvSpPr>
            <a:spLocks noGrp="1"/>
          </p:cNvSpPr>
          <p:nvPr>
            <p:ph type="title"/>
          </p:nvPr>
        </p:nvSpPr>
        <p:spPr/>
        <p:txBody>
          <a:bodyPr/>
          <a:lstStyle/>
          <a:p>
            <a:r>
              <a:rPr lang="en-GB" dirty="0">
                <a:solidFill>
                  <a:schemeClr val="tx1"/>
                </a:solidFill>
              </a:rPr>
              <a:t>Interpretive Constructionist</a:t>
            </a:r>
            <a:endParaRPr lang="en-US" dirty="0"/>
          </a:p>
        </p:txBody>
      </p:sp>
      <p:sp>
        <p:nvSpPr>
          <p:cNvPr id="3" name="Content Placeholder 2">
            <a:extLst>
              <a:ext uri="{FF2B5EF4-FFF2-40B4-BE49-F238E27FC236}">
                <a16:creationId xmlns:a16="http://schemas.microsoft.com/office/drawing/2014/main" xmlns="" id="{952448EC-08A2-044B-AE00-095A5DD5C380}"/>
              </a:ext>
            </a:extLst>
          </p:cNvPr>
          <p:cNvSpPr>
            <a:spLocks noGrp="1"/>
          </p:cNvSpPr>
          <p:nvPr>
            <p:ph idx="1"/>
          </p:nvPr>
        </p:nvSpPr>
        <p:spPr/>
        <p:txBody>
          <a:bodyPr/>
          <a:lstStyle/>
          <a:p>
            <a:r>
              <a:rPr lang="en-GB" dirty="0">
                <a:solidFill>
                  <a:schemeClr val="tx1"/>
                </a:solidFill>
              </a:rPr>
              <a:t>To interpretive constructionist researchers, how people view an object or event and the meaning that they attribute to it are what is important. It matters less whether a chair is 36 inches high and 87 years old than that one person perceives it as an antique and another views it as junk.</a:t>
            </a:r>
          </a:p>
          <a:p>
            <a:r>
              <a:rPr lang="en-GB" dirty="0">
                <a:solidFill>
                  <a:schemeClr val="tx1"/>
                </a:solidFill>
              </a:rPr>
              <a:t>Interpretive constructionists understand that people look at matters through distinct lenses and reach somewhat different conclusions. </a:t>
            </a:r>
          </a:p>
          <a:p>
            <a:r>
              <a:rPr lang="en-GB" dirty="0">
                <a:solidFill>
                  <a:schemeClr val="tx1"/>
                </a:solidFill>
              </a:rPr>
              <a:t>Multiple, apparently conflicting versions of the same event or object can be true at the same time. The person who calls a wooden chair an antique is no more correct than the person who views it as junk; he or she just comes to the chair with different experiences, knowledge, and perspectives. </a:t>
            </a:r>
            <a:endParaRPr lang="en-GB" dirty="0"/>
          </a:p>
          <a:p>
            <a:endParaRPr lang="en-US" dirty="0"/>
          </a:p>
        </p:txBody>
      </p:sp>
    </p:spTree>
    <p:extLst>
      <p:ext uri="{BB962C8B-B14F-4D97-AF65-F5344CB8AC3E}">
        <p14:creationId xmlns:p14="http://schemas.microsoft.com/office/powerpoint/2010/main" val="30647222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AAD8348E-9692-E64E-95D8-A619ABAF58F8}"/>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41146288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53B49254-EC16-6D4D-B977-29B6A97879E3}"/>
              </a:ext>
            </a:extLst>
          </p:cNvPr>
          <p:cNvPicPr>
            <a:picLocks noChangeAspect="1"/>
          </p:cNvPicPr>
          <p:nvPr/>
        </p:nvPicPr>
        <p:blipFill rotWithShape="1">
          <a:blip r:embed="rId2"/>
          <a:srcRect l="3900" r="7211"/>
          <a:stretch/>
        </p:blipFill>
        <p:spPr>
          <a:xfrm>
            <a:off x="20" y="10"/>
            <a:ext cx="12191980" cy="6857990"/>
          </a:xfrm>
          <a:prstGeom prst="rect">
            <a:avLst/>
          </a:prstGeom>
        </p:spPr>
      </p:pic>
    </p:spTree>
    <p:extLst>
      <p:ext uri="{BB962C8B-B14F-4D97-AF65-F5344CB8AC3E}">
        <p14:creationId xmlns:p14="http://schemas.microsoft.com/office/powerpoint/2010/main" val="15595326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3CA54C-D40F-D243-BBE4-D25BCD063683}"/>
              </a:ext>
            </a:extLst>
          </p:cNvPr>
          <p:cNvSpPr>
            <a:spLocks noGrp="1"/>
          </p:cNvSpPr>
          <p:nvPr>
            <p:ph type="title"/>
          </p:nvPr>
        </p:nvSpPr>
        <p:spPr/>
        <p:txBody>
          <a:bodyPr/>
          <a:lstStyle/>
          <a:p>
            <a:r>
              <a:rPr lang="en-GB" dirty="0">
                <a:solidFill>
                  <a:schemeClr val="tx1"/>
                </a:solidFill>
              </a:rPr>
              <a:t>Constructionists</a:t>
            </a:r>
            <a:endParaRPr lang="en-US" dirty="0"/>
          </a:p>
        </p:txBody>
      </p:sp>
      <p:sp>
        <p:nvSpPr>
          <p:cNvPr id="3" name="Content Placeholder 2">
            <a:extLst>
              <a:ext uri="{FF2B5EF4-FFF2-40B4-BE49-F238E27FC236}">
                <a16:creationId xmlns:a16="http://schemas.microsoft.com/office/drawing/2014/main" xmlns="" id="{77BE9C13-B804-4D40-B29E-DC0247308547}"/>
              </a:ext>
            </a:extLst>
          </p:cNvPr>
          <p:cNvSpPr>
            <a:spLocks noGrp="1"/>
          </p:cNvSpPr>
          <p:nvPr>
            <p:ph idx="1"/>
          </p:nvPr>
        </p:nvSpPr>
        <p:spPr/>
        <p:txBody>
          <a:bodyPr/>
          <a:lstStyle/>
          <a:p>
            <a:r>
              <a:rPr lang="en-GB" dirty="0">
                <a:solidFill>
                  <a:schemeClr val="tx1"/>
                </a:solidFill>
              </a:rPr>
              <a:t>Constructionists are concerned with the lenses through which people view events, the expectations and meanings that they bring to a situation. </a:t>
            </a:r>
          </a:p>
          <a:p>
            <a:r>
              <a:rPr lang="en-GB" dirty="0">
                <a:solidFill>
                  <a:schemeClr val="tx1"/>
                </a:solidFill>
              </a:rPr>
              <a:t>Constructionists believe that groups of people create and then share understandings with each other. Children may learn the meaning of </a:t>
            </a:r>
            <a:r>
              <a:rPr lang="en-GB" i="1" dirty="0">
                <a:solidFill>
                  <a:schemeClr val="tx1"/>
                </a:solidFill>
              </a:rPr>
              <a:t>antique </a:t>
            </a:r>
            <a:r>
              <a:rPr lang="en-GB" dirty="0">
                <a:solidFill>
                  <a:schemeClr val="tx1"/>
                </a:solidFill>
              </a:rPr>
              <a:t>from their parents or in a museum if they try to sit on a very old chair and the museum guard shoos them away. </a:t>
            </a:r>
          </a:p>
          <a:p>
            <a:r>
              <a:rPr lang="en-GB" dirty="0">
                <a:solidFill>
                  <a:schemeClr val="tx1"/>
                </a:solidFill>
              </a:rPr>
              <a:t>The meaning may be passed along in books with pictures of particular chairs and their prices.</a:t>
            </a:r>
          </a:p>
          <a:p>
            <a:r>
              <a:rPr lang="en-GB" dirty="0">
                <a:solidFill>
                  <a:schemeClr val="tx1"/>
                </a:solidFill>
              </a:rPr>
              <a:t>Constructionists argue that </a:t>
            </a:r>
            <a:r>
              <a:rPr lang="en-GB" i="1" dirty="0">
                <a:solidFill>
                  <a:schemeClr val="tx1"/>
                </a:solidFill>
              </a:rPr>
              <a:t>antique </a:t>
            </a:r>
            <a:r>
              <a:rPr lang="en-GB" dirty="0">
                <a:solidFill>
                  <a:schemeClr val="tx1"/>
                </a:solidFill>
              </a:rPr>
              <a:t>is not an objective thing with measurable qualities, such as age, but a designation given by people to an object that makes it meaningful (and expensive) for them. </a:t>
            </a:r>
            <a:endParaRPr lang="en-GB" dirty="0"/>
          </a:p>
          <a:p>
            <a:endParaRPr lang="en-US" dirty="0"/>
          </a:p>
        </p:txBody>
      </p:sp>
    </p:spTree>
    <p:extLst>
      <p:ext uri="{BB962C8B-B14F-4D97-AF65-F5344CB8AC3E}">
        <p14:creationId xmlns:p14="http://schemas.microsoft.com/office/powerpoint/2010/main" val="36893101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BDC4BE5-008D-AB41-8D2F-EE43F1D9BA53}"/>
              </a:ext>
            </a:extLst>
          </p:cNvPr>
          <p:cNvPicPr>
            <a:picLocks noChangeAspect="1"/>
          </p:cNvPicPr>
          <p:nvPr/>
        </p:nvPicPr>
        <p:blipFill rotWithShape="1">
          <a:blip r:embed="rId2"/>
          <a:srcRect l="2981" r="1909" b="1"/>
          <a:stretch/>
        </p:blipFill>
        <p:spPr>
          <a:xfrm>
            <a:off x="20" y="10"/>
            <a:ext cx="12191980" cy="6857990"/>
          </a:xfrm>
          <a:prstGeom prst="rect">
            <a:avLst/>
          </a:prstGeom>
        </p:spPr>
      </p:pic>
    </p:spTree>
    <p:extLst>
      <p:ext uri="{BB962C8B-B14F-4D97-AF65-F5344CB8AC3E}">
        <p14:creationId xmlns:p14="http://schemas.microsoft.com/office/powerpoint/2010/main" val="2031589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2857C6C1-B21C-7448-A0AB-6EAE5E4BEACC}"/>
              </a:ext>
            </a:extLst>
          </p:cNvPr>
          <p:cNvPicPr>
            <a:picLocks noChangeAspect="1"/>
          </p:cNvPicPr>
          <p:nvPr/>
        </p:nvPicPr>
        <p:blipFill rotWithShape="1">
          <a:blip r:embed="rId2"/>
          <a:srcRect t="21633" b="2863"/>
          <a:stretch/>
        </p:blipFill>
        <p:spPr>
          <a:xfrm>
            <a:off x="20" y="10"/>
            <a:ext cx="12191980" cy="6857990"/>
          </a:xfrm>
          <a:prstGeom prst="rect">
            <a:avLst/>
          </a:prstGeom>
        </p:spPr>
      </p:pic>
    </p:spTree>
    <p:extLst>
      <p:ext uri="{BB962C8B-B14F-4D97-AF65-F5344CB8AC3E}">
        <p14:creationId xmlns:p14="http://schemas.microsoft.com/office/powerpoint/2010/main" val="24109758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25ED69BC-66D4-439D-9739-69DA08317B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9D7312F7-2B85-4A98-BE37-BB99514D3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chemeClr val="bg1"/>
          </a:solidFill>
          <a:ln w="22225">
            <a:solidFill>
              <a:srgbClr val="846EE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B0260137-685D-ED46-BB29-D05CCC987CC6}"/>
              </a:ext>
            </a:extLst>
          </p:cNvPr>
          <p:cNvPicPr>
            <a:picLocks noChangeAspect="1"/>
          </p:cNvPicPr>
          <p:nvPr/>
        </p:nvPicPr>
        <p:blipFill rotWithShape="1">
          <a:blip r:embed="rId2"/>
          <a:srcRect t="22220" r="1" b="8275"/>
          <a:stretch/>
        </p:blipFill>
        <p:spPr>
          <a:xfrm>
            <a:off x="643467" y="643467"/>
            <a:ext cx="10905066" cy="5571066"/>
          </a:xfrm>
          <a:prstGeom prst="rect">
            <a:avLst/>
          </a:prstGeom>
        </p:spPr>
      </p:pic>
    </p:spTree>
    <p:extLst>
      <p:ext uri="{BB962C8B-B14F-4D97-AF65-F5344CB8AC3E}">
        <p14:creationId xmlns:p14="http://schemas.microsoft.com/office/powerpoint/2010/main" val="30127154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36EA1B2-9A39-D34B-8C50-C5BC5A3C1CCE}"/>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84404173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CE361EF-1F82-044B-9983-A237CCF36A95}"/>
              </a:ext>
            </a:extLst>
          </p:cNvPr>
          <p:cNvSpPr>
            <a:spLocks noGrp="1"/>
          </p:cNvSpPr>
          <p:nvPr>
            <p:ph type="title"/>
          </p:nvPr>
        </p:nvSpPr>
        <p:spPr>
          <a:xfrm>
            <a:off x="492369" y="605896"/>
            <a:ext cx="3642309" cy="5646208"/>
          </a:xfrm>
        </p:spPr>
        <p:txBody>
          <a:bodyPr anchor="ctr">
            <a:normAutofit/>
          </a:bodyPr>
          <a:lstStyle/>
          <a:p>
            <a:r>
              <a:rPr lang="en-GB" sz="3700" dirty="0">
                <a:solidFill>
                  <a:srgbClr val="FFFFFF"/>
                </a:solidFill>
              </a:rPr>
              <a:t>Constructionists try to elicit the interviewees’ views of their worlds, their work, and the events they have experienced or observed</a:t>
            </a:r>
            <a:endParaRPr lang="en-US" sz="3700" dirty="0">
              <a:solidFill>
                <a:srgbClr val="FFFFFF"/>
              </a:solidFill>
            </a:endParaRPr>
          </a:p>
        </p:txBody>
      </p:sp>
      <p:sp>
        <p:nvSpPr>
          <p:cNvPr id="3" name="Content Placeholder 2">
            <a:extLst>
              <a:ext uri="{FF2B5EF4-FFF2-40B4-BE49-F238E27FC236}">
                <a16:creationId xmlns:a16="http://schemas.microsoft.com/office/drawing/2014/main" xmlns="" id="{F6415A12-FBE9-B048-A651-176468DD6F27}"/>
              </a:ext>
            </a:extLst>
          </p:cNvPr>
          <p:cNvSpPr>
            <a:spLocks noGrp="1"/>
          </p:cNvSpPr>
          <p:nvPr>
            <p:ph idx="1"/>
          </p:nvPr>
        </p:nvSpPr>
        <p:spPr>
          <a:xfrm>
            <a:off x="5231958" y="605896"/>
            <a:ext cx="5923721" cy="5646208"/>
          </a:xfrm>
        </p:spPr>
        <p:txBody>
          <a:bodyPr anchor="ctr">
            <a:normAutofit/>
          </a:bodyPr>
          <a:lstStyle/>
          <a:p>
            <a:pPr>
              <a:lnSpc>
                <a:spcPct val="110000"/>
              </a:lnSpc>
            </a:pPr>
            <a:r>
              <a:rPr lang="en-GB" sz="1900"/>
              <a:t>By living and working together or routinely interacting in a neighbourhood or profession, people come to share some meanings, common ways of judging things (Gubrium &amp; Holstein, 1997, p. 172). </a:t>
            </a:r>
          </a:p>
          <a:p>
            <a:pPr>
              <a:lnSpc>
                <a:spcPct val="110000"/>
              </a:lnSpc>
            </a:pPr>
            <a:r>
              <a:rPr lang="en-GB" sz="1900"/>
              <a:t>Nurses in a cardiac rehabilitation unit may construct and hold a shared idea of a typical patient as one who eats unhealthy food and who is reluctant to exercise. </a:t>
            </a:r>
          </a:p>
          <a:p>
            <a:pPr>
              <a:lnSpc>
                <a:spcPct val="110000"/>
              </a:lnSpc>
            </a:pPr>
            <a:r>
              <a:rPr lang="en-GB" sz="1900"/>
              <a:t>Street vendors of magazines, many of whom are homeless, together form a cultural group in which they share meanings and form common understandings. </a:t>
            </a:r>
          </a:p>
          <a:p>
            <a:pPr>
              <a:lnSpc>
                <a:spcPct val="110000"/>
              </a:lnSpc>
            </a:pPr>
            <a:r>
              <a:rPr lang="en-GB" sz="1900"/>
              <a:t>Though the city ordinances define the situation otherwise, within their shared culture the street vendors do not see it as theft when they take and resell the recyclables people have put out at the curb for municipal pickup (Duneier, 1999). </a:t>
            </a:r>
          </a:p>
          <a:p>
            <a:pPr>
              <a:lnSpc>
                <a:spcPct val="110000"/>
              </a:lnSpc>
            </a:pPr>
            <a:endParaRPr lang="en-US" sz="1900"/>
          </a:p>
        </p:txBody>
      </p:sp>
    </p:spTree>
    <p:extLst>
      <p:ext uri="{BB962C8B-B14F-4D97-AF65-F5344CB8AC3E}">
        <p14:creationId xmlns:p14="http://schemas.microsoft.com/office/powerpoint/2010/main" val="163970307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3798E77-D109-6D4E-80C8-B54BB1480709}"/>
              </a:ext>
            </a:extLst>
          </p:cNvPr>
          <p:cNvPicPr>
            <a:picLocks noChangeAspect="1"/>
          </p:cNvPicPr>
          <p:nvPr/>
        </p:nvPicPr>
        <p:blipFill rotWithShape="1">
          <a:blip r:embed="rId2"/>
          <a:srcRect t="22680"/>
          <a:stretch/>
        </p:blipFill>
        <p:spPr>
          <a:xfrm>
            <a:off x="20" y="10"/>
            <a:ext cx="12191980" cy="6857990"/>
          </a:xfrm>
          <a:prstGeom prst="rect">
            <a:avLst/>
          </a:prstGeom>
        </p:spPr>
      </p:pic>
    </p:spTree>
    <p:extLst>
      <p:ext uri="{BB962C8B-B14F-4D97-AF65-F5344CB8AC3E}">
        <p14:creationId xmlns:p14="http://schemas.microsoft.com/office/powerpoint/2010/main" val="39449799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3945BBBA-8E58-114B-9D6C-FDA20B461269}"/>
              </a:ext>
            </a:extLst>
          </p:cNvPr>
          <p:cNvPicPr>
            <a:picLocks noChangeAspect="1"/>
          </p:cNvPicPr>
          <p:nvPr/>
        </p:nvPicPr>
        <p:blipFill rotWithShape="1">
          <a:blip r:embed="rId2"/>
          <a:srcRect t="5570" b="10160"/>
          <a:stretch/>
        </p:blipFill>
        <p:spPr>
          <a:xfrm>
            <a:off x="20" y="10"/>
            <a:ext cx="12191980" cy="6857990"/>
          </a:xfrm>
          <a:prstGeom prst="rect">
            <a:avLst/>
          </a:prstGeom>
        </p:spPr>
      </p:pic>
    </p:spTree>
    <p:extLst>
      <p:ext uri="{BB962C8B-B14F-4D97-AF65-F5344CB8AC3E}">
        <p14:creationId xmlns:p14="http://schemas.microsoft.com/office/powerpoint/2010/main" val="30308302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848A61AC-8838-8347-9818-104E12C02AA2}"/>
              </a:ext>
            </a:extLst>
          </p:cNvPr>
          <p:cNvPicPr>
            <a:picLocks noChangeAspect="1"/>
          </p:cNvPicPr>
          <p:nvPr/>
        </p:nvPicPr>
        <p:blipFill rotWithShape="1">
          <a:blip r:embed="rId2"/>
          <a:srcRect t="5177" b="4823"/>
          <a:stretch/>
        </p:blipFill>
        <p:spPr>
          <a:xfrm>
            <a:off x="20" y="10"/>
            <a:ext cx="12191980" cy="6857990"/>
          </a:xfrm>
          <a:prstGeom prst="rect">
            <a:avLst/>
          </a:prstGeom>
        </p:spPr>
      </p:pic>
    </p:spTree>
    <p:extLst>
      <p:ext uri="{BB962C8B-B14F-4D97-AF65-F5344CB8AC3E}">
        <p14:creationId xmlns:p14="http://schemas.microsoft.com/office/powerpoint/2010/main" val="68049247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8768C05F-188C-3B4B-AAD5-DB27B3883662}"/>
              </a:ext>
            </a:extLst>
          </p:cNvPr>
          <p:cNvPicPr>
            <a:picLocks noChangeAspect="1"/>
          </p:cNvPicPr>
          <p:nvPr/>
        </p:nvPicPr>
        <p:blipFill rotWithShape="1">
          <a:blip r:embed="rId2"/>
          <a:srcRect r="3557" b="1"/>
          <a:stretch/>
        </p:blipFill>
        <p:spPr>
          <a:xfrm>
            <a:off x="20" y="10"/>
            <a:ext cx="12191980" cy="6857990"/>
          </a:xfrm>
          <a:prstGeom prst="rect">
            <a:avLst/>
          </a:prstGeom>
        </p:spPr>
      </p:pic>
    </p:spTree>
    <p:extLst>
      <p:ext uri="{BB962C8B-B14F-4D97-AF65-F5344CB8AC3E}">
        <p14:creationId xmlns:p14="http://schemas.microsoft.com/office/powerpoint/2010/main" val="42127647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28DC38C-3A06-5B40-8E48-256BDB30D125}"/>
              </a:ext>
            </a:extLst>
          </p:cNvPr>
          <p:cNvPicPr>
            <a:picLocks noChangeAspect="1"/>
          </p:cNvPicPr>
          <p:nvPr/>
        </p:nvPicPr>
        <p:blipFill>
          <a:blip r:embed="rId2"/>
          <a:stretch>
            <a:fillRect/>
          </a:stretch>
        </p:blipFill>
        <p:spPr>
          <a:xfrm>
            <a:off x="3570887" y="643467"/>
            <a:ext cx="5050225" cy="5050225"/>
          </a:xfrm>
          <a:prstGeom prst="rect">
            <a:avLst/>
          </a:prstGeom>
        </p:spPr>
      </p:pic>
    </p:spTree>
    <p:extLst>
      <p:ext uri="{BB962C8B-B14F-4D97-AF65-F5344CB8AC3E}">
        <p14:creationId xmlns:p14="http://schemas.microsoft.com/office/powerpoint/2010/main" val="328322398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CC50FA9-4221-CF4A-856A-917F9AE1FAD7}"/>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Cultural lenses</a:t>
            </a:r>
            <a:endParaRPr lang="en-US" sz="4400">
              <a:solidFill>
                <a:srgbClr val="FFFFFF"/>
              </a:solidFill>
            </a:endParaRPr>
          </a:p>
        </p:txBody>
      </p:sp>
      <p:sp>
        <p:nvSpPr>
          <p:cNvPr id="3" name="Content Placeholder 2">
            <a:extLst>
              <a:ext uri="{FF2B5EF4-FFF2-40B4-BE49-F238E27FC236}">
                <a16:creationId xmlns:a16="http://schemas.microsoft.com/office/drawing/2014/main" xmlns="" id="{532DE79C-C4C4-0149-9401-B248F120BA1D}"/>
              </a:ext>
            </a:extLst>
          </p:cNvPr>
          <p:cNvSpPr>
            <a:spLocks noGrp="1"/>
          </p:cNvSpPr>
          <p:nvPr>
            <p:ph idx="1"/>
          </p:nvPr>
        </p:nvSpPr>
        <p:spPr>
          <a:xfrm>
            <a:off x="5231958" y="605896"/>
            <a:ext cx="5923721" cy="5646208"/>
          </a:xfrm>
        </p:spPr>
        <p:txBody>
          <a:bodyPr anchor="ctr">
            <a:normAutofit/>
          </a:bodyPr>
          <a:lstStyle/>
          <a:p>
            <a:pPr>
              <a:lnSpc>
                <a:spcPct val="110000"/>
              </a:lnSpc>
            </a:pPr>
            <a:r>
              <a:rPr lang="en-GB" sz="1900"/>
              <a:t>Cultural lenses that people use to interpret situations are often taken for granted and, as such, become invisible (Schutz, 1967, p. 74). As a consequence, it is difficult for researchers to directly ask about culture. Instead, researchers have to ask about ordinary events and deduce the underlying rules or definitions from these descriptions, paying particular attention to the ways </a:t>
            </a:r>
            <a:r>
              <a:rPr lang="en-GB" sz="1900">
                <a:highlight>
                  <a:srgbClr val="FFFF00"/>
                </a:highlight>
              </a:rPr>
              <a:t>words are used and to the stories that convey cultural assumptions</a:t>
            </a:r>
            <a:r>
              <a:rPr lang="en-GB" sz="1900"/>
              <a:t>. </a:t>
            </a:r>
          </a:p>
          <a:p>
            <a:pPr>
              <a:lnSpc>
                <a:spcPct val="110000"/>
              </a:lnSpc>
            </a:pPr>
            <a:r>
              <a:rPr lang="en-GB" sz="1900"/>
              <a:t>It is not only the people studied who have cultural lenses; researchers do too. These lenses affect what they can see, what they look for, what questions they ask. As a result, interpretative constructionists emphasize self-awareness; they spend time examining their own assumptions and making them apparent to themselves and ultimately to the readers of their work. </a:t>
            </a:r>
          </a:p>
          <a:p>
            <a:pPr>
              <a:lnSpc>
                <a:spcPct val="110000"/>
              </a:lnSpc>
            </a:pPr>
            <a:endParaRPr lang="en-US" sz="1900"/>
          </a:p>
        </p:txBody>
      </p:sp>
    </p:spTree>
    <p:extLst>
      <p:ext uri="{BB962C8B-B14F-4D97-AF65-F5344CB8AC3E}">
        <p14:creationId xmlns:p14="http://schemas.microsoft.com/office/powerpoint/2010/main" val="228058518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A1B75A00-1600-3F4B-85AC-66802C79F36C}"/>
              </a:ext>
            </a:extLst>
          </p:cNvPr>
          <p:cNvPicPr>
            <a:picLocks noChangeAspect="1"/>
          </p:cNvPicPr>
          <p:nvPr/>
        </p:nvPicPr>
        <p:blipFill rotWithShape="1">
          <a:blip r:embed="rId2"/>
          <a:srcRect t="6250"/>
          <a:stretch/>
        </p:blipFill>
        <p:spPr>
          <a:xfrm>
            <a:off x="20" y="10"/>
            <a:ext cx="12191980" cy="6857990"/>
          </a:xfrm>
          <a:prstGeom prst="rect">
            <a:avLst/>
          </a:prstGeom>
        </p:spPr>
      </p:pic>
    </p:spTree>
    <p:extLst>
      <p:ext uri="{BB962C8B-B14F-4D97-AF65-F5344CB8AC3E}">
        <p14:creationId xmlns:p14="http://schemas.microsoft.com/office/powerpoint/2010/main" val="238089422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259591BC-7A0D-0743-BDDE-6A1B00C78730}"/>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Positionality ….</a:t>
            </a:r>
          </a:p>
        </p:txBody>
      </p:sp>
      <p:sp>
        <p:nvSpPr>
          <p:cNvPr id="3" name="Content Placeholder 2">
            <a:extLst>
              <a:ext uri="{FF2B5EF4-FFF2-40B4-BE49-F238E27FC236}">
                <a16:creationId xmlns:a16="http://schemas.microsoft.com/office/drawing/2014/main" xmlns="" id="{A39D0696-0E0F-534F-A487-38DE286E8F15}"/>
              </a:ext>
            </a:extLst>
          </p:cNvPr>
          <p:cNvSpPr>
            <a:spLocks noGrp="1"/>
          </p:cNvSpPr>
          <p:nvPr>
            <p:ph idx="1"/>
          </p:nvPr>
        </p:nvSpPr>
        <p:spPr>
          <a:xfrm>
            <a:off x="5231958" y="605896"/>
            <a:ext cx="5923721" cy="5646208"/>
          </a:xfrm>
        </p:spPr>
        <p:txBody>
          <a:bodyPr anchor="ctr">
            <a:normAutofit/>
          </a:bodyPr>
          <a:lstStyle/>
          <a:p>
            <a:pPr>
              <a:lnSpc>
                <a:spcPct val="110000"/>
              </a:lnSpc>
            </a:pPr>
            <a:r>
              <a:rPr lang="en-GB" sz="2200"/>
              <a:t>The ability to get into the world of someone who does not share one’s own lenses requires an ability to recognize and then suspend one’s own cultural assumptions long enough to see and understand another’s (Gergen, 1999, p. 50). </a:t>
            </a:r>
          </a:p>
          <a:p>
            <a:pPr>
              <a:lnSpc>
                <a:spcPct val="110000"/>
              </a:lnSpc>
            </a:pPr>
            <a:r>
              <a:rPr lang="en-GB" sz="2200">
                <a:highlight>
                  <a:srgbClr val="FFFF00"/>
                </a:highlight>
              </a:rPr>
              <a:t>In this model, you don’t have to be neutral, but you do need to know what your biases are and how they may influence the research. </a:t>
            </a:r>
          </a:p>
          <a:p>
            <a:pPr>
              <a:lnSpc>
                <a:spcPct val="110000"/>
              </a:lnSpc>
            </a:pPr>
            <a:r>
              <a:rPr lang="en-GB" sz="2200"/>
              <a:t>You need to take steps to recognize your own expectations and learn how to listen to someone whose understandings are radically different from your own. </a:t>
            </a:r>
          </a:p>
          <a:p>
            <a:pPr>
              <a:lnSpc>
                <a:spcPct val="110000"/>
              </a:lnSpc>
            </a:pPr>
            <a:endParaRPr lang="en-US" sz="2200"/>
          </a:p>
        </p:txBody>
      </p:sp>
    </p:spTree>
    <p:extLst>
      <p:ext uri="{BB962C8B-B14F-4D97-AF65-F5344CB8AC3E}">
        <p14:creationId xmlns:p14="http://schemas.microsoft.com/office/powerpoint/2010/main" val="109240428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1">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23">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4" name="Rectangle 25">
            <a:extLst>
              <a:ext uri="{FF2B5EF4-FFF2-40B4-BE49-F238E27FC236}">
                <a16:creationId xmlns:a16="http://schemas.microsoft.com/office/drawing/2014/main" xmlns="" id="{33428ACC-71EC-4171-9527-10983BA6B4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127141E-EC8C-894F-87E1-A2B39E3D0F6F}"/>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400">
                <a:solidFill>
                  <a:schemeClr val="tx1">
                    <a:lumMod val="85000"/>
                    <a:lumOff val="15000"/>
                  </a:schemeClr>
                </a:solidFill>
              </a:rPr>
              <a:t>Critical, Feminist, and Postmodern Perspectives – variations of Interpretivism </a:t>
            </a:r>
            <a:br>
              <a:rPr lang="en-US" sz="3400">
                <a:solidFill>
                  <a:schemeClr val="tx1">
                    <a:lumMod val="85000"/>
                    <a:lumOff val="15000"/>
                  </a:schemeClr>
                </a:solidFill>
              </a:rPr>
            </a:br>
            <a:endParaRPr lang="en-US" sz="3400">
              <a:solidFill>
                <a:schemeClr val="tx1">
                  <a:lumMod val="85000"/>
                  <a:lumOff val="15000"/>
                </a:schemeClr>
              </a:solidFill>
            </a:endParaRPr>
          </a:p>
        </p:txBody>
      </p:sp>
      <p:pic>
        <p:nvPicPr>
          <p:cNvPr id="4" name="Content Placeholder 3">
            <a:extLst>
              <a:ext uri="{FF2B5EF4-FFF2-40B4-BE49-F238E27FC236}">
                <a16:creationId xmlns:a16="http://schemas.microsoft.com/office/drawing/2014/main" xmlns="" id="{635DC3FD-DD24-6F40-B32A-2B65E72E82C2}"/>
              </a:ext>
            </a:extLst>
          </p:cNvPr>
          <p:cNvPicPr>
            <a:picLocks noGrp="1" noChangeAspect="1"/>
          </p:cNvPicPr>
          <p:nvPr>
            <p:ph idx="1"/>
          </p:nvPr>
        </p:nvPicPr>
        <p:blipFill>
          <a:blip r:embed="rId3"/>
          <a:stretch>
            <a:fillRect/>
          </a:stretch>
        </p:blipFill>
        <p:spPr>
          <a:xfrm>
            <a:off x="905989" y="640081"/>
            <a:ext cx="6368236" cy="5054156"/>
          </a:xfrm>
          <a:prstGeom prst="rect">
            <a:avLst/>
          </a:prstGeom>
        </p:spPr>
      </p:pic>
      <p:cxnSp>
        <p:nvCxnSpPr>
          <p:cNvPr id="35" name="Straight Connector 27">
            <a:extLst>
              <a:ext uri="{FF2B5EF4-FFF2-40B4-BE49-F238E27FC236}">
                <a16:creationId xmlns:a16="http://schemas.microsoft.com/office/drawing/2014/main" xmlns="" id="{BA22713B-ABB6-4391-97F9-0449A2B9B66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6" name="Rectangle 29">
            <a:extLst>
              <a:ext uri="{FF2B5EF4-FFF2-40B4-BE49-F238E27FC236}">
                <a16:creationId xmlns:a16="http://schemas.microsoft.com/office/drawing/2014/main" xmlns="" id="{8D4480B4-953D-41FA-9052-09AB3A026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51876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xmlns="" id="{33428ACC-71EC-4171-9527-10983BA6B4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A1D5C27-C923-8347-82E9-1256EAB88113}"/>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600" dirty="0">
                <a:solidFill>
                  <a:schemeClr val="tx1">
                    <a:lumMod val="85000"/>
                    <a:lumOff val="15000"/>
                  </a:schemeClr>
                </a:solidFill>
              </a:rPr>
              <a:t>Critical Perspectives</a:t>
            </a:r>
          </a:p>
        </p:txBody>
      </p:sp>
      <p:pic>
        <p:nvPicPr>
          <p:cNvPr id="4" name="Content Placeholder 3">
            <a:extLst>
              <a:ext uri="{FF2B5EF4-FFF2-40B4-BE49-F238E27FC236}">
                <a16:creationId xmlns:a16="http://schemas.microsoft.com/office/drawing/2014/main" xmlns="" id="{B9602034-1518-AE4A-ADC7-D6F6348970CA}"/>
              </a:ext>
            </a:extLst>
          </p:cNvPr>
          <p:cNvPicPr>
            <a:picLocks noGrp="1" noChangeAspect="1"/>
          </p:cNvPicPr>
          <p:nvPr>
            <p:ph idx="1"/>
          </p:nvPr>
        </p:nvPicPr>
        <p:blipFill rotWithShape="1">
          <a:blip r:embed="rId3"/>
          <a:srcRect t="7235"/>
          <a:stretch/>
        </p:blipFill>
        <p:spPr>
          <a:xfrm>
            <a:off x="1359108" y="640081"/>
            <a:ext cx="5461998" cy="5054156"/>
          </a:xfrm>
          <a:prstGeom prst="rect">
            <a:avLst/>
          </a:prstGeom>
        </p:spPr>
      </p:pic>
      <p:cxnSp>
        <p:nvCxnSpPr>
          <p:cNvPr id="32" name="Straight Connector 31">
            <a:extLst>
              <a:ext uri="{FF2B5EF4-FFF2-40B4-BE49-F238E27FC236}">
                <a16:creationId xmlns:a16="http://schemas.microsoft.com/office/drawing/2014/main" xmlns="" id="{BA22713B-ABB6-4391-97F9-0449A2B9B66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xmlns="" id="{8D4480B4-953D-41FA-9052-09AB3A026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1632060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DBB6870-24B0-F94D-837D-BA264062AEFE}"/>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Critical Perspectives</a:t>
            </a:r>
          </a:p>
        </p:txBody>
      </p:sp>
      <p:sp>
        <p:nvSpPr>
          <p:cNvPr id="3" name="Content Placeholder 2">
            <a:extLst>
              <a:ext uri="{FF2B5EF4-FFF2-40B4-BE49-F238E27FC236}">
                <a16:creationId xmlns:a16="http://schemas.microsoft.com/office/drawing/2014/main" xmlns="" id="{9B7051A1-1E99-B847-82F5-DB3F948B7D17}"/>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a:t>The critical perspective maintains that the purpose of research should be discovery and remediation of societal problems (Kincheloe &amp; McLaren, 2000). </a:t>
            </a:r>
          </a:p>
          <a:p>
            <a:pPr>
              <a:lnSpc>
                <a:spcPct val="110000"/>
              </a:lnSpc>
            </a:pPr>
            <a:r>
              <a:rPr lang="en-GB" sz="2000"/>
              <a:t>Rather than advocating neutrality, critical researchers emphasize action research, arguing that research should redress past oppression; bring problems to light; and help minorities, the poor, the powerless, and the silenced. </a:t>
            </a:r>
          </a:p>
          <a:p>
            <a:pPr>
              <a:lnSpc>
                <a:spcPct val="110000"/>
              </a:lnSpc>
            </a:pPr>
            <a:r>
              <a:rPr lang="en-GB" sz="2000"/>
              <a:t>With this approach, knowledge is considered subjective, depending on whose perspective you take and whose eyes view it. </a:t>
            </a:r>
          </a:p>
          <a:p>
            <a:pPr>
              <a:lnSpc>
                <a:spcPct val="110000"/>
              </a:lnSpc>
            </a:pPr>
            <a:r>
              <a:rPr lang="en-GB" sz="2000"/>
              <a:t>This form of subjectivity is called </a:t>
            </a:r>
            <a:r>
              <a:rPr lang="en-GB" sz="2000" i="1"/>
              <a:t>standpoint theory </a:t>
            </a:r>
            <a:r>
              <a:rPr lang="en-GB" sz="2000"/>
              <a:t>because it emphasizes whose point of view you are taking. </a:t>
            </a:r>
          </a:p>
          <a:p>
            <a:pPr>
              <a:lnSpc>
                <a:spcPct val="110000"/>
              </a:lnSpc>
            </a:pPr>
            <a:endParaRPr lang="en-US" sz="2000"/>
          </a:p>
        </p:txBody>
      </p:sp>
    </p:spTree>
    <p:extLst>
      <p:ext uri="{BB962C8B-B14F-4D97-AF65-F5344CB8AC3E}">
        <p14:creationId xmlns:p14="http://schemas.microsoft.com/office/powerpoint/2010/main" val="48963913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5C534EB-F654-AF49-86D5-03DAA8E0565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Critical Perspectives</a:t>
            </a:r>
          </a:p>
        </p:txBody>
      </p:sp>
      <p:sp>
        <p:nvSpPr>
          <p:cNvPr id="3" name="Content Placeholder 2">
            <a:extLst>
              <a:ext uri="{FF2B5EF4-FFF2-40B4-BE49-F238E27FC236}">
                <a16:creationId xmlns:a16="http://schemas.microsoft.com/office/drawing/2014/main" xmlns="" id="{D488B02E-98E8-DB47-8B5E-B6F305E64EA1}"/>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a:t>Critical researchers explicitly take sides by giving voice to underdog groups, those sidelined by society, or those made invisible to the public. </a:t>
            </a:r>
          </a:p>
          <a:p>
            <a:pPr>
              <a:lnSpc>
                <a:spcPct val="110000"/>
              </a:lnSpc>
            </a:pPr>
            <a:r>
              <a:rPr lang="en-GB" sz="2000"/>
              <a:t>They study victims of crimes; migrant workers; people confined in mental institutions or prisons; AIDS patients, their lovers, and their advocates; political and social minorities; and the disabled.</a:t>
            </a:r>
          </a:p>
          <a:p>
            <a:pPr>
              <a:lnSpc>
                <a:spcPct val="110000"/>
              </a:lnSpc>
            </a:pPr>
            <a:r>
              <a:rPr lang="en-GB" sz="2000"/>
              <a:t>They give voice to the unemployed, the downwardly mobile, those who do the dirty work of the society or clean up others’ messes. </a:t>
            </a:r>
          </a:p>
          <a:p>
            <a:pPr>
              <a:lnSpc>
                <a:spcPct val="110000"/>
              </a:lnSpc>
            </a:pPr>
            <a:r>
              <a:rPr lang="en-GB" sz="2000"/>
              <a:t>Critical researchers examine the accomplishments of the oppressed that others ignore. </a:t>
            </a:r>
          </a:p>
          <a:p>
            <a:pPr>
              <a:lnSpc>
                <a:spcPct val="110000"/>
              </a:lnSpc>
            </a:pPr>
            <a:endParaRPr lang="en-US" sz="2000"/>
          </a:p>
        </p:txBody>
      </p:sp>
    </p:spTree>
    <p:extLst>
      <p:ext uri="{BB962C8B-B14F-4D97-AF65-F5344CB8AC3E}">
        <p14:creationId xmlns:p14="http://schemas.microsoft.com/office/powerpoint/2010/main" val="23329388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7D8053E-7471-A14B-B0A1-42BF0FEAFB1F}"/>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Critical Perspectives</a:t>
            </a:r>
          </a:p>
        </p:txBody>
      </p:sp>
      <p:sp>
        <p:nvSpPr>
          <p:cNvPr id="3" name="Content Placeholder 2">
            <a:extLst>
              <a:ext uri="{FF2B5EF4-FFF2-40B4-BE49-F238E27FC236}">
                <a16:creationId xmlns:a16="http://schemas.microsoft.com/office/drawing/2014/main" xmlns="" id="{6827E423-9712-3249-9AE6-C29D9BA06B96}"/>
              </a:ext>
            </a:extLst>
          </p:cNvPr>
          <p:cNvSpPr>
            <a:spLocks noGrp="1"/>
          </p:cNvSpPr>
          <p:nvPr>
            <p:ph idx="1"/>
          </p:nvPr>
        </p:nvSpPr>
        <p:spPr>
          <a:xfrm>
            <a:off x="5231958" y="605896"/>
            <a:ext cx="5923721" cy="5646208"/>
          </a:xfrm>
        </p:spPr>
        <p:txBody>
          <a:bodyPr anchor="ctr">
            <a:normAutofit/>
          </a:bodyPr>
          <a:lstStyle/>
          <a:p>
            <a:r>
              <a:rPr lang="en-GB" sz="2200"/>
              <a:t>Those who follow the critical paradigm document the tools of oppression and repression, including police brutality, censorship, twisted jus- tice systems, social isolation, and various forms of bullying. They look at the consequences for the individuals and for the society. </a:t>
            </a:r>
          </a:p>
          <a:p>
            <a:r>
              <a:rPr lang="en-GB" sz="2200"/>
              <a:t>Critical researchers argue that research should lead to action to reduce the problems caused by oppression by connecting “the everyday troubles individuals face to public issues of power, justice, and democracy” (Kincheloe &amp; McLaren, 2000, p. 289).</a:t>
            </a:r>
            <a:endParaRPr lang="en-US" sz="2200"/>
          </a:p>
        </p:txBody>
      </p:sp>
    </p:spTree>
    <p:extLst>
      <p:ext uri="{BB962C8B-B14F-4D97-AF65-F5344CB8AC3E}">
        <p14:creationId xmlns:p14="http://schemas.microsoft.com/office/powerpoint/2010/main" val="276668538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E4938AA3-275C-E546-BA91-94E424BF289F}"/>
              </a:ext>
            </a:extLst>
          </p:cNvPr>
          <p:cNvPicPr>
            <a:picLocks noChangeAspect="1"/>
          </p:cNvPicPr>
          <p:nvPr/>
        </p:nvPicPr>
        <p:blipFill rotWithShape="1">
          <a:blip r:embed="rId2"/>
          <a:srcRect t="464" b="15267"/>
          <a:stretch/>
        </p:blipFill>
        <p:spPr>
          <a:xfrm>
            <a:off x="20" y="10"/>
            <a:ext cx="12191980" cy="6857990"/>
          </a:xfrm>
          <a:prstGeom prst="rect">
            <a:avLst/>
          </a:prstGeom>
        </p:spPr>
      </p:pic>
    </p:spTree>
    <p:extLst>
      <p:ext uri="{BB962C8B-B14F-4D97-AF65-F5344CB8AC3E}">
        <p14:creationId xmlns:p14="http://schemas.microsoft.com/office/powerpoint/2010/main" val="26365466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86BE2A7-7B08-A04C-8AEB-C97FA4413314}"/>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Feminism</a:t>
            </a:r>
          </a:p>
        </p:txBody>
      </p:sp>
      <p:sp>
        <p:nvSpPr>
          <p:cNvPr id="3" name="Content Placeholder 2">
            <a:extLst>
              <a:ext uri="{FF2B5EF4-FFF2-40B4-BE49-F238E27FC236}">
                <a16:creationId xmlns:a16="http://schemas.microsoft.com/office/drawing/2014/main" xmlns="" id="{B42E8EF8-8DCF-FB43-82FC-18FA96477BC4}"/>
              </a:ext>
            </a:extLst>
          </p:cNvPr>
          <p:cNvSpPr>
            <a:spLocks noGrp="1"/>
          </p:cNvSpPr>
          <p:nvPr>
            <p:ph idx="1"/>
          </p:nvPr>
        </p:nvSpPr>
        <p:spPr>
          <a:xfrm>
            <a:off x="5231958" y="605896"/>
            <a:ext cx="5923721" cy="5646208"/>
          </a:xfrm>
        </p:spPr>
        <p:txBody>
          <a:bodyPr anchor="ctr">
            <a:normAutofit/>
          </a:bodyPr>
          <a:lstStyle/>
          <a:p>
            <a:pPr>
              <a:lnSpc>
                <a:spcPct val="110000"/>
              </a:lnSpc>
            </a:pPr>
            <a:r>
              <a:rPr lang="en-GB" sz="2200" dirty="0"/>
              <a:t>Feminist researchers pay particularly close attention to issues of dominance and submission, especially when gender is involved. </a:t>
            </a:r>
          </a:p>
          <a:p>
            <a:pPr>
              <a:lnSpc>
                <a:spcPct val="110000"/>
              </a:lnSpc>
            </a:pPr>
            <a:r>
              <a:rPr lang="en-GB" sz="2200" dirty="0"/>
              <a:t>While some feminist researchers design surveys consistent with a feminist approach, many have been more comfort able with qualitative interviews that allow the interviewees to talk back, to challenge cultural assumptions embedded in the questions, and to answer from their own experience. </a:t>
            </a:r>
          </a:p>
          <a:p>
            <a:pPr>
              <a:lnSpc>
                <a:spcPct val="110000"/>
              </a:lnSpc>
            </a:pPr>
            <a:r>
              <a:rPr lang="en-GB" sz="2200" dirty="0"/>
              <a:t>Allowing people to “talk back” is a political act (hooks, 1989) that gives a voice to those who have been silenced. </a:t>
            </a:r>
            <a:endParaRPr lang="en-US" sz="2200" dirty="0"/>
          </a:p>
        </p:txBody>
      </p:sp>
    </p:spTree>
    <p:extLst>
      <p:ext uri="{BB962C8B-B14F-4D97-AF65-F5344CB8AC3E}">
        <p14:creationId xmlns:p14="http://schemas.microsoft.com/office/powerpoint/2010/main" val="3616463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2C5CE2A-30FB-C748-B946-86415B8E2417}"/>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Feminist</a:t>
            </a:r>
          </a:p>
        </p:txBody>
      </p:sp>
      <p:sp>
        <p:nvSpPr>
          <p:cNvPr id="3" name="Content Placeholder 2">
            <a:extLst>
              <a:ext uri="{FF2B5EF4-FFF2-40B4-BE49-F238E27FC236}">
                <a16:creationId xmlns:a16="http://schemas.microsoft.com/office/drawing/2014/main" xmlns="" id="{383661D9-299B-0F4C-97D6-4AE7AF69EC7D}"/>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dirty="0"/>
              <a:t>Feminist methodology is generally gentle; the interviewer takes pains not to dominate the interviewee and works to build a relationship—often a real friendship—with the interviewee. Interviewer and interviewee share responsibility for working out the ways in which ideas can be expressed and women’s lives described. </a:t>
            </a:r>
          </a:p>
          <a:p>
            <a:pPr>
              <a:lnSpc>
                <a:spcPct val="110000"/>
              </a:lnSpc>
            </a:pPr>
            <a:r>
              <a:rPr lang="en-GB" sz="2000" dirty="0"/>
              <a:t>Feminist research emphasizes the importance of cultural affinity between the researcher and the conversational partner; some feminist researchers claim not only that women should interview women but also that interviewers need to be in the same position as the interviewees. For example, adult students with children should interview other adult students with children. </a:t>
            </a:r>
          </a:p>
          <a:p>
            <a:pPr>
              <a:lnSpc>
                <a:spcPct val="110000"/>
              </a:lnSpc>
            </a:pPr>
            <a:endParaRPr lang="en-US" sz="2000" dirty="0"/>
          </a:p>
        </p:txBody>
      </p:sp>
    </p:spTree>
    <p:extLst>
      <p:ext uri="{BB962C8B-B14F-4D97-AF65-F5344CB8AC3E}">
        <p14:creationId xmlns:p14="http://schemas.microsoft.com/office/powerpoint/2010/main" val="291795045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52BD35A-BC99-4831-A358-06E2CEB966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18D44052-D75C-7C45-AF44-8A8B624D803F}"/>
              </a:ext>
            </a:extLst>
          </p:cNvPr>
          <p:cNvPicPr>
            <a:picLocks noChangeAspect="1"/>
          </p:cNvPicPr>
          <p:nvPr/>
        </p:nvPicPr>
        <p:blipFill>
          <a:blip r:embed="rId2"/>
          <a:stretch>
            <a:fillRect/>
          </a:stretch>
        </p:blipFill>
        <p:spPr>
          <a:xfrm>
            <a:off x="943356" y="1513398"/>
            <a:ext cx="10337292" cy="3824798"/>
          </a:xfrm>
          <a:prstGeom prst="rect">
            <a:avLst/>
          </a:prstGeom>
        </p:spPr>
      </p:pic>
    </p:spTree>
    <p:extLst>
      <p:ext uri="{BB962C8B-B14F-4D97-AF65-F5344CB8AC3E}">
        <p14:creationId xmlns:p14="http://schemas.microsoft.com/office/powerpoint/2010/main" val="276251076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111486EC-5039-364D-A137-1A374D1BB288}"/>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55163911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5339D28-31C9-4B40-86D8-B59033B31470}"/>
              </a:ext>
            </a:extLst>
          </p:cNvPr>
          <p:cNvSpPr>
            <a:spLocks noGrp="1"/>
          </p:cNvSpPr>
          <p:nvPr>
            <p:ph type="title"/>
          </p:nvPr>
        </p:nvSpPr>
        <p:spPr>
          <a:xfrm>
            <a:off x="492369" y="605896"/>
            <a:ext cx="3642309" cy="5646208"/>
          </a:xfrm>
        </p:spPr>
        <p:txBody>
          <a:bodyPr anchor="ctr">
            <a:normAutofit/>
          </a:bodyPr>
          <a:lstStyle/>
          <a:p>
            <a:r>
              <a:rPr lang="en-US" sz="4100">
                <a:solidFill>
                  <a:srgbClr val="FFFFFF"/>
                </a:solidFill>
              </a:rPr>
              <a:t>Postmodernism</a:t>
            </a:r>
          </a:p>
        </p:txBody>
      </p:sp>
      <p:sp>
        <p:nvSpPr>
          <p:cNvPr id="3" name="Content Placeholder 2">
            <a:extLst>
              <a:ext uri="{FF2B5EF4-FFF2-40B4-BE49-F238E27FC236}">
                <a16:creationId xmlns:a16="http://schemas.microsoft.com/office/drawing/2014/main" xmlns="" id="{66BE027F-3E57-0146-9742-24A09387F60C}"/>
              </a:ext>
            </a:extLst>
          </p:cNvPr>
          <p:cNvSpPr>
            <a:spLocks noGrp="1"/>
          </p:cNvSpPr>
          <p:nvPr>
            <p:ph idx="1"/>
          </p:nvPr>
        </p:nvSpPr>
        <p:spPr>
          <a:xfrm>
            <a:off x="5231958" y="605896"/>
            <a:ext cx="5923721" cy="5646208"/>
          </a:xfrm>
        </p:spPr>
        <p:txBody>
          <a:bodyPr anchor="ctr">
            <a:normAutofit/>
          </a:bodyPr>
          <a:lstStyle/>
          <a:p>
            <a:pPr>
              <a:lnSpc>
                <a:spcPct val="110000"/>
              </a:lnSpc>
            </a:pPr>
            <a:endParaRPr lang="en-GB" sz="1700"/>
          </a:p>
          <a:p>
            <a:pPr>
              <a:lnSpc>
                <a:spcPct val="110000"/>
              </a:lnSpc>
            </a:pPr>
            <a:r>
              <a:rPr lang="en-GB" sz="1700"/>
              <a:t>Researchers who identify themselves as postmodernist also reject much of positivism. Postmodernism assumes that reality is not fully knowable and that truth is impossible to define. At the extreme, some postmodernists worry that nothing at all can be known and claim that the best that researchers can accomplish is to allow people to share experiences and feelings with one another. </a:t>
            </a:r>
          </a:p>
          <a:p>
            <a:pPr>
              <a:lnSpc>
                <a:spcPct val="110000"/>
              </a:lnSpc>
            </a:pPr>
            <a:r>
              <a:rPr lang="en-GB" sz="1700"/>
              <a:t>Postmodernists argue that neutrality is impossible because everyone has interests and attitudes that influence how topics are selected, what questions are asked, and what means of analysis are considered appropriate. </a:t>
            </a:r>
          </a:p>
          <a:p>
            <a:pPr>
              <a:lnSpc>
                <a:spcPct val="110000"/>
              </a:lnSpc>
            </a:pPr>
            <a:r>
              <a:rPr lang="en-GB" sz="1700"/>
              <a:t>Like snow- flakes, no two researchers are exactly alike, so the conclusions reached by different researchers are unlikely to match. </a:t>
            </a:r>
          </a:p>
          <a:p>
            <a:pPr>
              <a:lnSpc>
                <a:spcPct val="110000"/>
              </a:lnSpc>
            </a:pPr>
            <a:endParaRPr lang="en-US" sz="1700"/>
          </a:p>
        </p:txBody>
      </p:sp>
    </p:spTree>
    <p:extLst>
      <p:ext uri="{BB962C8B-B14F-4D97-AF65-F5344CB8AC3E}">
        <p14:creationId xmlns:p14="http://schemas.microsoft.com/office/powerpoint/2010/main" val="253345457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52BD35A-BC99-4831-A358-06E2CEB966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27CE78D9-576C-D140-AFDD-0B6D92E25060}"/>
              </a:ext>
            </a:extLst>
          </p:cNvPr>
          <p:cNvPicPr>
            <a:picLocks noChangeAspect="1"/>
          </p:cNvPicPr>
          <p:nvPr/>
        </p:nvPicPr>
        <p:blipFill rotWithShape="1">
          <a:blip r:embed="rId2"/>
          <a:srcRect r="2699" b="11545"/>
          <a:stretch/>
        </p:blipFill>
        <p:spPr>
          <a:xfrm>
            <a:off x="1184242" y="905933"/>
            <a:ext cx="9855519" cy="5039728"/>
          </a:xfrm>
          <a:prstGeom prst="rect">
            <a:avLst/>
          </a:prstGeom>
        </p:spPr>
      </p:pic>
    </p:spTree>
    <p:extLst>
      <p:ext uri="{BB962C8B-B14F-4D97-AF65-F5344CB8AC3E}">
        <p14:creationId xmlns:p14="http://schemas.microsoft.com/office/powerpoint/2010/main" val="410877975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52BD35A-BC99-4831-A358-06E2CEB966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3EA8D8D3-92B3-AA4C-A363-B88680A866D9}"/>
              </a:ext>
            </a:extLst>
          </p:cNvPr>
          <p:cNvPicPr>
            <a:picLocks noChangeAspect="1"/>
          </p:cNvPicPr>
          <p:nvPr/>
        </p:nvPicPr>
        <p:blipFill>
          <a:blip r:embed="rId2"/>
          <a:stretch>
            <a:fillRect/>
          </a:stretch>
        </p:blipFill>
        <p:spPr>
          <a:xfrm>
            <a:off x="3514204" y="905933"/>
            <a:ext cx="5195595" cy="5039728"/>
          </a:xfrm>
          <a:prstGeom prst="rect">
            <a:avLst/>
          </a:prstGeom>
        </p:spPr>
      </p:pic>
    </p:spTree>
    <p:extLst>
      <p:ext uri="{BB962C8B-B14F-4D97-AF65-F5344CB8AC3E}">
        <p14:creationId xmlns:p14="http://schemas.microsoft.com/office/powerpoint/2010/main" val="271518293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7605FDC-6772-1A41-A281-1427E8889F08}"/>
              </a:ext>
            </a:extLst>
          </p:cNvPr>
          <p:cNvSpPr>
            <a:spLocks noGrp="1"/>
          </p:cNvSpPr>
          <p:nvPr>
            <p:ph type="title"/>
          </p:nvPr>
        </p:nvSpPr>
        <p:spPr>
          <a:xfrm>
            <a:off x="492369" y="605896"/>
            <a:ext cx="3642309" cy="5646208"/>
          </a:xfrm>
        </p:spPr>
        <p:txBody>
          <a:bodyPr anchor="ctr">
            <a:normAutofit/>
          </a:bodyPr>
          <a:lstStyle/>
          <a:p>
            <a:r>
              <a:rPr lang="en-US" sz="4100">
                <a:solidFill>
                  <a:srgbClr val="FFFFFF"/>
                </a:solidFill>
              </a:rPr>
              <a:t>Postmodernism</a:t>
            </a:r>
          </a:p>
        </p:txBody>
      </p:sp>
      <p:sp>
        <p:nvSpPr>
          <p:cNvPr id="3" name="Content Placeholder 2">
            <a:extLst>
              <a:ext uri="{FF2B5EF4-FFF2-40B4-BE49-F238E27FC236}">
                <a16:creationId xmlns:a16="http://schemas.microsoft.com/office/drawing/2014/main" xmlns="" id="{1C77A2AA-01B2-1D4C-AC63-523A9EDF75E3}"/>
              </a:ext>
            </a:extLst>
          </p:cNvPr>
          <p:cNvSpPr>
            <a:spLocks noGrp="1"/>
          </p:cNvSpPr>
          <p:nvPr>
            <p:ph idx="1"/>
          </p:nvPr>
        </p:nvSpPr>
        <p:spPr>
          <a:xfrm>
            <a:off x="5231958" y="605896"/>
            <a:ext cx="5923721" cy="5646208"/>
          </a:xfrm>
        </p:spPr>
        <p:txBody>
          <a:bodyPr anchor="ctr">
            <a:normAutofit/>
          </a:bodyPr>
          <a:lstStyle/>
          <a:p>
            <a:pPr>
              <a:lnSpc>
                <a:spcPct val="110000"/>
              </a:lnSpc>
            </a:pPr>
            <a:r>
              <a:rPr lang="en-GB" sz="2000"/>
              <a:t>Rather than accept that there is one correct view as the positivists do, postmodernists argue that the researcher’s view is only one among many and has no more legitimacy than the views of the people being studied. </a:t>
            </a:r>
          </a:p>
          <a:p>
            <a:pPr>
              <a:lnSpc>
                <a:spcPct val="110000"/>
              </a:lnSpc>
            </a:pPr>
            <a:r>
              <a:rPr lang="en-GB" sz="2000"/>
              <a:t>It is important, therefore, to present a range of views and conclusions in as raw a fashion as possible—that is, in the words of the speakers, with little interpretive overlay. </a:t>
            </a:r>
          </a:p>
          <a:p>
            <a:pPr>
              <a:lnSpc>
                <a:spcPct val="110000"/>
              </a:lnSpc>
            </a:pPr>
            <a:r>
              <a:rPr lang="en-GB" sz="2000"/>
              <a:t>Because the author’s voice is not privileged, some postmodernists argue that only the interviewees’ voices should be presented through unedited videotapes or transcripts of recordings of what was said (Atkinson, 2001; Denzin, 1997; Gergen, 1999; Schwandt, 1999; Schwandt, 2000). </a:t>
            </a:r>
          </a:p>
          <a:p>
            <a:pPr>
              <a:lnSpc>
                <a:spcPct val="110000"/>
              </a:lnSpc>
            </a:pPr>
            <a:endParaRPr lang="en-US" sz="2000"/>
          </a:p>
        </p:txBody>
      </p:sp>
    </p:spTree>
    <p:extLst>
      <p:ext uri="{BB962C8B-B14F-4D97-AF65-F5344CB8AC3E}">
        <p14:creationId xmlns:p14="http://schemas.microsoft.com/office/powerpoint/2010/main" val="113624624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vert="horz" lIns="91440" tIns="45720" rIns="91440" bIns="45720" rtlCol="0" anchor="ctr">
            <a:normAutofit/>
          </a:bodyPr>
          <a:lstStyle/>
          <a:p>
            <a:r>
              <a:rPr lang="en-US" sz="3700">
                <a:solidFill>
                  <a:srgbClr val="FFFFFF"/>
                </a:solidFill>
              </a:rPr>
              <a:t>Language/labels commonly associated with major research paradigms </a:t>
            </a:r>
          </a:p>
        </p:txBody>
      </p:sp>
      <p:sp>
        <p:nvSpPr>
          <p:cNvPr id="3" name="Content Placeholder 2"/>
          <p:cNvSpPr>
            <a:spLocks noGrp="1"/>
          </p:cNvSpPr>
          <p:nvPr>
            <p:ph idx="1"/>
          </p:nvPr>
        </p:nvSpPr>
        <p:spPr>
          <a:xfrm>
            <a:off x="5231958" y="605896"/>
            <a:ext cx="5923721" cy="5646208"/>
          </a:xfrm>
        </p:spPr>
        <p:txBody>
          <a:bodyPr vert="horz" lIns="91440" tIns="45720" rIns="91440" bIns="45720" rtlCol="0" anchor="ctr">
            <a:normAutofit/>
          </a:bodyPr>
          <a:lstStyle/>
          <a:p>
            <a:pPr marL="0" indent="0">
              <a:buNone/>
            </a:pPr>
            <a:r>
              <a:rPr lang="en-US" sz="2400" cap="all" spc="200"/>
              <a:t>Adapted from Lather (1992) and Guba and Lincoln (1989, 2005).</a:t>
            </a:r>
          </a:p>
        </p:txBody>
      </p:sp>
    </p:spTree>
    <p:extLst>
      <p:ext uri="{BB962C8B-B14F-4D97-AF65-F5344CB8AC3E}">
        <p14:creationId xmlns:p14="http://schemas.microsoft.com/office/powerpoint/2010/main" val="178069049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1497DE5-0939-4D1D-9350-0C5E1B209C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5CCC70ED-6C63-4537-B7EB-51990D6C0A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76E24C1-2968-40DC-A36E-F6B85F0F07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p:cNvGraphicFramePr>
            <a:graphicFrameLocks noGrp="1"/>
          </p:cNvGraphicFramePr>
          <p:nvPr>
            <p:extLst>
              <p:ext uri="{D42A27DB-BD31-4B8C-83A1-F6EECF244321}">
                <p14:modId xmlns:p14="http://schemas.microsoft.com/office/powerpoint/2010/main" val="451671234"/>
              </p:ext>
            </p:extLst>
          </p:nvPr>
        </p:nvGraphicFramePr>
        <p:xfrm>
          <a:off x="943356" y="1149504"/>
          <a:ext cx="10337294" cy="4552590"/>
        </p:xfrm>
        <a:graphic>
          <a:graphicData uri="http://schemas.openxmlformats.org/drawingml/2006/table">
            <a:tbl>
              <a:tblPr firstRow="1" bandRow="1">
                <a:tableStyleId>{8EC20E35-A176-4012-BC5E-935CFFF8708E}</a:tableStyleId>
              </a:tblPr>
              <a:tblGrid>
                <a:gridCol w="2593299">
                  <a:extLst>
                    <a:ext uri="{9D8B030D-6E8A-4147-A177-3AD203B41FA5}">
                      <a16:colId xmlns:a16="http://schemas.microsoft.com/office/drawing/2014/main" xmlns="" val="20000"/>
                    </a:ext>
                  </a:extLst>
                </a:gridCol>
                <a:gridCol w="2593299">
                  <a:extLst>
                    <a:ext uri="{9D8B030D-6E8A-4147-A177-3AD203B41FA5}">
                      <a16:colId xmlns:a16="http://schemas.microsoft.com/office/drawing/2014/main" xmlns="" val="20001"/>
                    </a:ext>
                  </a:extLst>
                </a:gridCol>
                <a:gridCol w="2621052">
                  <a:extLst>
                    <a:ext uri="{9D8B030D-6E8A-4147-A177-3AD203B41FA5}">
                      <a16:colId xmlns:a16="http://schemas.microsoft.com/office/drawing/2014/main" xmlns="" val="20002"/>
                    </a:ext>
                  </a:extLst>
                </a:gridCol>
                <a:gridCol w="2529644">
                  <a:extLst>
                    <a:ext uri="{9D8B030D-6E8A-4147-A177-3AD203B41FA5}">
                      <a16:colId xmlns:a16="http://schemas.microsoft.com/office/drawing/2014/main" xmlns="" val="20003"/>
                    </a:ext>
                  </a:extLst>
                </a:gridCol>
              </a:tblGrid>
              <a:tr h="325185">
                <a:tc>
                  <a:txBody>
                    <a:bodyPr/>
                    <a:lstStyle/>
                    <a:p>
                      <a:r>
                        <a:rPr lang="en-GB" sz="1400"/>
                        <a:t>Postpositivism</a:t>
                      </a:r>
                    </a:p>
                  </a:txBody>
                  <a:tcPr marL="72266" marR="72266" marT="36134" marB="36134"/>
                </a:tc>
                <a:tc>
                  <a:txBody>
                    <a:bodyPr/>
                    <a:lstStyle/>
                    <a:p>
                      <a:r>
                        <a:rPr lang="en-GB" sz="1400"/>
                        <a:t>Constructivist</a:t>
                      </a:r>
                    </a:p>
                  </a:txBody>
                  <a:tcPr marL="72266" marR="72266" marT="36134" marB="36134"/>
                </a:tc>
                <a:tc>
                  <a:txBody>
                    <a:bodyPr/>
                    <a:lstStyle/>
                    <a:p>
                      <a:r>
                        <a:rPr lang="en-GB" sz="1400"/>
                        <a:t>Transformative</a:t>
                      </a:r>
                    </a:p>
                  </a:txBody>
                  <a:tcPr marL="72266" marR="72266" marT="36134" marB="36134"/>
                </a:tc>
                <a:tc>
                  <a:txBody>
                    <a:bodyPr/>
                    <a:lstStyle/>
                    <a:p>
                      <a:r>
                        <a:rPr lang="en-GB" sz="1400"/>
                        <a:t>Pragmatic</a:t>
                      </a:r>
                    </a:p>
                  </a:txBody>
                  <a:tcPr marL="72266" marR="72266" marT="36134" marB="36134"/>
                </a:tc>
                <a:extLst>
                  <a:ext uri="{0D108BD9-81ED-4DB2-BD59-A6C34878D82A}">
                    <a16:rowId xmlns:a16="http://schemas.microsoft.com/office/drawing/2014/main" xmlns="" val="10000"/>
                  </a:ext>
                </a:extLst>
              </a:tr>
              <a:tr h="325185">
                <a:tc>
                  <a:txBody>
                    <a:bodyPr/>
                    <a:lstStyle/>
                    <a:p>
                      <a:r>
                        <a:rPr lang="en-GB" sz="1400"/>
                        <a:t>Experimental</a:t>
                      </a:r>
                    </a:p>
                  </a:txBody>
                  <a:tcPr marL="72266" marR="72266" marT="36134" marB="36134"/>
                </a:tc>
                <a:tc>
                  <a:txBody>
                    <a:bodyPr/>
                    <a:lstStyle/>
                    <a:p>
                      <a:r>
                        <a:rPr lang="en-GB" sz="1400"/>
                        <a:t>Naturalistic</a:t>
                      </a:r>
                    </a:p>
                  </a:txBody>
                  <a:tcPr marL="72266" marR="72266" marT="36134" marB="36134"/>
                </a:tc>
                <a:tc>
                  <a:txBody>
                    <a:bodyPr/>
                    <a:lstStyle/>
                    <a:p>
                      <a:r>
                        <a:rPr lang="en-GB" sz="1400"/>
                        <a:t>Critical theory*</a:t>
                      </a:r>
                    </a:p>
                  </a:txBody>
                  <a:tcPr marL="72266" marR="72266" marT="36134" marB="36134"/>
                </a:tc>
                <a:tc>
                  <a:txBody>
                    <a:bodyPr/>
                    <a:lstStyle/>
                    <a:p>
                      <a:r>
                        <a:rPr lang="en-GB" sz="1400"/>
                        <a:t>Mixed methods*</a:t>
                      </a:r>
                    </a:p>
                  </a:txBody>
                  <a:tcPr marL="72266" marR="72266" marT="36134" marB="36134"/>
                </a:tc>
                <a:extLst>
                  <a:ext uri="{0D108BD9-81ED-4DB2-BD59-A6C34878D82A}">
                    <a16:rowId xmlns:a16="http://schemas.microsoft.com/office/drawing/2014/main" xmlns="" val="10001"/>
                  </a:ext>
                </a:extLst>
              </a:tr>
              <a:tr h="325185">
                <a:tc>
                  <a:txBody>
                    <a:bodyPr/>
                    <a:lstStyle/>
                    <a:p>
                      <a:r>
                        <a:rPr lang="en-GB" sz="1400"/>
                        <a:t>Quasi-experimental</a:t>
                      </a:r>
                    </a:p>
                  </a:txBody>
                  <a:tcPr marL="72266" marR="72266" marT="36134" marB="36134"/>
                </a:tc>
                <a:tc>
                  <a:txBody>
                    <a:bodyPr/>
                    <a:lstStyle/>
                    <a:p>
                      <a:r>
                        <a:rPr lang="en-GB" sz="1400"/>
                        <a:t>Phenomenological*</a:t>
                      </a:r>
                    </a:p>
                  </a:txBody>
                  <a:tcPr marL="72266" marR="72266" marT="36134" marB="36134"/>
                </a:tc>
                <a:tc>
                  <a:txBody>
                    <a:bodyPr/>
                    <a:lstStyle/>
                    <a:p>
                      <a:r>
                        <a:rPr lang="en-GB" sz="1400"/>
                        <a:t>Neo-Marxist</a:t>
                      </a:r>
                    </a:p>
                  </a:txBody>
                  <a:tcPr marL="72266" marR="72266" marT="36134" marB="36134"/>
                </a:tc>
                <a:tc>
                  <a:txBody>
                    <a:bodyPr/>
                    <a:lstStyle/>
                    <a:p>
                      <a:r>
                        <a:rPr lang="en-GB" sz="1400"/>
                        <a:t>Mixed models</a:t>
                      </a:r>
                    </a:p>
                  </a:txBody>
                  <a:tcPr marL="72266" marR="72266" marT="36134" marB="36134"/>
                </a:tc>
                <a:extLst>
                  <a:ext uri="{0D108BD9-81ED-4DB2-BD59-A6C34878D82A}">
                    <a16:rowId xmlns:a16="http://schemas.microsoft.com/office/drawing/2014/main" xmlns="" val="10002"/>
                  </a:ext>
                </a:extLst>
              </a:tr>
              <a:tr h="325185">
                <a:tc>
                  <a:txBody>
                    <a:bodyPr/>
                    <a:lstStyle/>
                    <a:p>
                      <a:r>
                        <a:rPr lang="en-GB" sz="1400"/>
                        <a:t>Correlational</a:t>
                      </a:r>
                    </a:p>
                  </a:txBody>
                  <a:tcPr marL="72266" marR="72266" marT="36134" marB="36134"/>
                </a:tc>
                <a:tc>
                  <a:txBody>
                    <a:bodyPr/>
                    <a:lstStyle/>
                    <a:p>
                      <a:r>
                        <a:rPr lang="en-GB" sz="1400"/>
                        <a:t>Hermeneutic*</a:t>
                      </a:r>
                    </a:p>
                  </a:txBody>
                  <a:tcPr marL="72266" marR="72266" marT="36134" marB="36134"/>
                </a:tc>
                <a:tc>
                  <a:txBody>
                    <a:bodyPr/>
                    <a:lstStyle/>
                    <a:p>
                      <a:r>
                        <a:rPr lang="en-GB" sz="1400"/>
                        <a:t>Feminist theories*</a:t>
                      </a:r>
                    </a:p>
                  </a:txBody>
                  <a:tcPr marL="72266" marR="72266" marT="36134" marB="36134"/>
                </a:tc>
                <a:tc>
                  <a:txBody>
                    <a:bodyPr/>
                    <a:lstStyle/>
                    <a:p>
                      <a:r>
                        <a:rPr lang="en-GB" sz="1400"/>
                        <a:t>Participatory</a:t>
                      </a:r>
                    </a:p>
                  </a:txBody>
                  <a:tcPr marL="72266" marR="72266" marT="36134" marB="36134"/>
                </a:tc>
                <a:extLst>
                  <a:ext uri="{0D108BD9-81ED-4DB2-BD59-A6C34878D82A}">
                    <a16:rowId xmlns:a16="http://schemas.microsoft.com/office/drawing/2014/main" xmlns="" val="10003"/>
                  </a:ext>
                </a:extLst>
              </a:tr>
              <a:tr h="325185">
                <a:tc>
                  <a:txBody>
                    <a:bodyPr/>
                    <a:lstStyle/>
                    <a:p>
                      <a:r>
                        <a:rPr lang="en-GB" sz="1400"/>
                        <a:t>Causal comparative</a:t>
                      </a:r>
                    </a:p>
                  </a:txBody>
                  <a:tcPr marL="72266" marR="72266" marT="36134" marB="36134"/>
                </a:tc>
                <a:tc>
                  <a:txBody>
                    <a:bodyPr/>
                    <a:lstStyle/>
                    <a:p>
                      <a:r>
                        <a:rPr lang="en-GB" sz="1400"/>
                        <a:t>Symbolic</a:t>
                      </a:r>
                      <a:r>
                        <a:rPr lang="en-GB" sz="1400" baseline="0"/>
                        <a:t> interaction*</a:t>
                      </a:r>
                      <a:endParaRPr lang="en-GB" sz="1400"/>
                    </a:p>
                  </a:txBody>
                  <a:tcPr marL="72266" marR="72266" marT="36134" marB="36134"/>
                </a:tc>
                <a:tc>
                  <a:txBody>
                    <a:bodyPr/>
                    <a:lstStyle/>
                    <a:p>
                      <a:r>
                        <a:rPr lang="en-GB" sz="1400"/>
                        <a:t>Critical race theory</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4"/>
                  </a:ext>
                </a:extLst>
              </a:tr>
              <a:tr h="325185">
                <a:tc>
                  <a:txBody>
                    <a:bodyPr/>
                    <a:lstStyle/>
                    <a:p>
                      <a:r>
                        <a:rPr lang="en-GB" sz="1400"/>
                        <a:t>Quantitative*</a:t>
                      </a:r>
                    </a:p>
                  </a:txBody>
                  <a:tcPr marL="72266" marR="72266" marT="36134" marB="36134"/>
                </a:tc>
                <a:tc>
                  <a:txBody>
                    <a:bodyPr/>
                    <a:lstStyle/>
                    <a:p>
                      <a:r>
                        <a:rPr lang="en-GB" sz="1400"/>
                        <a:t>Ethnographic*</a:t>
                      </a:r>
                    </a:p>
                  </a:txBody>
                  <a:tcPr marL="72266" marR="72266" marT="36134" marB="36134"/>
                </a:tc>
                <a:tc>
                  <a:txBody>
                    <a:bodyPr/>
                    <a:lstStyle/>
                    <a:p>
                      <a:r>
                        <a:rPr lang="en-GB" sz="1400"/>
                        <a:t>Freirean</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5"/>
                  </a:ext>
                </a:extLst>
              </a:tr>
              <a:tr h="325185">
                <a:tc>
                  <a:txBody>
                    <a:bodyPr/>
                    <a:lstStyle/>
                    <a:p>
                      <a:r>
                        <a:rPr lang="en-GB" sz="1400"/>
                        <a:t>Randomised control trials</a:t>
                      </a:r>
                    </a:p>
                  </a:txBody>
                  <a:tcPr marL="72266" marR="72266" marT="36134" marB="36134"/>
                </a:tc>
                <a:tc>
                  <a:txBody>
                    <a:bodyPr/>
                    <a:lstStyle/>
                    <a:p>
                      <a:r>
                        <a:rPr lang="en-GB" sz="1400"/>
                        <a:t>Qualitative*</a:t>
                      </a:r>
                    </a:p>
                  </a:txBody>
                  <a:tcPr marL="72266" marR="72266" marT="36134" marB="36134"/>
                </a:tc>
                <a:tc>
                  <a:txBody>
                    <a:bodyPr/>
                    <a:lstStyle/>
                    <a:p>
                      <a:r>
                        <a:rPr lang="en-GB" sz="1400"/>
                        <a:t>Participatory</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6"/>
                  </a:ext>
                </a:extLst>
              </a:tr>
              <a:tr h="325185">
                <a:tc>
                  <a:txBody>
                    <a:bodyPr/>
                    <a:lstStyle/>
                    <a:p>
                      <a:endParaRPr lang="en-GB" sz="1400"/>
                    </a:p>
                  </a:txBody>
                  <a:tcPr marL="72266" marR="72266" marT="36134" marB="36134"/>
                </a:tc>
                <a:tc>
                  <a:txBody>
                    <a:bodyPr/>
                    <a:lstStyle/>
                    <a:p>
                      <a:r>
                        <a:rPr lang="en-GB" sz="1400"/>
                        <a:t>Participatory action research</a:t>
                      </a:r>
                    </a:p>
                  </a:txBody>
                  <a:tcPr marL="72266" marR="72266" marT="36134" marB="36134"/>
                </a:tc>
                <a:tc>
                  <a:txBody>
                    <a:bodyPr/>
                    <a:lstStyle/>
                    <a:p>
                      <a:r>
                        <a:rPr lang="en-GB" sz="1400"/>
                        <a:t>Emancipatory</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7"/>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Postcolonial/Indigenous</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8"/>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Queer</a:t>
                      </a:r>
                      <a:r>
                        <a:rPr lang="en-GB" sz="1400" baseline="0"/>
                        <a:t> theory</a:t>
                      </a:r>
                      <a:endParaRPr lang="en-GB" sz="1400"/>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09"/>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Disability theories</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10"/>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Action research</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11"/>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Indigenous</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12"/>
                  </a:ext>
                </a:extLst>
              </a:tr>
              <a:tr h="325185">
                <a:tc>
                  <a:txBody>
                    <a:bodyPr/>
                    <a:lstStyle/>
                    <a:p>
                      <a:endParaRPr lang="en-GB" sz="1400"/>
                    </a:p>
                  </a:txBody>
                  <a:tcPr marL="72266" marR="72266" marT="36134" marB="36134"/>
                </a:tc>
                <a:tc>
                  <a:txBody>
                    <a:bodyPr/>
                    <a:lstStyle/>
                    <a:p>
                      <a:endParaRPr lang="en-GB" sz="1400"/>
                    </a:p>
                  </a:txBody>
                  <a:tcPr marL="72266" marR="72266" marT="36134" marB="36134"/>
                </a:tc>
                <a:tc>
                  <a:txBody>
                    <a:bodyPr/>
                    <a:lstStyle/>
                    <a:p>
                      <a:r>
                        <a:rPr lang="en-GB" sz="1400"/>
                        <a:t>Human rights/equity focused</a:t>
                      </a:r>
                    </a:p>
                  </a:txBody>
                  <a:tcPr marL="72266" marR="72266" marT="36134" marB="36134"/>
                </a:tc>
                <a:tc>
                  <a:txBody>
                    <a:bodyPr/>
                    <a:lstStyle/>
                    <a:p>
                      <a:endParaRPr lang="en-GB" sz="1400"/>
                    </a:p>
                  </a:txBody>
                  <a:tcPr marL="72266" marR="72266" marT="36134" marB="36134"/>
                </a:tc>
                <a:extLst>
                  <a:ext uri="{0D108BD9-81ED-4DB2-BD59-A6C34878D82A}">
                    <a16:rowId xmlns:a16="http://schemas.microsoft.com/office/drawing/2014/main" xmlns="" val="10013"/>
                  </a:ext>
                </a:extLst>
              </a:tr>
            </a:tbl>
          </a:graphicData>
        </a:graphic>
      </p:graphicFrame>
    </p:spTree>
    <p:extLst>
      <p:ext uri="{BB962C8B-B14F-4D97-AF65-F5344CB8AC3E}">
        <p14:creationId xmlns:p14="http://schemas.microsoft.com/office/powerpoint/2010/main" val="33096380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8">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0">
            <a:extLst>
              <a:ext uri="{FF2B5EF4-FFF2-40B4-BE49-F238E27FC236}">
                <a16:creationId xmlns:a16="http://schemas.microsoft.com/office/drawing/2014/main" xmlns="" id="{8C6E698C-8155-4B8B-BDC9-B7299772B5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5ADAC09-2AF4-4D49-9885-BBA7BE16C7FD}"/>
              </a:ext>
            </a:extLst>
          </p:cNvPr>
          <p:cNvSpPr>
            <a:spLocks noGrp="1"/>
          </p:cNvSpPr>
          <p:nvPr>
            <p:ph type="title"/>
          </p:nvPr>
        </p:nvSpPr>
        <p:spPr>
          <a:xfrm>
            <a:off x="965201" y="772731"/>
            <a:ext cx="6255026" cy="5054008"/>
          </a:xfrm>
        </p:spPr>
        <p:txBody>
          <a:bodyPr vert="horz" lIns="91440" tIns="45720" rIns="91440" bIns="45720" rtlCol="0" anchor="ctr">
            <a:normAutofit/>
          </a:bodyPr>
          <a:lstStyle/>
          <a:p>
            <a:pPr algn="r"/>
            <a:r>
              <a:rPr lang="en-US" sz="5000">
                <a:solidFill>
                  <a:schemeClr val="tx1">
                    <a:lumMod val="85000"/>
                    <a:lumOff val="15000"/>
                  </a:schemeClr>
                </a:solidFill>
              </a:rPr>
              <a:t/>
            </a:r>
            <a:br>
              <a:rPr lang="en-US" sz="5000">
                <a:solidFill>
                  <a:schemeClr val="tx1">
                    <a:lumMod val="85000"/>
                    <a:lumOff val="15000"/>
                  </a:schemeClr>
                </a:solidFill>
              </a:rPr>
            </a:br>
            <a:r>
              <a:rPr lang="en-US" sz="5000">
                <a:solidFill>
                  <a:schemeClr val="tx1">
                    <a:lumMod val="85000"/>
                    <a:lumOff val="15000"/>
                  </a:schemeClr>
                </a:solidFill>
              </a:rPr>
              <a:t>Different qualitative methodologies and the types of conclusion that can be drawn </a:t>
            </a:r>
            <a:br>
              <a:rPr lang="en-US" sz="5000">
                <a:solidFill>
                  <a:schemeClr val="tx1">
                    <a:lumMod val="85000"/>
                    <a:lumOff val="15000"/>
                  </a:schemeClr>
                </a:solidFill>
              </a:rPr>
            </a:br>
            <a:endParaRPr lang="en-US" sz="5000">
              <a:solidFill>
                <a:schemeClr val="tx1">
                  <a:lumMod val="85000"/>
                  <a:lumOff val="15000"/>
                </a:schemeClr>
              </a:solidFill>
            </a:endParaRPr>
          </a:p>
        </p:txBody>
      </p:sp>
      <p:cxnSp>
        <p:nvCxnSpPr>
          <p:cNvPr id="20" name="Straight Connector 12">
            <a:extLst>
              <a:ext uri="{FF2B5EF4-FFF2-40B4-BE49-F238E27FC236}">
                <a16:creationId xmlns:a16="http://schemas.microsoft.com/office/drawing/2014/main" xmlns="" id="{09525C9A-1972-4836-BA7A-706C946EF4D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14">
            <a:extLst>
              <a:ext uri="{FF2B5EF4-FFF2-40B4-BE49-F238E27FC236}">
                <a16:creationId xmlns:a16="http://schemas.microsoft.com/office/drawing/2014/main" xmlns="" id="{8D60EC1B-554F-47EF-839A-BAAD858F6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752217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xmlns="" id="{FE42D4B4-9FB7-A047-B3D7-E771EFFDB7CB}"/>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Positivist</a:t>
            </a:r>
          </a:p>
        </p:txBody>
      </p:sp>
      <p:sp>
        <p:nvSpPr>
          <p:cNvPr id="4" name="Content Placeholder 3">
            <a:extLst>
              <a:ext uri="{FF2B5EF4-FFF2-40B4-BE49-F238E27FC236}">
                <a16:creationId xmlns:a16="http://schemas.microsoft.com/office/drawing/2014/main" xmlns="" id="{6C88F45C-EFC1-9F48-98E4-5C26967E975C}"/>
              </a:ext>
            </a:extLst>
          </p:cNvPr>
          <p:cNvSpPr>
            <a:spLocks noGrp="1"/>
          </p:cNvSpPr>
          <p:nvPr>
            <p:ph idx="1"/>
          </p:nvPr>
        </p:nvSpPr>
        <p:spPr>
          <a:xfrm>
            <a:off x="5231958" y="605896"/>
            <a:ext cx="5923721" cy="5646208"/>
          </a:xfrm>
        </p:spPr>
        <p:txBody>
          <a:bodyPr anchor="ctr">
            <a:normAutofit/>
          </a:bodyPr>
          <a:lstStyle/>
          <a:p>
            <a:r>
              <a:rPr lang="en-GB" sz="2400" b="1" dirty="0"/>
              <a:t>Positivist</a:t>
            </a:r>
            <a:r>
              <a:rPr lang="en-GB" sz="2400" dirty="0"/>
              <a:t> position depends on pure quantitative approach, tries to uncover the one truth about how things are – or a least what we focus on.</a:t>
            </a:r>
          </a:p>
          <a:p>
            <a:endParaRPr lang="en-US" sz="2400" dirty="0"/>
          </a:p>
        </p:txBody>
      </p:sp>
    </p:spTree>
    <p:extLst>
      <p:ext uri="{BB962C8B-B14F-4D97-AF65-F5344CB8AC3E}">
        <p14:creationId xmlns:p14="http://schemas.microsoft.com/office/powerpoint/2010/main" val="303835868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F7C9B72-C361-ED4E-8EF2-CB46AECEF8DE}"/>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Post-positivist</a:t>
            </a:r>
          </a:p>
        </p:txBody>
      </p:sp>
      <p:sp>
        <p:nvSpPr>
          <p:cNvPr id="3" name="Content Placeholder 2">
            <a:extLst>
              <a:ext uri="{FF2B5EF4-FFF2-40B4-BE49-F238E27FC236}">
                <a16:creationId xmlns:a16="http://schemas.microsoft.com/office/drawing/2014/main" xmlns="" id="{1E13DBC7-AA56-FB41-8BDF-8ED49805E4E3}"/>
              </a:ext>
            </a:extLst>
          </p:cNvPr>
          <p:cNvSpPr>
            <a:spLocks noGrp="1"/>
          </p:cNvSpPr>
          <p:nvPr>
            <p:ph idx="1"/>
          </p:nvPr>
        </p:nvSpPr>
        <p:spPr>
          <a:xfrm>
            <a:off x="5231958" y="605896"/>
            <a:ext cx="5923721" cy="5646208"/>
          </a:xfrm>
        </p:spPr>
        <p:txBody>
          <a:bodyPr anchor="ctr">
            <a:normAutofit/>
          </a:bodyPr>
          <a:lstStyle/>
          <a:p>
            <a:r>
              <a:rPr lang="en-GB" sz="2400" dirty="0"/>
              <a:t>The </a:t>
            </a:r>
            <a:r>
              <a:rPr lang="en-GB" sz="2400" b="1" dirty="0"/>
              <a:t>post-positivist </a:t>
            </a:r>
            <a:r>
              <a:rPr lang="en-GB" sz="2400" dirty="0"/>
              <a:t>position believes that absolute truth can never be found.</a:t>
            </a:r>
            <a:endParaRPr lang="en-US" sz="2400" dirty="0"/>
          </a:p>
        </p:txBody>
      </p:sp>
    </p:spTree>
    <p:extLst>
      <p:ext uri="{BB962C8B-B14F-4D97-AF65-F5344CB8AC3E}">
        <p14:creationId xmlns:p14="http://schemas.microsoft.com/office/powerpoint/2010/main" val="95625334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5FC2354-900B-104B-BE3E-0A95D9EA6BFC}"/>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Interpretivist/</a:t>
            </a:r>
            <a:br>
              <a:rPr lang="en-US" sz="4400" dirty="0">
                <a:solidFill>
                  <a:srgbClr val="FFFFFF"/>
                </a:solidFill>
              </a:rPr>
            </a:br>
            <a:r>
              <a:rPr lang="en-US" sz="4400" dirty="0">
                <a:solidFill>
                  <a:srgbClr val="FFFFFF"/>
                </a:solidFill>
              </a:rPr>
              <a:t>Constructivist</a:t>
            </a:r>
          </a:p>
        </p:txBody>
      </p:sp>
      <p:sp>
        <p:nvSpPr>
          <p:cNvPr id="3" name="Content Placeholder 2">
            <a:extLst>
              <a:ext uri="{FF2B5EF4-FFF2-40B4-BE49-F238E27FC236}">
                <a16:creationId xmlns:a16="http://schemas.microsoft.com/office/drawing/2014/main" xmlns="" id="{0DFB6EAE-0657-6A44-9680-45577030D5AF}"/>
              </a:ext>
            </a:extLst>
          </p:cNvPr>
          <p:cNvSpPr>
            <a:spLocks noGrp="1"/>
          </p:cNvSpPr>
          <p:nvPr>
            <p:ph idx="1"/>
          </p:nvPr>
        </p:nvSpPr>
        <p:spPr>
          <a:xfrm>
            <a:off x="5231958" y="605896"/>
            <a:ext cx="5923721" cy="5646208"/>
          </a:xfrm>
        </p:spPr>
        <p:txBody>
          <a:bodyPr anchor="ctr">
            <a:normAutofit/>
          </a:bodyPr>
          <a:lstStyle/>
          <a:p>
            <a:r>
              <a:rPr lang="en-GB" sz="2400" dirty="0"/>
              <a:t>The </a:t>
            </a:r>
            <a:r>
              <a:rPr lang="en-GB" sz="2400" b="1" dirty="0"/>
              <a:t>constructivist</a:t>
            </a:r>
            <a:r>
              <a:rPr lang="en-GB" sz="2400" dirty="0"/>
              <a:t> believes meanings are those constructed by human beings as they engage with the world they are interpreting.</a:t>
            </a:r>
          </a:p>
          <a:p>
            <a:endParaRPr lang="en-US" sz="2400" dirty="0"/>
          </a:p>
        </p:txBody>
      </p:sp>
    </p:spTree>
    <p:extLst>
      <p:ext uri="{BB962C8B-B14F-4D97-AF65-F5344CB8AC3E}">
        <p14:creationId xmlns:p14="http://schemas.microsoft.com/office/powerpoint/2010/main" val="143223789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31E3017-0282-FC46-8531-52D612776B62}"/>
              </a:ext>
            </a:extLst>
          </p:cNvPr>
          <p:cNvSpPr>
            <a:spLocks noGrp="1"/>
          </p:cNvSpPr>
          <p:nvPr>
            <p:ph type="title"/>
          </p:nvPr>
        </p:nvSpPr>
        <p:spPr>
          <a:xfrm>
            <a:off x="492369" y="605896"/>
            <a:ext cx="3642309" cy="5646208"/>
          </a:xfrm>
        </p:spPr>
        <p:txBody>
          <a:bodyPr anchor="ctr">
            <a:normAutofit/>
          </a:bodyPr>
          <a:lstStyle/>
          <a:p>
            <a:r>
              <a:rPr lang="en-GB" sz="2800" b="1">
                <a:solidFill>
                  <a:srgbClr val="FFFFFF"/>
                </a:solidFill>
              </a:rPr>
              <a:t>Advocacy/Participatory</a:t>
            </a:r>
            <a:endParaRPr lang="en-US" sz="2800">
              <a:solidFill>
                <a:srgbClr val="FFFFFF"/>
              </a:solidFill>
            </a:endParaRPr>
          </a:p>
        </p:txBody>
      </p:sp>
      <p:sp>
        <p:nvSpPr>
          <p:cNvPr id="3" name="Content Placeholder 2">
            <a:extLst>
              <a:ext uri="{FF2B5EF4-FFF2-40B4-BE49-F238E27FC236}">
                <a16:creationId xmlns:a16="http://schemas.microsoft.com/office/drawing/2014/main" xmlns="" id="{7A6F34D9-3A54-CC4D-903F-FDA2BAA89910}"/>
              </a:ext>
            </a:extLst>
          </p:cNvPr>
          <p:cNvSpPr>
            <a:spLocks noGrp="1"/>
          </p:cNvSpPr>
          <p:nvPr>
            <p:ph idx="1"/>
          </p:nvPr>
        </p:nvSpPr>
        <p:spPr>
          <a:xfrm>
            <a:off x="5231958" y="605896"/>
            <a:ext cx="5923721" cy="5646208"/>
          </a:xfrm>
        </p:spPr>
        <p:txBody>
          <a:bodyPr anchor="ctr">
            <a:normAutofit/>
          </a:bodyPr>
          <a:lstStyle/>
          <a:p>
            <a:r>
              <a:rPr lang="en-GB" sz="2400"/>
              <a:t>The </a:t>
            </a:r>
            <a:r>
              <a:rPr lang="en-GB" sz="2400" b="1"/>
              <a:t>advocacy/participatory</a:t>
            </a:r>
            <a:r>
              <a:rPr lang="en-GB" sz="2400"/>
              <a:t> position is interested in bringing about changes in practices.</a:t>
            </a:r>
          </a:p>
          <a:p>
            <a:endParaRPr lang="en-US" sz="2400"/>
          </a:p>
        </p:txBody>
      </p:sp>
    </p:spTree>
    <p:extLst>
      <p:ext uri="{BB962C8B-B14F-4D97-AF65-F5344CB8AC3E}">
        <p14:creationId xmlns:p14="http://schemas.microsoft.com/office/powerpoint/2010/main" val="24512422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100" dirty="0">
                <a:solidFill>
                  <a:srgbClr val="FFFFFF"/>
                </a:solidFill>
              </a:rPr>
              <a:t>Pragmatist</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a:t>The </a:t>
            </a:r>
            <a:r>
              <a:rPr lang="en-GB" sz="2400" b="1"/>
              <a:t>pragmatist</a:t>
            </a:r>
            <a:r>
              <a:rPr lang="en-GB" sz="2400"/>
              <a:t> is concerned about what works as solutions to problems.</a:t>
            </a:r>
          </a:p>
          <a:p>
            <a:endParaRPr lang="en-GB" sz="2400"/>
          </a:p>
        </p:txBody>
      </p:sp>
    </p:spTree>
    <p:extLst>
      <p:ext uri="{BB962C8B-B14F-4D97-AF65-F5344CB8AC3E}">
        <p14:creationId xmlns:p14="http://schemas.microsoft.com/office/powerpoint/2010/main" val="118263544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664739377"/>
              </p:ext>
            </p:extLst>
          </p:nvPr>
        </p:nvGraphicFramePr>
        <p:xfrm>
          <a:off x="810453" y="643467"/>
          <a:ext cx="10571096" cy="5050227"/>
        </p:xfrm>
        <a:graphic>
          <a:graphicData uri="http://schemas.openxmlformats.org/drawingml/2006/table">
            <a:tbl>
              <a:tblPr firstRow="1" bandRow="1">
                <a:noFill/>
                <a:tableStyleId>{3B4B98B0-60AC-42C2-AFA5-B58CD77FA1E5}</a:tableStyleId>
              </a:tblPr>
              <a:tblGrid>
                <a:gridCol w="2798094">
                  <a:extLst>
                    <a:ext uri="{9D8B030D-6E8A-4147-A177-3AD203B41FA5}">
                      <a16:colId xmlns:a16="http://schemas.microsoft.com/office/drawing/2014/main" xmlns="" val="20000"/>
                    </a:ext>
                  </a:extLst>
                </a:gridCol>
                <a:gridCol w="2592487">
                  <a:extLst>
                    <a:ext uri="{9D8B030D-6E8A-4147-A177-3AD203B41FA5}">
                      <a16:colId xmlns:a16="http://schemas.microsoft.com/office/drawing/2014/main" xmlns="" val="20001"/>
                    </a:ext>
                  </a:extLst>
                </a:gridCol>
                <a:gridCol w="2511006">
                  <a:extLst>
                    <a:ext uri="{9D8B030D-6E8A-4147-A177-3AD203B41FA5}">
                      <a16:colId xmlns:a16="http://schemas.microsoft.com/office/drawing/2014/main" xmlns="" val="20002"/>
                    </a:ext>
                  </a:extLst>
                </a:gridCol>
                <a:gridCol w="2669509">
                  <a:extLst>
                    <a:ext uri="{9D8B030D-6E8A-4147-A177-3AD203B41FA5}">
                      <a16:colId xmlns:a16="http://schemas.microsoft.com/office/drawing/2014/main" xmlns="" val="20003"/>
                    </a:ext>
                  </a:extLst>
                </a:gridCol>
              </a:tblGrid>
              <a:tr h="537510">
                <a:tc>
                  <a:txBody>
                    <a:bodyPr/>
                    <a:lstStyle/>
                    <a:p>
                      <a:r>
                        <a:rPr lang="en-GB" sz="1600" b="1">
                          <a:solidFill>
                            <a:srgbClr val="FFFFFF"/>
                          </a:solidFill>
                        </a:rPr>
                        <a:t>Worldview/paradigm</a:t>
                      </a:r>
                    </a:p>
                  </a:txBody>
                  <a:tcPr marL="221501" marR="132901" marT="132901" marB="132901">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FF"/>
                          </a:solidFill>
                        </a:rPr>
                        <a:t>Truth</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FF"/>
                          </a:solidFill>
                        </a:rPr>
                        <a:t>Research method</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a:solidFill>
                            <a:srgbClr val="FFFFFF"/>
                          </a:solidFill>
                        </a:rPr>
                        <a:t>Data collection</a:t>
                      </a:r>
                    </a:p>
                  </a:txBody>
                  <a:tcPr marL="221501" marR="132901" marT="132901" marB="132901">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xmlns="" val="10000"/>
                  </a:ext>
                </a:extLst>
              </a:tr>
              <a:tr h="773778">
                <a:tc>
                  <a:txBody>
                    <a:bodyPr/>
                    <a:lstStyle/>
                    <a:p>
                      <a:r>
                        <a:rPr lang="en-GB" sz="1600">
                          <a:solidFill>
                            <a:schemeClr val="tx1">
                              <a:lumMod val="85000"/>
                              <a:lumOff val="15000"/>
                            </a:schemeClr>
                          </a:solidFill>
                        </a:rPr>
                        <a:t>Positivist/postpositivist</a:t>
                      </a:r>
                    </a:p>
                  </a:txBody>
                  <a:tcPr marL="221501" marR="132901" marT="132901" marB="132901">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Objectives (independent from participants)</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Controlled experiment, case study,</a:t>
                      </a:r>
                      <a:r>
                        <a:rPr lang="en-GB" sz="1600" baseline="0">
                          <a:solidFill>
                            <a:schemeClr val="tx1">
                              <a:lumMod val="85000"/>
                              <a:lumOff val="15000"/>
                            </a:schemeClr>
                          </a:solidFill>
                        </a:rPr>
                        <a:t> survey</a:t>
                      </a:r>
                      <a:endParaRPr lang="en-GB" sz="1600">
                        <a:solidFill>
                          <a:schemeClr val="tx1">
                            <a:lumMod val="85000"/>
                            <a:lumOff val="15000"/>
                          </a:schemeClr>
                        </a:solidFill>
                      </a:endParaRP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Quantitative</a:t>
                      </a:r>
                      <a:r>
                        <a:rPr lang="en-GB" sz="1600" baseline="0">
                          <a:solidFill>
                            <a:schemeClr val="tx1">
                              <a:lumMod val="85000"/>
                              <a:lumOff val="15000"/>
                            </a:schemeClr>
                          </a:solidFill>
                        </a:rPr>
                        <a:t> (random sampling)</a:t>
                      </a:r>
                      <a:endParaRPr lang="en-GB" sz="1600">
                        <a:solidFill>
                          <a:schemeClr val="tx1">
                            <a:lumMod val="85000"/>
                            <a:lumOff val="15000"/>
                          </a:schemeClr>
                        </a:solidFill>
                      </a:endParaRPr>
                    </a:p>
                  </a:txBody>
                  <a:tcPr marL="221501" marR="132901" marT="132901" marB="132901">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xmlns="" val="10001"/>
                  </a:ext>
                </a:extLst>
              </a:tr>
              <a:tr h="1246313">
                <a:tc>
                  <a:txBody>
                    <a:bodyPr/>
                    <a:lstStyle/>
                    <a:p>
                      <a:r>
                        <a:rPr lang="en-GB" sz="1600">
                          <a:solidFill>
                            <a:schemeClr val="tx1">
                              <a:lumMod val="85000"/>
                              <a:lumOff val="15000"/>
                            </a:schemeClr>
                          </a:solidFill>
                        </a:rPr>
                        <a:t>Constructivist/interpretivist</a:t>
                      </a:r>
                    </a:p>
                  </a:txBody>
                  <a:tcPr marL="221501" marR="132901" marT="132901" marB="132901">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GB" sz="1600">
                          <a:solidFill>
                            <a:schemeClr val="tx1">
                              <a:lumMod val="85000"/>
                              <a:lumOff val="15000"/>
                            </a:schemeClr>
                          </a:solidFill>
                        </a:rPr>
                        <a:t>Subjective (constructed by participants)</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GB" sz="1600">
                          <a:solidFill>
                            <a:schemeClr val="tx1">
                              <a:lumMod val="85000"/>
                              <a:lumOff val="15000"/>
                            </a:schemeClr>
                          </a:solidFill>
                        </a:rPr>
                        <a:t>Case study, survey, interview</a:t>
                      </a:r>
                    </a:p>
                    <a:p>
                      <a:endParaRPr lang="en-GB" sz="1600">
                        <a:solidFill>
                          <a:schemeClr val="tx1">
                            <a:lumMod val="85000"/>
                            <a:lumOff val="15000"/>
                          </a:schemeClr>
                        </a:solidFill>
                      </a:endParaRP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r>
                        <a:rPr lang="en-GB" sz="1600">
                          <a:solidFill>
                            <a:schemeClr val="tx1">
                              <a:lumMod val="85000"/>
                              <a:lumOff val="15000"/>
                            </a:schemeClr>
                          </a:solidFill>
                        </a:rPr>
                        <a:t>Quantitative and qualitative </a:t>
                      </a:r>
                    </a:p>
                    <a:p>
                      <a:r>
                        <a:rPr lang="en-GB" sz="1600">
                          <a:solidFill>
                            <a:schemeClr val="tx1">
                              <a:lumMod val="85000"/>
                              <a:lumOff val="15000"/>
                            </a:schemeClr>
                          </a:solidFill>
                        </a:rPr>
                        <a:t> (random and purposeful  sampling)</a:t>
                      </a:r>
                    </a:p>
                  </a:txBody>
                  <a:tcPr marL="221501" marR="132901" marT="132901" marB="132901">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xmlns="" val="10002"/>
                  </a:ext>
                </a:extLst>
              </a:tr>
              <a:tr h="1246313">
                <a:tc>
                  <a:txBody>
                    <a:bodyPr/>
                    <a:lstStyle/>
                    <a:p>
                      <a:r>
                        <a:rPr lang="en-GB" sz="1600">
                          <a:solidFill>
                            <a:schemeClr val="tx1">
                              <a:lumMod val="85000"/>
                              <a:lumOff val="15000"/>
                            </a:schemeClr>
                          </a:solidFill>
                        </a:rPr>
                        <a:t>Advocacy/participatory</a:t>
                      </a:r>
                    </a:p>
                  </a:txBody>
                  <a:tcPr marL="221501" marR="132901" marT="132901" marB="132901">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Subjective (constructed by participants and the observer)</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Action research (intervention driven)</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600">
                          <a:solidFill>
                            <a:schemeClr val="tx1">
                              <a:lumMod val="85000"/>
                              <a:lumOff val="15000"/>
                            </a:schemeClr>
                          </a:solidFill>
                        </a:rPr>
                        <a:t>Quantitative and qualitative </a:t>
                      </a:r>
                    </a:p>
                    <a:p>
                      <a:r>
                        <a:rPr lang="en-GB" sz="1600">
                          <a:solidFill>
                            <a:schemeClr val="tx1">
                              <a:lumMod val="85000"/>
                              <a:lumOff val="15000"/>
                            </a:schemeClr>
                          </a:solidFill>
                        </a:rPr>
                        <a:t> (random and purposeful  sampling)</a:t>
                      </a:r>
                    </a:p>
                  </a:txBody>
                  <a:tcPr marL="221501" marR="132901" marT="132901" marB="132901">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xmlns="" val="10003"/>
                  </a:ext>
                </a:extLst>
              </a:tr>
              <a:tr h="1246313">
                <a:tc>
                  <a:txBody>
                    <a:bodyPr/>
                    <a:lstStyle/>
                    <a:p>
                      <a:r>
                        <a:rPr lang="en-GB" sz="1600">
                          <a:solidFill>
                            <a:schemeClr val="tx1">
                              <a:lumMod val="85000"/>
                              <a:lumOff val="15000"/>
                            </a:schemeClr>
                          </a:solidFill>
                        </a:rPr>
                        <a:t>Pragmatist</a:t>
                      </a:r>
                    </a:p>
                  </a:txBody>
                  <a:tcPr marL="221501" marR="132901" marT="132901" marB="132901">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600">
                          <a:solidFill>
                            <a:schemeClr val="tx1">
                              <a:lumMod val="85000"/>
                              <a:lumOff val="15000"/>
                            </a:schemeClr>
                          </a:solidFill>
                        </a:rPr>
                        <a:t>Depends on what works at the time</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600">
                          <a:solidFill>
                            <a:schemeClr val="tx1">
                              <a:lumMod val="85000"/>
                              <a:lumOff val="15000"/>
                            </a:schemeClr>
                          </a:solidFill>
                        </a:rPr>
                        <a:t>Multi-method research</a:t>
                      </a:r>
                    </a:p>
                  </a:txBody>
                  <a:tcPr marL="221501" marR="132901" marT="132901" marB="132901">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600">
                          <a:solidFill>
                            <a:schemeClr val="tx1">
                              <a:lumMod val="85000"/>
                              <a:lumOff val="15000"/>
                            </a:schemeClr>
                          </a:solidFill>
                        </a:rPr>
                        <a:t>Quantitative and qualitative </a:t>
                      </a:r>
                    </a:p>
                    <a:p>
                      <a:r>
                        <a:rPr lang="en-GB" sz="1600">
                          <a:solidFill>
                            <a:schemeClr val="tx1">
                              <a:lumMod val="85000"/>
                              <a:lumOff val="15000"/>
                            </a:schemeClr>
                          </a:solidFill>
                        </a:rPr>
                        <a:t> (random and purposeful  sampling)</a:t>
                      </a:r>
                    </a:p>
                  </a:txBody>
                  <a:tcPr marL="221501" marR="132901" marT="132901" marB="132901">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702386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5ADAC09-2AF4-4D49-9885-BBA7BE16C7FD}"/>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
            </a:r>
            <a:br>
              <a:rPr lang="en-GB" sz="4400" dirty="0">
                <a:solidFill>
                  <a:srgbClr val="FFFFFF"/>
                </a:solidFill>
              </a:rPr>
            </a:br>
            <a:r>
              <a:rPr lang="en-GB" sz="4400" dirty="0">
                <a:solidFill>
                  <a:srgbClr val="FFFFFF"/>
                </a:solidFill>
              </a:rPr>
              <a:t>Action research</a:t>
            </a: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xmlns="" id="{8199A228-7F6C-2448-8477-FA6989C56908}"/>
              </a:ext>
            </a:extLst>
          </p:cNvPr>
          <p:cNvSpPr>
            <a:spLocks noGrp="1"/>
          </p:cNvSpPr>
          <p:nvPr>
            <p:ph idx="1"/>
          </p:nvPr>
        </p:nvSpPr>
        <p:spPr>
          <a:xfrm>
            <a:off x="5231958" y="605896"/>
            <a:ext cx="5923721" cy="5646208"/>
          </a:xfrm>
        </p:spPr>
        <p:txBody>
          <a:bodyPr anchor="ctr">
            <a:normAutofit/>
          </a:bodyPr>
          <a:lstStyle/>
          <a:p>
            <a:endParaRPr lang="en-GB" sz="2400" dirty="0"/>
          </a:p>
          <a:p>
            <a:pPr lvl="1"/>
            <a:r>
              <a:rPr lang="en-GB" sz="2400" dirty="0"/>
              <a:t>Produces recommendations for improving practice and develops strategies for solving existing problems and improving services. </a:t>
            </a:r>
          </a:p>
          <a:p>
            <a:pPr lvl="1"/>
            <a:r>
              <a:rPr lang="en-GB" sz="2400" dirty="0"/>
              <a:t>Uses reflexivity and progressive problem-solving to increase understanding and improve practice.</a:t>
            </a:r>
          </a:p>
          <a:p>
            <a:pPr marL="0" indent="0">
              <a:buNone/>
            </a:pPr>
            <a:endParaRPr lang="en-US" sz="2400" dirty="0"/>
          </a:p>
        </p:txBody>
      </p:sp>
    </p:spTree>
    <p:extLst>
      <p:ext uri="{BB962C8B-B14F-4D97-AF65-F5344CB8AC3E}">
        <p14:creationId xmlns:p14="http://schemas.microsoft.com/office/powerpoint/2010/main" val="153953022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1718832-AE14-6140-AB3A-3F7E33ADD896}"/>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Critical theory</a:t>
            </a:r>
          </a:p>
        </p:txBody>
      </p:sp>
      <p:sp>
        <p:nvSpPr>
          <p:cNvPr id="3" name="Content Placeholder 2">
            <a:extLst>
              <a:ext uri="{FF2B5EF4-FFF2-40B4-BE49-F238E27FC236}">
                <a16:creationId xmlns:a16="http://schemas.microsoft.com/office/drawing/2014/main" xmlns="" id="{837773A5-26FD-3047-AF82-058BA87C5FE6}"/>
              </a:ext>
            </a:extLst>
          </p:cNvPr>
          <p:cNvSpPr>
            <a:spLocks noGrp="1"/>
          </p:cNvSpPr>
          <p:nvPr>
            <p:ph idx="1"/>
          </p:nvPr>
        </p:nvSpPr>
        <p:spPr>
          <a:xfrm>
            <a:off x="5231958" y="605896"/>
            <a:ext cx="5923721" cy="5646208"/>
          </a:xfrm>
        </p:spPr>
        <p:txBody>
          <a:bodyPr anchor="ctr">
            <a:normAutofit/>
          </a:bodyPr>
          <a:lstStyle/>
          <a:p>
            <a:r>
              <a:rPr lang="en-GB" dirty="0"/>
              <a:t>It follows from Horkheimer’s (1993) definition that a critical theory is adequate only if it meets three criteria. It must be explanatory, practical, and normative, all at the same time. </a:t>
            </a:r>
          </a:p>
          <a:p>
            <a:r>
              <a:rPr lang="en-GB" sz="2400" dirty="0">
                <a:highlight>
                  <a:srgbClr val="FFFF00"/>
                </a:highlight>
              </a:rPr>
              <a:t>It must explain what is wrong with current social reality</a:t>
            </a:r>
            <a:r>
              <a:rPr lang="en-GB" sz="2400" dirty="0"/>
              <a:t> </a:t>
            </a:r>
          </a:p>
          <a:p>
            <a:r>
              <a:rPr lang="en-GB" sz="2400" dirty="0">
                <a:highlight>
                  <a:srgbClr val="00FFFF"/>
                </a:highlight>
              </a:rPr>
              <a:t>Identify the actors to change it </a:t>
            </a:r>
            <a:r>
              <a:rPr lang="en-GB" sz="2400" dirty="0"/>
              <a:t>and </a:t>
            </a:r>
          </a:p>
          <a:p>
            <a:r>
              <a:rPr lang="en-GB" sz="2400" dirty="0">
                <a:highlight>
                  <a:srgbClr val="FF00FF"/>
                </a:highlight>
              </a:rPr>
              <a:t>Provide both clear norms for criticism and achievable practical goals for social transformation</a:t>
            </a:r>
            <a:r>
              <a:rPr lang="en-GB" sz="2400" dirty="0"/>
              <a:t>. </a:t>
            </a:r>
            <a:endParaRPr lang="en-US" sz="2400" dirty="0"/>
          </a:p>
        </p:txBody>
      </p:sp>
    </p:spTree>
    <p:extLst>
      <p:ext uri="{BB962C8B-B14F-4D97-AF65-F5344CB8AC3E}">
        <p14:creationId xmlns:p14="http://schemas.microsoft.com/office/powerpoint/2010/main" val="80834428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Discourse analysis</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a:t>Identifies shared patterns of talking and develops an understanding of how people construct their own identity and their own version of events.</a:t>
            </a:r>
          </a:p>
          <a:p>
            <a:r>
              <a:rPr lang="en-GB" sz="2400"/>
              <a:t>Uses different approaches to analyse text, the spoken word or sign language.</a:t>
            </a:r>
          </a:p>
          <a:p>
            <a:r>
              <a:rPr lang="en-GB" sz="2400"/>
              <a:t>Provides an interpretative and deconstructive reading but does not provide definitive answers.</a:t>
            </a:r>
          </a:p>
          <a:p>
            <a:endParaRPr lang="en-GB" sz="2400"/>
          </a:p>
        </p:txBody>
      </p:sp>
    </p:spTree>
    <p:extLst>
      <p:ext uri="{BB962C8B-B14F-4D97-AF65-F5344CB8AC3E}">
        <p14:creationId xmlns:p14="http://schemas.microsoft.com/office/powerpoint/2010/main" val="31644371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D6A72B8D-E04C-1C4F-86E7-7E44CBF8FA5A}"/>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Ethnography</a:t>
            </a:r>
          </a:p>
        </p:txBody>
      </p:sp>
      <p:sp>
        <p:nvSpPr>
          <p:cNvPr id="3" name="Content Placeholder 2">
            <a:extLst>
              <a:ext uri="{FF2B5EF4-FFF2-40B4-BE49-F238E27FC236}">
                <a16:creationId xmlns:a16="http://schemas.microsoft.com/office/drawing/2014/main" xmlns="" id="{7E2244EA-3103-0248-993D-94D5FBC047F9}"/>
              </a:ext>
            </a:extLst>
          </p:cNvPr>
          <p:cNvSpPr>
            <a:spLocks noGrp="1"/>
          </p:cNvSpPr>
          <p:nvPr>
            <p:ph idx="1"/>
          </p:nvPr>
        </p:nvSpPr>
        <p:spPr>
          <a:xfrm>
            <a:off x="5231958" y="605896"/>
            <a:ext cx="5923721" cy="5646208"/>
          </a:xfrm>
        </p:spPr>
        <p:txBody>
          <a:bodyPr anchor="ctr">
            <a:normAutofit/>
          </a:bodyPr>
          <a:lstStyle/>
          <a:p>
            <a:pPr lvl="1"/>
            <a:r>
              <a:rPr lang="en-GB" sz="2400"/>
              <a:t>Interprets and describes cultural behaviour. </a:t>
            </a:r>
          </a:p>
          <a:p>
            <a:pPr lvl="1"/>
            <a:r>
              <a:rPr lang="en-GB" sz="2400"/>
              <a:t>Tells stories through the eyes of the people under study and enables people to speak in their own voices. </a:t>
            </a:r>
          </a:p>
          <a:p>
            <a:pPr lvl="1"/>
            <a:r>
              <a:rPr lang="en-GB" sz="2400"/>
              <a:t>Produces a holistic cultural description, while avoiding causal explanations.</a:t>
            </a:r>
          </a:p>
          <a:p>
            <a:pPr marL="0" indent="0">
              <a:buNone/>
            </a:pPr>
            <a:endParaRPr lang="en-US" sz="2400"/>
          </a:p>
        </p:txBody>
      </p:sp>
    </p:spTree>
    <p:extLst>
      <p:ext uri="{BB962C8B-B14F-4D97-AF65-F5344CB8AC3E}">
        <p14:creationId xmlns:p14="http://schemas.microsoft.com/office/powerpoint/2010/main" val="6735303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3400">
                <a:solidFill>
                  <a:srgbClr val="FFFFFF"/>
                </a:solidFill>
              </a:rPr>
              <a:t>Ethnomethodology</a:t>
            </a:r>
          </a:p>
        </p:txBody>
      </p:sp>
      <p:sp>
        <p:nvSpPr>
          <p:cNvPr id="3" name="Content Placeholder 2"/>
          <p:cNvSpPr>
            <a:spLocks noGrp="1"/>
          </p:cNvSpPr>
          <p:nvPr>
            <p:ph idx="1"/>
          </p:nvPr>
        </p:nvSpPr>
        <p:spPr>
          <a:xfrm>
            <a:off x="5231958" y="605896"/>
            <a:ext cx="5923721" cy="5646208"/>
          </a:xfrm>
        </p:spPr>
        <p:txBody>
          <a:bodyPr anchor="ctr">
            <a:normAutofit/>
          </a:bodyPr>
          <a:lstStyle/>
          <a:p>
            <a:pPr lvl="1"/>
            <a:r>
              <a:rPr lang="en-GB" sz="2400"/>
              <a:t>Describes the procedures, practices and methods by which social order is produced and shared. </a:t>
            </a:r>
          </a:p>
          <a:p>
            <a:pPr lvl="1"/>
            <a:r>
              <a:rPr lang="en-GB" sz="2400"/>
              <a:t>Describes the accounts that people (and scientists) produce and the methods that are used to convey these accounts, without evaluating their validity.</a:t>
            </a:r>
          </a:p>
          <a:p>
            <a:endParaRPr lang="en-GB" sz="2400"/>
          </a:p>
        </p:txBody>
      </p:sp>
    </p:spTree>
    <p:extLst>
      <p:ext uri="{BB962C8B-B14F-4D97-AF65-F5344CB8AC3E}">
        <p14:creationId xmlns:p14="http://schemas.microsoft.com/office/powerpoint/2010/main" val="247192558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05307B0-FBAE-0D4C-B1B1-D12DF084BB56}"/>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Feminist research</a:t>
            </a:r>
          </a:p>
        </p:txBody>
      </p:sp>
      <p:sp>
        <p:nvSpPr>
          <p:cNvPr id="3" name="Content Placeholder 2">
            <a:extLst>
              <a:ext uri="{FF2B5EF4-FFF2-40B4-BE49-F238E27FC236}">
                <a16:creationId xmlns:a16="http://schemas.microsoft.com/office/drawing/2014/main" xmlns="" id="{EF43CD6C-B0BA-0445-B68A-962CEDDA188D}"/>
              </a:ext>
            </a:extLst>
          </p:cNvPr>
          <p:cNvSpPr>
            <a:spLocks noGrp="1"/>
          </p:cNvSpPr>
          <p:nvPr>
            <p:ph idx="1"/>
          </p:nvPr>
        </p:nvSpPr>
        <p:spPr>
          <a:xfrm>
            <a:off x="5231958" y="605896"/>
            <a:ext cx="5923721" cy="5646208"/>
          </a:xfrm>
        </p:spPr>
        <p:txBody>
          <a:bodyPr anchor="ctr">
            <a:normAutofit/>
          </a:bodyPr>
          <a:lstStyle/>
          <a:p>
            <a:pPr lvl="1"/>
            <a:r>
              <a:rPr lang="en-GB" sz="2400"/>
              <a:t>Incorporates the lived experiences, emotions and feelings of marginalized groups into the knowledge building process. </a:t>
            </a:r>
          </a:p>
          <a:p>
            <a:pPr lvl="1"/>
            <a:r>
              <a:rPr lang="en-GB" sz="2400"/>
              <a:t>Acknowledges and reports the diversity of experience. </a:t>
            </a:r>
          </a:p>
          <a:p>
            <a:pPr lvl="1"/>
            <a:r>
              <a:rPr lang="en-GB" sz="2400"/>
              <a:t>Conducts research, generates theory and draws conclusions from a feminist standpoint.</a:t>
            </a:r>
          </a:p>
          <a:p>
            <a:endParaRPr lang="en-US" sz="2400"/>
          </a:p>
        </p:txBody>
      </p:sp>
    </p:spTree>
    <p:extLst>
      <p:ext uri="{BB962C8B-B14F-4D97-AF65-F5344CB8AC3E}">
        <p14:creationId xmlns:p14="http://schemas.microsoft.com/office/powerpoint/2010/main" val="6637897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Grounded theory</a:t>
            </a:r>
          </a:p>
        </p:txBody>
      </p:sp>
      <p:sp>
        <p:nvSpPr>
          <p:cNvPr id="3" name="Content Placeholder 2"/>
          <p:cNvSpPr>
            <a:spLocks noGrp="1"/>
          </p:cNvSpPr>
          <p:nvPr>
            <p:ph idx="1"/>
          </p:nvPr>
        </p:nvSpPr>
        <p:spPr>
          <a:xfrm>
            <a:off x="5231958" y="605896"/>
            <a:ext cx="5923721" cy="5646208"/>
          </a:xfrm>
        </p:spPr>
        <p:txBody>
          <a:bodyPr anchor="ctr">
            <a:normAutofit/>
          </a:bodyPr>
          <a:lstStyle/>
          <a:p>
            <a:pPr lvl="1"/>
            <a:r>
              <a:rPr lang="en-GB" sz="2400"/>
              <a:t>Draws theoretical insights from a cyclical process of analysis and reanalysis.</a:t>
            </a:r>
          </a:p>
          <a:p>
            <a:pPr lvl="1"/>
            <a:r>
              <a:rPr lang="en-GB" sz="2400"/>
              <a:t>Provides an explanation about how people resolve their central concerns, regardless of time and place. </a:t>
            </a:r>
          </a:p>
          <a:p>
            <a:pPr lvl="1"/>
            <a:r>
              <a:rPr lang="en-GB" sz="2400"/>
              <a:t>Interprets human interaction, which occurs through the use of symbols (description is avoided).</a:t>
            </a:r>
          </a:p>
          <a:p>
            <a:endParaRPr lang="en-GB" sz="2400"/>
          </a:p>
        </p:txBody>
      </p:sp>
    </p:spTree>
    <p:extLst>
      <p:ext uri="{BB962C8B-B14F-4D97-AF65-F5344CB8AC3E}">
        <p14:creationId xmlns:p14="http://schemas.microsoft.com/office/powerpoint/2010/main" val="68092377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D801814-453C-1948-B464-5FB6A06E7AE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Heuristics</a:t>
            </a:r>
          </a:p>
        </p:txBody>
      </p:sp>
      <p:sp>
        <p:nvSpPr>
          <p:cNvPr id="3" name="Content Placeholder 2">
            <a:extLst>
              <a:ext uri="{FF2B5EF4-FFF2-40B4-BE49-F238E27FC236}">
                <a16:creationId xmlns:a16="http://schemas.microsoft.com/office/drawing/2014/main" xmlns="" id="{A2DF6CE7-6667-1C41-AC10-AC8F101B97D1}"/>
              </a:ext>
            </a:extLst>
          </p:cNvPr>
          <p:cNvSpPr>
            <a:spLocks noGrp="1"/>
          </p:cNvSpPr>
          <p:nvPr>
            <p:ph idx="1"/>
          </p:nvPr>
        </p:nvSpPr>
        <p:spPr>
          <a:xfrm>
            <a:off x="5231958" y="605896"/>
            <a:ext cx="5923721" cy="5646208"/>
          </a:xfrm>
        </p:spPr>
        <p:txBody>
          <a:bodyPr anchor="ctr">
            <a:normAutofit/>
          </a:bodyPr>
          <a:lstStyle/>
          <a:p>
            <a:r>
              <a:rPr lang="en-GB" sz="2400"/>
              <a:t>Produces a creative synthesis of the meaning and essence of experience. Includes participant validation and researcher reflexivity in the final product.</a:t>
            </a:r>
          </a:p>
          <a:p>
            <a:pPr marL="0" indent="0">
              <a:buNone/>
            </a:pPr>
            <a:endParaRPr lang="en-GB" sz="2400"/>
          </a:p>
          <a:p>
            <a:endParaRPr lang="en-US" sz="2400"/>
          </a:p>
        </p:txBody>
      </p:sp>
    </p:spTree>
    <p:extLst>
      <p:ext uri="{BB962C8B-B14F-4D97-AF65-F5344CB8AC3E}">
        <p14:creationId xmlns:p14="http://schemas.microsoft.com/office/powerpoint/2010/main" val="333057930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3700">
                <a:solidFill>
                  <a:srgbClr val="FFFFFF"/>
                </a:solidFill>
              </a:rPr>
              <a:t>Phenomenology</a:t>
            </a:r>
          </a:p>
        </p:txBody>
      </p:sp>
      <p:sp>
        <p:nvSpPr>
          <p:cNvPr id="3" name="Content Placeholder 2"/>
          <p:cNvSpPr>
            <a:spLocks noGrp="1"/>
          </p:cNvSpPr>
          <p:nvPr>
            <p:ph idx="1"/>
          </p:nvPr>
        </p:nvSpPr>
        <p:spPr>
          <a:xfrm>
            <a:off x="5231958" y="605896"/>
            <a:ext cx="5923721" cy="5646208"/>
          </a:xfrm>
        </p:spPr>
        <p:txBody>
          <a:bodyPr anchor="ctr">
            <a:normAutofit/>
          </a:bodyPr>
          <a:lstStyle/>
          <a:p>
            <a:pPr lvl="1"/>
            <a:r>
              <a:rPr lang="en-GB" sz="2400"/>
              <a:t>Seeks to understand and describe lived experience, including people’s perceptions, perspectives and understanding of a particular situation or phenomenon. </a:t>
            </a:r>
          </a:p>
          <a:p>
            <a:pPr lvl="1"/>
            <a:r>
              <a:rPr lang="en-GB" sz="2400"/>
              <a:t>Emphasizes personal perspective and interpretation.</a:t>
            </a:r>
          </a:p>
          <a:p>
            <a:endParaRPr lang="en-GB" sz="2400"/>
          </a:p>
        </p:txBody>
      </p:sp>
    </p:spTree>
    <p:extLst>
      <p:ext uri="{BB962C8B-B14F-4D97-AF65-F5344CB8AC3E}">
        <p14:creationId xmlns:p14="http://schemas.microsoft.com/office/powerpoint/2010/main" val="28068127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xmlns="" id="{990BAFCD-EA0A-47F4-8B00-AAB1E67A90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xmlns="" id="{2F9C61D6-37CC-4AD4-83C3-022D08874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2600" b="1">
                <a:solidFill>
                  <a:srgbClr val="FFFFFF"/>
                </a:solidFill>
              </a:rPr>
              <a:t>Positivists</a:t>
            </a:r>
            <a:br>
              <a:rPr lang="en-US" sz="2600" b="1">
                <a:solidFill>
                  <a:srgbClr val="FFFFFF"/>
                </a:solidFill>
              </a:rPr>
            </a:br>
            <a:r>
              <a:rPr lang="en-US" sz="2600" b="1">
                <a:solidFill>
                  <a:srgbClr val="FFFFFF"/>
                </a:solidFill>
              </a:rPr>
              <a:t>View - Management researchers as natural scientists</a:t>
            </a:r>
            <a:br>
              <a:rPr lang="en-US" sz="2600" b="1">
                <a:solidFill>
                  <a:srgbClr val="FFFFFF"/>
                </a:solidFill>
              </a:rPr>
            </a:br>
            <a:endParaRPr lang="en-US" sz="2600" b="1">
              <a:solidFill>
                <a:srgbClr val="FFFFFF"/>
              </a:solidFill>
            </a:endParaRPr>
          </a:p>
        </p:txBody>
      </p:sp>
      <p:sp>
        <p:nvSpPr>
          <p:cNvPr id="3" name="Content Placeholder 2"/>
          <p:cNvSpPr>
            <a:spLocks noGrp="1"/>
          </p:cNvSpPr>
          <p:nvPr>
            <p:ph idx="1"/>
          </p:nvPr>
        </p:nvSpPr>
        <p:spPr>
          <a:xfrm>
            <a:off x="8288040" y="4928681"/>
            <a:ext cx="3271059" cy="1495139"/>
          </a:xfrm>
        </p:spPr>
        <p:txBody>
          <a:bodyPr vert="horz" lIns="91440" tIns="45720" rIns="91440" bIns="45720" rtlCol="0" anchor="ctr">
            <a:normAutofit/>
          </a:bodyPr>
          <a:lstStyle/>
          <a:p>
            <a:pPr marL="0" indent="0">
              <a:lnSpc>
                <a:spcPct val="100000"/>
              </a:lnSpc>
              <a:buNone/>
            </a:pPr>
            <a:r>
              <a:rPr lang="en-US" cap="all" spc="200">
                <a:solidFill>
                  <a:srgbClr val="FFFFFF"/>
                </a:solidFill>
              </a:rPr>
              <a:t>Extreme objectivists: truth seekers, like number</a:t>
            </a:r>
          </a:p>
        </p:txBody>
      </p:sp>
      <p:cxnSp>
        <p:nvCxnSpPr>
          <p:cNvPr id="41" name="Straight Connector 40">
            <a:extLst>
              <a:ext uri="{FF2B5EF4-FFF2-40B4-BE49-F238E27FC236}">
                <a16:creationId xmlns:a16="http://schemas.microsoft.com/office/drawing/2014/main" xmlns="" id="{2669285E-35F6-4010-B084-229A808458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8587935" y="6381328"/>
            <a:ext cx="1976823" cy="300082"/>
          </a:xfrm>
          <a:prstGeom prst="rect">
            <a:avLst/>
          </a:prstGeom>
        </p:spPr>
        <p:txBody>
          <a:bodyPr wrap="none">
            <a:spAutoFit/>
          </a:bodyPr>
          <a:lstStyle/>
          <a:p>
            <a:pPr>
              <a:spcAft>
                <a:spcPts val="600"/>
              </a:spcAft>
            </a:pPr>
            <a:r>
              <a:rPr lang="en-GB" sz="1350" dirty="0">
                <a:solidFill>
                  <a:srgbClr val="002060"/>
                </a:solidFill>
                <a:latin typeface="Baskerville Old Face" pitchFamily="18" charset="0"/>
              </a:rPr>
              <a:t>©Alexandra Bristow 2015</a:t>
            </a:r>
            <a:endParaRPr lang="en-GB" sz="1350"/>
          </a:p>
        </p:txBody>
      </p:sp>
      <p:graphicFrame>
        <p:nvGraphicFramePr>
          <p:cNvPr id="5" name="Table 4"/>
          <p:cNvGraphicFramePr>
            <a:graphicFrameLocks noGrp="1"/>
          </p:cNvGraphicFramePr>
          <p:nvPr>
            <p:extLst>
              <p:ext uri="{D42A27DB-BD31-4B8C-83A1-F6EECF244321}">
                <p14:modId xmlns:p14="http://schemas.microsoft.com/office/powerpoint/2010/main" val="3847100874"/>
              </p:ext>
            </p:extLst>
          </p:nvPr>
        </p:nvGraphicFramePr>
        <p:xfrm>
          <a:off x="633999" y="787838"/>
          <a:ext cx="10925104" cy="3329986"/>
        </p:xfrm>
        <a:graphic>
          <a:graphicData uri="http://schemas.openxmlformats.org/drawingml/2006/table">
            <a:tbl>
              <a:tblPr firstRow="1" bandRow="1">
                <a:tableStyleId>{3B4B98B0-60AC-42C2-AFA5-B58CD77FA1E5}</a:tableStyleId>
              </a:tblPr>
              <a:tblGrid>
                <a:gridCol w="3124472">
                  <a:extLst>
                    <a:ext uri="{9D8B030D-6E8A-4147-A177-3AD203B41FA5}">
                      <a16:colId xmlns:a16="http://schemas.microsoft.com/office/drawing/2014/main" xmlns="" val="20000"/>
                    </a:ext>
                  </a:extLst>
                </a:gridCol>
                <a:gridCol w="2834892">
                  <a:extLst>
                    <a:ext uri="{9D8B030D-6E8A-4147-A177-3AD203B41FA5}">
                      <a16:colId xmlns:a16="http://schemas.microsoft.com/office/drawing/2014/main" xmlns="" val="20001"/>
                    </a:ext>
                  </a:extLst>
                </a:gridCol>
                <a:gridCol w="2222056">
                  <a:extLst>
                    <a:ext uri="{9D8B030D-6E8A-4147-A177-3AD203B41FA5}">
                      <a16:colId xmlns:a16="http://schemas.microsoft.com/office/drawing/2014/main" xmlns="" val="20002"/>
                    </a:ext>
                  </a:extLst>
                </a:gridCol>
                <a:gridCol w="2743684">
                  <a:extLst>
                    <a:ext uri="{9D8B030D-6E8A-4147-A177-3AD203B41FA5}">
                      <a16:colId xmlns:a16="http://schemas.microsoft.com/office/drawing/2014/main" xmlns="" val="20003"/>
                    </a:ext>
                  </a:extLst>
                </a:gridCol>
              </a:tblGrid>
              <a:tr h="445606">
                <a:tc>
                  <a:txBody>
                    <a:bodyPr/>
                    <a:lstStyle/>
                    <a:p>
                      <a:r>
                        <a:rPr lang="en-GB" sz="2000">
                          <a:solidFill>
                            <a:schemeClr val="tx1"/>
                          </a:solidFill>
                        </a:rPr>
                        <a:t>Ontology</a:t>
                      </a:r>
                    </a:p>
                  </a:txBody>
                  <a:tcPr marL="100113" marR="100113" marT="50057" marB="50057"/>
                </a:tc>
                <a:tc>
                  <a:txBody>
                    <a:bodyPr/>
                    <a:lstStyle/>
                    <a:p>
                      <a:r>
                        <a:rPr lang="en-GB" sz="2000">
                          <a:solidFill>
                            <a:schemeClr val="tx1"/>
                          </a:solidFill>
                        </a:rPr>
                        <a:t>Epistemology</a:t>
                      </a:r>
                    </a:p>
                  </a:txBody>
                  <a:tcPr marL="100113" marR="100113" marT="50057" marB="50057"/>
                </a:tc>
                <a:tc>
                  <a:txBody>
                    <a:bodyPr/>
                    <a:lstStyle/>
                    <a:p>
                      <a:r>
                        <a:rPr lang="en-GB" sz="2000">
                          <a:solidFill>
                            <a:schemeClr val="tx1"/>
                          </a:solidFill>
                        </a:rPr>
                        <a:t>Axiology</a:t>
                      </a:r>
                    </a:p>
                  </a:txBody>
                  <a:tcPr marL="100113" marR="100113" marT="50057" marB="50057"/>
                </a:tc>
                <a:tc>
                  <a:txBody>
                    <a:bodyPr/>
                    <a:lstStyle/>
                    <a:p>
                      <a:r>
                        <a:rPr lang="en-GB" sz="2000">
                          <a:solidFill>
                            <a:schemeClr val="tx1"/>
                          </a:solidFill>
                        </a:rPr>
                        <a:t>Typical methods</a:t>
                      </a:r>
                    </a:p>
                  </a:txBody>
                  <a:tcPr marL="100113" marR="100113" marT="50057" marB="50057"/>
                </a:tc>
                <a:extLst>
                  <a:ext uri="{0D108BD9-81ED-4DB2-BD59-A6C34878D82A}">
                    <a16:rowId xmlns:a16="http://schemas.microsoft.com/office/drawing/2014/main" xmlns="" val="10000"/>
                  </a:ext>
                </a:extLst>
              </a:tr>
              <a:tr h="2884380">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000"/>
                        <a:t>Management</a:t>
                      </a:r>
                      <a:r>
                        <a:rPr lang="en-GB" sz="2000" baseline="0"/>
                        <a:t> and o</a:t>
                      </a:r>
                      <a:r>
                        <a:rPr lang="en-GB" sz="200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t>real, just like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aseline="0"/>
                        <a:t>uninfluenced by how we feel about them.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aseline="0"/>
                        <a:t>granular, fixed and structured</a:t>
                      </a:r>
                      <a:endParaRPr lang="en-GB" sz="2000" i="0"/>
                    </a:p>
                  </a:txBody>
                  <a:tcPr marL="100113" marR="100113" marT="50057" marB="50057"/>
                </a:tc>
                <a:tc>
                  <a:txBody>
                    <a:bodyPr/>
                    <a:lstStyle/>
                    <a:p>
                      <a:r>
                        <a:rPr lang="en-GB" sz="2000"/>
                        <a:t>Discover the truth and predict the future through:</a:t>
                      </a:r>
                    </a:p>
                    <a:p>
                      <a:pPr marL="285750" indent="-285750">
                        <a:buFont typeface="Arial" panose="020B0604020202020204" pitchFamily="34" charset="0"/>
                        <a:buChar char="•"/>
                      </a:pPr>
                      <a:r>
                        <a:rPr lang="en-GB" sz="2000"/>
                        <a:t>observable, measurable</a:t>
                      </a:r>
                      <a:r>
                        <a:rPr lang="en-GB" sz="2000" baseline="0"/>
                        <a:t> facts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a:t>causes &amp; effects</a:t>
                      </a:r>
                    </a:p>
                    <a:p>
                      <a:pPr marL="285750" indent="-285750">
                        <a:buFont typeface="Arial" panose="020B0604020202020204" pitchFamily="34" charset="0"/>
                        <a:buChar char="•"/>
                      </a:pPr>
                      <a:r>
                        <a:rPr lang="en-GB" sz="2000"/>
                        <a:t>laws, rules &amp; generalisations</a:t>
                      </a:r>
                      <a:endParaRPr lang="en-GB" sz="2000" i="0"/>
                    </a:p>
                  </a:txBody>
                  <a:tcPr marL="100113" marR="100113" marT="50057" marB="50057"/>
                </a:tc>
                <a:tc>
                  <a:txBody>
                    <a:bodyPr/>
                    <a:lstStyle/>
                    <a:p>
                      <a:r>
                        <a:rPr lang="en-GB" sz="2000" b="0" u="none" strike="noStrike" kern="1200" baseline="0">
                          <a:solidFill>
                            <a:schemeClr val="dk1"/>
                          </a:solidFill>
                        </a:rPr>
                        <a:t>Value-free research.</a:t>
                      </a:r>
                    </a:p>
                    <a:p>
                      <a:pPr marL="285750" indent="-285750">
                        <a:buFont typeface="Arial" panose="020B0604020202020204" pitchFamily="34" charset="0"/>
                        <a:buChar char="•"/>
                      </a:pPr>
                      <a:r>
                        <a:rPr lang="en-GB" sz="2000" b="0" u="none" strike="noStrike" kern="1200" baseline="0">
                          <a:solidFill>
                            <a:schemeClr val="dk1"/>
                          </a:solidFill>
                        </a:rPr>
                        <a:t>Researcher is detached, neutral and independent</a:t>
                      </a:r>
                    </a:p>
                    <a:p>
                      <a:pPr marL="285750" indent="-285750">
                        <a:buFont typeface="Arial" panose="020B0604020202020204" pitchFamily="34" charset="0"/>
                        <a:buChar char="•"/>
                      </a:pPr>
                      <a:r>
                        <a:rPr lang="en-GB" sz="2000" b="0" u="none" strike="noStrike" kern="1200" baseline="0">
                          <a:solidFill>
                            <a:schemeClr val="dk1"/>
                          </a:solidFill>
                        </a:rPr>
                        <a:t>Maintains objective stance.</a:t>
                      </a:r>
                      <a:endParaRPr lang="en-GB" sz="2000"/>
                    </a:p>
                  </a:txBody>
                  <a:tcPr marL="100113" marR="100113" marT="50057" marB="50057"/>
                </a:tc>
                <a:tc>
                  <a:txBody>
                    <a:bodyPr/>
                    <a:lstStyle/>
                    <a:p>
                      <a:r>
                        <a:rPr lang="en-GB" sz="2000"/>
                        <a:t>Quantitative</a:t>
                      </a:r>
                      <a:r>
                        <a:rPr lang="en-GB" sz="2000" baseline="0"/>
                        <a:t> methods</a:t>
                      </a:r>
                    </a:p>
                    <a:p>
                      <a:pPr marL="285750" indent="-285750">
                        <a:buFont typeface="Arial" panose="020B0604020202020204" pitchFamily="34" charset="0"/>
                        <a:buChar char="•"/>
                      </a:pPr>
                      <a:r>
                        <a:rPr lang="en-GB" sz="2000"/>
                        <a:t>highly structured</a:t>
                      </a:r>
                    </a:p>
                    <a:p>
                      <a:pPr marL="285750" indent="-285750">
                        <a:buFont typeface="Arial" panose="020B0604020202020204" pitchFamily="34" charset="0"/>
                        <a:buChar char="•"/>
                      </a:pPr>
                      <a:r>
                        <a:rPr lang="en-GB" sz="2000"/>
                        <a:t>large</a:t>
                      </a:r>
                      <a:r>
                        <a:rPr lang="en-GB" sz="2000" baseline="0"/>
                        <a:t> samples</a:t>
                      </a:r>
                    </a:p>
                    <a:p>
                      <a:pPr marL="285750" indent="-285750">
                        <a:buFont typeface="Arial" panose="020B0604020202020204" pitchFamily="34" charset="0"/>
                        <a:buChar char="•"/>
                      </a:pPr>
                      <a:r>
                        <a:rPr lang="en-GB" sz="2000" baseline="0"/>
                        <a:t>measurement</a:t>
                      </a:r>
                      <a:endParaRPr lang="en-GB" sz="2000"/>
                    </a:p>
                  </a:txBody>
                  <a:tcPr marL="100113" marR="100113" marT="50057" marB="50057"/>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151471713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xmlns="" id="{990BAFCD-EA0A-47F4-8B00-AAB1E67A90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F9C61D6-37CC-4AD4-83C3-022D08874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3400" b="1">
                <a:solidFill>
                  <a:srgbClr val="FFFFFF"/>
                </a:solidFill>
              </a:rPr>
              <a:t>Critical Realists</a:t>
            </a:r>
            <a:br>
              <a:rPr lang="en-US" sz="3400" b="1">
                <a:solidFill>
                  <a:srgbClr val="FFFFFF"/>
                </a:solidFill>
              </a:rPr>
            </a:br>
            <a:r>
              <a:rPr lang="en-US" sz="3400" b="1">
                <a:solidFill>
                  <a:srgbClr val="FFFFFF"/>
                </a:solidFill>
              </a:rPr>
              <a:t>View - Management researchers as Archaeologists</a:t>
            </a:r>
          </a:p>
        </p:txBody>
      </p:sp>
      <p:sp>
        <p:nvSpPr>
          <p:cNvPr id="3" name="Content Placeholder 2"/>
          <p:cNvSpPr>
            <a:spLocks noGrp="1"/>
          </p:cNvSpPr>
          <p:nvPr>
            <p:ph idx="1"/>
          </p:nvPr>
        </p:nvSpPr>
        <p:spPr>
          <a:xfrm>
            <a:off x="8288040" y="4928681"/>
            <a:ext cx="3271059" cy="1495139"/>
          </a:xfrm>
        </p:spPr>
        <p:txBody>
          <a:bodyPr vert="horz" lIns="91440" tIns="45720" rIns="91440" bIns="45720" rtlCol="0" anchor="ctr">
            <a:normAutofit/>
          </a:bodyPr>
          <a:lstStyle/>
          <a:p>
            <a:pPr marL="0" indent="0">
              <a:lnSpc>
                <a:spcPct val="100000"/>
              </a:lnSpc>
              <a:buNone/>
            </a:pPr>
            <a:r>
              <a:rPr lang="en-US" cap="all" spc="200">
                <a:solidFill>
                  <a:srgbClr val="FFFFFF"/>
                </a:solidFill>
              </a:rPr>
              <a:t>Mild objectivists: foundation seekers, structure excavators, cautious historians</a:t>
            </a:r>
          </a:p>
        </p:txBody>
      </p:sp>
      <p:cxnSp>
        <p:nvCxnSpPr>
          <p:cNvPr id="28" name="Straight Connector 27">
            <a:extLst>
              <a:ext uri="{FF2B5EF4-FFF2-40B4-BE49-F238E27FC236}">
                <a16:creationId xmlns:a16="http://schemas.microsoft.com/office/drawing/2014/main" xmlns="" id="{2669285E-35F6-4010-B084-229A808458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374417759"/>
              </p:ext>
            </p:extLst>
          </p:nvPr>
        </p:nvGraphicFramePr>
        <p:xfrm>
          <a:off x="633999" y="662331"/>
          <a:ext cx="10925102" cy="3581002"/>
        </p:xfrm>
        <a:graphic>
          <a:graphicData uri="http://schemas.openxmlformats.org/drawingml/2006/table">
            <a:tbl>
              <a:tblPr firstRow="1" bandRow="1">
                <a:tableStyleId>{21E4AEA4-8DFA-4A89-87EB-49C32662AFE0}</a:tableStyleId>
              </a:tblPr>
              <a:tblGrid>
                <a:gridCol w="2705796">
                  <a:extLst>
                    <a:ext uri="{9D8B030D-6E8A-4147-A177-3AD203B41FA5}">
                      <a16:colId xmlns:a16="http://schemas.microsoft.com/office/drawing/2014/main" xmlns="" val="20000"/>
                    </a:ext>
                  </a:extLst>
                </a:gridCol>
                <a:gridCol w="2705796">
                  <a:extLst>
                    <a:ext uri="{9D8B030D-6E8A-4147-A177-3AD203B41FA5}">
                      <a16:colId xmlns:a16="http://schemas.microsoft.com/office/drawing/2014/main" xmlns="" val="20001"/>
                    </a:ext>
                  </a:extLst>
                </a:gridCol>
                <a:gridCol w="2807714">
                  <a:extLst>
                    <a:ext uri="{9D8B030D-6E8A-4147-A177-3AD203B41FA5}">
                      <a16:colId xmlns:a16="http://schemas.microsoft.com/office/drawing/2014/main" xmlns="" val="20002"/>
                    </a:ext>
                  </a:extLst>
                </a:gridCol>
                <a:gridCol w="2705796">
                  <a:extLst>
                    <a:ext uri="{9D8B030D-6E8A-4147-A177-3AD203B41FA5}">
                      <a16:colId xmlns:a16="http://schemas.microsoft.com/office/drawing/2014/main" xmlns="" val="20003"/>
                    </a:ext>
                  </a:extLst>
                </a:gridCol>
              </a:tblGrid>
              <a:tr h="403440">
                <a:tc>
                  <a:txBody>
                    <a:bodyPr/>
                    <a:lstStyle/>
                    <a:p>
                      <a:r>
                        <a:rPr lang="en-GB" sz="1800">
                          <a:solidFill>
                            <a:schemeClr val="tx1"/>
                          </a:solidFill>
                        </a:rPr>
                        <a:t>Ontology</a:t>
                      </a:r>
                    </a:p>
                  </a:txBody>
                  <a:tcPr marL="89038" marR="89038" marT="44519" marB="44519"/>
                </a:tc>
                <a:tc>
                  <a:txBody>
                    <a:bodyPr/>
                    <a:lstStyle/>
                    <a:p>
                      <a:r>
                        <a:rPr lang="en-GB" sz="1800">
                          <a:solidFill>
                            <a:schemeClr val="tx1"/>
                          </a:solidFill>
                        </a:rPr>
                        <a:t>Epistemology</a:t>
                      </a:r>
                    </a:p>
                  </a:txBody>
                  <a:tcPr marL="89038" marR="89038" marT="44519" marB="44519"/>
                </a:tc>
                <a:tc>
                  <a:txBody>
                    <a:bodyPr/>
                    <a:lstStyle/>
                    <a:p>
                      <a:r>
                        <a:rPr lang="en-GB" sz="1800">
                          <a:solidFill>
                            <a:schemeClr val="tx1"/>
                          </a:solidFill>
                        </a:rPr>
                        <a:t>Axiology</a:t>
                      </a:r>
                    </a:p>
                  </a:txBody>
                  <a:tcPr marL="89038" marR="89038" marT="44519" marB="44519"/>
                </a:tc>
                <a:tc>
                  <a:txBody>
                    <a:bodyPr/>
                    <a:lstStyle/>
                    <a:p>
                      <a:r>
                        <a:rPr lang="en-GB" sz="1800">
                          <a:solidFill>
                            <a:schemeClr val="tx1"/>
                          </a:solidFill>
                        </a:rPr>
                        <a:t>Typical methods</a:t>
                      </a:r>
                    </a:p>
                  </a:txBody>
                  <a:tcPr marL="89038" marR="89038" marT="44519" marB="44519"/>
                </a:tc>
                <a:extLst>
                  <a:ext uri="{0D108BD9-81ED-4DB2-BD59-A6C34878D82A}">
                    <a16:rowId xmlns:a16="http://schemas.microsoft.com/office/drawing/2014/main" xmlns="" val="10000"/>
                  </a:ext>
                </a:extLst>
              </a:tr>
              <a:tr h="3177562">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a:t>Management</a:t>
                      </a:r>
                      <a:r>
                        <a:rPr lang="en-GB" sz="1800" i="0" baseline="0"/>
                        <a:t> and o</a:t>
                      </a:r>
                      <a:r>
                        <a:rPr lang="en-GB" sz="1800" i="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a:t>real, but</a:t>
                      </a:r>
                      <a:r>
                        <a:rPr lang="en-GB" sz="1800" i="0" baseline="0"/>
                        <a:t> not like</a:t>
                      </a:r>
                      <a:r>
                        <a:rPr lang="en-GB" sz="1800" i="0"/>
                        <a:t>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a:t>structured and layered</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a:t>underlying causal mechanisms determine what happens ‘on the surface’</a:t>
                      </a:r>
                      <a:endParaRPr lang="en-GB" sz="1800" i="0"/>
                    </a:p>
                  </a:txBody>
                  <a:tcPr marL="89038" marR="89038" marT="44519" marB="44519"/>
                </a:tc>
                <a:tc>
                  <a:txBody>
                    <a:bodyPr/>
                    <a:lstStyle/>
                    <a:p>
                      <a:r>
                        <a:rPr lang="en-GB" sz="1800" b="0" i="0" u="none" strike="noStrike" kern="1200" baseline="0">
                          <a:solidFill>
                            <a:schemeClr val="dk1"/>
                          </a:solidFill>
                          <a:latin typeface="+mn-lt"/>
                          <a:ea typeface="+mn-ea"/>
                          <a:cs typeface="+mn-cs"/>
                        </a:rPr>
                        <a:t>Excavate truth through:</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historically situated facts and stories.</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historical causal explanation.</a:t>
                      </a:r>
                    </a:p>
                  </a:txBody>
                  <a:tcPr marL="89038" marR="89038" marT="44519" marB="44519"/>
                </a:tc>
                <a:tc>
                  <a:txBody>
                    <a:bodyPr/>
                    <a:lstStyle/>
                    <a:p>
                      <a:r>
                        <a:rPr lang="en-GB" sz="1800" b="0" i="0" u="none" strike="noStrike" kern="1200" baseline="0">
                          <a:solidFill>
                            <a:schemeClr val="dk1"/>
                          </a:solidFill>
                          <a:latin typeface="+mn-lt"/>
                          <a:ea typeface="+mn-ea"/>
                          <a:cs typeface="+mn-cs"/>
                        </a:rPr>
                        <a:t>Value-laden research.</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Recognition of bias and its minimisation</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as objective and detached as possible.</a:t>
                      </a:r>
                      <a:endParaRPr lang="en-GB" sz="1800"/>
                    </a:p>
                  </a:txBody>
                  <a:tcPr marL="89038" marR="89038" marT="44519" marB="44519"/>
                </a:tc>
                <a:tc>
                  <a:txBody>
                    <a:bodyPr/>
                    <a:lstStyle/>
                    <a:p>
                      <a:r>
                        <a:rPr lang="en-GB" sz="1800" b="0" i="0" u="none" strike="noStrike" kern="1200" baseline="0">
                          <a:solidFill>
                            <a:schemeClr val="dk1"/>
                          </a:solidFill>
                          <a:latin typeface="+mn-lt"/>
                          <a:ea typeface="+mn-ea"/>
                          <a:cs typeface="+mn-cs"/>
                        </a:rPr>
                        <a:t>In-depth historical analysis of social and organisational structures.</a:t>
                      </a:r>
                    </a:p>
                    <a:p>
                      <a:r>
                        <a:rPr lang="en-GB" sz="1800" b="0" i="0" u="none" strike="noStrike" kern="1200" baseline="0">
                          <a:solidFill>
                            <a:schemeClr val="dk1"/>
                          </a:solidFill>
                          <a:latin typeface="+mn-lt"/>
                          <a:ea typeface="+mn-ea"/>
                          <a:cs typeface="+mn-cs"/>
                        </a:rPr>
                        <a:t>Range of methods</a:t>
                      </a:r>
                    </a:p>
                    <a:p>
                      <a:r>
                        <a:rPr lang="en-GB" sz="1800" b="0" i="0" u="none" strike="noStrike" kern="1200" baseline="0">
                          <a:solidFill>
                            <a:schemeClr val="dk1"/>
                          </a:solidFill>
                          <a:latin typeface="+mn-lt"/>
                          <a:ea typeface="+mn-ea"/>
                          <a:cs typeface="+mn-cs"/>
                        </a:rPr>
                        <a:t>and data types to fit</a:t>
                      </a:r>
                    </a:p>
                    <a:p>
                      <a:r>
                        <a:rPr lang="en-GB" sz="1800" b="0" i="0" u="none" strike="noStrike" kern="1200" baseline="0">
                          <a:solidFill>
                            <a:schemeClr val="dk1"/>
                          </a:solidFill>
                          <a:latin typeface="+mn-lt"/>
                          <a:ea typeface="+mn-ea"/>
                          <a:cs typeface="+mn-cs"/>
                        </a:rPr>
                        <a:t>subject matter.</a:t>
                      </a:r>
                      <a:endParaRPr lang="en-GB" sz="1800"/>
                    </a:p>
                  </a:txBody>
                  <a:tcPr marL="89038" marR="89038" marT="44519" marB="44519"/>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387585116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xmlns="" id="{990BAFCD-EA0A-47F4-8B00-AAB1E67A90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F9C61D6-37CC-4AD4-83C3-022D08874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3400" b="1">
                <a:solidFill>
                  <a:srgbClr val="FFFFFF"/>
                </a:solidFill>
              </a:rPr>
              <a:t>Interpretivists</a:t>
            </a:r>
            <a:br>
              <a:rPr lang="en-US" sz="3400" b="1">
                <a:solidFill>
                  <a:srgbClr val="FFFFFF"/>
                </a:solidFill>
              </a:rPr>
            </a:br>
            <a:r>
              <a:rPr lang="en-US" sz="3400" b="1">
                <a:solidFill>
                  <a:srgbClr val="FFFFFF"/>
                </a:solidFill>
              </a:rPr>
              <a:t>View - Management researchers as artists</a:t>
            </a:r>
          </a:p>
        </p:txBody>
      </p:sp>
      <p:sp>
        <p:nvSpPr>
          <p:cNvPr id="3" name="Content Placeholder 2"/>
          <p:cNvSpPr>
            <a:spLocks noGrp="1"/>
          </p:cNvSpPr>
          <p:nvPr>
            <p:ph idx="1"/>
          </p:nvPr>
        </p:nvSpPr>
        <p:spPr>
          <a:xfrm>
            <a:off x="8288040" y="4928681"/>
            <a:ext cx="3271059" cy="1495139"/>
          </a:xfrm>
        </p:spPr>
        <p:txBody>
          <a:bodyPr vert="horz" lIns="91440" tIns="45720" rIns="91440" bIns="45720" rtlCol="0" anchor="ctr">
            <a:normAutofit/>
          </a:bodyPr>
          <a:lstStyle/>
          <a:p>
            <a:pPr marL="0" indent="0">
              <a:lnSpc>
                <a:spcPct val="100000"/>
              </a:lnSpc>
              <a:buNone/>
            </a:pPr>
            <a:r>
              <a:rPr lang="en-US" cap="all" spc="200">
                <a:solidFill>
                  <a:srgbClr val="FFFFFF"/>
                </a:solidFill>
              </a:rPr>
              <a:t>Subjectivists: meaning makers, storytellers, empathisers </a:t>
            </a:r>
          </a:p>
        </p:txBody>
      </p:sp>
      <p:cxnSp>
        <p:nvCxnSpPr>
          <p:cNvPr id="28" name="Straight Connector 27">
            <a:extLst>
              <a:ext uri="{FF2B5EF4-FFF2-40B4-BE49-F238E27FC236}">
                <a16:creationId xmlns:a16="http://schemas.microsoft.com/office/drawing/2014/main" xmlns="" id="{2669285E-35F6-4010-B084-229A808458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1431362178"/>
              </p:ext>
            </p:extLst>
          </p:nvPr>
        </p:nvGraphicFramePr>
        <p:xfrm>
          <a:off x="633999" y="832611"/>
          <a:ext cx="10925104" cy="3240442"/>
        </p:xfrm>
        <a:graphic>
          <a:graphicData uri="http://schemas.openxmlformats.org/drawingml/2006/table">
            <a:tbl>
              <a:tblPr firstRow="1" bandRow="1">
                <a:tableStyleId>{21E4AEA4-8DFA-4A89-87EB-49C32662AFE0}</a:tableStyleId>
              </a:tblPr>
              <a:tblGrid>
                <a:gridCol w="2846715">
                  <a:extLst>
                    <a:ext uri="{9D8B030D-6E8A-4147-A177-3AD203B41FA5}">
                      <a16:colId xmlns:a16="http://schemas.microsoft.com/office/drawing/2014/main" xmlns="" val="20000"/>
                    </a:ext>
                  </a:extLst>
                </a:gridCol>
                <a:gridCol w="2669913">
                  <a:extLst>
                    <a:ext uri="{9D8B030D-6E8A-4147-A177-3AD203B41FA5}">
                      <a16:colId xmlns:a16="http://schemas.microsoft.com/office/drawing/2014/main" xmlns="" val="20001"/>
                    </a:ext>
                  </a:extLst>
                </a:gridCol>
                <a:gridCol w="2753443">
                  <a:extLst>
                    <a:ext uri="{9D8B030D-6E8A-4147-A177-3AD203B41FA5}">
                      <a16:colId xmlns:a16="http://schemas.microsoft.com/office/drawing/2014/main" xmlns="" val="20002"/>
                    </a:ext>
                  </a:extLst>
                </a:gridCol>
                <a:gridCol w="2655033">
                  <a:extLst>
                    <a:ext uri="{9D8B030D-6E8A-4147-A177-3AD203B41FA5}">
                      <a16:colId xmlns:a16="http://schemas.microsoft.com/office/drawing/2014/main" xmlns="" val="20003"/>
                    </a:ext>
                  </a:extLst>
                </a:gridCol>
              </a:tblGrid>
              <a:tr h="394012">
                <a:tc>
                  <a:txBody>
                    <a:bodyPr/>
                    <a:lstStyle/>
                    <a:p>
                      <a:r>
                        <a:rPr lang="en-GB" sz="1800">
                          <a:solidFill>
                            <a:schemeClr val="tx1"/>
                          </a:solidFill>
                        </a:rPr>
                        <a:t>Ontology</a:t>
                      </a:r>
                    </a:p>
                  </a:txBody>
                  <a:tcPr marL="85187" marR="85187" marT="42594" marB="42594"/>
                </a:tc>
                <a:tc>
                  <a:txBody>
                    <a:bodyPr/>
                    <a:lstStyle/>
                    <a:p>
                      <a:r>
                        <a:rPr lang="en-GB" sz="1800">
                          <a:solidFill>
                            <a:schemeClr val="tx1"/>
                          </a:solidFill>
                        </a:rPr>
                        <a:t>Epistemology</a:t>
                      </a:r>
                    </a:p>
                  </a:txBody>
                  <a:tcPr marL="85187" marR="85187" marT="42594" marB="42594"/>
                </a:tc>
                <a:tc>
                  <a:txBody>
                    <a:bodyPr/>
                    <a:lstStyle/>
                    <a:p>
                      <a:r>
                        <a:rPr lang="en-GB" sz="1800">
                          <a:solidFill>
                            <a:schemeClr val="tx1"/>
                          </a:solidFill>
                        </a:rPr>
                        <a:t>Axiology</a:t>
                      </a:r>
                    </a:p>
                  </a:txBody>
                  <a:tcPr marL="85187" marR="85187" marT="42594" marB="42594"/>
                </a:tc>
                <a:tc>
                  <a:txBody>
                    <a:bodyPr/>
                    <a:lstStyle/>
                    <a:p>
                      <a:r>
                        <a:rPr lang="en-GB" sz="1800">
                          <a:solidFill>
                            <a:schemeClr val="tx1"/>
                          </a:solidFill>
                        </a:rPr>
                        <a:t>Typical methods</a:t>
                      </a:r>
                    </a:p>
                  </a:txBody>
                  <a:tcPr marL="85187" marR="85187" marT="42594" marB="42594"/>
                </a:tc>
                <a:extLst>
                  <a:ext uri="{0D108BD9-81ED-4DB2-BD59-A6C34878D82A}">
                    <a16:rowId xmlns:a16="http://schemas.microsoft.com/office/drawing/2014/main" xmlns="" val="10000"/>
                  </a:ext>
                </a:extLst>
              </a:tr>
              <a:tr h="2846430">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a:t>Managing</a:t>
                      </a:r>
                      <a:r>
                        <a:rPr lang="en-GB" sz="1800" i="0" baseline="0"/>
                        <a:t> and o</a:t>
                      </a:r>
                      <a:r>
                        <a:rPr lang="en-GB" sz="1800" i="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baseline="0">
                          <a:solidFill>
                            <a:schemeClr val="dk1"/>
                          </a:solidFill>
                          <a:latin typeface="+mn-lt"/>
                          <a:ea typeface="+mn-ea"/>
                          <a:cs typeface="+mn-cs"/>
                        </a:rPr>
                        <a:t>Flux of processes, experiences, practices</a:t>
                      </a:r>
                      <a:endParaRPr lang="en-GB" sz="1800" i="0"/>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Complex, rich</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Socially constructed through culture and language</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Multiple meanings, interpretations, realities</a:t>
                      </a:r>
                    </a:p>
                  </a:txBody>
                  <a:tcPr marL="85187" marR="85187" marT="42594" marB="42594"/>
                </a:tc>
                <a:tc>
                  <a:txBody>
                    <a:bodyPr/>
                    <a:lstStyle/>
                    <a:p>
                      <a:r>
                        <a:rPr lang="en-GB" sz="1800" b="0" i="0" u="none" strike="noStrike" kern="1200" baseline="0">
                          <a:solidFill>
                            <a:schemeClr val="dk1"/>
                          </a:solidFill>
                          <a:latin typeface="+mn-lt"/>
                          <a:ea typeface="+mn-ea"/>
                          <a:cs typeface="+mn-cs"/>
                        </a:rPr>
                        <a:t>Make meaning through:</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Focus on narratives, stories, perceptions and interpretations</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New understandings and worldviews</a:t>
                      </a:r>
                    </a:p>
                  </a:txBody>
                  <a:tcPr marL="85187" marR="85187" marT="42594" marB="42594"/>
                </a:tc>
                <a:tc>
                  <a:txBody>
                    <a:bodyPr/>
                    <a:lstStyle/>
                    <a:p>
                      <a:r>
                        <a:rPr lang="en-GB" sz="1800" b="0" i="0" u="none" strike="noStrike" kern="1200" baseline="0">
                          <a:solidFill>
                            <a:schemeClr val="dk1"/>
                          </a:solidFill>
                          <a:latin typeface="+mn-lt"/>
                          <a:ea typeface="+mn-ea"/>
                          <a:cs typeface="+mn-cs"/>
                        </a:rPr>
                        <a:t>Value-bound research</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Researchers are part of what is researched</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Subjectivity and empathy</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Researcher interpretations key to contribution.</a:t>
                      </a:r>
                    </a:p>
                  </a:txBody>
                  <a:tcPr marL="85187" marR="85187" marT="42594" marB="42594"/>
                </a:tc>
                <a:tc>
                  <a:txBody>
                    <a:bodyPr/>
                    <a:lstStyle/>
                    <a:p>
                      <a:r>
                        <a:rPr lang="en-GB" sz="1800" b="0" i="0" u="none" strike="noStrike" kern="1200" baseline="0">
                          <a:solidFill>
                            <a:schemeClr val="dk1"/>
                          </a:solidFill>
                          <a:latin typeface="+mn-lt"/>
                          <a:ea typeface="+mn-ea"/>
                          <a:cs typeface="+mn-cs"/>
                        </a:rPr>
                        <a:t>Qualitative methods</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small samples, </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in-depth investigations</a:t>
                      </a:r>
                    </a:p>
                    <a:p>
                      <a:pPr marL="285750" indent="-285750">
                        <a:buFont typeface="Arial" panose="020B0604020202020204" pitchFamily="34" charset="0"/>
                        <a:buChar char="•"/>
                      </a:pPr>
                      <a:r>
                        <a:rPr lang="en-GB" sz="1800" b="0" i="0" u="none" strike="noStrike" kern="1200" baseline="0">
                          <a:solidFill>
                            <a:schemeClr val="dk1"/>
                          </a:solidFill>
                          <a:latin typeface="+mn-lt"/>
                          <a:ea typeface="+mn-ea"/>
                          <a:cs typeface="+mn-cs"/>
                        </a:rPr>
                        <a:t>interpretations</a:t>
                      </a:r>
                    </a:p>
                  </a:txBody>
                  <a:tcPr marL="85187" marR="85187" marT="42594" marB="42594"/>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314937347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xmlns="" id="{990BAFCD-EA0A-47F4-8B00-AAB1E67A90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F9C61D6-37CC-4AD4-83C3-022D08874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3400" b="1">
                <a:solidFill>
                  <a:srgbClr val="FFFFFF"/>
                </a:solidFill>
              </a:rPr>
              <a:t>Postmodernists</a:t>
            </a:r>
            <a:br>
              <a:rPr lang="en-US" sz="3400" b="1">
                <a:solidFill>
                  <a:srgbClr val="FFFFFF"/>
                </a:solidFill>
              </a:rPr>
            </a:br>
            <a:r>
              <a:rPr lang="en-US" sz="3400" b="1">
                <a:solidFill>
                  <a:srgbClr val="FFFFFF"/>
                </a:solidFill>
              </a:rPr>
              <a:t>View - Management researchers as political activists</a:t>
            </a:r>
          </a:p>
        </p:txBody>
      </p:sp>
      <p:sp>
        <p:nvSpPr>
          <p:cNvPr id="3" name="Content Placeholder 2"/>
          <p:cNvSpPr>
            <a:spLocks noGrp="1"/>
          </p:cNvSpPr>
          <p:nvPr>
            <p:ph idx="1"/>
          </p:nvPr>
        </p:nvSpPr>
        <p:spPr>
          <a:xfrm>
            <a:off x="8288040" y="4928681"/>
            <a:ext cx="3271059" cy="1495139"/>
          </a:xfrm>
        </p:spPr>
        <p:txBody>
          <a:bodyPr vert="horz" lIns="91440" tIns="45720" rIns="91440" bIns="45720" rtlCol="0" anchor="ctr">
            <a:normAutofit/>
          </a:bodyPr>
          <a:lstStyle/>
          <a:p>
            <a:pPr marL="0" indent="0">
              <a:lnSpc>
                <a:spcPct val="100000"/>
              </a:lnSpc>
              <a:buNone/>
            </a:pPr>
            <a:r>
              <a:rPr lang="en-US" cap="all" spc="200">
                <a:solidFill>
                  <a:srgbClr val="FFFFFF"/>
                </a:solidFill>
              </a:rPr>
              <a:t>Sceptics: truth questioners, revolutionaries, emancipators</a:t>
            </a:r>
          </a:p>
        </p:txBody>
      </p:sp>
      <p:cxnSp>
        <p:nvCxnSpPr>
          <p:cNvPr id="28" name="Straight Connector 27">
            <a:extLst>
              <a:ext uri="{FF2B5EF4-FFF2-40B4-BE49-F238E27FC236}">
                <a16:creationId xmlns:a16="http://schemas.microsoft.com/office/drawing/2014/main" xmlns="" id="{2669285E-35F6-4010-B084-229A808458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4211720197"/>
              </p:ext>
            </p:extLst>
          </p:nvPr>
        </p:nvGraphicFramePr>
        <p:xfrm>
          <a:off x="1551639" y="643538"/>
          <a:ext cx="9089823" cy="3618587"/>
        </p:xfrm>
        <a:graphic>
          <a:graphicData uri="http://schemas.openxmlformats.org/drawingml/2006/table">
            <a:tbl>
              <a:tblPr firstRow="1" bandRow="1">
                <a:tableStyleId>{21E4AEA4-8DFA-4A89-87EB-49C32662AFE0}</a:tableStyleId>
              </a:tblPr>
              <a:tblGrid>
                <a:gridCol w="2241808">
                  <a:extLst>
                    <a:ext uri="{9D8B030D-6E8A-4147-A177-3AD203B41FA5}">
                      <a16:colId xmlns:a16="http://schemas.microsoft.com/office/drawing/2014/main" xmlns="" val="20000"/>
                    </a:ext>
                  </a:extLst>
                </a:gridCol>
                <a:gridCol w="2431484">
                  <a:extLst>
                    <a:ext uri="{9D8B030D-6E8A-4147-A177-3AD203B41FA5}">
                      <a16:colId xmlns:a16="http://schemas.microsoft.com/office/drawing/2014/main" xmlns="" val="20001"/>
                    </a:ext>
                  </a:extLst>
                </a:gridCol>
                <a:gridCol w="2254604">
                  <a:extLst>
                    <a:ext uri="{9D8B030D-6E8A-4147-A177-3AD203B41FA5}">
                      <a16:colId xmlns:a16="http://schemas.microsoft.com/office/drawing/2014/main" xmlns="" val="20002"/>
                    </a:ext>
                  </a:extLst>
                </a:gridCol>
                <a:gridCol w="2161927">
                  <a:extLst>
                    <a:ext uri="{9D8B030D-6E8A-4147-A177-3AD203B41FA5}">
                      <a16:colId xmlns:a16="http://schemas.microsoft.com/office/drawing/2014/main" xmlns="" val="20003"/>
                    </a:ext>
                  </a:extLst>
                </a:gridCol>
              </a:tblGrid>
              <a:tr h="334241">
                <a:tc>
                  <a:txBody>
                    <a:bodyPr/>
                    <a:lstStyle/>
                    <a:p>
                      <a:r>
                        <a:rPr lang="en-GB" sz="1500">
                          <a:solidFill>
                            <a:schemeClr val="tx1"/>
                          </a:solidFill>
                        </a:rPr>
                        <a:t>Ontology</a:t>
                      </a:r>
                    </a:p>
                  </a:txBody>
                  <a:tcPr marL="71000" marR="71000" marT="35500" marB="35500"/>
                </a:tc>
                <a:tc>
                  <a:txBody>
                    <a:bodyPr/>
                    <a:lstStyle/>
                    <a:p>
                      <a:r>
                        <a:rPr lang="en-GB" sz="1500">
                          <a:solidFill>
                            <a:schemeClr val="tx1"/>
                          </a:solidFill>
                        </a:rPr>
                        <a:t>Epistemology</a:t>
                      </a:r>
                    </a:p>
                  </a:txBody>
                  <a:tcPr marL="71000" marR="71000" marT="35500" marB="35500"/>
                </a:tc>
                <a:tc>
                  <a:txBody>
                    <a:bodyPr/>
                    <a:lstStyle/>
                    <a:p>
                      <a:r>
                        <a:rPr lang="en-GB" sz="1500">
                          <a:solidFill>
                            <a:schemeClr val="tx1"/>
                          </a:solidFill>
                        </a:rPr>
                        <a:t>Axiology</a:t>
                      </a:r>
                    </a:p>
                  </a:txBody>
                  <a:tcPr marL="71000" marR="71000" marT="35500" marB="35500"/>
                </a:tc>
                <a:tc>
                  <a:txBody>
                    <a:bodyPr/>
                    <a:lstStyle/>
                    <a:p>
                      <a:r>
                        <a:rPr lang="en-GB" sz="1500">
                          <a:solidFill>
                            <a:schemeClr val="tx1"/>
                          </a:solidFill>
                        </a:rPr>
                        <a:t>Typical methods</a:t>
                      </a:r>
                    </a:p>
                  </a:txBody>
                  <a:tcPr marL="71000" marR="71000" marT="35500" marB="35500"/>
                </a:tc>
                <a:extLst>
                  <a:ext uri="{0D108BD9-81ED-4DB2-BD59-A6C34878D82A}">
                    <a16:rowId xmlns:a16="http://schemas.microsoft.com/office/drawing/2014/main" xmlns="" val="10000"/>
                  </a:ext>
                </a:extLst>
              </a:tr>
              <a:tr h="3284346">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00" i="0"/>
                        <a:t>Managing</a:t>
                      </a:r>
                      <a:r>
                        <a:rPr lang="en-GB" sz="1500" i="0" baseline="0"/>
                        <a:t> and o</a:t>
                      </a:r>
                      <a:r>
                        <a:rPr lang="en-GB" sz="1500" i="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500" b="0" i="0" u="none" strike="noStrike" kern="1200" baseline="0">
                          <a:solidFill>
                            <a:schemeClr val="dk1"/>
                          </a:solidFill>
                          <a:latin typeface="+mn-lt"/>
                          <a:ea typeface="+mn-ea"/>
                          <a:cs typeface="+mn-cs"/>
                        </a:rPr>
                        <a:t>Flux of processes, experiences, practices</a:t>
                      </a:r>
                      <a:endParaRPr lang="en-GB" sz="1500" i="0"/>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Complex, rich</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Socially constructed through power relations</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Some meanings, interpretations, realities are dominated and silenced by others.</a:t>
                      </a:r>
                    </a:p>
                  </a:txBody>
                  <a:tcPr marL="71000" marR="71000" marT="35500" marB="35500"/>
                </a:tc>
                <a:tc>
                  <a:txBody>
                    <a:bodyPr/>
                    <a:lstStyle/>
                    <a:p>
                      <a:r>
                        <a:rPr lang="en-GB" sz="1500" b="0" i="0" u="none" strike="noStrike" kern="1200" baseline="0">
                          <a:solidFill>
                            <a:schemeClr val="dk1"/>
                          </a:solidFill>
                          <a:latin typeface="+mn-lt"/>
                          <a:ea typeface="+mn-ea"/>
                          <a:cs typeface="+mn-cs"/>
                        </a:rPr>
                        <a:t>Expose power relations and question dominant views through:</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500" b="0" i="0" u="none" strike="noStrike" kern="1200" baseline="0">
                          <a:solidFill>
                            <a:schemeClr val="dk1"/>
                          </a:solidFill>
                          <a:latin typeface="+mn-lt"/>
                          <a:ea typeface="+mn-ea"/>
                          <a:cs typeface="+mn-cs"/>
                        </a:rPr>
                        <a:t>Showing ‘truth’ to be a product of ideology </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Focus on absences, silences, and repressed meanings and voices.</a:t>
                      </a:r>
                    </a:p>
                  </a:txBody>
                  <a:tcPr marL="71000" marR="71000" marT="35500" marB="35500"/>
                </a:tc>
                <a:tc>
                  <a:txBody>
                    <a:bodyPr/>
                    <a:lstStyle/>
                    <a:p>
                      <a:r>
                        <a:rPr lang="en-GB" sz="1500" b="0" i="0" u="none" strike="noStrike" kern="1200" baseline="0">
                          <a:solidFill>
                            <a:schemeClr val="dk1"/>
                          </a:solidFill>
                          <a:latin typeface="+mn-lt"/>
                          <a:ea typeface="+mn-ea"/>
                          <a:cs typeface="+mn-cs"/>
                        </a:rPr>
                        <a:t>Value-constituted research</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Researcher and research embedded in power relations.</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Some research narratives are repressed and silenced at the expense of others.</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Researcher radically reflexive.</a:t>
                      </a:r>
                    </a:p>
                  </a:txBody>
                  <a:tcPr marL="71000" marR="71000" marT="35500" marB="35500"/>
                </a:tc>
                <a:tc>
                  <a:txBody>
                    <a:bodyPr/>
                    <a:lstStyle/>
                    <a:p>
                      <a:r>
                        <a:rPr lang="en-GB" sz="1500" b="0" i="0" u="none" strike="noStrike" kern="1200" baseline="0">
                          <a:solidFill>
                            <a:schemeClr val="dk1"/>
                          </a:solidFill>
                          <a:latin typeface="+mn-lt"/>
                          <a:ea typeface="+mn-ea"/>
                          <a:cs typeface="+mn-cs"/>
                        </a:rPr>
                        <a:t>Qualitative methods</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Deconstruction of texts and realities </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In-depth investigations of silences and absences</a:t>
                      </a:r>
                    </a:p>
                    <a:p>
                      <a:pPr marL="285750" indent="-285750">
                        <a:buFont typeface="Arial" panose="020B0604020202020204" pitchFamily="34" charset="0"/>
                        <a:buChar char="•"/>
                      </a:pPr>
                      <a:r>
                        <a:rPr lang="en-GB" sz="1500" b="0" i="0" u="none" strike="noStrike" kern="1200" baseline="0">
                          <a:solidFill>
                            <a:schemeClr val="dk1"/>
                          </a:solidFill>
                          <a:latin typeface="+mn-lt"/>
                          <a:ea typeface="+mn-ea"/>
                          <a:cs typeface="+mn-cs"/>
                        </a:rPr>
                        <a:t>Search for hidden voices and perspectives</a:t>
                      </a:r>
                    </a:p>
                  </a:txBody>
                  <a:tcPr marL="71000" marR="71000" marT="35500" marB="35500"/>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8073520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xmlns="" id="{990BAFCD-EA0A-47F4-8B00-AAB1E67A90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F9C61D6-37CC-4AD4-83C3-022D08874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3400" b="1">
                <a:solidFill>
                  <a:srgbClr val="FFFFFF"/>
                </a:solidFill>
              </a:rPr>
              <a:t>Pragmatists</a:t>
            </a:r>
            <a:br>
              <a:rPr lang="en-US" sz="3400" b="1">
                <a:solidFill>
                  <a:srgbClr val="FFFFFF"/>
                </a:solidFill>
              </a:rPr>
            </a:br>
            <a:r>
              <a:rPr lang="en-US" sz="3400" b="1">
                <a:solidFill>
                  <a:srgbClr val="FFFFFF"/>
                </a:solidFill>
              </a:rPr>
              <a:t>View -Management researchers as architects</a:t>
            </a:r>
          </a:p>
        </p:txBody>
      </p:sp>
      <p:sp>
        <p:nvSpPr>
          <p:cNvPr id="3" name="Content Placeholder 2"/>
          <p:cNvSpPr>
            <a:spLocks noGrp="1"/>
          </p:cNvSpPr>
          <p:nvPr>
            <p:ph idx="1"/>
          </p:nvPr>
        </p:nvSpPr>
        <p:spPr>
          <a:xfrm>
            <a:off x="8288040" y="4928681"/>
            <a:ext cx="3271059" cy="1495139"/>
          </a:xfrm>
        </p:spPr>
        <p:txBody>
          <a:bodyPr vert="horz" lIns="91440" tIns="45720" rIns="91440" bIns="45720" rtlCol="0" anchor="ctr">
            <a:normAutofit/>
          </a:bodyPr>
          <a:lstStyle/>
          <a:p>
            <a:pPr marL="0" indent="0">
              <a:lnSpc>
                <a:spcPct val="100000"/>
              </a:lnSpc>
              <a:buNone/>
            </a:pPr>
            <a:r>
              <a:rPr lang="en-US" cap="all" spc="200">
                <a:solidFill>
                  <a:srgbClr val="FFFFFF"/>
                </a:solidFill>
              </a:rPr>
              <a:t>Doers: problem solvers, outcome seekers</a:t>
            </a:r>
          </a:p>
        </p:txBody>
      </p:sp>
      <p:cxnSp>
        <p:nvCxnSpPr>
          <p:cNvPr id="28" name="Straight Connector 27">
            <a:extLst>
              <a:ext uri="{FF2B5EF4-FFF2-40B4-BE49-F238E27FC236}">
                <a16:creationId xmlns:a16="http://schemas.microsoft.com/office/drawing/2014/main" xmlns="" id="{2669285E-35F6-4010-B084-229A808458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Table 4"/>
          <p:cNvGraphicFramePr>
            <a:graphicFrameLocks noGrp="1"/>
          </p:cNvGraphicFramePr>
          <p:nvPr>
            <p:extLst>
              <p:ext uri="{D42A27DB-BD31-4B8C-83A1-F6EECF244321}">
                <p14:modId xmlns:p14="http://schemas.microsoft.com/office/powerpoint/2010/main" val="3759551048"/>
              </p:ext>
            </p:extLst>
          </p:nvPr>
        </p:nvGraphicFramePr>
        <p:xfrm>
          <a:off x="633999" y="824916"/>
          <a:ext cx="10925103" cy="3255831"/>
        </p:xfrm>
        <a:graphic>
          <a:graphicData uri="http://schemas.openxmlformats.org/drawingml/2006/table">
            <a:tbl>
              <a:tblPr firstRow="1" bandRow="1">
                <a:tableStyleId>{21E4AEA4-8DFA-4A89-87EB-49C32662AFE0}</a:tableStyleId>
              </a:tblPr>
              <a:tblGrid>
                <a:gridCol w="2754015">
                  <a:extLst>
                    <a:ext uri="{9D8B030D-6E8A-4147-A177-3AD203B41FA5}">
                      <a16:colId xmlns:a16="http://schemas.microsoft.com/office/drawing/2014/main" xmlns="" val="20000"/>
                    </a:ext>
                  </a:extLst>
                </a:gridCol>
                <a:gridCol w="2661452">
                  <a:extLst>
                    <a:ext uri="{9D8B030D-6E8A-4147-A177-3AD203B41FA5}">
                      <a16:colId xmlns:a16="http://schemas.microsoft.com/office/drawing/2014/main" xmlns="" val="20001"/>
                    </a:ext>
                  </a:extLst>
                </a:gridCol>
                <a:gridCol w="2812701">
                  <a:extLst>
                    <a:ext uri="{9D8B030D-6E8A-4147-A177-3AD203B41FA5}">
                      <a16:colId xmlns:a16="http://schemas.microsoft.com/office/drawing/2014/main" xmlns="" val="20002"/>
                    </a:ext>
                  </a:extLst>
                </a:gridCol>
                <a:gridCol w="2696935">
                  <a:extLst>
                    <a:ext uri="{9D8B030D-6E8A-4147-A177-3AD203B41FA5}">
                      <a16:colId xmlns:a16="http://schemas.microsoft.com/office/drawing/2014/main" xmlns="" val="20003"/>
                    </a:ext>
                  </a:extLst>
                </a:gridCol>
              </a:tblGrid>
              <a:tr h="369059">
                <a:tc>
                  <a:txBody>
                    <a:bodyPr/>
                    <a:lstStyle/>
                    <a:p>
                      <a:r>
                        <a:rPr lang="en-GB" sz="1700" b="1">
                          <a:solidFill>
                            <a:schemeClr val="tx1"/>
                          </a:solidFill>
                        </a:rPr>
                        <a:t>Ontology</a:t>
                      </a:r>
                    </a:p>
                  </a:txBody>
                  <a:tcPr marL="81743" marR="81743" marT="40872" marB="40872"/>
                </a:tc>
                <a:tc>
                  <a:txBody>
                    <a:bodyPr/>
                    <a:lstStyle/>
                    <a:p>
                      <a:r>
                        <a:rPr lang="en-GB" sz="1700" b="1">
                          <a:solidFill>
                            <a:schemeClr val="tx1"/>
                          </a:solidFill>
                        </a:rPr>
                        <a:t>Epistemology</a:t>
                      </a:r>
                    </a:p>
                  </a:txBody>
                  <a:tcPr marL="81743" marR="81743" marT="40872" marB="40872"/>
                </a:tc>
                <a:tc>
                  <a:txBody>
                    <a:bodyPr/>
                    <a:lstStyle/>
                    <a:p>
                      <a:r>
                        <a:rPr lang="en-GB" sz="1700" b="1">
                          <a:solidFill>
                            <a:schemeClr val="tx1"/>
                          </a:solidFill>
                        </a:rPr>
                        <a:t>Axiology</a:t>
                      </a:r>
                    </a:p>
                  </a:txBody>
                  <a:tcPr marL="81743" marR="81743" marT="40872" marB="40872"/>
                </a:tc>
                <a:tc>
                  <a:txBody>
                    <a:bodyPr/>
                    <a:lstStyle/>
                    <a:p>
                      <a:r>
                        <a:rPr lang="en-GB" sz="1700" b="1">
                          <a:solidFill>
                            <a:schemeClr val="tx1"/>
                          </a:solidFill>
                        </a:rPr>
                        <a:t>Typical methods</a:t>
                      </a:r>
                    </a:p>
                  </a:txBody>
                  <a:tcPr marL="81743" marR="81743" marT="40872" marB="40872"/>
                </a:tc>
                <a:extLst>
                  <a:ext uri="{0D108BD9-81ED-4DB2-BD59-A6C34878D82A}">
                    <a16:rowId xmlns:a16="http://schemas.microsoft.com/office/drawing/2014/main" xmlns="" val="10000"/>
                  </a:ext>
                </a:extLst>
              </a:tr>
              <a:tr h="2886772">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700" i="0"/>
                        <a:t>Managing</a:t>
                      </a:r>
                      <a:r>
                        <a:rPr lang="en-GB" sz="1700" i="0" baseline="0"/>
                        <a:t> and o</a:t>
                      </a:r>
                      <a:r>
                        <a:rPr lang="en-GB" sz="1700" i="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700" b="0" i="0" u="none" strike="noStrike" kern="1200" baseline="0">
                          <a:solidFill>
                            <a:schemeClr val="dk1"/>
                          </a:solidFill>
                          <a:latin typeface="+mn-lt"/>
                          <a:ea typeface="+mn-ea"/>
                          <a:cs typeface="+mn-cs"/>
                        </a:rPr>
                        <a:t>Flux of processes, experiences, practices</a:t>
                      </a:r>
                      <a:endParaRPr lang="en-GB" sz="1700" i="0"/>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Complex, rich</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‘Reality’ is the practical consequences of ideas.</a:t>
                      </a:r>
                    </a:p>
                  </a:txBody>
                  <a:tcPr marL="81743" marR="81743" marT="40872" marB="40872"/>
                </a:tc>
                <a:tc>
                  <a:txBody>
                    <a:bodyPr/>
                    <a:lstStyle/>
                    <a:p>
                      <a:r>
                        <a:rPr lang="en-GB" sz="1700" b="0" i="0" u="none" strike="noStrike" kern="1200" baseline="0">
                          <a:solidFill>
                            <a:schemeClr val="dk1"/>
                          </a:solidFill>
                          <a:latin typeface="+mn-lt"/>
                          <a:ea typeface="+mn-ea"/>
                          <a:cs typeface="+mn-cs"/>
                        </a:rPr>
                        <a:t>Solve problems and inform future practice through:</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Search for practical meaning of knowledge in specific contexts</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Theories that enable successful action</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Focus on problems, practices and relevance.</a:t>
                      </a:r>
                    </a:p>
                  </a:txBody>
                  <a:tcPr marL="81743" marR="81743" marT="40872" marB="40872"/>
                </a:tc>
                <a:tc>
                  <a:txBody>
                    <a:bodyPr/>
                    <a:lstStyle/>
                    <a:p>
                      <a:r>
                        <a:rPr lang="en-GB" sz="1700" b="0" i="0" u="none" strike="noStrike" kern="1200" baseline="0">
                          <a:solidFill>
                            <a:schemeClr val="dk1"/>
                          </a:solidFill>
                          <a:latin typeface="+mn-lt"/>
                          <a:ea typeface="+mn-ea"/>
                          <a:cs typeface="+mn-cs"/>
                        </a:rPr>
                        <a:t>Value-driven research</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Research initiated and sustained by researcher’s doubts and beliefs.</a:t>
                      </a:r>
                    </a:p>
                    <a:p>
                      <a:pPr marL="285750" indent="-285750">
                        <a:buFont typeface="Arial" panose="020B0604020202020204" pitchFamily="34" charset="0"/>
                        <a:buChar char="•"/>
                      </a:pPr>
                      <a:r>
                        <a:rPr lang="en-GB" sz="1700" b="0" i="0" u="none" strike="noStrike" kern="1200" baseline="0">
                          <a:solidFill>
                            <a:schemeClr val="dk1"/>
                          </a:solidFill>
                          <a:latin typeface="+mn-lt"/>
                          <a:ea typeface="+mn-ea"/>
                          <a:cs typeface="+mn-cs"/>
                        </a:rPr>
                        <a:t>Researcher reflexive.</a:t>
                      </a:r>
                    </a:p>
                  </a:txBody>
                  <a:tcPr marL="81743" marR="81743" marT="40872" marB="40872"/>
                </a:tc>
                <a:tc>
                  <a:txBody>
                    <a:bodyPr/>
                    <a:lstStyle/>
                    <a:p>
                      <a:r>
                        <a:rPr lang="en-GB" sz="1700" b="0" i="0" u="none" strike="noStrike" kern="1200" baseline="0">
                          <a:solidFill>
                            <a:schemeClr val="dk1"/>
                          </a:solidFill>
                          <a:latin typeface="+mn-lt"/>
                          <a:ea typeface="+mn-ea"/>
                          <a:cs typeface="+mn-cs"/>
                        </a:rPr>
                        <a:t>Range of methods to fit research problem.</a:t>
                      </a:r>
                    </a:p>
                    <a:p>
                      <a:r>
                        <a:rPr lang="en-GB" sz="1700" b="0" i="0" u="none" strike="noStrike" kern="1200" baseline="0">
                          <a:solidFill>
                            <a:schemeClr val="dk1"/>
                          </a:solidFill>
                          <a:latin typeface="+mn-lt"/>
                          <a:ea typeface="+mn-ea"/>
                          <a:cs typeface="+mn-cs"/>
                        </a:rPr>
                        <a:t>Often mixed and/or</a:t>
                      </a:r>
                    </a:p>
                    <a:p>
                      <a:r>
                        <a:rPr lang="en-GB" sz="1700" b="0" i="0" u="none" strike="noStrike" kern="1200" baseline="0">
                          <a:solidFill>
                            <a:schemeClr val="dk1"/>
                          </a:solidFill>
                          <a:latin typeface="+mn-lt"/>
                          <a:ea typeface="+mn-ea"/>
                          <a:cs typeface="+mn-cs"/>
                        </a:rPr>
                        <a:t>action research, but could be anything.</a:t>
                      </a:r>
                    </a:p>
                    <a:p>
                      <a:r>
                        <a:rPr lang="en-GB" sz="1700" b="0" i="0" u="none" strike="noStrike" kern="1200" baseline="0">
                          <a:solidFill>
                            <a:schemeClr val="dk1"/>
                          </a:solidFill>
                          <a:latin typeface="+mn-lt"/>
                          <a:ea typeface="+mn-ea"/>
                          <a:cs typeface="+mn-cs"/>
                        </a:rPr>
                        <a:t>Emphasis on practical</a:t>
                      </a:r>
                    </a:p>
                    <a:p>
                      <a:r>
                        <a:rPr lang="en-GB" sz="1700" b="0" i="0" u="none" strike="noStrike" kern="1200" baseline="0">
                          <a:solidFill>
                            <a:schemeClr val="dk1"/>
                          </a:solidFill>
                          <a:latin typeface="+mn-lt"/>
                          <a:ea typeface="+mn-ea"/>
                          <a:cs typeface="+mn-cs"/>
                        </a:rPr>
                        <a:t>solutions and outcomes.</a:t>
                      </a:r>
                    </a:p>
                  </a:txBody>
                  <a:tcPr marL="81743" marR="81743" marT="40872" marB="40872"/>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354410464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A3EC1212-1530-B942-91BE-38D79A9E91A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Activity</a:t>
            </a:r>
          </a:p>
        </p:txBody>
      </p:sp>
      <p:sp>
        <p:nvSpPr>
          <p:cNvPr id="3" name="Content Placeholder 2">
            <a:extLst>
              <a:ext uri="{FF2B5EF4-FFF2-40B4-BE49-F238E27FC236}">
                <a16:creationId xmlns:a16="http://schemas.microsoft.com/office/drawing/2014/main" xmlns="" id="{14937981-807B-5841-B618-7AC89D8D9FE6}"/>
              </a:ext>
            </a:extLst>
          </p:cNvPr>
          <p:cNvSpPr>
            <a:spLocks noGrp="1"/>
          </p:cNvSpPr>
          <p:nvPr>
            <p:ph idx="1"/>
          </p:nvPr>
        </p:nvSpPr>
        <p:spPr>
          <a:xfrm>
            <a:off x="5231958" y="605896"/>
            <a:ext cx="5923721" cy="5646208"/>
          </a:xfrm>
        </p:spPr>
        <p:txBody>
          <a:bodyPr anchor="ctr">
            <a:normAutofit/>
          </a:bodyPr>
          <a:lstStyle/>
          <a:p>
            <a:r>
              <a:rPr lang="en-US" sz="2400"/>
              <a:t>Choose </a:t>
            </a:r>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784937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5363897-6CC0-574A-BEFD-B724C7F5564E}"/>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1.Job Satisfaction and Immigrant Workers</a:t>
            </a: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xmlns="" id="{6C1E2016-4462-9E4D-8714-816A2BBA481A}"/>
              </a:ext>
            </a:extLst>
          </p:cNvPr>
          <p:cNvSpPr>
            <a:spLocks noGrp="1"/>
          </p:cNvSpPr>
          <p:nvPr>
            <p:ph idx="1"/>
          </p:nvPr>
        </p:nvSpPr>
        <p:spPr>
          <a:xfrm>
            <a:off x="5231958" y="605896"/>
            <a:ext cx="5923721" cy="5646208"/>
          </a:xfrm>
        </p:spPr>
        <p:txBody>
          <a:bodyPr anchor="ctr">
            <a:normAutofit/>
          </a:bodyPr>
          <a:lstStyle/>
          <a:p>
            <a:r>
              <a:rPr lang="en-GB" sz="2400" dirty="0"/>
              <a:t>In recent years, an increasing number of studies have investigated the well-being of international immigrants in host countries. An important indicator of immigrants’ well- being is job satisfaction. Job satisfaction reflects a pleasant emotional state, in which individuals positively appraise their job or work experience. In this article, we discuss the determinants of immigrants’ job satisfaction. </a:t>
            </a:r>
            <a:r>
              <a:rPr lang="en-GB" sz="2400" dirty="0">
                <a:highlight>
                  <a:srgbClr val="FFFF00"/>
                </a:highlight>
              </a:rPr>
              <a:t>What did they do and why? </a:t>
            </a:r>
            <a:endParaRPr lang="en-GB" sz="2400" dirty="0"/>
          </a:p>
          <a:p>
            <a:endParaRPr lang="en-US" sz="2400" dirty="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846525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BB65138-DD73-AA4B-84B8-63D660A8123D}"/>
              </a:ext>
            </a:extLst>
          </p:cNvPr>
          <p:cNvSpPr>
            <a:spLocks noGrp="1"/>
          </p:cNvSpPr>
          <p:nvPr>
            <p:ph type="title"/>
          </p:nvPr>
        </p:nvSpPr>
        <p:spPr>
          <a:xfrm>
            <a:off x="492369" y="605896"/>
            <a:ext cx="3642309" cy="5646208"/>
          </a:xfrm>
        </p:spPr>
        <p:txBody>
          <a:bodyPr anchor="ctr">
            <a:normAutofit/>
          </a:bodyPr>
          <a:lstStyle/>
          <a:p>
            <a:r>
              <a:rPr lang="en-US" sz="3400" dirty="0">
                <a:solidFill>
                  <a:srgbClr val="FFFFFF"/>
                </a:solidFill>
              </a:rPr>
              <a:t>2. </a:t>
            </a:r>
            <a:r>
              <a:rPr lang="en-GB" sz="3400" dirty="0">
                <a:solidFill>
                  <a:srgbClr val="FFFFFF"/>
                </a:solidFill>
              </a:rPr>
              <a:t>Equality in sexual health promotion: a </a:t>
            </a:r>
            <a:br>
              <a:rPr lang="en-GB" sz="3400" dirty="0">
                <a:solidFill>
                  <a:srgbClr val="FFFFFF"/>
                </a:solidFill>
              </a:rPr>
            </a:br>
            <a:r>
              <a:rPr lang="en-GB" sz="3400" dirty="0">
                <a:solidFill>
                  <a:srgbClr val="FFFFFF"/>
                </a:solidFill>
              </a:rPr>
              <a:t>systematic review of effective interventions </a:t>
            </a:r>
            <a:br>
              <a:rPr lang="en-GB" sz="3400" dirty="0">
                <a:solidFill>
                  <a:srgbClr val="FFFFFF"/>
                </a:solidFill>
              </a:rPr>
            </a:br>
            <a:r>
              <a:rPr lang="en-GB" sz="3400" dirty="0">
                <a:solidFill>
                  <a:srgbClr val="FFFFFF"/>
                </a:solidFill>
              </a:rPr>
              <a:t>for black and minority ethnic men who </a:t>
            </a:r>
            <a:br>
              <a:rPr lang="en-GB" sz="3400" dirty="0">
                <a:solidFill>
                  <a:srgbClr val="FFFFFF"/>
                </a:solidFill>
              </a:rPr>
            </a:br>
            <a:r>
              <a:rPr lang="en-GB" sz="3400" dirty="0">
                <a:solidFill>
                  <a:srgbClr val="FFFFFF"/>
                </a:solidFill>
              </a:rPr>
              <a:t>have sex with men </a:t>
            </a:r>
            <a:br>
              <a:rPr lang="en-GB" sz="3400" dirty="0">
                <a:solidFill>
                  <a:srgbClr val="FFFFFF"/>
                </a:solidFill>
              </a:rPr>
            </a:br>
            <a:endParaRPr lang="en-US" sz="3400" dirty="0">
              <a:solidFill>
                <a:srgbClr val="FFFFFF"/>
              </a:solidFill>
            </a:endParaRPr>
          </a:p>
        </p:txBody>
      </p:sp>
      <p:sp>
        <p:nvSpPr>
          <p:cNvPr id="3" name="Content Placeholder 2">
            <a:extLst>
              <a:ext uri="{FF2B5EF4-FFF2-40B4-BE49-F238E27FC236}">
                <a16:creationId xmlns:a16="http://schemas.microsoft.com/office/drawing/2014/main" xmlns="" id="{41A3D351-6E45-5F41-83A3-705239BF25E3}"/>
              </a:ext>
            </a:extLst>
          </p:cNvPr>
          <p:cNvSpPr>
            <a:spLocks noGrp="1"/>
          </p:cNvSpPr>
          <p:nvPr>
            <p:ph idx="1"/>
          </p:nvPr>
        </p:nvSpPr>
        <p:spPr>
          <a:xfrm>
            <a:off x="5231958" y="605896"/>
            <a:ext cx="5923721" cy="5646208"/>
          </a:xfrm>
        </p:spPr>
        <p:txBody>
          <a:bodyPr anchor="ctr">
            <a:normAutofit/>
          </a:bodyPr>
          <a:lstStyle/>
          <a:p>
            <a:r>
              <a:rPr lang="en-GB" sz="2400"/>
              <a:t>Over the past decade, new diagnoses of HIV have increased eightfold among men who have sex with men (MSM) of other or of mixed ethnicity in the UK. Yet there is little intervention research on HIV among black and minority ethnic (BME) MSM. This article aimed to identify effective HIV and sexual health prevention strategies for BME MSM. </a:t>
            </a:r>
            <a:r>
              <a:rPr lang="en-GB" sz="2400">
                <a:highlight>
                  <a:srgbClr val="FFFF00"/>
                </a:highlight>
              </a:rPr>
              <a:t>What did they do and why? </a:t>
            </a:r>
          </a:p>
          <a:p>
            <a:endParaRPr lang="en-GB" sz="2400" dirty="0"/>
          </a:p>
          <a:p>
            <a:endParaRPr lang="en-US" sz="2400" dirty="0"/>
          </a:p>
        </p:txBody>
      </p:sp>
      <p:sp>
        <p:nvSpPr>
          <p:cNvPr id="30" name="Rectangle 29">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5120418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F016391E-C8A9-1A4E-A3D4-26D41C3D3B51}"/>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3.Workforce diversity and religiosity</a:t>
            </a:r>
          </a:p>
        </p:txBody>
      </p:sp>
      <p:sp>
        <p:nvSpPr>
          <p:cNvPr id="3" name="Content Placeholder 2">
            <a:extLst>
              <a:ext uri="{FF2B5EF4-FFF2-40B4-BE49-F238E27FC236}">
                <a16:creationId xmlns:a16="http://schemas.microsoft.com/office/drawing/2014/main" xmlns="" id="{7B6C8667-8A53-B941-978B-90BC08DCE360}"/>
              </a:ext>
            </a:extLst>
          </p:cNvPr>
          <p:cNvSpPr>
            <a:spLocks noGrp="1"/>
          </p:cNvSpPr>
          <p:nvPr>
            <p:ph idx="1"/>
          </p:nvPr>
        </p:nvSpPr>
        <p:spPr>
          <a:xfrm>
            <a:off x="5231958" y="605896"/>
            <a:ext cx="5923721" cy="5646208"/>
          </a:xfrm>
        </p:spPr>
        <p:txBody>
          <a:bodyPr anchor="ctr">
            <a:normAutofit/>
          </a:bodyPr>
          <a:lstStyle/>
          <a:p>
            <a:r>
              <a:rPr lang="en-GB" sz="2400" dirty="0"/>
              <a:t>Workforce diversity has received increasing amounts of attention from academics and practitioners alike. In this article, we examine the empirical association between a firm’s workforce diversity (hereafter, diversity) and the degree of religiosity of the firm’s management by investigating their unidirectional and endogenous effects. </a:t>
            </a:r>
            <a:r>
              <a:rPr lang="en-GB" sz="2400" dirty="0">
                <a:highlight>
                  <a:srgbClr val="FFFF00"/>
                </a:highlight>
              </a:rPr>
              <a:t>What did they do and why? </a:t>
            </a:r>
          </a:p>
          <a:p>
            <a:endParaRPr lang="en-US" sz="2400" dirty="0"/>
          </a:p>
        </p:txBody>
      </p:sp>
      <p:sp>
        <p:nvSpPr>
          <p:cNvPr id="30" name="Rectangle 29">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056544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4. </a:t>
            </a:r>
            <a:r>
              <a:rPr lang="en-GB" sz="4400" b="1" dirty="0">
                <a:solidFill>
                  <a:srgbClr val="FFFFFF"/>
                </a:solidFill>
              </a:rPr>
              <a:t>Investigating black and minority ethnic leaders’ career experiences </a:t>
            </a:r>
            <a:r>
              <a:rPr lang="en-GB" sz="4400" dirty="0">
                <a:solidFill>
                  <a:srgbClr val="FFFFFF"/>
                </a:solidFill>
              </a:rPr>
              <a:t/>
            </a: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r>
              <a:rPr lang="en-GB" dirty="0"/>
              <a:t>Black and minority ethnic (BME) employees appear to experience more difficulty reaching senior leadership positions than do their white counterparts. Using </a:t>
            </a:r>
            <a:r>
              <a:rPr lang="en-GB" dirty="0" err="1"/>
              <a:t>Eagly</a:t>
            </a:r>
            <a:r>
              <a:rPr lang="en-GB" dirty="0"/>
              <a:t> and Carli’s metaphor of the labyrinth, our aim was to give voice to black and minority ethnic managers who have successfully achieved senior management roles, and compare their leadership journeys with those of matched white managers. This article ……. To make sense of significant career incidents in their leadership journeys. </a:t>
            </a:r>
            <a:endParaRPr lang="en-GB" sz="2400" dirty="0">
              <a:highlight>
                <a:srgbClr val="FFFF00"/>
              </a:highlight>
            </a:endParaRPr>
          </a:p>
          <a:p>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343624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5.Going cashless in India</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r>
              <a:rPr lang="en-GB" sz="2400" dirty="0"/>
              <a:t>Globally, there is a tremendous interest among policy makers, academicians, and commercial enterprises to explore the possibilities of moving towards a cashless economy. It is widely believed that the movement from cash to cashless economy has significant benefits</a:t>
            </a:r>
            <a:r>
              <a:rPr lang="en-GB" sz="2400" dirty="0">
                <a:highlight>
                  <a:srgbClr val="FFFF00"/>
                </a:highlight>
              </a:rPr>
              <a:t>. What did they do and why? </a:t>
            </a:r>
          </a:p>
          <a:p>
            <a:endParaRPr lang="en-US" sz="2400" dirty="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0013270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6. Protecting </a:t>
            </a:r>
            <a:r>
              <a:rPr lang="en-GB" sz="4400" dirty="0">
                <a:solidFill>
                  <a:srgbClr val="FFFFFF"/>
                </a:solidFill>
              </a:rPr>
              <a:t>employee rights and interests in management of tourist hotel in China </a:t>
            </a: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r>
              <a:rPr lang="en-GB" sz="2400" dirty="0"/>
              <a:t>With the rapid development of the tourist hotel, the hotel has many problems in the protection of employee rights and interests. To enhance the importance that hotel managers attach to the protection of employee’s rights and interests, and strengthen the hotel employees’ consciousness in rights protection </a:t>
            </a:r>
            <a:r>
              <a:rPr lang="en-GB" sz="2400" dirty="0">
                <a:highlight>
                  <a:srgbClr val="FFFF00"/>
                </a:highlight>
              </a:rPr>
              <a:t>What did they do and why? </a:t>
            </a:r>
          </a:p>
          <a:p>
            <a:endParaRPr lang="en-US" sz="2400" dirty="0"/>
          </a:p>
        </p:txBody>
      </p:sp>
      <p:sp>
        <p:nvSpPr>
          <p:cNvPr id="30" name="Rectangle 29">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1642771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7. </a:t>
            </a:r>
            <a:r>
              <a:rPr lang="en-GB" sz="4400">
                <a:solidFill>
                  <a:srgbClr val="FFFFFF"/>
                </a:solidFill>
              </a:rPr>
              <a:t>CSR Policies: Effects on Labour Productivity in Spanish SMEs</a:t>
            </a: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pPr>
              <a:lnSpc>
                <a:spcPct val="110000"/>
              </a:lnSpc>
            </a:pPr>
            <a:r>
              <a:rPr lang="en-GB" sz="2200"/>
              <a:t>This paper analyses empirical evidence of efforts to enable Spanish SMEsto boost their labour productivity rates through the development of the main pillars of their corporate social responsibility (CSR) policies. This study aims to develop new approaches and sensibilities towards work from an ethical, values (virtues) and CSR perspective, showing how internal dimensions of CSR, such those related to relationships with employees and responsibility in processes and product quality, can improve labour performance and labour efficiency, thereby contributing to a better society.  </a:t>
            </a:r>
            <a:r>
              <a:rPr lang="en-GB" sz="2200">
                <a:highlight>
                  <a:srgbClr val="FFFF00"/>
                </a:highlight>
              </a:rPr>
              <a:t>What did they do and why? </a:t>
            </a:r>
          </a:p>
          <a:p>
            <a:pPr>
              <a:lnSpc>
                <a:spcPct val="110000"/>
              </a:lnSpc>
            </a:pPr>
            <a:endParaRPr lang="en-US" sz="220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143235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8. The battlefield and duty of care</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pPr>
              <a:lnSpc>
                <a:spcPct val="110000"/>
              </a:lnSpc>
            </a:pPr>
            <a:endParaRPr lang="en-GB" sz="1700" dirty="0">
              <a:highlight>
                <a:srgbClr val="FFFF00"/>
              </a:highlight>
            </a:endParaRPr>
          </a:p>
          <a:p>
            <a:pPr>
              <a:lnSpc>
                <a:spcPct val="110000"/>
              </a:lnSpc>
            </a:pPr>
            <a:r>
              <a:rPr lang="en-GB" sz="1700" dirty="0"/>
              <a:t>It is argued that nursing in the battlefield is distinctly different to civilian nursing, even in an emergency, and that the environment is so different that a duty of care owed by military nurses to wounded soldiers should not apply. Such distinct differences in wartime can override normal peacetime professional ethics to the extent that the duty of care owed by military nurses to their patients on the battlefield should not exist. It is also argued that as military nurses have legal and professional obligations to care for wounded soldiers on the battlefield, this obligation conflicts with following military orders, causing a dual loyalty conflict. This is because soldiers are part of the ‘fighting force’ and must be fit to fight and win the battle. This makes them more of a commodity rather than individual persons with distinct health care needs.  </a:t>
            </a:r>
            <a:r>
              <a:rPr lang="en-GB" sz="1700" dirty="0">
                <a:highlight>
                  <a:srgbClr val="FFFF00"/>
                </a:highlight>
              </a:rPr>
              <a:t>What did they do and why? </a:t>
            </a:r>
          </a:p>
          <a:p>
            <a:pPr>
              <a:lnSpc>
                <a:spcPct val="110000"/>
              </a:lnSpc>
            </a:pPr>
            <a:endParaRPr lang="en-US" sz="17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3315037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9. Value of luxury brands and gender </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highlight>
                <a:srgbClr val="FFFF00"/>
              </a:highlight>
            </a:endParaRPr>
          </a:p>
          <a:p>
            <a:r>
              <a:rPr lang="en-GB" sz="2400" dirty="0"/>
              <a:t>We investigate the role of gender in the perceptions of and motives for luxury brand consumption. Based on the social structural theory of gender, we propose that differences in men's and women's luxury values result from asymmetries in social status. </a:t>
            </a:r>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4381922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10. Luxury brands and customer experiences </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highlight>
                <a:srgbClr val="FFFF00"/>
              </a:highlight>
            </a:endParaRPr>
          </a:p>
          <a:p>
            <a:r>
              <a:rPr lang="en-GB" sz="2400" dirty="0"/>
              <a:t>This research examines luxury brand strategies and customer experiences includes eleven research papers which are valuable for marketers and researchers. The findings serve to extend the luxury brand research area in need of new developments, theories, and practices in light of the trends toward global luxury industries. </a:t>
            </a:r>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4937312"/>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11. </a:t>
            </a:r>
            <a:r>
              <a:rPr lang="en-GB" sz="4400" dirty="0">
                <a:solidFill>
                  <a:srgbClr val="FFFFFF"/>
                </a:solidFill>
              </a:rPr>
              <a:t>Social media marketing efforts of luxury brands </a:t>
            </a: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pPr>
              <a:lnSpc>
                <a:spcPct val="110000"/>
              </a:lnSpc>
            </a:pPr>
            <a:endParaRPr lang="en-GB" sz="1900" dirty="0"/>
          </a:p>
          <a:p>
            <a:pPr>
              <a:lnSpc>
                <a:spcPct val="110000"/>
              </a:lnSpc>
            </a:pPr>
            <a:r>
              <a:rPr lang="en-GB" sz="1900" dirty="0"/>
              <a:t>Scant evidence is available on of how social media marketing activities influence brand equity creation and consumers' </a:t>
            </a:r>
            <a:r>
              <a:rPr lang="en-GB" sz="1900" dirty="0" err="1"/>
              <a:t>behavior</a:t>
            </a:r>
            <a:r>
              <a:rPr lang="en-GB" sz="1900" dirty="0"/>
              <a:t> towards a brand. The study demonstrates the links between social media marketing efforts and their consequences (brand preference, price premium, and loyalty). The study measures brands' social media marketing efforts as a holistic concept that incorporates five aspects (entertainment, interaction, trendiness, customization, and word of mouth). Another contribution of the study is that it finds that SMMEs have a significant positive effect on brand equity and on the two main dimensions of brand equity: brand awareness and brand image. </a:t>
            </a:r>
            <a:r>
              <a:rPr lang="en-GB" sz="1900" dirty="0">
                <a:highlight>
                  <a:srgbClr val="FFFF00"/>
                </a:highlight>
              </a:rPr>
              <a:t>What did they do and why? </a:t>
            </a:r>
          </a:p>
          <a:p>
            <a:pPr>
              <a:lnSpc>
                <a:spcPct val="110000"/>
              </a:lnSpc>
            </a:pPr>
            <a:endParaRPr lang="en-US" sz="1900" dirty="0"/>
          </a:p>
        </p:txBody>
      </p:sp>
      <p:sp>
        <p:nvSpPr>
          <p:cNvPr id="30" name="Rectangle 29">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7443663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12 Care ethics; researching the lived experience in health care </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pPr>
              <a:lnSpc>
                <a:spcPct val="110000"/>
              </a:lnSpc>
            </a:pPr>
            <a:endParaRPr lang="en-GB" sz="1900" dirty="0">
              <a:highlight>
                <a:srgbClr val="FFFF00"/>
              </a:highlight>
            </a:endParaRPr>
          </a:p>
          <a:p>
            <a:pPr>
              <a:lnSpc>
                <a:spcPct val="110000"/>
              </a:lnSpc>
            </a:pPr>
            <a:r>
              <a:rPr lang="en-GB" sz="1900" dirty="0"/>
              <a:t>The aim of this article is to demonstrate the usefulness of qualitative research for studying the ethics of care, bringing to light the lived experience of health care recipients, together with the importance of methods that allow reconstruction of the processes underlying this lived experience. Lived experiences of families being approached for organ donation, parents facing the imminent death of their child and patients being treated using stem cell transplantation are used to illustrate how ethical principles are differentiated, modified or contradicted by the narrative context of persons concerned. The integration of empirical data into ethics will help caregivers in their ethical decision making and may enrich care ethics as a narrative and interpretative field.  </a:t>
            </a:r>
            <a:r>
              <a:rPr lang="en-GB" sz="1900" dirty="0">
                <a:highlight>
                  <a:srgbClr val="FFFF00"/>
                </a:highlight>
              </a:rPr>
              <a:t>What did they do and why? </a:t>
            </a:r>
          </a:p>
          <a:p>
            <a:pPr>
              <a:lnSpc>
                <a:spcPct val="110000"/>
              </a:lnSpc>
            </a:pPr>
            <a:endParaRPr lang="en-US" sz="19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396309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13. All-inclusive holidays and mature holiday destinations</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pPr>
              <a:lnSpc>
                <a:spcPct val="110000"/>
              </a:lnSpc>
            </a:pPr>
            <a:endParaRPr lang="en-GB" sz="1900" dirty="0"/>
          </a:p>
          <a:p>
            <a:pPr>
              <a:lnSpc>
                <a:spcPct val="110000"/>
              </a:lnSpc>
            </a:pPr>
            <a:r>
              <a:rPr lang="en-GB" sz="1900" dirty="0"/>
              <a:t>This paper studies all-inclusive in hospitality at a mature destination. The analysis ……. shows that all-inclusive is more likely to arise in the market the more value it creates, either through cost efficiencies or demand convenience. Moreover, results show a large increase in the supply of all-inclusive offerings …  that took place in parallel with two other (potentially explanatory) trends: a rise in the price of the complementary services available at the destination, and the adoption by hotel establishments of revenue management techniques that make it easier to host a wider variety of visitors with different boarding options, among them, the all-inclusive one.  </a:t>
            </a:r>
            <a:r>
              <a:rPr lang="en-GB" sz="1900" dirty="0">
                <a:highlight>
                  <a:srgbClr val="FFFF00"/>
                </a:highlight>
              </a:rPr>
              <a:t>What did they do and why? </a:t>
            </a:r>
          </a:p>
          <a:p>
            <a:pPr>
              <a:lnSpc>
                <a:spcPct val="110000"/>
              </a:lnSpc>
            </a:pPr>
            <a:endParaRPr lang="en-US" sz="19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9822121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14. </a:t>
            </a:r>
            <a:r>
              <a:rPr lang="en-GB" sz="4400">
                <a:solidFill>
                  <a:srgbClr val="FFFFFF"/>
                </a:solidFill>
              </a:rPr>
              <a:t>Hotel employee's artificial intelligence and robotics awareness and its impact on turnover intention </a:t>
            </a: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200">
              <a:highlight>
                <a:srgbClr val="FFFF00"/>
              </a:highlight>
            </a:endParaRPr>
          </a:p>
          <a:p>
            <a:r>
              <a:rPr lang="en-GB" sz="2200"/>
              <a:t>The advent of machines powered by artificial intelligence (AI) and robotics technologies have already strongly influenced the hospitality industry, and the effects of its replacement upon the human workforce has been a highly debated topic. Despite this ….. no evidence addressing what hospitality employees’ awareness of those potential impacts could be pertaining to AI and robotics specifically applied within the context of their turnover intention and future employment prospects. </a:t>
            </a:r>
            <a:r>
              <a:rPr lang="en-GB" sz="2200">
                <a:highlight>
                  <a:srgbClr val="FFFF00"/>
                </a:highlight>
              </a:rPr>
              <a:t>What did they do and why? </a:t>
            </a:r>
          </a:p>
          <a:p>
            <a:endParaRPr lang="en-US" sz="220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031599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15. </a:t>
            </a:r>
            <a:r>
              <a:rPr lang="en-GB" sz="4400" dirty="0">
                <a:solidFill>
                  <a:srgbClr val="FFFFFF"/>
                </a:solidFill>
              </a:rPr>
              <a:t>Gambling spending and its concentration on problem gamblers </a:t>
            </a: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p>
          <a:p>
            <a:r>
              <a:rPr lang="en-GB" sz="2400" dirty="0"/>
              <a:t>While most gamblers spend moderate amounts of money, a few spend much more. This leads to spending being concentrated among a small number of players. Building on a body of literature that shows disproportionate spending by problem gamblers, we hypothesize that problem gambling causes such concentration. </a:t>
            </a:r>
            <a:r>
              <a:rPr lang="en-GB" sz="2400" dirty="0">
                <a:highlight>
                  <a:srgbClr val="FFFF00"/>
                </a:highlight>
              </a:rPr>
              <a:t>What did they do and why? </a:t>
            </a:r>
          </a:p>
          <a:p>
            <a:endParaRPr lang="en-US" sz="2400" dirty="0"/>
          </a:p>
        </p:txBody>
      </p:sp>
      <p:sp>
        <p:nvSpPr>
          <p:cNvPr id="30" name="Rectangle 29">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169167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16. Gambling </a:t>
            </a:r>
            <a:r>
              <a:rPr lang="en-US" sz="4400">
                <a:solidFill>
                  <a:srgbClr val="FFFFFF"/>
                </a:solidFill>
              </a:rPr>
              <a:t>behaviour</a:t>
            </a:r>
            <a:r>
              <a:rPr lang="en-US" sz="4400" dirty="0">
                <a:solidFill>
                  <a:srgbClr val="FFFFFF"/>
                </a:solidFill>
              </a:rPr>
              <a:t>; instant versus traditional lotteries</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highlight>
                <a:srgbClr val="FFFF00"/>
              </a:highlight>
            </a:endParaRPr>
          </a:p>
          <a:p>
            <a:r>
              <a:rPr lang="en-GB" sz="2400" dirty="0"/>
              <a:t>This study sought to determine the main attributes of the frequency of participation by gamblers in different types of lotteries (i.e., traditional vs. instant).  ….. For instance, instant lotteries are popular among younger individuals, females, and individuals from lower income and educational groups with self-esteem motivations. National lottery gamblers are older and driven by safety motivations. </a:t>
            </a:r>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1737925"/>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17. Responsible gambling; sympathy, empathy or telepathy</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p>
          <a:p>
            <a:r>
              <a:rPr lang="en-GB" sz="2400" dirty="0"/>
              <a:t>This study investigates whether customer contact employees can identify difficulties in managing gambling </a:t>
            </a:r>
            <a:r>
              <a:rPr lang="en-GB" sz="2400" dirty="0" err="1"/>
              <a:t>behavior</a:t>
            </a:r>
            <a:r>
              <a:rPr lang="en-GB" sz="2400" dirty="0"/>
              <a:t> among the diverse groups of patrons that frequent gambling venues.  …….The study contributes to the literature on how recreational gamblers manage their gambling </a:t>
            </a:r>
            <a:r>
              <a:rPr lang="en-GB" sz="2400" dirty="0" err="1"/>
              <a:t>behavior</a:t>
            </a:r>
            <a:r>
              <a:rPr lang="en-GB" sz="2400" dirty="0"/>
              <a:t> and has implications for venue management and gambling policy.  </a:t>
            </a:r>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68771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D7CED85-87A8-404E-91C8-E213FB5D66EA}"/>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18. Selling alcohol to minors</a:t>
            </a:r>
          </a:p>
        </p:txBody>
      </p:sp>
      <p:sp>
        <p:nvSpPr>
          <p:cNvPr id="3" name="Content Placeholder 2">
            <a:extLst>
              <a:ext uri="{FF2B5EF4-FFF2-40B4-BE49-F238E27FC236}">
                <a16:creationId xmlns:a16="http://schemas.microsoft.com/office/drawing/2014/main" xmlns="" id="{92FCD64D-68DC-0544-89FC-FAEB6389CD38}"/>
              </a:ext>
            </a:extLst>
          </p:cNvPr>
          <p:cNvSpPr>
            <a:spLocks noGrp="1"/>
          </p:cNvSpPr>
          <p:nvPr>
            <p:ph idx="1"/>
          </p:nvPr>
        </p:nvSpPr>
        <p:spPr>
          <a:xfrm>
            <a:off x="5231958" y="605896"/>
            <a:ext cx="5923721" cy="5646208"/>
          </a:xfrm>
        </p:spPr>
        <p:txBody>
          <a:bodyPr anchor="ctr">
            <a:normAutofit/>
          </a:bodyPr>
          <a:lstStyle/>
          <a:p>
            <a:endParaRPr lang="en-GB" sz="2400" dirty="0">
              <a:highlight>
                <a:srgbClr val="FFFF00"/>
              </a:highlight>
            </a:endParaRPr>
          </a:p>
          <a:p>
            <a:r>
              <a:rPr lang="en-GB" sz="2400" dirty="0"/>
              <a:t>This study examines how organizational form (corporate or franchised store) and local market characteristics (competition, size and risk of sanctions) influence retail stores' likelihood of selling alcohol to minors.  …… The results offer partial support to the theoretical predictions and have implications for retail chains and regulators. </a:t>
            </a:r>
            <a:r>
              <a:rPr lang="en-GB" sz="2400" dirty="0">
                <a:highlight>
                  <a:srgbClr val="FFFF00"/>
                </a:highlight>
              </a:rPr>
              <a:t>What did they do and why? </a:t>
            </a:r>
          </a:p>
          <a:p>
            <a:endParaRPr lang="en-US" sz="2400" dirty="0"/>
          </a:p>
        </p:txBody>
      </p:sp>
      <p:sp>
        <p:nvSpPr>
          <p:cNvPr id="21" name="Rectangle 20">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3989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776" y="485115"/>
            <a:ext cx="8507016" cy="754459"/>
          </a:xfrm>
        </p:spPr>
        <p:txBody>
          <a:bodyPr>
            <a:normAutofit/>
          </a:bodyPr>
          <a:lstStyle/>
          <a:p>
            <a:r>
              <a:rPr lang="en-GB" sz="2800" dirty="0"/>
              <a:t>Research Philosophies &amp; Research Design</a:t>
            </a:r>
          </a:p>
        </p:txBody>
      </p:sp>
      <p:graphicFrame>
        <p:nvGraphicFramePr>
          <p:cNvPr id="4" name="Content Placeholder 3"/>
          <p:cNvGraphicFramePr>
            <a:graphicFrameLocks noGrp="1"/>
          </p:cNvGraphicFramePr>
          <p:nvPr>
            <p:ph idx="1"/>
          </p:nvPr>
        </p:nvGraphicFramePr>
        <p:xfrm>
          <a:off x="2249893" y="1768068"/>
          <a:ext cx="6172200" cy="10715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Content Placeholder 3"/>
          <p:cNvGraphicFramePr>
            <a:graphicFrameLocks/>
          </p:cNvGraphicFramePr>
          <p:nvPr/>
        </p:nvGraphicFramePr>
        <p:xfrm>
          <a:off x="2225100" y="2479180"/>
          <a:ext cx="6268685" cy="107156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9" name="Content Placeholder 3"/>
          <p:cNvGraphicFramePr>
            <a:graphicFrameLocks/>
          </p:cNvGraphicFramePr>
          <p:nvPr/>
        </p:nvGraphicFramePr>
        <p:xfrm>
          <a:off x="2259322" y="3202293"/>
          <a:ext cx="6172200" cy="107156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1" name="Content Placeholder 2"/>
          <p:cNvSpPr txBox="1">
            <a:spLocks/>
          </p:cNvSpPr>
          <p:nvPr/>
        </p:nvSpPr>
        <p:spPr>
          <a:xfrm>
            <a:off x="4167176" y="4607730"/>
            <a:ext cx="2068109" cy="621500"/>
          </a:xfrm>
          <a:prstGeom prst="rect">
            <a:avLst/>
          </a:prstGeom>
        </p:spPr>
        <p:txBody>
          <a:bodyPr/>
          <a:lstStyle/>
          <a:p>
            <a:pPr marL="257175" indent="-257175" fontAlgn="base">
              <a:spcBef>
                <a:spcPct val="20000"/>
              </a:spcBef>
              <a:spcAft>
                <a:spcPct val="0"/>
              </a:spcAft>
              <a:defRPr/>
            </a:pPr>
            <a:endParaRPr lang="en-GB" sz="1500" kern="0" dirty="0">
              <a:solidFill>
                <a:srgbClr val="003D7D"/>
              </a:solidFill>
            </a:endParaRPr>
          </a:p>
        </p:txBody>
      </p:sp>
      <p:graphicFrame>
        <p:nvGraphicFramePr>
          <p:cNvPr id="10" name="Content Placeholder 3"/>
          <p:cNvGraphicFramePr>
            <a:graphicFrameLocks/>
          </p:cNvGraphicFramePr>
          <p:nvPr/>
        </p:nvGraphicFramePr>
        <p:xfrm>
          <a:off x="2205315" y="4607729"/>
          <a:ext cx="6172200" cy="107156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aphicFrame>
        <p:nvGraphicFramePr>
          <p:cNvPr id="13" name="Content Placeholder 3"/>
          <p:cNvGraphicFramePr>
            <a:graphicFrameLocks/>
          </p:cNvGraphicFramePr>
          <p:nvPr/>
        </p:nvGraphicFramePr>
        <p:xfrm>
          <a:off x="2254925" y="3943045"/>
          <a:ext cx="6172200" cy="1071561"/>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Tree>
    <p:custDataLst>
      <p:tags r:id="rId1"/>
    </p:custDataLst>
    <p:extLst>
      <p:ext uri="{BB962C8B-B14F-4D97-AF65-F5344CB8AC3E}">
        <p14:creationId xmlns:p14="http://schemas.microsoft.com/office/powerpoint/2010/main" val="72237581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558DB37-9FEE-48A2-8578-ED04015739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5F7FCCA6-00E2-4F74-A105-0D769872F2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286603"/>
            <a:ext cx="10058400" cy="1450757"/>
          </a:xfrm>
        </p:spPr>
        <p:txBody>
          <a:bodyPr anchor="ctr">
            <a:normAutofit/>
          </a:bodyPr>
          <a:lstStyle/>
          <a:p>
            <a:r>
              <a:rPr lang="en-GB" b="1">
                <a:solidFill>
                  <a:srgbClr val="FFFFFF"/>
                </a:solidFill>
              </a:rPr>
              <a:t>Positivism and deduction</a:t>
            </a:r>
            <a:br>
              <a:rPr lang="en-GB" b="1">
                <a:solidFill>
                  <a:srgbClr val="FFFFFF"/>
                </a:solidFill>
              </a:rPr>
            </a:br>
            <a:r>
              <a:rPr lang="en-GB" b="1">
                <a:solidFill>
                  <a:srgbClr val="FFFFFF"/>
                </a:solidFill>
              </a:rPr>
              <a:t>Theory testing</a:t>
            </a:r>
          </a:p>
        </p:txBody>
      </p:sp>
      <p:sp>
        <p:nvSpPr>
          <p:cNvPr id="3" name="Content Placeholder 2"/>
          <p:cNvSpPr>
            <a:spLocks noGrp="1"/>
          </p:cNvSpPr>
          <p:nvPr>
            <p:ph idx="1"/>
          </p:nvPr>
        </p:nvSpPr>
        <p:spPr>
          <a:xfrm>
            <a:off x="1096963" y="2675694"/>
            <a:ext cx="10058400" cy="3193294"/>
          </a:xfrm>
        </p:spPr>
        <p:txBody>
          <a:bodyPr>
            <a:normAutofit/>
          </a:bodyPr>
          <a:lstStyle/>
          <a:p>
            <a:r>
              <a:rPr lang="en-GB" dirty="0"/>
              <a:t>Scientific principles</a:t>
            </a:r>
          </a:p>
          <a:p>
            <a:r>
              <a:rPr lang="en-GB" dirty="0"/>
              <a:t>Focused on causal relationships</a:t>
            </a:r>
          </a:p>
          <a:p>
            <a:r>
              <a:rPr lang="en-GB" dirty="0"/>
              <a:t>Highly structured methodology</a:t>
            </a:r>
          </a:p>
          <a:p>
            <a:r>
              <a:rPr lang="en-GB" dirty="0"/>
              <a:t>Large samples</a:t>
            </a:r>
          </a:p>
          <a:p>
            <a:r>
              <a:rPr lang="en-GB" dirty="0"/>
              <a:t>Quantification</a:t>
            </a:r>
          </a:p>
          <a:p>
            <a:r>
              <a:rPr lang="en-GB" dirty="0"/>
              <a:t>Incremental contribution to theory</a:t>
            </a:r>
          </a:p>
          <a:p>
            <a:endParaRPr lang="en-GB" dirty="0"/>
          </a:p>
          <a:p>
            <a:pPr marL="0" indent="0">
              <a:buNone/>
            </a:pPr>
            <a:endParaRPr lang="en-GB" dirty="0"/>
          </a:p>
        </p:txBody>
      </p:sp>
      <p:sp>
        <p:nvSpPr>
          <p:cNvPr id="14" name="Rectangle 13">
            <a:extLst>
              <a:ext uri="{FF2B5EF4-FFF2-40B4-BE49-F238E27FC236}">
                <a16:creationId xmlns:a16="http://schemas.microsoft.com/office/drawing/2014/main" xmlns="" id="{9B834327-03F1-4931-8261-971373A5A6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8648505" y="6520357"/>
            <a:ext cx="1976823" cy="300082"/>
          </a:xfrm>
          <a:prstGeom prst="rect">
            <a:avLst/>
          </a:prstGeom>
        </p:spPr>
        <p:txBody>
          <a:bodyPr wrap="none">
            <a:spAutoFit/>
          </a:bodyPr>
          <a:lstStyle/>
          <a:p>
            <a:pPr>
              <a:spcAft>
                <a:spcPts val="600"/>
              </a:spcAft>
            </a:pPr>
            <a:r>
              <a:rPr lang="en-GB" sz="1350" dirty="0">
                <a:solidFill>
                  <a:srgbClr val="002060"/>
                </a:solidFill>
                <a:latin typeface="Baskerville Old Face" pitchFamily="18" charset="0"/>
              </a:rPr>
              <a:t>©Alexandra Bristow 2015</a:t>
            </a:r>
            <a:endParaRPr lang="en-GB" sz="1350"/>
          </a:p>
        </p:txBody>
      </p:sp>
      <p:graphicFrame>
        <p:nvGraphicFramePr>
          <p:cNvPr id="9" name="Content Placeholder 4">
            <a:extLst>
              <a:ext uri="{FF2B5EF4-FFF2-40B4-BE49-F238E27FC236}">
                <a16:creationId xmlns:a16="http://schemas.microsoft.com/office/drawing/2014/main" xmlns="" id="{D82A3636-2BAF-9740-BF5C-733517EE0B11}"/>
              </a:ext>
            </a:extLst>
          </p:cNvPr>
          <p:cNvGraphicFramePr>
            <a:graphicFrameLocks/>
          </p:cNvGraphicFramePr>
          <p:nvPr>
            <p:extLst/>
          </p:nvPr>
        </p:nvGraphicFramePr>
        <p:xfrm>
          <a:off x="5339565" y="4071300"/>
          <a:ext cx="6172200" cy="1008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947161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558DB37-9FEE-48A2-8578-ED04015739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5F7FCCA6-00E2-4F74-A105-0D769872F2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286603"/>
            <a:ext cx="10058400" cy="1450757"/>
          </a:xfrm>
        </p:spPr>
        <p:txBody>
          <a:bodyPr anchor="ctr">
            <a:normAutofit/>
          </a:bodyPr>
          <a:lstStyle/>
          <a:p>
            <a:r>
              <a:rPr lang="en-GB" b="1">
                <a:solidFill>
                  <a:srgbClr val="FFFFFF"/>
                </a:solidFill>
              </a:rPr>
              <a:t>Interpretivism and induction</a:t>
            </a:r>
            <a:br>
              <a:rPr lang="en-GB" b="1">
                <a:solidFill>
                  <a:srgbClr val="FFFFFF"/>
                </a:solidFill>
              </a:rPr>
            </a:br>
            <a:r>
              <a:rPr lang="en-GB" b="1">
                <a:solidFill>
                  <a:srgbClr val="FFFFFF"/>
                </a:solidFill>
              </a:rPr>
              <a:t>Theory building</a:t>
            </a:r>
          </a:p>
        </p:txBody>
      </p:sp>
      <p:sp>
        <p:nvSpPr>
          <p:cNvPr id="3" name="Content Placeholder 2"/>
          <p:cNvSpPr>
            <a:spLocks noGrp="1"/>
          </p:cNvSpPr>
          <p:nvPr>
            <p:ph idx="1"/>
          </p:nvPr>
        </p:nvSpPr>
        <p:spPr>
          <a:xfrm>
            <a:off x="1096963" y="2675694"/>
            <a:ext cx="10058400" cy="3193294"/>
          </a:xfrm>
        </p:spPr>
        <p:txBody>
          <a:bodyPr>
            <a:normAutofit/>
          </a:bodyPr>
          <a:lstStyle/>
          <a:p>
            <a:r>
              <a:rPr lang="en-GB"/>
              <a:t>Phenomena/problems/data are primary</a:t>
            </a:r>
          </a:p>
          <a:p>
            <a:r>
              <a:rPr lang="en-GB"/>
              <a:t>Focus on meanings and contexts</a:t>
            </a:r>
          </a:p>
          <a:p>
            <a:r>
              <a:rPr lang="en-GB"/>
              <a:t>Tendency to qualitative analysis</a:t>
            </a:r>
          </a:p>
          <a:p>
            <a:r>
              <a:rPr lang="en-GB"/>
              <a:t>More flexible research process</a:t>
            </a:r>
          </a:p>
          <a:p>
            <a:r>
              <a:rPr lang="en-GB"/>
              <a:t>Less predictable</a:t>
            </a:r>
          </a:p>
          <a:p>
            <a:r>
              <a:rPr lang="en-GB"/>
              <a:t>More radical contribution to theory</a:t>
            </a:r>
          </a:p>
        </p:txBody>
      </p:sp>
      <p:sp>
        <p:nvSpPr>
          <p:cNvPr id="14" name="Rectangle 13">
            <a:extLst>
              <a:ext uri="{FF2B5EF4-FFF2-40B4-BE49-F238E27FC236}">
                <a16:creationId xmlns:a16="http://schemas.microsoft.com/office/drawing/2014/main" xmlns="" id="{9B834327-03F1-4931-8261-971373A5A6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8616281" y="6381328"/>
            <a:ext cx="1976823" cy="300082"/>
          </a:xfrm>
          <a:prstGeom prst="rect">
            <a:avLst/>
          </a:prstGeom>
        </p:spPr>
        <p:txBody>
          <a:bodyPr wrap="none">
            <a:spAutoFit/>
          </a:bodyPr>
          <a:lstStyle/>
          <a:p>
            <a:pPr>
              <a:spcAft>
                <a:spcPts val="600"/>
              </a:spcAft>
            </a:pPr>
            <a:r>
              <a:rPr lang="en-GB" sz="1350" dirty="0">
                <a:solidFill>
                  <a:srgbClr val="002060"/>
                </a:solidFill>
                <a:latin typeface="Baskerville Old Face" pitchFamily="18" charset="0"/>
              </a:rPr>
              <a:t>©Alexandra Bristow 2015</a:t>
            </a:r>
            <a:endParaRPr lang="en-GB" sz="1350"/>
          </a:p>
        </p:txBody>
      </p:sp>
      <p:graphicFrame>
        <p:nvGraphicFramePr>
          <p:cNvPr id="9" name="Content Placeholder 4">
            <a:extLst>
              <a:ext uri="{FF2B5EF4-FFF2-40B4-BE49-F238E27FC236}">
                <a16:creationId xmlns:a16="http://schemas.microsoft.com/office/drawing/2014/main" xmlns="" id="{069ADC76-535C-DE41-B603-09CAA7C27749}"/>
              </a:ext>
            </a:extLst>
          </p:cNvPr>
          <p:cNvGraphicFramePr>
            <a:graphicFrameLocks/>
          </p:cNvGraphicFramePr>
          <p:nvPr>
            <p:extLst/>
          </p:nvPr>
        </p:nvGraphicFramePr>
        <p:xfrm>
          <a:off x="5097776" y="5345833"/>
          <a:ext cx="6172200" cy="15121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69548374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3558DB37-9FEE-48A2-8578-ED04015739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5F7FCCA6-00E2-4F74-A105-0D769872F2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286603"/>
            <a:ext cx="10058400" cy="1450757"/>
          </a:xfrm>
        </p:spPr>
        <p:txBody>
          <a:bodyPr anchor="ctr">
            <a:normAutofit/>
          </a:bodyPr>
          <a:lstStyle/>
          <a:p>
            <a:r>
              <a:rPr lang="en-GB" sz="3300" b="1">
                <a:solidFill>
                  <a:srgbClr val="FFFFFF"/>
                </a:solidFill>
              </a:rPr>
              <a:t>Pragmatism, postmodernism, critical realism and abduction:</a:t>
            </a:r>
            <a:br>
              <a:rPr lang="en-GB" sz="3300" b="1">
                <a:solidFill>
                  <a:srgbClr val="FFFFFF"/>
                </a:solidFill>
              </a:rPr>
            </a:br>
            <a:r>
              <a:rPr lang="en-GB" sz="3300" b="1">
                <a:solidFill>
                  <a:srgbClr val="FFFFFF"/>
                </a:solidFill>
              </a:rPr>
              <a:t>Theory generation and modification</a:t>
            </a:r>
          </a:p>
        </p:txBody>
      </p:sp>
      <p:sp>
        <p:nvSpPr>
          <p:cNvPr id="3" name="Content Placeholder 2"/>
          <p:cNvSpPr>
            <a:spLocks noGrp="1"/>
          </p:cNvSpPr>
          <p:nvPr>
            <p:ph idx="1"/>
          </p:nvPr>
        </p:nvSpPr>
        <p:spPr>
          <a:xfrm>
            <a:off x="1096963" y="2675694"/>
            <a:ext cx="10058400" cy="3193294"/>
          </a:xfrm>
        </p:spPr>
        <p:txBody>
          <a:bodyPr>
            <a:normAutofit/>
          </a:bodyPr>
          <a:lstStyle/>
          <a:p>
            <a:r>
              <a:rPr lang="en-GB"/>
              <a:t>Combines deduction and induction</a:t>
            </a:r>
          </a:p>
          <a:p>
            <a:r>
              <a:rPr lang="en-GB"/>
              <a:t>Ongoing movement between theory and phenomenon</a:t>
            </a:r>
          </a:p>
          <a:p>
            <a:r>
              <a:rPr lang="en-GB"/>
              <a:t>Flexible and cyclical</a:t>
            </a:r>
          </a:p>
          <a:p>
            <a:r>
              <a:rPr lang="en-GB"/>
              <a:t>Can fit with a range of methods</a:t>
            </a:r>
          </a:p>
          <a:p>
            <a:r>
              <a:rPr lang="en-GB"/>
              <a:t>Varied contribution to theory</a:t>
            </a:r>
          </a:p>
          <a:p>
            <a:endParaRPr lang="en-GB" dirty="0"/>
          </a:p>
          <a:p>
            <a:endParaRPr lang="en-GB" dirty="0"/>
          </a:p>
        </p:txBody>
      </p:sp>
      <p:sp>
        <p:nvSpPr>
          <p:cNvPr id="16" name="Rectangle 15">
            <a:extLst>
              <a:ext uri="{FF2B5EF4-FFF2-40B4-BE49-F238E27FC236}">
                <a16:creationId xmlns:a16="http://schemas.microsoft.com/office/drawing/2014/main" xmlns="" id="{9B834327-03F1-4931-8261-971373A5A6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p:cNvSpPr txBox="1"/>
          <p:nvPr/>
        </p:nvSpPr>
        <p:spPr>
          <a:xfrm>
            <a:off x="6600056" y="4343208"/>
            <a:ext cx="1137506" cy="300082"/>
          </a:xfrm>
          <a:prstGeom prst="rect">
            <a:avLst/>
          </a:prstGeom>
          <a:noFill/>
        </p:spPr>
        <p:txBody>
          <a:bodyPr wrap="square" rtlCol="0">
            <a:spAutoFit/>
          </a:bodyPr>
          <a:lstStyle/>
          <a:p>
            <a:pPr>
              <a:spcAft>
                <a:spcPts val="600"/>
              </a:spcAft>
            </a:pPr>
            <a:r>
              <a:rPr lang="en-GB" sz="1350" dirty="0"/>
              <a:t>Induction</a:t>
            </a:r>
            <a:endParaRPr lang="en-GB" sz="1350"/>
          </a:p>
        </p:txBody>
      </p:sp>
      <p:sp>
        <p:nvSpPr>
          <p:cNvPr id="6" name="TextBox 5"/>
          <p:cNvSpPr txBox="1"/>
          <p:nvPr/>
        </p:nvSpPr>
        <p:spPr>
          <a:xfrm>
            <a:off x="6744073" y="5911398"/>
            <a:ext cx="1462271" cy="300082"/>
          </a:xfrm>
          <a:prstGeom prst="rect">
            <a:avLst/>
          </a:prstGeom>
          <a:noFill/>
        </p:spPr>
        <p:txBody>
          <a:bodyPr wrap="square" rtlCol="0">
            <a:spAutoFit/>
          </a:bodyPr>
          <a:lstStyle/>
          <a:p>
            <a:pPr>
              <a:spcAft>
                <a:spcPts val="600"/>
              </a:spcAft>
            </a:pPr>
            <a:r>
              <a:rPr lang="en-GB" sz="1350" dirty="0"/>
              <a:t>Deduction</a:t>
            </a:r>
            <a:endParaRPr lang="en-GB" sz="1350"/>
          </a:p>
        </p:txBody>
      </p:sp>
      <p:sp>
        <p:nvSpPr>
          <p:cNvPr id="7" name="Rectangle 6"/>
          <p:cNvSpPr/>
          <p:nvPr/>
        </p:nvSpPr>
        <p:spPr>
          <a:xfrm>
            <a:off x="8626628" y="6501592"/>
            <a:ext cx="1976823" cy="300082"/>
          </a:xfrm>
          <a:prstGeom prst="rect">
            <a:avLst/>
          </a:prstGeom>
        </p:spPr>
        <p:txBody>
          <a:bodyPr wrap="none">
            <a:spAutoFit/>
          </a:bodyPr>
          <a:lstStyle/>
          <a:p>
            <a:pPr>
              <a:spcAft>
                <a:spcPts val="600"/>
              </a:spcAft>
            </a:pPr>
            <a:r>
              <a:rPr lang="en-GB" sz="1350" dirty="0">
                <a:solidFill>
                  <a:srgbClr val="002060"/>
                </a:solidFill>
                <a:latin typeface="Baskerville Old Face" pitchFamily="18" charset="0"/>
              </a:rPr>
              <a:t>©Alexandra Bristow 2015</a:t>
            </a:r>
            <a:endParaRPr lang="en-GB" sz="1350"/>
          </a:p>
        </p:txBody>
      </p:sp>
      <p:graphicFrame>
        <p:nvGraphicFramePr>
          <p:cNvPr id="11" name="Diagram 10">
            <a:extLst>
              <a:ext uri="{FF2B5EF4-FFF2-40B4-BE49-F238E27FC236}">
                <a16:creationId xmlns:a16="http://schemas.microsoft.com/office/drawing/2014/main" xmlns="" id="{899C6DFA-8EAD-2C46-A01A-CF07A9B743ED}"/>
              </a:ext>
            </a:extLst>
          </p:cNvPr>
          <p:cNvGraphicFramePr/>
          <p:nvPr>
            <p:extLst/>
          </p:nvPr>
        </p:nvGraphicFramePr>
        <p:xfrm>
          <a:off x="7608725" y="4181377"/>
          <a:ext cx="4065710" cy="2051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939631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xmlns="" id="{4C869C3B-5565-4AAC-86A8-9EB0AB1C65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38423" y="3807725"/>
            <a:ext cx="10909073" cy="144706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spc="-50">
                <a:solidFill>
                  <a:schemeClr val="tx1">
                    <a:lumMod val="85000"/>
                    <a:lumOff val="15000"/>
                  </a:schemeClr>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650" y="1490022"/>
            <a:ext cx="10284036" cy="2031099"/>
          </a:xfrm>
          <a:prstGeom prst="rect">
            <a:avLst/>
          </a:prstGeom>
        </p:spPr>
      </p:pic>
      <p:cxnSp>
        <p:nvCxnSpPr>
          <p:cNvPr id="14" name="Straight Connector 13">
            <a:extLst>
              <a:ext uri="{FF2B5EF4-FFF2-40B4-BE49-F238E27FC236}">
                <a16:creationId xmlns:a16="http://schemas.microsoft.com/office/drawing/2014/main" xmlns="" id="{F41136EC-EC34-4D08-B5AB-8CE5870B1C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xmlns="" id="{9995470A-422C-4D09-B47E-C2E326495B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878018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xmlns=""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758952"/>
            <a:ext cx="10058400" cy="3892168"/>
          </a:xfrm>
        </p:spPr>
        <p:txBody>
          <a:bodyPr vert="horz" lIns="91440" tIns="45720" rIns="91440" bIns="45720" rtlCol="0" anchor="b">
            <a:normAutofit/>
          </a:bodyPr>
          <a:lstStyle/>
          <a:p>
            <a:r>
              <a:rPr lang="en-US" sz="6000">
                <a:solidFill>
                  <a:srgbClr val="FFFFFF"/>
                </a:solidFill>
              </a:rPr>
              <a:t>Comparison of five research philosophies in business and management research (Saunders et al, 2006)</a:t>
            </a:r>
          </a:p>
        </p:txBody>
      </p:sp>
      <p:sp>
        <p:nvSpPr>
          <p:cNvPr id="13" name="Rectangle 12">
            <a:extLst>
              <a:ext uri="{FF2B5EF4-FFF2-40B4-BE49-F238E27FC236}">
                <a16:creationId xmlns:a16="http://schemas.microsoft.com/office/drawing/2014/main" xmlns=""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043916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73470" y="643467"/>
            <a:ext cx="5245059" cy="5571065"/>
          </a:xfrm>
          <a:prstGeom prst="rect">
            <a:avLst/>
          </a:prstGeom>
          <a:ln>
            <a:noFill/>
          </a:ln>
        </p:spPr>
      </p:pic>
    </p:spTree>
    <p:extLst>
      <p:ext uri="{BB962C8B-B14F-4D97-AF65-F5344CB8AC3E}">
        <p14:creationId xmlns:p14="http://schemas.microsoft.com/office/powerpoint/2010/main" val="132904158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xmlns=""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758952"/>
            <a:ext cx="10058400" cy="3892168"/>
          </a:xfrm>
        </p:spPr>
        <p:txBody>
          <a:bodyPr vert="horz" lIns="91440" tIns="45720" rIns="91440" bIns="45720" rtlCol="0" anchor="b">
            <a:normAutofit/>
          </a:bodyPr>
          <a:lstStyle/>
          <a:p>
            <a:r>
              <a:rPr lang="en-US" sz="8200">
                <a:solidFill>
                  <a:srgbClr val="FFFFFF"/>
                </a:solidFill>
              </a:rPr>
              <a:t>Paradigms, methods and tools (Mackenzie and Knipe, 2006)</a:t>
            </a:r>
          </a:p>
        </p:txBody>
      </p:sp>
      <p:sp>
        <p:nvSpPr>
          <p:cNvPr id="13" name="Rectangle 12">
            <a:extLst>
              <a:ext uri="{FF2B5EF4-FFF2-40B4-BE49-F238E27FC236}">
                <a16:creationId xmlns:a16="http://schemas.microsoft.com/office/drawing/2014/main" xmlns=""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804722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643467" y="1159376"/>
          <a:ext cx="10905067" cy="4539250"/>
        </p:xfrm>
        <a:graphic>
          <a:graphicData uri="http://schemas.openxmlformats.org/drawingml/2006/table">
            <a:tbl>
              <a:tblPr firstRow="1" bandRow="1">
                <a:noFill/>
                <a:tableStyleId>{F5AB1C69-6EDB-4FF4-983F-18BD219EF322}</a:tableStyleId>
              </a:tblPr>
              <a:tblGrid>
                <a:gridCol w="3612719">
                  <a:extLst>
                    <a:ext uri="{9D8B030D-6E8A-4147-A177-3AD203B41FA5}">
                      <a16:colId xmlns:a16="http://schemas.microsoft.com/office/drawing/2014/main" xmlns="" val="20000"/>
                    </a:ext>
                  </a:extLst>
                </a:gridCol>
                <a:gridCol w="3679629">
                  <a:extLst>
                    <a:ext uri="{9D8B030D-6E8A-4147-A177-3AD203B41FA5}">
                      <a16:colId xmlns:a16="http://schemas.microsoft.com/office/drawing/2014/main" xmlns="" val="20001"/>
                    </a:ext>
                  </a:extLst>
                </a:gridCol>
                <a:gridCol w="3612719">
                  <a:extLst>
                    <a:ext uri="{9D8B030D-6E8A-4147-A177-3AD203B41FA5}">
                      <a16:colId xmlns:a16="http://schemas.microsoft.com/office/drawing/2014/main" xmlns="" val="20002"/>
                    </a:ext>
                  </a:extLst>
                </a:gridCol>
              </a:tblGrid>
              <a:tr h="550763">
                <a:tc>
                  <a:txBody>
                    <a:bodyPr/>
                    <a:lstStyle/>
                    <a:p>
                      <a:r>
                        <a:rPr lang="en-GB" sz="1600" b="0" cap="all" spc="150">
                          <a:solidFill>
                            <a:schemeClr val="lt1"/>
                          </a:solidFill>
                        </a:rPr>
                        <a:t>Worldview/paradigm</a:t>
                      </a:r>
                    </a:p>
                  </a:txBody>
                  <a:tcPr marL="136177" marR="136177" marT="136177" marB="136177">
                    <a:lnL w="12700" cmpd="sng">
                      <a:noFill/>
                    </a:lnL>
                    <a:lnR w="12700" cmpd="sng">
                      <a:noFill/>
                    </a:lnR>
                    <a:lnT w="12700" cmpd="sng">
                      <a:noFill/>
                    </a:lnT>
                    <a:lnB w="38100" cmpd="sng">
                      <a:noFill/>
                    </a:lnB>
                    <a:solidFill>
                      <a:srgbClr val="505356"/>
                    </a:solidFill>
                  </a:tcPr>
                </a:tc>
                <a:tc>
                  <a:txBody>
                    <a:bodyPr/>
                    <a:lstStyle/>
                    <a:p>
                      <a:r>
                        <a:rPr lang="en-GB" sz="1600" b="0" cap="all" spc="150">
                          <a:solidFill>
                            <a:schemeClr val="lt1"/>
                          </a:solidFill>
                        </a:rPr>
                        <a:t>Research method</a:t>
                      </a:r>
                    </a:p>
                  </a:txBody>
                  <a:tcPr marL="136177" marR="136177" marT="136177" marB="136177">
                    <a:lnL w="12700" cmpd="sng">
                      <a:noFill/>
                    </a:lnL>
                    <a:lnR w="12700" cmpd="sng">
                      <a:noFill/>
                    </a:lnR>
                    <a:lnT w="12700" cmpd="sng">
                      <a:noFill/>
                    </a:lnT>
                    <a:lnB w="38100" cmpd="sng">
                      <a:noFill/>
                    </a:lnB>
                    <a:solidFill>
                      <a:srgbClr val="505356"/>
                    </a:solidFill>
                  </a:tcPr>
                </a:tc>
                <a:tc>
                  <a:txBody>
                    <a:bodyPr/>
                    <a:lstStyle/>
                    <a:p>
                      <a:r>
                        <a:rPr lang="en-GB" sz="1600" b="0" cap="all" spc="150">
                          <a:solidFill>
                            <a:schemeClr val="lt1"/>
                          </a:solidFill>
                        </a:rPr>
                        <a:t>Data collection</a:t>
                      </a:r>
                    </a:p>
                  </a:txBody>
                  <a:tcPr marL="136177" marR="136177" marT="136177" marB="136177">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xmlns="" val="10000"/>
                  </a:ext>
                </a:extLst>
              </a:tr>
              <a:tr h="1095472">
                <a:tc>
                  <a:txBody>
                    <a:bodyPr/>
                    <a:lstStyle/>
                    <a:p>
                      <a:r>
                        <a:rPr lang="en-GB" sz="1300" cap="none" spc="0">
                          <a:solidFill>
                            <a:schemeClr val="tx1"/>
                          </a:solidFill>
                        </a:rPr>
                        <a:t>Positivist/</a:t>
                      </a:r>
                      <a:r>
                        <a:rPr lang="en-GB" sz="1300" cap="none" spc="0" err="1">
                          <a:solidFill>
                            <a:schemeClr val="tx1"/>
                          </a:solidFill>
                        </a:rPr>
                        <a:t>postpositivist</a:t>
                      </a:r>
                      <a:endParaRPr lang="en-GB" sz="1300" cap="none" spc="0">
                        <a:solidFill>
                          <a:schemeClr val="tx1"/>
                        </a:solidFill>
                      </a:endParaRPr>
                    </a:p>
                  </a:txBody>
                  <a:tcPr marL="136177" marR="136177" marT="136177" marB="136177">
                    <a:lnL w="12700" cmpd="sng">
                      <a:noFill/>
                      <a:prstDash val="solid"/>
                    </a:lnL>
                    <a:lnR w="12700" cmpd="sng">
                      <a:noFill/>
                      <a:prstDash val="solid"/>
                    </a:lnR>
                    <a:lnT w="38100" cmpd="sng">
                      <a:noFill/>
                    </a:lnT>
                    <a:lnB w="12700" cmpd="sng">
                      <a:noFill/>
                      <a:prstDash val="solid"/>
                    </a:lnB>
                    <a:noFill/>
                  </a:tcPr>
                </a:tc>
                <a:tc>
                  <a:txBody>
                    <a:bodyPr/>
                    <a:lstStyle/>
                    <a:p>
                      <a:r>
                        <a:rPr lang="en-GB" sz="1300" cap="none" spc="0">
                          <a:solidFill>
                            <a:schemeClr val="tx1"/>
                          </a:solidFill>
                        </a:rPr>
                        <a:t>Quantitative.</a:t>
                      </a:r>
                      <a:r>
                        <a:rPr lang="en-GB" sz="1300" cap="none" spc="0" baseline="0">
                          <a:solidFill>
                            <a:schemeClr val="tx1"/>
                          </a:solidFill>
                        </a:rPr>
                        <a:t> Although qualitative methods can be used within this paradigm, quantitative methods tend to be predominant (</a:t>
                      </a:r>
                      <a:r>
                        <a:rPr lang="en-GB" sz="1300" cap="none" spc="0" baseline="0" err="1">
                          <a:solidFill>
                            <a:schemeClr val="tx1"/>
                          </a:solidFill>
                        </a:rPr>
                        <a:t>Mertens</a:t>
                      </a:r>
                      <a:r>
                        <a:rPr lang="en-GB" sz="1300" cap="none" spc="0" baseline="0">
                          <a:solidFill>
                            <a:schemeClr val="tx1"/>
                          </a:solidFill>
                        </a:rPr>
                        <a:t>, 2005:12)</a:t>
                      </a:r>
                      <a:endParaRPr lang="en-GB" sz="1300" cap="none" spc="0">
                        <a:solidFill>
                          <a:schemeClr val="tx1"/>
                        </a:solidFill>
                      </a:endParaRPr>
                    </a:p>
                  </a:txBody>
                  <a:tcPr marL="136177" marR="136177" marT="136177" marB="136177">
                    <a:lnL w="12700" cmpd="sng">
                      <a:noFill/>
                      <a:prstDash val="solid"/>
                    </a:lnL>
                    <a:lnR w="12700" cmpd="sng">
                      <a:noFill/>
                      <a:prstDash val="solid"/>
                    </a:lnR>
                    <a:lnT w="38100" cmpd="sng">
                      <a:noFill/>
                    </a:lnT>
                    <a:lnB w="12700" cmpd="sng">
                      <a:noFill/>
                      <a:prstDash val="solid"/>
                    </a:lnB>
                    <a:noFill/>
                  </a:tcPr>
                </a:tc>
                <a:tc>
                  <a:txBody>
                    <a:bodyPr/>
                    <a:lstStyle/>
                    <a:p>
                      <a:r>
                        <a:rPr lang="en-GB" sz="1300" cap="none" spc="0">
                          <a:solidFill>
                            <a:schemeClr val="tx1"/>
                          </a:solidFill>
                        </a:rPr>
                        <a:t>Experiments, quasi-experiments,</a:t>
                      </a:r>
                      <a:r>
                        <a:rPr lang="en-GB" sz="1300" cap="none" spc="0" baseline="0">
                          <a:solidFill>
                            <a:schemeClr val="tx1"/>
                          </a:solidFill>
                        </a:rPr>
                        <a:t> tests, </a:t>
                      </a:r>
                      <a:r>
                        <a:rPr lang="en-GB" sz="1300" cap="none" spc="0">
                          <a:solidFill>
                            <a:schemeClr val="tx1"/>
                          </a:solidFill>
                        </a:rPr>
                        <a:t>scales</a:t>
                      </a:r>
                    </a:p>
                  </a:txBody>
                  <a:tcPr marL="136177" marR="136177" marT="136177" marB="136177">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xmlns="" val="10001"/>
                  </a:ext>
                </a:extLst>
              </a:tr>
              <a:tr h="702071">
                <a:tc>
                  <a:txBody>
                    <a:bodyPr/>
                    <a:lstStyle/>
                    <a:p>
                      <a:r>
                        <a:rPr lang="en-GB" sz="1300" cap="none" spc="0">
                          <a:solidFill>
                            <a:schemeClr val="tx1"/>
                          </a:solidFill>
                        </a:rPr>
                        <a:t>Constructivist/interpretivist</a:t>
                      </a: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300" cap="none" spc="0">
                          <a:solidFill>
                            <a:schemeClr val="tx1"/>
                          </a:solidFill>
                        </a:rPr>
                        <a:t>Qualitative methods predominate although quantitative methods may also be utilised)</a:t>
                      </a: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300" cap="none" spc="0">
                          <a:solidFill>
                            <a:schemeClr val="tx1"/>
                          </a:solidFill>
                        </a:rPr>
                        <a:t>Interviews, observations, document reviews, visual data analysis</a:t>
                      </a: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10002"/>
                  </a:ext>
                </a:extLst>
              </a:tr>
              <a:tr h="1095472">
                <a:tc>
                  <a:txBody>
                    <a:bodyPr/>
                    <a:lstStyle/>
                    <a:p>
                      <a:r>
                        <a:rPr lang="en-GB" sz="1300" cap="none" spc="0">
                          <a:solidFill>
                            <a:schemeClr val="tx1"/>
                          </a:solidFill>
                        </a:rPr>
                        <a:t>Advocacy/participatory</a:t>
                      </a:r>
                    </a:p>
                  </a:txBody>
                  <a:tcPr marL="136177" marR="136177" marT="136177" marB="136177">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300" cap="none" spc="0">
                          <a:solidFill>
                            <a:schemeClr val="tx1"/>
                          </a:solidFill>
                        </a:rPr>
                        <a:t>Qualitative methods with quantitative and mixed methods. Contextual and historical</a:t>
                      </a:r>
                      <a:r>
                        <a:rPr lang="en-GB" sz="1300" cap="none" spc="0" baseline="0">
                          <a:solidFill>
                            <a:schemeClr val="tx1"/>
                          </a:solidFill>
                        </a:rPr>
                        <a:t> factors described, especially as they relate to oppression (</a:t>
                      </a:r>
                      <a:r>
                        <a:rPr lang="en-GB" sz="1300" cap="none" spc="0" baseline="0" err="1">
                          <a:solidFill>
                            <a:schemeClr val="tx1"/>
                          </a:solidFill>
                        </a:rPr>
                        <a:t>Mertens</a:t>
                      </a:r>
                      <a:r>
                        <a:rPr lang="en-GB" sz="1300" cap="none" spc="0" baseline="0">
                          <a:solidFill>
                            <a:schemeClr val="tx1"/>
                          </a:solidFill>
                        </a:rPr>
                        <a:t>, 2005:9)</a:t>
                      </a:r>
                      <a:endParaRPr lang="en-GB" sz="1300" cap="none" spc="0">
                        <a:solidFill>
                          <a:schemeClr val="tx1"/>
                        </a:solidFill>
                      </a:endParaRPr>
                    </a:p>
                  </a:txBody>
                  <a:tcPr marL="136177" marR="136177" marT="136177" marB="136177">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300" cap="none" spc="0">
                          <a:solidFill>
                            <a:schemeClr val="tx1"/>
                          </a:solidFill>
                        </a:rPr>
                        <a:t>Diverse range of tools – particular need to avoid discrimination eg sexism, racism, homophobia</a:t>
                      </a:r>
                    </a:p>
                  </a:txBody>
                  <a:tcPr marL="136177" marR="136177" marT="136177" marB="13617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10003"/>
                  </a:ext>
                </a:extLst>
              </a:tr>
              <a:tr h="1095472">
                <a:tc>
                  <a:txBody>
                    <a:bodyPr/>
                    <a:lstStyle/>
                    <a:p>
                      <a:r>
                        <a:rPr lang="en-GB" sz="1300" cap="none" spc="0">
                          <a:solidFill>
                            <a:schemeClr val="tx1"/>
                          </a:solidFill>
                        </a:rPr>
                        <a:t>Pragmatist</a:t>
                      </a: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300" cap="none" spc="0">
                          <a:solidFill>
                            <a:schemeClr val="tx1"/>
                          </a:solidFill>
                        </a:rPr>
                        <a:t>Qualitative and/or quantitative </a:t>
                      </a:r>
                    </a:p>
                    <a:p>
                      <a:r>
                        <a:rPr lang="en-GB" sz="1300" cap="none" spc="0">
                          <a:solidFill>
                            <a:schemeClr val="tx1"/>
                          </a:solidFill>
                        </a:rPr>
                        <a:t>methods may be employed. Methods are matched to the specific questions and purpose of the research</a:t>
                      </a: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300" cap="none" spc="0">
                          <a:solidFill>
                            <a:schemeClr val="tx1"/>
                          </a:solidFill>
                        </a:rPr>
                        <a:t>May include tools from both positivist and interpretivist paradigms,</a:t>
                      </a:r>
                      <a:r>
                        <a:rPr lang="en-GB" sz="1300" cap="none" spc="0" baseline="0">
                          <a:solidFill>
                            <a:schemeClr val="tx1"/>
                          </a:solidFill>
                        </a:rPr>
                        <a:t> eg Interviews, observations, testing and experiments</a:t>
                      </a:r>
                      <a:endParaRPr lang="en-GB" sz="1300" cap="none" spc="0">
                        <a:solidFill>
                          <a:schemeClr val="tx1"/>
                        </a:solidFill>
                      </a:endParaRPr>
                    </a:p>
                  </a:txBody>
                  <a:tcPr marL="136177" marR="136177" marT="136177" marB="1361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188294388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Huddersfield</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a:hlinkClick r:id="rId2"/>
              </a:rPr>
              <a:t>http://onlineqda.hud.ac.uk/sitemap.php</a:t>
            </a:r>
            <a:endParaRPr lang="en-GB" sz="2400"/>
          </a:p>
          <a:p>
            <a:r>
              <a:rPr lang="en-GB" sz="2400">
                <a:hlinkClick r:id="rId3"/>
              </a:rPr>
              <a:t>http://onlineqda.hud.ac.uk/methodologies.php#Phenomenography</a:t>
            </a:r>
            <a:endParaRPr lang="en-GB" sz="2400"/>
          </a:p>
          <a:p>
            <a:r>
              <a:rPr lang="en-GB" sz="2400">
                <a:hlinkClick r:id="rId4"/>
              </a:rPr>
              <a:t>http://onlineqda.hud.ac.uk/resources.php#Phenomenography</a:t>
            </a:r>
            <a:endParaRPr lang="en-GB" sz="2400"/>
          </a:p>
          <a:p>
            <a:pPr marL="0" indent="0">
              <a:buNone/>
            </a:pPr>
            <a:endParaRPr lang="en-GB" sz="2400"/>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7334109"/>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Approach continued</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110000"/>
              </a:lnSpc>
            </a:pPr>
            <a:r>
              <a:rPr lang="en-GB" sz="2200"/>
              <a:t>Quantitative data – examining common particular forms of behaviour such as festival/sporting events attendance in a particular age group. </a:t>
            </a:r>
          </a:p>
          <a:p>
            <a:pPr>
              <a:lnSpc>
                <a:spcPct val="110000"/>
              </a:lnSpc>
            </a:pPr>
            <a:r>
              <a:rPr lang="en-GB" sz="2200"/>
              <a:t>Qualitative data - why people attend these events.</a:t>
            </a:r>
          </a:p>
          <a:p>
            <a:pPr>
              <a:lnSpc>
                <a:spcPct val="110000"/>
              </a:lnSpc>
            </a:pPr>
            <a:r>
              <a:rPr lang="en-GB" sz="2200"/>
              <a:t>Think about the different kinds of studies you have read for other modules. </a:t>
            </a:r>
          </a:p>
          <a:p>
            <a:pPr>
              <a:lnSpc>
                <a:spcPct val="110000"/>
              </a:lnSpc>
            </a:pPr>
            <a:r>
              <a:rPr lang="en-GB" sz="2200"/>
              <a:t>Scope to use approaches and methods you are most comfortable with. </a:t>
            </a:r>
          </a:p>
          <a:p>
            <a:pPr>
              <a:lnSpc>
                <a:spcPct val="110000"/>
              </a:lnSpc>
            </a:pPr>
            <a:r>
              <a:rPr lang="en-GB" sz="2200"/>
              <a:t>You need to </a:t>
            </a:r>
            <a:r>
              <a:rPr lang="en-GB" sz="2200" b="1"/>
              <a:t>justify</a:t>
            </a:r>
            <a:r>
              <a:rPr lang="en-GB" sz="2200"/>
              <a:t> your approach and methods and to cite appropriate literature to help you do this. </a:t>
            </a:r>
          </a:p>
        </p:txBody>
      </p:sp>
      <p:sp>
        <p:nvSpPr>
          <p:cNvPr id="12" name="Rectangle 11">
            <a:extLst>
              <a:ext uri="{FF2B5EF4-FFF2-40B4-BE49-F238E27FC236}">
                <a16:creationId xmlns:a16="http://schemas.microsoft.com/office/drawing/2014/main" xmlns="" id="{FCAEED9E-BB91-43A0-911B-1ACD8803E3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141140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9E3965E-AC41-4711-9D10-E25ABB132D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xmlns="" id="{1F5DC8C3-BA5F-4EED-BB9A-A14272BD82A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xmlns="" id="{FBDCECDC-EEE3-4128-AA5E-82A8C0879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a:solidFill>
                  <a:srgbClr val="FFFFFF"/>
                </a:solidFill>
              </a:rPr>
              <a:t>Examples</a:t>
            </a:r>
          </a:p>
        </p:txBody>
      </p:sp>
      <p:sp>
        <p:nvSpPr>
          <p:cNvPr id="15" name="Rectangle 14">
            <a:extLst>
              <a:ext uri="{FF2B5EF4-FFF2-40B4-BE49-F238E27FC236}">
                <a16:creationId xmlns:a16="http://schemas.microsoft.com/office/drawing/2014/main" xmlns="" id="{4260EDE0-989C-4E16-AF94-F652294D82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1732523"/>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228600" lvl="0" indent="-228600">
              <a:spcBef>
                <a:spcPts val="1000"/>
              </a:spcBef>
            </a:pPr>
            <a:r>
              <a:rPr lang="en-GB" sz="2800" b="1" i="1" dirty="0">
                <a:solidFill>
                  <a:prstClr val="black"/>
                </a:solidFill>
                <a:highlight>
                  <a:srgbClr val="FFFF00"/>
                </a:highlight>
                <a:latin typeface="Calibri" panose="020F0502020204030204"/>
                <a:ea typeface="+mn-ea"/>
                <a:cs typeface="+mn-cs"/>
              </a:rPr>
              <a:t>What if you want to find out about social trends, or the measurable effects of particular policies?</a:t>
            </a:r>
            <a:r>
              <a:rPr lang="en-GB" sz="2800" b="1" dirty="0">
                <a:solidFill>
                  <a:prstClr val="black"/>
                </a:solidFill>
                <a:latin typeface="Calibri" panose="020F0502020204030204"/>
                <a:ea typeface="+mn-ea"/>
                <a:cs typeface="+mn-cs"/>
              </a:rPr>
              <a:t/>
            </a:r>
            <a:br>
              <a:rPr lang="en-GB" sz="2800" b="1" dirty="0">
                <a:solidFill>
                  <a:prstClr val="black"/>
                </a:solidFill>
                <a:latin typeface="Calibri" panose="020F0502020204030204"/>
                <a:ea typeface="+mn-ea"/>
                <a:cs typeface="+mn-cs"/>
              </a:rPr>
            </a:br>
            <a:endParaRPr lang="en-GB" dirty="0"/>
          </a:p>
        </p:txBody>
      </p:sp>
      <p:sp>
        <p:nvSpPr>
          <p:cNvPr id="3" name="Content Placeholder 2"/>
          <p:cNvSpPr>
            <a:spLocks noGrp="1"/>
          </p:cNvSpPr>
          <p:nvPr>
            <p:ph idx="1"/>
          </p:nvPr>
        </p:nvSpPr>
        <p:spPr/>
        <p:txBody>
          <a:bodyPr>
            <a:normAutofit/>
          </a:bodyPr>
          <a:lstStyle/>
          <a:p>
            <a:r>
              <a:rPr lang="en-GB" dirty="0"/>
              <a:t>Large datasets with quantitative data analysis, using a realist approach to the topic studied. </a:t>
            </a:r>
          </a:p>
          <a:p>
            <a:r>
              <a:rPr lang="en-GB" dirty="0"/>
              <a:t>Quantitative dissertations are likely to be nearer to the lower end of the range of approved lengths for theses.</a:t>
            </a:r>
          </a:p>
          <a:p>
            <a:r>
              <a:rPr lang="en-GB" dirty="0"/>
              <a:t>Tables and figures show the important findings. </a:t>
            </a:r>
          </a:p>
          <a:p>
            <a:r>
              <a:rPr lang="en-GB" dirty="0"/>
              <a:t>All tables must be carefully titled and labelled and that sources of your data must be acknowledged.</a:t>
            </a:r>
          </a:p>
          <a:p>
            <a:endParaRPr lang="en-GB" dirty="0"/>
          </a:p>
        </p:txBody>
      </p:sp>
    </p:spTree>
    <p:extLst>
      <p:ext uri="{BB962C8B-B14F-4D97-AF65-F5344CB8AC3E}">
        <p14:creationId xmlns:p14="http://schemas.microsoft.com/office/powerpoint/2010/main" val="412447390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i="1" dirty="0">
                <a:highlight>
                  <a:srgbClr val="FFFF00"/>
                </a:highlight>
                <a:latin typeface="+mn-lt"/>
              </a:rPr>
              <a:t>What if I want to record people's views on an issue, and give them a 'voice'?</a:t>
            </a:r>
            <a:r>
              <a:rPr lang="en-GB" dirty="0">
                <a:highlight>
                  <a:srgbClr val="FFFF00"/>
                </a:highlight>
              </a:rPr>
              <a:t/>
            </a:r>
            <a:br>
              <a:rPr lang="en-GB" dirty="0">
                <a:highlight>
                  <a:srgbClr val="FFFF00"/>
                </a:highlight>
              </a:rPr>
            </a:br>
            <a:endParaRPr lang="en-GB" dirty="0">
              <a:highlight>
                <a:srgbClr val="FFFF00"/>
              </a:highlight>
            </a:endParaRPr>
          </a:p>
        </p:txBody>
      </p:sp>
      <p:sp>
        <p:nvSpPr>
          <p:cNvPr id="3" name="Content Placeholder 2"/>
          <p:cNvSpPr>
            <a:spLocks noGrp="1"/>
          </p:cNvSpPr>
          <p:nvPr>
            <p:ph idx="1"/>
          </p:nvPr>
        </p:nvSpPr>
        <p:spPr/>
        <p:txBody>
          <a:bodyPr>
            <a:normAutofit/>
          </a:bodyPr>
          <a:lstStyle/>
          <a:p>
            <a:pPr marL="0" indent="0">
              <a:buNone/>
            </a:pPr>
            <a:endParaRPr lang="en-GB" dirty="0"/>
          </a:p>
          <a:p>
            <a:r>
              <a:rPr lang="en-GB" dirty="0"/>
              <a:t>Use of in-depth qualitative data, using a realist, a phenomenologist, or a constructionist approach to the topic.</a:t>
            </a:r>
          </a:p>
          <a:p>
            <a:r>
              <a:rPr lang="en-GB" dirty="0"/>
              <a:t>Qualitative dissertations will include descriptive material, usually extracts from interviews, conversations, documents or field notes, and are therefore likely to be nearer to the upper limit of your word range.</a:t>
            </a:r>
          </a:p>
        </p:txBody>
      </p:sp>
    </p:spTree>
    <p:extLst>
      <p:ext uri="{BB962C8B-B14F-4D97-AF65-F5344CB8AC3E}">
        <p14:creationId xmlns:p14="http://schemas.microsoft.com/office/powerpoint/2010/main" val="1926079435"/>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i="1" dirty="0">
                <a:latin typeface="+mn-lt"/>
              </a:rPr>
              <a:t>Whether you choose qualitative or quantitative analysis will depend on several things</a:t>
            </a:r>
            <a:r>
              <a:rPr lang="en-GB" b="1" dirty="0"/>
              <a:t/>
            </a:r>
            <a:br>
              <a:rPr lang="en-GB" b="1" dirty="0"/>
            </a:br>
            <a:endParaRPr lang="en-GB" dirty="0"/>
          </a:p>
        </p:txBody>
      </p:sp>
      <p:sp>
        <p:nvSpPr>
          <p:cNvPr id="3" name="Content Placeholder 2"/>
          <p:cNvSpPr>
            <a:spLocks noGrp="1"/>
          </p:cNvSpPr>
          <p:nvPr>
            <p:ph idx="1"/>
          </p:nvPr>
        </p:nvSpPr>
        <p:spPr/>
        <p:txBody>
          <a:bodyPr/>
          <a:lstStyle/>
          <a:p>
            <a:r>
              <a:rPr lang="en-GB" dirty="0"/>
              <a:t>Your preferred philosophical approach (realist, phenomenologist or constructionist). </a:t>
            </a:r>
          </a:p>
          <a:p>
            <a:r>
              <a:rPr lang="en-GB" dirty="0"/>
              <a:t>Your skills and abilities with methods of data collection (if needed) and analysis. </a:t>
            </a:r>
          </a:p>
          <a:p>
            <a:r>
              <a:rPr lang="en-GB" dirty="0"/>
              <a:t>The topic or issue you are interested in. </a:t>
            </a:r>
          </a:p>
          <a:p>
            <a:r>
              <a:rPr lang="en-GB" dirty="0"/>
              <a:t>How you frame your research question. </a:t>
            </a:r>
          </a:p>
          <a:p>
            <a:endParaRPr lang="en-GB" dirty="0"/>
          </a:p>
        </p:txBody>
      </p:sp>
    </p:spTree>
    <p:extLst>
      <p:ext uri="{BB962C8B-B14F-4D97-AF65-F5344CB8AC3E}">
        <p14:creationId xmlns:p14="http://schemas.microsoft.com/office/powerpoint/2010/main" val="426762603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6D1B59-A100-7343-8BD9-4ABAD9A7B26C}"/>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xmlns="" id="{1C82A801-05B0-A248-9BCA-0BA496ABAAED}"/>
              </a:ext>
            </a:extLst>
          </p:cNvPr>
          <p:cNvSpPr>
            <a:spLocks noGrp="1"/>
          </p:cNvSpPr>
          <p:nvPr>
            <p:ph idx="1"/>
          </p:nvPr>
        </p:nvSpPr>
        <p:spPr/>
        <p:txBody>
          <a:bodyPr/>
          <a:lstStyle/>
          <a:p>
            <a:r>
              <a:rPr lang="en-GB" dirty="0"/>
              <a:t>What data collection method(s) would you use?</a:t>
            </a:r>
          </a:p>
          <a:p>
            <a:r>
              <a:rPr lang="en-GB" dirty="0"/>
              <a:t>What sampling method(s) would you use?</a:t>
            </a:r>
          </a:p>
          <a:p>
            <a:r>
              <a:rPr lang="en-GB" dirty="0"/>
              <a:t>What recording method(s) would you use?</a:t>
            </a:r>
          </a:p>
          <a:p>
            <a:r>
              <a:rPr lang="en-GB" dirty="0"/>
              <a:t>How would you store the data that you have collected?</a:t>
            </a:r>
          </a:p>
          <a:p>
            <a:r>
              <a:rPr lang="en-GB" dirty="0"/>
              <a:t>How would you analyse the data that you have collected?</a:t>
            </a:r>
          </a:p>
          <a:p>
            <a:pPr marL="0" indent="0">
              <a:buNone/>
            </a:pPr>
            <a:r>
              <a:rPr lang="en-GB" dirty="0"/>
              <a:t/>
            </a:r>
            <a:br>
              <a:rPr lang="en-GB" dirty="0"/>
            </a:br>
            <a:endParaRPr lang="en-GB" dirty="0"/>
          </a:p>
          <a:p>
            <a:endParaRPr lang="en-US" dirty="0"/>
          </a:p>
        </p:txBody>
      </p:sp>
    </p:spTree>
    <p:extLst>
      <p:ext uri="{BB962C8B-B14F-4D97-AF65-F5344CB8AC3E}">
        <p14:creationId xmlns:p14="http://schemas.microsoft.com/office/powerpoint/2010/main" val="144541875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43467" y="682873"/>
          <a:ext cx="10905069" cy="5492256"/>
        </p:xfrm>
        <a:graphic>
          <a:graphicData uri="http://schemas.openxmlformats.org/drawingml/2006/table">
            <a:tbl>
              <a:tblPr firstRow="1" bandRow="1">
                <a:tableStyleId>{5C22544A-7EE6-4342-B048-85BDC9FD1C3A}</a:tableStyleId>
              </a:tblPr>
              <a:tblGrid>
                <a:gridCol w="3982973">
                  <a:extLst>
                    <a:ext uri="{9D8B030D-6E8A-4147-A177-3AD203B41FA5}">
                      <a16:colId xmlns:a16="http://schemas.microsoft.com/office/drawing/2014/main" xmlns="" val="20000"/>
                    </a:ext>
                  </a:extLst>
                </a:gridCol>
                <a:gridCol w="1089367">
                  <a:extLst>
                    <a:ext uri="{9D8B030D-6E8A-4147-A177-3AD203B41FA5}">
                      <a16:colId xmlns:a16="http://schemas.microsoft.com/office/drawing/2014/main" xmlns="" val="1879303479"/>
                    </a:ext>
                  </a:extLst>
                </a:gridCol>
                <a:gridCol w="1393758">
                  <a:extLst>
                    <a:ext uri="{9D8B030D-6E8A-4147-A177-3AD203B41FA5}">
                      <a16:colId xmlns:a16="http://schemas.microsoft.com/office/drawing/2014/main" xmlns="" val="20001"/>
                    </a:ext>
                  </a:extLst>
                </a:gridCol>
                <a:gridCol w="995953">
                  <a:extLst>
                    <a:ext uri="{9D8B030D-6E8A-4147-A177-3AD203B41FA5}">
                      <a16:colId xmlns:a16="http://schemas.microsoft.com/office/drawing/2014/main" xmlns="" val="20002"/>
                    </a:ext>
                  </a:extLst>
                </a:gridCol>
                <a:gridCol w="1135920">
                  <a:extLst>
                    <a:ext uri="{9D8B030D-6E8A-4147-A177-3AD203B41FA5}">
                      <a16:colId xmlns:a16="http://schemas.microsoft.com/office/drawing/2014/main" xmlns="" val="20003"/>
                    </a:ext>
                  </a:extLst>
                </a:gridCol>
                <a:gridCol w="1060192">
                  <a:extLst>
                    <a:ext uri="{9D8B030D-6E8A-4147-A177-3AD203B41FA5}">
                      <a16:colId xmlns:a16="http://schemas.microsoft.com/office/drawing/2014/main" xmlns="" val="20004"/>
                    </a:ext>
                  </a:extLst>
                </a:gridCol>
                <a:gridCol w="1246906">
                  <a:extLst>
                    <a:ext uri="{9D8B030D-6E8A-4147-A177-3AD203B41FA5}">
                      <a16:colId xmlns:a16="http://schemas.microsoft.com/office/drawing/2014/main" xmlns="" val="20005"/>
                    </a:ext>
                  </a:extLst>
                </a:gridCol>
              </a:tblGrid>
              <a:tr h="331950">
                <a:tc rowSpan="2">
                  <a:txBody>
                    <a:bodyPr/>
                    <a:lstStyle/>
                    <a:p>
                      <a:r>
                        <a:rPr lang="en-GB" sz="1500"/>
                        <a:t>Research topic</a:t>
                      </a:r>
                    </a:p>
                  </a:txBody>
                  <a:tcPr marL="75443" marR="75443" marT="37722" marB="37722"/>
                </a:tc>
                <a:tc>
                  <a:txBody>
                    <a:bodyPr/>
                    <a:lstStyle/>
                    <a:p>
                      <a:pPr algn="ctr"/>
                      <a:endParaRPr lang="en-GB" sz="1500"/>
                    </a:p>
                  </a:txBody>
                  <a:tcPr marL="75443" marR="75443" marT="37722" marB="37722"/>
                </a:tc>
                <a:tc gridSpan="5">
                  <a:txBody>
                    <a:bodyPr/>
                    <a:lstStyle/>
                    <a:p>
                      <a:pPr algn="ctr"/>
                      <a:r>
                        <a:rPr lang="en-GB" sz="1500"/>
                        <a:t>Methods</a:t>
                      </a:r>
                    </a:p>
                  </a:txBody>
                  <a:tcPr marL="75443" marR="75443" marT="37722" marB="37722"/>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xmlns="" val="10000"/>
                  </a:ext>
                </a:extLst>
              </a:tr>
              <a:tr h="558279">
                <a:tc vMerge="1">
                  <a:txBody>
                    <a:bodyPr/>
                    <a:lstStyle/>
                    <a:p>
                      <a:endParaRPr lang="en-GB" dirty="0"/>
                    </a:p>
                  </a:txBody>
                  <a:tcPr/>
                </a:tc>
                <a:tc>
                  <a:txBody>
                    <a:bodyPr/>
                    <a:lstStyle/>
                    <a:p>
                      <a:r>
                        <a:rPr lang="en-GB" sz="1500" dirty="0"/>
                        <a:t>Research</a:t>
                      </a:r>
                    </a:p>
                    <a:p>
                      <a:r>
                        <a:rPr lang="en-GB" sz="1500" dirty="0"/>
                        <a:t>philosophy</a:t>
                      </a:r>
                    </a:p>
                  </a:txBody>
                  <a:tcPr marL="75443" marR="75443" marT="37722" marB="37722"/>
                </a:tc>
                <a:tc>
                  <a:txBody>
                    <a:bodyPr/>
                    <a:lstStyle/>
                    <a:p>
                      <a:r>
                        <a:rPr lang="en-GB" sz="1500"/>
                        <a:t>Data collection</a:t>
                      </a:r>
                    </a:p>
                  </a:txBody>
                  <a:tcPr marL="75443" marR="75443" marT="37722" marB="37722"/>
                </a:tc>
                <a:tc>
                  <a:txBody>
                    <a:bodyPr/>
                    <a:lstStyle/>
                    <a:p>
                      <a:r>
                        <a:rPr lang="en-GB" sz="1500"/>
                        <a:t>Sampling </a:t>
                      </a:r>
                    </a:p>
                  </a:txBody>
                  <a:tcPr marL="75443" marR="75443" marT="37722" marB="37722"/>
                </a:tc>
                <a:tc>
                  <a:txBody>
                    <a:bodyPr/>
                    <a:lstStyle/>
                    <a:p>
                      <a:r>
                        <a:rPr lang="en-GB" sz="1500"/>
                        <a:t>Recording</a:t>
                      </a:r>
                    </a:p>
                  </a:txBody>
                  <a:tcPr marL="75443" marR="75443" marT="37722" marB="37722"/>
                </a:tc>
                <a:tc>
                  <a:txBody>
                    <a:bodyPr/>
                    <a:lstStyle/>
                    <a:p>
                      <a:r>
                        <a:rPr lang="en-GB" sz="1500"/>
                        <a:t>Storage </a:t>
                      </a:r>
                    </a:p>
                  </a:txBody>
                  <a:tcPr marL="75443" marR="75443" marT="37722" marB="37722"/>
                </a:tc>
                <a:tc>
                  <a:txBody>
                    <a:bodyPr/>
                    <a:lstStyle/>
                    <a:p>
                      <a:r>
                        <a:rPr lang="en-GB" sz="1500"/>
                        <a:t>Data analysis</a:t>
                      </a:r>
                    </a:p>
                  </a:txBody>
                  <a:tcPr marL="75443" marR="75443" marT="37722" marB="37722"/>
                </a:tc>
                <a:extLst>
                  <a:ext uri="{0D108BD9-81ED-4DB2-BD59-A6C34878D82A}">
                    <a16:rowId xmlns:a16="http://schemas.microsoft.com/office/drawing/2014/main" xmlns="" val="10001"/>
                  </a:ext>
                </a:extLst>
              </a:tr>
              <a:tr h="784608">
                <a:tc>
                  <a:txBody>
                    <a:bodyPr/>
                    <a:lstStyle/>
                    <a:p>
                      <a:r>
                        <a:rPr lang="en-GB" sz="1500"/>
                        <a:t>To evaluate the integration, effectiveness and costs of different models that deliver primary healthcare to homeless people.</a:t>
                      </a:r>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extLst>
                  <a:ext uri="{0D108BD9-81ED-4DB2-BD59-A6C34878D82A}">
                    <a16:rowId xmlns:a16="http://schemas.microsoft.com/office/drawing/2014/main" xmlns="" val="10002"/>
                  </a:ext>
                </a:extLst>
              </a:tr>
              <a:tr h="558279">
                <a:tc>
                  <a:txBody>
                    <a:bodyPr/>
                    <a:lstStyle/>
                    <a:p>
                      <a:r>
                        <a:rPr lang="en-GB" sz="1500"/>
                        <a:t>To</a:t>
                      </a:r>
                      <a:r>
                        <a:rPr lang="en-GB" sz="1500" baseline="0"/>
                        <a:t> </a:t>
                      </a:r>
                      <a:r>
                        <a:rPr lang="en-GB" sz="1500"/>
                        <a:t>explore the role of women academics at UWTSD.</a:t>
                      </a:r>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extLst>
                  <a:ext uri="{0D108BD9-81ED-4DB2-BD59-A6C34878D82A}">
                    <a16:rowId xmlns:a16="http://schemas.microsoft.com/office/drawing/2014/main" xmlns="" val="10003"/>
                  </a:ext>
                </a:extLst>
              </a:tr>
              <a:tr h="1689924">
                <a:tc>
                  <a:txBody>
                    <a:bodyPr/>
                    <a:lstStyle/>
                    <a:p>
                      <a:r>
                        <a:rPr lang="en-GB" sz="150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extLst>
                  <a:ext uri="{0D108BD9-81ED-4DB2-BD59-A6C34878D82A}">
                    <a16:rowId xmlns:a16="http://schemas.microsoft.com/office/drawing/2014/main" xmlns="" val="10004"/>
                  </a:ext>
                </a:extLst>
              </a:tr>
              <a:tr h="784608">
                <a:tc>
                  <a:txBody>
                    <a:bodyPr/>
                    <a:lstStyle/>
                    <a:p>
                      <a:r>
                        <a:rPr lang="en-GB" sz="1500"/>
                        <a:t>To test the assumption that taste is the primary reason for buying a new type of chocolate product.</a:t>
                      </a:r>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extLst>
                  <a:ext uri="{0D108BD9-81ED-4DB2-BD59-A6C34878D82A}">
                    <a16:rowId xmlns:a16="http://schemas.microsoft.com/office/drawing/2014/main" xmlns="" val="10005"/>
                  </a:ext>
                </a:extLst>
              </a:tr>
              <a:tr h="784608">
                <a:tc>
                  <a:txBody>
                    <a:bodyPr/>
                    <a:lstStyle/>
                    <a:p>
                      <a:r>
                        <a:rPr lang="en-GB" sz="1500"/>
                        <a:t>To increase cheese manufacturing efficiency and sustainability through changing farming practice.</a:t>
                      </a:r>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tc>
                  <a:txBody>
                    <a:bodyPr/>
                    <a:lstStyle/>
                    <a:p>
                      <a:endParaRPr lang="en-GB" sz="1500"/>
                    </a:p>
                  </a:txBody>
                  <a:tcPr marL="75443" marR="75443" marT="37722" marB="37722"/>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467036577"/>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Comparison of Basic Research Designs</a:t>
            </a:r>
          </a:p>
        </p:txBody>
      </p:sp>
      <p:graphicFrame>
        <p:nvGraphicFramePr>
          <p:cNvPr id="5" name="Content Placeholder 4"/>
          <p:cNvGraphicFramePr>
            <a:graphicFrameLocks noGrp="1"/>
          </p:cNvGraphicFramePr>
          <p:nvPr>
            <p:ph idx="1"/>
          </p:nvPr>
        </p:nvGraphicFramePr>
        <p:xfrm>
          <a:off x="838200" y="1825625"/>
          <a:ext cx="10515600" cy="485140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xmlns="" val="20000"/>
                    </a:ext>
                  </a:extLst>
                </a:gridCol>
                <a:gridCol w="2628900">
                  <a:extLst>
                    <a:ext uri="{9D8B030D-6E8A-4147-A177-3AD203B41FA5}">
                      <a16:colId xmlns:a16="http://schemas.microsoft.com/office/drawing/2014/main" xmlns="" val="20001"/>
                    </a:ext>
                  </a:extLst>
                </a:gridCol>
                <a:gridCol w="2628900">
                  <a:extLst>
                    <a:ext uri="{9D8B030D-6E8A-4147-A177-3AD203B41FA5}">
                      <a16:colId xmlns:a16="http://schemas.microsoft.com/office/drawing/2014/main" xmlns="" val="20002"/>
                    </a:ext>
                  </a:extLst>
                </a:gridCol>
                <a:gridCol w="2628900">
                  <a:extLst>
                    <a:ext uri="{9D8B030D-6E8A-4147-A177-3AD203B41FA5}">
                      <a16:colId xmlns:a16="http://schemas.microsoft.com/office/drawing/2014/main" xmlns="" val="20003"/>
                    </a:ext>
                  </a:extLst>
                </a:gridCol>
              </a:tblGrid>
              <a:tr h="370840">
                <a:tc>
                  <a:txBody>
                    <a:bodyPr/>
                    <a:lstStyle/>
                    <a:p>
                      <a:endParaRPr lang="en-GB" dirty="0"/>
                    </a:p>
                  </a:txBody>
                  <a:tcPr/>
                </a:tc>
                <a:tc>
                  <a:txBody>
                    <a:bodyPr/>
                    <a:lstStyle/>
                    <a:p>
                      <a:r>
                        <a:rPr lang="en-GB"/>
                        <a:t>Exploratory</a:t>
                      </a:r>
                      <a:endParaRPr lang="en-GB" dirty="0"/>
                    </a:p>
                  </a:txBody>
                  <a:tcPr/>
                </a:tc>
                <a:tc>
                  <a:txBody>
                    <a:bodyPr/>
                    <a:lstStyle/>
                    <a:p>
                      <a:r>
                        <a:rPr lang="en-GB"/>
                        <a:t>Descriptive</a:t>
                      </a:r>
                      <a:endParaRPr lang="en-GB" dirty="0"/>
                    </a:p>
                  </a:txBody>
                  <a:tcPr/>
                </a:tc>
                <a:tc>
                  <a:txBody>
                    <a:bodyPr/>
                    <a:lstStyle/>
                    <a:p>
                      <a:r>
                        <a:rPr lang="en-GB"/>
                        <a:t>Causal</a:t>
                      </a:r>
                      <a:endParaRPr lang="en-GB" dirty="0"/>
                    </a:p>
                  </a:txBody>
                  <a:tcPr/>
                </a:tc>
                <a:extLst>
                  <a:ext uri="{0D108BD9-81ED-4DB2-BD59-A6C34878D82A}">
                    <a16:rowId xmlns:a16="http://schemas.microsoft.com/office/drawing/2014/main" xmlns="" val="10000"/>
                  </a:ext>
                </a:extLst>
              </a:tr>
              <a:tr h="370840">
                <a:tc>
                  <a:txBody>
                    <a:bodyPr/>
                    <a:lstStyle/>
                    <a:p>
                      <a:r>
                        <a:rPr lang="en-GB"/>
                        <a:t>Objective</a:t>
                      </a:r>
                      <a:endParaRPr lang="en-GB" dirty="0"/>
                    </a:p>
                  </a:txBody>
                  <a:tcPr/>
                </a:tc>
                <a:tc>
                  <a:txBody>
                    <a:bodyPr/>
                    <a:lstStyle/>
                    <a:p>
                      <a:r>
                        <a:rPr lang="en-GB"/>
                        <a:t>Discovery of ideas and insights</a:t>
                      </a:r>
                      <a:endParaRPr lang="en-GB" dirty="0"/>
                    </a:p>
                  </a:txBody>
                  <a:tcPr/>
                </a:tc>
                <a:tc>
                  <a:txBody>
                    <a:bodyPr/>
                    <a:lstStyle/>
                    <a:p>
                      <a:r>
                        <a:rPr lang="en-GB"/>
                        <a:t>Describe characteristics or functions</a:t>
                      </a:r>
                      <a:endParaRPr lang="en-GB" dirty="0"/>
                    </a:p>
                  </a:txBody>
                  <a:tcPr/>
                </a:tc>
                <a:tc>
                  <a:txBody>
                    <a:bodyPr/>
                    <a:lstStyle/>
                    <a:p>
                      <a:r>
                        <a:rPr lang="en-GB"/>
                        <a:t>Determine cause and effect relationships</a:t>
                      </a:r>
                      <a:endParaRPr lang="en-GB" dirty="0"/>
                    </a:p>
                  </a:txBody>
                  <a:tcPr/>
                </a:tc>
                <a:extLst>
                  <a:ext uri="{0D108BD9-81ED-4DB2-BD59-A6C34878D82A}">
                    <a16:rowId xmlns:a16="http://schemas.microsoft.com/office/drawing/2014/main" xmlns="" val="10001"/>
                  </a:ext>
                </a:extLst>
              </a:tr>
              <a:tr h="370840">
                <a:tc rowSpan="2">
                  <a:txBody>
                    <a:bodyPr/>
                    <a:lstStyle/>
                    <a:p>
                      <a:r>
                        <a:rPr lang="en-GB"/>
                        <a:t>Characteristics</a:t>
                      </a:r>
                      <a:endParaRPr lang="en-GB" dirty="0"/>
                    </a:p>
                  </a:txBody>
                  <a:tcPr/>
                </a:tc>
                <a:tc>
                  <a:txBody>
                    <a:bodyPr/>
                    <a:lstStyle/>
                    <a:p>
                      <a:r>
                        <a:rPr lang="en-GB"/>
                        <a:t>Flexible, versatile</a:t>
                      </a:r>
                      <a:endParaRPr lang="en-GB" dirty="0"/>
                    </a:p>
                  </a:txBody>
                  <a:tcPr/>
                </a:tc>
                <a:tc>
                  <a:txBody>
                    <a:bodyPr/>
                    <a:lstStyle/>
                    <a:p>
                      <a:r>
                        <a:rPr lang="en-GB"/>
                        <a:t>Marked by the prior formulation of specific hypotheses</a:t>
                      </a:r>
                      <a:endParaRPr lang="en-GB" dirty="0"/>
                    </a:p>
                  </a:txBody>
                  <a:tcPr/>
                </a:tc>
                <a:tc>
                  <a:txBody>
                    <a:bodyPr/>
                    <a:lstStyle/>
                    <a:p>
                      <a:r>
                        <a:rPr lang="en-GB"/>
                        <a:t>Manipulation of independent variables, measure the effect on dependent variables</a:t>
                      </a:r>
                      <a:endParaRPr lang="en-GB" dirty="0"/>
                    </a:p>
                  </a:txBody>
                  <a:tcPr/>
                </a:tc>
                <a:extLst>
                  <a:ext uri="{0D108BD9-81ED-4DB2-BD59-A6C34878D82A}">
                    <a16:rowId xmlns:a16="http://schemas.microsoft.com/office/drawing/2014/main" xmlns="" val="10002"/>
                  </a:ext>
                </a:extLst>
              </a:tr>
              <a:tr h="370840">
                <a:tc vMerge="1">
                  <a:txBody>
                    <a:bodyPr/>
                    <a:lstStyle/>
                    <a:p>
                      <a:endParaRPr lang="en-GB" dirty="0"/>
                    </a:p>
                  </a:txBody>
                  <a:tcPr/>
                </a:tc>
                <a:tc>
                  <a:txBody>
                    <a:bodyPr/>
                    <a:lstStyle/>
                    <a:p>
                      <a:r>
                        <a:rPr lang="en-GB"/>
                        <a:t>Often the front end of total research design</a:t>
                      </a:r>
                      <a:endParaRPr lang="en-GB" dirty="0"/>
                    </a:p>
                  </a:txBody>
                  <a:tcPr/>
                </a:tc>
                <a:tc>
                  <a:txBody>
                    <a:bodyPr/>
                    <a:lstStyle/>
                    <a:p>
                      <a:r>
                        <a:rPr lang="en-GB"/>
                        <a:t>Pre-planned and structured design</a:t>
                      </a:r>
                      <a:endParaRPr lang="en-GB" dirty="0"/>
                    </a:p>
                  </a:txBody>
                  <a:tcPr/>
                </a:tc>
                <a:tc>
                  <a:txBody>
                    <a:bodyPr/>
                    <a:lstStyle/>
                    <a:p>
                      <a:r>
                        <a:rPr lang="en-GB"/>
                        <a:t>Control mediating variables</a:t>
                      </a:r>
                      <a:endParaRPr lang="en-GB" dirty="0"/>
                    </a:p>
                  </a:txBody>
                  <a:tcPr/>
                </a:tc>
                <a:extLst>
                  <a:ext uri="{0D108BD9-81ED-4DB2-BD59-A6C34878D82A}">
                    <a16:rowId xmlns:a16="http://schemas.microsoft.com/office/drawing/2014/main" xmlns="" val="10003"/>
                  </a:ext>
                </a:extLst>
              </a:tr>
              <a:tr h="370840">
                <a:tc>
                  <a:txBody>
                    <a:bodyPr/>
                    <a:lstStyle/>
                    <a:p>
                      <a:r>
                        <a:rPr lang="en-GB"/>
                        <a:t>Methods</a:t>
                      </a:r>
                      <a:endParaRPr lang="en-GB" dirty="0"/>
                    </a:p>
                  </a:txBody>
                  <a:tcPr/>
                </a:tc>
                <a:tc>
                  <a:txBody>
                    <a:bodyPr/>
                    <a:lstStyle/>
                    <a:p>
                      <a:r>
                        <a:rPr lang="en-GB"/>
                        <a:t>Expert surveys</a:t>
                      </a:r>
                    </a:p>
                    <a:p>
                      <a:r>
                        <a:rPr lang="en-GB"/>
                        <a:t>Pilot surveys</a:t>
                      </a:r>
                    </a:p>
                    <a:p>
                      <a:r>
                        <a:rPr lang="en-GB"/>
                        <a:t>Case studies</a:t>
                      </a:r>
                    </a:p>
                    <a:p>
                      <a:r>
                        <a:rPr lang="en-GB"/>
                        <a:t>Secondary data:</a:t>
                      </a:r>
                    </a:p>
                    <a:p>
                      <a:r>
                        <a:rPr lang="en-GB"/>
                        <a:t>qualitative analysis</a:t>
                      </a:r>
                    </a:p>
                    <a:p>
                      <a:r>
                        <a:rPr lang="en-GB"/>
                        <a:t>qualitative research</a:t>
                      </a:r>
                    </a:p>
                    <a:p>
                      <a:endParaRPr lang="en-GB" dirty="0"/>
                    </a:p>
                  </a:txBody>
                  <a:tcPr/>
                </a:tc>
                <a:tc>
                  <a:txBody>
                    <a:bodyPr/>
                    <a:lstStyle/>
                    <a:p>
                      <a:r>
                        <a:rPr lang="en-GB"/>
                        <a:t>Secondary data:</a:t>
                      </a:r>
                    </a:p>
                    <a:p>
                      <a:r>
                        <a:rPr lang="en-GB"/>
                        <a:t>quantitative analysis</a:t>
                      </a:r>
                    </a:p>
                    <a:p>
                      <a:r>
                        <a:rPr lang="en-GB"/>
                        <a:t>Surveys</a:t>
                      </a:r>
                    </a:p>
                    <a:p>
                      <a:r>
                        <a:rPr lang="en-GB"/>
                        <a:t>Panels</a:t>
                      </a:r>
                    </a:p>
                    <a:p>
                      <a:r>
                        <a:rPr lang="en-GB"/>
                        <a:t>Observation and other data</a:t>
                      </a:r>
                    </a:p>
                    <a:p>
                      <a:endParaRPr lang="en-GB" dirty="0"/>
                    </a:p>
                  </a:txBody>
                  <a:tcPr/>
                </a:tc>
                <a:tc>
                  <a:txBody>
                    <a:bodyPr/>
                    <a:lstStyle/>
                    <a:p>
                      <a:r>
                        <a:rPr lang="en-GB" dirty="0"/>
                        <a:t>Experiments</a:t>
                      </a:r>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412602104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1025796" y="643467"/>
          <a:ext cx="10140410" cy="5571070"/>
        </p:xfrm>
        <a:graphic>
          <a:graphicData uri="http://schemas.openxmlformats.org/drawingml/2006/table">
            <a:tbl>
              <a:tblPr firstRow="1" bandRow="1">
                <a:tableStyleId>{5C22544A-7EE6-4342-B048-85BDC9FD1C3A}</a:tableStyleId>
              </a:tblPr>
              <a:tblGrid>
                <a:gridCol w="3293656">
                  <a:extLst>
                    <a:ext uri="{9D8B030D-6E8A-4147-A177-3AD203B41FA5}">
                      <a16:colId xmlns:a16="http://schemas.microsoft.com/office/drawing/2014/main" xmlns="" val="20000"/>
                    </a:ext>
                  </a:extLst>
                </a:gridCol>
                <a:gridCol w="3452726">
                  <a:extLst>
                    <a:ext uri="{9D8B030D-6E8A-4147-A177-3AD203B41FA5}">
                      <a16:colId xmlns:a16="http://schemas.microsoft.com/office/drawing/2014/main" xmlns="" val="20001"/>
                    </a:ext>
                  </a:extLst>
                </a:gridCol>
                <a:gridCol w="3394028">
                  <a:extLst>
                    <a:ext uri="{9D8B030D-6E8A-4147-A177-3AD203B41FA5}">
                      <a16:colId xmlns:a16="http://schemas.microsoft.com/office/drawing/2014/main" xmlns="" val="20002"/>
                    </a:ext>
                  </a:extLst>
                </a:gridCol>
              </a:tblGrid>
              <a:tr h="402068">
                <a:tc>
                  <a:txBody>
                    <a:bodyPr/>
                    <a:lstStyle/>
                    <a:p>
                      <a:r>
                        <a:rPr lang="en-GB" sz="1800"/>
                        <a:t>Question type</a:t>
                      </a:r>
                    </a:p>
                  </a:txBody>
                  <a:tcPr marL="91379" marR="91379" marT="45689" marB="45689"/>
                </a:tc>
                <a:tc>
                  <a:txBody>
                    <a:bodyPr/>
                    <a:lstStyle/>
                    <a:p>
                      <a:r>
                        <a:rPr lang="en-GB" sz="1800"/>
                        <a:t>Question</a:t>
                      </a:r>
                    </a:p>
                  </a:txBody>
                  <a:tcPr marL="91379" marR="91379" marT="45689" marB="45689"/>
                </a:tc>
                <a:tc>
                  <a:txBody>
                    <a:bodyPr/>
                    <a:lstStyle/>
                    <a:p>
                      <a:r>
                        <a:rPr lang="en-GB" sz="1800"/>
                        <a:t>Examples</a:t>
                      </a:r>
                    </a:p>
                  </a:txBody>
                  <a:tcPr marL="91379" marR="91379" marT="45689" marB="45689"/>
                </a:tc>
                <a:extLst>
                  <a:ext uri="{0D108BD9-81ED-4DB2-BD59-A6C34878D82A}">
                    <a16:rowId xmlns:a16="http://schemas.microsoft.com/office/drawing/2014/main" xmlns="" val="10000"/>
                  </a:ext>
                </a:extLst>
              </a:tr>
              <a:tr h="965571">
                <a:tc>
                  <a:txBody>
                    <a:bodyPr/>
                    <a:lstStyle/>
                    <a:p>
                      <a:r>
                        <a:rPr lang="en-GB" sz="1400" b="1" i="0" u="none" strike="noStrike" baseline="0" dirty="0">
                          <a:solidFill>
                            <a:srgbClr val="000000"/>
                          </a:solidFill>
                          <a:latin typeface="Arial" panose="020B0604020202020204" pitchFamily="34" charset="0"/>
                        </a:rPr>
                        <a:t>Exploratory questions </a:t>
                      </a:r>
                      <a:r>
                        <a:rPr lang="en-GB" sz="1400" b="0" i="0" u="none"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Arial" panose="020B0604020202020204" pitchFamily="34" charset="0"/>
                      </a:endParaRPr>
                    </a:p>
                  </a:txBody>
                  <a:tcPr marL="91379" marR="91379" marT="45689" marB="45689"/>
                </a:tc>
                <a:tc>
                  <a:txBody>
                    <a:bodyPr/>
                    <a:lstStyle/>
                    <a:p>
                      <a:r>
                        <a:rPr lang="en-GB" sz="1400" b="0" i="0" u="none" strike="noStrike" baseline="0" dirty="0">
                          <a:solidFill>
                            <a:srgbClr val="000000"/>
                          </a:solidFill>
                          <a:latin typeface="Arial" panose="020B0604020202020204" pitchFamily="34" charset="0"/>
                        </a:rPr>
                        <a:t>What is the case? </a:t>
                      </a:r>
                    </a:p>
                    <a:p>
                      <a:r>
                        <a:rPr lang="en-GB" sz="1400" b="0" i="0" u="none" strike="noStrike" baseline="0" dirty="0">
                          <a:solidFill>
                            <a:srgbClr val="000000"/>
                          </a:solidFill>
                          <a:latin typeface="Arial" panose="020B0604020202020204" pitchFamily="34" charset="0"/>
                        </a:rPr>
                        <a:t>What are the key factors? 	</a:t>
                      </a:r>
                      <a:r>
                        <a:rPr lang="en-GB" sz="1100" b="0" i="0" u="none" strike="noStrike" baseline="0" dirty="0">
                          <a:solidFill>
                            <a:srgbClr val="000000"/>
                          </a:solidFill>
                          <a:latin typeface="Arial" panose="020B0604020202020204" pitchFamily="34" charset="0"/>
                        </a:rPr>
                        <a:t>	</a:t>
                      </a:r>
                    </a:p>
                  </a:txBody>
                  <a:tcPr marL="91379" marR="91379" marT="45689" marB="45689"/>
                </a:tc>
                <a:tc>
                  <a:txBody>
                    <a:bodyPr/>
                    <a:lstStyle/>
                    <a:p>
                      <a:r>
                        <a:rPr lang="en-GB" sz="1100" b="1" i="0" u="none" strike="noStrike" baseline="0" dirty="0">
                          <a:solidFill>
                            <a:srgbClr val="000000"/>
                          </a:solidFill>
                          <a:latin typeface="Arial" panose="020B0604020202020204" pitchFamily="34" charset="0"/>
                        </a:rPr>
                        <a:t>What are the critical success factors of a profitable company? </a:t>
                      </a:r>
                      <a:endParaRPr lang="en-GB" sz="1100" b="0" i="0" u="none" strike="noStrike" baseline="0" dirty="0">
                        <a:solidFill>
                          <a:srgbClr val="000000"/>
                        </a:solidFill>
                        <a:latin typeface="Arial" panose="020B0604020202020204" pitchFamily="34" charset="0"/>
                      </a:endParaRPr>
                    </a:p>
                    <a:p>
                      <a:r>
                        <a:rPr lang="en-GB" sz="1100" b="1" i="0" u="none" strike="noStrike" baseline="0" dirty="0">
                          <a:solidFill>
                            <a:srgbClr val="000000"/>
                          </a:solidFill>
                          <a:latin typeface="Arial" panose="020B0604020202020204" pitchFamily="34" charset="0"/>
                        </a:rPr>
                        <a:t>What are the distinguishing features of a good leader? </a:t>
                      </a:r>
                      <a:endParaRPr lang="en-GB"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Arial" panose="020B0604020202020204" pitchFamily="34" charset="0"/>
                        </a:rPr>
                        <a:t>	</a:t>
                      </a:r>
                    </a:p>
                  </a:txBody>
                  <a:tcPr marL="91379" marR="91379" marT="45689" marB="45689"/>
                </a:tc>
                <a:extLst>
                  <a:ext uri="{0D108BD9-81ED-4DB2-BD59-A6C34878D82A}">
                    <a16:rowId xmlns:a16="http://schemas.microsoft.com/office/drawing/2014/main" xmlns="" val="10001"/>
                  </a:ext>
                </a:extLst>
              </a:tr>
              <a:tr h="965571">
                <a:tc>
                  <a:txBody>
                    <a:bodyPr/>
                    <a:lstStyle/>
                    <a:p>
                      <a:r>
                        <a:rPr lang="en-GB" sz="1400" b="1" i="0" u="none" strike="noStrike" baseline="0" dirty="0">
                          <a:solidFill>
                            <a:srgbClr val="000000"/>
                          </a:solidFill>
                          <a:latin typeface="Arial" panose="020B0604020202020204" pitchFamily="34" charset="0"/>
                        </a:rPr>
                        <a:t>Descriptive questions </a:t>
                      </a:r>
                      <a:r>
                        <a:rPr lang="en-GB" sz="1400" b="0" i="0" u="none"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Arial" panose="020B0604020202020204" pitchFamily="34" charset="0"/>
                      </a:endParaRPr>
                    </a:p>
                  </a:txBody>
                  <a:tcPr marL="91379" marR="91379" marT="45689" marB="45689"/>
                </a:tc>
                <a:tc>
                  <a:txBody>
                    <a:bodyPr/>
                    <a:lstStyle/>
                    <a:p>
                      <a:r>
                        <a:rPr lang="en-GB" sz="1400" b="0" i="0" u="none" strike="noStrike" baseline="0" dirty="0">
                          <a:solidFill>
                            <a:srgbClr val="000000"/>
                          </a:solidFill>
                          <a:latin typeface="Arial" panose="020B0604020202020204" pitchFamily="34" charset="0"/>
                        </a:rPr>
                        <a:t>How many? What is the incidence of x? </a:t>
                      </a:r>
                    </a:p>
                    <a:p>
                      <a:r>
                        <a:rPr lang="en-GB" sz="1400" b="0" i="0" u="none" strike="noStrike" baseline="0" dirty="0">
                          <a:solidFill>
                            <a:srgbClr val="000000"/>
                          </a:solidFill>
                          <a:latin typeface="Arial" panose="020B0604020202020204" pitchFamily="34" charset="0"/>
                        </a:rPr>
                        <a:t>Are x and y related? 	</a:t>
                      </a:r>
                      <a:endParaRPr lang="en-GB" sz="1100" b="0" i="0" u="none" strike="noStrike" baseline="0" dirty="0">
                        <a:solidFill>
                          <a:srgbClr val="000000"/>
                        </a:solidFill>
                        <a:latin typeface="Arial" panose="020B0604020202020204" pitchFamily="34" charset="0"/>
                      </a:endParaRPr>
                    </a:p>
                  </a:txBody>
                  <a:tcPr marL="91379" marR="91379" marT="45689" marB="45689"/>
                </a:tc>
                <a:tc>
                  <a:txBody>
                    <a:bodyPr/>
                    <a:lstStyle/>
                    <a:p>
                      <a:r>
                        <a:rPr lang="en-GB" sz="1100" b="1" i="0" u="none" strike="noStrike" baseline="0" dirty="0">
                          <a:solidFill>
                            <a:srgbClr val="000000"/>
                          </a:solidFill>
                          <a:latin typeface="Arial" panose="020B0604020202020204" pitchFamily="34" charset="0"/>
                        </a:rPr>
                        <a:t>How many people suffered from the closure of manufacturing companies in Wales over the last decade?</a:t>
                      </a:r>
                      <a:endParaRPr lang="en-GB" sz="1100" b="0" i="0" u="none" strike="noStrike" baseline="0" dirty="0">
                        <a:solidFill>
                          <a:srgbClr val="000000"/>
                        </a:solidFill>
                        <a:latin typeface="Arial" panose="020B0604020202020204" pitchFamily="34" charset="0"/>
                      </a:endParaRPr>
                    </a:p>
                    <a:p>
                      <a:r>
                        <a:rPr lang="en-GB" sz="1100" b="1" i="0" u="none" strike="noStrike" baseline="0" dirty="0">
                          <a:solidFill>
                            <a:srgbClr val="000000"/>
                          </a:solidFill>
                          <a:latin typeface="Arial" panose="020B0604020202020204" pitchFamily="34" charset="0"/>
                        </a:rPr>
                        <a:t>Is there a correlation between parental support and scholastic achievement? </a:t>
                      </a:r>
                      <a:r>
                        <a:rPr lang="en-GB" sz="1100" b="0" i="0" u="none" strike="noStrike" baseline="0" dirty="0">
                          <a:solidFill>
                            <a:srgbClr val="000000"/>
                          </a:solidFill>
                          <a:latin typeface="Arial" panose="020B0604020202020204" pitchFamily="34" charset="0"/>
                        </a:rPr>
                        <a:t>	</a:t>
                      </a:r>
                    </a:p>
                  </a:txBody>
                  <a:tcPr marL="91379" marR="91379" marT="45689" marB="45689"/>
                </a:tc>
                <a:extLst>
                  <a:ext uri="{0D108BD9-81ED-4DB2-BD59-A6C34878D82A}">
                    <a16:rowId xmlns:a16="http://schemas.microsoft.com/office/drawing/2014/main" xmlns="" val="10002"/>
                  </a:ext>
                </a:extLst>
              </a:tr>
              <a:tr h="798043">
                <a:tc>
                  <a:txBody>
                    <a:bodyPr/>
                    <a:lstStyle/>
                    <a:p>
                      <a:r>
                        <a:rPr lang="en-GB" sz="1400" b="1" i="0" u="none" strike="noStrike" baseline="0" dirty="0">
                          <a:solidFill>
                            <a:srgbClr val="000000"/>
                          </a:solidFill>
                          <a:latin typeface="Arial" panose="020B0604020202020204" pitchFamily="34" charset="0"/>
                        </a:rPr>
                        <a:t>Causal questions </a:t>
                      </a:r>
                      <a:r>
                        <a:rPr lang="en-GB" sz="1400" b="0" i="0" u="none"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Arial" panose="020B0604020202020204" pitchFamily="34" charset="0"/>
                      </a:endParaRPr>
                    </a:p>
                  </a:txBody>
                  <a:tcPr marL="91379" marR="91379" marT="45689" marB="45689"/>
                </a:tc>
                <a:tc>
                  <a:txBody>
                    <a:bodyPr/>
                    <a:lstStyle/>
                    <a:p>
                      <a:r>
                        <a:rPr lang="en-GB" sz="1400" b="0" i="0" u="none" strike="noStrike" baseline="0" dirty="0">
                          <a:solidFill>
                            <a:srgbClr val="000000"/>
                          </a:solidFill>
                          <a:latin typeface="Arial" panose="020B0604020202020204" pitchFamily="34" charset="0"/>
                        </a:rPr>
                        <a:t>Why? </a:t>
                      </a:r>
                    </a:p>
                    <a:p>
                      <a:r>
                        <a:rPr lang="en-GB" sz="1400" b="0" i="0" u="none" strike="noStrike" baseline="0" dirty="0">
                          <a:solidFill>
                            <a:srgbClr val="000000"/>
                          </a:solidFill>
                          <a:latin typeface="Arial" panose="020B0604020202020204" pitchFamily="34" charset="0"/>
                        </a:rPr>
                        <a:t>What are the causes of y? 	</a:t>
                      </a:r>
                      <a:r>
                        <a:rPr lang="en-GB" sz="1100" b="0" i="0" u="none" strike="noStrike" baseline="0" dirty="0">
                          <a:solidFill>
                            <a:srgbClr val="000000"/>
                          </a:solidFill>
                          <a:latin typeface="Arial" panose="020B0604020202020204" pitchFamily="34" charset="0"/>
                        </a:rPr>
                        <a:t>	</a:t>
                      </a:r>
                    </a:p>
                  </a:txBody>
                  <a:tcPr marL="91379" marR="91379" marT="45689" marB="45689"/>
                </a:tc>
                <a:tc>
                  <a:txBody>
                    <a:bodyPr/>
                    <a:lstStyle/>
                    <a:p>
                      <a:r>
                        <a:rPr lang="en-GB" sz="1100" b="1" i="0" u="none" strike="noStrike" baseline="0" dirty="0">
                          <a:solidFill>
                            <a:srgbClr val="000000"/>
                          </a:solidFill>
                          <a:latin typeface="Arial" panose="020B0604020202020204" pitchFamily="34" charset="0"/>
                        </a:rPr>
                        <a:t>What are the main causes of unemployment in a rural community? </a:t>
                      </a:r>
                      <a:endParaRPr lang="en-GB" sz="1100" b="0" i="0" u="none" strike="noStrike" baseline="0" dirty="0">
                        <a:solidFill>
                          <a:srgbClr val="000000"/>
                        </a:solidFill>
                        <a:latin typeface="Arial" panose="020B0604020202020204" pitchFamily="34" charset="0"/>
                      </a:endParaRPr>
                    </a:p>
                    <a:p>
                      <a:r>
                        <a:rPr lang="en-GB" sz="1100" b="1" i="0" u="none" strike="noStrike" baseline="0" dirty="0">
                          <a:solidFill>
                            <a:srgbClr val="000000"/>
                          </a:solidFill>
                          <a:latin typeface="Arial" panose="020B0604020202020204" pitchFamily="34" charset="0"/>
                        </a:rPr>
                        <a:t>Is poor well-being the main cause of long term staff sickness? </a:t>
                      </a:r>
                      <a:r>
                        <a:rPr lang="en-GB" sz="1100" b="0" i="0" u="none" strike="noStrike" baseline="0" dirty="0">
                          <a:solidFill>
                            <a:srgbClr val="000000"/>
                          </a:solidFill>
                          <a:latin typeface="Arial" panose="020B0604020202020204" pitchFamily="34" charset="0"/>
                        </a:rPr>
                        <a:t>	</a:t>
                      </a:r>
                    </a:p>
                  </a:txBody>
                  <a:tcPr marL="91379" marR="91379" marT="45689" marB="45689"/>
                </a:tc>
                <a:extLst>
                  <a:ext uri="{0D108BD9-81ED-4DB2-BD59-A6C34878D82A}">
                    <a16:rowId xmlns:a16="http://schemas.microsoft.com/office/drawing/2014/main" xmlns="" val="10003"/>
                  </a:ext>
                </a:extLst>
              </a:tr>
              <a:tr h="1133098">
                <a:tc>
                  <a:txBody>
                    <a:bodyPr/>
                    <a:lstStyle/>
                    <a:p>
                      <a:r>
                        <a:rPr lang="en-GB" sz="1400" b="1" dirty="0">
                          <a:latin typeface="Arial" panose="020B0604020202020204" pitchFamily="34" charset="0"/>
                          <a:cs typeface="Arial" panose="020B0604020202020204" pitchFamily="34" charset="0"/>
                        </a:rPr>
                        <a:t>Evaluative questions</a:t>
                      </a:r>
                    </a:p>
                  </a:txBody>
                  <a:tcPr marL="91379" marR="91379" marT="45689" marB="45689"/>
                </a:tc>
                <a:tc>
                  <a:txBody>
                    <a:bodyPr/>
                    <a:lstStyle/>
                    <a:p>
                      <a:r>
                        <a:rPr lang="en-GB" sz="1400" dirty="0">
                          <a:latin typeface="Arial" panose="020B0604020202020204" pitchFamily="34" charset="0"/>
                          <a:cs typeface="Arial" panose="020B0604020202020204" pitchFamily="34" charset="0"/>
                        </a:rPr>
                        <a:t>What was the outcome of x?</a:t>
                      </a:r>
                    </a:p>
                  </a:txBody>
                  <a:tcPr marL="91379" marR="91379" marT="45689" marB="45689"/>
                </a:tc>
                <a:tc>
                  <a:txBody>
                    <a:bodyPr/>
                    <a:lstStyle/>
                    <a:p>
                      <a:r>
                        <a:rPr lang="en-GB" sz="1100" b="1" dirty="0">
                          <a:latin typeface="Arial" panose="020B0604020202020204" pitchFamily="34" charset="0"/>
                          <a:cs typeface="Arial" panose="020B0604020202020204" pitchFamily="34" charset="0"/>
                        </a:rPr>
                        <a:t>Has P been successful?</a:t>
                      </a:r>
                    </a:p>
                    <a:p>
                      <a:r>
                        <a:rPr lang="en-GB" sz="1100" b="1" dirty="0">
                          <a:latin typeface="Arial" panose="020B0604020202020204" pitchFamily="34" charset="0"/>
                          <a:cs typeface="Arial" panose="020B0604020202020204" pitchFamily="34" charset="0"/>
                        </a:rPr>
                        <a:t>Has the new well-being awareness programme produced a decline in staff sickness cases?</a:t>
                      </a:r>
                    </a:p>
                    <a:p>
                      <a:r>
                        <a:rPr lang="en-GB" sz="1100" b="1" dirty="0">
                          <a:latin typeface="Arial" panose="020B0604020202020204" pitchFamily="34" charset="0"/>
                          <a:cs typeface="Arial" panose="020B0604020202020204" pitchFamily="34" charset="0"/>
                        </a:rPr>
                        <a:t>Has the introduction of a new refrigeration technology led to more cost-effective production?</a:t>
                      </a:r>
                    </a:p>
                  </a:txBody>
                  <a:tcPr marL="91379" marR="91379" marT="45689" marB="45689"/>
                </a:tc>
                <a:extLst>
                  <a:ext uri="{0D108BD9-81ED-4DB2-BD59-A6C34878D82A}">
                    <a16:rowId xmlns:a16="http://schemas.microsoft.com/office/drawing/2014/main" xmlns="" val="10004"/>
                  </a:ext>
                </a:extLst>
              </a:tr>
              <a:tr h="508676">
                <a:tc>
                  <a:txBody>
                    <a:bodyPr/>
                    <a:lstStyle/>
                    <a:p>
                      <a:r>
                        <a:rPr lang="en-GB" sz="1400" b="1" i="0" u="none" strike="noStrike" baseline="0" dirty="0">
                          <a:solidFill>
                            <a:srgbClr val="000000"/>
                          </a:solidFill>
                          <a:latin typeface="Arial" panose="020B0604020202020204" pitchFamily="34" charset="0"/>
                        </a:rPr>
                        <a:t>Predictive questions </a:t>
                      </a:r>
                      <a:r>
                        <a:rPr lang="en-GB" sz="1400" b="0" i="0" u="none"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Arial" panose="020B0604020202020204" pitchFamily="34" charset="0"/>
                      </a:endParaRPr>
                    </a:p>
                  </a:txBody>
                  <a:tcPr marL="91379" marR="91379" marT="45689" marB="45689"/>
                </a:tc>
                <a:tc>
                  <a:txBody>
                    <a:bodyPr/>
                    <a:lstStyle/>
                    <a:p>
                      <a:r>
                        <a:rPr lang="en-GB" sz="1400" b="0" i="0" u="none" strike="noStrike" baseline="0" dirty="0">
                          <a:solidFill>
                            <a:srgbClr val="000000"/>
                          </a:solidFill>
                          <a:latin typeface="Arial" panose="020B0604020202020204" pitchFamily="34" charset="0"/>
                        </a:rPr>
                        <a:t>What will the effect of x be on y? 	</a:t>
                      </a:r>
                      <a:r>
                        <a:rPr lang="en-GB" sz="1100" b="0" i="0" u="none" strike="noStrike" baseline="0" dirty="0">
                          <a:solidFill>
                            <a:srgbClr val="000000"/>
                          </a:solidFill>
                          <a:latin typeface="Arial" panose="020B0604020202020204" pitchFamily="34" charset="0"/>
                        </a:rPr>
                        <a:t>	</a:t>
                      </a:r>
                    </a:p>
                  </a:txBody>
                  <a:tcPr marL="91379" marR="91379" marT="45689" marB="45689"/>
                </a:tc>
                <a:tc>
                  <a:txBody>
                    <a:bodyPr/>
                    <a:lstStyle/>
                    <a:p>
                      <a:r>
                        <a:rPr lang="en-GB" sz="1100" b="1" i="0" u="none" strike="noStrike" baseline="0" dirty="0">
                          <a:solidFill>
                            <a:srgbClr val="000000"/>
                          </a:solidFill>
                          <a:latin typeface="Arial" panose="020B0604020202020204" pitchFamily="34" charset="0"/>
                        </a:rPr>
                        <a:t>What effect will the introduction of a new 4 days of working have on call centre staff? </a:t>
                      </a:r>
                      <a:r>
                        <a:rPr lang="en-GB" sz="1100" b="0" i="0" u="none" strike="noStrike" baseline="0" dirty="0">
                          <a:solidFill>
                            <a:srgbClr val="000000"/>
                          </a:solidFill>
                          <a:latin typeface="Arial" panose="020B0604020202020204" pitchFamily="34" charset="0"/>
                        </a:rPr>
                        <a:t>	</a:t>
                      </a:r>
                    </a:p>
                  </a:txBody>
                  <a:tcPr marL="91379" marR="91379" marT="45689" marB="45689"/>
                </a:tc>
                <a:extLst>
                  <a:ext uri="{0D108BD9-81ED-4DB2-BD59-A6C34878D82A}">
                    <a16:rowId xmlns:a16="http://schemas.microsoft.com/office/drawing/2014/main" xmlns="" val="10005"/>
                  </a:ext>
                </a:extLst>
              </a:tr>
              <a:tr h="798043">
                <a:tc>
                  <a:txBody>
                    <a:bodyPr/>
                    <a:lstStyle/>
                    <a:p>
                      <a:r>
                        <a:rPr lang="en-GB" sz="1400" b="1" i="0" u="none" strike="noStrike" baseline="0" dirty="0">
                          <a:solidFill>
                            <a:srgbClr val="000000"/>
                          </a:solidFill>
                          <a:latin typeface="Arial" panose="020B0604020202020204" pitchFamily="34" charset="0"/>
                        </a:rPr>
                        <a:t>Historical questions </a:t>
                      </a:r>
                      <a:r>
                        <a:rPr lang="en-GB" sz="1400" b="0" i="0" u="none" strike="noStrike" baseline="0" dirty="0">
                          <a:solidFill>
                            <a:srgbClr val="000000"/>
                          </a:solidFill>
                          <a:latin typeface="Arial" panose="020B0604020202020204" pitchFamily="34" charset="0"/>
                        </a:rPr>
                        <a:t>	</a:t>
                      </a:r>
                      <a:r>
                        <a:rPr lang="en-GB" sz="1100" b="0" i="0" u="none" strike="noStrike" baseline="0" dirty="0">
                          <a:solidFill>
                            <a:srgbClr val="000000"/>
                          </a:solidFill>
                          <a:latin typeface="Arial" panose="020B0604020202020204" pitchFamily="34" charset="0"/>
                        </a:rPr>
                        <a:t>	</a:t>
                      </a:r>
                    </a:p>
                  </a:txBody>
                  <a:tcPr marL="91379" marR="91379" marT="45689" marB="45689"/>
                </a:tc>
                <a:tc>
                  <a:txBody>
                    <a:bodyPr/>
                    <a:lstStyle/>
                    <a:p>
                      <a:r>
                        <a:rPr lang="en-GB" sz="1400" b="0" i="0" u="none" strike="noStrike" baseline="0" dirty="0">
                          <a:solidFill>
                            <a:srgbClr val="000000"/>
                          </a:solidFill>
                          <a:latin typeface="Arial" panose="020B0604020202020204" pitchFamily="34" charset="0"/>
                        </a:rPr>
                        <a:t>What led to y happening? </a:t>
                      </a:r>
                    </a:p>
                    <a:p>
                      <a:r>
                        <a:rPr lang="en-GB" sz="1400" b="0" i="0" u="none" strike="noStrike" baseline="0" dirty="0">
                          <a:solidFill>
                            <a:srgbClr val="000000"/>
                          </a:solidFill>
                          <a:latin typeface="Arial" panose="020B0604020202020204" pitchFamily="34" charset="0"/>
                        </a:rPr>
                        <a:t>What were the events that led up to y? </a:t>
                      </a:r>
                    </a:p>
                    <a:p>
                      <a:r>
                        <a:rPr lang="en-GB" sz="1400" b="0" i="0" u="none" strike="noStrike" baseline="0" dirty="0">
                          <a:solidFill>
                            <a:srgbClr val="000000"/>
                          </a:solidFill>
                          <a:latin typeface="Arial" panose="020B0604020202020204" pitchFamily="34" charset="0"/>
                        </a:rPr>
                        <a:t>What caused y? 	</a:t>
                      </a:r>
                      <a:r>
                        <a:rPr lang="en-GB" sz="1100" b="0" i="0" u="none" strike="noStrike" baseline="0" dirty="0">
                          <a:solidFill>
                            <a:srgbClr val="000000"/>
                          </a:solidFill>
                          <a:latin typeface="Arial" panose="020B0604020202020204" pitchFamily="34" charset="0"/>
                        </a:rPr>
                        <a:t>	</a:t>
                      </a:r>
                    </a:p>
                  </a:txBody>
                  <a:tcPr marL="91379" marR="91379" marT="45689" marB="45689"/>
                </a:tc>
                <a:tc>
                  <a:txBody>
                    <a:bodyPr/>
                    <a:lstStyle/>
                    <a:p>
                      <a:r>
                        <a:rPr lang="en-GB" sz="1100" b="1" i="0" u="none" strike="noStrike" baseline="0" dirty="0">
                          <a:solidFill>
                            <a:srgbClr val="000000"/>
                          </a:solidFill>
                          <a:latin typeface="Arial" panose="020B0604020202020204" pitchFamily="34" charset="0"/>
                        </a:rPr>
                        <a:t>What caused the demise of high street banking during the last decade? </a:t>
                      </a:r>
                      <a:endParaRPr lang="en-GB" sz="1100" b="0" i="0" u="none" strike="noStrike" baseline="0" dirty="0">
                        <a:solidFill>
                          <a:srgbClr val="000000"/>
                        </a:solidFill>
                        <a:latin typeface="Arial" panose="020B0604020202020204" pitchFamily="34" charset="0"/>
                      </a:endParaRPr>
                    </a:p>
                    <a:p>
                      <a:r>
                        <a:rPr lang="en-GB" sz="1100" b="1" i="0" u="none" strike="noStrike" baseline="0" dirty="0">
                          <a:solidFill>
                            <a:srgbClr val="000000"/>
                          </a:solidFill>
                          <a:latin typeface="Arial" panose="020B0604020202020204" pitchFamily="34" charset="0"/>
                        </a:rPr>
                        <a:t>What led the government to decide to change to Making Tax Digital? </a:t>
                      </a:r>
                      <a:r>
                        <a:rPr lang="en-GB" sz="1100" b="0" i="0" u="none" strike="noStrike" baseline="0" dirty="0">
                          <a:solidFill>
                            <a:srgbClr val="000000"/>
                          </a:solidFill>
                          <a:latin typeface="Arial" panose="020B0604020202020204" pitchFamily="34" charset="0"/>
                        </a:rPr>
                        <a:t>	</a:t>
                      </a:r>
                    </a:p>
                  </a:txBody>
                  <a:tcPr marL="91379" marR="91379" marT="45689" marB="45689"/>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757219709"/>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327374" y="301977"/>
          <a:ext cx="11277603" cy="5782734"/>
        </p:xfrm>
        <a:graphic>
          <a:graphicData uri="http://schemas.openxmlformats.org/drawingml/2006/table">
            <a:tbl>
              <a:tblPr firstRow="1" bandRow="1">
                <a:tableStyleId>{5C22544A-7EE6-4342-B048-85BDC9FD1C3A}</a:tableStyleId>
              </a:tblPr>
              <a:tblGrid>
                <a:gridCol w="7121902">
                  <a:extLst>
                    <a:ext uri="{9D8B030D-6E8A-4147-A177-3AD203B41FA5}">
                      <a16:colId xmlns:a16="http://schemas.microsoft.com/office/drawing/2014/main" xmlns="" val="20000"/>
                    </a:ext>
                  </a:extLst>
                </a:gridCol>
                <a:gridCol w="1389924">
                  <a:extLst>
                    <a:ext uri="{9D8B030D-6E8A-4147-A177-3AD203B41FA5}">
                      <a16:colId xmlns:a16="http://schemas.microsoft.com/office/drawing/2014/main" xmlns="" val="20001"/>
                    </a:ext>
                  </a:extLst>
                </a:gridCol>
                <a:gridCol w="1275644">
                  <a:extLst>
                    <a:ext uri="{9D8B030D-6E8A-4147-A177-3AD203B41FA5}">
                      <a16:colId xmlns:a16="http://schemas.microsoft.com/office/drawing/2014/main" xmlns="" val="20002"/>
                    </a:ext>
                  </a:extLst>
                </a:gridCol>
                <a:gridCol w="1490133">
                  <a:extLst>
                    <a:ext uri="{9D8B030D-6E8A-4147-A177-3AD203B41FA5}">
                      <a16:colId xmlns:a16="http://schemas.microsoft.com/office/drawing/2014/main" xmlns="" val="20003"/>
                    </a:ext>
                  </a:extLst>
                </a:gridCol>
              </a:tblGrid>
              <a:tr h="1472426">
                <a:tc>
                  <a:txBody>
                    <a:bodyPr/>
                    <a:lstStyle/>
                    <a:p>
                      <a:r>
                        <a:rPr lang="en-GB" dirty="0"/>
                        <a:t>Research topic</a:t>
                      </a:r>
                    </a:p>
                  </a:txBody>
                  <a:tcPr/>
                </a:tc>
                <a:tc>
                  <a:txBody>
                    <a:bodyPr/>
                    <a:lstStyle/>
                    <a:p>
                      <a:r>
                        <a:rPr lang="en-GB" dirty="0"/>
                        <a:t>Exploratory,</a:t>
                      </a:r>
                    </a:p>
                    <a:p>
                      <a:r>
                        <a:rPr lang="en-GB" dirty="0"/>
                        <a:t>Descriptive, causal </a:t>
                      </a:r>
                    </a:p>
                    <a:p>
                      <a:r>
                        <a:rPr lang="en-GB" dirty="0"/>
                        <a:t>research</a:t>
                      </a:r>
                    </a:p>
                  </a:txBody>
                  <a:tcPr/>
                </a:tc>
                <a:tc>
                  <a:txBody>
                    <a:bodyPr/>
                    <a:lstStyle/>
                    <a:p>
                      <a:r>
                        <a:rPr lang="en-GB" dirty="0"/>
                        <a:t>Generate, test or explore theory</a:t>
                      </a:r>
                    </a:p>
                  </a:txBody>
                  <a:tcPr/>
                </a:tc>
                <a:tc>
                  <a:txBody>
                    <a:bodyPr/>
                    <a:lstStyle/>
                    <a:p>
                      <a:r>
                        <a:rPr lang="en-GB" dirty="0"/>
                        <a:t>Ethics</a:t>
                      </a:r>
                    </a:p>
                  </a:txBody>
                  <a:tcPr/>
                </a:tc>
                <a:extLst>
                  <a:ext uri="{0D108BD9-81ED-4DB2-BD59-A6C34878D82A}">
                    <a16:rowId xmlns:a16="http://schemas.microsoft.com/office/drawing/2014/main" xmlns="" val="10000"/>
                  </a:ext>
                </a:extLst>
              </a:tr>
              <a:tr h="792845">
                <a:tc>
                  <a:txBody>
                    <a:bodyPr/>
                    <a:lstStyle/>
                    <a:p>
                      <a:r>
                        <a:rPr lang="en-GB" dirty="0"/>
                        <a:t>To evaluate the integration, effectiveness and costs of different models that deliver primary healthcare to homeless people.</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xmlns="" val="10001"/>
                  </a:ext>
                </a:extLst>
              </a:tr>
              <a:tr h="459347">
                <a:tc>
                  <a:txBody>
                    <a:bodyPr/>
                    <a:lstStyle/>
                    <a:p>
                      <a:r>
                        <a:rPr lang="en-GB" dirty="0"/>
                        <a:t>To</a:t>
                      </a:r>
                      <a:r>
                        <a:rPr lang="en-GB" baseline="0" dirty="0"/>
                        <a:t> </a:t>
                      </a:r>
                      <a:r>
                        <a:rPr lang="en-GB" dirty="0"/>
                        <a:t>explore the role of women academics at UWTSD.</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xmlns="" val="10002"/>
                  </a:ext>
                </a:extLst>
              </a:tr>
              <a:tr h="1472426">
                <a:tc>
                  <a:txBody>
                    <a:bodyPr/>
                    <a:lstStyle/>
                    <a:p>
                      <a:r>
                        <a:rPr lang="en-GB" dirty="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3"/>
                  </a:ext>
                </a:extLst>
              </a:tr>
              <a:tr h="792845">
                <a:tc>
                  <a:txBody>
                    <a:bodyPr/>
                    <a:lstStyle/>
                    <a:p>
                      <a:r>
                        <a:rPr lang="en-GB" dirty="0"/>
                        <a:t>To test the assumption that taste is the primary reason for buying a new type of chocolate product.</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xmlns="" val="10004"/>
                  </a:ext>
                </a:extLst>
              </a:tr>
              <a:tr h="792845">
                <a:tc>
                  <a:txBody>
                    <a:bodyPr/>
                    <a:lstStyle/>
                    <a:p>
                      <a:r>
                        <a:rPr lang="en-GB" dirty="0"/>
                        <a:t>To increase cheese manufacturing efficiency and sustainability through changing farming practice.</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955211969"/>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66F026-84EB-5E4B-8A74-1E0351542F44}"/>
              </a:ext>
            </a:extLst>
          </p:cNvPr>
          <p:cNvSpPr>
            <a:spLocks noGrp="1"/>
          </p:cNvSpPr>
          <p:nvPr>
            <p:ph type="title"/>
          </p:nvPr>
        </p:nvSpPr>
        <p:spPr>
          <a:xfrm>
            <a:off x="643467" y="321734"/>
            <a:ext cx="10905066" cy="1135737"/>
          </a:xfrm>
        </p:spPr>
        <p:txBody>
          <a:bodyPr>
            <a:normAutofit/>
          </a:bodyPr>
          <a:lstStyle/>
          <a:p>
            <a:r>
              <a:rPr lang="en-US" sz="3600"/>
              <a:t>Defend your methodology</a:t>
            </a:r>
          </a:p>
        </p:txBody>
      </p:sp>
      <p:sp>
        <p:nvSpPr>
          <p:cNvPr id="3" name="Content Placeholder 2">
            <a:extLst>
              <a:ext uri="{FF2B5EF4-FFF2-40B4-BE49-F238E27FC236}">
                <a16:creationId xmlns:a16="http://schemas.microsoft.com/office/drawing/2014/main" xmlns="" id="{59E62CAC-013F-9C45-ADAD-8D7BBA850591}"/>
              </a:ext>
            </a:extLst>
          </p:cNvPr>
          <p:cNvSpPr>
            <a:spLocks noGrp="1"/>
          </p:cNvSpPr>
          <p:nvPr>
            <p:ph idx="1"/>
          </p:nvPr>
        </p:nvSpPr>
        <p:spPr>
          <a:xfrm>
            <a:off x="643467" y="1782981"/>
            <a:ext cx="10905066" cy="4393982"/>
          </a:xfrm>
        </p:spPr>
        <p:txBody>
          <a:bodyPr>
            <a:normAutofit/>
          </a:bodyPr>
          <a:lstStyle/>
          <a:p>
            <a:r>
              <a:rPr lang="en-GB" dirty="0"/>
              <a:t>Why have you chosen this particular methodology?</a:t>
            </a:r>
          </a:p>
          <a:p>
            <a:r>
              <a:rPr lang="en-GB" dirty="0"/>
              <a:t>Why is your chosen methodology the most appropriate for your research topic?</a:t>
            </a:r>
          </a:p>
          <a:p>
            <a:r>
              <a:rPr lang="en-GB" dirty="0"/>
              <a:t>What other methodologies could have been chosen and why were they rejected?</a:t>
            </a:r>
          </a:p>
          <a:p>
            <a:r>
              <a:rPr lang="en-GB" dirty="0"/>
              <a:t>How does your methodology help you to work towards answering your research question?</a:t>
            </a:r>
          </a:p>
          <a:p>
            <a:r>
              <a:rPr lang="en-GB" dirty="0"/>
              <a:t>How does your chosen methodology fit with your epistemological standpoint and theoretical perspective?</a:t>
            </a:r>
          </a:p>
          <a:p>
            <a:r>
              <a:rPr lang="en-GB" dirty="0"/>
              <a:t>Is it possible to refine, combine or alter your methodology (if required) yet still retain a coherent epistemological position?</a:t>
            </a:r>
          </a:p>
          <a:p>
            <a:endParaRPr lang="en-US" sz="2000" dirty="0"/>
          </a:p>
        </p:txBody>
      </p:sp>
    </p:spTree>
    <p:extLst>
      <p:ext uri="{BB962C8B-B14F-4D97-AF65-F5344CB8AC3E}">
        <p14:creationId xmlns:p14="http://schemas.microsoft.com/office/powerpoint/2010/main" val="40135636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RetrospectVTI">
  <a:themeElements>
    <a:clrScheme name="AnalogousFromLightSeedLeftStep">
      <a:dk1>
        <a:srgbClr val="000000"/>
      </a:dk1>
      <a:lt1>
        <a:srgbClr val="FFFFFF"/>
      </a:lt1>
      <a:dk2>
        <a:srgbClr val="243741"/>
      </a:dk2>
      <a:lt2>
        <a:srgbClr val="E7E8E2"/>
      </a:lt2>
      <a:accent1>
        <a:srgbClr val="846EEE"/>
      </a:accent1>
      <a:accent2>
        <a:srgbClr val="4E75EB"/>
      </a:accent2>
      <a:accent3>
        <a:srgbClr val="38ADE8"/>
      </a:accent3>
      <a:accent4>
        <a:srgbClr val="37B4AA"/>
      </a:accent4>
      <a:accent5>
        <a:srgbClr val="33BA77"/>
      </a:accent5>
      <a:accent6>
        <a:srgbClr val="2DBB39"/>
      </a:accent6>
      <a:hlink>
        <a:srgbClr val="7E8752"/>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21446</Words>
  <Application>Microsoft Office PowerPoint</Application>
  <PresentationFormat>Widescreen</PresentationFormat>
  <Paragraphs>988</Paragraphs>
  <Slides>158</Slides>
  <Notes>31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158</vt:i4>
      </vt:variant>
    </vt:vector>
  </HeadingPairs>
  <TitlesOfParts>
    <vt:vector size="165" baseType="lpstr">
      <vt:lpstr>Arial</vt:lpstr>
      <vt:lpstr>Arial Nova</vt:lpstr>
      <vt:lpstr>Arial Nova Light</vt:lpstr>
      <vt:lpstr>Baskerville Old Face</vt:lpstr>
      <vt:lpstr>Calibri</vt:lpstr>
      <vt:lpstr>RetrospectVTI</vt:lpstr>
      <vt:lpstr>Packager Shell Object</vt:lpstr>
      <vt:lpstr>DBA Identity and Approaches to Applied Business Research Research Philosophy</vt:lpstr>
      <vt:lpstr>What Other Terms Might I Encounter When Learning this Module? </vt:lpstr>
      <vt:lpstr>Even</vt:lpstr>
      <vt:lpstr>PowerPoint Presentation</vt:lpstr>
      <vt:lpstr>PowerPoint Presentation</vt:lpstr>
      <vt:lpstr>Links https://edisciplinas.usp.br/pluginfile.php/2317618/mod_resource/content/1/BLOCO%202_Research%20Methods%20The%20Basics.pdf  http://www.cles.org.uk/wp-content/uploads/2011/01/Research-Methods-Handbook.pdf </vt:lpstr>
      <vt:lpstr>Implications of research philosophy</vt:lpstr>
      <vt:lpstr>Continued</vt:lpstr>
      <vt:lpstr>Creswell (2003)</vt:lpstr>
      <vt:lpstr>Approach</vt:lpstr>
      <vt:lpstr>PowerPoint Presentation</vt:lpstr>
      <vt:lpstr>Research  Philosophy</vt:lpstr>
      <vt:lpstr>Reason 1</vt:lpstr>
      <vt:lpstr>Reason 2</vt:lpstr>
      <vt:lpstr>Reason 3</vt:lpstr>
      <vt:lpstr>Reason 4</vt:lpstr>
      <vt:lpstr>Summary of reasons</vt:lpstr>
      <vt:lpstr>Natural sciences v Social sciences</vt:lpstr>
      <vt:lpstr>Each researcher is guided by their own approach to the research itself </vt:lpstr>
      <vt:lpstr>Hitchcock and Hughes claim that research stems from assumptions</vt:lpstr>
      <vt:lpstr>Research philosophies differ on the goals of the research and the way to achieve these goals</vt:lpstr>
      <vt:lpstr>PowerPoint Presentation</vt:lpstr>
      <vt:lpstr>Positivists</vt:lpstr>
      <vt:lpstr>PowerPoint Presentation</vt:lpstr>
      <vt:lpstr>Interpretivists</vt:lpstr>
      <vt:lpstr>Truth</vt:lpstr>
      <vt:lpstr>The Positivist Researcher</vt:lpstr>
      <vt:lpstr>Continued</vt:lpstr>
      <vt:lpstr>The Interpretivist Researcher</vt:lpstr>
      <vt:lpstr>Continued</vt:lpstr>
      <vt:lpstr>Positivist Participants</vt:lpstr>
      <vt:lpstr>Interpretivist Participants</vt:lpstr>
      <vt:lpstr>People/societies</vt:lpstr>
      <vt:lpstr>Continued</vt:lpstr>
      <vt:lpstr>Hypothesis/hypotheses</vt:lpstr>
      <vt:lpstr>Continued</vt:lpstr>
      <vt:lpstr>Discrimination - Positivist</vt:lpstr>
      <vt:lpstr>Discrimination -Interpretivist</vt:lpstr>
      <vt:lpstr>Influences of Philosophy</vt:lpstr>
      <vt:lpstr>Continued</vt:lpstr>
      <vt:lpstr>Role of the Researcher</vt:lpstr>
      <vt:lpstr>Continued</vt:lpstr>
      <vt:lpstr>Neutrality of the Researcher</vt:lpstr>
      <vt:lpstr>Continued</vt:lpstr>
      <vt:lpstr>Activity</vt:lpstr>
      <vt:lpstr>Task Part A</vt:lpstr>
      <vt:lpstr>Task Part B</vt:lpstr>
      <vt:lpstr>Answers</vt:lpstr>
      <vt:lpstr>Methodology is key</vt:lpstr>
      <vt:lpstr>Continued</vt:lpstr>
      <vt:lpstr>Continued</vt:lpstr>
      <vt:lpstr>Is this extract ‘systematic’?</vt:lpstr>
      <vt:lpstr>This extract is inconsistent</vt:lpstr>
      <vt:lpstr>What kinds of assumptions do management researchers make?</vt:lpstr>
      <vt:lpstr>What kinds of assumptions do management researchers make?</vt:lpstr>
      <vt:lpstr>Methods?</vt:lpstr>
      <vt:lpstr>Variations on Positivism v Interpretivitism</vt:lpstr>
      <vt:lpstr>Positivist and Interpretivist paradigms have important variants that modify them to some extent</vt:lpstr>
      <vt:lpstr>PowerPoint Presentation</vt:lpstr>
      <vt:lpstr>Positivism Yields to Postpositivism  </vt:lpstr>
      <vt:lpstr>Postpositivism</vt:lpstr>
      <vt:lpstr>PowerPoint Presentation</vt:lpstr>
      <vt:lpstr>Naturalist and Interpretive Constructionist Perspectives </vt:lpstr>
      <vt:lpstr>PowerPoint Presentation</vt:lpstr>
      <vt:lpstr>Interpretive Constructionist</vt:lpstr>
      <vt:lpstr>PowerPoint Presentation</vt:lpstr>
      <vt:lpstr>PowerPoint Presentation</vt:lpstr>
      <vt:lpstr>Constructionists</vt:lpstr>
      <vt:lpstr>PowerPoint Presentation</vt:lpstr>
      <vt:lpstr>PowerPoint Presentation</vt:lpstr>
      <vt:lpstr>PowerPoint Presentation</vt:lpstr>
      <vt:lpstr>PowerPoint Presentation</vt:lpstr>
      <vt:lpstr>Constructionists try to elicit the interviewees’ views of their worlds, their work, and the events they have experienced or observed</vt:lpstr>
      <vt:lpstr>PowerPoint Presentation</vt:lpstr>
      <vt:lpstr>PowerPoint Presentation</vt:lpstr>
      <vt:lpstr>PowerPoint Presentation</vt:lpstr>
      <vt:lpstr>PowerPoint Presentation</vt:lpstr>
      <vt:lpstr>PowerPoint Presentation</vt:lpstr>
      <vt:lpstr>Cultural lenses</vt:lpstr>
      <vt:lpstr>PowerPoint Presentation</vt:lpstr>
      <vt:lpstr>Positionality ….</vt:lpstr>
      <vt:lpstr>Critical, Feminist, and Postmodern Perspectives – variations of Interpretivism  </vt:lpstr>
      <vt:lpstr>Critical Perspectives</vt:lpstr>
      <vt:lpstr>Critical Perspectives</vt:lpstr>
      <vt:lpstr>Critical Perspectives</vt:lpstr>
      <vt:lpstr>Critical Perspectives</vt:lpstr>
      <vt:lpstr>PowerPoint Presentation</vt:lpstr>
      <vt:lpstr>Feminism</vt:lpstr>
      <vt:lpstr>Feminist</vt:lpstr>
      <vt:lpstr>PowerPoint Presentation</vt:lpstr>
      <vt:lpstr>PowerPoint Presentation</vt:lpstr>
      <vt:lpstr>Postmodernism</vt:lpstr>
      <vt:lpstr>PowerPoint Presentation</vt:lpstr>
      <vt:lpstr>PowerPoint Presentation</vt:lpstr>
      <vt:lpstr>Postmodernism</vt:lpstr>
      <vt:lpstr>Language/labels commonly associated with major research paradigms </vt:lpstr>
      <vt:lpstr>PowerPoint Presentation</vt:lpstr>
      <vt:lpstr> Different qualitative methodologies and the types of conclusion that can be drawn  </vt:lpstr>
      <vt:lpstr>Positivist</vt:lpstr>
      <vt:lpstr>Post-positivist</vt:lpstr>
      <vt:lpstr>Interpretivist/ Constructivist</vt:lpstr>
      <vt:lpstr>Advocacy/Participatory</vt:lpstr>
      <vt:lpstr>Pragmatist</vt:lpstr>
      <vt:lpstr>PowerPoint Presentation</vt:lpstr>
      <vt:lpstr> Action research </vt:lpstr>
      <vt:lpstr>Critical theory</vt:lpstr>
      <vt:lpstr>Discourse analysis</vt:lpstr>
      <vt:lpstr>Ethnography</vt:lpstr>
      <vt:lpstr>Ethnomethodology</vt:lpstr>
      <vt:lpstr>Feminist research</vt:lpstr>
      <vt:lpstr>Grounded theory</vt:lpstr>
      <vt:lpstr>Heuristics</vt:lpstr>
      <vt:lpstr>Phenomenology</vt:lpstr>
      <vt:lpstr>Positivists View - Management researchers as natural scientists </vt:lpstr>
      <vt:lpstr>Critical Realists View - Management researchers as Archaeologists</vt:lpstr>
      <vt:lpstr>Interpretivists View - Management researchers as artists</vt:lpstr>
      <vt:lpstr>Postmodernists View - Management researchers as political activists</vt:lpstr>
      <vt:lpstr>Pragmatists View -Management researchers as architects</vt:lpstr>
      <vt:lpstr>Activity</vt:lpstr>
      <vt:lpstr>1.Job Satisfaction and Immigrant Workers </vt:lpstr>
      <vt:lpstr>2. Equality in sexual health promotion: a  systematic review of effective interventions  for black and minority ethnic men who  have sex with men  </vt:lpstr>
      <vt:lpstr>3.Workforce diversity and religiosity</vt:lpstr>
      <vt:lpstr>4. Investigating black and minority ethnic leaders’ career experiences  </vt:lpstr>
      <vt:lpstr>5.Going cashless in India</vt:lpstr>
      <vt:lpstr>6. Protecting employee rights and interests in management of tourist hotel in China  </vt:lpstr>
      <vt:lpstr>7. CSR Policies: Effects on Labour Productivity in Spanish SMEs</vt:lpstr>
      <vt:lpstr>8. The battlefield and duty of care</vt:lpstr>
      <vt:lpstr>9. Value of luxury brands and gender </vt:lpstr>
      <vt:lpstr>10. Luxury brands and customer experiences </vt:lpstr>
      <vt:lpstr>11. Social media marketing efforts of luxury brands </vt:lpstr>
      <vt:lpstr>12 Care ethics; researching the lived experience in health care </vt:lpstr>
      <vt:lpstr>13. All-inclusive holidays and mature holiday destinations</vt:lpstr>
      <vt:lpstr>14. Hotel employee's artificial intelligence and robotics awareness and its impact on turnover intention </vt:lpstr>
      <vt:lpstr>15. Gambling spending and its concentration on problem gamblers  </vt:lpstr>
      <vt:lpstr>16. Gambling behaviour; instant versus traditional lotteries</vt:lpstr>
      <vt:lpstr>17. Responsible gambling; sympathy, empathy or telepathy</vt:lpstr>
      <vt:lpstr>18. Selling alcohol to minors</vt:lpstr>
      <vt:lpstr>Research Philosophies &amp; Research Design</vt:lpstr>
      <vt:lpstr>Positivism and deduction Theory testing</vt:lpstr>
      <vt:lpstr>Interpretivism and induction Theory building</vt:lpstr>
      <vt:lpstr>Pragmatism, postmodernism, critical realism and abduction: Theory generation and modification</vt:lpstr>
      <vt:lpstr>PowerPoint Presentation</vt:lpstr>
      <vt:lpstr>Comparison of five research philosophies in business and management research (Saunders et al, 2006)</vt:lpstr>
      <vt:lpstr>PowerPoint Presentation</vt:lpstr>
      <vt:lpstr>Paradigms, methods and tools (Mackenzie and Knipe, 2006)</vt:lpstr>
      <vt:lpstr>PowerPoint Presentation</vt:lpstr>
      <vt:lpstr>Huddersfield</vt:lpstr>
      <vt:lpstr>Approach continued</vt:lpstr>
      <vt:lpstr>Examples</vt:lpstr>
      <vt:lpstr>What if you want to find out about social trends, or the measurable effects of particular policies? </vt:lpstr>
      <vt:lpstr>What if I want to record people's views on an issue, and give them a 'voice'? </vt:lpstr>
      <vt:lpstr>Whether you choose qualitative or quantitative analysis will depend on several things </vt:lpstr>
      <vt:lpstr>Questions</vt:lpstr>
      <vt:lpstr>PowerPoint Presentation</vt:lpstr>
      <vt:lpstr>A Comparison of Basic Research Designs</vt:lpstr>
      <vt:lpstr>PowerPoint Presentation</vt:lpstr>
      <vt:lpstr>PowerPoint Presentation</vt:lpstr>
      <vt:lpstr>Defend your methodology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 Research Philosophy</dc:title>
  <dc:creator>caroline jawad</dc:creator>
  <cp:lastModifiedBy>Administrator</cp:lastModifiedBy>
  <cp:revision>5</cp:revision>
  <cp:lastPrinted>2020-03-11T08:34:34Z</cp:lastPrinted>
  <dcterms:created xsi:type="dcterms:W3CDTF">2020-03-08T16:54:54Z</dcterms:created>
  <dcterms:modified xsi:type="dcterms:W3CDTF">2020-03-11T08:52:41Z</dcterms:modified>
</cp:coreProperties>
</file>