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7" r:id="rId6"/>
    <p:sldId id="257" r:id="rId7"/>
    <p:sldId id="258" r:id="rId8"/>
    <p:sldId id="259" r:id="rId9"/>
    <p:sldId id="260" r:id="rId10"/>
    <p:sldId id="261" r:id="rId11"/>
    <p:sldId id="262" r:id="rId12"/>
    <p:sldId id="263" r:id="rId13"/>
    <p:sldId id="264"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46" dt="2026-10-07T15:08:45.569"/>
    <p1510:client id="{42A529C5-6882-485A-95E4-4D38784B17C7}" v="121" dt="2026-10-07T14:59:53.371"/>
    <p1510:client id="{8643EFBF-21D1-9DFA-9290-EACE15981922}" v="34" dt="2026-10-07T14:53:11.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Oniga (2511159)" userId="S::2511159@student.uwtsd.ac.uk::5405c7aa-a1b3-4118-8752-3bf0a289c743" providerId="AD" clId="Web-{8643EFBF-21D1-9DFA-9290-EACE15981922}"/>
    <pc:docChg chg="modSld">
      <pc:chgData name="Mihai Oniga (2511159)" userId="S::2511159@student.uwtsd.ac.uk::5405c7aa-a1b3-4118-8752-3bf0a289c743" providerId="AD" clId="Web-{8643EFBF-21D1-9DFA-9290-EACE15981922}" dt="2026-10-07T14:52:23.914" v="11" actId="20577"/>
      <pc:docMkLst>
        <pc:docMk/>
      </pc:docMkLst>
      <pc:sldChg chg="modSp">
        <pc:chgData name="Mihai Oniga (2511159)" userId="S::2511159@student.uwtsd.ac.uk::5405c7aa-a1b3-4118-8752-3bf0a289c743" providerId="AD" clId="Web-{8643EFBF-21D1-9DFA-9290-EACE15981922}" dt="2026-10-07T14:51:20.146" v="2" actId="20577"/>
        <pc:sldMkLst>
          <pc:docMk/>
          <pc:sldMk cId="2670885610" sldId="257"/>
        </pc:sldMkLst>
        <pc:spChg chg="mod">
          <ac:chgData name="Mihai Oniga (2511159)" userId="S::2511159@student.uwtsd.ac.uk::5405c7aa-a1b3-4118-8752-3bf0a289c743" providerId="AD" clId="Web-{8643EFBF-21D1-9DFA-9290-EACE15981922}" dt="2026-10-07T14:51:20.146" v="2" actId="20577"/>
          <ac:spMkLst>
            <pc:docMk/>
            <pc:sldMk cId="2670885610" sldId="257"/>
            <ac:spMk id="4" creationId="{9CB25C71-2A6E-97AF-49ED-5B0D87FF4077}"/>
          </ac:spMkLst>
        </pc:spChg>
      </pc:sldChg>
      <pc:sldChg chg="modSp">
        <pc:chgData name="Mihai Oniga (2511159)" userId="S::2511159@student.uwtsd.ac.uk::5405c7aa-a1b3-4118-8752-3bf0a289c743" providerId="AD" clId="Web-{8643EFBF-21D1-9DFA-9290-EACE15981922}" dt="2026-10-07T14:51:52.788" v="6" actId="20577"/>
        <pc:sldMkLst>
          <pc:docMk/>
          <pc:sldMk cId="1439654841" sldId="258"/>
        </pc:sldMkLst>
        <pc:spChg chg="mod">
          <ac:chgData name="Mihai Oniga (2511159)" userId="S::2511159@student.uwtsd.ac.uk::5405c7aa-a1b3-4118-8752-3bf0a289c743" providerId="AD" clId="Web-{8643EFBF-21D1-9DFA-9290-EACE15981922}" dt="2026-10-07T14:51:52.788" v="6" actId="20577"/>
          <ac:spMkLst>
            <pc:docMk/>
            <pc:sldMk cId="1439654841" sldId="258"/>
            <ac:spMk id="3" creationId="{D9DCEFAE-5D39-0B9B-D96E-506289F42860}"/>
          </ac:spMkLst>
        </pc:spChg>
      </pc:sldChg>
      <pc:sldChg chg="modSp">
        <pc:chgData name="Mihai Oniga (2511159)" userId="S::2511159@student.uwtsd.ac.uk::5405c7aa-a1b3-4118-8752-3bf0a289c743" providerId="AD" clId="Web-{8643EFBF-21D1-9DFA-9290-EACE15981922}" dt="2026-10-07T14:52:08.038" v="9" actId="20577"/>
        <pc:sldMkLst>
          <pc:docMk/>
          <pc:sldMk cId="3381872006" sldId="259"/>
        </pc:sldMkLst>
        <pc:spChg chg="mod">
          <ac:chgData name="Mihai Oniga (2511159)" userId="S::2511159@student.uwtsd.ac.uk::5405c7aa-a1b3-4118-8752-3bf0a289c743" providerId="AD" clId="Web-{8643EFBF-21D1-9DFA-9290-EACE15981922}" dt="2026-10-07T14:52:08.038" v="9" actId="20577"/>
          <ac:spMkLst>
            <pc:docMk/>
            <pc:sldMk cId="3381872006" sldId="259"/>
            <ac:spMk id="3" creationId="{8FC13C76-5CCE-2813-FC87-20FA2766DE88}"/>
          </ac:spMkLst>
        </pc:spChg>
      </pc:sldChg>
      <pc:sldChg chg="modSp">
        <pc:chgData name="Mihai Oniga (2511159)" userId="S::2511159@student.uwtsd.ac.uk::5405c7aa-a1b3-4118-8752-3bf0a289c743" providerId="AD" clId="Web-{8643EFBF-21D1-9DFA-9290-EACE15981922}" dt="2026-10-07T14:52:23.914" v="11" actId="20577"/>
        <pc:sldMkLst>
          <pc:docMk/>
          <pc:sldMk cId="2877897078" sldId="262"/>
        </pc:sldMkLst>
        <pc:spChg chg="mod">
          <ac:chgData name="Mihai Oniga (2511159)" userId="S::2511159@student.uwtsd.ac.uk::5405c7aa-a1b3-4118-8752-3bf0a289c743" providerId="AD" clId="Web-{8643EFBF-21D1-9DFA-9290-EACE15981922}" dt="2026-10-07T14:52:23.914" v="11" actId="20577"/>
          <ac:spMkLst>
            <pc:docMk/>
            <pc:sldMk cId="2877897078" sldId="262"/>
            <ac:spMk id="3" creationId="{6D455505-9C84-8D50-94F3-4F41DCEB10A6}"/>
          </ac:spMkLst>
        </pc:spChg>
      </pc:sldChg>
    </pc:docChg>
  </pc:docChgLst>
  <pc:docChgLst>
    <pc:chgData name="Mihai Oniga (2511159)" userId="S::2511159@student.uwtsd.ac.uk::5405c7aa-a1b3-4118-8752-3bf0a289c743" providerId="AD" clId="Web-{00000000-0000-0000-0000-000000000000}"/>
    <pc:docChg chg="modSld">
      <pc:chgData name="Mihai Oniga (2511159)" userId="S::2511159@student.uwtsd.ac.uk::5405c7aa-a1b3-4118-8752-3bf0a289c743" providerId="AD" clId="Web-{00000000-0000-0000-0000-000000000000}" dt="2026-10-07T15:08:45.569" v="183" actId="20577"/>
      <pc:docMkLst>
        <pc:docMk/>
      </pc:docMkLst>
      <pc:sldChg chg="modSp">
        <pc:chgData name="Mihai Oniga (2511159)" userId="S::2511159@student.uwtsd.ac.uk::5405c7aa-a1b3-4118-8752-3bf0a289c743" providerId="AD" clId="Web-{00000000-0000-0000-0000-000000000000}" dt="2026-10-07T15:04:54.301" v="166" actId="20577"/>
        <pc:sldMkLst>
          <pc:docMk/>
          <pc:sldMk cId="2670885610" sldId="257"/>
        </pc:sldMkLst>
        <pc:spChg chg="mod">
          <ac:chgData name="Mihai Oniga (2511159)" userId="S::2511159@student.uwtsd.ac.uk::5405c7aa-a1b3-4118-8752-3bf0a289c743" providerId="AD" clId="Web-{00000000-0000-0000-0000-000000000000}" dt="2026-10-07T15:04:54.301" v="166" actId="20577"/>
          <ac:spMkLst>
            <pc:docMk/>
            <pc:sldMk cId="2670885610" sldId="257"/>
            <ac:spMk id="4" creationId="{9CB25C71-2A6E-97AF-49ED-5B0D87FF4077}"/>
          </ac:spMkLst>
        </pc:spChg>
      </pc:sldChg>
      <pc:sldChg chg="modSp">
        <pc:chgData name="Mihai Oniga (2511159)" userId="S::2511159@student.uwtsd.ac.uk::5405c7aa-a1b3-4118-8752-3bf0a289c743" providerId="AD" clId="Web-{00000000-0000-0000-0000-000000000000}" dt="2026-10-07T15:08:14.594" v="180" actId="20577"/>
        <pc:sldMkLst>
          <pc:docMk/>
          <pc:sldMk cId="1439654841" sldId="258"/>
        </pc:sldMkLst>
        <pc:spChg chg="mod">
          <ac:chgData name="Mihai Oniga (2511159)" userId="S::2511159@student.uwtsd.ac.uk::5405c7aa-a1b3-4118-8752-3bf0a289c743" providerId="AD" clId="Web-{00000000-0000-0000-0000-000000000000}" dt="2026-10-07T15:08:14.594" v="180" actId="20577"/>
          <ac:spMkLst>
            <pc:docMk/>
            <pc:sldMk cId="1439654841" sldId="258"/>
            <ac:spMk id="3" creationId="{D9DCEFAE-5D39-0B9B-D96E-506289F42860}"/>
          </ac:spMkLst>
        </pc:spChg>
      </pc:sldChg>
      <pc:sldChg chg="modSp">
        <pc:chgData name="Mihai Oniga (2511159)" userId="S::2511159@student.uwtsd.ac.uk::5405c7aa-a1b3-4118-8752-3bf0a289c743" providerId="AD" clId="Web-{00000000-0000-0000-0000-000000000000}" dt="2026-10-07T15:04:40.191" v="164" actId="20577"/>
        <pc:sldMkLst>
          <pc:docMk/>
          <pc:sldMk cId="3381872006" sldId="259"/>
        </pc:sldMkLst>
        <pc:spChg chg="mod">
          <ac:chgData name="Mihai Oniga (2511159)" userId="S::2511159@student.uwtsd.ac.uk::5405c7aa-a1b3-4118-8752-3bf0a289c743" providerId="AD" clId="Web-{00000000-0000-0000-0000-000000000000}" dt="2026-10-07T15:04:40.191" v="164" actId="20577"/>
          <ac:spMkLst>
            <pc:docMk/>
            <pc:sldMk cId="3381872006" sldId="259"/>
            <ac:spMk id="3" creationId="{8FC13C76-5CCE-2813-FC87-20FA2766DE88}"/>
          </ac:spMkLst>
        </pc:spChg>
      </pc:sldChg>
      <pc:sldChg chg="modSp">
        <pc:chgData name="Mihai Oniga (2511159)" userId="S::2511159@student.uwtsd.ac.uk::5405c7aa-a1b3-4118-8752-3bf0a289c743" providerId="AD" clId="Web-{00000000-0000-0000-0000-000000000000}" dt="2026-10-07T15:04:29.972" v="145" actId="20577"/>
        <pc:sldMkLst>
          <pc:docMk/>
          <pc:sldMk cId="1446376008" sldId="260"/>
        </pc:sldMkLst>
        <pc:spChg chg="mod">
          <ac:chgData name="Mihai Oniga (2511159)" userId="S::2511159@student.uwtsd.ac.uk::5405c7aa-a1b3-4118-8752-3bf0a289c743" providerId="AD" clId="Web-{00000000-0000-0000-0000-000000000000}" dt="2026-10-07T15:04:29.972" v="145" actId="20577"/>
          <ac:spMkLst>
            <pc:docMk/>
            <pc:sldMk cId="1446376008" sldId="260"/>
            <ac:spMk id="3" creationId="{6E606018-F5FF-9F0A-079D-C045CA638C14}"/>
          </ac:spMkLst>
        </pc:spChg>
      </pc:sldChg>
      <pc:sldChg chg="modSp">
        <pc:chgData name="Mihai Oniga (2511159)" userId="S::2511159@student.uwtsd.ac.uk::5405c7aa-a1b3-4118-8752-3bf0a289c743" providerId="AD" clId="Web-{00000000-0000-0000-0000-000000000000}" dt="2026-10-07T15:08:45.569" v="183" actId="20577"/>
        <pc:sldMkLst>
          <pc:docMk/>
          <pc:sldMk cId="4115939094" sldId="261"/>
        </pc:sldMkLst>
        <pc:spChg chg="mod">
          <ac:chgData name="Mihai Oniga (2511159)" userId="S::2511159@student.uwtsd.ac.uk::5405c7aa-a1b3-4118-8752-3bf0a289c743" providerId="AD" clId="Web-{00000000-0000-0000-0000-000000000000}" dt="2026-10-07T15:08:45.569" v="183" actId="20577"/>
          <ac:spMkLst>
            <pc:docMk/>
            <pc:sldMk cId="4115939094" sldId="261"/>
            <ac:spMk id="3" creationId="{B4F62C1F-23C8-2804-84E7-98C8A4E4E592}"/>
          </ac:spMkLst>
        </pc:spChg>
      </pc:sldChg>
      <pc:sldChg chg="modSp">
        <pc:chgData name="Mihai Oniga (2511159)" userId="S::2511159@student.uwtsd.ac.uk::5405c7aa-a1b3-4118-8752-3bf0a289c743" providerId="AD" clId="Web-{00000000-0000-0000-0000-000000000000}" dt="2026-10-07T15:04:08.128" v="124" actId="20577"/>
        <pc:sldMkLst>
          <pc:docMk/>
          <pc:sldMk cId="2877897078" sldId="262"/>
        </pc:sldMkLst>
        <pc:spChg chg="mod">
          <ac:chgData name="Mihai Oniga (2511159)" userId="S::2511159@student.uwtsd.ac.uk::5405c7aa-a1b3-4118-8752-3bf0a289c743" providerId="AD" clId="Web-{00000000-0000-0000-0000-000000000000}" dt="2026-10-07T15:04:08.128" v="124" actId="20577"/>
          <ac:spMkLst>
            <pc:docMk/>
            <pc:sldMk cId="2877897078" sldId="262"/>
            <ac:spMk id="3" creationId="{6D455505-9C84-8D50-94F3-4F41DCEB10A6}"/>
          </ac:spMkLst>
        </pc:spChg>
      </pc:sldChg>
      <pc:sldChg chg="modSp">
        <pc:chgData name="Mihai Oniga (2511159)" userId="S::2511159@student.uwtsd.ac.uk::5405c7aa-a1b3-4118-8752-3bf0a289c743" providerId="AD" clId="Web-{00000000-0000-0000-0000-000000000000}" dt="2026-10-07T15:03:52.408" v="121" actId="20577"/>
        <pc:sldMkLst>
          <pc:docMk/>
          <pc:sldMk cId="2741572135" sldId="263"/>
        </pc:sldMkLst>
        <pc:spChg chg="mod">
          <ac:chgData name="Mihai Oniga (2511159)" userId="S::2511159@student.uwtsd.ac.uk::5405c7aa-a1b3-4118-8752-3bf0a289c743" providerId="AD" clId="Web-{00000000-0000-0000-0000-000000000000}" dt="2026-10-07T15:03:52.408" v="121" actId="20577"/>
          <ac:spMkLst>
            <pc:docMk/>
            <pc:sldMk cId="2741572135" sldId="263"/>
            <ac:spMk id="3" creationId="{A7D80286-CAB6-E0AF-2277-20F46FE20E9B}"/>
          </ac:spMkLst>
        </pc:spChg>
      </pc:sldChg>
      <pc:sldChg chg="modSp">
        <pc:chgData name="Mihai Oniga (2511159)" userId="S::2511159@student.uwtsd.ac.uk::5405c7aa-a1b3-4118-8752-3bf0a289c743" providerId="AD" clId="Web-{00000000-0000-0000-0000-000000000000}" dt="2026-10-07T15:03:42.252" v="103" actId="20577"/>
        <pc:sldMkLst>
          <pc:docMk/>
          <pc:sldMk cId="2369804943" sldId="264"/>
        </pc:sldMkLst>
        <pc:spChg chg="mod">
          <ac:chgData name="Mihai Oniga (2511159)" userId="S::2511159@student.uwtsd.ac.uk::5405c7aa-a1b3-4118-8752-3bf0a289c743" providerId="AD" clId="Web-{00000000-0000-0000-0000-000000000000}" dt="2026-10-07T15:03:42.252" v="103" actId="20577"/>
          <ac:spMkLst>
            <pc:docMk/>
            <pc:sldMk cId="2369804943" sldId="264"/>
            <ac:spMk id="3" creationId="{D814D2EA-698C-ED00-2F75-14B912152E5F}"/>
          </ac:spMkLst>
        </pc:spChg>
      </pc:sldChg>
      <pc:sldChg chg="modSp">
        <pc:chgData name="Mihai Oniga (2511159)" userId="S::2511159@student.uwtsd.ac.uk::5405c7aa-a1b3-4118-8752-3bf0a289c743" providerId="AD" clId="Web-{00000000-0000-0000-0000-000000000000}" dt="2026-10-07T15:03:27.017" v="93" actId="20577"/>
        <pc:sldMkLst>
          <pc:docMk/>
          <pc:sldMk cId="1655254282" sldId="265"/>
        </pc:sldMkLst>
        <pc:spChg chg="mod">
          <ac:chgData name="Mihai Oniga (2511159)" userId="S::2511159@student.uwtsd.ac.uk::5405c7aa-a1b3-4118-8752-3bf0a289c743" providerId="AD" clId="Web-{00000000-0000-0000-0000-000000000000}" dt="2026-10-07T15:03:27.017" v="93" actId="20577"/>
          <ac:spMkLst>
            <pc:docMk/>
            <pc:sldMk cId="1655254282" sldId="265"/>
            <ac:spMk id="3" creationId="{87789F10-2FF5-D500-608C-3513FCEF55D7}"/>
          </ac:spMkLst>
        </pc:spChg>
      </pc:sldChg>
      <pc:sldChg chg="modSp">
        <pc:chgData name="Mihai Oniga (2511159)" userId="S::2511159@student.uwtsd.ac.uk::5405c7aa-a1b3-4118-8752-3bf0a289c743" providerId="AD" clId="Web-{00000000-0000-0000-0000-000000000000}" dt="2026-10-07T15:02:33.313" v="63" actId="20577"/>
        <pc:sldMkLst>
          <pc:docMk/>
          <pc:sldMk cId="2941692719" sldId="266"/>
        </pc:sldMkLst>
        <pc:spChg chg="mod">
          <ac:chgData name="Mihai Oniga (2511159)" userId="S::2511159@student.uwtsd.ac.uk::5405c7aa-a1b3-4118-8752-3bf0a289c743" providerId="AD" clId="Web-{00000000-0000-0000-0000-000000000000}" dt="2026-10-07T15:02:33.313" v="63" actId="20577"/>
          <ac:spMkLst>
            <pc:docMk/>
            <pc:sldMk cId="2941692719" sldId="266"/>
            <ac:spMk id="5" creationId="{00857361-26CF-27F0-43CA-BF823892CA58}"/>
          </ac:spMkLst>
        </pc:spChg>
      </pc:sldChg>
    </pc:docChg>
  </pc:docChgLst>
  <pc:docChgLst>
    <pc:chgData name="Mihai Oniga (2511159)" userId="5405c7aa-a1b3-4118-8752-3bf0a289c743" providerId="ADAL" clId="{AC44024E-50B6-4E0E-A4FB-06E9F88417D2}"/>
    <pc:docChg chg="undo custSel modSld">
      <pc:chgData name="Mihai Oniga (2511159)" userId="5405c7aa-a1b3-4118-8752-3bf0a289c743" providerId="ADAL" clId="{AC44024E-50B6-4E0E-A4FB-06E9F88417D2}" dt="2026-10-07T14:59:53.371" v="14" actId="20577"/>
      <pc:docMkLst>
        <pc:docMk/>
      </pc:docMkLst>
      <pc:sldChg chg="addSp delSp modSp mod modClrScheme chgLayout">
        <pc:chgData name="Mihai Oniga (2511159)" userId="5405c7aa-a1b3-4118-8752-3bf0a289c743" providerId="ADAL" clId="{AC44024E-50B6-4E0E-A4FB-06E9F88417D2}" dt="2026-10-07T14:59:53.371" v="14" actId="20577"/>
        <pc:sldMkLst>
          <pc:docMk/>
          <pc:sldMk cId="2941692719" sldId="266"/>
        </pc:sldMkLst>
        <pc:spChg chg="add del mod ord">
          <ac:chgData name="Mihai Oniga (2511159)" userId="5405c7aa-a1b3-4118-8752-3bf0a289c743" providerId="ADAL" clId="{AC44024E-50B6-4E0E-A4FB-06E9F88417D2}" dt="2026-10-07T14:58:11.630" v="3" actId="700"/>
          <ac:spMkLst>
            <pc:docMk/>
            <pc:sldMk cId="2941692719" sldId="266"/>
            <ac:spMk id="2" creationId="{0364941D-C668-CD2A-9B61-1ECF26AEED51}"/>
          </ac:spMkLst>
        </pc:spChg>
        <pc:spChg chg="mod">
          <ac:chgData name="Mihai Oniga (2511159)" userId="5405c7aa-a1b3-4118-8752-3bf0a289c743" providerId="ADAL" clId="{AC44024E-50B6-4E0E-A4FB-06E9F88417D2}" dt="2026-10-07T14:58:42.641" v="6" actId="1076"/>
          <ac:spMkLst>
            <pc:docMk/>
            <pc:sldMk cId="2941692719" sldId="266"/>
            <ac:spMk id="3" creationId="{0F3C9E56-E38A-79D9-868C-4F8258D4F141}"/>
          </ac:spMkLst>
        </pc:spChg>
        <pc:spChg chg="add del mod ord">
          <ac:chgData name="Mihai Oniga (2511159)" userId="5405c7aa-a1b3-4118-8752-3bf0a289c743" providerId="ADAL" clId="{AC44024E-50B6-4E0E-A4FB-06E9F88417D2}" dt="2026-10-07T14:58:11.630" v="3" actId="700"/>
          <ac:spMkLst>
            <pc:docMk/>
            <pc:sldMk cId="2941692719" sldId="266"/>
            <ac:spMk id="4" creationId="{1DA78E27-EAB1-2458-5975-69A27C24D66D}"/>
          </ac:spMkLst>
        </pc:spChg>
        <pc:spChg chg="add mod ord">
          <ac:chgData name="Mihai Oniga (2511159)" userId="5405c7aa-a1b3-4118-8752-3bf0a289c743" providerId="ADAL" clId="{AC44024E-50B6-4E0E-A4FB-06E9F88417D2}" dt="2026-10-07T14:59:53.371" v="14" actId="20577"/>
          <ac:spMkLst>
            <pc:docMk/>
            <pc:sldMk cId="2941692719" sldId="266"/>
            <ac:spMk id="5" creationId="{00857361-26CF-27F0-43CA-BF823892CA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EB45B-262B-EE9A-C191-43F709A6AC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291A01-CCDB-5C6A-846D-3E76498C7C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BB532C-99F1-B09C-7895-0524D81842F8}"/>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5" name="Footer Placeholder 4">
            <a:extLst>
              <a:ext uri="{FF2B5EF4-FFF2-40B4-BE49-F238E27FC236}">
                <a16:creationId xmlns:a16="http://schemas.microsoft.com/office/drawing/2014/main" id="{83B3DE57-C895-8C9A-1140-C4634AC04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18BD2A-A144-3012-4CCB-D0DF3F24D055}"/>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1712513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D5E2-1BA3-1461-AD26-9F07F11DC0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A287A1-E2BD-7794-546E-382E9D49EB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7B9D12-7056-D7CD-3484-5692D8EE988E}"/>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5" name="Footer Placeholder 4">
            <a:extLst>
              <a:ext uri="{FF2B5EF4-FFF2-40B4-BE49-F238E27FC236}">
                <a16:creationId xmlns:a16="http://schemas.microsoft.com/office/drawing/2014/main" id="{F62FF867-AD20-64E1-E698-465A8BF9C9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C32F7-42F1-8162-0C7E-6FB507F2A3B6}"/>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1671275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3CD1D-0E80-033C-D799-3A40B176F7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0C29A9-3C19-0E8D-1894-90F72DF66E8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2D2DA3-858E-3471-F1ED-DC1624BC576D}"/>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5" name="Footer Placeholder 4">
            <a:extLst>
              <a:ext uri="{FF2B5EF4-FFF2-40B4-BE49-F238E27FC236}">
                <a16:creationId xmlns:a16="http://schemas.microsoft.com/office/drawing/2014/main" id="{AFCC2A32-9801-73B6-D1E1-88A39CC675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A17AB-BD86-7B1D-0D34-23DEFEBD24BD}"/>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290637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CF5F3-1E2E-7CC6-FE99-907E552118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4E1A8-8E7A-2C0A-5587-96B6665084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393A27-6B7E-D666-AD2A-446F1E6DE5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2FA612-FBF7-CD99-0763-E778FA9ECAB7}"/>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6" name="Footer Placeholder 5">
            <a:extLst>
              <a:ext uri="{FF2B5EF4-FFF2-40B4-BE49-F238E27FC236}">
                <a16:creationId xmlns:a16="http://schemas.microsoft.com/office/drawing/2014/main" id="{1A89054C-F948-39EF-DB58-0F52945B02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92F3DC-00A9-6BEF-2FFB-C9955C040796}"/>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3311713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B1108-765C-6680-B035-639B5964C3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C27952-2211-B82A-BF21-94E1B1F072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6B68DB-2DD1-748E-628A-CB48A1A2F4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9A018-F1FC-D68F-EAE1-D87C0E278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BF4171-5825-E34B-0652-65E39EC4D1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0C26BB-1E07-7339-FA76-4E6FDFB0F8D2}"/>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8" name="Footer Placeholder 7">
            <a:extLst>
              <a:ext uri="{FF2B5EF4-FFF2-40B4-BE49-F238E27FC236}">
                <a16:creationId xmlns:a16="http://schemas.microsoft.com/office/drawing/2014/main" id="{40A79C8E-8B2E-6DE1-226B-541EF750FD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02C354-F1D1-0E73-CBCE-0723CB4E18F1}"/>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3435719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B2580-D9D0-6348-19E4-25F57EAED9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3E74A6-41DC-FC59-71E2-929CD8C6F43C}"/>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4" name="Footer Placeholder 3">
            <a:extLst>
              <a:ext uri="{FF2B5EF4-FFF2-40B4-BE49-F238E27FC236}">
                <a16:creationId xmlns:a16="http://schemas.microsoft.com/office/drawing/2014/main" id="{C5F41B29-109B-E4EB-839E-04621D47E1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BA2833-1E21-C099-CC4B-603162D117FC}"/>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1579462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046942-6781-96C4-FA29-8B3B769DF32C}"/>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3" name="Footer Placeholder 2">
            <a:extLst>
              <a:ext uri="{FF2B5EF4-FFF2-40B4-BE49-F238E27FC236}">
                <a16:creationId xmlns:a16="http://schemas.microsoft.com/office/drawing/2014/main" id="{F201B934-E9C1-C1E0-29B1-04D9B31012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CA8112-B68F-6715-E523-A0C9A8191AA0}"/>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1304942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BFCE-96CD-0529-DFBF-E0AEE05874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49FCBA-8075-D51E-A07D-856A973797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0FA36D-4A05-F0ED-E401-31416C97A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B54D0A-F1A4-5C31-0410-C3E664827A13}"/>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6" name="Footer Placeholder 5">
            <a:extLst>
              <a:ext uri="{FF2B5EF4-FFF2-40B4-BE49-F238E27FC236}">
                <a16:creationId xmlns:a16="http://schemas.microsoft.com/office/drawing/2014/main" id="{EAC31D92-CDFD-7F0C-CEE4-974D8A8D0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3F8946-6401-F51D-D4D7-4D3172F65EEF}"/>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3165409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D4B08-D12D-155C-62F1-8032B1A044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C7C719-AD99-F630-8E2D-AC95384AA995}"/>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1EA982-E595-E023-84B2-3CE94B564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3B2CB9-30B4-60C9-B4F3-090532D2CC3F}"/>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6" name="Footer Placeholder 5">
            <a:extLst>
              <a:ext uri="{FF2B5EF4-FFF2-40B4-BE49-F238E27FC236}">
                <a16:creationId xmlns:a16="http://schemas.microsoft.com/office/drawing/2014/main" id="{E9F1F133-9D66-D947-1E91-1D6F120C56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5066A-7995-345A-FD17-3C739CF8EACE}"/>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169479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363E-FE75-E7CB-9119-0C65ADA2EC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B7C3C5-B845-65B7-5B4D-41B04558AB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B38C73-8A1A-338E-BE9D-9CC9BA13089D}"/>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5" name="Footer Placeholder 4">
            <a:extLst>
              <a:ext uri="{FF2B5EF4-FFF2-40B4-BE49-F238E27FC236}">
                <a16:creationId xmlns:a16="http://schemas.microsoft.com/office/drawing/2014/main" id="{1C92D013-0123-CCFE-D77C-20324A5876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8DB2BC-6CB4-4789-EE8D-142CC8698533}"/>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3108339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C92B5C-5BBD-84D4-C747-C7033EBCF2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6F5DA5-2DA8-60CB-72BE-C84754E93C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EA87F-12E5-7BD1-A99D-BF43D4F1EB03}"/>
              </a:ext>
            </a:extLst>
          </p:cNvPr>
          <p:cNvSpPr>
            <a:spLocks noGrp="1"/>
          </p:cNvSpPr>
          <p:nvPr>
            <p:ph type="dt" sz="half" idx="10"/>
          </p:nvPr>
        </p:nvSpPr>
        <p:spPr/>
        <p:txBody>
          <a:bodyPr/>
          <a:lstStyle/>
          <a:p>
            <a:fld id="{D9DEFDBC-021B-42BF-BF99-DBB2FAE8D413}" type="datetimeFigureOut">
              <a:rPr lang="en-GB" smtClean="0"/>
              <a:t>07/10/2026</a:t>
            </a:fld>
            <a:endParaRPr lang="en-GB"/>
          </a:p>
        </p:txBody>
      </p:sp>
      <p:sp>
        <p:nvSpPr>
          <p:cNvPr id="5" name="Footer Placeholder 4">
            <a:extLst>
              <a:ext uri="{FF2B5EF4-FFF2-40B4-BE49-F238E27FC236}">
                <a16:creationId xmlns:a16="http://schemas.microsoft.com/office/drawing/2014/main" id="{9A0E7ED6-290D-2365-F3DE-4E7757640D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D75368-AA3C-D241-B1C3-A5ABC1F42EDD}"/>
              </a:ext>
            </a:extLst>
          </p:cNvPr>
          <p:cNvSpPr>
            <a:spLocks noGrp="1"/>
          </p:cNvSpPr>
          <p:nvPr>
            <p:ph type="sldNum" sz="quarter" idx="12"/>
          </p:nvPr>
        </p:nvSpPr>
        <p:spPr/>
        <p:txBody>
          <a:bodyPr/>
          <a:lstStyle/>
          <a:p>
            <a:fld id="{EE5697E6-6949-4ABA-BDF9-6C8621EB6357}" type="slidenum">
              <a:rPr lang="en-GB" smtClean="0"/>
              <a:t>‹#›</a:t>
            </a:fld>
            <a:endParaRPr lang="en-GB"/>
          </a:p>
        </p:txBody>
      </p:sp>
    </p:spTree>
    <p:extLst>
      <p:ext uri="{BB962C8B-B14F-4D97-AF65-F5344CB8AC3E}">
        <p14:creationId xmlns:p14="http://schemas.microsoft.com/office/powerpoint/2010/main" val="882551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4C2DC9-117D-B936-73F0-E90AD94A7B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65D7CD-C1B6-6C8F-10B1-C582782E53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3B8A59-C2CC-E9B6-8A9B-8E8FBA7658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DEFDBC-021B-42BF-BF99-DBB2FAE8D413}" type="datetimeFigureOut">
              <a:rPr lang="en-GB" smtClean="0"/>
              <a:t>07/10/2026</a:t>
            </a:fld>
            <a:endParaRPr lang="en-GB"/>
          </a:p>
        </p:txBody>
      </p:sp>
      <p:sp>
        <p:nvSpPr>
          <p:cNvPr id="5" name="Footer Placeholder 4">
            <a:extLst>
              <a:ext uri="{FF2B5EF4-FFF2-40B4-BE49-F238E27FC236}">
                <a16:creationId xmlns:a16="http://schemas.microsoft.com/office/drawing/2014/main" id="{9885A24A-84E2-0D3E-ED6B-5FB27C91C7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C8D650-3D16-4A3F-6A2B-35BFFCBC2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E5697E6-6949-4ABA-BDF9-6C8621EB6357}" type="slidenum">
              <a:rPr lang="en-GB" smtClean="0"/>
              <a:t>‹#›</a:t>
            </a:fld>
            <a:endParaRPr lang="en-GB"/>
          </a:p>
        </p:txBody>
      </p:sp>
    </p:spTree>
    <p:extLst>
      <p:ext uri="{BB962C8B-B14F-4D97-AF65-F5344CB8AC3E}">
        <p14:creationId xmlns:p14="http://schemas.microsoft.com/office/powerpoint/2010/main" val="18927304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9143E-45B6-8B0F-C810-05B6DB1B66E6}"/>
              </a:ext>
            </a:extLst>
          </p:cNvPr>
          <p:cNvSpPr>
            <a:spLocks noGrp="1"/>
          </p:cNvSpPr>
          <p:nvPr>
            <p:ph type="ctrTitle"/>
          </p:nvPr>
        </p:nvSpPr>
        <p:spPr/>
        <p:txBody>
          <a:bodyPr>
            <a:normAutofit/>
          </a:bodyPr>
          <a:lstStyle/>
          <a:p>
            <a:r>
              <a:rPr lang="en-GB" sz="4000"/>
              <a:t>HealthConnectUK HRM Presentation</a:t>
            </a:r>
            <a:br>
              <a:rPr lang="en-GB"/>
            </a:br>
            <a:endParaRPr lang="en-GB" sz="2800"/>
          </a:p>
        </p:txBody>
      </p:sp>
      <p:sp>
        <p:nvSpPr>
          <p:cNvPr id="3" name="Subtitle 2">
            <a:extLst>
              <a:ext uri="{FF2B5EF4-FFF2-40B4-BE49-F238E27FC236}">
                <a16:creationId xmlns:a16="http://schemas.microsoft.com/office/drawing/2014/main" id="{B21AE7EB-95C4-74E4-90F9-75120738A5B7}"/>
              </a:ext>
            </a:extLst>
          </p:cNvPr>
          <p:cNvSpPr>
            <a:spLocks noGrp="1"/>
          </p:cNvSpPr>
          <p:nvPr>
            <p:ph type="subTitle" idx="1"/>
          </p:nvPr>
        </p:nvSpPr>
        <p:spPr>
          <a:xfrm>
            <a:off x="1524000" y="3602038"/>
            <a:ext cx="9144000" cy="2798762"/>
          </a:xfrm>
        </p:spPr>
        <p:txBody>
          <a:bodyPr>
            <a:normAutofit/>
          </a:bodyPr>
          <a:lstStyle/>
          <a:p>
            <a:r>
              <a:rPr lang="en-GB" sz="3600"/>
              <a:t>Oniga Mihai Marian : 2511159</a:t>
            </a:r>
          </a:p>
          <a:p>
            <a:r>
              <a:rPr lang="en-GB" sz="3600"/>
              <a:t>Lecturer : Shujun Xiao LCLM5002 BIRM</a:t>
            </a:r>
          </a:p>
          <a:p>
            <a:r>
              <a:rPr lang="en-GB" sz="3600"/>
              <a:t>Developing and Managing Individuals and Teams</a:t>
            </a:r>
          </a:p>
        </p:txBody>
      </p:sp>
    </p:spTree>
    <p:extLst>
      <p:ext uri="{BB962C8B-B14F-4D97-AF65-F5344CB8AC3E}">
        <p14:creationId xmlns:p14="http://schemas.microsoft.com/office/powerpoint/2010/main" val="3486559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B79046B-CC31-D961-B2FF-2AE3FD9C5650}"/>
              </a:ext>
            </a:extLst>
          </p:cNvPr>
          <p:cNvGraphicFramePr>
            <a:graphicFrameLocks noGrp="1"/>
          </p:cNvGraphicFramePr>
          <p:nvPr>
            <p:extLst>
              <p:ext uri="{D42A27DB-BD31-4B8C-83A1-F6EECF244321}">
                <p14:modId xmlns:p14="http://schemas.microsoft.com/office/powerpoint/2010/main" val="3023942863"/>
              </p:ext>
            </p:extLst>
          </p:nvPr>
        </p:nvGraphicFramePr>
        <p:xfrm>
          <a:off x="164892" y="359765"/>
          <a:ext cx="11617377" cy="5817193"/>
        </p:xfrm>
        <a:graphic>
          <a:graphicData uri="http://schemas.openxmlformats.org/drawingml/2006/table">
            <a:tbl>
              <a:tblPr>
                <a:tableStyleId>{5C22544A-7EE6-4342-B048-85BDC9FD1C3A}</a:tableStyleId>
              </a:tblPr>
              <a:tblGrid>
                <a:gridCol w="3687889">
                  <a:extLst>
                    <a:ext uri="{9D8B030D-6E8A-4147-A177-3AD203B41FA5}">
                      <a16:colId xmlns:a16="http://schemas.microsoft.com/office/drawing/2014/main" val="158715742"/>
                    </a:ext>
                  </a:extLst>
                </a:gridCol>
                <a:gridCol w="7929488">
                  <a:extLst>
                    <a:ext uri="{9D8B030D-6E8A-4147-A177-3AD203B41FA5}">
                      <a16:colId xmlns:a16="http://schemas.microsoft.com/office/drawing/2014/main" val="4082993864"/>
                    </a:ext>
                  </a:extLst>
                </a:gridCol>
              </a:tblGrid>
              <a:tr h="411326">
                <a:tc>
                  <a:txBody>
                    <a:bodyPr/>
                    <a:lstStyle/>
                    <a:p>
                      <a:endParaRPr lang="en-GB" sz="2000" baseline="0"/>
                    </a:p>
                  </a:txBody>
                  <a:tcPr marL="76919" marR="76919" marT="38460" marB="38460"/>
                </a:tc>
                <a:tc>
                  <a:txBody>
                    <a:bodyPr/>
                    <a:lstStyle/>
                    <a:p>
                      <a:endParaRPr lang="en-GB" sz="2000" baseline="0"/>
                    </a:p>
                  </a:txBody>
                  <a:tcPr marL="76919" marR="76919" marT="38460" marB="38460"/>
                </a:tc>
                <a:extLst>
                  <a:ext uri="{0D108BD9-81ED-4DB2-BD59-A6C34878D82A}">
                    <a16:rowId xmlns:a16="http://schemas.microsoft.com/office/drawing/2014/main" val="1701580962"/>
                  </a:ext>
                </a:extLst>
              </a:tr>
              <a:tr h="411326">
                <a:tc>
                  <a:txBody>
                    <a:bodyPr/>
                    <a:lstStyle/>
                    <a:p>
                      <a:pPr>
                        <a:buNone/>
                      </a:pPr>
                      <a:endParaRPr lang="en-GB" sz="2000" baseline="0">
                        <a:effectLst/>
                      </a:endParaRPr>
                    </a:p>
                  </a:txBody>
                  <a:tcPr marL="76919" marR="76919" marT="38460" marB="38460" anchor="ctr"/>
                </a:tc>
                <a:tc>
                  <a:txBody>
                    <a:bodyPr/>
                    <a:lstStyle/>
                    <a:p>
                      <a:pPr>
                        <a:buNone/>
                      </a:pPr>
                      <a:endParaRPr lang="en-GB" sz="2000" baseline="0">
                        <a:effectLst/>
                      </a:endParaRPr>
                    </a:p>
                  </a:txBody>
                  <a:tcPr marL="76919" marR="76919" marT="38460" marB="38460" anchor="ctr"/>
                </a:tc>
                <a:extLst>
                  <a:ext uri="{0D108BD9-81ED-4DB2-BD59-A6C34878D82A}">
                    <a16:rowId xmlns:a16="http://schemas.microsoft.com/office/drawing/2014/main" val="2446557214"/>
                  </a:ext>
                </a:extLst>
              </a:tr>
              <a:tr h="411326">
                <a:tc>
                  <a:txBody>
                    <a:bodyPr/>
                    <a:lstStyle/>
                    <a:p>
                      <a:pPr>
                        <a:buNone/>
                      </a:pPr>
                      <a:r>
                        <a:rPr lang="en-GB" sz="2000" baseline="0">
                          <a:effectLst/>
                        </a:rPr>
                        <a:t>1</a:t>
                      </a:r>
                    </a:p>
                  </a:txBody>
                  <a:tcPr marL="76919" marR="76919" marT="38460" marB="38460" anchor="ctr"/>
                </a:tc>
                <a:tc>
                  <a:txBody>
                    <a:bodyPr/>
                    <a:lstStyle/>
                    <a:p>
                      <a:pPr>
                        <a:buNone/>
                      </a:pPr>
                      <a:r>
                        <a:rPr lang="en-GB" sz="2000" baseline="0">
                          <a:effectLst/>
                        </a:rPr>
                        <a:t>Title Slide</a:t>
                      </a:r>
                    </a:p>
                  </a:txBody>
                  <a:tcPr marL="76919" marR="76919" marT="38460" marB="38460" anchor="ctr"/>
                </a:tc>
                <a:extLst>
                  <a:ext uri="{0D108BD9-81ED-4DB2-BD59-A6C34878D82A}">
                    <a16:rowId xmlns:a16="http://schemas.microsoft.com/office/drawing/2014/main" val="1488205497"/>
                  </a:ext>
                </a:extLst>
              </a:tr>
              <a:tr h="411326">
                <a:tc>
                  <a:txBody>
                    <a:bodyPr/>
                    <a:lstStyle/>
                    <a:p>
                      <a:pPr>
                        <a:buNone/>
                      </a:pPr>
                      <a:r>
                        <a:rPr lang="en-GB" sz="2000" baseline="0">
                          <a:effectLst/>
                        </a:rPr>
                        <a:t>2</a:t>
                      </a:r>
                    </a:p>
                  </a:txBody>
                  <a:tcPr marL="76919" marR="76919" marT="38460" marB="38460" anchor="ctr"/>
                </a:tc>
                <a:tc>
                  <a:txBody>
                    <a:bodyPr/>
                    <a:lstStyle/>
                    <a:p>
                      <a:pPr>
                        <a:buNone/>
                      </a:pPr>
                      <a:r>
                        <a:rPr lang="en-GB" sz="2000" baseline="0">
                          <a:effectLst/>
                        </a:rPr>
                        <a:t>Presentation Overview</a:t>
                      </a:r>
                    </a:p>
                  </a:txBody>
                  <a:tcPr marL="76919" marR="76919" marT="38460" marB="38460" anchor="ctr"/>
                </a:tc>
                <a:extLst>
                  <a:ext uri="{0D108BD9-81ED-4DB2-BD59-A6C34878D82A}">
                    <a16:rowId xmlns:a16="http://schemas.microsoft.com/office/drawing/2014/main" val="3462957874"/>
                  </a:ext>
                </a:extLst>
              </a:tr>
              <a:tr h="411326">
                <a:tc>
                  <a:txBody>
                    <a:bodyPr/>
                    <a:lstStyle/>
                    <a:p>
                      <a:pPr>
                        <a:buNone/>
                      </a:pPr>
                      <a:r>
                        <a:rPr lang="en-GB" sz="2000" baseline="0">
                          <a:effectLst/>
                        </a:rPr>
                        <a:t>3</a:t>
                      </a:r>
                    </a:p>
                  </a:txBody>
                  <a:tcPr marL="76919" marR="76919" marT="38460" marB="38460" anchor="ctr"/>
                </a:tc>
                <a:tc>
                  <a:txBody>
                    <a:bodyPr/>
                    <a:lstStyle/>
                    <a:p>
                      <a:pPr>
                        <a:buNone/>
                      </a:pPr>
                      <a:r>
                        <a:rPr lang="en-GB" sz="2000" baseline="0">
                          <a:effectLst/>
                        </a:rPr>
                        <a:t>Organisation Overview and Workforce Challenges</a:t>
                      </a:r>
                    </a:p>
                  </a:txBody>
                  <a:tcPr marL="76919" marR="76919" marT="38460" marB="38460" anchor="ctr"/>
                </a:tc>
                <a:extLst>
                  <a:ext uri="{0D108BD9-81ED-4DB2-BD59-A6C34878D82A}">
                    <a16:rowId xmlns:a16="http://schemas.microsoft.com/office/drawing/2014/main" val="2027692280"/>
                  </a:ext>
                </a:extLst>
              </a:tr>
              <a:tr h="411326">
                <a:tc>
                  <a:txBody>
                    <a:bodyPr/>
                    <a:lstStyle/>
                    <a:p>
                      <a:pPr>
                        <a:buNone/>
                      </a:pPr>
                      <a:r>
                        <a:rPr lang="en-GB" sz="2000" baseline="0">
                          <a:effectLst/>
                        </a:rPr>
                        <a:t>4</a:t>
                      </a:r>
                    </a:p>
                  </a:txBody>
                  <a:tcPr marL="76919" marR="76919" marT="38460" marB="38460" anchor="ctr"/>
                </a:tc>
                <a:tc>
                  <a:txBody>
                    <a:bodyPr/>
                    <a:lstStyle/>
                    <a:p>
                      <a:pPr>
                        <a:buNone/>
                      </a:pPr>
                      <a:r>
                        <a:rPr lang="en-GB" sz="2000" baseline="0">
                          <a:effectLst/>
                        </a:rPr>
                        <a:t>Workforce Planning and Skills Gap Analysis</a:t>
                      </a:r>
                    </a:p>
                  </a:txBody>
                  <a:tcPr marL="76919" marR="76919" marT="38460" marB="38460" anchor="ctr"/>
                </a:tc>
                <a:extLst>
                  <a:ext uri="{0D108BD9-81ED-4DB2-BD59-A6C34878D82A}">
                    <a16:rowId xmlns:a16="http://schemas.microsoft.com/office/drawing/2014/main" val="813105578"/>
                  </a:ext>
                </a:extLst>
              </a:tr>
              <a:tr h="411326">
                <a:tc>
                  <a:txBody>
                    <a:bodyPr/>
                    <a:lstStyle/>
                    <a:p>
                      <a:pPr>
                        <a:buNone/>
                      </a:pPr>
                      <a:r>
                        <a:rPr lang="en-GB" sz="2000" baseline="0">
                          <a:effectLst/>
                        </a:rPr>
                        <a:t>5</a:t>
                      </a:r>
                    </a:p>
                  </a:txBody>
                  <a:tcPr marL="76919" marR="76919" marT="38460" marB="38460" anchor="ctr"/>
                </a:tc>
                <a:tc>
                  <a:txBody>
                    <a:bodyPr/>
                    <a:lstStyle/>
                    <a:p>
                      <a:pPr>
                        <a:buNone/>
                      </a:pPr>
                      <a:r>
                        <a:rPr lang="en-GB" sz="2000" baseline="0">
                          <a:effectLst/>
                        </a:rPr>
                        <a:t>Recruitment Challenges and Strategic HRM</a:t>
                      </a:r>
                    </a:p>
                  </a:txBody>
                  <a:tcPr marL="76919" marR="76919" marT="38460" marB="38460" anchor="ctr"/>
                </a:tc>
                <a:extLst>
                  <a:ext uri="{0D108BD9-81ED-4DB2-BD59-A6C34878D82A}">
                    <a16:rowId xmlns:a16="http://schemas.microsoft.com/office/drawing/2014/main" val="1917341566"/>
                  </a:ext>
                </a:extLst>
              </a:tr>
              <a:tr h="411326">
                <a:tc>
                  <a:txBody>
                    <a:bodyPr/>
                    <a:lstStyle/>
                    <a:p>
                      <a:pPr>
                        <a:buNone/>
                      </a:pPr>
                      <a:r>
                        <a:rPr lang="en-GB" sz="2000" baseline="0">
                          <a:effectLst/>
                        </a:rPr>
                        <a:t>6</a:t>
                      </a:r>
                    </a:p>
                  </a:txBody>
                  <a:tcPr marL="76919" marR="76919" marT="38460" marB="38460" anchor="ctr"/>
                </a:tc>
                <a:tc>
                  <a:txBody>
                    <a:bodyPr/>
                    <a:lstStyle/>
                    <a:p>
                      <a:pPr>
                        <a:buNone/>
                      </a:pPr>
                      <a:r>
                        <a:rPr lang="en-GB" sz="2000" baseline="0">
                          <a:effectLst/>
                        </a:rPr>
                        <a:t>Recruitment Recommendations</a:t>
                      </a:r>
                    </a:p>
                  </a:txBody>
                  <a:tcPr marL="76919" marR="76919" marT="38460" marB="38460" anchor="ctr"/>
                </a:tc>
                <a:extLst>
                  <a:ext uri="{0D108BD9-81ED-4DB2-BD59-A6C34878D82A}">
                    <a16:rowId xmlns:a16="http://schemas.microsoft.com/office/drawing/2014/main" val="954962464"/>
                  </a:ext>
                </a:extLst>
              </a:tr>
              <a:tr h="411326">
                <a:tc>
                  <a:txBody>
                    <a:bodyPr/>
                    <a:lstStyle/>
                    <a:p>
                      <a:pPr>
                        <a:buNone/>
                      </a:pPr>
                      <a:r>
                        <a:rPr lang="en-GB" sz="2000" baseline="0">
                          <a:effectLst/>
                        </a:rPr>
                        <a:t>7</a:t>
                      </a:r>
                    </a:p>
                  </a:txBody>
                  <a:tcPr marL="76919" marR="76919" marT="38460" marB="38460" anchor="ctr"/>
                </a:tc>
                <a:tc>
                  <a:txBody>
                    <a:bodyPr/>
                    <a:lstStyle/>
                    <a:p>
                      <a:pPr>
                        <a:buNone/>
                      </a:pPr>
                      <a:r>
                        <a:rPr lang="en-GB" sz="2000" baseline="0">
                          <a:effectLst/>
                        </a:rPr>
                        <a:t>Online and Social Media Recruitment</a:t>
                      </a:r>
                    </a:p>
                  </a:txBody>
                  <a:tcPr marL="76919" marR="76919" marT="38460" marB="38460" anchor="ctr"/>
                </a:tc>
                <a:extLst>
                  <a:ext uri="{0D108BD9-81ED-4DB2-BD59-A6C34878D82A}">
                    <a16:rowId xmlns:a16="http://schemas.microsoft.com/office/drawing/2014/main" val="1242961264"/>
                  </a:ext>
                </a:extLst>
              </a:tr>
              <a:tr h="411326">
                <a:tc>
                  <a:txBody>
                    <a:bodyPr/>
                    <a:lstStyle/>
                    <a:p>
                      <a:pPr>
                        <a:buNone/>
                      </a:pPr>
                      <a:r>
                        <a:rPr lang="en-GB" sz="2000" baseline="0">
                          <a:effectLst/>
                        </a:rPr>
                        <a:t>8</a:t>
                      </a:r>
                    </a:p>
                  </a:txBody>
                  <a:tcPr marL="76919" marR="76919" marT="38460" marB="38460" anchor="ctr"/>
                </a:tc>
                <a:tc>
                  <a:txBody>
                    <a:bodyPr/>
                    <a:lstStyle/>
                    <a:p>
                      <a:pPr>
                        <a:buNone/>
                      </a:pPr>
                      <a:r>
                        <a:rPr lang="en-GB" sz="2000" baseline="0">
                          <a:effectLst/>
                        </a:rPr>
                        <a:t>Learning, Development and Talent Management</a:t>
                      </a:r>
                    </a:p>
                  </a:txBody>
                  <a:tcPr marL="76919" marR="76919" marT="38460" marB="38460" anchor="ctr"/>
                </a:tc>
                <a:extLst>
                  <a:ext uri="{0D108BD9-81ED-4DB2-BD59-A6C34878D82A}">
                    <a16:rowId xmlns:a16="http://schemas.microsoft.com/office/drawing/2014/main" val="129817196"/>
                  </a:ext>
                </a:extLst>
              </a:tr>
              <a:tr h="411326">
                <a:tc>
                  <a:txBody>
                    <a:bodyPr/>
                    <a:lstStyle/>
                    <a:p>
                      <a:pPr>
                        <a:buNone/>
                      </a:pPr>
                      <a:r>
                        <a:rPr lang="en-GB" sz="2000" baseline="0">
                          <a:effectLst/>
                        </a:rPr>
                        <a:t>9</a:t>
                      </a:r>
                    </a:p>
                  </a:txBody>
                  <a:tcPr marL="76919" marR="76919" marT="38460" marB="38460" anchor="ctr"/>
                </a:tc>
                <a:tc>
                  <a:txBody>
                    <a:bodyPr/>
                    <a:lstStyle/>
                    <a:p>
                      <a:pPr>
                        <a:buNone/>
                      </a:pPr>
                      <a:r>
                        <a:rPr lang="en-GB" sz="2000" baseline="0">
                          <a:effectLst/>
                        </a:rPr>
                        <a:t>Performance Management and Leadership</a:t>
                      </a:r>
                    </a:p>
                  </a:txBody>
                  <a:tcPr marL="76919" marR="76919" marT="38460" marB="38460" anchor="ctr"/>
                </a:tc>
                <a:extLst>
                  <a:ext uri="{0D108BD9-81ED-4DB2-BD59-A6C34878D82A}">
                    <a16:rowId xmlns:a16="http://schemas.microsoft.com/office/drawing/2014/main" val="2195352847"/>
                  </a:ext>
                </a:extLst>
              </a:tr>
              <a:tr h="411326">
                <a:tc>
                  <a:txBody>
                    <a:bodyPr/>
                    <a:lstStyle/>
                    <a:p>
                      <a:pPr>
                        <a:buNone/>
                      </a:pPr>
                      <a:r>
                        <a:rPr lang="en-GB" sz="2000" baseline="0">
                          <a:effectLst/>
                        </a:rPr>
                        <a:t>10</a:t>
                      </a:r>
                    </a:p>
                  </a:txBody>
                  <a:tcPr marL="76919" marR="76919" marT="38460" marB="38460" anchor="ctr"/>
                </a:tc>
                <a:tc>
                  <a:txBody>
                    <a:bodyPr/>
                    <a:lstStyle/>
                    <a:p>
                      <a:pPr>
                        <a:buNone/>
                      </a:pPr>
                      <a:r>
                        <a:rPr lang="en-GB" sz="2000" baseline="0">
                          <a:effectLst/>
                        </a:rPr>
                        <a:t>Employee Motivation, Reward and Wellbeing</a:t>
                      </a:r>
                    </a:p>
                  </a:txBody>
                  <a:tcPr marL="76919" marR="76919" marT="38460" marB="38460" anchor="ctr"/>
                </a:tc>
                <a:extLst>
                  <a:ext uri="{0D108BD9-81ED-4DB2-BD59-A6C34878D82A}">
                    <a16:rowId xmlns:a16="http://schemas.microsoft.com/office/drawing/2014/main" val="2022748031"/>
                  </a:ext>
                </a:extLst>
              </a:tr>
              <a:tr h="411326">
                <a:tc>
                  <a:txBody>
                    <a:bodyPr/>
                    <a:lstStyle/>
                    <a:p>
                      <a:pPr>
                        <a:buNone/>
                      </a:pPr>
                      <a:r>
                        <a:rPr lang="en-GB" sz="2000" baseline="0">
                          <a:effectLst/>
                        </a:rPr>
                        <a:t>11</a:t>
                      </a:r>
                    </a:p>
                  </a:txBody>
                  <a:tcPr marL="76919" marR="76919" marT="38460" marB="38460" anchor="ctr"/>
                </a:tc>
                <a:tc>
                  <a:txBody>
                    <a:bodyPr/>
                    <a:lstStyle/>
                    <a:p>
                      <a:pPr>
                        <a:buNone/>
                      </a:pPr>
                      <a:r>
                        <a:rPr lang="en-GB" sz="2000" baseline="0">
                          <a:effectLst/>
                        </a:rPr>
                        <a:t>Critical Evaluation of HRM Practices</a:t>
                      </a:r>
                    </a:p>
                  </a:txBody>
                  <a:tcPr marL="76919" marR="76919" marT="38460" marB="38460" anchor="ctr"/>
                </a:tc>
                <a:extLst>
                  <a:ext uri="{0D108BD9-81ED-4DB2-BD59-A6C34878D82A}">
                    <a16:rowId xmlns:a16="http://schemas.microsoft.com/office/drawing/2014/main" val="4106097929"/>
                  </a:ext>
                </a:extLst>
              </a:tr>
              <a:tr h="469955">
                <a:tc>
                  <a:txBody>
                    <a:bodyPr/>
                    <a:lstStyle/>
                    <a:p>
                      <a:pPr>
                        <a:buNone/>
                      </a:pPr>
                      <a:r>
                        <a:rPr lang="en-GB" sz="2000" baseline="0">
                          <a:effectLst/>
                        </a:rPr>
                        <a:t>12</a:t>
                      </a:r>
                    </a:p>
                  </a:txBody>
                  <a:tcPr marL="76919" marR="76919" marT="38460" marB="38460" anchor="ctr"/>
                </a:tc>
                <a:tc>
                  <a:txBody>
                    <a:bodyPr/>
                    <a:lstStyle/>
                    <a:p>
                      <a:pPr fontAlgn="t">
                        <a:lnSpc>
                          <a:spcPct val="119048"/>
                        </a:lnSpc>
                        <a:buNone/>
                      </a:pPr>
                      <a:r>
                        <a:rPr lang="en-GB" sz="2000" baseline="0">
                          <a:effectLst/>
                        </a:rPr>
                        <a:t>Conclusion and References</a:t>
                      </a:r>
                      <a:endParaRPr lang="en-GB" sz="2000" b="0" i="0" baseline="0">
                        <a:effectLst/>
                        <a:latin typeface="Segoe UI" panose="020B0502040204020203" pitchFamily="34" charset="0"/>
                      </a:endParaRPr>
                    </a:p>
                  </a:txBody>
                  <a:tcPr marL="76919" marR="76919" marT="38460" marB="38460" anchor="ctr"/>
                </a:tc>
                <a:extLst>
                  <a:ext uri="{0D108BD9-81ED-4DB2-BD59-A6C34878D82A}">
                    <a16:rowId xmlns:a16="http://schemas.microsoft.com/office/drawing/2014/main" val="2985956038"/>
                  </a:ext>
                </a:extLst>
              </a:tr>
            </a:tbl>
          </a:graphicData>
        </a:graphic>
      </p:graphicFrame>
    </p:spTree>
    <p:extLst>
      <p:ext uri="{BB962C8B-B14F-4D97-AF65-F5344CB8AC3E}">
        <p14:creationId xmlns:p14="http://schemas.microsoft.com/office/powerpoint/2010/main" val="4028021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B25C71-2A6E-97AF-49ED-5B0D87FF4077}"/>
              </a:ext>
            </a:extLst>
          </p:cNvPr>
          <p:cNvSpPr txBox="1"/>
          <p:nvPr/>
        </p:nvSpPr>
        <p:spPr>
          <a:xfrm>
            <a:off x="0" y="0"/>
            <a:ext cx="12192000" cy="3600986"/>
          </a:xfrm>
          <a:prstGeom prst="rect">
            <a:avLst/>
          </a:prstGeom>
          <a:noFill/>
        </p:spPr>
        <p:txBody>
          <a:bodyPr wrap="square" lIns="91440" tIns="45720" rIns="91440" bIns="45720" anchor="t">
            <a:spAutoFit/>
          </a:bodyPr>
          <a:lstStyle/>
          <a:p>
            <a:pPr fontAlgn="t">
              <a:lnSpc>
                <a:spcPct val="100000"/>
              </a:lnSpc>
              <a:buNone/>
            </a:pPr>
            <a:endParaRPr lang="en-GB" sz="2400"/>
          </a:p>
          <a:p>
            <a:pPr fontAlgn="t">
              <a:lnSpc>
                <a:spcPct val="100000"/>
              </a:lnSpc>
              <a:buNone/>
            </a:pPr>
            <a:endParaRPr lang="en-GB" sz="2400" b="0" i="0">
              <a:effectLst/>
              <a:latin typeface="+mn-lt"/>
            </a:endParaRPr>
          </a:p>
          <a:p>
            <a:pPr fontAlgn="t"/>
            <a:r>
              <a:rPr lang="en-GB" sz="2000"/>
              <a:t>                                                                                                            </a:t>
            </a:r>
            <a:r>
              <a:rPr lang="en-GB" sz="2000" b="1"/>
              <a:t>Overview </a:t>
            </a:r>
          </a:p>
          <a:p>
            <a:pPr fontAlgn="t">
              <a:lnSpc>
                <a:spcPct val="100000"/>
              </a:lnSpc>
              <a:buNone/>
            </a:pPr>
            <a:endParaRPr lang="en-GB" sz="2000"/>
          </a:p>
          <a:p>
            <a:pPr algn="ctr" fontAlgn="t">
              <a:lnSpc>
                <a:spcPct val="100000"/>
              </a:lnSpc>
              <a:buNone/>
            </a:pPr>
            <a:endParaRPr lang="en-GB" sz="2000" b="0" i="0">
              <a:effectLst/>
              <a:latin typeface="+mn-lt"/>
            </a:endParaRPr>
          </a:p>
          <a:p>
            <a:pPr algn="ctr" fontAlgn="t">
              <a:lnSpc>
                <a:spcPct val="100000"/>
              </a:lnSpc>
              <a:buNone/>
            </a:pPr>
            <a:r>
              <a:rPr lang="en-GB" sz="2000"/>
              <a:t>    </a:t>
            </a:r>
            <a:r>
              <a:rPr lang="en-GB" sz="2000" b="0" i="0" err="1">
                <a:effectLst/>
                <a:latin typeface="+mn-lt"/>
              </a:rPr>
              <a:t>HealthConnect</a:t>
            </a:r>
            <a:r>
              <a:rPr lang="en-GB" sz="2000" b="0" i="0">
                <a:effectLst/>
                <a:latin typeface="+mn-lt"/>
              </a:rPr>
              <a:t> UK is a rapidly growing digital healthcare provider offering virtual   </a:t>
            </a:r>
          </a:p>
          <a:p>
            <a:pPr algn="ctr" fontAlgn="t">
              <a:lnSpc>
                <a:spcPct val="100000"/>
              </a:lnSpc>
              <a:buNone/>
            </a:pPr>
            <a:r>
              <a:rPr lang="en-GB" sz="2000" b="0" i="0">
                <a:effectLst/>
                <a:latin typeface="+mn-lt"/>
              </a:rPr>
              <a:t>        consultations, remote patient monitoring and technology-enabled healthcare services.  As the organisation expands, it faces significant workforce challenges including talent  shortages, employee turnover, burnout and leadership capability gaps. Strategic HRM is therefore essential for ensuring the organisation attracts, develops and retains the workforce necessary to achieve sustainable competitive advantage and organisational growth </a:t>
            </a:r>
            <a:r>
              <a:rPr lang="en-GB" sz="2000" b="1" i="0">
                <a:effectLst/>
                <a:latin typeface="+mn-lt"/>
              </a:rPr>
              <a:t>(Storey, 1995; Barney, 1991).</a:t>
            </a:r>
            <a:endParaRPr lang="en-GB" sz="2000" b="0" i="0">
              <a:effectLst/>
              <a:latin typeface="Segoe UI" panose="020B0502040204020203" pitchFamily="34" charset="0"/>
            </a:endParaRPr>
          </a:p>
        </p:txBody>
      </p:sp>
    </p:spTree>
    <p:extLst>
      <p:ext uri="{BB962C8B-B14F-4D97-AF65-F5344CB8AC3E}">
        <p14:creationId xmlns:p14="http://schemas.microsoft.com/office/powerpoint/2010/main" val="2670885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DCEFAE-5D39-0B9B-D96E-506289F42860}"/>
              </a:ext>
            </a:extLst>
          </p:cNvPr>
          <p:cNvSpPr txBox="1"/>
          <p:nvPr/>
        </p:nvSpPr>
        <p:spPr>
          <a:xfrm>
            <a:off x="209862" y="0"/>
            <a:ext cx="11587397" cy="5139869"/>
          </a:xfrm>
          <a:prstGeom prst="rect">
            <a:avLst/>
          </a:prstGeom>
          <a:noFill/>
        </p:spPr>
        <p:txBody>
          <a:bodyPr wrap="square" lIns="216000" tIns="45720" rIns="36000" bIns="45720" anchor="t">
            <a:spAutoFit/>
          </a:bodyPr>
          <a:lstStyle/>
          <a:p>
            <a:pPr fontAlgn="t">
              <a:lnSpc>
                <a:spcPct val="100000"/>
              </a:lnSpc>
              <a:buNone/>
            </a:pPr>
            <a:endParaRPr lang="en-GB" sz="2400" b="1" i="0">
              <a:effectLst/>
              <a:latin typeface="+mn-lt"/>
            </a:endParaRPr>
          </a:p>
          <a:p>
            <a:pPr fontAlgn="t">
              <a:lnSpc>
                <a:spcPct val="100000"/>
              </a:lnSpc>
              <a:buNone/>
            </a:pPr>
            <a:endParaRPr lang="en-GB" sz="2400" b="1"/>
          </a:p>
          <a:p>
            <a:pPr fontAlgn="t"/>
            <a:r>
              <a:rPr lang="en-GB" sz="2000" b="1"/>
              <a:t>                     </a:t>
            </a:r>
            <a:r>
              <a:rPr lang="en-GB" sz="2000" b="1" i="0">
                <a:effectLst/>
                <a:latin typeface="+mn-lt"/>
              </a:rPr>
              <a:t> </a:t>
            </a:r>
            <a:r>
              <a:rPr lang="en-GB" sz="2000" b="1"/>
              <a:t>                                      </a:t>
            </a:r>
            <a:r>
              <a:rPr lang="en-GB" sz="2000" b="1" i="0">
                <a:effectLst/>
                <a:latin typeface="+mn-lt"/>
              </a:rPr>
              <a:t>Workforce Planning and Skills Gap Analysis</a:t>
            </a:r>
          </a:p>
          <a:p>
            <a:pPr fontAlgn="t">
              <a:lnSpc>
                <a:spcPct val="100000"/>
              </a:lnSpc>
              <a:buNone/>
            </a:pPr>
            <a:endParaRPr lang="en-GB" sz="2000" b="1"/>
          </a:p>
          <a:p>
            <a:pPr fontAlgn="t">
              <a:lnSpc>
                <a:spcPct val="100000"/>
              </a:lnSpc>
              <a:buNone/>
            </a:pPr>
            <a:endParaRPr lang="en-GB" sz="2000" b="1" i="0">
              <a:effectLst/>
              <a:latin typeface="+mn-lt"/>
            </a:endParaRPr>
          </a:p>
          <a:p>
            <a:pPr algn="ctr" fontAlgn="t">
              <a:lnSpc>
                <a:spcPct val="100000"/>
              </a:lnSpc>
              <a:buNone/>
            </a:pPr>
            <a:r>
              <a:rPr lang="en-GB" sz="2000" b="0" i="0" dirty="0">
                <a:effectLst/>
                <a:latin typeface="+mn-lt"/>
              </a:rPr>
              <a:t>Workforce planning is essential for </a:t>
            </a:r>
            <a:r>
              <a:rPr lang="en-GB" sz="2000" b="0" i="0" dirty="0" err="1">
                <a:effectLst/>
                <a:latin typeface="+mn-lt"/>
              </a:rPr>
              <a:t>HealthConnect</a:t>
            </a:r>
            <a:r>
              <a:rPr lang="en-GB" sz="2000" b="0" i="0" dirty="0">
                <a:effectLst/>
                <a:latin typeface="+mn-lt"/>
              </a:rPr>
              <a:t> UK as the organisation continues to expand its digital healthcare services. According to </a:t>
            </a:r>
            <a:r>
              <a:rPr lang="en-GB" sz="2000" b="1" i="0" dirty="0">
                <a:effectLst/>
                <a:latin typeface="+mn-lt"/>
              </a:rPr>
              <a:t>Storey (1995)</a:t>
            </a:r>
            <a:r>
              <a:rPr lang="en-GB" sz="2000" b="0" i="0" dirty="0">
                <a:effectLst/>
                <a:latin typeface="+mn-lt"/>
              </a:rPr>
              <a:t>, HRM should be strategically integrated with organisational objectives rather than operating as an administrative function. This means HR should proactively forecast future workforce needs and ensure that appropriate talent is available to support organisational growth.</a:t>
            </a:r>
          </a:p>
          <a:p>
            <a:pPr algn="ctr" fontAlgn="t">
              <a:lnSpc>
                <a:spcPct val="100000"/>
              </a:lnSpc>
              <a:buNone/>
            </a:pPr>
            <a:endParaRPr lang="en-GB" sz="2000" b="0" i="0">
              <a:effectLst/>
              <a:latin typeface="+mn-lt"/>
            </a:endParaRPr>
          </a:p>
          <a:p>
            <a:pPr algn="ctr" fontAlgn="t">
              <a:lnSpc>
                <a:spcPct val="100000"/>
              </a:lnSpc>
              <a:buNone/>
            </a:pPr>
            <a:r>
              <a:rPr lang="en-GB" sz="2000" b="0" i="0" dirty="0">
                <a:effectLst/>
                <a:latin typeface="+mn-lt"/>
              </a:rPr>
              <a:t>For </a:t>
            </a:r>
            <a:r>
              <a:rPr lang="en-GB" sz="2000" b="0" i="0" dirty="0" err="1">
                <a:effectLst/>
                <a:latin typeface="+mn-lt"/>
              </a:rPr>
              <a:t>HealthConnect</a:t>
            </a:r>
            <a:r>
              <a:rPr lang="en-GB" sz="2000" b="0" i="0" dirty="0">
                <a:effectLst/>
                <a:latin typeface="+mn-lt"/>
              </a:rPr>
              <a:t> UK, workforce planning should include regular skills audits, workforce analytics and succession planning to identify shortages in areas such as digital healthcare technologies, cyber security, software development and remote patient monitoring. By aligning workforce planning with organisational strategy, </a:t>
            </a:r>
            <a:r>
              <a:rPr lang="en-GB" sz="2000" b="0" i="0" dirty="0" err="1">
                <a:effectLst/>
                <a:latin typeface="+mn-lt"/>
              </a:rPr>
              <a:t>HealthConnect</a:t>
            </a:r>
            <a:r>
              <a:rPr lang="en-GB" sz="2000" b="0" i="0" dirty="0">
                <a:effectLst/>
                <a:latin typeface="+mn-lt"/>
              </a:rPr>
              <a:t> UK can reduce recruitment difficulties, address skills shortages and improve organisational performance.</a:t>
            </a:r>
            <a:endParaRPr lang="en-GB" sz="2000" b="0" i="0" dirty="0">
              <a:effectLst/>
              <a:latin typeface="Segoe UI" panose="020B0502040204020203" pitchFamily="34" charset="0"/>
            </a:endParaRPr>
          </a:p>
        </p:txBody>
      </p:sp>
    </p:spTree>
    <p:extLst>
      <p:ext uri="{BB962C8B-B14F-4D97-AF65-F5344CB8AC3E}">
        <p14:creationId xmlns:p14="http://schemas.microsoft.com/office/powerpoint/2010/main" val="1439654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C13C76-5CCE-2813-FC87-20FA2766DE88}"/>
              </a:ext>
            </a:extLst>
          </p:cNvPr>
          <p:cNvSpPr txBox="1"/>
          <p:nvPr/>
        </p:nvSpPr>
        <p:spPr>
          <a:xfrm>
            <a:off x="194872" y="134911"/>
            <a:ext cx="11727305" cy="4708981"/>
          </a:xfrm>
          <a:prstGeom prst="rect">
            <a:avLst/>
          </a:prstGeom>
          <a:noFill/>
        </p:spPr>
        <p:txBody>
          <a:bodyPr wrap="square" lIns="91440" tIns="45720" rIns="91440" bIns="45720" anchor="t">
            <a:spAutoFit/>
          </a:bodyPr>
          <a:lstStyle/>
          <a:p>
            <a:pPr fontAlgn="t"/>
            <a:r>
              <a:rPr lang="en-GB" sz="2000" b="1"/>
              <a:t>                                                           </a:t>
            </a:r>
            <a:r>
              <a:rPr lang="en-GB" sz="2000" b="1" i="0">
                <a:effectLst/>
                <a:latin typeface="+mn-lt"/>
              </a:rPr>
              <a:t>Recruitment Challenges and Strategic HRM </a:t>
            </a:r>
          </a:p>
          <a:p>
            <a:pPr fontAlgn="t">
              <a:lnSpc>
                <a:spcPct val="100000"/>
              </a:lnSpc>
              <a:buNone/>
            </a:pPr>
            <a:endParaRPr lang="en-GB" sz="2000" b="1"/>
          </a:p>
          <a:p>
            <a:pPr algn="ctr" fontAlgn="t">
              <a:lnSpc>
                <a:spcPct val="100000"/>
              </a:lnSpc>
              <a:buNone/>
            </a:pPr>
            <a:endParaRPr lang="en-GB" sz="2000" b="1" i="0">
              <a:effectLst/>
              <a:latin typeface="+mn-lt"/>
            </a:endParaRPr>
          </a:p>
          <a:p>
            <a:pPr algn="ctr" fontAlgn="t">
              <a:lnSpc>
                <a:spcPct val="100000"/>
              </a:lnSpc>
              <a:buNone/>
            </a:pPr>
            <a:r>
              <a:rPr lang="en-GB" sz="2000" b="0" i="0" err="1">
                <a:effectLst/>
                <a:latin typeface="+mn-lt"/>
              </a:rPr>
              <a:t>HealthConnect</a:t>
            </a:r>
            <a:r>
              <a:rPr lang="en-GB" sz="2000" b="0" i="0">
                <a:effectLst/>
                <a:latin typeface="+mn-lt"/>
              </a:rPr>
              <a:t> UK operates in a highly competitive labour market where both healthcare professionals and digital technology specialists are in high demand. From a strategic HRM perspective, employee skills and knowledge are valuable organisational assets.</a:t>
            </a:r>
          </a:p>
          <a:p>
            <a:pPr algn="ctr" fontAlgn="t">
              <a:lnSpc>
                <a:spcPct val="100000"/>
              </a:lnSpc>
              <a:buNone/>
            </a:pPr>
            <a:endParaRPr lang="en-GB" sz="2000" b="0" i="0">
              <a:effectLst/>
              <a:latin typeface="+mn-lt"/>
            </a:endParaRPr>
          </a:p>
          <a:p>
            <a:pPr algn="ctr" fontAlgn="t">
              <a:lnSpc>
                <a:spcPct val="100000"/>
              </a:lnSpc>
              <a:buNone/>
            </a:pPr>
            <a:r>
              <a:rPr lang="en-GB" sz="2000" b="0" i="0">
                <a:effectLst/>
                <a:latin typeface="+mn-lt"/>
              </a:rPr>
              <a:t>The </a:t>
            </a:r>
            <a:r>
              <a:rPr lang="en-GB" sz="2000" b="1" i="0">
                <a:effectLst/>
                <a:latin typeface="+mn-lt"/>
              </a:rPr>
              <a:t>Resource-Based View (RBV)</a:t>
            </a:r>
            <a:r>
              <a:rPr lang="en-GB" sz="2000" b="0" i="0">
                <a:effectLst/>
                <a:latin typeface="+mn-lt"/>
              </a:rPr>
              <a:t> argues that organisations obtain sustainable competitive advantage through resources that are valuable, rare, difficult to imitate and non-substitutable </a:t>
            </a:r>
            <a:r>
              <a:rPr lang="en-GB" sz="2000" b="1" i="0">
                <a:effectLst/>
                <a:latin typeface="+mn-lt"/>
              </a:rPr>
              <a:t>(Barney, 1991)</a:t>
            </a:r>
            <a:r>
              <a:rPr lang="en-GB" sz="2000" b="0" i="0">
                <a:effectLst/>
                <a:latin typeface="+mn-lt"/>
              </a:rPr>
              <a:t>. In </a:t>
            </a:r>
            <a:r>
              <a:rPr lang="en-GB" sz="2000" b="0" i="0" err="1">
                <a:effectLst/>
                <a:latin typeface="+mn-lt"/>
              </a:rPr>
              <a:t>HealthConnect</a:t>
            </a:r>
            <a:r>
              <a:rPr lang="en-GB" sz="2000" b="0" i="0">
                <a:effectLst/>
                <a:latin typeface="+mn-lt"/>
              </a:rPr>
              <a:t> UK's case, highly skilled clinicians, data analysts and healthcare technology experts represent strategic resources that competitors may find difficult to replicate.</a:t>
            </a:r>
          </a:p>
          <a:p>
            <a:pPr algn="ctr" fontAlgn="t">
              <a:lnSpc>
                <a:spcPct val="100000"/>
              </a:lnSpc>
              <a:buNone/>
            </a:pPr>
            <a:endParaRPr lang="en-GB" sz="2000" b="0" i="0">
              <a:effectLst/>
              <a:latin typeface="+mn-lt"/>
            </a:endParaRPr>
          </a:p>
          <a:p>
            <a:pPr algn="ctr" fontAlgn="t">
              <a:lnSpc>
                <a:spcPct val="100000"/>
              </a:lnSpc>
              <a:buNone/>
            </a:pPr>
            <a:r>
              <a:rPr lang="en-GB" sz="2000" b="0" i="0">
                <a:effectLst/>
                <a:latin typeface="+mn-lt"/>
              </a:rPr>
              <a:t>Similarly, </a:t>
            </a:r>
            <a:r>
              <a:rPr lang="en-GB" sz="2000" b="1" i="0">
                <a:effectLst/>
                <a:latin typeface="+mn-lt"/>
              </a:rPr>
              <a:t>Porter (1980)</a:t>
            </a:r>
            <a:r>
              <a:rPr lang="en-GB" sz="2000" b="0" i="0">
                <a:effectLst/>
                <a:latin typeface="+mn-lt"/>
              </a:rPr>
              <a:t> argues that organisations achieve competitive advantage through differentiation. </a:t>
            </a:r>
            <a:r>
              <a:rPr lang="en-GB" sz="2000" b="0" i="0" err="1">
                <a:effectLst/>
                <a:latin typeface="+mn-lt"/>
              </a:rPr>
              <a:t>HealthConnect</a:t>
            </a:r>
            <a:r>
              <a:rPr lang="en-GB" sz="2000" b="0" i="0">
                <a:effectLst/>
                <a:latin typeface="+mn-lt"/>
              </a:rPr>
              <a:t> UK differentiates itself through innovative digital healthcare services, making recruitment of specialist talent critical to maintaining service quality and market position.</a:t>
            </a:r>
            <a:endParaRPr lang="en-GB" sz="2000" b="0" i="0">
              <a:effectLst/>
              <a:latin typeface="Segoe UI" panose="020B0502040204020203" pitchFamily="34" charset="0"/>
            </a:endParaRPr>
          </a:p>
        </p:txBody>
      </p:sp>
    </p:spTree>
    <p:extLst>
      <p:ext uri="{BB962C8B-B14F-4D97-AF65-F5344CB8AC3E}">
        <p14:creationId xmlns:p14="http://schemas.microsoft.com/office/powerpoint/2010/main" val="3381872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606018-F5FF-9F0A-079D-C045CA638C14}"/>
              </a:ext>
            </a:extLst>
          </p:cNvPr>
          <p:cNvSpPr txBox="1"/>
          <p:nvPr/>
        </p:nvSpPr>
        <p:spPr>
          <a:xfrm>
            <a:off x="149902" y="569055"/>
            <a:ext cx="12042098" cy="5324535"/>
          </a:xfrm>
          <a:prstGeom prst="rect">
            <a:avLst/>
          </a:prstGeom>
          <a:noFill/>
        </p:spPr>
        <p:txBody>
          <a:bodyPr wrap="square" lIns="91440" tIns="45720" rIns="91440" bIns="45720" anchor="t">
            <a:spAutoFit/>
          </a:bodyPr>
          <a:lstStyle/>
          <a:p>
            <a:pPr fontAlgn="t"/>
            <a:r>
              <a:rPr lang="en-GB" b="1"/>
              <a:t>                                                                                        </a:t>
            </a:r>
            <a:r>
              <a:rPr lang="en-GB" b="1" i="0">
                <a:effectLst/>
                <a:latin typeface="+mn-lt"/>
              </a:rPr>
              <a:t>Recruitment Recommendations</a:t>
            </a:r>
          </a:p>
          <a:p>
            <a:pPr fontAlgn="t">
              <a:lnSpc>
                <a:spcPct val="100000"/>
              </a:lnSpc>
              <a:buNone/>
            </a:pPr>
            <a:endParaRPr lang="en-GB" sz="1800" b="1" i="0">
              <a:effectLst/>
              <a:latin typeface="+mn-lt"/>
            </a:endParaRPr>
          </a:p>
          <a:p>
            <a:pPr fontAlgn="t">
              <a:lnSpc>
                <a:spcPct val="100000"/>
              </a:lnSpc>
              <a:buNone/>
            </a:pPr>
            <a:endParaRPr lang="en-GB" b="1" i="0">
              <a:effectLst/>
              <a:latin typeface="+mn-lt"/>
            </a:endParaRPr>
          </a:p>
          <a:p>
            <a:pPr algn="ctr" fontAlgn="t">
              <a:lnSpc>
                <a:spcPct val="100000"/>
              </a:lnSpc>
              <a:buNone/>
            </a:pPr>
            <a:r>
              <a:rPr lang="en-GB" sz="2000" b="0" i="0">
                <a:effectLst/>
                <a:latin typeface="+mn-lt"/>
              </a:rPr>
              <a:t>A combination of internal and external recruitment is recommended.</a:t>
            </a:r>
          </a:p>
          <a:p>
            <a:pPr algn="ctr" fontAlgn="t">
              <a:lnSpc>
                <a:spcPct val="100000"/>
              </a:lnSpc>
              <a:buNone/>
            </a:pPr>
            <a:r>
              <a:rPr lang="en-GB" sz="2000" b="0" i="0">
                <a:effectLst/>
                <a:latin typeface="+mn-lt"/>
              </a:rPr>
              <a:t>Internal recruitment through promotion, succession planning and job rotation can improve employee motivation and retention because employees can see opportunities for career progression. This also reduces recruitment costs and onboarding time.</a:t>
            </a:r>
          </a:p>
          <a:p>
            <a:pPr algn="ctr" fontAlgn="t">
              <a:lnSpc>
                <a:spcPct val="100000"/>
              </a:lnSpc>
              <a:buNone/>
            </a:pPr>
            <a:r>
              <a:rPr lang="en-GB" sz="2000" b="0" i="0">
                <a:effectLst/>
                <a:latin typeface="+mn-lt"/>
              </a:rPr>
              <a:t>However, relying solely on internal recruitment may limit innovation and reduce diversity of ideas. Therefore, external recruitment should also be adopted through partnerships with universities, NHS organisations and specialist technology recruitment agencies.</a:t>
            </a:r>
          </a:p>
          <a:p>
            <a:pPr algn="ctr" fontAlgn="t">
              <a:lnSpc>
                <a:spcPct val="100000"/>
              </a:lnSpc>
              <a:buNone/>
            </a:pPr>
            <a:r>
              <a:rPr lang="en-GB" sz="2000" b="0" i="0">
                <a:effectLst/>
                <a:latin typeface="+mn-lt"/>
              </a:rPr>
              <a:t>This balanced approach supports Storey's (1995) strategic HRM model because recruitment practices are aligned with long-term organisational objectives rather than short-term staffing needs.</a:t>
            </a:r>
          </a:p>
          <a:p>
            <a:pPr algn="ctr" fontAlgn="t">
              <a:lnSpc>
                <a:spcPct val="100000"/>
              </a:lnSpc>
              <a:buNone/>
            </a:pPr>
            <a:endParaRPr lang="en-GB" sz="2000" b="0" i="0">
              <a:effectLst/>
              <a:latin typeface="+mn-lt"/>
            </a:endParaRPr>
          </a:p>
          <a:p>
            <a:pPr fontAlgn="t">
              <a:lnSpc>
                <a:spcPct val="100000"/>
              </a:lnSpc>
              <a:buNone/>
            </a:pPr>
            <a:r>
              <a:rPr lang="en-GB" sz="2000" b="1" i="0">
                <a:effectLst/>
                <a:latin typeface="+mn-lt"/>
              </a:rPr>
              <a:t>Critical Evaluation</a:t>
            </a:r>
            <a:endParaRPr lang="en-GB" sz="2000" b="0" i="0">
              <a:effectLst/>
              <a:latin typeface="+mn-lt"/>
            </a:endParaRPr>
          </a:p>
          <a:p>
            <a:pPr marL="342900" lvl="0" indent="-342900" fontAlgn="t">
              <a:lnSpc>
                <a:spcPct val="100000"/>
              </a:lnSpc>
              <a:buFont typeface="Arial" panose="020B0604020202020204" pitchFamily="34" charset="0"/>
              <a:buChar char="•"/>
            </a:pPr>
            <a:r>
              <a:rPr lang="en-GB" sz="2000" b="0" i="0">
                <a:effectLst/>
                <a:latin typeface="+mn-lt"/>
              </a:rPr>
              <a:t>Internal recruitment increases employee commitment but may restrict new perspectives.</a:t>
            </a:r>
          </a:p>
          <a:p>
            <a:pPr marL="342900" lvl="0" indent="-342900" fontAlgn="t">
              <a:lnSpc>
                <a:spcPct val="100000"/>
              </a:lnSpc>
              <a:buFont typeface="Arial" panose="020B0604020202020204" pitchFamily="34" charset="0"/>
              <a:buChar char="•"/>
            </a:pPr>
            <a:r>
              <a:rPr lang="en-GB" sz="2000" b="0" i="0">
                <a:effectLst/>
                <a:latin typeface="+mn-lt"/>
              </a:rPr>
              <a:t>External recruitment introduces innovation but can be costly and time-consuming.</a:t>
            </a:r>
          </a:p>
          <a:p>
            <a:pPr marL="342900" lvl="0" indent="-342900" fontAlgn="t">
              <a:lnSpc>
                <a:spcPct val="100000"/>
              </a:lnSpc>
              <a:buFont typeface="Arial" panose="020B0604020202020204" pitchFamily="34" charset="0"/>
              <a:buChar char="•"/>
            </a:pPr>
            <a:r>
              <a:rPr lang="en-GB" sz="2000" b="0" i="0">
                <a:effectLst/>
                <a:latin typeface="+mn-lt"/>
              </a:rPr>
              <a:t>Combining both approaches provides the greatest strategic benefit.</a:t>
            </a:r>
            <a:endParaRPr lang="en-GB" sz="2000" b="0" i="0">
              <a:effectLst/>
              <a:latin typeface="Segoe UI" panose="020B0502040204020203" pitchFamily="34" charset="0"/>
            </a:endParaRPr>
          </a:p>
        </p:txBody>
      </p:sp>
    </p:spTree>
    <p:extLst>
      <p:ext uri="{BB962C8B-B14F-4D97-AF65-F5344CB8AC3E}">
        <p14:creationId xmlns:p14="http://schemas.microsoft.com/office/powerpoint/2010/main" val="1446376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F62C1F-23C8-2804-84E7-98C8A4E4E592}"/>
              </a:ext>
            </a:extLst>
          </p:cNvPr>
          <p:cNvSpPr txBox="1"/>
          <p:nvPr/>
        </p:nvSpPr>
        <p:spPr>
          <a:xfrm>
            <a:off x="0" y="989351"/>
            <a:ext cx="12192000" cy="4708981"/>
          </a:xfrm>
          <a:prstGeom prst="rect">
            <a:avLst/>
          </a:prstGeom>
          <a:noFill/>
        </p:spPr>
        <p:txBody>
          <a:bodyPr wrap="square" lIns="91440" tIns="45720" rIns="91440" bIns="45720" anchor="t">
            <a:spAutoFit/>
          </a:bodyPr>
          <a:lstStyle/>
          <a:p>
            <a:pPr fontAlgn="t"/>
            <a:r>
              <a:rPr lang="en-GB" sz="2000" b="1"/>
              <a:t>                                                                           </a:t>
            </a:r>
            <a:r>
              <a:rPr lang="en-GB" sz="2000" b="1" i="0">
                <a:effectLst/>
                <a:latin typeface="+mn-lt"/>
              </a:rPr>
              <a:t>Online and Social Media Recruitment</a:t>
            </a:r>
          </a:p>
          <a:p>
            <a:pPr fontAlgn="t">
              <a:lnSpc>
                <a:spcPct val="100000"/>
              </a:lnSpc>
              <a:buNone/>
            </a:pPr>
            <a:endParaRPr lang="en-GB" sz="2000" b="1"/>
          </a:p>
          <a:p>
            <a:pPr algn="ctr" fontAlgn="t">
              <a:lnSpc>
                <a:spcPct val="100000"/>
              </a:lnSpc>
              <a:buNone/>
            </a:pPr>
            <a:endParaRPr lang="en-GB" sz="2000" b="1" i="0">
              <a:effectLst/>
              <a:latin typeface="+mn-lt"/>
            </a:endParaRPr>
          </a:p>
          <a:p>
            <a:pPr algn="ctr" fontAlgn="t">
              <a:lnSpc>
                <a:spcPct val="100000"/>
              </a:lnSpc>
              <a:buNone/>
            </a:pPr>
            <a:r>
              <a:rPr lang="en-GB" sz="2000" b="0" i="0" dirty="0">
                <a:effectLst/>
                <a:latin typeface="+mn-lt"/>
              </a:rPr>
              <a:t>Online recruitment should become a key element of </a:t>
            </a:r>
            <a:r>
              <a:rPr lang="en-GB" sz="2000" b="0" i="0" dirty="0" err="1">
                <a:effectLst/>
                <a:latin typeface="+mn-lt"/>
              </a:rPr>
              <a:t>HealthConnect</a:t>
            </a:r>
            <a:r>
              <a:rPr lang="en-GB" sz="2000" b="0" i="0" dirty="0">
                <a:effectLst/>
                <a:latin typeface="+mn-lt"/>
              </a:rPr>
              <a:t> UK's talent acquisition strategy. Platforms such as LinkedIn, NHS Jobs, Indeed and specialist technology forums provide access to a larger and more diverse talent pool.</a:t>
            </a:r>
          </a:p>
          <a:p>
            <a:pPr algn="ctr" fontAlgn="t">
              <a:lnSpc>
                <a:spcPct val="100000"/>
              </a:lnSpc>
              <a:buNone/>
            </a:pPr>
            <a:r>
              <a:rPr lang="en-GB" sz="2000" b="0" i="0" dirty="0">
                <a:effectLst/>
                <a:latin typeface="+mn-lt"/>
              </a:rPr>
              <a:t>According to </a:t>
            </a:r>
            <a:r>
              <a:rPr lang="en-GB" sz="2000" b="1" i="0" dirty="0">
                <a:effectLst/>
                <a:latin typeface="+mn-lt"/>
              </a:rPr>
              <a:t>Porter (1980)</a:t>
            </a:r>
            <a:r>
              <a:rPr lang="en-GB" sz="2000" b="0" i="0" dirty="0">
                <a:effectLst/>
                <a:latin typeface="+mn-lt"/>
              </a:rPr>
              <a:t>, organisations can achieve competitive advantage through differentiation. A strong employer brand communicated through social media can help </a:t>
            </a:r>
            <a:r>
              <a:rPr lang="en-GB" sz="2000" b="0" i="0" dirty="0" err="1">
                <a:effectLst/>
                <a:latin typeface="+mn-lt"/>
              </a:rPr>
              <a:t>HealthConnect</a:t>
            </a:r>
            <a:r>
              <a:rPr lang="en-GB" sz="2000" b="0" i="0" dirty="0">
                <a:effectLst/>
                <a:latin typeface="+mn-lt"/>
              </a:rPr>
              <a:t> UK differentiate itself from competing healthcare providers and attract highly skilled candidates.</a:t>
            </a:r>
          </a:p>
          <a:p>
            <a:pPr algn="ctr" fontAlgn="t">
              <a:lnSpc>
                <a:spcPct val="100000"/>
              </a:lnSpc>
              <a:buNone/>
            </a:pPr>
            <a:r>
              <a:rPr lang="en-GB" sz="2000" b="0" i="0">
                <a:effectLst/>
                <a:latin typeface="+mn-lt"/>
              </a:rPr>
              <a:t>Additionally, online recruitment offers greater efficiency, lower costs and faster access to specialised talent compared with traditional recruitment methods.</a:t>
            </a:r>
          </a:p>
          <a:p>
            <a:pPr algn="ctr"/>
            <a:endParaRPr lang="en-GB" sz="2000" dirty="0"/>
          </a:p>
          <a:p>
            <a:pPr algn="ctr" fontAlgn="t">
              <a:lnSpc>
                <a:spcPct val="100000"/>
              </a:lnSpc>
              <a:buNone/>
            </a:pPr>
            <a:r>
              <a:rPr lang="en-GB" sz="2000" b="1" i="0">
                <a:effectLst/>
                <a:latin typeface="+mn-lt"/>
              </a:rPr>
              <a:t>Critical Evaluation</a:t>
            </a:r>
            <a:endParaRPr lang="en-GB" sz="2000" b="0" i="0">
              <a:effectLst/>
              <a:latin typeface="+mn-lt"/>
            </a:endParaRPr>
          </a:p>
          <a:p>
            <a:pPr algn="ctr" fontAlgn="t">
              <a:lnSpc>
                <a:spcPct val="100000"/>
              </a:lnSpc>
              <a:buNone/>
            </a:pPr>
            <a:r>
              <a:rPr lang="en-GB" sz="2000" b="0" i="0">
                <a:effectLst/>
                <a:latin typeface="+mn-lt"/>
              </a:rPr>
              <a:t>Although online recruitment increases reach, it can generate a high volume of unsuitable applications. Therefore, robust screening and selection processes are necessary to ensure high-quality hiring decisions.</a:t>
            </a:r>
            <a:endParaRPr lang="en-GB" sz="2000" b="0" i="0">
              <a:effectLst/>
              <a:latin typeface="Segoe UI" panose="020B0502040204020203" pitchFamily="34" charset="0"/>
            </a:endParaRPr>
          </a:p>
        </p:txBody>
      </p:sp>
    </p:spTree>
    <p:extLst>
      <p:ext uri="{BB962C8B-B14F-4D97-AF65-F5344CB8AC3E}">
        <p14:creationId xmlns:p14="http://schemas.microsoft.com/office/powerpoint/2010/main" val="4115939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455505-9C84-8D50-94F3-4F41DCEB10A6}"/>
              </a:ext>
            </a:extLst>
          </p:cNvPr>
          <p:cNvSpPr txBox="1"/>
          <p:nvPr/>
        </p:nvSpPr>
        <p:spPr>
          <a:xfrm>
            <a:off x="0" y="920621"/>
            <a:ext cx="12192000" cy="5016758"/>
          </a:xfrm>
          <a:prstGeom prst="rect">
            <a:avLst/>
          </a:prstGeom>
          <a:noFill/>
        </p:spPr>
        <p:txBody>
          <a:bodyPr wrap="square" lIns="91440" tIns="45720" rIns="91440" bIns="45720" anchor="t">
            <a:spAutoFit/>
          </a:bodyPr>
          <a:lstStyle/>
          <a:p>
            <a:pPr fontAlgn="t"/>
            <a:r>
              <a:rPr lang="en-GB" sz="2000" b="1"/>
              <a:t>                                                       </a:t>
            </a:r>
            <a:r>
              <a:rPr lang="en-GB" sz="2000" b="1" i="0">
                <a:effectLst/>
                <a:latin typeface="+mn-lt"/>
              </a:rPr>
              <a:t>Learning, Development and Talent Management</a:t>
            </a:r>
          </a:p>
          <a:p>
            <a:pPr fontAlgn="t">
              <a:lnSpc>
                <a:spcPct val="100000"/>
              </a:lnSpc>
              <a:buNone/>
            </a:pPr>
            <a:endParaRPr lang="en-GB" sz="2000" b="1" i="0">
              <a:effectLst/>
              <a:latin typeface="+mn-lt"/>
            </a:endParaRPr>
          </a:p>
          <a:p>
            <a:pPr algn="ctr" fontAlgn="t">
              <a:lnSpc>
                <a:spcPct val="100000"/>
              </a:lnSpc>
              <a:buNone/>
            </a:pPr>
            <a:r>
              <a:rPr lang="en-GB" sz="2000" b="0" i="0">
                <a:effectLst/>
                <a:latin typeface="+mn-lt"/>
              </a:rPr>
              <a:t>Investment in employee development is essential for addressing </a:t>
            </a:r>
            <a:r>
              <a:rPr lang="en-GB" sz="2000" b="0" i="0" err="1">
                <a:effectLst/>
                <a:latin typeface="+mn-lt"/>
              </a:rPr>
              <a:t>HealthConnect</a:t>
            </a:r>
            <a:r>
              <a:rPr lang="en-GB" sz="2000" b="0" i="0">
                <a:effectLst/>
                <a:latin typeface="+mn-lt"/>
              </a:rPr>
              <a:t> UK's digital skills shortages. The </a:t>
            </a:r>
            <a:r>
              <a:rPr lang="en-GB" sz="2000" b="1" i="0">
                <a:effectLst/>
                <a:latin typeface="+mn-lt"/>
              </a:rPr>
              <a:t>Resource-Based View</a:t>
            </a:r>
            <a:r>
              <a:rPr lang="en-GB" sz="2000" b="0" i="0">
                <a:effectLst/>
                <a:latin typeface="+mn-lt"/>
              </a:rPr>
              <a:t> suggests that employee knowledge and expertise contribute directly to sustained competitive advantage because they are difficult for competitors to replicate </a:t>
            </a:r>
            <a:r>
              <a:rPr lang="en-GB" sz="2000" b="1" i="0">
                <a:effectLst/>
                <a:latin typeface="+mn-lt"/>
              </a:rPr>
              <a:t>(Barney, 1991)</a:t>
            </a:r>
            <a:r>
              <a:rPr lang="en-GB" sz="2000" b="0" i="0">
                <a:effectLst/>
                <a:latin typeface="+mn-lt"/>
              </a:rPr>
              <a:t>.</a:t>
            </a:r>
          </a:p>
          <a:p>
            <a:pPr fontAlgn="t">
              <a:lnSpc>
                <a:spcPct val="100000"/>
              </a:lnSpc>
              <a:buNone/>
            </a:pPr>
            <a:r>
              <a:rPr lang="en-GB" sz="2000" b="0" i="0">
                <a:effectLst/>
                <a:latin typeface="+mn-lt"/>
              </a:rPr>
              <a:t>To strengthen organisational capability, </a:t>
            </a:r>
            <a:r>
              <a:rPr lang="en-GB" sz="2000" b="0" i="0" err="1">
                <a:effectLst/>
                <a:latin typeface="+mn-lt"/>
              </a:rPr>
              <a:t>HealthConnect</a:t>
            </a:r>
            <a:r>
              <a:rPr lang="en-GB" sz="2000" b="0" i="0">
                <a:effectLst/>
                <a:latin typeface="+mn-lt"/>
              </a:rPr>
              <a:t> UK should implement:</a:t>
            </a:r>
          </a:p>
          <a:p>
            <a:pPr marL="342900" lvl="0" indent="-342900" fontAlgn="t">
              <a:lnSpc>
                <a:spcPct val="100000"/>
              </a:lnSpc>
              <a:buFont typeface="Arial" panose="020B0604020202020204" pitchFamily="34" charset="0"/>
              <a:buChar char="•"/>
            </a:pPr>
            <a:r>
              <a:rPr lang="en-GB" sz="2000" b="0" i="0">
                <a:effectLst/>
                <a:latin typeface="+mn-lt"/>
              </a:rPr>
              <a:t>Digital healthcare training programmes</a:t>
            </a:r>
          </a:p>
          <a:p>
            <a:pPr marL="342900" lvl="0" indent="-342900" fontAlgn="t">
              <a:lnSpc>
                <a:spcPct val="100000"/>
              </a:lnSpc>
              <a:buFont typeface="Arial" panose="020B0604020202020204" pitchFamily="34" charset="0"/>
              <a:buChar char="•"/>
            </a:pPr>
            <a:r>
              <a:rPr lang="en-GB" sz="2000" b="0" i="0">
                <a:effectLst/>
                <a:latin typeface="+mn-lt"/>
              </a:rPr>
              <a:t>Leadership development initiatives</a:t>
            </a:r>
          </a:p>
          <a:p>
            <a:pPr marL="342900" lvl="0" indent="-342900" fontAlgn="t">
              <a:lnSpc>
                <a:spcPct val="100000"/>
              </a:lnSpc>
              <a:buFont typeface="Arial" panose="020B0604020202020204" pitchFamily="34" charset="0"/>
              <a:buChar char="•"/>
            </a:pPr>
            <a:r>
              <a:rPr lang="en-GB" sz="2000" b="0" i="0">
                <a:effectLst/>
                <a:latin typeface="+mn-lt"/>
              </a:rPr>
              <a:t>Mentoring and coaching schemes</a:t>
            </a:r>
          </a:p>
          <a:p>
            <a:pPr marL="342900" lvl="0" indent="-342900" fontAlgn="t">
              <a:lnSpc>
                <a:spcPct val="100000"/>
              </a:lnSpc>
              <a:buFont typeface="Arial" panose="020B0604020202020204" pitchFamily="34" charset="0"/>
              <a:buChar char="•"/>
            </a:pPr>
            <a:r>
              <a:rPr lang="en-GB" sz="2000" b="0" i="0">
                <a:effectLst/>
                <a:latin typeface="+mn-lt"/>
              </a:rPr>
              <a:t>Continuous Professional Development (CPD)</a:t>
            </a:r>
          </a:p>
          <a:p>
            <a:pPr marL="342900" lvl="0" indent="-342900" fontAlgn="t">
              <a:lnSpc>
                <a:spcPct val="100000"/>
              </a:lnSpc>
              <a:buFont typeface="Arial" panose="020B0604020202020204" pitchFamily="34" charset="0"/>
              <a:buChar char="•"/>
            </a:pPr>
            <a:r>
              <a:rPr lang="en-GB" sz="2000" b="0" i="0">
                <a:effectLst/>
                <a:latin typeface="+mn-lt"/>
              </a:rPr>
              <a:t>Succession planning programmes</a:t>
            </a:r>
          </a:p>
          <a:p>
            <a:pPr algn="ctr" fontAlgn="t">
              <a:lnSpc>
                <a:spcPct val="100000"/>
              </a:lnSpc>
              <a:buNone/>
            </a:pPr>
            <a:r>
              <a:rPr lang="en-GB" sz="2000" b="0" i="0">
                <a:effectLst/>
                <a:latin typeface="+mn-lt"/>
              </a:rPr>
              <a:t>Developing internal talent can reduce dependence on external recruitment while improving employee engagement and retention.</a:t>
            </a:r>
          </a:p>
          <a:p>
            <a:pPr fontAlgn="t">
              <a:lnSpc>
                <a:spcPct val="100000"/>
              </a:lnSpc>
              <a:buNone/>
            </a:pPr>
            <a:r>
              <a:rPr lang="en-GB" sz="2000" b="1" i="0">
                <a:effectLst/>
                <a:latin typeface="+mn-lt"/>
              </a:rPr>
              <a:t>Critical Evaluation</a:t>
            </a:r>
            <a:endParaRPr lang="en-GB" sz="2000" b="0" i="0">
              <a:effectLst/>
              <a:latin typeface="+mn-lt"/>
            </a:endParaRPr>
          </a:p>
          <a:p>
            <a:pPr fontAlgn="t">
              <a:lnSpc>
                <a:spcPct val="100000"/>
              </a:lnSpc>
              <a:buNone/>
            </a:pPr>
            <a:r>
              <a:rPr lang="en-GB" sz="2000" b="0" i="0">
                <a:effectLst/>
                <a:latin typeface="+mn-lt"/>
              </a:rPr>
              <a:t>Training programmes require substantial investment and may not provide immediate returns. However, the long-term benefits of improved productivity, innovation and retention are likely to outweigh these costs.</a:t>
            </a:r>
            <a:endParaRPr lang="en-GB" sz="2000" b="0" i="0">
              <a:effectLst/>
              <a:latin typeface="Segoe UI" panose="020B0502040204020203" pitchFamily="34" charset="0"/>
            </a:endParaRPr>
          </a:p>
        </p:txBody>
      </p:sp>
    </p:spTree>
    <p:extLst>
      <p:ext uri="{BB962C8B-B14F-4D97-AF65-F5344CB8AC3E}">
        <p14:creationId xmlns:p14="http://schemas.microsoft.com/office/powerpoint/2010/main" val="2877897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D80286-CAB6-E0AF-2277-20F46FE20E9B}"/>
              </a:ext>
            </a:extLst>
          </p:cNvPr>
          <p:cNvSpPr txBox="1"/>
          <p:nvPr/>
        </p:nvSpPr>
        <p:spPr>
          <a:xfrm>
            <a:off x="0" y="164250"/>
            <a:ext cx="12192000" cy="5940088"/>
          </a:xfrm>
          <a:prstGeom prst="rect">
            <a:avLst/>
          </a:prstGeom>
          <a:noFill/>
        </p:spPr>
        <p:txBody>
          <a:bodyPr wrap="square" lIns="91440" tIns="45720" rIns="91440" bIns="45720" anchor="t">
            <a:spAutoFit/>
          </a:bodyPr>
          <a:lstStyle/>
          <a:p>
            <a:pPr fontAlgn="t"/>
            <a:r>
              <a:rPr lang="en-GB" sz="2000" b="1"/>
              <a:t>   </a:t>
            </a:r>
            <a:r>
              <a:rPr lang="en-GB" sz="2000" b="1" i="0">
                <a:effectLst/>
                <a:latin typeface="+mn-lt"/>
              </a:rPr>
              <a:t> </a:t>
            </a:r>
            <a:r>
              <a:rPr lang="en-GB" sz="2000" b="1"/>
              <a:t>                                                        </a:t>
            </a:r>
            <a:r>
              <a:rPr lang="en-GB" sz="2000" b="1" i="0">
                <a:effectLst/>
                <a:latin typeface="+mn-lt"/>
              </a:rPr>
              <a:t>Performance Management and Leadership</a:t>
            </a:r>
          </a:p>
          <a:p>
            <a:pPr algn="ctr" fontAlgn="t">
              <a:lnSpc>
                <a:spcPct val="100000"/>
              </a:lnSpc>
              <a:buNone/>
            </a:pPr>
            <a:endParaRPr lang="en-GB" sz="2000" b="1" i="0">
              <a:effectLst/>
              <a:latin typeface="+mn-lt"/>
            </a:endParaRPr>
          </a:p>
          <a:p>
            <a:pPr algn="ctr" fontAlgn="t">
              <a:lnSpc>
                <a:spcPct val="100000"/>
              </a:lnSpc>
              <a:buNone/>
            </a:pPr>
            <a:r>
              <a:rPr lang="en-GB" sz="2000" b="0" i="0">
                <a:effectLst/>
                <a:latin typeface="+mn-lt"/>
              </a:rPr>
              <a:t>Effective performance management is necessary to ensure that employee performance supports organisational objectives.</a:t>
            </a:r>
          </a:p>
          <a:p>
            <a:pPr algn="ctr" fontAlgn="t">
              <a:lnSpc>
                <a:spcPct val="100000"/>
              </a:lnSpc>
              <a:buNone/>
            </a:pPr>
            <a:r>
              <a:rPr lang="en-GB" sz="2000" b="1" i="0">
                <a:effectLst/>
                <a:latin typeface="+mn-lt"/>
              </a:rPr>
              <a:t>Kaplan and Norton (1996)</a:t>
            </a:r>
            <a:r>
              <a:rPr lang="en-GB" sz="2000" b="0" i="0">
                <a:effectLst/>
                <a:latin typeface="+mn-lt"/>
              </a:rPr>
              <a:t> developed the </a:t>
            </a:r>
            <a:r>
              <a:rPr lang="en-GB" sz="2000" b="1" i="0">
                <a:effectLst/>
                <a:latin typeface="+mn-lt"/>
              </a:rPr>
              <a:t>Balanced Scorecard</a:t>
            </a:r>
            <a:r>
              <a:rPr lang="en-GB" sz="2000" b="0" i="0">
                <a:effectLst/>
                <a:latin typeface="+mn-lt"/>
              </a:rPr>
              <a:t>, which measures organisational success across four key dimensions:</a:t>
            </a:r>
          </a:p>
          <a:p>
            <a:pPr algn="ctr" fontAlgn="t">
              <a:lnSpc>
                <a:spcPct val="100000"/>
              </a:lnSpc>
              <a:buNone/>
            </a:pPr>
            <a:endParaRPr lang="en-GB" sz="2000" b="0" i="0">
              <a:effectLst/>
              <a:latin typeface="+mn-lt"/>
            </a:endParaRPr>
          </a:p>
          <a:p>
            <a:pPr marL="342900" lvl="0" indent="-342900" fontAlgn="t">
              <a:lnSpc>
                <a:spcPct val="100000"/>
              </a:lnSpc>
              <a:buFont typeface="Arial" panose="020B0604020202020204" pitchFamily="34" charset="0"/>
              <a:buChar char="•"/>
            </a:pPr>
            <a:r>
              <a:rPr lang="en-GB" sz="2000" b="0" i="0">
                <a:effectLst/>
                <a:latin typeface="+mn-lt"/>
              </a:rPr>
              <a:t>Financial Performance</a:t>
            </a:r>
          </a:p>
          <a:p>
            <a:pPr marL="342900" lvl="0" indent="-342900" fontAlgn="t">
              <a:lnSpc>
                <a:spcPct val="100000"/>
              </a:lnSpc>
              <a:buFont typeface="Arial" panose="020B0604020202020204" pitchFamily="34" charset="0"/>
              <a:buChar char="•"/>
            </a:pPr>
            <a:r>
              <a:rPr lang="en-GB" sz="2000" b="0" i="0">
                <a:effectLst/>
                <a:latin typeface="+mn-lt"/>
              </a:rPr>
              <a:t>Customer Satisfaction</a:t>
            </a:r>
          </a:p>
          <a:p>
            <a:pPr marL="342900" lvl="0" indent="-342900" fontAlgn="t">
              <a:lnSpc>
                <a:spcPct val="100000"/>
              </a:lnSpc>
              <a:buFont typeface="Arial" panose="020B0604020202020204" pitchFamily="34" charset="0"/>
              <a:buChar char="•"/>
            </a:pPr>
            <a:r>
              <a:rPr lang="en-GB" sz="2000" b="0" i="0">
                <a:effectLst/>
                <a:latin typeface="+mn-lt"/>
              </a:rPr>
              <a:t>Internal Business Processes</a:t>
            </a:r>
          </a:p>
          <a:p>
            <a:pPr marL="342900" lvl="0" indent="-342900" fontAlgn="t">
              <a:lnSpc>
                <a:spcPct val="100000"/>
              </a:lnSpc>
              <a:buFont typeface="Arial" panose="020B0604020202020204" pitchFamily="34" charset="0"/>
              <a:buChar char="•"/>
            </a:pPr>
            <a:r>
              <a:rPr lang="en-GB" sz="2000" b="0" i="0">
                <a:effectLst/>
                <a:latin typeface="+mn-lt"/>
              </a:rPr>
              <a:t>Learning and Growth</a:t>
            </a:r>
          </a:p>
          <a:p>
            <a:pPr marL="342900" lvl="0" indent="-342900" fontAlgn="t">
              <a:lnSpc>
                <a:spcPct val="100000"/>
              </a:lnSpc>
              <a:buFont typeface="Arial" panose="020B0604020202020204" pitchFamily="34" charset="0"/>
              <a:buChar char="•"/>
            </a:pPr>
            <a:endParaRPr lang="en-GB" sz="2000" b="0" i="0">
              <a:effectLst/>
              <a:latin typeface="+mn-lt"/>
            </a:endParaRPr>
          </a:p>
          <a:p>
            <a:pPr algn="ctr" fontAlgn="t">
              <a:lnSpc>
                <a:spcPct val="100000"/>
              </a:lnSpc>
              <a:buNone/>
            </a:pPr>
            <a:r>
              <a:rPr lang="en-GB" sz="2000" b="0" i="0" err="1">
                <a:effectLst/>
                <a:latin typeface="+mn-lt"/>
              </a:rPr>
              <a:t>HealthConnect</a:t>
            </a:r>
            <a:r>
              <a:rPr lang="en-GB" sz="2000" b="0" i="0">
                <a:effectLst/>
                <a:latin typeface="+mn-lt"/>
              </a:rPr>
              <a:t> UK can use the Balanced Scorecard to evaluate employee performance, patient satisfaction, service quality and organisational innovation.</a:t>
            </a:r>
          </a:p>
          <a:p>
            <a:pPr algn="ctr" fontAlgn="t">
              <a:lnSpc>
                <a:spcPct val="100000"/>
              </a:lnSpc>
              <a:buNone/>
            </a:pPr>
            <a:r>
              <a:rPr lang="en-GB" sz="2000" b="0" i="0">
                <a:effectLst/>
                <a:latin typeface="+mn-lt"/>
              </a:rPr>
              <a:t>Leadership is equally important. According to </a:t>
            </a:r>
            <a:r>
              <a:rPr lang="en-GB" sz="2000" b="1" i="0">
                <a:effectLst/>
                <a:latin typeface="+mn-lt"/>
              </a:rPr>
              <a:t>Higgs (2004)</a:t>
            </a:r>
            <a:r>
              <a:rPr lang="en-GB" sz="2000" b="0" i="0">
                <a:effectLst/>
                <a:latin typeface="+mn-lt"/>
              </a:rPr>
              <a:t>, transformational leaders inspire employees through vision, communication and empowerment. This leadership style is particularly appropriate for </a:t>
            </a:r>
            <a:r>
              <a:rPr lang="en-GB" sz="2000" b="0" i="0" err="1">
                <a:effectLst/>
                <a:latin typeface="+mn-lt"/>
              </a:rPr>
              <a:t>HealthConnect</a:t>
            </a:r>
            <a:r>
              <a:rPr lang="en-GB" sz="2000" b="0" i="0">
                <a:effectLst/>
                <a:latin typeface="+mn-lt"/>
              </a:rPr>
              <a:t> UK because the organisation operates in a rapidly changing digital healthcare environment.</a:t>
            </a:r>
          </a:p>
          <a:p>
            <a:pPr algn="ctr" fontAlgn="t">
              <a:lnSpc>
                <a:spcPct val="100000"/>
              </a:lnSpc>
              <a:buNone/>
            </a:pPr>
            <a:r>
              <a:rPr lang="en-GB" sz="2000" b="0" i="0">
                <a:effectLst/>
                <a:latin typeface="+mn-lt"/>
              </a:rPr>
              <a:t>Transformational leaders can encourage innovation, improve collaboration between multidisciplinary teams and increase employee engagement.</a:t>
            </a:r>
            <a:endParaRPr lang="en-GB" sz="2000" b="0" i="0">
              <a:effectLst/>
              <a:latin typeface="Segoe UI" panose="020B0502040204020203" pitchFamily="34" charset="0"/>
            </a:endParaRPr>
          </a:p>
        </p:txBody>
      </p:sp>
    </p:spTree>
    <p:extLst>
      <p:ext uri="{BB962C8B-B14F-4D97-AF65-F5344CB8AC3E}">
        <p14:creationId xmlns:p14="http://schemas.microsoft.com/office/powerpoint/2010/main" val="2741572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14D2EA-698C-ED00-2F75-14B912152E5F}"/>
              </a:ext>
            </a:extLst>
          </p:cNvPr>
          <p:cNvSpPr txBox="1"/>
          <p:nvPr/>
        </p:nvSpPr>
        <p:spPr>
          <a:xfrm>
            <a:off x="0" y="239842"/>
            <a:ext cx="12192000" cy="5940088"/>
          </a:xfrm>
          <a:prstGeom prst="rect">
            <a:avLst/>
          </a:prstGeom>
          <a:noFill/>
        </p:spPr>
        <p:txBody>
          <a:bodyPr wrap="square" lIns="91440" tIns="45720" rIns="91440" bIns="45720" anchor="t">
            <a:spAutoFit/>
          </a:bodyPr>
          <a:lstStyle/>
          <a:p>
            <a:pPr fontAlgn="t"/>
            <a:r>
              <a:rPr lang="en-GB" sz="2000" b="1"/>
              <a:t>                                                                 </a:t>
            </a:r>
            <a:r>
              <a:rPr lang="en-GB" sz="2000" b="1" i="0">
                <a:effectLst/>
                <a:latin typeface="+mn-lt"/>
              </a:rPr>
              <a:t>Employee Motivation, Reward and Wellbeing</a:t>
            </a:r>
          </a:p>
          <a:p>
            <a:pPr fontAlgn="t">
              <a:lnSpc>
                <a:spcPct val="100000"/>
              </a:lnSpc>
              <a:buNone/>
            </a:pPr>
            <a:endParaRPr lang="en-GB" sz="2000" b="1" i="0">
              <a:effectLst/>
              <a:latin typeface="+mn-lt"/>
            </a:endParaRPr>
          </a:p>
          <a:p>
            <a:pPr algn="ctr" fontAlgn="t">
              <a:lnSpc>
                <a:spcPct val="100000"/>
              </a:lnSpc>
              <a:buNone/>
            </a:pPr>
            <a:r>
              <a:rPr lang="en-GB" sz="2000" b="0" i="0">
                <a:effectLst/>
                <a:latin typeface="+mn-lt"/>
              </a:rPr>
              <a:t>Employee wellbeing has become a significant concern due to increasing levels of workplace stress and burnout. Transformational leadership can positively influence employee wellbeing by creating a supportive workplace culture and encouraging employee involvement in decision-making </a:t>
            </a:r>
            <a:r>
              <a:rPr lang="en-GB" sz="2000" b="1" i="0">
                <a:effectLst/>
                <a:latin typeface="+mn-lt"/>
              </a:rPr>
              <a:t>(Higgs, 2004).</a:t>
            </a:r>
          </a:p>
          <a:p>
            <a:pPr algn="ctr" fontAlgn="t">
              <a:lnSpc>
                <a:spcPct val="100000"/>
              </a:lnSpc>
              <a:buNone/>
            </a:pPr>
            <a:endParaRPr lang="en-GB" sz="2000" b="0" i="0">
              <a:effectLst/>
              <a:latin typeface="+mn-lt"/>
            </a:endParaRPr>
          </a:p>
          <a:p>
            <a:pPr fontAlgn="t">
              <a:lnSpc>
                <a:spcPct val="100000"/>
              </a:lnSpc>
              <a:buNone/>
            </a:pPr>
            <a:r>
              <a:rPr lang="en-GB" sz="2000" b="0" i="0" err="1">
                <a:effectLst/>
                <a:latin typeface="+mn-lt"/>
              </a:rPr>
              <a:t>HealthConnect</a:t>
            </a:r>
            <a:r>
              <a:rPr lang="en-GB" sz="2000" b="0" i="0">
                <a:effectLst/>
                <a:latin typeface="+mn-lt"/>
              </a:rPr>
              <a:t> UK should adopt a comprehensive reward strategy that includes:</a:t>
            </a:r>
          </a:p>
          <a:p>
            <a:pPr fontAlgn="t">
              <a:lnSpc>
                <a:spcPct val="100000"/>
              </a:lnSpc>
              <a:buNone/>
            </a:pPr>
            <a:endParaRPr lang="en-GB" sz="2000" b="0" i="0">
              <a:effectLst/>
              <a:latin typeface="+mn-lt"/>
            </a:endParaRPr>
          </a:p>
          <a:p>
            <a:pPr marL="342900" lvl="0" indent="-342900" fontAlgn="t">
              <a:lnSpc>
                <a:spcPct val="100000"/>
              </a:lnSpc>
              <a:buFont typeface="Arial" panose="020B0604020202020204" pitchFamily="34" charset="0"/>
              <a:buChar char="•"/>
            </a:pPr>
            <a:r>
              <a:rPr lang="en-GB" sz="2000" b="0" i="0">
                <a:effectLst/>
                <a:latin typeface="+mn-lt"/>
              </a:rPr>
              <a:t>Competitive salaries</a:t>
            </a:r>
          </a:p>
          <a:p>
            <a:pPr marL="342900" lvl="0" indent="-342900" fontAlgn="t">
              <a:lnSpc>
                <a:spcPct val="100000"/>
              </a:lnSpc>
              <a:buFont typeface="Arial" panose="020B0604020202020204" pitchFamily="34" charset="0"/>
              <a:buChar char="•"/>
            </a:pPr>
            <a:r>
              <a:rPr lang="en-GB" sz="2000" b="0" i="0">
                <a:effectLst/>
                <a:latin typeface="+mn-lt"/>
              </a:rPr>
              <a:t>Flexible working arrangements</a:t>
            </a:r>
          </a:p>
          <a:p>
            <a:pPr marL="342900" lvl="0" indent="-342900" fontAlgn="t">
              <a:lnSpc>
                <a:spcPct val="100000"/>
              </a:lnSpc>
              <a:buFont typeface="Arial" panose="020B0604020202020204" pitchFamily="34" charset="0"/>
              <a:buChar char="•"/>
            </a:pPr>
            <a:r>
              <a:rPr lang="en-GB" sz="2000" b="0" i="0">
                <a:effectLst/>
                <a:latin typeface="+mn-lt"/>
              </a:rPr>
              <a:t>Wellbeing programmes</a:t>
            </a:r>
          </a:p>
          <a:p>
            <a:pPr marL="342900" lvl="0" indent="-342900" fontAlgn="t">
              <a:lnSpc>
                <a:spcPct val="100000"/>
              </a:lnSpc>
              <a:buFont typeface="Arial" panose="020B0604020202020204" pitchFamily="34" charset="0"/>
              <a:buChar char="•"/>
            </a:pPr>
            <a:r>
              <a:rPr lang="en-GB" sz="2000" b="0" i="0">
                <a:effectLst/>
                <a:latin typeface="+mn-lt"/>
              </a:rPr>
              <a:t>Employee recognition schemes</a:t>
            </a:r>
          </a:p>
          <a:p>
            <a:pPr marL="342900" lvl="0" indent="-342900" fontAlgn="t">
              <a:lnSpc>
                <a:spcPct val="100000"/>
              </a:lnSpc>
              <a:buFont typeface="Arial" panose="020B0604020202020204" pitchFamily="34" charset="0"/>
              <a:buChar char="•"/>
            </a:pPr>
            <a:r>
              <a:rPr lang="en-GB" sz="2000" b="0" i="0">
                <a:effectLst/>
                <a:latin typeface="+mn-lt"/>
              </a:rPr>
              <a:t>Career development opportunities</a:t>
            </a:r>
          </a:p>
          <a:p>
            <a:pPr marL="342900" lvl="0" indent="-342900" fontAlgn="t">
              <a:lnSpc>
                <a:spcPct val="100000"/>
              </a:lnSpc>
              <a:buFont typeface="Arial" panose="020B0604020202020204" pitchFamily="34" charset="0"/>
              <a:buChar char="•"/>
            </a:pPr>
            <a:endParaRPr lang="en-GB" sz="2000" b="0" i="0">
              <a:effectLst/>
              <a:latin typeface="+mn-lt"/>
            </a:endParaRPr>
          </a:p>
          <a:p>
            <a:pPr algn="ctr" fontAlgn="t">
              <a:lnSpc>
                <a:spcPct val="100000"/>
              </a:lnSpc>
              <a:buNone/>
            </a:pPr>
            <a:r>
              <a:rPr lang="en-GB" sz="2000" b="0" i="0">
                <a:effectLst/>
                <a:latin typeface="+mn-lt"/>
              </a:rPr>
              <a:t>From a strategic HRM perspective, motivated and engaged employees are more likely to provide high-quality patient care, demonstrate organisational commitment and remain with the organisation long term.</a:t>
            </a:r>
          </a:p>
          <a:p>
            <a:pPr algn="ctr" fontAlgn="t">
              <a:lnSpc>
                <a:spcPct val="100000"/>
              </a:lnSpc>
              <a:buNone/>
            </a:pPr>
            <a:r>
              <a:rPr lang="en-GB" sz="2000" b="1" i="0">
                <a:effectLst/>
                <a:latin typeface="+mn-lt"/>
              </a:rPr>
              <a:t>Critical Evaluation</a:t>
            </a:r>
            <a:endParaRPr lang="en-GB" sz="2000" b="0" i="0">
              <a:effectLst/>
              <a:latin typeface="+mn-lt"/>
            </a:endParaRPr>
          </a:p>
          <a:p>
            <a:pPr algn="ctr" fontAlgn="t">
              <a:lnSpc>
                <a:spcPct val="100000"/>
              </a:lnSpc>
              <a:buNone/>
            </a:pPr>
            <a:r>
              <a:rPr lang="en-GB" sz="2000" b="0" i="0">
                <a:effectLst/>
                <a:latin typeface="+mn-lt"/>
              </a:rPr>
              <a:t>Financial rewards may attract employees initially; however, opportunities for development, recognition and supportive leadership often have a stronger influence on long-term employee engagement and retention</a:t>
            </a:r>
            <a:r>
              <a:rPr lang="en-GB" sz="1800" b="0" i="0">
                <a:effectLst/>
                <a:latin typeface="+mn-lt"/>
              </a:rPr>
              <a:t>.</a:t>
            </a:r>
            <a:endParaRPr lang="en-GB" sz="1800" b="0" i="0">
              <a:effectLst/>
              <a:latin typeface="Segoe UI" panose="020B0502040204020203" pitchFamily="34" charset="0"/>
            </a:endParaRPr>
          </a:p>
        </p:txBody>
      </p:sp>
    </p:spTree>
    <p:extLst>
      <p:ext uri="{BB962C8B-B14F-4D97-AF65-F5344CB8AC3E}">
        <p14:creationId xmlns:p14="http://schemas.microsoft.com/office/powerpoint/2010/main" val="2369804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789F10-2FF5-D500-608C-3513FCEF55D7}"/>
              </a:ext>
            </a:extLst>
          </p:cNvPr>
          <p:cNvSpPr txBox="1"/>
          <p:nvPr/>
        </p:nvSpPr>
        <p:spPr>
          <a:xfrm>
            <a:off x="0" y="269039"/>
            <a:ext cx="12192000" cy="4401205"/>
          </a:xfrm>
          <a:prstGeom prst="rect">
            <a:avLst/>
          </a:prstGeom>
          <a:noFill/>
        </p:spPr>
        <p:txBody>
          <a:bodyPr wrap="square" lIns="91440" tIns="45720" rIns="91440" bIns="45720" anchor="t">
            <a:spAutoFit/>
          </a:bodyPr>
          <a:lstStyle/>
          <a:p>
            <a:pPr fontAlgn="t"/>
            <a:r>
              <a:rPr lang="en-GB" sz="2000" b="1"/>
              <a:t>                                                                             Critical</a:t>
            </a:r>
            <a:r>
              <a:rPr lang="en-GB" sz="2000" b="1" i="0">
                <a:effectLst/>
                <a:latin typeface="+mn-lt"/>
              </a:rPr>
              <a:t> Analysis of HRM Practices</a:t>
            </a:r>
          </a:p>
          <a:p>
            <a:pPr fontAlgn="t">
              <a:lnSpc>
                <a:spcPct val="100000"/>
              </a:lnSpc>
              <a:buNone/>
            </a:pPr>
            <a:endParaRPr lang="en-GB" sz="2000" b="1" i="0">
              <a:effectLst/>
              <a:latin typeface="+mn-lt"/>
            </a:endParaRPr>
          </a:p>
          <a:p>
            <a:pPr fontAlgn="t">
              <a:lnSpc>
                <a:spcPct val="100000"/>
              </a:lnSpc>
              <a:buNone/>
            </a:pPr>
            <a:endParaRPr lang="en-GB" sz="2000" b="1" i="0">
              <a:effectLst/>
              <a:latin typeface="+mn-lt"/>
            </a:endParaRPr>
          </a:p>
          <a:p>
            <a:pPr algn="ctr" fontAlgn="t">
              <a:lnSpc>
                <a:spcPct val="100000"/>
              </a:lnSpc>
              <a:buNone/>
            </a:pPr>
            <a:r>
              <a:rPr lang="en-GB" sz="2000" b="0" i="0">
                <a:effectLst/>
                <a:latin typeface="+mn-lt"/>
              </a:rPr>
              <a:t>The theories examined provide valuable insights into how HRM can support organisational performance at </a:t>
            </a:r>
            <a:r>
              <a:rPr lang="en-GB" sz="2000" b="0" i="0" err="1">
                <a:effectLst/>
                <a:latin typeface="+mn-lt"/>
              </a:rPr>
              <a:t>HealthConnect</a:t>
            </a:r>
            <a:r>
              <a:rPr lang="en-GB" sz="2000" b="0" i="0">
                <a:effectLst/>
                <a:latin typeface="+mn-lt"/>
              </a:rPr>
              <a:t> UK.</a:t>
            </a:r>
          </a:p>
          <a:p>
            <a:pPr algn="ctr" fontAlgn="t">
              <a:lnSpc>
                <a:spcPct val="100000"/>
              </a:lnSpc>
              <a:buNone/>
            </a:pPr>
            <a:r>
              <a:rPr lang="en-GB" sz="2000" b="0" i="0">
                <a:effectLst/>
                <a:latin typeface="+mn-lt"/>
              </a:rPr>
              <a:t>Storey (1995) emphasises the strategic role of HRM in achieving organisational objectives through effective workforce management. Barney's (1991) Resource-Based View highlights the importance of developing unique employee capabilities as a source of competitive advantage. Porter's (1980) theory demonstrates how talented employees can contribute to differentiation within a competitive marketplace. Furthermore, Kaplan and Norton's (1996) Balanced Scorecard provides a framework for measuring organisational success, whilst Higgs (2004) identifies transformational leadership as a key driver of employee engagement and organisational change.</a:t>
            </a:r>
          </a:p>
          <a:p>
            <a:pPr algn="ctr" fontAlgn="t">
              <a:lnSpc>
                <a:spcPct val="100000"/>
              </a:lnSpc>
              <a:buNone/>
            </a:pPr>
            <a:r>
              <a:rPr lang="en-GB" sz="2000" b="0" i="0">
                <a:effectLst/>
                <a:latin typeface="+mn-lt"/>
              </a:rPr>
              <a:t>Together, these approaches suggest that HRM should not be viewed simply as an administrative function, but as a strategic partner that contributes directly to organisational growth, innovation and long-term success.</a:t>
            </a:r>
            <a:endParaRPr lang="en-GB" sz="2000" b="0" i="0">
              <a:effectLst/>
              <a:latin typeface="Segoe UI" panose="020B0502040204020203" pitchFamily="34" charset="0"/>
            </a:endParaRPr>
          </a:p>
        </p:txBody>
      </p:sp>
    </p:spTree>
    <p:extLst>
      <p:ext uri="{BB962C8B-B14F-4D97-AF65-F5344CB8AC3E}">
        <p14:creationId xmlns:p14="http://schemas.microsoft.com/office/powerpoint/2010/main" val="1655254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3C9E56-E38A-79D9-868C-4F8258D4F141}"/>
              </a:ext>
            </a:extLst>
          </p:cNvPr>
          <p:cNvSpPr txBox="1"/>
          <p:nvPr/>
        </p:nvSpPr>
        <p:spPr>
          <a:xfrm>
            <a:off x="0" y="2967417"/>
            <a:ext cx="12192000" cy="3785652"/>
          </a:xfrm>
          <a:prstGeom prst="rect">
            <a:avLst/>
          </a:prstGeom>
          <a:noFill/>
        </p:spPr>
        <p:txBody>
          <a:bodyPr wrap="square">
            <a:spAutoFit/>
          </a:bodyPr>
          <a:lstStyle/>
          <a:p>
            <a:pPr fontAlgn="t">
              <a:lnSpc>
                <a:spcPct val="100000"/>
              </a:lnSpc>
              <a:buNone/>
            </a:pPr>
            <a:r>
              <a:rPr lang="en-GB" sz="2000" b="1" i="0">
                <a:effectLst/>
                <a:latin typeface="+mn-lt"/>
              </a:rPr>
              <a:t>                                                                             Reference List Additions</a:t>
            </a:r>
          </a:p>
          <a:p>
            <a:pPr fontAlgn="t">
              <a:lnSpc>
                <a:spcPct val="100000"/>
              </a:lnSpc>
              <a:buNone/>
            </a:pPr>
            <a:endParaRPr lang="en-GB" sz="2000" b="1" i="0">
              <a:effectLst/>
              <a:latin typeface="+mn-lt"/>
            </a:endParaRPr>
          </a:p>
          <a:p>
            <a:pPr fontAlgn="t">
              <a:lnSpc>
                <a:spcPct val="100000"/>
              </a:lnSpc>
              <a:buNone/>
            </a:pPr>
            <a:endParaRPr lang="en-GB" sz="2000" b="0" i="0">
              <a:effectLst/>
              <a:latin typeface="+mn-lt"/>
            </a:endParaRPr>
          </a:p>
          <a:p>
            <a:pPr marL="342900" lvl="0" indent="-342900" fontAlgn="t">
              <a:lnSpc>
                <a:spcPct val="100000"/>
              </a:lnSpc>
              <a:buFont typeface="Arial" panose="020B0604020202020204" pitchFamily="34" charset="0"/>
              <a:buChar char="•"/>
            </a:pPr>
            <a:r>
              <a:rPr lang="en-GB" sz="2000" b="0" i="0">
                <a:effectLst/>
                <a:latin typeface="+mn-lt"/>
              </a:rPr>
              <a:t>Barney, J. (1991) ‘Firm Resources and Sustained Competitive Advantage’, </a:t>
            </a:r>
            <a:r>
              <a:rPr lang="en-GB" sz="2000" b="0" i="1">
                <a:effectLst/>
                <a:latin typeface="+mn-lt"/>
              </a:rPr>
              <a:t>Journal of Management</a:t>
            </a:r>
            <a:r>
              <a:rPr lang="en-GB" sz="2000" b="0" i="0">
                <a:effectLst/>
                <a:latin typeface="+mn-lt"/>
              </a:rPr>
              <a:t>, 17(1), pp. 99-120.</a:t>
            </a:r>
          </a:p>
          <a:p>
            <a:pPr marL="342900" lvl="0" indent="-342900" fontAlgn="t">
              <a:lnSpc>
                <a:spcPct val="100000"/>
              </a:lnSpc>
              <a:buFont typeface="Arial" panose="020B0604020202020204" pitchFamily="34" charset="0"/>
              <a:buChar char="•"/>
            </a:pPr>
            <a:r>
              <a:rPr lang="en-GB" sz="2000" b="0" i="0">
                <a:effectLst/>
                <a:latin typeface="+mn-lt"/>
              </a:rPr>
              <a:t>Higgs, M. (2004) ‘Leadership and Change: A Discussion of Issues Relevant to Effective Change Leadership’, </a:t>
            </a:r>
            <a:r>
              <a:rPr lang="en-GB" sz="2000" b="0" i="1">
                <a:effectLst/>
                <a:latin typeface="+mn-lt"/>
              </a:rPr>
              <a:t>Strategic HR Review</a:t>
            </a:r>
            <a:r>
              <a:rPr lang="en-GB" sz="2000" b="0" i="0">
                <a:effectLst/>
                <a:latin typeface="+mn-lt"/>
              </a:rPr>
              <a:t>, 3(5), pp. 24-27.</a:t>
            </a:r>
          </a:p>
          <a:p>
            <a:pPr marL="342900" lvl="0" indent="-342900" fontAlgn="t">
              <a:lnSpc>
                <a:spcPct val="100000"/>
              </a:lnSpc>
              <a:buFont typeface="Arial" panose="020B0604020202020204" pitchFamily="34" charset="0"/>
              <a:buChar char="•"/>
            </a:pPr>
            <a:r>
              <a:rPr lang="en-GB" sz="2000" b="0" i="0">
                <a:effectLst/>
                <a:latin typeface="+mn-lt"/>
              </a:rPr>
              <a:t>Kaplan, R.S. and Norton, D.P. (1996) </a:t>
            </a:r>
            <a:r>
              <a:rPr lang="en-GB" sz="2000" b="0" i="1">
                <a:effectLst/>
                <a:latin typeface="+mn-lt"/>
              </a:rPr>
              <a:t>The Balanced Scorecard: Translating Strategy into Action</a:t>
            </a:r>
            <a:r>
              <a:rPr lang="en-GB" sz="2000" b="0" i="0">
                <a:effectLst/>
                <a:latin typeface="+mn-lt"/>
              </a:rPr>
              <a:t>. Boston: Harvard Business School Press.</a:t>
            </a:r>
          </a:p>
          <a:p>
            <a:pPr marL="342900" lvl="0" indent="-342900" fontAlgn="t">
              <a:lnSpc>
                <a:spcPct val="100000"/>
              </a:lnSpc>
              <a:buFont typeface="Arial" panose="020B0604020202020204" pitchFamily="34" charset="0"/>
              <a:buChar char="•"/>
            </a:pPr>
            <a:r>
              <a:rPr lang="en-GB" sz="2000" b="0" i="0">
                <a:effectLst/>
                <a:latin typeface="+mn-lt"/>
              </a:rPr>
              <a:t>Porter, M.E. (1980) </a:t>
            </a:r>
            <a:r>
              <a:rPr lang="en-GB" sz="2000" b="0" i="1">
                <a:effectLst/>
                <a:latin typeface="+mn-lt"/>
              </a:rPr>
              <a:t>Competitive Strategy: Techniques for Analysing Industries and Competitors</a:t>
            </a:r>
            <a:r>
              <a:rPr lang="en-GB" sz="2000" b="0" i="0">
                <a:effectLst/>
                <a:latin typeface="+mn-lt"/>
              </a:rPr>
              <a:t>. New York: Free Press.</a:t>
            </a:r>
          </a:p>
          <a:p>
            <a:pPr marL="342900" lvl="0" indent="-342900" fontAlgn="t">
              <a:lnSpc>
                <a:spcPct val="100000"/>
              </a:lnSpc>
              <a:buFont typeface="Arial" panose="020B0604020202020204" pitchFamily="34" charset="0"/>
              <a:buChar char="•"/>
            </a:pPr>
            <a:r>
              <a:rPr lang="en-GB" sz="2000" b="0" i="0">
                <a:effectLst/>
                <a:latin typeface="+mn-lt"/>
              </a:rPr>
              <a:t>Storey, J. (1995) </a:t>
            </a:r>
            <a:r>
              <a:rPr lang="en-GB" sz="2000" b="0" i="1">
                <a:effectLst/>
                <a:latin typeface="+mn-lt"/>
              </a:rPr>
              <a:t>Human Resource Management: A Critical Text</a:t>
            </a:r>
            <a:r>
              <a:rPr lang="en-GB" sz="2000" b="0" i="0">
                <a:effectLst/>
                <a:latin typeface="+mn-lt"/>
              </a:rPr>
              <a:t>. London: Routledge.</a:t>
            </a:r>
            <a:endParaRPr lang="en-GB" sz="2000" b="0" i="0">
              <a:effectLst/>
              <a:latin typeface="Segoe UI" panose="020B0502040204020203" pitchFamily="34" charset="0"/>
            </a:endParaRPr>
          </a:p>
        </p:txBody>
      </p:sp>
      <p:sp>
        <p:nvSpPr>
          <p:cNvPr id="5" name="Title 4">
            <a:extLst>
              <a:ext uri="{FF2B5EF4-FFF2-40B4-BE49-F238E27FC236}">
                <a16:creationId xmlns:a16="http://schemas.microsoft.com/office/drawing/2014/main" id="{00857361-26CF-27F0-43CA-BF823892CA58}"/>
              </a:ext>
            </a:extLst>
          </p:cNvPr>
          <p:cNvSpPr>
            <a:spLocks noGrp="1"/>
          </p:cNvSpPr>
          <p:nvPr>
            <p:ph type="title"/>
          </p:nvPr>
        </p:nvSpPr>
        <p:spPr>
          <a:xfrm>
            <a:off x="434715" y="104932"/>
            <a:ext cx="11482465" cy="2683238"/>
          </a:xfrm>
        </p:spPr>
        <p:txBody>
          <a:bodyPr>
            <a:noAutofit/>
          </a:bodyPr>
          <a:lstStyle/>
          <a:p>
            <a:pPr fontAlgn="t"/>
            <a:br>
              <a:rPr lang="en-GB" sz="2000" b="1"/>
            </a:br>
            <a:r>
              <a:rPr lang="en-GB" sz="2000" b="1"/>
              <a:t>                                                                                                   Conclusion</a:t>
            </a:r>
            <a:br>
              <a:rPr lang="en-GB" sz="2000" b="1"/>
            </a:br>
            <a:br>
              <a:rPr lang="en-GB" sz="2000" b="1"/>
            </a:br>
            <a:r>
              <a:rPr lang="en-GB" sz="2000"/>
              <a:t>In conclusion, organisational success depends on effectively aligning people, strategy, leadership, and performance management. The theories of Storey (1995), Barney (1991), Porter (1980), Higgs (2004), and Kaplan and Norton (1996) demonstrate that organisations can achieve sustainable competitive advantage through strategic HRM, strong leadership, clear competitive positioning, and effective performance measurement. Together, these approaches support long-term growth and improved organisational performance.</a:t>
            </a:r>
            <a:br>
              <a:rPr lang="en-GB" sz="2000"/>
            </a:br>
            <a:endParaRPr lang="en-GB" sz="2000"/>
          </a:p>
        </p:txBody>
      </p:sp>
    </p:spTree>
    <p:extLst>
      <p:ext uri="{BB962C8B-B14F-4D97-AF65-F5344CB8AC3E}">
        <p14:creationId xmlns:p14="http://schemas.microsoft.com/office/powerpoint/2010/main" val="29416927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e95956afddbfb459c3397d2bae53ee30">
  <xsd:schema xmlns:xsd="http://www.w3.org/2001/XMLSchema" xmlns:xs="http://www.w3.org/2001/XMLSchema" xmlns:p="http://schemas.microsoft.com/office/2006/metadata/properties" xmlns:ns3="b4f9f7ee-5770-4a14-8925-17f3d16e50b7" targetNamespace="http://schemas.microsoft.com/office/2006/metadata/properties" ma:root="true" ma:fieldsID="6a4e6955011b9aec8b167707d62ae2f0"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7D42CB7-8DED-493F-AF34-AFD216B1C002}">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789B9C9-0201-406F-B20E-6A493E9E1E49}">
  <ds:schemaRefs>
    <ds:schemaRef ds:uri="b4f9f7ee-5770-4a14-8925-17f3d16e50b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91EC65A-906D-4ADA-ADF6-3289D0682DC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HealthConnectUK HRM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Conclusion  In conclusion, organisational success depends on effectively aligning people, strategy, leadership, and performance management. The theories of Storey (1995), Barney (1991), Porter (1980), Higgs (2004), and Kaplan and Norton (1996) demonstrate that organisations can achieve sustainable competitive advantage through strategic HRM, strong leadership, clear competitive positioning, and effective performance measurement. Together, these approaches support long-term growth and improved organisational performance.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Mihai Oniga (2511159)</dc:creator>
  <cp:revision>5</cp:revision>
  <dcterms:created xsi:type="dcterms:W3CDTF">2026-10-07T13:26:52Z</dcterms:created>
  <dcterms:modified xsi:type="dcterms:W3CDTF">2026-10-07T15:08:54Z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