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7" r:id="rId3"/>
    <p:sldId id="266" r:id="rId4"/>
    <p:sldId id="263" r:id="rId5"/>
    <p:sldId id="264" r:id="rId6"/>
    <p:sldId id="262" r:id="rId7"/>
    <p:sldId id="269" r:id="rId8"/>
    <p:sldId id="261" r:id="rId9"/>
    <p:sldId id="270" r:id="rId10"/>
    <p:sldId id="271" r:id="rId11"/>
    <p:sldId id="260" r:id="rId12"/>
    <p:sldId id="259" r:id="rId13"/>
    <p:sldId id="268"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24"/>
  </p:normalViewPr>
  <p:slideViewPr>
    <p:cSldViewPr snapToGrid="0" snapToObjects="1">
      <p:cViewPr varScale="1">
        <p:scale>
          <a:sx n="106" d="100"/>
          <a:sy n="106" d="100"/>
        </p:scale>
        <p:origin x="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AACA71-B8A9-4D4E-AAE8-16D0DEBCDEC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D4759B7-5225-4FA9-AA2E-8F750512FCED}">
      <dgm:prSet/>
      <dgm:spPr/>
      <dgm:t>
        <a:bodyPr/>
        <a:lstStyle/>
        <a:p>
          <a:r>
            <a:rPr lang="en-GB"/>
            <a:t>When it comes to making important life decisions, it gives patients the confidence to depend on themselves.</a:t>
          </a:r>
          <a:endParaRPr lang="en-US"/>
        </a:p>
      </dgm:t>
    </dgm:pt>
    <dgm:pt modelId="{47C6D2D3-8173-455C-A4D9-949C053AD11D}" type="parTrans" cxnId="{DA3D41AF-6FC1-48F0-9214-2980ED93AB8C}">
      <dgm:prSet/>
      <dgm:spPr/>
      <dgm:t>
        <a:bodyPr/>
        <a:lstStyle/>
        <a:p>
          <a:endParaRPr lang="en-US"/>
        </a:p>
      </dgm:t>
    </dgm:pt>
    <dgm:pt modelId="{575AED62-D246-473B-BF50-C3A9244326F2}" type="sibTrans" cxnId="{DA3D41AF-6FC1-48F0-9214-2980ED93AB8C}">
      <dgm:prSet/>
      <dgm:spPr/>
      <dgm:t>
        <a:bodyPr/>
        <a:lstStyle/>
        <a:p>
          <a:endParaRPr lang="en-US"/>
        </a:p>
      </dgm:t>
    </dgm:pt>
    <dgm:pt modelId="{B76BB110-B3C5-4014-A635-FFFB05F72CE4}">
      <dgm:prSet/>
      <dgm:spPr/>
      <dgm:t>
        <a:bodyPr/>
        <a:lstStyle/>
        <a:p>
          <a:r>
            <a:rPr lang="en-GB"/>
            <a:t>increases patient involvement in therapeutic initiatives.</a:t>
          </a:r>
          <a:endParaRPr lang="en-US"/>
        </a:p>
      </dgm:t>
    </dgm:pt>
    <dgm:pt modelId="{826A95D6-E106-483F-9373-8752B9B38453}" type="parTrans" cxnId="{07430279-21C5-42A7-ACE2-CF094AF29EB9}">
      <dgm:prSet/>
      <dgm:spPr/>
      <dgm:t>
        <a:bodyPr/>
        <a:lstStyle/>
        <a:p>
          <a:endParaRPr lang="en-US"/>
        </a:p>
      </dgm:t>
    </dgm:pt>
    <dgm:pt modelId="{66A4619B-3799-4885-9808-389521D2EAEE}" type="sibTrans" cxnId="{07430279-21C5-42A7-ACE2-CF094AF29EB9}">
      <dgm:prSet/>
      <dgm:spPr/>
      <dgm:t>
        <a:bodyPr/>
        <a:lstStyle/>
        <a:p>
          <a:endParaRPr lang="en-US"/>
        </a:p>
      </dgm:t>
    </dgm:pt>
    <dgm:pt modelId="{36161DC8-B89F-4063-9B11-44EC178686BD}">
      <dgm:prSet/>
      <dgm:spPr/>
      <dgm:t>
        <a:bodyPr/>
        <a:lstStyle/>
        <a:p>
          <a:r>
            <a:rPr lang="en-GB"/>
            <a:t>high-risk lifestyle behaviours are significantly changed</a:t>
          </a:r>
          <a:endParaRPr lang="en-US"/>
        </a:p>
      </dgm:t>
    </dgm:pt>
    <dgm:pt modelId="{061D9284-E921-4193-A06A-A4959BDCDA5F}" type="parTrans" cxnId="{FEB87384-51D3-4798-B3C2-68C3DB72F893}">
      <dgm:prSet/>
      <dgm:spPr/>
      <dgm:t>
        <a:bodyPr/>
        <a:lstStyle/>
        <a:p>
          <a:endParaRPr lang="en-US"/>
        </a:p>
      </dgm:t>
    </dgm:pt>
    <dgm:pt modelId="{23933C5F-9169-40B6-A161-36D8F6B0CE72}" type="sibTrans" cxnId="{FEB87384-51D3-4798-B3C2-68C3DB72F893}">
      <dgm:prSet/>
      <dgm:spPr/>
      <dgm:t>
        <a:bodyPr/>
        <a:lstStyle/>
        <a:p>
          <a:endParaRPr lang="en-US"/>
        </a:p>
      </dgm:t>
    </dgm:pt>
    <dgm:pt modelId="{0C92A85B-1D70-4A2C-9A30-CC9FF3BFF4DB}">
      <dgm:prSet/>
      <dgm:spPr/>
      <dgm:t>
        <a:bodyPr/>
        <a:lstStyle/>
        <a:p>
          <a:r>
            <a:rPr lang="en-GB"/>
            <a:t>Welsh Government (2011) </a:t>
          </a:r>
          <a:endParaRPr lang="en-US"/>
        </a:p>
      </dgm:t>
    </dgm:pt>
    <dgm:pt modelId="{69FD4D34-EC02-4333-8B68-0041989B5286}" type="parTrans" cxnId="{A308C99E-302A-4CCE-9AD6-B57FA22F379F}">
      <dgm:prSet/>
      <dgm:spPr/>
      <dgm:t>
        <a:bodyPr/>
        <a:lstStyle/>
        <a:p>
          <a:endParaRPr lang="en-US"/>
        </a:p>
      </dgm:t>
    </dgm:pt>
    <dgm:pt modelId="{21EA36E8-3FA7-49DC-AF9C-40F86F5FD94E}" type="sibTrans" cxnId="{A308C99E-302A-4CCE-9AD6-B57FA22F379F}">
      <dgm:prSet/>
      <dgm:spPr/>
      <dgm:t>
        <a:bodyPr/>
        <a:lstStyle/>
        <a:p>
          <a:endParaRPr lang="en-US"/>
        </a:p>
      </dgm:t>
    </dgm:pt>
    <dgm:pt modelId="{8F9D33EC-1BDE-BF43-A4F8-0BBBEA9AD78D}" type="pres">
      <dgm:prSet presAssocID="{A5AACA71-B8A9-4D4E-AAE8-16D0DEBCDECC}" presName="vert0" presStyleCnt="0">
        <dgm:presLayoutVars>
          <dgm:dir/>
          <dgm:animOne val="branch"/>
          <dgm:animLvl val="lvl"/>
        </dgm:presLayoutVars>
      </dgm:prSet>
      <dgm:spPr/>
    </dgm:pt>
    <dgm:pt modelId="{C9BC288E-BD8E-A149-83AF-7E6AC6546705}" type="pres">
      <dgm:prSet presAssocID="{AD4759B7-5225-4FA9-AA2E-8F750512FCED}" presName="thickLine" presStyleLbl="alignNode1" presStyleIdx="0" presStyleCnt="4"/>
      <dgm:spPr/>
    </dgm:pt>
    <dgm:pt modelId="{B2B8A2E3-6E5A-7A46-B777-1A48B1A01365}" type="pres">
      <dgm:prSet presAssocID="{AD4759B7-5225-4FA9-AA2E-8F750512FCED}" presName="horz1" presStyleCnt="0"/>
      <dgm:spPr/>
    </dgm:pt>
    <dgm:pt modelId="{C2FEF51C-A782-FC43-ADF5-366E0AC79174}" type="pres">
      <dgm:prSet presAssocID="{AD4759B7-5225-4FA9-AA2E-8F750512FCED}" presName="tx1" presStyleLbl="revTx" presStyleIdx="0" presStyleCnt="4"/>
      <dgm:spPr/>
    </dgm:pt>
    <dgm:pt modelId="{30D1290C-90E5-4741-9471-9A11FB760E48}" type="pres">
      <dgm:prSet presAssocID="{AD4759B7-5225-4FA9-AA2E-8F750512FCED}" presName="vert1" presStyleCnt="0"/>
      <dgm:spPr/>
    </dgm:pt>
    <dgm:pt modelId="{EE4102C5-4F8F-E644-8196-7C5335E41633}" type="pres">
      <dgm:prSet presAssocID="{B76BB110-B3C5-4014-A635-FFFB05F72CE4}" presName="thickLine" presStyleLbl="alignNode1" presStyleIdx="1" presStyleCnt="4"/>
      <dgm:spPr/>
    </dgm:pt>
    <dgm:pt modelId="{18475A0D-082A-CD40-B065-54F70FD13090}" type="pres">
      <dgm:prSet presAssocID="{B76BB110-B3C5-4014-A635-FFFB05F72CE4}" presName="horz1" presStyleCnt="0"/>
      <dgm:spPr/>
    </dgm:pt>
    <dgm:pt modelId="{75BC03FA-E614-4D4F-8541-A1DCA6906654}" type="pres">
      <dgm:prSet presAssocID="{B76BB110-B3C5-4014-A635-FFFB05F72CE4}" presName="tx1" presStyleLbl="revTx" presStyleIdx="1" presStyleCnt="4"/>
      <dgm:spPr/>
    </dgm:pt>
    <dgm:pt modelId="{888FA6E4-2F45-534B-B373-FCBE7F4ABDB2}" type="pres">
      <dgm:prSet presAssocID="{B76BB110-B3C5-4014-A635-FFFB05F72CE4}" presName="vert1" presStyleCnt="0"/>
      <dgm:spPr/>
    </dgm:pt>
    <dgm:pt modelId="{6511B042-36D4-6445-BDB1-1971EFAE7EA7}" type="pres">
      <dgm:prSet presAssocID="{36161DC8-B89F-4063-9B11-44EC178686BD}" presName="thickLine" presStyleLbl="alignNode1" presStyleIdx="2" presStyleCnt="4"/>
      <dgm:spPr/>
    </dgm:pt>
    <dgm:pt modelId="{AF70158C-8C63-F945-B7DF-157077ADDC03}" type="pres">
      <dgm:prSet presAssocID="{36161DC8-B89F-4063-9B11-44EC178686BD}" presName="horz1" presStyleCnt="0"/>
      <dgm:spPr/>
    </dgm:pt>
    <dgm:pt modelId="{9C4F046C-0128-3A48-A99E-CF582C310705}" type="pres">
      <dgm:prSet presAssocID="{36161DC8-B89F-4063-9B11-44EC178686BD}" presName="tx1" presStyleLbl="revTx" presStyleIdx="2" presStyleCnt="4"/>
      <dgm:spPr/>
    </dgm:pt>
    <dgm:pt modelId="{E0D165D0-278D-4140-A253-CFD93D7416D3}" type="pres">
      <dgm:prSet presAssocID="{36161DC8-B89F-4063-9B11-44EC178686BD}" presName="vert1" presStyleCnt="0"/>
      <dgm:spPr/>
    </dgm:pt>
    <dgm:pt modelId="{15AC4DCD-C0A6-6942-BC32-BD7146A6ADCE}" type="pres">
      <dgm:prSet presAssocID="{0C92A85B-1D70-4A2C-9A30-CC9FF3BFF4DB}" presName="thickLine" presStyleLbl="alignNode1" presStyleIdx="3" presStyleCnt="4"/>
      <dgm:spPr/>
    </dgm:pt>
    <dgm:pt modelId="{40F29CE6-0B5B-3742-ABE8-3C539CC74FC5}" type="pres">
      <dgm:prSet presAssocID="{0C92A85B-1D70-4A2C-9A30-CC9FF3BFF4DB}" presName="horz1" presStyleCnt="0"/>
      <dgm:spPr/>
    </dgm:pt>
    <dgm:pt modelId="{59F22CF4-8C29-E949-B540-06B3DD3F5FFF}" type="pres">
      <dgm:prSet presAssocID="{0C92A85B-1D70-4A2C-9A30-CC9FF3BFF4DB}" presName="tx1" presStyleLbl="revTx" presStyleIdx="3" presStyleCnt="4"/>
      <dgm:spPr/>
    </dgm:pt>
    <dgm:pt modelId="{A4B429AC-C9BE-DE49-9F88-E7BCE0CEC31F}" type="pres">
      <dgm:prSet presAssocID="{0C92A85B-1D70-4A2C-9A30-CC9FF3BFF4DB}" presName="vert1" presStyleCnt="0"/>
      <dgm:spPr/>
    </dgm:pt>
  </dgm:ptLst>
  <dgm:cxnLst>
    <dgm:cxn modelId="{13DD8D4C-89D4-FA4F-B3E2-6A53694DDB6C}" type="presOf" srcId="{AD4759B7-5225-4FA9-AA2E-8F750512FCED}" destId="{C2FEF51C-A782-FC43-ADF5-366E0AC79174}" srcOrd="0" destOrd="0" presId="urn:microsoft.com/office/officeart/2008/layout/LinedList"/>
    <dgm:cxn modelId="{909AF467-5DAA-CA41-85C0-98EAD78B3446}" type="presOf" srcId="{0C92A85B-1D70-4A2C-9A30-CC9FF3BFF4DB}" destId="{59F22CF4-8C29-E949-B540-06B3DD3F5FFF}" srcOrd="0" destOrd="0" presId="urn:microsoft.com/office/officeart/2008/layout/LinedList"/>
    <dgm:cxn modelId="{3A778975-C46B-4A4B-ADD5-74CBC0A20BDB}" type="presOf" srcId="{A5AACA71-B8A9-4D4E-AAE8-16D0DEBCDECC}" destId="{8F9D33EC-1BDE-BF43-A4F8-0BBBEA9AD78D}" srcOrd="0" destOrd="0" presId="urn:microsoft.com/office/officeart/2008/layout/LinedList"/>
    <dgm:cxn modelId="{07430279-21C5-42A7-ACE2-CF094AF29EB9}" srcId="{A5AACA71-B8A9-4D4E-AAE8-16D0DEBCDECC}" destId="{B76BB110-B3C5-4014-A635-FFFB05F72CE4}" srcOrd="1" destOrd="0" parTransId="{826A95D6-E106-483F-9373-8752B9B38453}" sibTransId="{66A4619B-3799-4885-9808-389521D2EAEE}"/>
    <dgm:cxn modelId="{FEB87384-51D3-4798-B3C2-68C3DB72F893}" srcId="{A5AACA71-B8A9-4D4E-AAE8-16D0DEBCDECC}" destId="{36161DC8-B89F-4063-9B11-44EC178686BD}" srcOrd="2" destOrd="0" parTransId="{061D9284-E921-4193-A06A-A4959BDCDA5F}" sibTransId="{23933C5F-9169-40B6-A161-36D8F6B0CE72}"/>
    <dgm:cxn modelId="{57DF8F8F-7449-B94F-B88B-11CCB331F5B6}" type="presOf" srcId="{B76BB110-B3C5-4014-A635-FFFB05F72CE4}" destId="{75BC03FA-E614-4D4F-8541-A1DCA6906654}" srcOrd="0" destOrd="0" presId="urn:microsoft.com/office/officeart/2008/layout/LinedList"/>
    <dgm:cxn modelId="{A308C99E-302A-4CCE-9AD6-B57FA22F379F}" srcId="{A5AACA71-B8A9-4D4E-AAE8-16D0DEBCDECC}" destId="{0C92A85B-1D70-4A2C-9A30-CC9FF3BFF4DB}" srcOrd="3" destOrd="0" parTransId="{69FD4D34-EC02-4333-8B68-0041989B5286}" sibTransId="{21EA36E8-3FA7-49DC-AF9C-40F86F5FD94E}"/>
    <dgm:cxn modelId="{DA3D41AF-6FC1-48F0-9214-2980ED93AB8C}" srcId="{A5AACA71-B8A9-4D4E-AAE8-16D0DEBCDECC}" destId="{AD4759B7-5225-4FA9-AA2E-8F750512FCED}" srcOrd="0" destOrd="0" parTransId="{47C6D2D3-8173-455C-A4D9-949C053AD11D}" sibTransId="{575AED62-D246-473B-BF50-C3A9244326F2}"/>
    <dgm:cxn modelId="{B107C5EB-92F8-644B-9869-050FBCCCD3D2}" type="presOf" srcId="{36161DC8-B89F-4063-9B11-44EC178686BD}" destId="{9C4F046C-0128-3A48-A99E-CF582C310705}" srcOrd="0" destOrd="0" presId="urn:microsoft.com/office/officeart/2008/layout/LinedList"/>
    <dgm:cxn modelId="{02B18952-8F1B-DB4F-8976-177DBB6BEE1A}" type="presParOf" srcId="{8F9D33EC-1BDE-BF43-A4F8-0BBBEA9AD78D}" destId="{C9BC288E-BD8E-A149-83AF-7E6AC6546705}" srcOrd="0" destOrd="0" presId="urn:microsoft.com/office/officeart/2008/layout/LinedList"/>
    <dgm:cxn modelId="{9FE7F638-47BC-E44A-BF34-E1380B6B327C}" type="presParOf" srcId="{8F9D33EC-1BDE-BF43-A4F8-0BBBEA9AD78D}" destId="{B2B8A2E3-6E5A-7A46-B777-1A48B1A01365}" srcOrd="1" destOrd="0" presId="urn:microsoft.com/office/officeart/2008/layout/LinedList"/>
    <dgm:cxn modelId="{85306F86-C8DC-6D41-BACD-FA7A091DB1BC}" type="presParOf" srcId="{B2B8A2E3-6E5A-7A46-B777-1A48B1A01365}" destId="{C2FEF51C-A782-FC43-ADF5-366E0AC79174}" srcOrd="0" destOrd="0" presId="urn:microsoft.com/office/officeart/2008/layout/LinedList"/>
    <dgm:cxn modelId="{B7B95B12-673E-054E-AC88-420C83BAD360}" type="presParOf" srcId="{B2B8A2E3-6E5A-7A46-B777-1A48B1A01365}" destId="{30D1290C-90E5-4741-9471-9A11FB760E48}" srcOrd="1" destOrd="0" presId="urn:microsoft.com/office/officeart/2008/layout/LinedList"/>
    <dgm:cxn modelId="{864EA4A3-4E66-0E4D-8343-403E51F27BA7}" type="presParOf" srcId="{8F9D33EC-1BDE-BF43-A4F8-0BBBEA9AD78D}" destId="{EE4102C5-4F8F-E644-8196-7C5335E41633}" srcOrd="2" destOrd="0" presId="urn:microsoft.com/office/officeart/2008/layout/LinedList"/>
    <dgm:cxn modelId="{269802B3-551B-8F4C-968A-CB337506A66F}" type="presParOf" srcId="{8F9D33EC-1BDE-BF43-A4F8-0BBBEA9AD78D}" destId="{18475A0D-082A-CD40-B065-54F70FD13090}" srcOrd="3" destOrd="0" presId="urn:microsoft.com/office/officeart/2008/layout/LinedList"/>
    <dgm:cxn modelId="{F406A75E-5C23-5F41-B731-DDFD4F29780C}" type="presParOf" srcId="{18475A0D-082A-CD40-B065-54F70FD13090}" destId="{75BC03FA-E614-4D4F-8541-A1DCA6906654}" srcOrd="0" destOrd="0" presId="urn:microsoft.com/office/officeart/2008/layout/LinedList"/>
    <dgm:cxn modelId="{1453FC13-AA3B-4447-BA86-BF6CC387D4A3}" type="presParOf" srcId="{18475A0D-082A-CD40-B065-54F70FD13090}" destId="{888FA6E4-2F45-534B-B373-FCBE7F4ABDB2}" srcOrd="1" destOrd="0" presId="urn:microsoft.com/office/officeart/2008/layout/LinedList"/>
    <dgm:cxn modelId="{B3C8D9D9-3015-534C-8E63-8488170CC794}" type="presParOf" srcId="{8F9D33EC-1BDE-BF43-A4F8-0BBBEA9AD78D}" destId="{6511B042-36D4-6445-BDB1-1971EFAE7EA7}" srcOrd="4" destOrd="0" presId="urn:microsoft.com/office/officeart/2008/layout/LinedList"/>
    <dgm:cxn modelId="{C1DF05A7-0123-8E4A-BE61-E76DA30F9116}" type="presParOf" srcId="{8F9D33EC-1BDE-BF43-A4F8-0BBBEA9AD78D}" destId="{AF70158C-8C63-F945-B7DF-157077ADDC03}" srcOrd="5" destOrd="0" presId="urn:microsoft.com/office/officeart/2008/layout/LinedList"/>
    <dgm:cxn modelId="{6708A7BC-DE01-C749-8E1D-C59462AA43DC}" type="presParOf" srcId="{AF70158C-8C63-F945-B7DF-157077ADDC03}" destId="{9C4F046C-0128-3A48-A99E-CF582C310705}" srcOrd="0" destOrd="0" presId="urn:microsoft.com/office/officeart/2008/layout/LinedList"/>
    <dgm:cxn modelId="{C918173F-C344-484E-B225-CA16B42D081B}" type="presParOf" srcId="{AF70158C-8C63-F945-B7DF-157077ADDC03}" destId="{E0D165D0-278D-4140-A253-CFD93D7416D3}" srcOrd="1" destOrd="0" presId="urn:microsoft.com/office/officeart/2008/layout/LinedList"/>
    <dgm:cxn modelId="{D3329DCC-A7EE-6D40-B393-26FD26B656EA}" type="presParOf" srcId="{8F9D33EC-1BDE-BF43-A4F8-0BBBEA9AD78D}" destId="{15AC4DCD-C0A6-6942-BC32-BD7146A6ADCE}" srcOrd="6" destOrd="0" presId="urn:microsoft.com/office/officeart/2008/layout/LinedList"/>
    <dgm:cxn modelId="{7A5478B3-3ED3-C942-9DA9-D6F0984963B6}" type="presParOf" srcId="{8F9D33EC-1BDE-BF43-A4F8-0BBBEA9AD78D}" destId="{40F29CE6-0B5B-3742-ABE8-3C539CC74FC5}" srcOrd="7" destOrd="0" presId="urn:microsoft.com/office/officeart/2008/layout/LinedList"/>
    <dgm:cxn modelId="{66EF0D5F-0846-3747-BFFF-CCA3D4D3FBD8}" type="presParOf" srcId="{40F29CE6-0B5B-3742-ABE8-3C539CC74FC5}" destId="{59F22CF4-8C29-E949-B540-06B3DD3F5FFF}" srcOrd="0" destOrd="0" presId="urn:microsoft.com/office/officeart/2008/layout/LinedList"/>
    <dgm:cxn modelId="{3D45BBED-3EDD-8841-9D98-D435F379F9ED}" type="presParOf" srcId="{40F29CE6-0B5B-3742-ABE8-3C539CC74FC5}" destId="{A4B429AC-C9BE-DE49-9F88-E7BCE0CEC3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0182DB-E2BD-4F9D-B8AA-1885CAB2C9B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B50F244-63B1-4F7D-8C50-DFA5D8318B9B}">
      <dgm:prSet/>
      <dgm:spPr/>
      <dgm:t>
        <a:bodyPr/>
        <a:lstStyle/>
        <a:p>
          <a:r>
            <a:rPr lang="en-GB"/>
            <a:t>Cognitive-behavioural therapy can be completed more quickly than other forms of treatment. </a:t>
          </a:r>
          <a:endParaRPr lang="en-US"/>
        </a:p>
      </dgm:t>
    </dgm:pt>
    <dgm:pt modelId="{31EFCF0A-3ADC-4E17-BEBE-F39A6CBB6227}" type="parTrans" cxnId="{C79F41E2-6390-4CCA-A0FD-1D8691961AD6}">
      <dgm:prSet/>
      <dgm:spPr/>
      <dgm:t>
        <a:bodyPr/>
        <a:lstStyle/>
        <a:p>
          <a:endParaRPr lang="en-US"/>
        </a:p>
      </dgm:t>
    </dgm:pt>
    <dgm:pt modelId="{DF304023-BDAA-4B63-A50F-0C27A4F82838}" type="sibTrans" cxnId="{C79F41E2-6390-4CCA-A0FD-1D8691961AD6}">
      <dgm:prSet/>
      <dgm:spPr/>
      <dgm:t>
        <a:bodyPr/>
        <a:lstStyle/>
        <a:p>
          <a:endParaRPr lang="en-US"/>
        </a:p>
      </dgm:t>
    </dgm:pt>
    <dgm:pt modelId="{A399B703-F154-4888-A44C-3138219D7678}">
      <dgm:prSet/>
      <dgm:spPr/>
      <dgm:t>
        <a:bodyPr/>
        <a:lstStyle/>
        <a:p>
          <a:r>
            <a:rPr lang="en-GB"/>
            <a:t>It gives patients concrete, useful strategies that they may immediately put into practice for their everyday lives. </a:t>
          </a:r>
          <a:endParaRPr lang="en-US"/>
        </a:p>
      </dgm:t>
    </dgm:pt>
    <dgm:pt modelId="{BB72F848-2DA7-49DE-BCC8-BBDD89F1AEF3}" type="parTrans" cxnId="{AC1B2F89-4118-4267-9026-3ECD595FB4B5}">
      <dgm:prSet/>
      <dgm:spPr/>
      <dgm:t>
        <a:bodyPr/>
        <a:lstStyle/>
        <a:p>
          <a:endParaRPr lang="en-US"/>
        </a:p>
      </dgm:t>
    </dgm:pt>
    <dgm:pt modelId="{5ADE5CC6-4085-439C-9C65-726890728D02}" type="sibTrans" cxnId="{AC1B2F89-4118-4267-9026-3ECD595FB4B5}">
      <dgm:prSet/>
      <dgm:spPr/>
      <dgm:t>
        <a:bodyPr/>
        <a:lstStyle/>
        <a:p>
          <a:endParaRPr lang="en-US"/>
        </a:p>
      </dgm:t>
    </dgm:pt>
    <dgm:pt modelId="{EC9B7305-8BE5-493D-9DB1-4F17800E5DA7}">
      <dgm:prSet/>
      <dgm:spPr/>
      <dgm:t>
        <a:bodyPr/>
        <a:lstStyle/>
        <a:p>
          <a:r>
            <a:rPr lang="en-GB"/>
            <a:t>McHugh, et. al. (2010) </a:t>
          </a:r>
          <a:endParaRPr lang="en-US"/>
        </a:p>
      </dgm:t>
    </dgm:pt>
    <dgm:pt modelId="{1E2800D5-8B8C-4160-B5B3-3F5D020AB3C6}" type="parTrans" cxnId="{505AA957-EE9A-4CEB-AE69-C9EDE9DE0FB6}">
      <dgm:prSet/>
      <dgm:spPr/>
      <dgm:t>
        <a:bodyPr/>
        <a:lstStyle/>
        <a:p>
          <a:endParaRPr lang="en-US"/>
        </a:p>
      </dgm:t>
    </dgm:pt>
    <dgm:pt modelId="{1228C5D8-A17F-4641-8D03-F448FDE55330}" type="sibTrans" cxnId="{505AA957-EE9A-4CEB-AE69-C9EDE9DE0FB6}">
      <dgm:prSet/>
      <dgm:spPr/>
      <dgm:t>
        <a:bodyPr/>
        <a:lstStyle/>
        <a:p>
          <a:endParaRPr lang="en-US"/>
        </a:p>
      </dgm:t>
    </dgm:pt>
    <dgm:pt modelId="{A87F41CE-33A6-7C4F-BBAC-DE0615A83949}" type="pres">
      <dgm:prSet presAssocID="{E10182DB-E2BD-4F9D-B8AA-1885CAB2C9BF}" presName="vert0" presStyleCnt="0">
        <dgm:presLayoutVars>
          <dgm:dir/>
          <dgm:animOne val="branch"/>
          <dgm:animLvl val="lvl"/>
        </dgm:presLayoutVars>
      </dgm:prSet>
      <dgm:spPr/>
    </dgm:pt>
    <dgm:pt modelId="{BB5B8DEF-9C7B-7743-B7B2-8AC568466957}" type="pres">
      <dgm:prSet presAssocID="{5B50F244-63B1-4F7D-8C50-DFA5D8318B9B}" presName="thickLine" presStyleLbl="alignNode1" presStyleIdx="0" presStyleCnt="3"/>
      <dgm:spPr/>
    </dgm:pt>
    <dgm:pt modelId="{10C97106-B73E-144F-90F9-D8F9F7449067}" type="pres">
      <dgm:prSet presAssocID="{5B50F244-63B1-4F7D-8C50-DFA5D8318B9B}" presName="horz1" presStyleCnt="0"/>
      <dgm:spPr/>
    </dgm:pt>
    <dgm:pt modelId="{53D4A3DB-E734-5C4A-A1D8-22EBFCD69702}" type="pres">
      <dgm:prSet presAssocID="{5B50F244-63B1-4F7D-8C50-DFA5D8318B9B}" presName="tx1" presStyleLbl="revTx" presStyleIdx="0" presStyleCnt="3"/>
      <dgm:spPr/>
    </dgm:pt>
    <dgm:pt modelId="{BDB9FC8D-53AB-3A44-851C-F24F3EB6C136}" type="pres">
      <dgm:prSet presAssocID="{5B50F244-63B1-4F7D-8C50-DFA5D8318B9B}" presName="vert1" presStyleCnt="0"/>
      <dgm:spPr/>
    </dgm:pt>
    <dgm:pt modelId="{12DA8B71-3023-CC45-8CAC-FC8B93B3D97E}" type="pres">
      <dgm:prSet presAssocID="{A399B703-F154-4888-A44C-3138219D7678}" presName="thickLine" presStyleLbl="alignNode1" presStyleIdx="1" presStyleCnt="3"/>
      <dgm:spPr/>
    </dgm:pt>
    <dgm:pt modelId="{4629C342-E38E-A545-8BBF-8F41FFDDDF90}" type="pres">
      <dgm:prSet presAssocID="{A399B703-F154-4888-A44C-3138219D7678}" presName="horz1" presStyleCnt="0"/>
      <dgm:spPr/>
    </dgm:pt>
    <dgm:pt modelId="{69FE7B0A-BE11-924F-8986-FD69715874E7}" type="pres">
      <dgm:prSet presAssocID="{A399B703-F154-4888-A44C-3138219D7678}" presName="tx1" presStyleLbl="revTx" presStyleIdx="1" presStyleCnt="3"/>
      <dgm:spPr/>
    </dgm:pt>
    <dgm:pt modelId="{331CC67A-1FA1-7548-8DAE-C3D8EA43BE41}" type="pres">
      <dgm:prSet presAssocID="{A399B703-F154-4888-A44C-3138219D7678}" presName="vert1" presStyleCnt="0"/>
      <dgm:spPr/>
    </dgm:pt>
    <dgm:pt modelId="{D95E733D-937A-3345-A302-714D11D9A3A5}" type="pres">
      <dgm:prSet presAssocID="{EC9B7305-8BE5-493D-9DB1-4F17800E5DA7}" presName="thickLine" presStyleLbl="alignNode1" presStyleIdx="2" presStyleCnt="3"/>
      <dgm:spPr/>
    </dgm:pt>
    <dgm:pt modelId="{6939CC44-233F-124B-915C-D01C4AA4BC1F}" type="pres">
      <dgm:prSet presAssocID="{EC9B7305-8BE5-493D-9DB1-4F17800E5DA7}" presName="horz1" presStyleCnt="0"/>
      <dgm:spPr/>
    </dgm:pt>
    <dgm:pt modelId="{E077702E-DDE7-6840-8B4D-743609ACAC43}" type="pres">
      <dgm:prSet presAssocID="{EC9B7305-8BE5-493D-9DB1-4F17800E5DA7}" presName="tx1" presStyleLbl="revTx" presStyleIdx="2" presStyleCnt="3"/>
      <dgm:spPr/>
    </dgm:pt>
    <dgm:pt modelId="{71EF6D1F-1C97-1341-A896-7D3DFF2C95E9}" type="pres">
      <dgm:prSet presAssocID="{EC9B7305-8BE5-493D-9DB1-4F17800E5DA7}" presName="vert1" presStyleCnt="0"/>
      <dgm:spPr/>
    </dgm:pt>
  </dgm:ptLst>
  <dgm:cxnLst>
    <dgm:cxn modelId="{28DBFD10-9806-7944-9D39-AF557B933C1F}" type="presOf" srcId="{EC9B7305-8BE5-493D-9DB1-4F17800E5DA7}" destId="{E077702E-DDE7-6840-8B4D-743609ACAC43}" srcOrd="0" destOrd="0" presId="urn:microsoft.com/office/officeart/2008/layout/LinedList"/>
    <dgm:cxn modelId="{F2EDCE1D-CB03-CB41-B59D-5FCD53B53896}" type="presOf" srcId="{5B50F244-63B1-4F7D-8C50-DFA5D8318B9B}" destId="{53D4A3DB-E734-5C4A-A1D8-22EBFCD69702}" srcOrd="0" destOrd="0" presId="urn:microsoft.com/office/officeart/2008/layout/LinedList"/>
    <dgm:cxn modelId="{505AA957-EE9A-4CEB-AE69-C9EDE9DE0FB6}" srcId="{E10182DB-E2BD-4F9D-B8AA-1885CAB2C9BF}" destId="{EC9B7305-8BE5-493D-9DB1-4F17800E5DA7}" srcOrd="2" destOrd="0" parTransId="{1E2800D5-8B8C-4160-B5B3-3F5D020AB3C6}" sibTransId="{1228C5D8-A17F-4641-8D03-F448FDE55330}"/>
    <dgm:cxn modelId="{8A2B435E-7AB7-3649-A4C7-70ED536C194B}" type="presOf" srcId="{A399B703-F154-4888-A44C-3138219D7678}" destId="{69FE7B0A-BE11-924F-8986-FD69715874E7}" srcOrd="0" destOrd="0" presId="urn:microsoft.com/office/officeart/2008/layout/LinedList"/>
    <dgm:cxn modelId="{AC1B2F89-4118-4267-9026-3ECD595FB4B5}" srcId="{E10182DB-E2BD-4F9D-B8AA-1885CAB2C9BF}" destId="{A399B703-F154-4888-A44C-3138219D7678}" srcOrd="1" destOrd="0" parTransId="{BB72F848-2DA7-49DE-BCC8-BBDD89F1AEF3}" sibTransId="{5ADE5CC6-4085-439C-9C65-726890728D02}"/>
    <dgm:cxn modelId="{C79F41E2-6390-4CCA-A0FD-1D8691961AD6}" srcId="{E10182DB-E2BD-4F9D-B8AA-1885CAB2C9BF}" destId="{5B50F244-63B1-4F7D-8C50-DFA5D8318B9B}" srcOrd="0" destOrd="0" parTransId="{31EFCF0A-3ADC-4E17-BEBE-F39A6CBB6227}" sibTransId="{DF304023-BDAA-4B63-A50F-0C27A4F82838}"/>
    <dgm:cxn modelId="{7F8591F9-8FFB-0748-ADB6-E8AC288908A4}" type="presOf" srcId="{E10182DB-E2BD-4F9D-B8AA-1885CAB2C9BF}" destId="{A87F41CE-33A6-7C4F-BBAC-DE0615A83949}" srcOrd="0" destOrd="0" presId="urn:microsoft.com/office/officeart/2008/layout/LinedList"/>
    <dgm:cxn modelId="{DD9C6F79-6532-6A44-A688-A3081A1A4919}" type="presParOf" srcId="{A87F41CE-33A6-7C4F-BBAC-DE0615A83949}" destId="{BB5B8DEF-9C7B-7743-B7B2-8AC568466957}" srcOrd="0" destOrd="0" presId="urn:microsoft.com/office/officeart/2008/layout/LinedList"/>
    <dgm:cxn modelId="{780E9D3A-01C9-E54D-B2D2-B5C28113DF34}" type="presParOf" srcId="{A87F41CE-33A6-7C4F-BBAC-DE0615A83949}" destId="{10C97106-B73E-144F-90F9-D8F9F7449067}" srcOrd="1" destOrd="0" presId="urn:microsoft.com/office/officeart/2008/layout/LinedList"/>
    <dgm:cxn modelId="{B7AF3075-90DC-084E-93A5-A69202CFFB21}" type="presParOf" srcId="{10C97106-B73E-144F-90F9-D8F9F7449067}" destId="{53D4A3DB-E734-5C4A-A1D8-22EBFCD69702}" srcOrd="0" destOrd="0" presId="urn:microsoft.com/office/officeart/2008/layout/LinedList"/>
    <dgm:cxn modelId="{22F9FDB2-432D-AF4E-89B8-57DD381CF1CD}" type="presParOf" srcId="{10C97106-B73E-144F-90F9-D8F9F7449067}" destId="{BDB9FC8D-53AB-3A44-851C-F24F3EB6C136}" srcOrd="1" destOrd="0" presId="urn:microsoft.com/office/officeart/2008/layout/LinedList"/>
    <dgm:cxn modelId="{9B5A68FC-B3D3-894F-AD04-4B93A31521D7}" type="presParOf" srcId="{A87F41CE-33A6-7C4F-BBAC-DE0615A83949}" destId="{12DA8B71-3023-CC45-8CAC-FC8B93B3D97E}" srcOrd="2" destOrd="0" presId="urn:microsoft.com/office/officeart/2008/layout/LinedList"/>
    <dgm:cxn modelId="{7650FF37-F2D8-A349-80C0-832AF2661B6B}" type="presParOf" srcId="{A87F41CE-33A6-7C4F-BBAC-DE0615A83949}" destId="{4629C342-E38E-A545-8BBF-8F41FFDDDF90}" srcOrd="3" destOrd="0" presId="urn:microsoft.com/office/officeart/2008/layout/LinedList"/>
    <dgm:cxn modelId="{92CF2FA5-DCBE-8640-88D3-42D90624A483}" type="presParOf" srcId="{4629C342-E38E-A545-8BBF-8F41FFDDDF90}" destId="{69FE7B0A-BE11-924F-8986-FD69715874E7}" srcOrd="0" destOrd="0" presId="urn:microsoft.com/office/officeart/2008/layout/LinedList"/>
    <dgm:cxn modelId="{E999A37F-E293-1E44-BC05-EF9ACD78ED0A}" type="presParOf" srcId="{4629C342-E38E-A545-8BBF-8F41FFDDDF90}" destId="{331CC67A-1FA1-7548-8DAE-C3D8EA43BE41}" srcOrd="1" destOrd="0" presId="urn:microsoft.com/office/officeart/2008/layout/LinedList"/>
    <dgm:cxn modelId="{1B379A30-B4F7-9B43-AD75-4447BBC15DE2}" type="presParOf" srcId="{A87F41CE-33A6-7C4F-BBAC-DE0615A83949}" destId="{D95E733D-937A-3345-A302-714D11D9A3A5}" srcOrd="4" destOrd="0" presId="urn:microsoft.com/office/officeart/2008/layout/LinedList"/>
    <dgm:cxn modelId="{63E7C9B7-9E83-8047-B69A-9C28B913E3BB}" type="presParOf" srcId="{A87F41CE-33A6-7C4F-BBAC-DE0615A83949}" destId="{6939CC44-233F-124B-915C-D01C4AA4BC1F}" srcOrd="5" destOrd="0" presId="urn:microsoft.com/office/officeart/2008/layout/LinedList"/>
    <dgm:cxn modelId="{AA0A32D8-0F40-0E4F-BAC8-494F9881F839}" type="presParOf" srcId="{6939CC44-233F-124B-915C-D01C4AA4BC1F}" destId="{E077702E-DDE7-6840-8B4D-743609ACAC43}" srcOrd="0" destOrd="0" presId="urn:microsoft.com/office/officeart/2008/layout/LinedList"/>
    <dgm:cxn modelId="{911B629F-A071-3646-B62B-D29F15974F49}" type="presParOf" srcId="{6939CC44-233F-124B-915C-D01C4AA4BC1F}" destId="{71EF6D1F-1C97-1341-A896-7D3DFF2C95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C288E-BD8E-A149-83AF-7E6AC6546705}">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EF51C-A782-FC43-ADF5-366E0AC79174}">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When it comes to making important life decisions, it gives patients the confidence to depend on themselves.</a:t>
          </a:r>
          <a:endParaRPr lang="en-US" sz="2700" kern="1200"/>
        </a:p>
      </dsp:txBody>
      <dsp:txXfrm>
        <a:off x="0" y="0"/>
        <a:ext cx="6900512" cy="1384035"/>
      </dsp:txXfrm>
    </dsp:sp>
    <dsp:sp modelId="{EE4102C5-4F8F-E644-8196-7C5335E41633}">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C03FA-E614-4D4F-8541-A1DCA690665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increases patient involvement in therapeutic initiatives.</a:t>
          </a:r>
          <a:endParaRPr lang="en-US" sz="2700" kern="1200"/>
        </a:p>
      </dsp:txBody>
      <dsp:txXfrm>
        <a:off x="0" y="1384035"/>
        <a:ext cx="6900512" cy="1384035"/>
      </dsp:txXfrm>
    </dsp:sp>
    <dsp:sp modelId="{6511B042-36D4-6445-BDB1-1971EFAE7EA7}">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F046C-0128-3A48-A99E-CF582C31070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high-risk lifestyle behaviours are significantly changed</a:t>
          </a:r>
          <a:endParaRPr lang="en-US" sz="2700" kern="1200"/>
        </a:p>
      </dsp:txBody>
      <dsp:txXfrm>
        <a:off x="0" y="2768070"/>
        <a:ext cx="6900512" cy="1384035"/>
      </dsp:txXfrm>
    </dsp:sp>
    <dsp:sp modelId="{15AC4DCD-C0A6-6942-BC32-BD7146A6ADCE}">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F22CF4-8C29-E949-B540-06B3DD3F5FFF}">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Welsh Government (2011) </a:t>
          </a:r>
          <a:endParaRPr lang="en-US" sz="27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B8DEF-9C7B-7743-B7B2-8AC568466957}">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D4A3DB-E734-5C4A-A1D8-22EBFCD69702}">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Cognitive-behavioural therapy can be completed more quickly than other forms of treatment. </a:t>
          </a:r>
          <a:endParaRPr lang="en-US" sz="3400" kern="1200"/>
        </a:p>
      </dsp:txBody>
      <dsp:txXfrm>
        <a:off x="0" y="2124"/>
        <a:ext cx="10515600" cy="1449029"/>
      </dsp:txXfrm>
    </dsp:sp>
    <dsp:sp modelId="{12DA8B71-3023-CC45-8CAC-FC8B93B3D97E}">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E7B0A-BE11-924F-8986-FD69715874E7}">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It gives patients concrete, useful strategies that they may immediately put into practice for their everyday lives. </a:t>
          </a:r>
          <a:endParaRPr lang="en-US" sz="3400" kern="1200"/>
        </a:p>
      </dsp:txBody>
      <dsp:txXfrm>
        <a:off x="0" y="1451154"/>
        <a:ext cx="10515600" cy="1449029"/>
      </dsp:txXfrm>
    </dsp:sp>
    <dsp:sp modelId="{D95E733D-937A-3345-A302-714D11D9A3A5}">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7702E-DDE7-6840-8B4D-743609ACAC43}">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McHugh, et. al. (2010) </a:t>
          </a:r>
          <a:endParaRPr lang="en-US" sz="3400" kern="120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3D75-EAC3-D041-B6BB-E389A532647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DD4D970-D597-C14E-BD33-B9DB1FA5D0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5FFCEA3-A4F0-014A-9757-EFB65E932223}"/>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5" name="Footer Placeholder 4">
            <a:extLst>
              <a:ext uri="{FF2B5EF4-FFF2-40B4-BE49-F238E27FC236}">
                <a16:creationId xmlns:a16="http://schemas.microsoft.com/office/drawing/2014/main" id="{58F2E1FD-159B-474F-91EB-FE1FF063B2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67BCC2-AEE2-3341-B6A3-722E9432A7E2}"/>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1659174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4802C-52DF-F14F-8B86-F1AB372C538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7B1975D-3482-2F46-AB68-4F768E7B83C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388208-1F09-6C4B-9492-CA1A6434754F}"/>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5" name="Footer Placeholder 4">
            <a:extLst>
              <a:ext uri="{FF2B5EF4-FFF2-40B4-BE49-F238E27FC236}">
                <a16:creationId xmlns:a16="http://schemas.microsoft.com/office/drawing/2014/main" id="{927030E7-A440-B247-9F79-ACD39F0FA8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1C380-3FD6-9349-AB70-A56DBF7D4676}"/>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3475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43ED5-DD27-2344-851F-B37C8BC8965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0EBA216-D02A-7944-A15A-F5F6932641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42B020-2B86-404F-AF1B-1809C6490355}"/>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5" name="Footer Placeholder 4">
            <a:extLst>
              <a:ext uri="{FF2B5EF4-FFF2-40B4-BE49-F238E27FC236}">
                <a16:creationId xmlns:a16="http://schemas.microsoft.com/office/drawing/2014/main" id="{00C28028-9475-DC4B-888A-1EEBF71023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F47703-4BD5-E443-9567-229E47B54D77}"/>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3962256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99DCF-467F-EA4F-BE23-B38D049932E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3F6E4FA-BA70-584F-B20B-37345EC3582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7C146C6-2808-504F-90AC-B5226C9487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0FB737D-2425-0146-A083-CF291A0AD8AD}"/>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6" name="Footer Placeholder 5">
            <a:extLst>
              <a:ext uri="{FF2B5EF4-FFF2-40B4-BE49-F238E27FC236}">
                <a16:creationId xmlns:a16="http://schemas.microsoft.com/office/drawing/2014/main" id="{258E8756-7B48-D141-8C53-CF772C69AB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014816-AE53-3447-BF9F-C3D91050A95C}"/>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4117542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24675-EDFF-4342-9C39-3C246AE7037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36045DE-2F66-F944-9EDA-C9ECF4695F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F0D965B-34D2-2040-8725-825F4172261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FA83740-E6EB-754F-98DF-1A8224B504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8314F0-DAB7-F84F-88E9-56A4E247B0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31F183B-1673-5E4D-85C4-C7397C5BB646}"/>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8" name="Footer Placeholder 7">
            <a:extLst>
              <a:ext uri="{FF2B5EF4-FFF2-40B4-BE49-F238E27FC236}">
                <a16:creationId xmlns:a16="http://schemas.microsoft.com/office/drawing/2014/main" id="{DFA9E93A-D5C4-9C47-B9C1-3BFFC91997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0097B0-158A-9849-A016-775562611507}"/>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288638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596C0-658B-4B47-AD2F-39FDE6DF028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B343D86-FDDD-5442-81E2-F91E8F829F97}"/>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4" name="Footer Placeholder 3">
            <a:extLst>
              <a:ext uri="{FF2B5EF4-FFF2-40B4-BE49-F238E27FC236}">
                <a16:creationId xmlns:a16="http://schemas.microsoft.com/office/drawing/2014/main" id="{7B9E3D26-4DD4-0E43-8916-BB4F4479C0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318A66-38EC-E942-934B-C999015389BC}"/>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1287191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00264A-419B-074C-A361-8CBECF6B2EDB}"/>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3" name="Footer Placeholder 2">
            <a:extLst>
              <a:ext uri="{FF2B5EF4-FFF2-40B4-BE49-F238E27FC236}">
                <a16:creationId xmlns:a16="http://schemas.microsoft.com/office/drawing/2014/main" id="{0AD9132F-4F82-5C4E-A640-6D3E150589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14B50C-1F01-644B-A353-1AA617F6F3D6}"/>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1661876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0815-8785-BA40-AFE8-B54057BFAC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AE551A1-BCFB-AC48-B788-8F1D396C44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1E4622A-B75D-D143-817B-F776CF7536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36213D-E95D-BC45-B044-BB8E708381E2}"/>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6" name="Footer Placeholder 5">
            <a:extLst>
              <a:ext uri="{FF2B5EF4-FFF2-40B4-BE49-F238E27FC236}">
                <a16:creationId xmlns:a16="http://schemas.microsoft.com/office/drawing/2014/main" id="{5BAAEF77-DC35-5845-9884-BF9ACB88DC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57E07C-055D-AA4C-94CB-89AD9BF2B391}"/>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3342436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DD06-DA1B-2E44-8B82-43E050510F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6C939D9-47FC-3A4D-93F7-2033F62FB1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65E50E-8E3B-A04B-A114-309592BB71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34AD5A-6A36-6343-AB5B-D6136BC6C3DF}"/>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6" name="Footer Placeholder 5">
            <a:extLst>
              <a:ext uri="{FF2B5EF4-FFF2-40B4-BE49-F238E27FC236}">
                <a16:creationId xmlns:a16="http://schemas.microsoft.com/office/drawing/2014/main" id="{C2A8EC56-FB27-7546-917C-35D9221166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7D4B5E-1D29-D84C-B7EC-5025F2F7B200}"/>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384552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C42DC-1BE2-7D4B-B59C-0458491656E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0739662-C56F-E94C-94E7-452E7CB080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CAE16D-6188-2040-87E5-46AFF5E54151}"/>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5" name="Footer Placeholder 4">
            <a:extLst>
              <a:ext uri="{FF2B5EF4-FFF2-40B4-BE49-F238E27FC236}">
                <a16:creationId xmlns:a16="http://schemas.microsoft.com/office/drawing/2014/main" id="{0CAAC0A4-BF98-FF45-9B59-081ECB9AE5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CDDDF-B29C-314B-A0BD-F7897BFE5337}"/>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1100591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A1BEA6-2DA7-A241-90A2-6488C7243A1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8FECDB6-D867-F44B-904C-3FEE17073AB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306DFD-9500-1449-B413-D1B96F7A0990}"/>
              </a:ext>
            </a:extLst>
          </p:cNvPr>
          <p:cNvSpPr>
            <a:spLocks noGrp="1"/>
          </p:cNvSpPr>
          <p:nvPr>
            <p:ph type="dt" sz="half" idx="10"/>
          </p:nvPr>
        </p:nvSpPr>
        <p:spPr/>
        <p:txBody>
          <a:bodyPr/>
          <a:lstStyle/>
          <a:p>
            <a:fld id="{C6F72355-1CCE-DA46-9B93-8105B5FAE74E}" type="datetimeFigureOut">
              <a:rPr lang="en-GB" smtClean="0"/>
              <a:t>20/02/2024</a:t>
            </a:fld>
            <a:endParaRPr lang="en-GB"/>
          </a:p>
        </p:txBody>
      </p:sp>
      <p:sp>
        <p:nvSpPr>
          <p:cNvPr id="5" name="Footer Placeholder 4">
            <a:extLst>
              <a:ext uri="{FF2B5EF4-FFF2-40B4-BE49-F238E27FC236}">
                <a16:creationId xmlns:a16="http://schemas.microsoft.com/office/drawing/2014/main" id="{DA56AFFE-0DC1-C146-9E6A-D416619CF4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C28CBD-EC38-134B-BD68-A1CF3EB7BC16}"/>
              </a:ext>
            </a:extLst>
          </p:cNvPr>
          <p:cNvSpPr>
            <a:spLocks noGrp="1"/>
          </p:cNvSpPr>
          <p:nvPr>
            <p:ph type="sldNum" sz="quarter" idx="12"/>
          </p:nvPr>
        </p:nvSpPr>
        <p:spPr/>
        <p:txBody>
          <a:bodyPr/>
          <a:lstStyle/>
          <a:p>
            <a:fld id="{17402A7A-B7A5-0A49-AEAC-6880D86621CC}" type="slidenum">
              <a:rPr lang="en-GB" smtClean="0"/>
              <a:t>‹#›</a:t>
            </a:fld>
            <a:endParaRPr lang="en-GB"/>
          </a:p>
        </p:txBody>
      </p:sp>
    </p:spTree>
    <p:extLst>
      <p:ext uri="{BB962C8B-B14F-4D97-AF65-F5344CB8AC3E}">
        <p14:creationId xmlns:p14="http://schemas.microsoft.com/office/powerpoint/2010/main" val="243927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A4D432-41B4-5743-9B64-A51F98C341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1728ECD-BD47-F146-ACC0-A95EF72DF0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E0A032-11CD-AB4B-8C83-E3FBFE0D6E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F72355-1CCE-DA46-9B93-8105B5FAE74E}" type="datetimeFigureOut">
              <a:rPr lang="en-GB" smtClean="0"/>
              <a:t>20/02/2024</a:t>
            </a:fld>
            <a:endParaRPr lang="en-GB"/>
          </a:p>
        </p:txBody>
      </p:sp>
      <p:sp>
        <p:nvSpPr>
          <p:cNvPr id="5" name="Footer Placeholder 4">
            <a:extLst>
              <a:ext uri="{FF2B5EF4-FFF2-40B4-BE49-F238E27FC236}">
                <a16:creationId xmlns:a16="http://schemas.microsoft.com/office/drawing/2014/main" id="{16723915-CF83-844B-9BCB-0E8107C246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8D9AEE4-A415-E943-A8CC-AE5755605D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402A7A-B7A5-0A49-AEAC-6880D86621CC}" type="slidenum">
              <a:rPr lang="en-GB" smtClean="0"/>
              <a:t>‹#›</a:t>
            </a:fld>
            <a:endParaRPr lang="en-GB"/>
          </a:p>
        </p:txBody>
      </p:sp>
    </p:spTree>
    <p:extLst>
      <p:ext uri="{BB962C8B-B14F-4D97-AF65-F5344CB8AC3E}">
        <p14:creationId xmlns:p14="http://schemas.microsoft.com/office/powerpoint/2010/main" val="24922624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research.senedd.wales/research-articles/substance-misuse-what-the-latest-statistics-show/" TargetMode="External"/><Relationship Id="rId2" Type="http://schemas.openxmlformats.org/officeDocument/2006/relationships/hyperlink" Target="https://phw.nhs.wales/news/drug-deaths-at-their-highest-ever-levels-in-wales/" TargetMode="External"/><Relationship Id="rId1" Type="http://schemas.openxmlformats.org/officeDocument/2006/relationships/slideLayout" Target="../slideLayouts/slideLayout2.xml"/><Relationship Id="rId4" Type="http://schemas.openxmlformats.org/officeDocument/2006/relationships/hyperlink" Target="https://www.gov.wales/sites/default/files/publications/2019-02/substance-misuse-treatment-framework-guidance-for-evidence-based-psychosocial-interventions-in-the-treatment-of-substance-misus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818A8-8BA9-1B43-B211-AE8E12A53CD5}"/>
              </a:ext>
            </a:extLst>
          </p:cNvPr>
          <p:cNvSpPr>
            <a:spLocks noGrp="1"/>
          </p:cNvSpPr>
          <p:nvPr>
            <p:ph type="ctrTitle"/>
          </p:nvPr>
        </p:nvSpPr>
        <p:spPr>
          <a:xfrm>
            <a:off x="1043631" y="809898"/>
            <a:ext cx="9942716" cy="1554480"/>
          </a:xfrm>
        </p:spPr>
        <p:txBody>
          <a:bodyPr vert="horz" lIns="91440" tIns="45720" rIns="91440" bIns="45720" rtlCol="0" anchor="ctr">
            <a:normAutofit/>
          </a:bodyPr>
          <a:lstStyle/>
          <a:p>
            <a:pPr algn="l"/>
            <a:r>
              <a:rPr lang="en-US" sz="4800" kern="1200">
                <a:solidFill>
                  <a:schemeClr val="tx1"/>
                </a:solidFill>
                <a:latin typeface="+mj-lt"/>
                <a:ea typeface="+mj-ea"/>
                <a:cs typeface="+mj-cs"/>
              </a:rPr>
              <a:t>Drug Abuse</a:t>
            </a:r>
          </a:p>
        </p:txBody>
      </p:sp>
      <p:sp>
        <p:nvSpPr>
          <p:cNvPr id="3" name="Subtitle 2">
            <a:extLst>
              <a:ext uri="{FF2B5EF4-FFF2-40B4-BE49-F238E27FC236}">
                <a16:creationId xmlns:a16="http://schemas.microsoft.com/office/drawing/2014/main" id="{20F3685F-1BCE-B741-A383-A1394014AB92}"/>
              </a:ext>
            </a:extLst>
          </p:cNvPr>
          <p:cNvSpPr>
            <a:spLocks noGrp="1"/>
          </p:cNvSpPr>
          <p:nvPr>
            <p:ph type="subTitle" idx="1"/>
          </p:nvPr>
        </p:nvSpPr>
        <p:spPr>
          <a:xfrm>
            <a:off x="1045028" y="3017522"/>
            <a:ext cx="9941319" cy="3124658"/>
          </a:xfrm>
        </p:spPr>
        <p:txBody>
          <a:bodyPr vert="horz" lIns="91440" tIns="45720" rIns="91440" bIns="45720" rtlCol="0" anchor="ctr">
            <a:normAutofit/>
          </a:bodyPr>
          <a:lstStyle/>
          <a:p>
            <a:pPr indent="-228600" algn="l">
              <a:buFont typeface="Arial" panose="020B0604020202020204" pitchFamily="34" charset="0"/>
              <a:buChar char="•"/>
            </a:pPr>
            <a:endParaRPr lang="en-US"/>
          </a:p>
          <a:p>
            <a:pPr indent="-228600" algn="l">
              <a:buFont typeface="Arial" panose="020B0604020202020204" pitchFamily="34" charset="0"/>
              <a:buChar char="•"/>
            </a:pPr>
            <a:endParaRPr lang="en-US"/>
          </a:p>
          <a:p>
            <a:pPr indent="-228600" algn="l">
              <a:buFont typeface="Arial" panose="020B0604020202020204" pitchFamily="34" charset="0"/>
              <a:buChar char="•"/>
            </a:pPr>
            <a:endParaRPr lang="en-US"/>
          </a:p>
          <a:p>
            <a:pPr indent="-228600" algn="l">
              <a:buFont typeface="Arial" panose="020B0604020202020204" pitchFamily="34" charset="0"/>
              <a:buChar char="•"/>
            </a:pPr>
            <a:r>
              <a:rPr lang="en-US"/>
              <a:t>Lisanework Mulualem</a:t>
            </a:r>
          </a:p>
          <a:p>
            <a:pPr indent="-228600" algn="l">
              <a:buFont typeface="Arial" panose="020B0604020202020204" pitchFamily="34" charset="0"/>
              <a:buChar char="•"/>
            </a:pPr>
            <a:r>
              <a:rPr lang="en-US"/>
              <a:t>2117459</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9908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F9B55-650E-3F4E-ACCE-FCEB051E23BF}"/>
              </a:ext>
            </a:extLst>
          </p:cNvPr>
          <p:cNvSpPr>
            <a:spLocks noGrp="1"/>
          </p:cNvSpPr>
          <p:nvPr>
            <p:ph type="title"/>
          </p:nvPr>
        </p:nvSpPr>
        <p:spPr>
          <a:xfrm>
            <a:off x="4553733" y="548464"/>
            <a:ext cx="6798541" cy="1675623"/>
          </a:xfrm>
        </p:spPr>
        <p:txBody>
          <a:bodyPr anchor="b">
            <a:normAutofit/>
          </a:bodyPr>
          <a:lstStyle/>
          <a:p>
            <a:r>
              <a:rPr lang="en-GB" sz="4000"/>
              <a:t>Content page</a:t>
            </a:r>
          </a:p>
        </p:txBody>
      </p:sp>
      <p:pic>
        <p:nvPicPr>
          <p:cNvPr id="5" name="Picture 4" descr="A spectrum of lights in different colours">
            <a:extLst>
              <a:ext uri="{FF2B5EF4-FFF2-40B4-BE49-F238E27FC236}">
                <a16:creationId xmlns:a16="http://schemas.microsoft.com/office/drawing/2014/main" id="{4C6CC155-64BA-184A-4E0A-B51E26B2DD67}"/>
              </a:ext>
            </a:extLst>
          </p:cNvPr>
          <p:cNvPicPr>
            <a:picLocks noChangeAspect="1"/>
          </p:cNvPicPr>
          <p:nvPr/>
        </p:nvPicPr>
        <p:blipFill rotWithShape="1">
          <a:blip r:embed="rId2"/>
          <a:srcRect l="44558" r="14750"/>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05953D5D-EA81-264A-8ACC-F31E9935E5B6}"/>
              </a:ext>
            </a:extLst>
          </p:cNvPr>
          <p:cNvSpPr>
            <a:spLocks noGrp="1"/>
          </p:cNvSpPr>
          <p:nvPr>
            <p:ph idx="1"/>
          </p:nvPr>
        </p:nvSpPr>
        <p:spPr>
          <a:xfrm>
            <a:off x="4553734" y="2409830"/>
            <a:ext cx="6798539" cy="3705217"/>
          </a:xfrm>
        </p:spPr>
        <p:txBody>
          <a:bodyPr>
            <a:normAutofit/>
          </a:bodyPr>
          <a:lstStyle/>
          <a:p>
            <a:r>
              <a:rPr lang="en-GB" sz="1700"/>
              <a:t>Introduction…………………………………………………………………………3</a:t>
            </a:r>
          </a:p>
          <a:p>
            <a:r>
              <a:rPr lang="en-GB" sz="1700"/>
              <a:t>Cause of drug abuse…………………………………………………………….4</a:t>
            </a:r>
          </a:p>
          <a:p>
            <a:r>
              <a:rPr lang="en-GB" sz="1700"/>
              <a:t>How prevalence drug drag abuse in wales……………………………5</a:t>
            </a:r>
          </a:p>
          <a:p>
            <a:r>
              <a:rPr lang="en-GB" sz="1700"/>
              <a:t>Motivational interview………………………………………………………...6</a:t>
            </a:r>
          </a:p>
          <a:p>
            <a:r>
              <a:rPr lang="en-GB" sz="1700"/>
              <a:t>Cognitive behavioural therapy……………………………………………..8</a:t>
            </a:r>
          </a:p>
          <a:p>
            <a:r>
              <a:rPr lang="en-GB" sz="1700"/>
              <a:t>Benefit………………………………………………………………………………….9</a:t>
            </a:r>
          </a:p>
          <a:p>
            <a:r>
              <a:rPr lang="en-GB" sz="1700"/>
              <a:t>Challenges of CBT and MI…………………………………………………….10</a:t>
            </a:r>
          </a:p>
          <a:p>
            <a:r>
              <a:rPr lang="en-GB" sz="1700"/>
              <a:t>Recommendation………………………………………………………………..11</a:t>
            </a:r>
          </a:p>
          <a:p>
            <a:r>
              <a:rPr lang="en-GB" sz="1700"/>
              <a:t>Conclusion…………………………………………………………………………..12</a:t>
            </a:r>
          </a:p>
          <a:p>
            <a:r>
              <a:rPr lang="en-GB" sz="1700"/>
              <a:t>References…………………………………………………………………………..14</a:t>
            </a:r>
          </a:p>
          <a:p>
            <a:endParaRPr lang="en-GB" sz="1700"/>
          </a:p>
        </p:txBody>
      </p:sp>
    </p:spTree>
    <p:extLst>
      <p:ext uri="{BB962C8B-B14F-4D97-AF65-F5344CB8AC3E}">
        <p14:creationId xmlns:p14="http://schemas.microsoft.com/office/powerpoint/2010/main" val="3935704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82515-6A64-9748-B7B3-BAAA1D95F1BF}"/>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E96A07F-6617-D846-AE89-7074081B86BC}"/>
              </a:ext>
            </a:extLst>
          </p:cNvPr>
          <p:cNvSpPr>
            <a:spLocks noGrp="1"/>
          </p:cNvSpPr>
          <p:nvPr>
            <p:ph idx="1"/>
          </p:nvPr>
        </p:nvSpPr>
        <p:spPr>
          <a:xfrm>
            <a:off x="4447308" y="591344"/>
            <a:ext cx="6906491" cy="5585619"/>
          </a:xfrm>
        </p:spPr>
        <p:txBody>
          <a:bodyPr anchor="ctr">
            <a:normAutofit/>
          </a:bodyPr>
          <a:lstStyle/>
          <a:p>
            <a:r>
              <a:rPr lang="en-GB" sz="1800" dirty="0">
                <a:effectLst/>
                <a:latin typeface="Times New Roman" panose="02020603050405020304" pitchFamily="18" charset="0"/>
                <a:ea typeface="Times New Roman" panose="02020603050405020304" pitchFamily="18" charset="0"/>
              </a:rPr>
              <a:t>Drug abuse is defined as the improper use of legal or illegal drugs by individuals. This might involve using drugs often to get high, relieve stress, or distort or escape reality (Samara, et. al. 2021)</a:t>
            </a:r>
            <a:r>
              <a:rPr lang="en-GB" sz="1800" dirty="0">
                <a:effectLst/>
              </a:rPr>
              <a:t> </a:t>
            </a:r>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Individuals who consume drugs or alcohol on a regular basis may encounter several challenges, including academic difficulties, mental health issues, strained relationships with their peers, and involvement in the juvenile criminal system.  (Easton et. al. 2000). </a:t>
            </a:r>
            <a:endParaRPr lang="en-GB" sz="1800" dirty="0"/>
          </a:p>
        </p:txBody>
      </p:sp>
    </p:spTree>
    <p:extLst>
      <p:ext uri="{BB962C8B-B14F-4D97-AF65-F5344CB8AC3E}">
        <p14:creationId xmlns:p14="http://schemas.microsoft.com/office/powerpoint/2010/main" val="1592304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B3B1D-BD6B-1048-BE38-67C1823183AD}"/>
              </a:ext>
            </a:extLst>
          </p:cNvPr>
          <p:cNvSpPr>
            <a:spLocks noGrp="1"/>
          </p:cNvSpPr>
          <p:nvPr>
            <p:ph type="title"/>
          </p:nvPr>
        </p:nvSpPr>
        <p:spPr>
          <a:xfrm>
            <a:off x="686834" y="1153572"/>
            <a:ext cx="3200400" cy="4461163"/>
          </a:xfrm>
        </p:spPr>
        <p:txBody>
          <a:bodyPr>
            <a:normAutofit/>
          </a:bodyPr>
          <a:lstStyle/>
          <a:p>
            <a:r>
              <a:rPr lang="en-GB">
                <a:solidFill>
                  <a:srgbClr val="FFFFFF"/>
                </a:solidFill>
              </a:rPr>
              <a:t>Causes of drug abuse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334BD16-9D1C-0949-9D1C-524BE0936E15}"/>
              </a:ext>
            </a:extLst>
          </p:cNvPr>
          <p:cNvSpPr>
            <a:spLocks noGrp="1"/>
          </p:cNvSpPr>
          <p:nvPr>
            <p:ph idx="1"/>
          </p:nvPr>
        </p:nvSpPr>
        <p:spPr>
          <a:xfrm>
            <a:off x="4447308" y="591344"/>
            <a:ext cx="6906491" cy="5585619"/>
          </a:xfrm>
        </p:spPr>
        <p:txBody>
          <a:bodyPr anchor="ctr">
            <a:normAutofit/>
          </a:bodyPr>
          <a:lstStyle/>
          <a:p>
            <a:r>
              <a:rPr lang="en-GB" sz="2400"/>
              <a:t>environmental -</a:t>
            </a:r>
            <a:r>
              <a:rPr lang="en-GB" sz="2400">
                <a:effectLst/>
                <a:latin typeface="Times New Roman" panose="02020603050405020304" pitchFamily="18" charset="0"/>
                <a:ea typeface="Times New Roman" panose="02020603050405020304" pitchFamily="18" charset="0"/>
              </a:rPr>
              <a:t>Peer pressure, substance exposure, lack of supervision, media influence, and child abuse are examples of environmental variables that impact an individual during their adolescence.</a:t>
            </a:r>
            <a:r>
              <a:rPr lang="en-GB" sz="2400">
                <a:effectLst/>
              </a:rPr>
              <a:t> </a:t>
            </a:r>
          </a:p>
          <a:p>
            <a:r>
              <a:rPr lang="en-GB" sz="2400" dirty="0">
                <a:latin typeface="Times New Roman" panose="02020603050405020304" pitchFamily="18" charset="0"/>
                <a:ea typeface="Times New Roman" panose="02020603050405020304" pitchFamily="18" charset="0"/>
              </a:rPr>
              <a:t>I</a:t>
            </a:r>
            <a:r>
              <a:rPr lang="en-GB" sz="2400" dirty="0">
                <a:effectLst/>
                <a:latin typeface="Times New Roman" panose="02020603050405020304" pitchFamily="18" charset="0"/>
                <a:ea typeface="Times New Roman" panose="02020603050405020304" pitchFamily="18" charset="0"/>
              </a:rPr>
              <a:t>nternal </a:t>
            </a:r>
            <a:r>
              <a:rPr lang="en-GB" sz="2400">
                <a:effectLst/>
                <a:latin typeface="Times New Roman" panose="02020603050405020304" pitchFamily="18" charset="0"/>
                <a:ea typeface="Times New Roman" panose="02020603050405020304" pitchFamily="18" charset="0"/>
              </a:rPr>
              <a:t>- </a:t>
            </a:r>
            <a:r>
              <a:rPr lang="en-GB" sz="2400">
                <a:effectLst/>
              </a:rPr>
              <a:t> </a:t>
            </a:r>
            <a:r>
              <a:rPr lang="en-GB" sz="2400">
                <a:effectLst/>
                <a:latin typeface="Times New Roman" panose="02020603050405020304" pitchFamily="18" charset="0"/>
                <a:ea typeface="Times New Roman" panose="02020603050405020304" pitchFamily="18" charset="0"/>
              </a:rPr>
              <a:t>having too much independence, being left alone for extended periods of time, having inadequate or bad parent-child communication, and having alcohol available unsupervised at home are a few more variables that lead to teen drug misuse.</a:t>
            </a:r>
            <a:r>
              <a:rPr lang="en-GB" sz="2400">
                <a:effectLst/>
              </a:rPr>
              <a:t> </a:t>
            </a:r>
          </a:p>
          <a:p>
            <a:endParaRPr lang="en-GB" sz="2400"/>
          </a:p>
          <a:p>
            <a:endParaRPr lang="en-GB" sz="2400"/>
          </a:p>
          <a:p>
            <a:pPr marL="0" indent="0">
              <a:buNone/>
            </a:pPr>
            <a:r>
              <a:rPr lang="en-GB" sz="2400"/>
              <a:t>                                                                                                                                                                                                  </a:t>
            </a:r>
            <a:r>
              <a:rPr lang="en-GB" sz="2400">
                <a:effectLst/>
                <a:latin typeface="Times New Roman" panose="02020603050405020304" pitchFamily="18" charset="0"/>
                <a:ea typeface="Times New Roman" panose="02020603050405020304" pitchFamily="18" charset="0"/>
              </a:rPr>
              <a:t> Samara, et. al. (2021) </a:t>
            </a:r>
            <a:endParaRPr lang="en-GB" sz="2400"/>
          </a:p>
        </p:txBody>
      </p:sp>
    </p:spTree>
    <p:extLst>
      <p:ext uri="{BB962C8B-B14F-4D97-AF65-F5344CB8AC3E}">
        <p14:creationId xmlns:p14="http://schemas.microsoft.com/office/powerpoint/2010/main" val="2076253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447CE-3494-1844-B667-D713735C44AC}"/>
              </a:ext>
            </a:extLst>
          </p:cNvPr>
          <p:cNvSpPr>
            <a:spLocks noGrp="1"/>
          </p:cNvSpPr>
          <p:nvPr>
            <p:ph type="title"/>
          </p:nvPr>
        </p:nvSpPr>
        <p:spPr>
          <a:xfrm>
            <a:off x="1389278" y="1233241"/>
            <a:ext cx="3240506" cy="4064628"/>
          </a:xfrm>
        </p:spPr>
        <p:txBody>
          <a:bodyPr>
            <a:normAutofit/>
          </a:bodyPr>
          <a:lstStyle/>
          <a:p>
            <a:r>
              <a:rPr lang="en-GB" b="0" i="0" u="none" strike="noStrike">
                <a:solidFill>
                  <a:srgbClr val="FFFFFF"/>
                </a:solidFill>
                <a:effectLst/>
                <a:latin typeface="Google Sans"/>
              </a:rPr>
              <a:t> How prevalence of drug misuses in wales?</a:t>
            </a: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14A4C35-D3E4-2540-8BE6-318976ABE668}"/>
              </a:ext>
            </a:extLst>
          </p:cNvPr>
          <p:cNvSpPr>
            <a:spLocks noGrp="1"/>
          </p:cNvSpPr>
          <p:nvPr>
            <p:ph idx="1"/>
          </p:nvPr>
        </p:nvSpPr>
        <p:spPr>
          <a:xfrm>
            <a:off x="6096000" y="820880"/>
            <a:ext cx="5257799" cy="4889350"/>
          </a:xfrm>
        </p:spPr>
        <p:txBody>
          <a:bodyPr anchor="t">
            <a:normAutofit/>
          </a:bodyPr>
          <a:lstStyle/>
          <a:p>
            <a:r>
              <a:rPr lang="en-GB">
                <a:effectLst/>
                <a:latin typeface="Times New Roman" panose="02020603050405020304" pitchFamily="18" charset="0"/>
                <a:ea typeface="Times New Roman" panose="02020603050405020304" pitchFamily="18" charset="0"/>
              </a:rPr>
              <a:t>In Wales, there are an estimated 49,370 individuals between the ages of 15 and 64 who use opioids, amphetamine, cocaine, crack, and novel psychoactive drugs (Senedd Research 2024). </a:t>
            </a:r>
          </a:p>
          <a:p>
            <a:r>
              <a:rPr lang="en-GB">
                <a:effectLst/>
                <a:latin typeface="Times New Roman" panose="02020603050405020304" pitchFamily="18" charset="0"/>
                <a:ea typeface="Times New Roman" panose="02020603050405020304" pitchFamily="18" charset="0"/>
              </a:rPr>
              <a:t>Subset of drug poisoning fatalities, drug misuse deaths have risen by 52% over the past ten years and by 12% in the previous year</a:t>
            </a:r>
            <a:r>
              <a:rPr lang="en-GB">
                <a:latin typeface="Times New Roman" panose="02020603050405020304" pitchFamily="18" charset="0"/>
                <a:ea typeface="Times New Roman" panose="02020603050405020304" pitchFamily="18" charset="0"/>
              </a:rPr>
              <a:t>.</a:t>
            </a:r>
            <a:r>
              <a:rPr lang="en-GB">
                <a:effectLst/>
                <a:latin typeface="Times New Roman" panose="02020603050405020304" pitchFamily="18" charset="0"/>
                <a:ea typeface="Times New Roman" panose="02020603050405020304" pitchFamily="18" charset="0"/>
              </a:rPr>
              <a:t> Public Health Wales (2019) </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83985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7E3C2-A6E8-0F4B-9B9B-CE93DCC08867}"/>
              </a:ext>
            </a:extLst>
          </p:cNvPr>
          <p:cNvSpPr>
            <a:spLocks noGrp="1"/>
          </p:cNvSpPr>
          <p:nvPr>
            <p:ph type="title"/>
          </p:nvPr>
        </p:nvSpPr>
        <p:spPr>
          <a:xfrm>
            <a:off x="1389278" y="1233241"/>
            <a:ext cx="3240506" cy="4064628"/>
          </a:xfrm>
        </p:spPr>
        <p:txBody>
          <a:bodyPr>
            <a:normAutofit/>
          </a:bodyPr>
          <a:lstStyle/>
          <a:p>
            <a:r>
              <a:rPr lang="en-GB">
                <a:solidFill>
                  <a:srgbClr val="FFFFFF"/>
                </a:solidFill>
              </a:rPr>
              <a:t>Motivational interview</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3FD46A-2EE1-4A41-BB4D-049D43119AE2}"/>
              </a:ext>
            </a:extLst>
          </p:cNvPr>
          <p:cNvSpPr>
            <a:spLocks noGrp="1"/>
          </p:cNvSpPr>
          <p:nvPr>
            <p:ph idx="1"/>
          </p:nvPr>
        </p:nvSpPr>
        <p:spPr>
          <a:xfrm>
            <a:off x="6096000" y="820880"/>
            <a:ext cx="5257799" cy="4889350"/>
          </a:xfrm>
        </p:spPr>
        <p:txBody>
          <a:bodyPr anchor="t">
            <a:normAutofit/>
          </a:bodyPr>
          <a:lstStyle/>
          <a:p>
            <a:r>
              <a:rPr lang="en-GB" sz="2400">
                <a:effectLst/>
                <a:latin typeface="Times New Roman" panose="02020603050405020304" pitchFamily="18" charset="0"/>
                <a:ea typeface="Times New Roman" panose="02020603050405020304" pitchFamily="18" charset="0"/>
              </a:rPr>
              <a:t>Motivational interviewing is a therapy technique that assists people in making life-improving changes. </a:t>
            </a:r>
          </a:p>
          <a:p>
            <a:r>
              <a:rPr lang="en-GB" sz="2400">
                <a:effectLst/>
                <a:latin typeface="Times New Roman" panose="02020603050405020304" pitchFamily="18" charset="0"/>
                <a:ea typeface="Times New Roman" panose="02020603050405020304" pitchFamily="18" charset="0"/>
              </a:rPr>
              <a:t>outreach, drop-in centres, educational settings, primary care, and places outside of drug abuse programmes, are suitable for delivering these treatments.</a:t>
            </a:r>
          </a:p>
          <a:p>
            <a:endParaRPr lang="en-GB" sz="2400">
              <a:latin typeface="Times New Roman" panose="02020603050405020304" pitchFamily="18" charset="0"/>
            </a:endParaRPr>
          </a:p>
          <a:p>
            <a:endParaRPr lang="en-GB" sz="2400">
              <a:latin typeface="Times New Roman" panose="02020603050405020304" pitchFamily="18" charset="0"/>
            </a:endParaRPr>
          </a:p>
          <a:p>
            <a:endParaRPr lang="en-GB" sz="2400">
              <a:latin typeface="Times New Roman" panose="02020603050405020304" pitchFamily="18" charset="0"/>
            </a:endParaRPr>
          </a:p>
          <a:p>
            <a:pPr marL="0" indent="0">
              <a:buNone/>
            </a:pPr>
            <a:r>
              <a:rPr lang="en-GB" sz="2400">
                <a:latin typeface="Times New Roman" panose="02020603050405020304" pitchFamily="18" charset="0"/>
              </a:rPr>
              <a:t>                                                                                  </a:t>
            </a:r>
            <a:r>
              <a:rPr lang="en-GB" sz="2400">
                <a:effectLst/>
                <a:latin typeface="Times New Roman" panose="02020603050405020304" pitchFamily="18" charset="0"/>
                <a:ea typeface="Times New Roman" panose="02020603050405020304" pitchFamily="18" charset="0"/>
              </a:rPr>
              <a:t>(Tse, et. al. 2022) </a:t>
            </a:r>
            <a:endParaRPr lang="en-GB" sz="2400">
              <a:effectLst/>
            </a:endParaRPr>
          </a:p>
          <a:p>
            <a:endParaRPr lang="en-GB"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38848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3C9EC-7F10-5F4F-AAAA-F1520E0DB7AB}"/>
              </a:ext>
            </a:extLst>
          </p:cNvPr>
          <p:cNvSpPr>
            <a:spLocks noGrp="1"/>
          </p:cNvSpPr>
          <p:nvPr>
            <p:ph type="title"/>
          </p:nvPr>
        </p:nvSpPr>
        <p:spPr>
          <a:xfrm>
            <a:off x="635000" y="640823"/>
            <a:ext cx="3418659" cy="5583148"/>
          </a:xfrm>
        </p:spPr>
        <p:txBody>
          <a:bodyPr anchor="ctr">
            <a:normAutofit/>
          </a:bodyPr>
          <a:lstStyle/>
          <a:p>
            <a:r>
              <a:rPr lang="en-GB" sz="5400"/>
              <a:t>BENEFIT</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8993300D-8E8F-956F-8141-699DDCF76AF1}"/>
              </a:ext>
            </a:extLst>
          </p:cNvPr>
          <p:cNvGraphicFramePr>
            <a:graphicFrameLocks noGrp="1"/>
          </p:cNvGraphicFramePr>
          <p:nvPr>
            <p:ph idx="1"/>
            <p:extLst>
              <p:ext uri="{D42A27DB-BD31-4B8C-83A1-F6EECF244321}">
                <p14:modId xmlns:p14="http://schemas.microsoft.com/office/powerpoint/2010/main" val="403820470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937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6AE29AD-83DA-8943-BF11-625B05BC1527}"/>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Cognitive Behavioural Therapy </a:t>
            </a:r>
          </a:p>
        </p:txBody>
      </p:sp>
      <p:sp>
        <p:nvSpPr>
          <p:cNvPr id="3" name="Content Placeholder 2">
            <a:extLst>
              <a:ext uri="{FF2B5EF4-FFF2-40B4-BE49-F238E27FC236}">
                <a16:creationId xmlns:a16="http://schemas.microsoft.com/office/drawing/2014/main" id="{A67C29BF-7750-4348-B641-87CC287933FA}"/>
              </a:ext>
            </a:extLst>
          </p:cNvPr>
          <p:cNvSpPr>
            <a:spLocks noGrp="1"/>
          </p:cNvSpPr>
          <p:nvPr>
            <p:ph idx="1"/>
          </p:nvPr>
        </p:nvSpPr>
        <p:spPr>
          <a:xfrm>
            <a:off x="6095999" y="882315"/>
            <a:ext cx="5254754" cy="5294647"/>
          </a:xfrm>
        </p:spPr>
        <p:txBody>
          <a:bodyPr>
            <a:normAutofit/>
          </a:bodyPr>
          <a:lstStyle/>
          <a:p>
            <a:pPr marL="0" indent="0">
              <a:buNone/>
            </a:pPr>
            <a:endParaRPr lang="en-GB" sz="2000">
              <a:effectLst/>
              <a:latin typeface="Times New Roman" panose="02020603050405020304" pitchFamily="18" charset="0"/>
              <a:ea typeface="Times New Roman" panose="02020603050405020304" pitchFamily="18" charset="0"/>
            </a:endParaRPr>
          </a:p>
          <a:p>
            <a:r>
              <a:rPr lang="en-GB" sz="2000">
                <a:effectLst/>
                <a:latin typeface="Times New Roman" panose="02020603050405020304" pitchFamily="18" charset="0"/>
                <a:ea typeface="Times New Roman" panose="02020603050405020304" pitchFamily="18" charset="0"/>
              </a:rPr>
              <a:t>This method focuses on changing a person's negative ideas, which frequently lead to emotional problems.</a:t>
            </a:r>
          </a:p>
          <a:p>
            <a:r>
              <a:rPr lang="en-GB" sz="2000">
                <a:effectLst/>
                <a:latin typeface="Times New Roman" panose="02020603050405020304" pitchFamily="18" charset="0"/>
                <a:ea typeface="Times New Roman" panose="02020603050405020304" pitchFamily="18" charset="0"/>
              </a:rPr>
              <a:t>CBT is a flexible, adaptive therapy method that is effectively employed in UK addiction treatments. It has been shown to be quite successful in treating addictions and addictive behaviours, and it may be applied in both individual and group therapy settings. </a:t>
            </a:r>
          </a:p>
          <a:p>
            <a:endParaRPr lang="en-GB" sz="2000">
              <a:latin typeface="Times New Roman" panose="02020603050405020304" pitchFamily="18" charset="0"/>
              <a:ea typeface="Times New Roman" panose="02020603050405020304" pitchFamily="18" charset="0"/>
            </a:endParaRPr>
          </a:p>
          <a:p>
            <a:endParaRPr lang="en-GB" sz="2000">
              <a:effectLst/>
              <a:latin typeface="Times New Roman" panose="02020603050405020304" pitchFamily="18" charset="0"/>
              <a:ea typeface="Times New Roman" panose="02020603050405020304" pitchFamily="18" charset="0"/>
            </a:endParaRPr>
          </a:p>
          <a:p>
            <a:endParaRPr lang="en-GB" sz="2000">
              <a:latin typeface="Times New Roman" panose="02020603050405020304" pitchFamily="18" charset="0"/>
              <a:ea typeface="Times New Roman" panose="02020603050405020304" pitchFamily="18" charset="0"/>
            </a:endParaRPr>
          </a:p>
          <a:p>
            <a:pPr marL="0" indent="0">
              <a:buNone/>
            </a:pPr>
            <a:r>
              <a:rPr lang="en-GB" sz="2000">
                <a:latin typeface="Times New Roman" panose="02020603050405020304" pitchFamily="18" charset="0"/>
                <a:ea typeface="Times New Roman" panose="02020603050405020304" pitchFamily="18" charset="0"/>
              </a:rPr>
              <a:t>                                                                           </a:t>
            </a:r>
            <a:r>
              <a:rPr lang="en-GB" sz="2000">
                <a:effectLst/>
                <a:latin typeface="Times New Roman" panose="02020603050405020304" pitchFamily="18" charset="0"/>
                <a:ea typeface="Times New Roman" panose="02020603050405020304" pitchFamily="18" charset="0"/>
              </a:rPr>
              <a:t> (Gratzer, D. and Khan, F. 2016)</a:t>
            </a:r>
          </a:p>
          <a:p>
            <a:endParaRPr lang="en-GB" sz="2000"/>
          </a:p>
        </p:txBody>
      </p:sp>
    </p:spTree>
    <p:extLst>
      <p:ext uri="{BB962C8B-B14F-4D97-AF65-F5344CB8AC3E}">
        <p14:creationId xmlns:p14="http://schemas.microsoft.com/office/powerpoint/2010/main" val="1250804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CEEBF-2352-0F40-8722-6D26FD2696CC}"/>
              </a:ext>
            </a:extLst>
          </p:cNvPr>
          <p:cNvSpPr>
            <a:spLocks noGrp="1"/>
          </p:cNvSpPr>
          <p:nvPr>
            <p:ph type="title"/>
          </p:nvPr>
        </p:nvSpPr>
        <p:spPr/>
        <p:txBody>
          <a:bodyPr/>
          <a:lstStyle/>
          <a:p>
            <a:r>
              <a:rPr lang="en-GB"/>
              <a:t>Benefits</a:t>
            </a:r>
            <a:endParaRPr lang="en-GB" dirty="0"/>
          </a:p>
        </p:txBody>
      </p:sp>
      <p:graphicFrame>
        <p:nvGraphicFramePr>
          <p:cNvPr id="13" name="Content Placeholder 2">
            <a:extLst>
              <a:ext uri="{FF2B5EF4-FFF2-40B4-BE49-F238E27FC236}">
                <a16:creationId xmlns:a16="http://schemas.microsoft.com/office/drawing/2014/main" id="{4CAB4825-9723-8517-6A83-436B3B8EC85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9107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D4B70-D0C7-B74C-8DE7-9B1992CD5FF0}"/>
              </a:ext>
            </a:extLst>
          </p:cNvPr>
          <p:cNvSpPr>
            <a:spLocks noGrp="1"/>
          </p:cNvSpPr>
          <p:nvPr>
            <p:ph type="title"/>
          </p:nvPr>
        </p:nvSpPr>
        <p:spPr>
          <a:xfrm>
            <a:off x="686834" y="1153572"/>
            <a:ext cx="3200400" cy="4461163"/>
          </a:xfrm>
        </p:spPr>
        <p:txBody>
          <a:bodyPr>
            <a:normAutofit/>
          </a:bodyPr>
          <a:lstStyle/>
          <a:p>
            <a:r>
              <a:rPr lang="en-GB">
                <a:solidFill>
                  <a:srgbClr val="FFFFFF"/>
                </a:solidFill>
              </a:rPr>
              <a:t>Barriers of CBT and MI</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F16A67A-F89E-E745-811E-33E98DA7D82A}"/>
              </a:ext>
            </a:extLst>
          </p:cNvPr>
          <p:cNvSpPr>
            <a:spLocks noGrp="1"/>
          </p:cNvSpPr>
          <p:nvPr>
            <p:ph idx="1"/>
          </p:nvPr>
        </p:nvSpPr>
        <p:spPr>
          <a:xfrm>
            <a:off x="4447308" y="591344"/>
            <a:ext cx="6906491" cy="5585619"/>
          </a:xfrm>
        </p:spPr>
        <p:txBody>
          <a:bodyPr anchor="ctr">
            <a:normAutofit/>
          </a:bodyPr>
          <a:lstStyle/>
          <a:p>
            <a:r>
              <a:rPr lang="en-GB" dirty="0">
                <a:latin typeface="Times New Roman" panose="02020603050405020304" pitchFamily="18" charset="0"/>
                <a:cs typeface="Times New Roman" panose="02020603050405020304" pitchFamily="18" charset="0"/>
              </a:rPr>
              <a:t>I</a:t>
            </a:r>
            <a:r>
              <a:rPr lang="en-GB" b="0" i="0" u="none" strike="noStrike" dirty="0">
                <a:effectLst/>
                <a:latin typeface="Times New Roman" panose="02020603050405020304" pitchFamily="18" charset="0"/>
                <a:cs typeface="Times New Roman" panose="02020603050405020304" pitchFamily="18" charset="0"/>
              </a:rPr>
              <a:t>nsufficient training and support, </a:t>
            </a:r>
          </a:p>
          <a:p>
            <a:r>
              <a:rPr lang="en-GB" dirty="0">
                <a:latin typeface="Times New Roman" panose="02020603050405020304" pitchFamily="18" charset="0"/>
                <a:cs typeface="Times New Roman" panose="02020603050405020304" pitchFamily="18" charset="0"/>
              </a:rPr>
              <a:t>P</a:t>
            </a:r>
            <a:r>
              <a:rPr lang="en-GB" b="0" i="0" u="none" strike="noStrike" dirty="0">
                <a:effectLst/>
                <a:latin typeface="Times New Roman" panose="02020603050405020304" pitchFamily="18" charset="0"/>
                <a:cs typeface="Times New Roman" panose="02020603050405020304" pitchFamily="18" charset="0"/>
              </a:rPr>
              <a:t>ractitioner experience and attitude, and </a:t>
            </a:r>
          </a:p>
          <a:p>
            <a:r>
              <a:rPr lang="en-GB" dirty="0">
                <a:latin typeface="Times New Roman" panose="02020603050405020304" pitchFamily="18" charset="0"/>
                <a:cs typeface="Times New Roman" panose="02020603050405020304" pitchFamily="18" charset="0"/>
              </a:rPr>
              <a:t>C</a:t>
            </a:r>
            <a:r>
              <a:rPr lang="en-GB" b="0" i="0" u="none" strike="noStrike" dirty="0">
                <a:effectLst/>
                <a:latin typeface="Times New Roman" panose="02020603050405020304" pitchFamily="18" charset="0"/>
                <a:cs typeface="Times New Roman" panose="02020603050405020304" pitchFamily="18" charset="0"/>
              </a:rPr>
              <a:t>lient characteristics</a:t>
            </a:r>
          </a:p>
          <a:p>
            <a:r>
              <a:rPr lang="en-GB" dirty="0">
                <a:latin typeface="Times New Roman" panose="02020603050405020304" pitchFamily="18" charset="0"/>
                <a:cs typeface="Times New Roman" panose="02020603050405020304" pitchFamily="18" charset="0"/>
              </a:rPr>
              <a:t>Lack of follow-up treatment can lead to a relapse</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indent="0">
              <a:buNone/>
            </a:pPr>
            <a:r>
              <a:rPr lang="en-GB" dirty="0">
                <a:effectLst/>
                <a:latin typeface="Times New Roman" panose="02020603050405020304" pitchFamily="18" charset="0"/>
                <a:ea typeface="Times New Roman" panose="02020603050405020304" pitchFamily="18" charset="0"/>
              </a:rPr>
              <a:t>                        (</a:t>
            </a:r>
            <a:r>
              <a:rPr lang="en-GB" dirty="0" err="1">
                <a:effectLst/>
                <a:latin typeface="Times New Roman" panose="02020603050405020304" pitchFamily="18" charset="0"/>
                <a:ea typeface="Times New Roman" panose="02020603050405020304" pitchFamily="18" charset="0"/>
              </a:rPr>
              <a:t>Gratzer</a:t>
            </a:r>
            <a:r>
              <a:rPr lang="en-GB" dirty="0">
                <a:effectLst/>
                <a:latin typeface="Times New Roman" panose="02020603050405020304" pitchFamily="18" charset="0"/>
                <a:ea typeface="Times New Roman" panose="02020603050405020304" pitchFamily="18" charset="0"/>
              </a:rPr>
              <a:t>, D. and Khan, F. 2016)</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537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FFF9E6-5BBF-DA4A-BB1D-D1DE2BC879AA}"/>
              </a:ext>
            </a:extLst>
          </p:cNvPr>
          <p:cNvSpPr>
            <a:spLocks noGrp="1"/>
          </p:cNvSpPr>
          <p:nvPr>
            <p:ph type="title"/>
          </p:nvPr>
        </p:nvSpPr>
        <p:spPr>
          <a:xfrm>
            <a:off x="838200" y="365125"/>
            <a:ext cx="10515600" cy="1325563"/>
          </a:xfrm>
        </p:spPr>
        <p:txBody>
          <a:bodyPr>
            <a:normAutofit/>
          </a:bodyPr>
          <a:lstStyle/>
          <a:p>
            <a:r>
              <a:rPr lang="en-GB" dirty="0"/>
              <a:t>Recommendation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EBB93C-ED37-9045-B80D-9B1C655C4B8F}"/>
              </a:ext>
            </a:extLst>
          </p:cNvPr>
          <p:cNvSpPr>
            <a:spLocks noGrp="1"/>
          </p:cNvSpPr>
          <p:nvPr>
            <p:ph idx="1"/>
          </p:nvPr>
        </p:nvSpPr>
        <p:spPr>
          <a:xfrm>
            <a:off x="838200" y="1825625"/>
            <a:ext cx="10515600" cy="4351338"/>
          </a:xfrm>
        </p:spPr>
        <p:txBody>
          <a:bodyPr>
            <a:normAutofit/>
          </a:bodyPr>
          <a:lstStyle/>
          <a:p>
            <a:r>
              <a:rPr lang="en-GB" sz="2400">
                <a:effectLst/>
                <a:latin typeface="Calibri" panose="020F0502020204030204" pitchFamily="34" charset="0"/>
                <a:ea typeface="Times New Roman" panose="02020603050405020304" pitchFamily="18" charset="0"/>
              </a:rPr>
              <a:t>Early implementation of educational programmes is necessary to increase public understanding of the dangers and repercussions of drug usage. </a:t>
            </a:r>
          </a:p>
          <a:p>
            <a:r>
              <a:rPr lang="en-GB" sz="2400">
                <a:effectLst/>
                <a:latin typeface="Calibri" panose="020F0502020204030204" pitchFamily="34" charset="0"/>
                <a:ea typeface="Times New Roman" panose="02020603050405020304" pitchFamily="18" charset="0"/>
              </a:rPr>
              <a:t>Drug education programmes should be incorporated into school curriculum to educate students about the risks associated with substance usage and provide them with the life skills they need to make responsible decisions. </a:t>
            </a:r>
          </a:p>
          <a:p>
            <a:r>
              <a:rPr lang="en-GB" sz="2400">
                <a:effectLst/>
                <a:latin typeface="Calibri" panose="020F0502020204030204" pitchFamily="34" charset="0"/>
                <a:ea typeface="Times New Roman" panose="02020603050405020304" pitchFamily="18" charset="0"/>
              </a:rPr>
              <a:t>To help children and adolescents, working in collaboration with parents and community organisations is crucial.</a:t>
            </a:r>
            <a:endParaRPr lang="en-GB" sz="2400">
              <a:effectLst/>
              <a:latin typeface="Times New Roman" panose="02020603050405020304" pitchFamily="18" charset="0"/>
              <a:ea typeface="Times New Roman" panose="02020603050405020304" pitchFamily="18" charset="0"/>
            </a:endParaRPr>
          </a:p>
          <a:p>
            <a:pPr marL="0" indent="0">
              <a:buNone/>
            </a:pPr>
            <a:r>
              <a:rPr lang="en-GB" sz="2400">
                <a:effectLst/>
                <a:latin typeface="Times New Roman" panose="02020603050405020304" pitchFamily="18" charset="0"/>
                <a:ea typeface="Times New Roman" panose="02020603050405020304" pitchFamily="18" charset="0"/>
              </a:rPr>
              <a:t> </a:t>
            </a:r>
          </a:p>
          <a:p>
            <a:pPr marL="0" indent="0">
              <a:buNone/>
            </a:pPr>
            <a:endParaRPr lang="en-GB" sz="2400">
              <a:latin typeface="Times New Roman" panose="02020603050405020304" pitchFamily="18" charset="0"/>
              <a:ea typeface="Times New Roman" panose="02020603050405020304" pitchFamily="18" charset="0"/>
            </a:endParaRPr>
          </a:p>
          <a:p>
            <a:pPr marL="0" indent="0">
              <a:buNone/>
            </a:pPr>
            <a:r>
              <a:rPr lang="en-GB" sz="2400">
                <a:effectLst/>
                <a:latin typeface="Calibri" panose="020F0502020204030204" pitchFamily="34" charset="0"/>
                <a:ea typeface="Times New Roman" panose="02020603050405020304" pitchFamily="18" charset="0"/>
              </a:rPr>
              <a:t>                                                                                                              </a:t>
            </a:r>
            <a:r>
              <a:rPr lang="en-GB" sz="2400" err="1">
                <a:effectLst/>
                <a:latin typeface="Calibri" panose="020F0502020204030204" pitchFamily="34" charset="0"/>
                <a:ea typeface="Times New Roman" panose="02020603050405020304" pitchFamily="18" charset="0"/>
              </a:rPr>
              <a:t>Malick</a:t>
            </a:r>
            <a:r>
              <a:rPr lang="en-GB" sz="2400">
                <a:effectLst/>
                <a:latin typeface="Calibri" panose="020F0502020204030204" pitchFamily="34" charset="0"/>
                <a:ea typeface="Times New Roman" panose="02020603050405020304" pitchFamily="18" charset="0"/>
              </a:rPr>
              <a:t>, R. (2018)</a:t>
            </a:r>
            <a:r>
              <a:rPr lang="en-GB" sz="2400">
                <a:effectLst/>
              </a:rPr>
              <a:t> </a:t>
            </a:r>
            <a:endParaRPr lang="en-GB" sz="2400">
              <a:effectLst/>
              <a:latin typeface="Times New Roman" panose="02020603050405020304" pitchFamily="18" charset="0"/>
              <a:ea typeface="Times New Roman" panose="02020603050405020304" pitchFamily="18" charset="0"/>
            </a:endParaRPr>
          </a:p>
          <a:p>
            <a:endParaRPr lang="en-GB" sz="2400"/>
          </a:p>
        </p:txBody>
      </p:sp>
    </p:spTree>
    <p:extLst>
      <p:ext uri="{BB962C8B-B14F-4D97-AF65-F5344CB8AC3E}">
        <p14:creationId xmlns:p14="http://schemas.microsoft.com/office/powerpoint/2010/main" val="2726386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96186F-1302-D948-A6B7-E4828F0E33C9}"/>
              </a:ext>
            </a:extLst>
          </p:cNvPr>
          <p:cNvSpPr>
            <a:spLocks noGrp="1"/>
          </p:cNvSpPr>
          <p:nvPr>
            <p:ph type="title"/>
          </p:nvPr>
        </p:nvSpPr>
        <p:spPr>
          <a:xfrm>
            <a:off x="838200" y="365125"/>
            <a:ext cx="10515600" cy="1325563"/>
          </a:xfrm>
        </p:spPr>
        <p:txBody>
          <a:bodyPr>
            <a:normAutofit/>
          </a:bodyPr>
          <a:lstStyle/>
          <a:p>
            <a:r>
              <a:rPr lang="en-GB" dirty="0"/>
              <a:t>conclusion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FB2EBC-E1A7-EA41-9603-C29F5088556B}"/>
              </a:ext>
            </a:extLst>
          </p:cNvPr>
          <p:cNvSpPr>
            <a:spLocks noGrp="1"/>
          </p:cNvSpPr>
          <p:nvPr>
            <p:ph idx="1"/>
          </p:nvPr>
        </p:nvSpPr>
        <p:spPr>
          <a:xfrm>
            <a:off x="838200" y="1825625"/>
            <a:ext cx="10515600" cy="4351338"/>
          </a:xfrm>
        </p:spPr>
        <p:txBody>
          <a:bodyPr>
            <a:normAutofit/>
          </a:bodyPr>
          <a:lstStyle/>
          <a:p>
            <a:r>
              <a:rPr lang="en-GB">
                <a:effectLst/>
                <a:latin typeface="Times New Roman" panose="02020603050405020304" pitchFamily="18" charset="0"/>
                <a:ea typeface="Times New Roman" panose="02020603050405020304" pitchFamily="18" charset="0"/>
              </a:rPr>
              <a:t>In summary, substance misuse is a complicated problem that calls for a diversified strategy. Treatment services for addicts need to be easily available and efficient, and prevention initiatives should emphasise community support and education. To reduce the harmful effects of drug usage, harm reduction techniques should be used.</a:t>
            </a:r>
          </a:p>
          <a:p>
            <a:pPr marL="0" indent="0">
              <a:buNone/>
            </a:pPr>
            <a:endParaRPr lang="en-GB">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73269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82ED-8A99-4943-90D3-C2932A697FBF}"/>
              </a:ext>
            </a:extLst>
          </p:cNvPr>
          <p:cNvSpPr>
            <a:spLocks noGrp="1"/>
          </p:cNvSpPr>
          <p:nvPr>
            <p:ph type="title"/>
          </p:nvPr>
        </p:nvSpPr>
        <p:spPr>
          <a:xfrm>
            <a:off x="838200" y="365125"/>
            <a:ext cx="10515600" cy="789907"/>
          </a:xfrm>
        </p:spPr>
        <p:txBody>
          <a:bodyPr/>
          <a:lstStyle/>
          <a:p>
            <a:r>
              <a:rPr lang="en-GB" dirty="0"/>
              <a:t> </a:t>
            </a:r>
          </a:p>
        </p:txBody>
      </p:sp>
      <p:sp>
        <p:nvSpPr>
          <p:cNvPr id="3" name="Content Placeholder 2">
            <a:extLst>
              <a:ext uri="{FF2B5EF4-FFF2-40B4-BE49-F238E27FC236}">
                <a16:creationId xmlns:a16="http://schemas.microsoft.com/office/drawing/2014/main" id="{F177047D-3900-8741-B0FB-AFD41ED367BE}"/>
              </a:ext>
            </a:extLst>
          </p:cNvPr>
          <p:cNvSpPr>
            <a:spLocks noGrp="1"/>
          </p:cNvSpPr>
          <p:nvPr>
            <p:ph idx="1"/>
          </p:nvPr>
        </p:nvSpPr>
        <p:spPr/>
        <p:txBody>
          <a:bodyPr/>
          <a:lstStyle/>
          <a:p>
            <a:pPr marL="0" indent="0">
              <a:buNone/>
            </a:pPr>
            <a:r>
              <a:rPr lang="en-GB" dirty="0"/>
              <a:t> </a:t>
            </a:r>
          </a:p>
          <a:p>
            <a:pPr marL="0" indent="0">
              <a:buNone/>
            </a:pPr>
            <a:endParaRPr lang="en-GB" sz="2800" dirty="0">
              <a:solidFill>
                <a:schemeClr val="accent1"/>
              </a:solidFill>
            </a:endParaRPr>
          </a:p>
          <a:p>
            <a:endParaRPr lang="en-GB" dirty="0">
              <a:solidFill>
                <a:schemeClr val="accent1"/>
              </a:solidFill>
            </a:endParaRPr>
          </a:p>
          <a:p>
            <a:pPr marL="0" indent="0">
              <a:buNone/>
            </a:pPr>
            <a:r>
              <a:rPr lang="en-GB" sz="2800" dirty="0">
                <a:solidFill>
                  <a:schemeClr val="accent1"/>
                </a:solidFill>
              </a:rPr>
              <a:t>                                 </a:t>
            </a:r>
            <a:r>
              <a:rPr lang="en-GB" sz="4800" dirty="0">
                <a:solidFill>
                  <a:schemeClr val="accent1"/>
                </a:solidFill>
              </a:rPr>
              <a:t>any question?</a:t>
            </a:r>
            <a:endParaRPr lang="en-GB" sz="4800" dirty="0"/>
          </a:p>
        </p:txBody>
      </p:sp>
    </p:spTree>
    <p:extLst>
      <p:ext uri="{BB962C8B-B14F-4D97-AF65-F5344CB8AC3E}">
        <p14:creationId xmlns:p14="http://schemas.microsoft.com/office/powerpoint/2010/main" val="2852492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EF324-9809-334B-B150-CEC19DDC75A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5EDB34E-FD39-5848-B9F2-2C21051D93D9}"/>
              </a:ext>
            </a:extLst>
          </p:cNvPr>
          <p:cNvSpPr>
            <a:spLocks noGrp="1"/>
          </p:cNvSpPr>
          <p:nvPr>
            <p:ph idx="1"/>
          </p:nvPr>
        </p:nvSpPr>
        <p:spPr/>
        <p:txBody>
          <a:bodyPr>
            <a:normAutofit fontScale="62500" lnSpcReduction="20000"/>
          </a:bodyPr>
          <a:lstStyle/>
          <a:p>
            <a:endParaRPr lang="en-GB" sz="2200" dirty="0">
              <a:effectLst/>
              <a:latin typeface="Times New Roman" panose="02020603050405020304" pitchFamily="18" charset="0"/>
              <a:ea typeface="Times New Roman" panose="02020603050405020304" pitchFamily="18" charset="0"/>
            </a:endParaRPr>
          </a:p>
          <a:p>
            <a:r>
              <a:rPr lang="en-GB" sz="2500" dirty="0">
                <a:effectLst/>
                <a:latin typeface="Times New Roman" panose="02020603050405020304" pitchFamily="18" charset="0"/>
                <a:ea typeface="Times New Roman" panose="02020603050405020304" pitchFamily="18" charset="0"/>
              </a:rPr>
              <a:t>Easton, et. al. (2000) </a:t>
            </a:r>
            <a:r>
              <a:rPr lang="en-GB" sz="2500" i="1" dirty="0">
                <a:effectLst/>
                <a:latin typeface="Times New Roman" panose="02020603050405020304" pitchFamily="18" charset="0"/>
                <a:ea typeface="Times New Roman" panose="02020603050405020304" pitchFamily="18" charset="0"/>
              </a:rPr>
              <a:t>Prevalence of family violence in clients entering substance abuse treatment Vol. 18(1) pp. 23-8</a:t>
            </a:r>
            <a:endParaRPr lang="en-GB" sz="2500" dirty="0">
              <a:latin typeface="Times New Roman" panose="02020603050405020304" pitchFamily="18" charset="0"/>
              <a:ea typeface="Times New Roman" panose="02020603050405020304" pitchFamily="18" charset="0"/>
            </a:endParaRPr>
          </a:p>
          <a:p>
            <a:r>
              <a:rPr lang="en-GB" sz="2500" dirty="0" err="1">
                <a:effectLst/>
                <a:latin typeface="Times New Roman" panose="02020603050405020304" pitchFamily="18" charset="0"/>
                <a:ea typeface="Times New Roman" panose="02020603050405020304" pitchFamily="18" charset="0"/>
              </a:rPr>
              <a:t>Gratzer</a:t>
            </a:r>
            <a:r>
              <a:rPr lang="en-GB" sz="2500" dirty="0">
                <a:effectLst/>
                <a:latin typeface="Times New Roman" panose="02020603050405020304" pitchFamily="18" charset="0"/>
                <a:ea typeface="Times New Roman" panose="02020603050405020304" pitchFamily="18" charset="0"/>
              </a:rPr>
              <a:t>, D. and Khan, F. (2016) </a:t>
            </a:r>
            <a:r>
              <a:rPr lang="en-GB" sz="2500" i="1" dirty="0">
                <a:effectLst/>
                <a:latin typeface="Times New Roman" panose="02020603050405020304" pitchFamily="18" charset="0"/>
                <a:ea typeface="Times New Roman" panose="02020603050405020304" pitchFamily="18" charset="0"/>
              </a:rPr>
              <a:t>Internet-delivered cognitive behavioural therapy in the treatment of psychiatric illness Vol.188(4) pp.263-272</a:t>
            </a:r>
            <a:endParaRPr lang="en-GB" sz="2500" dirty="0">
              <a:effectLst/>
              <a:latin typeface="Times New Roman" panose="02020603050405020304" pitchFamily="18" charset="0"/>
              <a:ea typeface="Times New Roman" panose="02020603050405020304" pitchFamily="18" charset="0"/>
            </a:endParaRPr>
          </a:p>
          <a:p>
            <a:r>
              <a:rPr lang="en-GB" sz="2500" dirty="0">
                <a:effectLst/>
                <a:latin typeface="Times New Roman" panose="02020603050405020304" pitchFamily="18" charset="0"/>
                <a:ea typeface="Times New Roman" panose="02020603050405020304" pitchFamily="18" charset="0"/>
              </a:rPr>
              <a:t>McHugh, et. al. (2010) </a:t>
            </a:r>
            <a:r>
              <a:rPr lang="en-GB" sz="2500" i="1" dirty="0">
                <a:effectLst/>
                <a:latin typeface="Times New Roman" panose="02020603050405020304" pitchFamily="18" charset="0"/>
                <a:ea typeface="Times New Roman" panose="02020603050405020304" pitchFamily="18" charset="0"/>
              </a:rPr>
              <a:t>Cognitive-Behavioural Therapy for Substance Use Disorders Vol. 33(3) pp. 511-525</a:t>
            </a:r>
          </a:p>
          <a:p>
            <a:r>
              <a:rPr lang="en-GB" sz="2500" dirty="0">
                <a:effectLst/>
                <a:latin typeface="Calibri" panose="020F0502020204030204" pitchFamily="34" charset="0"/>
                <a:ea typeface="Times New Roman" panose="02020603050405020304" pitchFamily="18" charset="0"/>
              </a:rPr>
              <a:t> </a:t>
            </a:r>
            <a:r>
              <a:rPr lang="en-GB" sz="2500" dirty="0" err="1">
                <a:effectLst/>
                <a:latin typeface="Calibri" panose="020F0502020204030204" pitchFamily="34" charset="0"/>
                <a:ea typeface="Times New Roman" panose="02020603050405020304" pitchFamily="18" charset="0"/>
              </a:rPr>
              <a:t>Malick</a:t>
            </a:r>
            <a:r>
              <a:rPr lang="en-GB" sz="2500" dirty="0">
                <a:effectLst/>
                <a:latin typeface="Calibri" panose="020F0502020204030204" pitchFamily="34" charset="0"/>
                <a:ea typeface="Times New Roman" panose="02020603050405020304" pitchFamily="18" charset="0"/>
              </a:rPr>
              <a:t>, R. (2018) </a:t>
            </a:r>
            <a:r>
              <a:rPr lang="en-GB" sz="2500" i="1" dirty="0">
                <a:effectLst/>
                <a:latin typeface="Calibri" panose="020F0502020204030204" pitchFamily="34" charset="0"/>
                <a:ea typeface="Times New Roman" panose="02020603050405020304" pitchFamily="18" charset="0"/>
              </a:rPr>
              <a:t>Prevention of substance use disorders in the community and workplace Vol. 60(4) pp.559-563</a:t>
            </a:r>
            <a:endParaRPr lang="en-GB" sz="2500" i="1" dirty="0">
              <a:effectLst/>
              <a:latin typeface="Times New Roman" panose="02020603050405020304" pitchFamily="18" charset="0"/>
              <a:ea typeface="Times New Roman" panose="02020603050405020304" pitchFamily="18" charset="0"/>
            </a:endParaRPr>
          </a:p>
          <a:p>
            <a:r>
              <a:rPr lang="en-GB" sz="2500" dirty="0">
                <a:effectLst/>
                <a:latin typeface="Times New Roman" panose="02020603050405020304" pitchFamily="18" charset="0"/>
                <a:ea typeface="Times New Roman" panose="02020603050405020304" pitchFamily="18" charset="0"/>
              </a:rPr>
              <a:t> Public Health Wales (2019) </a:t>
            </a:r>
            <a:r>
              <a:rPr lang="en-GB" sz="2500" i="1" dirty="0">
                <a:effectLst/>
                <a:latin typeface="Times New Roman" panose="02020603050405020304" pitchFamily="18" charset="0"/>
                <a:ea typeface="Times New Roman" panose="02020603050405020304" pitchFamily="18" charset="0"/>
              </a:rPr>
              <a:t>Drug deaths at their highest ever levels in Wales Available at:</a:t>
            </a:r>
            <a:r>
              <a:rPr lang="en-GB" sz="2500" dirty="0">
                <a:effectLst/>
                <a:latin typeface="Times New Roman" panose="02020603050405020304" pitchFamily="18" charset="0"/>
                <a:ea typeface="Times New Roman" panose="02020603050405020304" pitchFamily="18" charset="0"/>
              </a:rPr>
              <a:t> </a:t>
            </a:r>
            <a:r>
              <a:rPr lang="en-GB" sz="2000" i="1" u="sng" dirty="0">
                <a:solidFill>
                  <a:srgbClr val="FFFFFF"/>
                </a:solidFill>
                <a:effectLst/>
                <a:latin typeface="Times New Roman" panose="02020603050405020304" pitchFamily="18" charset="0"/>
                <a:ea typeface="Times New Roman" panose="02020603050405020304" pitchFamily="18" charset="0"/>
                <a:hlinkClick r:id="rId2"/>
              </a:rPr>
              <a:t>https://phw.nhs.wales/news/drug-deaths-at-their-highest-ever-levels-in-wales/</a:t>
            </a:r>
            <a:r>
              <a:rPr lang="en-GB" sz="2000" i="1" dirty="0">
                <a:solidFill>
                  <a:srgbClr val="FFFFFF"/>
                </a:solidFill>
                <a:effectLst/>
                <a:latin typeface="Times New Roman" panose="02020603050405020304" pitchFamily="18" charset="0"/>
                <a:ea typeface="Times New Roman" panose="02020603050405020304" pitchFamily="18" charset="0"/>
              </a:rPr>
              <a:t> </a:t>
            </a:r>
            <a:endParaRPr lang="en-GB" sz="2000" i="1" dirty="0">
              <a:effectLst/>
              <a:latin typeface="Times New Roman" panose="02020603050405020304" pitchFamily="18" charset="0"/>
              <a:ea typeface="Times New Roman" panose="02020603050405020304" pitchFamily="18" charset="0"/>
            </a:endParaRPr>
          </a:p>
          <a:p>
            <a:r>
              <a:rPr lang="en-GB" sz="2500" dirty="0">
                <a:effectLst/>
                <a:latin typeface="Times New Roman" panose="02020603050405020304" pitchFamily="18" charset="0"/>
                <a:ea typeface="Times New Roman" panose="02020603050405020304" pitchFamily="18" charset="0"/>
              </a:rPr>
              <a:t>Senedd Research (2024) </a:t>
            </a:r>
            <a:r>
              <a:rPr lang="en-GB" sz="2500" i="1" dirty="0">
                <a:effectLst/>
                <a:latin typeface="Times New Roman" panose="02020603050405020304" pitchFamily="18" charset="0"/>
                <a:ea typeface="Times New Roman" panose="02020603050405020304" pitchFamily="18" charset="0"/>
              </a:rPr>
              <a:t>Substance misuse – what the latest statistics show </a:t>
            </a:r>
            <a:r>
              <a:rPr lang="en-GB" sz="2500" dirty="0">
                <a:effectLst/>
                <a:latin typeface="Times New Roman" panose="02020603050405020304" pitchFamily="18" charset="0"/>
                <a:ea typeface="Times New Roman" panose="02020603050405020304" pitchFamily="18" charset="0"/>
              </a:rPr>
              <a:t>Available at: </a:t>
            </a:r>
            <a:r>
              <a:rPr lang="en-GB" sz="2000" u="sng"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https://research.senedd.wales/research-articles/substance-misuse-what-the-latest-statistics-show/</a:t>
            </a:r>
            <a:r>
              <a:rPr lang="en-GB" sz="2000" dirty="0">
                <a:effectLst/>
                <a:latin typeface="Times New Roman" panose="02020603050405020304" pitchFamily="18" charset="0"/>
                <a:ea typeface="Times New Roman" panose="02020603050405020304" pitchFamily="18" charset="0"/>
              </a:rPr>
              <a:t>  </a:t>
            </a:r>
          </a:p>
          <a:p>
            <a:r>
              <a:rPr lang="en-GB" sz="2500" dirty="0">
                <a:effectLst/>
                <a:latin typeface="Times New Roman" panose="02020603050405020304" pitchFamily="18" charset="0"/>
                <a:ea typeface="Times New Roman" panose="02020603050405020304" pitchFamily="18" charset="0"/>
              </a:rPr>
              <a:t>Samara, et. al. (2021) </a:t>
            </a:r>
            <a:r>
              <a:rPr lang="en-GB" sz="2500" i="1" dirty="0">
                <a:effectLst/>
                <a:latin typeface="Times New Roman" panose="02020603050405020304" pitchFamily="18" charset="0"/>
                <a:ea typeface="Times New Roman" panose="02020603050405020304" pitchFamily="18" charset="0"/>
              </a:rPr>
              <a:t>The Mediating Role of Bullying and Victimisation on the Relationship Between Problematic Internet Use and Substance Abuse Among Adolescents in the UK: The Parent-Child Relationship as a Moderator Vol. 12</a:t>
            </a:r>
          </a:p>
          <a:p>
            <a:r>
              <a:rPr lang="en-GB" sz="2500" i="1" dirty="0">
                <a:effectLst/>
                <a:latin typeface="Times New Roman" panose="02020603050405020304" pitchFamily="18" charset="0"/>
                <a:ea typeface="Times New Roman" panose="02020603050405020304" pitchFamily="18" charset="0"/>
              </a:rPr>
              <a:t> </a:t>
            </a:r>
            <a:r>
              <a:rPr lang="en-GB" sz="2500" dirty="0">
                <a:effectLst/>
                <a:latin typeface="Times New Roman" panose="02020603050405020304" pitchFamily="18" charset="0"/>
                <a:ea typeface="Times New Roman" panose="02020603050405020304" pitchFamily="18" charset="0"/>
              </a:rPr>
              <a:t>Tse, et. al. (2022) Collective Motivational Interviewing for Individuals with Drug Use Problems: A Pre-Post–Follow-Up, Uncontrolled Pilot Study Vol. 19(23) :16344</a:t>
            </a:r>
            <a:endParaRPr lang="en-GB" sz="2500" i="1" dirty="0">
              <a:effectLst/>
              <a:latin typeface="Times New Roman" panose="02020603050405020304" pitchFamily="18" charset="0"/>
              <a:ea typeface="Times New Roman" panose="02020603050405020304" pitchFamily="18" charset="0"/>
            </a:endParaRPr>
          </a:p>
          <a:p>
            <a:r>
              <a:rPr lang="en-GB" sz="2500" dirty="0">
                <a:effectLst/>
                <a:latin typeface="Times New Roman" panose="02020603050405020304" pitchFamily="18" charset="0"/>
                <a:ea typeface="Times New Roman" panose="02020603050405020304" pitchFamily="18" charset="0"/>
              </a:rPr>
              <a:t>Welsh Government (2011) </a:t>
            </a:r>
            <a:r>
              <a:rPr lang="en-GB" sz="2500" i="1" dirty="0">
                <a:effectLst/>
                <a:latin typeface="Times New Roman" panose="02020603050405020304" pitchFamily="18" charset="0"/>
                <a:ea typeface="Times New Roman" panose="02020603050405020304" pitchFamily="18" charset="0"/>
              </a:rPr>
              <a:t>Substance Misuse Treatment Framework (SMTF) Guidance for Evidence Based Psychosocial Interventions in the Treatment of Substance Misuse</a:t>
            </a:r>
            <a:r>
              <a:rPr lang="en-GB" sz="2500" dirty="0">
                <a:effectLst/>
                <a:latin typeface="Times New Roman" panose="02020603050405020304" pitchFamily="18" charset="0"/>
                <a:ea typeface="Times New Roman" panose="02020603050405020304" pitchFamily="18" charset="0"/>
              </a:rPr>
              <a:t> Available at: </a:t>
            </a:r>
            <a:r>
              <a:rPr lang="en-GB" sz="2500" i="1" dirty="0">
                <a:effectLst/>
                <a:latin typeface="Times New Roman" panose="02020603050405020304" pitchFamily="18" charset="0"/>
                <a:ea typeface="Times New Roman" panose="02020603050405020304" pitchFamily="18" charset="0"/>
              </a:rPr>
              <a:t> </a:t>
            </a:r>
            <a:r>
              <a:rPr lang="en-GB" sz="1400" i="1" u="sng" dirty="0">
                <a:solidFill>
                  <a:srgbClr val="FFFFFF"/>
                </a:solidFill>
                <a:effectLst/>
                <a:latin typeface="Times New Roman" panose="02020603050405020304" pitchFamily="18" charset="0"/>
                <a:ea typeface="Times New Roman" panose="02020603050405020304" pitchFamily="18" charset="0"/>
                <a:hlinkClick r:id="rId4"/>
              </a:rPr>
              <a:t>https://www.gov.wales/sites/default/files/publications/2019-02/substance-misuse-treatment-framework-guidance-for-evidence-based-psychosocial-interventions-in-the-treatment-of-substance-misuse.pdf</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latin typeface="Times New Roman" panose="02020603050405020304" pitchFamily="18" charset="0"/>
                <a:ea typeface="Times New Roman" panose="02020603050405020304" pitchFamily="18" charset="0"/>
              </a:rPr>
              <a:t> </a:t>
            </a:r>
            <a:r>
              <a:rPr lang="en-GB" dirty="0"/>
              <a:t>  </a:t>
            </a:r>
          </a:p>
        </p:txBody>
      </p:sp>
    </p:spTree>
    <p:extLst>
      <p:ext uri="{BB962C8B-B14F-4D97-AF65-F5344CB8AC3E}">
        <p14:creationId xmlns:p14="http://schemas.microsoft.com/office/powerpoint/2010/main" val="31588203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24628</TotalTime>
  <Words>985</Words>
  <Application>Microsoft Macintosh PowerPoint</Application>
  <PresentationFormat>Widescreen</PresentationFormat>
  <Paragraphs>88</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Google Sans</vt:lpstr>
      <vt:lpstr>Times New Roman</vt:lpstr>
      <vt:lpstr>Office Theme</vt:lpstr>
      <vt:lpstr>Drug Abuse</vt:lpstr>
      <vt:lpstr>Content page</vt:lpstr>
      <vt:lpstr>Introduction</vt:lpstr>
      <vt:lpstr>Causes of drug abuse</vt:lpstr>
      <vt:lpstr> How prevalence of drug misuses in wales?</vt:lpstr>
      <vt:lpstr>Motivational interview</vt:lpstr>
      <vt:lpstr>BENEFIT</vt:lpstr>
      <vt:lpstr>Cognitive Behavioural Therapy </vt:lpstr>
      <vt:lpstr>Benefits</vt:lpstr>
      <vt:lpstr>Barriers of CBT and MI</vt:lpstr>
      <vt:lpstr>Recommendation</vt:lpstr>
      <vt:lpstr>conclusion </vt:lpstr>
      <vt:lpstr>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 Abuse</dc:title>
  <dc:creator>Lisanework Mulualem (2117459)</dc:creator>
  <cp:lastModifiedBy>Lisanework Mulualem (2117459)</cp:lastModifiedBy>
  <cp:revision>2</cp:revision>
  <dcterms:created xsi:type="dcterms:W3CDTF">2024-02-20T19:26:42Z</dcterms:created>
  <dcterms:modified xsi:type="dcterms:W3CDTF">2024-03-08T21:54:42Z</dcterms:modified>
</cp:coreProperties>
</file>