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1"/>
  </p:notesMasterIdLst>
  <p:handoutMasterIdLst>
    <p:handoutMasterId r:id="rId52"/>
  </p:handoutMasterIdLst>
  <p:sldIdLst>
    <p:sldId id="256" r:id="rId5"/>
    <p:sldId id="314" r:id="rId6"/>
    <p:sldId id="315" r:id="rId7"/>
    <p:sldId id="316" r:id="rId8"/>
    <p:sldId id="317" r:id="rId9"/>
    <p:sldId id="257" r:id="rId10"/>
    <p:sldId id="411" r:id="rId11"/>
    <p:sldId id="412" r:id="rId12"/>
    <p:sldId id="258" r:id="rId13"/>
    <p:sldId id="431" r:id="rId14"/>
    <p:sldId id="432" r:id="rId15"/>
    <p:sldId id="433" r:id="rId16"/>
    <p:sldId id="434" r:id="rId17"/>
    <p:sldId id="435" r:id="rId18"/>
    <p:sldId id="436" r:id="rId19"/>
    <p:sldId id="437" r:id="rId20"/>
    <p:sldId id="438" r:id="rId21"/>
    <p:sldId id="439" r:id="rId22"/>
    <p:sldId id="440" r:id="rId23"/>
    <p:sldId id="441" r:id="rId24"/>
    <p:sldId id="442" r:id="rId25"/>
    <p:sldId id="445" r:id="rId26"/>
    <p:sldId id="444" r:id="rId27"/>
    <p:sldId id="449" r:id="rId28"/>
    <p:sldId id="450" r:id="rId29"/>
    <p:sldId id="451" r:id="rId30"/>
    <p:sldId id="446" r:id="rId31"/>
    <p:sldId id="447" r:id="rId32"/>
    <p:sldId id="448" r:id="rId33"/>
    <p:sldId id="452" r:id="rId34"/>
    <p:sldId id="453" r:id="rId35"/>
    <p:sldId id="454" r:id="rId36"/>
    <p:sldId id="455" r:id="rId37"/>
    <p:sldId id="456" r:id="rId38"/>
    <p:sldId id="457" r:id="rId39"/>
    <p:sldId id="458" r:id="rId40"/>
    <p:sldId id="459" r:id="rId41"/>
    <p:sldId id="460" r:id="rId42"/>
    <p:sldId id="461" r:id="rId43"/>
    <p:sldId id="462" r:id="rId44"/>
    <p:sldId id="463" r:id="rId45"/>
    <p:sldId id="464" r:id="rId46"/>
    <p:sldId id="465" r:id="rId47"/>
    <p:sldId id="466" r:id="rId48"/>
    <p:sldId id="467" r:id="rId49"/>
    <p:sldId id="274"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5" d="100"/>
          <a:sy n="95" d="100"/>
        </p:scale>
        <p:origin x="945" y="4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16/02/2021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65C7FA-2F21-44E5-9976-6C948FC4091F}" type="datetimeFigureOut">
              <a:rPr lang="en-GB" smtClean="0"/>
              <a:t>16/02/2021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5F9AAF-F8FF-48E2-8C6E-4B5D4A42D218}" type="slidenum">
              <a:rPr lang="en-GB" smtClean="0"/>
              <a:t>‹#›</a:t>
            </a:fld>
            <a:endParaRPr lang="en-GB"/>
          </a:p>
        </p:txBody>
      </p:sp>
    </p:spTree>
    <p:extLst>
      <p:ext uri="{BB962C8B-B14F-4D97-AF65-F5344CB8AC3E}">
        <p14:creationId xmlns:p14="http://schemas.microsoft.com/office/powerpoint/2010/main" val="7935110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0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a:t>
            </a:fld>
            <a:endParaRPr lang="en-US" dirty="0"/>
          </a:p>
        </p:txBody>
      </p:sp>
    </p:spTree>
    <p:extLst>
      <p:ext uri="{BB962C8B-B14F-4D97-AF65-F5344CB8AC3E}">
        <p14:creationId xmlns:p14="http://schemas.microsoft.com/office/powerpoint/2010/main" val="3076860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0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a:t>
            </a:fld>
            <a:endParaRPr lang="en-US" dirty="0"/>
          </a:p>
        </p:txBody>
      </p:sp>
    </p:spTree>
    <p:extLst>
      <p:ext uri="{BB962C8B-B14F-4D97-AF65-F5344CB8AC3E}">
        <p14:creationId xmlns:p14="http://schemas.microsoft.com/office/powerpoint/2010/main" val="11543376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a:t>
            </a:fld>
            <a:endParaRPr lang="en-US" dirty="0"/>
          </a:p>
        </p:txBody>
      </p:sp>
    </p:spTree>
    <p:extLst>
      <p:ext uri="{BB962C8B-B14F-4D97-AF65-F5344CB8AC3E}">
        <p14:creationId xmlns:p14="http://schemas.microsoft.com/office/powerpoint/2010/main" val="1222727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a:t>
            </a:fld>
            <a:endParaRPr lang="en-US" dirty="0"/>
          </a:p>
        </p:txBody>
      </p:sp>
    </p:spTree>
    <p:extLst>
      <p:ext uri="{BB962C8B-B14F-4D97-AF65-F5344CB8AC3E}">
        <p14:creationId xmlns:p14="http://schemas.microsoft.com/office/powerpoint/2010/main" val="23934306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a:t>
            </a:fld>
            <a:endParaRPr lang="en-US" dirty="0"/>
          </a:p>
        </p:txBody>
      </p:sp>
    </p:spTree>
    <p:extLst>
      <p:ext uri="{BB962C8B-B14F-4D97-AF65-F5344CB8AC3E}">
        <p14:creationId xmlns:p14="http://schemas.microsoft.com/office/powerpoint/2010/main" val="37800312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a:t>
            </a:fld>
            <a:endParaRPr lang="en-US" dirty="0"/>
          </a:p>
        </p:txBody>
      </p:sp>
    </p:spTree>
    <p:extLst>
      <p:ext uri="{BB962C8B-B14F-4D97-AF65-F5344CB8AC3E}">
        <p14:creationId xmlns:p14="http://schemas.microsoft.com/office/powerpoint/2010/main" val="37206658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10</a:t>
            </a:fld>
            <a:endParaRPr lang="en-US" dirty="0"/>
          </a:p>
        </p:txBody>
      </p:sp>
    </p:spTree>
    <p:extLst>
      <p:ext uri="{BB962C8B-B14F-4D97-AF65-F5344CB8AC3E}">
        <p14:creationId xmlns:p14="http://schemas.microsoft.com/office/powerpoint/2010/main" val="39250733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11</a:t>
            </a:fld>
            <a:endParaRPr lang="en-US" dirty="0"/>
          </a:p>
        </p:txBody>
      </p:sp>
    </p:spTree>
    <p:extLst>
      <p:ext uri="{BB962C8B-B14F-4D97-AF65-F5344CB8AC3E}">
        <p14:creationId xmlns:p14="http://schemas.microsoft.com/office/powerpoint/2010/main" val="40727915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a:t>
            </a:fld>
            <a:endParaRPr lang="en-US" dirty="0"/>
          </a:p>
        </p:txBody>
      </p:sp>
    </p:spTree>
    <p:extLst>
      <p:ext uri="{BB962C8B-B14F-4D97-AF65-F5344CB8AC3E}">
        <p14:creationId xmlns:p14="http://schemas.microsoft.com/office/powerpoint/2010/main" val="37925165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a:t>
            </a:fld>
            <a:endParaRPr lang="en-US" dirty="0"/>
          </a:p>
        </p:txBody>
      </p:sp>
    </p:spTree>
    <p:extLst>
      <p:ext uri="{BB962C8B-B14F-4D97-AF65-F5344CB8AC3E}">
        <p14:creationId xmlns:p14="http://schemas.microsoft.com/office/powerpoint/2010/main" val="23845277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14</a:t>
            </a:fld>
            <a:endParaRPr lang="en-US" dirty="0"/>
          </a:p>
        </p:txBody>
      </p:sp>
    </p:spTree>
    <p:extLst>
      <p:ext uri="{BB962C8B-B14F-4D97-AF65-F5344CB8AC3E}">
        <p14:creationId xmlns:p14="http://schemas.microsoft.com/office/powerpoint/2010/main" val="30094677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15</a:t>
            </a:fld>
            <a:endParaRPr lang="en-US" dirty="0"/>
          </a:p>
        </p:txBody>
      </p:sp>
    </p:spTree>
    <p:extLst>
      <p:ext uri="{BB962C8B-B14F-4D97-AF65-F5344CB8AC3E}">
        <p14:creationId xmlns:p14="http://schemas.microsoft.com/office/powerpoint/2010/main" val="2046011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16</a:t>
            </a:fld>
            <a:endParaRPr lang="en-US" dirty="0"/>
          </a:p>
        </p:txBody>
      </p:sp>
    </p:spTree>
    <p:extLst>
      <p:ext uri="{BB962C8B-B14F-4D97-AF65-F5344CB8AC3E}">
        <p14:creationId xmlns:p14="http://schemas.microsoft.com/office/powerpoint/2010/main" val="32172487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17</a:t>
            </a:fld>
            <a:endParaRPr lang="en-US" dirty="0"/>
          </a:p>
        </p:txBody>
      </p:sp>
    </p:spTree>
    <p:extLst>
      <p:ext uri="{BB962C8B-B14F-4D97-AF65-F5344CB8AC3E}">
        <p14:creationId xmlns:p14="http://schemas.microsoft.com/office/powerpoint/2010/main" val="30748072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18</a:t>
            </a:fld>
            <a:endParaRPr lang="en-US" dirty="0"/>
          </a:p>
        </p:txBody>
      </p:sp>
    </p:spTree>
    <p:extLst>
      <p:ext uri="{BB962C8B-B14F-4D97-AF65-F5344CB8AC3E}">
        <p14:creationId xmlns:p14="http://schemas.microsoft.com/office/powerpoint/2010/main" val="38726959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19</a:t>
            </a:fld>
            <a:endParaRPr lang="en-US" dirty="0"/>
          </a:p>
        </p:txBody>
      </p:sp>
    </p:spTree>
    <p:extLst>
      <p:ext uri="{BB962C8B-B14F-4D97-AF65-F5344CB8AC3E}">
        <p14:creationId xmlns:p14="http://schemas.microsoft.com/office/powerpoint/2010/main" val="17933627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20</a:t>
            </a:fld>
            <a:endParaRPr lang="en-US" dirty="0"/>
          </a:p>
        </p:txBody>
      </p:sp>
    </p:spTree>
    <p:extLst>
      <p:ext uri="{BB962C8B-B14F-4D97-AF65-F5344CB8AC3E}">
        <p14:creationId xmlns:p14="http://schemas.microsoft.com/office/powerpoint/2010/main" val="13037563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21</a:t>
            </a:fld>
            <a:endParaRPr lang="en-US" dirty="0"/>
          </a:p>
        </p:txBody>
      </p:sp>
    </p:spTree>
    <p:extLst>
      <p:ext uri="{BB962C8B-B14F-4D97-AF65-F5344CB8AC3E}">
        <p14:creationId xmlns:p14="http://schemas.microsoft.com/office/powerpoint/2010/main" val="31945879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22</a:t>
            </a:fld>
            <a:endParaRPr lang="en-US" dirty="0"/>
          </a:p>
        </p:txBody>
      </p:sp>
    </p:spTree>
    <p:extLst>
      <p:ext uri="{BB962C8B-B14F-4D97-AF65-F5344CB8AC3E}">
        <p14:creationId xmlns:p14="http://schemas.microsoft.com/office/powerpoint/2010/main" val="4383695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23</a:t>
            </a:fld>
            <a:endParaRPr lang="en-US" dirty="0"/>
          </a:p>
        </p:txBody>
      </p:sp>
    </p:spTree>
    <p:extLst>
      <p:ext uri="{BB962C8B-B14F-4D97-AF65-F5344CB8AC3E}">
        <p14:creationId xmlns:p14="http://schemas.microsoft.com/office/powerpoint/2010/main" val="20370291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27</a:t>
            </a:fld>
            <a:endParaRPr lang="en-US" dirty="0"/>
          </a:p>
        </p:txBody>
      </p:sp>
    </p:spTree>
    <p:extLst>
      <p:ext uri="{BB962C8B-B14F-4D97-AF65-F5344CB8AC3E}">
        <p14:creationId xmlns:p14="http://schemas.microsoft.com/office/powerpoint/2010/main" val="42451213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28</a:t>
            </a:fld>
            <a:endParaRPr lang="en-US" dirty="0"/>
          </a:p>
        </p:txBody>
      </p:sp>
    </p:spTree>
    <p:extLst>
      <p:ext uri="{BB962C8B-B14F-4D97-AF65-F5344CB8AC3E}">
        <p14:creationId xmlns:p14="http://schemas.microsoft.com/office/powerpoint/2010/main" val="35600660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29</a:t>
            </a:fld>
            <a:endParaRPr lang="en-US" dirty="0"/>
          </a:p>
        </p:txBody>
      </p:sp>
    </p:spTree>
    <p:extLst>
      <p:ext uri="{BB962C8B-B14F-4D97-AF65-F5344CB8AC3E}">
        <p14:creationId xmlns:p14="http://schemas.microsoft.com/office/powerpoint/2010/main" val="28746268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415944831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7112586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322607269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19981213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141217899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296499057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240905671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37</a:t>
            </a:fld>
            <a:endParaRPr lang="en-US" dirty="0"/>
          </a:p>
        </p:txBody>
      </p:sp>
    </p:spTree>
    <p:extLst>
      <p:ext uri="{BB962C8B-B14F-4D97-AF65-F5344CB8AC3E}">
        <p14:creationId xmlns:p14="http://schemas.microsoft.com/office/powerpoint/2010/main" val="281237198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38</a:t>
            </a:fld>
            <a:endParaRPr lang="en-US" dirty="0"/>
          </a:p>
        </p:txBody>
      </p:sp>
    </p:spTree>
    <p:extLst>
      <p:ext uri="{BB962C8B-B14F-4D97-AF65-F5344CB8AC3E}">
        <p14:creationId xmlns:p14="http://schemas.microsoft.com/office/powerpoint/2010/main" val="380655364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39</a:t>
            </a:fld>
            <a:endParaRPr lang="en-US" dirty="0"/>
          </a:p>
        </p:txBody>
      </p:sp>
    </p:spTree>
    <p:extLst>
      <p:ext uri="{BB962C8B-B14F-4D97-AF65-F5344CB8AC3E}">
        <p14:creationId xmlns:p14="http://schemas.microsoft.com/office/powerpoint/2010/main" val="78599463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40</a:t>
            </a:fld>
            <a:endParaRPr lang="en-US" dirty="0"/>
          </a:p>
        </p:txBody>
      </p:sp>
    </p:spTree>
    <p:extLst>
      <p:ext uri="{BB962C8B-B14F-4D97-AF65-F5344CB8AC3E}">
        <p14:creationId xmlns:p14="http://schemas.microsoft.com/office/powerpoint/2010/main" val="281482885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41</a:t>
            </a:fld>
            <a:endParaRPr lang="en-US" dirty="0"/>
          </a:p>
        </p:txBody>
      </p:sp>
    </p:spTree>
    <p:extLst>
      <p:ext uri="{BB962C8B-B14F-4D97-AF65-F5344CB8AC3E}">
        <p14:creationId xmlns:p14="http://schemas.microsoft.com/office/powerpoint/2010/main" val="220312026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42</a:t>
            </a:fld>
            <a:endParaRPr lang="en-US" dirty="0"/>
          </a:p>
        </p:txBody>
      </p:sp>
    </p:spTree>
    <p:extLst>
      <p:ext uri="{BB962C8B-B14F-4D97-AF65-F5344CB8AC3E}">
        <p14:creationId xmlns:p14="http://schemas.microsoft.com/office/powerpoint/2010/main" val="205654205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43</a:t>
            </a:fld>
            <a:endParaRPr lang="en-US" dirty="0"/>
          </a:p>
        </p:txBody>
      </p:sp>
    </p:spTree>
    <p:extLst>
      <p:ext uri="{BB962C8B-B14F-4D97-AF65-F5344CB8AC3E}">
        <p14:creationId xmlns:p14="http://schemas.microsoft.com/office/powerpoint/2010/main" val="418056643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44</a:t>
            </a:fld>
            <a:endParaRPr lang="en-US" dirty="0"/>
          </a:p>
        </p:txBody>
      </p:sp>
    </p:spTree>
    <p:extLst>
      <p:ext uri="{BB962C8B-B14F-4D97-AF65-F5344CB8AC3E}">
        <p14:creationId xmlns:p14="http://schemas.microsoft.com/office/powerpoint/2010/main" val="421534439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45</a:t>
            </a:fld>
            <a:endParaRPr lang="en-US" dirty="0"/>
          </a:p>
        </p:txBody>
      </p:sp>
    </p:spTree>
    <p:extLst>
      <p:ext uri="{BB962C8B-B14F-4D97-AF65-F5344CB8AC3E}">
        <p14:creationId xmlns:p14="http://schemas.microsoft.com/office/powerpoint/2010/main" val="21337957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16/02/2021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solidFill>
                  <a:schemeClr val="accent1">
                    <a:lumMod val="50000"/>
                  </a:schemeClr>
                </a:solidFill>
              </a:defRPr>
            </a:lvl1pPr>
          </a:lstStyle>
          <a:p>
            <a:r>
              <a:rPr lang="en-US" dirty="0"/>
              <a:t>Click to edit Master title style</a:t>
            </a:r>
            <a:endParaRPr lang="en-GB" dirty="0"/>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16/02/2021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solidFill>
                  <a:schemeClr val="accent1">
                    <a:lumMod val="50000"/>
                  </a:schemeClr>
                </a:solidFill>
              </a:defRPr>
            </a:lvl1pPr>
          </a:lstStyle>
          <a:p>
            <a:r>
              <a:rPr lang="en-US" dirty="0"/>
              <a:t>Click to edit Master title style</a:t>
            </a:r>
            <a:endParaRPr lang="en-GB" dirty="0"/>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16/02/2021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solidFill>
                  <a:schemeClr val="accent1">
                    <a:lumMod val="50000"/>
                  </a:schemeClr>
                </a:solidFill>
              </a:defRPr>
            </a:lvl1pPr>
          </a:lstStyle>
          <a:p>
            <a:r>
              <a:rPr lang="en-US" dirty="0"/>
              <a:t>Click to edit Master title style</a:t>
            </a:r>
            <a:endParaRPr lang="en-GB" dirty="0"/>
          </a:p>
        </p:txBody>
      </p:sp>
      <p:sp>
        <p:nvSpPr>
          <p:cNvPr id="3" name="Date Placeholder 2"/>
          <p:cNvSpPr>
            <a:spLocks noGrp="1"/>
          </p:cNvSpPr>
          <p:nvPr>
            <p:ph type="dt" sz="half" idx="10"/>
          </p:nvPr>
        </p:nvSpPr>
        <p:spPr/>
        <p:txBody>
          <a:bodyPr/>
          <a:lstStyle/>
          <a:p>
            <a:fld id="{9C64F3F4-CE19-49F8-9EF4-FF4EE52031C2}" type="datetimeFigureOut">
              <a:rPr lang="en-GB" smtClean="0"/>
              <a:t>16/02/2021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16/02/2021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3" y="1797051"/>
            <a:ext cx="8280057"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455085"/>
            <a:ext cx="8345488"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039421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16/02/2021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5.xml"/><Relationship Id="rId1" Type="http://schemas.openxmlformats.org/officeDocument/2006/relationships/slideLayout" Target="../slideLayouts/slideLayout12.xml"/><Relationship Id="rId4" Type="http://schemas.openxmlformats.org/officeDocument/2006/relationships/image" Target="../media/image31.png"/></Relationships>
</file>

<file path=ppt/slides/_rels/slide3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6.xml"/><Relationship Id="rId1" Type="http://schemas.openxmlformats.org/officeDocument/2006/relationships/slideLayout" Target="../slideLayouts/slideLayout12.xml"/><Relationship Id="rId4" Type="http://schemas.openxmlformats.org/officeDocument/2006/relationships/image" Target="../media/image33.png"/></Relationships>
</file>

<file path=ppt/slides/_rels/slide3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8.xml"/><Relationship Id="rId1" Type="http://schemas.openxmlformats.org/officeDocument/2006/relationships/slideLayout" Target="../slideLayouts/slideLayout12.xml"/><Relationship Id="rId4" Type="http://schemas.openxmlformats.org/officeDocument/2006/relationships/image" Target="../media/image36.png"/></Relationships>
</file>

<file path=ppt/slides/_rels/slide3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2.xml"/><Relationship Id="rId1" Type="http://schemas.openxmlformats.org/officeDocument/2006/relationships/slideLayout" Target="../slideLayouts/slideLayout12.xml"/><Relationship Id="rId5" Type="http://schemas.openxmlformats.org/officeDocument/2006/relationships/image" Target="../media/image42.png"/><Relationship Id="rId4" Type="http://schemas.openxmlformats.org/officeDocument/2006/relationships/image" Target="../media/image41.png"/></Relationships>
</file>

<file path=ppt/slides/_rels/slide3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3.xml"/><Relationship Id="rId1" Type="http://schemas.openxmlformats.org/officeDocument/2006/relationships/slideLayout" Target="../slideLayouts/slideLayout12.xml"/><Relationship Id="rId4" Type="http://schemas.openxmlformats.org/officeDocument/2006/relationships/image" Target="../media/image29.png"/></Relationships>
</file>

<file path=ppt/slides/_rels/slide4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4.xml"/><Relationship Id="rId1" Type="http://schemas.openxmlformats.org/officeDocument/2006/relationships/slideLayout" Target="../slideLayouts/slideLayout12.xml"/><Relationship Id="rId4" Type="http://schemas.openxmlformats.org/officeDocument/2006/relationships/image" Target="../media/image45.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6.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7.xml"/><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9.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2" Type="http://schemas.openxmlformats.org/officeDocument/2006/relationships/image" Target="../media/image5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132856"/>
            <a:ext cx="7992888" cy="1470025"/>
          </a:xfrm>
        </p:spPr>
        <p:txBody>
          <a:bodyPr>
            <a:normAutofit fontScale="90000"/>
          </a:bodyPr>
          <a:lstStyle/>
          <a:p>
            <a:pPr algn="r"/>
            <a:r>
              <a:rPr lang="en-US" sz="3600" dirty="0">
                <a:solidFill>
                  <a:schemeClr val="bg1"/>
                </a:solidFill>
              </a:rPr>
              <a:t>The Open Shortest Path First </a:t>
            </a:r>
            <a:r>
              <a:rPr lang="en-US" sz="3600" dirty="0">
                <a:solidFill>
                  <a:schemeClr val="bg1"/>
                </a:solidFill>
              </a:rPr>
              <a:t>P</a:t>
            </a:r>
            <a:r>
              <a:rPr lang="en-US" sz="3600" dirty="0" smtClean="0">
                <a:solidFill>
                  <a:schemeClr val="bg1"/>
                </a:solidFill>
              </a:rPr>
              <a:t>rotocol</a:t>
            </a:r>
            <a:r>
              <a:rPr lang="en-GB" sz="2400" dirty="0">
                <a:solidFill>
                  <a:schemeClr val="bg1"/>
                </a:solidFill>
              </a:rPr>
              <a:t/>
            </a:r>
            <a:br>
              <a:rPr lang="en-GB" sz="2400" dirty="0">
                <a:solidFill>
                  <a:schemeClr val="bg1"/>
                </a:solidFill>
              </a:rPr>
            </a:br>
            <a:r>
              <a:rPr lang="en-US" sz="2400" dirty="0">
                <a:solidFill>
                  <a:schemeClr val="bg1"/>
                </a:solidFill>
              </a:rPr>
              <a:t>(OSPF)</a:t>
            </a:r>
            <a:r>
              <a:rPr lang="en-GB" sz="2400" dirty="0" smtClean="0">
                <a:solidFill>
                  <a:schemeClr val="bg1"/>
                </a:solidFill>
              </a:rPr>
              <a:t/>
            </a:r>
            <a:br>
              <a:rPr lang="en-GB" sz="2400" dirty="0" smtClean="0">
                <a:solidFill>
                  <a:schemeClr val="bg1"/>
                </a:solidFill>
              </a:rPr>
            </a:br>
            <a:r>
              <a:rPr lang="en-GB" sz="2400" dirty="0" smtClean="0">
                <a:solidFill>
                  <a:schemeClr val="bg1"/>
                </a:solidFill>
              </a:rPr>
              <a:t>Applied </a:t>
            </a:r>
            <a:r>
              <a:rPr lang="en-GB" sz="2400" dirty="0">
                <a:solidFill>
                  <a:schemeClr val="bg1"/>
                </a:solidFill>
              </a:rPr>
              <a:t>Computing</a:t>
            </a:r>
            <a:br>
              <a:rPr lang="en-GB" sz="2400" dirty="0">
                <a:solidFill>
                  <a:schemeClr val="bg1"/>
                </a:solidFill>
              </a:rPr>
            </a:br>
            <a:r>
              <a:rPr lang="en-GB" sz="2400" dirty="0">
                <a:solidFill>
                  <a:schemeClr val="bg1"/>
                </a:solidFill>
              </a:rPr>
              <a:t>Wales Institute of Science and Art (WISA)</a:t>
            </a:r>
          </a:p>
        </p:txBody>
      </p:sp>
      <p:pic>
        <p:nvPicPr>
          <p:cNvPr id="3" name="Picture 2">
            <a:extLst>
              <a:ext uri="{FF2B5EF4-FFF2-40B4-BE49-F238E27FC236}">
                <a16:creationId xmlns:a16="http://schemas.microsoft.com/office/drawing/2014/main" id="{2FA4A25C-5932-4EB6-9528-F433191E8E1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7308304"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01480"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139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68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solidFill>
                  <a:schemeClr val="tx2"/>
                </a:solidFill>
              </a:rPr>
              <a:t>OSPF: </a:t>
            </a:r>
            <a:r>
              <a:rPr lang="en-US" dirty="0">
                <a:solidFill>
                  <a:schemeClr val="tx2"/>
                </a:solidFill>
              </a:rPr>
              <a:t>Fundamentals</a:t>
            </a:r>
            <a:endParaRPr lang="en-US" sz="3600" dirty="0">
              <a:solidFill>
                <a:schemeClr val="tx2"/>
              </a:solidFill>
            </a:endParaRPr>
          </a:p>
        </p:txBody>
      </p:sp>
      <p:sp>
        <p:nvSpPr>
          <p:cNvPr id="3" name="Content Placeholder 2"/>
          <p:cNvSpPr>
            <a:spLocks noGrp="1"/>
          </p:cNvSpPr>
          <p:nvPr>
            <p:ph idx="1"/>
          </p:nvPr>
        </p:nvSpPr>
        <p:spPr>
          <a:xfrm>
            <a:off x="107504" y="1124744"/>
            <a:ext cx="5400600" cy="3917032"/>
          </a:xfrm>
        </p:spPr>
        <p:txBody>
          <a:bodyPr>
            <a:noAutofit/>
          </a:bodyPr>
          <a:lstStyle/>
          <a:p>
            <a:pPr algn="just">
              <a:buFont typeface="Wingdings" panose="05000000000000000000" pitchFamily="2" charset="2"/>
              <a:buChar char="§"/>
            </a:pPr>
            <a:r>
              <a:rPr lang="en-US" sz="2000" dirty="0">
                <a:ea typeface="ＭＳ Ｐゴシック" charset="0"/>
              </a:rPr>
              <a:t>The Open Shortest Path First (OSPF) protocol is a nonproprietary Interior Gateway Protocol (IGP) that overcomes the deficiencies of other distance vector routing protocols and distributes routing information within a single OSPF routing domain.</a:t>
            </a:r>
          </a:p>
          <a:p>
            <a:pPr algn="just">
              <a:buFont typeface="Wingdings" panose="05000000000000000000" pitchFamily="2" charset="2"/>
              <a:buChar char="§"/>
            </a:pPr>
            <a:r>
              <a:rPr lang="en-US" sz="2000" dirty="0">
                <a:ea typeface="ＭＳ Ｐゴシック" charset="0"/>
              </a:rPr>
              <a:t>OSPF introduced variable-length subnet masking (VLSM), which supports classless routing, summarization, authentication, and external route tagging.</a:t>
            </a:r>
          </a:p>
          <a:p>
            <a:pPr algn="just">
              <a:buFont typeface="Wingdings" panose="05000000000000000000" pitchFamily="2" charset="2"/>
              <a:buChar char="§"/>
            </a:pPr>
            <a:r>
              <a:rPr lang="en-US" sz="2000" dirty="0">
                <a:ea typeface="ＭＳ Ｐゴシック" charset="0"/>
              </a:rPr>
              <a:t>There are two main versions of OSPF in production networks today: OSPF Version 2 (OSPFv2) which supports IPv4, OSPF Version 3 (OSPFv3) which supports IPv6</a:t>
            </a:r>
            <a:r>
              <a:rPr lang="en-US" sz="2000" dirty="0" smtClean="0">
                <a:ea typeface="ＭＳ Ｐゴシック" charset="0"/>
              </a:rPr>
              <a:t>.</a:t>
            </a:r>
            <a:endParaRPr lang="en-US" sz="2000" dirty="0">
              <a:ea typeface="ＭＳ Ｐゴシック" charset="0"/>
            </a:endParaRPr>
          </a:p>
        </p:txBody>
      </p:sp>
      <p:grpSp>
        <p:nvGrpSpPr>
          <p:cNvPr id="14" name="Group 13"/>
          <p:cNvGrpSpPr/>
          <p:nvPr/>
        </p:nvGrpSpPr>
        <p:grpSpPr>
          <a:xfrm>
            <a:off x="6012160" y="1054485"/>
            <a:ext cx="2814250" cy="2175222"/>
            <a:chOff x="5723502" y="2607252"/>
            <a:chExt cx="2814250" cy="2175222"/>
          </a:xfrm>
        </p:grpSpPr>
        <p:pic>
          <p:nvPicPr>
            <p:cNvPr id="6" name="Picture 5"/>
            <p:cNvPicPr>
              <a:picLocks noChangeAspect="1"/>
            </p:cNvPicPr>
            <p:nvPr/>
          </p:nvPicPr>
          <p:blipFill rotWithShape="1">
            <a:blip r:embed="rId3"/>
            <a:srcRect l="7263" t="51767" r="27241" b="33980"/>
            <a:stretch/>
          </p:blipFill>
          <p:spPr>
            <a:xfrm>
              <a:off x="6153830" y="2607252"/>
              <a:ext cx="2230670" cy="396046"/>
            </a:xfrm>
            <a:prstGeom prst="rect">
              <a:avLst/>
            </a:prstGeom>
          </p:spPr>
        </p:pic>
        <p:sp>
          <p:nvSpPr>
            <p:cNvPr id="8" name="Striped Right Arrow 7"/>
            <p:cNvSpPr/>
            <p:nvPr/>
          </p:nvSpPr>
          <p:spPr>
            <a:xfrm flipH="1">
              <a:off x="5751608" y="2835851"/>
              <a:ext cx="2758572" cy="547783"/>
            </a:xfrm>
            <a:prstGeom prst="stripedRightArrow">
              <a:avLst/>
            </a:prstGeom>
            <a:solidFill>
              <a:schemeClr val="accent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900" b="1" dirty="0" smtClean="0">
                  <a:solidFill>
                    <a:schemeClr val="bg1"/>
                  </a:solidFill>
                </a:rPr>
                <a:t>  1999 OSPFv3 for IPv6 published in RFC 2740</a:t>
              </a:r>
            </a:p>
          </p:txBody>
        </p:sp>
        <p:sp>
          <p:nvSpPr>
            <p:cNvPr id="9" name="Striped Right Arrow 8"/>
            <p:cNvSpPr/>
            <p:nvPr/>
          </p:nvSpPr>
          <p:spPr>
            <a:xfrm flipH="1">
              <a:off x="5751341" y="3219771"/>
              <a:ext cx="2758572" cy="573990"/>
            </a:xfrm>
            <a:prstGeom prst="stripedRightArrow">
              <a:avLst/>
            </a:prstGeom>
            <a:solidFill>
              <a:schemeClr val="accent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000" b="1" dirty="0" smtClean="0">
                  <a:solidFill>
                    <a:schemeClr val="bg1"/>
                  </a:solidFill>
                </a:rPr>
                <a:t>  1998 OSPFv2 updated in RFC 2328</a:t>
              </a:r>
            </a:p>
          </p:txBody>
        </p:sp>
        <p:sp>
          <p:nvSpPr>
            <p:cNvPr id="10" name="Striped Right Arrow 9"/>
            <p:cNvSpPr/>
            <p:nvPr/>
          </p:nvSpPr>
          <p:spPr>
            <a:xfrm flipH="1">
              <a:off x="5723502" y="3693917"/>
              <a:ext cx="2814250" cy="632633"/>
            </a:xfrm>
            <a:prstGeom prst="stripedRightArrow">
              <a:avLst/>
            </a:prstGeom>
            <a:solidFill>
              <a:schemeClr val="accent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000" b="1" dirty="0" smtClean="0">
                  <a:solidFill>
                    <a:schemeClr val="bg1"/>
                  </a:solidFill>
                </a:rPr>
                <a:t>  1991 OSPFv2 introduced in RFC 1247</a:t>
              </a:r>
            </a:p>
          </p:txBody>
        </p:sp>
        <p:sp>
          <p:nvSpPr>
            <p:cNvPr id="11" name="Striped Right Arrow 10"/>
            <p:cNvSpPr/>
            <p:nvPr/>
          </p:nvSpPr>
          <p:spPr>
            <a:xfrm flipH="1">
              <a:off x="5751608" y="4149841"/>
              <a:ext cx="2758572" cy="632633"/>
            </a:xfrm>
            <a:prstGeom prst="stripedRightArrow">
              <a:avLst/>
            </a:prstGeom>
            <a:solidFill>
              <a:schemeClr val="accent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900" b="1" dirty="0" smtClean="0">
                  <a:solidFill>
                    <a:schemeClr val="bg1"/>
                  </a:solidFill>
                </a:rPr>
                <a:t>  1988 development work begins on OSPF</a:t>
              </a:r>
            </a:p>
          </p:txBody>
        </p:sp>
      </p:grpSp>
      <p:pic>
        <p:nvPicPr>
          <p:cNvPr id="12" name="Picture 11"/>
          <p:cNvPicPr>
            <a:picLocks noChangeAspect="1"/>
          </p:cNvPicPr>
          <p:nvPr/>
        </p:nvPicPr>
        <p:blipFill>
          <a:blip r:embed="rId4"/>
          <a:stretch>
            <a:fillRect/>
          </a:stretch>
        </p:blipFill>
        <p:spPr>
          <a:xfrm>
            <a:off x="6228405" y="3284984"/>
            <a:ext cx="2566811" cy="2380134"/>
          </a:xfrm>
          <a:prstGeom prst="rect">
            <a:avLst/>
          </a:prstGeom>
        </p:spPr>
      </p:pic>
    </p:spTree>
    <p:extLst>
      <p:ext uri="{BB962C8B-B14F-4D97-AF65-F5344CB8AC3E}">
        <p14:creationId xmlns:p14="http://schemas.microsoft.com/office/powerpoint/2010/main" val="26370455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solidFill>
                  <a:schemeClr val="accent1">
                    <a:lumMod val="50000"/>
                  </a:schemeClr>
                </a:solidFill>
              </a:rPr>
              <a:t>OSPF: LSAs, LSDB, SPT</a:t>
            </a:r>
            <a:endParaRPr lang="en-US" sz="3600" dirty="0">
              <a:solidFill>
                <a:schemeClr val="accent1">
                  <a:lumMod val="50000"/>
                </a:schemeClr>
              </a:solidFill>
            </a:endParaRPr>
          </a:p>
        </p:txBody>
      </p:sp>
      <p:sp>
        <p:nvSpPr>
          <p:cNvPr id="3" name="Content Placeholder 2"/>
          <p:cNvSpPr>
            <a:spLocks noGrp="1"/>
          </p:cNvSpPr>
          <p:nvPr>
            <p:ph idx="1"/>
          </p:nvPr>
        </p:nvSpPr>
        <p:spPr>
          <a:xfrm>
            <a:off x="457190" y="1470484"/>
            <a:ext cx="8229600" cy="3917032"/>
          </a:xfrm>
        </p:spPr>
        <p:txBody>
          <a:bodyPr>
            <a:noAutofit/>
          </a:bodyPr>
          <a:lstStyle/>
          <a:p>
            <a:pPr algn="just" defTabSz="684213" fontAlgn="base">
              <a:spcBef>
                <a:spcPts val="600"/>
              </a:spcBef>
              <a:spcAft>
                <a:spcPts val="600"/>
              </a:spcAft>
              <a:buClr>
                <a:schemeClr val="tx2"/>
              </a:buClr>
              <a:buSzPct val="90000"/>
              <a:buFont typeface="Wingdings" panose="05000000000000000000" pitchFamily="2" charset="2"/>
              <a:buChar char="§"/>
            </a:pPr>
            <a:r>
              <a:rPr lang="en-US" sz="1600" dirty="0">
                <a:solidFill>
                  <a:srgbClr val="000000"/>
                </a:solidFill>
              </a:rPr>
              <a:t>OSPF sends link-state advertisements (LSAs) to neighboring routers. LSAs contain the link state and link metric. The received LSAs are stored in a local database called the link-state database (LSDB). The LSDB provides the topology of the network.  The SPT contains all network destinations within the OSPF domain. </a:t>
            </a:r>
          </a:p>
          <a:p>
            <a:pPr algn="just" defTabSz="684213" fontAlgn="base">
              <a:spcBef>
                <a:spcPts val="600"/>
              </a:spcBef>
              <a:spcAft>
                <a:spcPts val="600"/>
              </a:spcAft>
              <a:buClr>
                <a:schemeClr val="tx2"/>
              </a:buClr>
              <a:buSzPct val="90000"/>
              <a:buFont typeface="Wingdings" panose="05000000000000000000" pitchFamily="2" charset="2"/>
              <a:buChar char="§"/>
            </a:pPr>
            <a:r>
              <a:rPr lang="en-US" sz="1600" dirty="0">
                <a:solidFill>
                  <a:srgbClr val="000000"/>
                </a:solidFill>
              </a:rPr>
              <a:t>Figure 8-1 shows a simple OSPF topology and the SPT from R1’s and R4’s perspective. Notice that the local router’s perspective will always be the root (top of the tree).</a:t>
            </a:r>
            <a:endParaRPr lang="en-US" sz="1600" dirty="0">
              <a:solidFill>
                <a:srgbClr val="000000"/>
              </a:solidFill>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9712" y="3356992"/>
            <a:ext cx="4827633" cy="2243142"/>
          </a:xfrm>
          <a:prstGeom prst="rect">
            <a:avLst/>
          </a:prstGeom>
        </p:spPr>
      </p:pic>
    </p:spTree>
    <p:extLst>
      <p:ext uri="{BB962C8B-B14F-4D97-AF65-F5344CB8AC3E}">
        <p14:creationId xmlns:p14="http://schemas.microsoft.com/office/powerpoint/2010/main" val="415178453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5675" y="497043"/>
            <a:ext cx="4801658" cy="891491"/>
          </a:xfrm>
        </p:spPr>
        <p:txBody>
          <a:bodyPr/>
          <a:lstStyle/>
          <a:p>
            <a:r>
              <a:rPr lang="en-US" sz="3200" dirty="0" smtClean="0">
                <a:solidFill>
                  <a:schemeClr val="accent1">
                    <a:lumMod val="50000"/>
                  </a:schemeClr>
                </a:solidFill>
              </a:rPr>
              <a:t>OSPF: Architecture</a:t>
            </a:r>
            <a:endParaRPr lang="en-US" sz="3200" dirty="0">
              <a:solidFill>
                <a:schemeClr val="accent1">
                  <a:lumMod val="50000"/>
                </a:schemeClr>
              </a:solidFill>
            </a:endParaRPr>
          </a:p>
        </p:txBody>
      </p:sp>
      <p:sp>
        <p:nvSpPr>
          <p:cNvPr id="3" name="Content Placeholder 2"/>
          <p:cNvSpPr>
            <a:spLocks noGrp="1"/>
          </p:cNvSpPr>
          <p:nvPr>
            <p:ph idx="1"/>
          </p:nvPr>
        </p:nvSpPr>
        <p:spPr>
          <a:xfrm>
            <a:off x="467544" y="1405545"/>
            <a:ext cx="8042276" cy="2743535"/>
          </a:xfrm>
        </p:spPr>
        <p:txBody>
          <a:bodyPr>
            <a:noAutofit/>
          </a:bodyPr>
          <a:lstStyle/>
          <a:p>
            <a:pPr algn="just" defTabSz="684213" fontAlgn="base">
              <a:spcBef>
                <a:spcPts val="600"/>
              </a:spcBef>
              <a:spcAft>
                <a:spcPts val="600"/>
              </a:spcAft>
              <a:buClr>
                <a:schemeClr val="tx2"/>
              </a:buClr>
              <a:buSzPct val="90000"/>
              <a:buFont typeface="Wingdings" panose="05000000000000000000" pitchFamily="2" charset="2"/>
              <a:buChar char="§"/>
            </a:pPr>
            <a:r>
              <a:rPr lang="en-US" sz="1600" dirty="0">
                <a:solidFill>
                  <a:srgbClr val="000000"/>
                </a:solidFill>
              </a:rPr>
              <a:t>OSPF uses multiple OSPF areas within the routing domain. OSPF uses a two-tier hierarchical architecture, where Area 0 is a special area known as the backbone, to which all other areas must connect. </a:t>
            </a:r>
            <a:r>
              <a:rPr lang="en-US" sz="1600" dirty="0" smtClean="0">
                <a:solidFill>
                  <a:srgbClr val="000000"/>
                </a:solidFill>
              </a:rPr>
              <a:t>Non-backbone </a:t>
            </a:r>
            <a:r>
              <a:rPr lang="en-US" sz="1600" dirty="0">
                <a:solidFill>
                  <a:srgbClr val="000000"/>
                </a:solidFill>
              </a:rPr>
              <a:t>areas advertise routes into the backbone. The backbone advertises routes into other </a:t>
            </a:r>
            <a:r>
              <a:rPr lang="en-US" sz="1600" dirty="0" smtClean="0">
                <a:solidFill>
                  <a:srgbClr val="000000"/>
                </a:solidFill>
              </a:rPr>
              <a:t>non-backbone </a:t>
            </a:r>
            <a:r>
              <a:rPr lang="en-US" sz="1600" dirty="0">
                <a:solidFill>
                  <a:srgbClr val="000000"/>
                </a:solidFill>
              </a:rPr>
              <a:t>areas.</a:t>
            </a:r>
          </a:p>
          <a:p>
            <a:pPr algn="just" defTabSz="684213" fontAlgn="base">
              <a:spcBef>
                <a:spcPts val="600"/>
              </a:spcBef>
              <a:spcAft>
                <a:spcPts val="600"/>
              </a:spcAft>
              <a:buClr>
                <a:schemeClr val="tx2"/>
              </a:buClr>
              <a:buSzPct val="90000"/>
              <a:buFont typeface="Wingdings" panose="05000000000000000000" pitchFamily="2" charset="2"/>
              <a:buChar char="§"/>
            </a:pPr>
            <a:r>
              <a:rPr lang="en-US" sz="1600" dirty="0">
                <a:solidFill>
                  <a:srgbClr val="000000"/>
                </a:solidFill>
              </a:rPr>
              <a:t>Figure 8-2 shows route advertisement into other areas. Area 12 routes are advertised to Area 0 and then into Area 34. Area 34 routes are advertised to Area 0 and then into Area 12. Area 0 routes are advertised into all other OSPF areas.</a:t>
            </a:r>
          </a:p>
          <a:p>
            <a:pPr algn="just" defTabSz="684213" fontAlgn="base">
              <a:spcBef>
                <a:spcPts val="600"/>
              </a:spcBef>
              <a:spcAft>
                <a:spcPts val="600"/>
              </a:spcAft>
              <a:buClr>
                <a:schemeClr val="tx2"/>
              </a:buClr>
              <a:buSzPct val="90000"/>
              <a:buFont typeface="Wingdings" panose="05000000000000000000" pitchFamily="2" charset="2"/>
              <a:buChar char="§"/>
            </a:pPr>
            <a:endParaRPr lang="en-US" sz="1600" dirty="0">
              <a:solidFill>
                <a:srgbClr val="000000"/>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69443" y="3501008"/>
            <a:ext cx="5114121" cy="2157806"/>
          </a:xfrm>
          <a:prstGeom prst="rect">
            <a:avLst/>
          </a:prstGeom>
        </p:spPr>
      </p:pic>
    </p:spTree>
    <p:extLst>
      <p:ext uri="{BB962C8B-B14F-4D97-AF65-F5344CB8AC3E}">
        <p14:creationId xmlns:p14="http://schemas.microsoft.com/office/powerpoint/2010/main" val="36443188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1399" y="476672"/>
            <a:ext cx="5718028" cy="891491"/>
          </a:xfrm>
        </p:spPr>
        <p:txBody>
          <a:bodyPr>
            <a:normAutofit fontScale="90000"/>
          </a:bodyPr>
          <a:lstStyle/>
          <a:p>
            <a:r>
              <a:rPr lang="en-US" sz="3600" dirty="0" smtClean="0">
                <a:solidFill>
                  <a:schemeClr val="accent1">
                    <a:lumMod val="50000"/>
                  </a:schemeClr>
                </a:solidFill>
              </a:rPr>
              <a:t>OSPF: </a:t>
            </a:r>
            <a:r>
              <a:rPr lang="en-US" sz="3100" dirty="0" smtClean="0">
                <a:solidFill>
                  <a:schemeClr val="accent1">
                    <a:lumMod val="50000"/>
                  </a:schemeClr>
                </a:solidFill>
              </a:rPr>
              <a:t>Inter-Router Communication</a:t>
            </a:r>
            <a:endParaRPr lang="en-US" sz="3600" dirty="0">
              <a:solidFill>
                <a:schemeClr val="accent1">
                  <a:lumMod val="50000"/>
                </a:schemeClr>
              </a:solidFill>
            </a:endParaRPr>
          </a:p>
        </p:txBody>
      </p:sp>
      <p:sp>
        <p:nvSpPr>
          <p:cNvPr id="3" name="Content Placeholder 2"/>
          <p:cNvSpPr>
            <a:spLocks noGrp="1"/>
          </p:cNvSpPr>
          <p:nvPr>
            <p:ph idx="1"/>
          </p:nvPr>
        </p:nvSpPr>
        <p:spPr>
          <a:xfrm>
            <a:off x="340255" y="1340768"/>
            <a:ext cx="5239858" cy="1457874"/>
          </a:xfrm>
        </p:spPr>
        <p:txBody>
          <a:bodyPr>
            <a:normAutofit/>
          </a:bodyPr>
          <a:lstStyle/>
          <a:p>
            <a:pPr algn="just" defTabSz="684213" fontAlgn="base">
              <a:spcBef>
                <a:spcPts val="600"/>
              </a:spcBef>
              <a:spcAft>
                <a:spcPts val="600"/>
              </a:spcAft>
              <a:buClr>
                <a:schemeClr val="tx2"/>
              </a:buClr>
              <a:buSzPct val="90000"/>
              <a:buFont typeface="Wingdings" panose="05000000000000000000" pitchFamily="2" charset="2"/>
              <a:buChar char="§"/>
            </a:pPr>
            <a:r>
              <a:rPr lang="en-US" sz="1800" dirty="0">
                <a:solidFill>
                  <a:srgbClr val="000000"/>
                </a:solidFill>
              </a:rPr>
              <a:t>OSPF uses the assigned IPv4 protocol 89 and multicast addresses 224.0.0.5 (All routers) and 224.0.0.6 (DR routers) where possible to reduce unnecessary traffic</a:t>
            </a:r>
            <a:r>
              <a:rPr lang="en-US" sz="1800" dirty="0" smtClean="0">
                <a:solidFill>
                  <a:srgbClr val="000000"/>
                </a:solidFill>
              </a:rPr>
              <a:t>.</a:t>
            </a:r>
          </a:p>
        </p:txBody>
      </p:sp>
      <p:graphicFrame>
        <p:nvGraphicFramePr>
          <p:cNvPr id="4" name="Table 3">
            <a:extLst>
              <a:ext uri="{FF2B5EF4-FFF2-40B4-BE49-F238E27FC236}">
                <a16:creationId xmlns:a16="http://schemas.microsoft.com/office/drawing/2014/main" id="{45D4560B-E138-4E31-9152-293A948DF77E}"/>
              </a:ext>
            </a:extLst>
          </p:cNvPr>
          <p:cNvGraphicFramePr>
            <a:graphicFrameLocks noGrp="1"/>
          </p:cNvGraphicFramePr>
          <p:nvPr>
            <p:extLst>
              <p:ext uri="{D42A27DB-BD31-4B8C-83A1-F6EECF244321}">
                <p14:modId xmlns:p14="http://schemas.microsoft.com/office/powerpoint/2010/main" val="183137593"/>
              </p:ext>
            </p:extLst>
          </p:nvPr>
        </p:nvGraphicFramePr>
        <p:xfrm>
          <a:off x="306832" y="2636912"/>
          <a:ext cx="8712967" cy="2988524"/>
        </p:xfrm>
        <a:graphic>
          <a:graphicData uri="http://schemas.openxmlformats.org/drawingml/2006/table">
            <a:tbl>
              <a:tblPr firstRow="1" bandRow="1">
                <a:tableStyleId>{5C22544A-7EE6-4342-B048-85BDC9FD1C3A}</a:tableStyleId>
              </a:tblPr>
              <a:tblGrid>
                <a:gridCol w="526251">
                  <a:extLst>
                    <a:ext uri="{9D8B030D-6E8A-4147-A177-3AD203B41FA5}">
                      <a16:colId xmlns:a16="http://schemas.microsoft.com/office/drawing/2014/main" val="4087722450"/>
                    </a:ext>
                  </a:extLst>
                </a:gridCol>
                <a:gridCol w="1804290">
                  <a:extLst>
                    <a:ext uri="{9D8B030D-6E8A-4147-A177-3AD203B41FA5}">
                      <a16:colId xmlns:a16="http://schemas.microsoft.com/office/drawing/2014/main" val="3837304319"/>
                    </a:ext>
                  </a:extLst>
                </a:gridCol>
                <a:gridCol w="6382426">
                  <a:extLst>
                    <a:ext uri="{9D8B030D-6E8A-4147-A177-3AD203B41FA5}">
                      <a16:colId xmlns:a16="http://schemas.microsoft.com/office/drawing/2014/main" val="4201205231"/>
                    </a:ext>
                  </a:extLst>
                </a:gridCol>
              </a:tblGrid>
              <a:tr h="461752">
                <a:tc>
                  <a:txBody>
                    <a:bodyPr/>
                    <a:lstStyle/>
                    <a:p>
                      <a:r>
                        <a:rPr lang="en-US" sz="1200" dirty="0"/>
                        <a:t>Type</a:t>
                      </a:r>
                    </a:p>
                  </a:txBody>
                  <a:tcPr/>
                </a:tc>
                <a:tc>
                  <a:txBody>
                    <a:bodyPr/>
                    <a:lstStyle/>
                    <a:p>
                      <a:r>
                        <a:rPr lang="en-US" sz="1200" dirty="0"/>
                        <a:t>Packet Name</a:t>
                      </a:r>
                    </a:p>
                  </a:txBody>
                  <a:tcPr/>
                </a:tc>
                <a:tc>
                  <a:txBody>
                    <a:bodyPr/>
                    <a:lstStyle/>
                    <a:p>
                      <a:r>
                        <a:rPr lang="en-US" sz="1200" dirty="0"/>
                        <a:t>Functional Overview</a:t>
                      </a:r>
                    </a:p>
                  </a:txBody>
                  <a:tcPr/>
                </a:tc>
                <a:extLst>
                  <a:ext uri="{0D108BD9-81ED-4DB2-BD59-A6C34878D82A}">
                    <a16:rowId xmlns:a16="http://schemas.microsoft.com/office/drawing/2014/main" val="1915448217"/>
                  </a:ext>
                </a:extLst>
              </a:tr>
              <a:tr h="658388">
                <a:tc>
                  <a:txBody>
                    <a:bodyPr/>
                    <a:lstStyle/>
                    <a:p>
                      <a:pPr algn="just"/>
                      <a:r>
                        <a:rPr lang="en-US" sz="1200" dirty="0"/>
                        <a:t>1</a:t>
                      </a:r>
                    </a:p>
                  </a:txBody>
                  <a:tcPr/>
                </a:tc>
                <a:tc>
                  <a:txBody>
                    <a:bodyPr/>
                    <a:lstStyle/>
                    <a:p>
                      <a:pPr algn="l"/>
                      <a:r>
                        <a:rPr lang="en-US" sz="1200" dirty="0"/>
                        <a:t>Hello</a:t>
                      </a:r>
                    </a:p>
                  </a:txBody>
                  <a:tcPr/>
                </a:tc>
                <a:tc>
                  <a:txBody>
                    <a:bodyPr/>
                    <a:lstStyle/>
                    <a:p>
                      <a:pPr algn="just"/>
                      <a:r>
                        <a:rPr lang="en-US" sz="1200" dirty="0"/>
                        <a:t>Discover and maintain neighbors. Packets are sent periodically on all OSPF interfaces to discover neighbors and ensure that other adjacent neighbors are still online.</a:t>
                      </a:r>
                    </a:p>
                  </a:txBody>
                  <a:tcPr/>
                </a:tc>
                <a:extLst>
                  <a:ext uri="{0D108BD9-81ED-4DB2-BD59-A6C34878D82A}">
                    <a16:rowId xmlns:a16="http://schemas.microsoft.com/office/drawing/2014/main" val="3015077231"/>
                  </a:ext>
                </a:extLst>
              </a:tr>
              <a:tr h="483128">
                <a:tc>
                  <a:txBody>
                    <a:bodyPr/>
                    <a:lstStyle/>
                    <a:p>
                      <a:pPr algn="just"/>
                      <a:r>
                        <a:rPr lang="en-US" sz="1200" dirty="0"/>
                        <a:t>2</a:t>
                      </a:r>
                    </a:p>
                  </a:txBody>
                  <a:tcPr/>
                </a:tc>
                <a:tc>
                  <a:txBody>
                    <a:bodyPr/>
                    <a:lstStyle/>
                    <a:p>
                      <a:pPr algn="l"/>
                      <a:r>
                        <a:rPr lang="en-US" sz="1200" dirty="0"/>
                        <a:t>Database description (DBD) or (DDP)</a:t>
                      </a:r>
                    </a:p>
                  </a:txBody>
                  <a:tcPr/>
                </a:tc>
                <a:tc>
                  <a:txBody>
                    <a:bodyPr/>
                    <a:lstStyle/>
                    <a:p>
                      <a:pPr algn="just"/>
                      <a:r>
                        <a:rPr lang="en-US" sz="1200" dirty="0"/>
                        <a:t>Summarize database contents. Packets are exchanged when an OSPF adjacency is formed. They describe the LSDB contents.</a:t>
                      </a:r>
                    </a:p>
                  </a:txBody>
                  <a:tcPr/>
                </a:tc>
                <a:extLst>
                  <a:ext uri="{0D108BD9-81ED-4DB2-BD59-A6C34878D82A}">
                    <a16:rowId xmlns:a16="http://schemas.microsoft.com/office/drawing/2014/main" val="1750516035"/>
                  </a:ext>
                </a:extLst>
              </a:tr>
              <a:tr h="461752">
                <a:tc>
                  <a:txBody>
                    <a:bodyPr/>
                    <a:lstStyle/>
                    <a:p>
                      <a:pPr algn="just"/>
                      <a:r>
                        <a:rPr lang="en-US" sz="1200" dirty="0"/>
                        <a:t>3</a:t>
                      </a:r>
                    </a:p>
                  </a:txBody>
                  <a:tcPr/>
                </a:tc>
                <a:tc>
                  <a:txBody>
                    <a:bodyPr/>
                    <a:lstStyle/>
                    <a:p>
                      <a:pPr algn="l"/>
                      <a:r>
                        <a:rPr lang="en-US" sz="1200" dirty="0"/>
                        <a:t>Link-state request (LSR)</a:t>
                      </a:r>
                    </a:p>
                  </a:txBody>
                  <a:tcPr/>
                </a:tc>
                <a:tc>
                  <a:txBody>
                    <a:bodyPr/>
                    <a:lstStyle/>
                    <a:p>
                      <a:pPr algn="just"/>
                      <a:r>
                        <a:rPr lang="en-US" sz="1200" dirty="0"/>
                        <a:t>Download databases. If a router thinks that part of its LSDB is stale, it requests part of a neighbor’s DB using this packet type.</a:t>
                      </a:r>
                    </a:p>
                  </a:txBody>
                  <a:tcPr/>
                </a:tc>
                <a:extLst>
                  <a:ext uri="{0D108BD9-81ED-4DB2-BD59-A6C34878D82A}">
                    <a16:rowId xmlns:a16="http://schemas.microsoft.com/office/drawing/2014/main" val="592355198"/>
                  </a:ext>
                </a:extLst>
              </a:tr>
              <a:tr h="461752">
                <a:tc>
                  <a:txBody>
                    <a:bodyPr/>
                    <a:lstStyle/>
                    <a:p>
                      <a:pPr algn="just"/>
                      <a:r>
                        <a:rPr lang="en-US" sz="1200" dirty="0"/>
                        <a:t>4</a:t>
                      </a:r>
                    </a:p>
                  </a:txBody>
                  <a:tcPr/>
                </a:tc>
                <a:tc>
                  <a:txBody>
                    <a:bodyPr/>
                    <a:lstStyle/>
                    <a:p>
                      <a:pPr algn="l"/>
                      <a:r>
                        <a:rPr lang="en-US" sz="1200" dirty="0"/>
                        <a:t>Link-state update (LSU)</a:t>
                      </a:r>
                    </a:p>
                  </a:txBody>
                  <a:tcPr/>
                </a:tc>
                <a:tc>
                  <a:txBody>
                    <a:bodyPr/>
                    <a:lstStyle/>
                    <a:p>
                      <a:pPr algn="just"/>
                      <a:r>
                        <a:rPr lang="en-US" sz="1200" dirty="0"/>
                        <a:t>Update databases. This is an explicit LSA for a specific network link and normally is sent in direct response to an LSR.</a:t>
                      </a:r>
                    </a:p>
                  </a:txBody>
                  <a:tcPr/>
                </a:tc>
                <a:extLst>
                  <a:ext uri="{0D108BD9-81ED-4DB2-BD59-A6C34878D82A}">
                    <a16:rowId xmlns:a16="http://schemas.microsoft.com/office/drawing/2014/main" val="672518039"/>
                  </a:ext>
                </a:extLst>
              </a:tr>
              <a:tr h="461752">
                <a:tc>
                  <a:txBody>
                    <a:bodyPr/>
                    <a:lstStyle/>
                    <a:p>
                      <a:pPr algn="just"/>
                      <a:r>
                        <a:rPr lang="en-US" sz="1200" dirty="0"/>
                        <a:t>5</a:t>
                      </a:r>
                    </a:p>
                  </a:txBody>
                  <a:tcPr/>
                </a:tc>
                <a:tc>
                  <a:txBody>
                    <a:bodyPr/>
                    <a:lstStyle/>
                    <a:p>
                      <a:pPr algn="l"/>
                      <a:r>
                        <a:rPr lang="en-US" sz="1200" dirty="0"/>
                        <a:t>Link-state ack</a:t>
                      </a:r>
                    </a:p>
                  </a:txBody>
                  <a:tcPr/>
                </a:tc>
                <a:tc>
                  <a:txBody>
                    <a:bodyPr/>
                    <a:lstStyle/>
                    <a:p>
                      <a:pPr algn="just"/>
                      <a:r>
                        <a:rPr lang="en-US" sz="1200" dirty="0"/>
                        <a:t>Flood acknowledgments. These are sent in response to LSA flooding, making flooding a reliable transport feature.</a:t>
                      </a:r>
                    </a:p>
                  </a:txBody>
                  <a:tcPr/>
                </a:tc>
                <a:extLst>
                  <a:ext uri="{0D108BD9-81ED-4DB2-BD59-A6C34878D82A}">
                    <a16:rowId xmlns:a16="http://schemas.microsoft.com/office/drawing/2014/main" val="244835229"/>
                  </a:ext>
                </a:extLst>
              </a:tr>
            </a:tbl>
          </a:graphicData>
        </a:graphic>
      </p:graphicFrame>
      <p:pic>
        <p:nvPicPr>
          <p:cNvPr id="5" name="Picture 4"/>
          <p:cNvPicPr>
            <a:picLocks noChangeAspect="1"/>
          </p:cNvPicPr>
          <p:nvPr/>
        </p:nvPicPr>
        <p:blipFill rotWithShape="1">
          <a:blip r:embed="rId2"/>
          <a:srcRect l="3601" t="17831"/>
          <a:stretch/>
        </p:blipFill>
        <p:spPr>
          <a:xfrm>
            <a:off x="5580113" y="1369099"/>
            <a:ext cx="3530649" cy="951377"/>
          </a:xfrm>
          <a:prstGeom prst="rect">
            <a:avLst/>
          </a:prstGeom>
        </p:spPr>
      </p:pic>
    </p:spTree>
    <p:extLst>
      <p:ext uri="{BB962C8B-B14F-4D97-AF65-F5344CB8AC3E}">
        <p14:creationId xmlns:p14="http://schemas.microsoft.com/office/powerpoint/2010/main" val="173630238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OSPF: </a:t>
            </a:r>
            <a:r>
              <a:rPr lang="en-US" sz="3600" dirty="0" smtClean="0">
                <a:solidFill>
                  <a:schemeClr val="accent1">
                    <a:lumMod val="50000"/>
                  </a:schemeClr>
                </a:solidFill>
              </a:rPr>
              <a:t>Packet Header</a:t>
            </a:r>
            <a:endParaRPr lang="en-US" sz="3600" dirty="0">
              <a:solidFill>
                <a:schemeClr val="accent1">
                  <a:lumMod val="50000"/>
                </a:schemeClr>
              </a:solidFill>
            </a:endParaRPr>
          </a:p>
        </p:txBody>
      </p:sp>
      <p:grpSp>
        <p:nvGrpSpPr>
          <p:cNvPr id="7" name="Group 6"/>
          <p:cNvGrpSpPr/>
          <p:nvPr/>
        </p:nvGrpSpPr>
        <p:grpSpPr>
          <a:xfrm>
            <a:off x="1835696" y="1124744"/>
            <a:ext cx="5124640" cy="4410256"/>
            <a:chOff x="196850" y="1133284"/>
            <a:chExt cx="5277902" cy="4522257"/>
          </a:xfrm>
        </p:grpSpPr>
        <p:pic>
          <p:nvPicPr>
            <p:cNvPr id="8" name="Picture 7">
              <a:extLst>
                <a:ext uri="{FF2B5EF4-FFF2-40B4-BE49-F238E27FC236}">
                  <a16:creationId xmlns:a16="http://schemas.microsoft.com/office/drawing/2014/main" id="{2F9545A7-DA48-4D95-982A-E312EF695E6A}"/>
                </a:ext>
              </a:extLst>
            </p:cNvPr>
            <p:cNvPicPr>
              <a:picLocks noChangeAspect="1"/>
            </p:cNvPicPr>
            <p:nvPr/>
          </p:nvPicPr>
          <p:blipFill>
            <a:blip r:embed="rId3"/>
            <a:stretch>
              <a:fillRect/>
            </a:stretch>
          </p:blipFill>
          <p:spPr>
            <a:xfrm>
              <a:off x="445555" y="2362820"/>
              <a:ext cx="4983577" cy="3292721"/>
            </a:xfrm>
            <a:prstGeom prst="rect">
              <a:avLst/>
            </a:prstGeom>
          </p:spPr>
        </p:pic>
        <p:pic>
          <p:nvPicPr>
            <p:cNvPr id="9" name="Picture 8"/>
            <p:cNvPicPr>
              <a:picLocks noChangeAspect="1"/>
            </p:cNvPicPr>
            <p:nvPr/>
          </p:nvPicPr>
          <p:blipFill>
            <a:blip r:embed="rId4"/>
            <a:stretch>
              <a:fillRect/>
            </a:stretch>
          </p:blipFill>
          <p:spPr>
            <a:xfrm>
              <a:off x="196850" y="1133284"/>
              <a:ext cx="4090427" cy="450488"/>
            </a:xfrm>
            <a:prstGeom prst="rect">
              <a:avLst/>
            </a:prstGeom>
          </p:spPr>
        </p:pic>
        <p:pic>
          <p:nvPicPr>
            <p:cNvPr id="10" name="Picture 9"/>
            <p:cNvPicPr>
              <a:picLocks noChangeAspect="1"/>
            </p:cNvPicPr>
            <p:nvPr/>
          </p:nvPicPr>
          <p:blipFill>
            <a:blip r:embed="rId5"/>
            <a:stretch>
              <a:fillRect/>
            </a:stretch>
          </p:blipFill>
          <p:spPr>
            <a:xfrm>
              <a:off x="2460730" y="1749906"/>
              <a:ext cx="3014022" cy="612914"/>
            </a:xfrm>
            <a:prstGeom prst="rect">
              <a:avLst/>
            </a:prstGeom>
          </p:spPr>
        </p:pic>
        <p:pic>
          <p:nvPicPr>
            <p:cNvPr id="11" name="Picture 10"/>
            <p:cNvPicPr>
              <a:picLocks noChangeAspect="1"/>
            </p:cNvPicPr>
            <p:nvPr/>
          </p:nvPicPr>
          <p:blipFill>
            <a:blip r:embed="rId6"/>
            <a:stretch>
              <a:fillRect/>
            </a:stretch>
          </p:blipFill>
          <p:spPr>
            <a:xfrm>
              <a:off x="3867272" y="3292308"/>
              <a:ext cx="1456051" cy="444219"/>
            </a:xfrm>
            <a:prstGeom prst="rect">
              <a:avLst/>
            </a:prstGeom>
          </p:spPr>
        </p:pic>
        <p:pic>
          <p:nvPicPr>
            <p:cNvPr id="12" name="Picture 11"/>
            <p:cNvPicPr>
              <a:picLocks noChangeAspect="1"/>
            </p:cNvPicPr>
            <p:nvPr/>
          </p:nvPicPr>
          <p:blipFill>
            <a:blip r:embed="rId7"/>
            <a:stretch>
              <a:fillRect/>
            </a:stretch>
          </p:blipFill>
          <p:spPr>
            <a:xfrm>
              <a:off x="1304623" y="4293466"/>
              <a:ext cx="4018700" cy="1291503"/>
            </a:xfrm>
            <a:prstGeom prst="rect">
              <a:avLst/>
            </a:prstGeom>
          </p:spPr>
        </p:pic>
      </p:grpSp>
    </p:spTree>
    <p:extLst>
      <p:ext uri="{BB962C8B-B14F-4D97-AF65-F5344CB8AC3E}">
        <p14:creationId xmlns:p14="http://schemas.microsoft.com/office/powerpoint/2010/main" val="141605516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OSPF: </a:t>
            </a:r>
            <a:r>
              <a:rPr lang="en-US" sz="3600" dirty="0" smtClean="0">
                <a:solidFill>
                  <a:schemeClr val="accent1">
                    <a:lumMod val="50000"/>
                  </a:schemeClr>
                </a:solidFill>
              </a:rPr>
              <a:t>Hello Packets</a:t>
            </a:r>
            <a:endParaRPr lang="en-US" sz="3600" dirty="0">
              <a:solidFill>
                <a:schemeClr val="accent1">
                  <a:lumMod val="50000"/>
                </a:schemeClr>
              </a:solidFill>
            </a:endParaRPr>
          </a:p>
        </p:txBody>
      </p:sp>
      <p:graphicFrame>
        <p:nvGraphicFramePr>
          <p:cNvPr id="5" name="Table 4">
            <a:extLst>
              <a:ext uri="{FF2B5EF4-FFF2-40B4-BE49-F238E27FC236}">
                <a16:creationId xmlns:a16="http://schemas.microsoft.com/office/drawing/2014/main" id="{45D4560B-E138-4E31-9152-293A948DF77E}"/>
              </a:ext>
            </a:extLst>
          </p:cNvPr>
          <p:cNvGraphicFramePr>
            <a:graphicFrameLocks noGrp="1"/>
          </p:cNvGraphicFramePr>
          <p:nvPr>
            <p:extLst>
              <p:ext uri="{D42A27DB-BD31-4B8C-83A1-F6EECF244321}">
                <p14:modId xmlns:p14="http://schemas.microsoft.com/office/powerpoint/2010/main" val="862050273"/>
              </p:ext>
            </p:extLst>
          </p:nvPr>
        </p:nvGraphicFramePr>
        <p:xfrm>
          <a:off x="179512" y="1700808"/>
          <a:ext cx="8712968" cy="3709035"/>
        </p:xfrm>
        <a:graphic>
          <a:graphicData uri="http://schemas.openxmlformats.org/drawingml/2006/table">
            <a:tbl>
              <a:tblPr firstRow="1" bandRow="1">
                <a:tableStyleId>{5C22544A-7EE6-4342-B048-85BDC9FD1C3A}</a:tableStyleId>
              </a:tblPr>
              <a:tblGrid>
                <a:gridCol w="2050110">
                  <a:extLst>
                    <a:ext uri="{9D8B030D-6E8A-4147-A177-3AD203B41FA5}">
                      <a16:colId xmlns:a16="http://schemas.microsoft.com/office/drawing/2014/main" val="3837304319"/>
                    </a:ext>
                  </a:extLst>
                </a:gridCol>
                <a:gridCol w="6662858">
                  <a:extLst>
                    <a:ext uri="{9D8B030D-6E8A-4147-A177-3AD203B41FA5}">
                      <a16:colId xmlns:a16="http://schemas.microsoft.com/office/drawing/2014/main" val="4201205231"/>
                    </a:ext>
                  </a:extLst>
                </a:gridCol>
              </a:tblGrid>
              <a:tr h="295275">
                <a:tc>
                  <a:txBody>
                    <a:bodyPr/>
                    <a:lstStyle/>
                    <a:p>
                      <a:r>
                        <a:rPr lang="en-US" sz="1400" dirty="0"/>
                        <a:t>Data Field</a:t>
                      </a:r>
                    </a:p>
                  </a:txBody>
                  <a:tcPr/>
                </a:tc>
                <a:tc>
                  <a:txBody>
                    <a:bodyPr/>
                    <a:lstStyle/>
                    <a:p>
                      <a:r>
                        <a:rPr lang="en-US" sz="1400" dirty="0"/>
                        <a:t>Description</a:t>
                      </a:r>
                    </a:p>
                  </a:txBody>
                  <a:tcPr/>
                </a:tc>
                <a:extLst>
                  <a:ext uri="{0D108BD9-81ED-4DB2-BD59-A6C34878D82A}">
                    <a16:rowId xmlns:a16="http://schemas.microsoft.com/office/drawing/2014/main" val="1915448217"/>
                  </a:ext>
                </a:extLst>
              </a:tr>
              <a:tr h="266329">
                <a:tc>
                  <a:txBody>
                    <a:bodyPr/>
                    <a:lstStyle/>
                    <a:p>
                      <a:r>
                        <a:rPr lang="en-US" sz="1400" dirty="0"/>
                        <a:t>Router ID (RID)</a:t>
                      </a:r>
                    </a:p>
                  </a:txBody>
                  <a:tcPr/>
                </a:tc>
                <a:tc>
                  <a:txBody>
                    <a:bodyPr/>
                    <a:lstStyle/>
                    <a:p>
                      <a:r>
                        <a:rPr lang="en-US" sz="1400" dirty="0"/>
                        <a:t>A unique 32-bit ID within an OSPF domain.</a:t>
                      </a:r>
                    </a:p>
                  </a:txBody>
                  <a:tcPr/>
                </a:tc>
                <a:extLst>
                  <a:ext uri="{0D108BD9-81ED-4DB2-BD59-A6C34878D82A}">
                    <a16:rowId xmlns:a16="http://schemas.microsoft.com/office/drawing/2014/main" val="3015077231"/>
                  </a:ext>
                </a:extLst>
              </a:tr>
              <a:tr h="304429">
                <a:tc>
                  <a:txBody>
                    <a:bodyPr/>
                    <a:lstStyle/>
                    <a:p>
                      <a:r>
                        <a:rPr lang="en-US" sz="1400" dirty="0"/>
                        <a:t>Authentication options</a:t>
                      </a:r>
                    </a:p>
                  </a:txBody>
                  <a:tcPr/>
                </a:tc>
                <a:tc>
                  <a:txBody>
                    <a:bodyPr/>
                    <a:lstStyle/>
                    <a:p>
                      <a:r>
                        <a:rPr lang="en-US" sz="1400" dirty="0"/>
                        <a:t>Between OSPF routers: none, clear text, or MD5 authentication.</a:t>
                      </a:r>
                    </a:p>
                  </a:txBody>
                  <a:tcPr/>
                </a:tc>
                <a:extLst>
                  <a:ext uri="{0D108BD9-81ED-4DB2-BD59-A6C34878D82A}">
                    <a16:rowId xmlns:a16="http://schemas.microsoft.com/office/drawing/2014/main" val="1750516035"/>
                  </a:ext>
                </a:extLst>
              </a:tr>
              <a:tr h="461752">
                <a:tc>
                  <a:txBody>
                    <a:bodyPr/>
                    <a:lstStyle/>
                    <a:p>
                      <a:r>
                        <a:rPr lang="en-US" sz="1400" dirty="0"/>
                        <a:t>Area ID</a:t>
                      </a:r>
                    </a:p>
                  </a:txBody>
                  <a:tcPr/>
                </a:tc>
                <a:tc>
                  <a:txBody>
                    <a:bodyPr/>
                    <a:lstStyle/>
                    <a:p>
                      <a:r>
                        <a:rPr lang="en-US" sz="1400" dirty="0"/>
                        <a:t>An interface’s OSPF area. A 32-bit number written in dotted-decimal format (0.0.1.0) or decimal (256).</a:t>
                      </a:r>
                    </a:p>
                  </a:txBody>
                  <a:tcPr/>
                </a:tc>
                <a:extLst>
                  <a:ext uri="{0D108BD9-81ED-4DB2-BD59-A6C34878D82A}">
                    <a16:rowId xmlns:a16="http://schemas.microsoft.com/office/drawing/2014/main" val="592355198"/>
                  </a:ext>
                </a:extLst>
              </a:tr>
              <a:tr h="268234">
                <a:tc>
                  <a:txBody>
                    <a:bodyPr/>
                    <a:lstStyle/>
                    <a:p>
                      <a:r>
                        <a:rPr lang="en-US" sz="1400" dirty="0"/>
                        <a:t>Interface address mask</a:t>
                      </a:r>
                    </a:p>
                  </a:txBody>
                  <a:tcPr/>
                </a:tc>
                <a:tc>
                  <a:txBody>
                    <a:bodyPr/>
                    <a:lstStyle/>
                    <a:p>
                      <a:r>
                        <a:rPr lang="en-US" sz="1400" dirty="0"/>
                        <a:t>The interface’s primary IP address network mask.</a:t>
                      </a:r>
                    </a:p>
                  </a:txBody>
                  <a:tcPr/>
                </a:tc>
                <a:extLst>
                  <a:ext uri="{0D108BD9-81ED-4DB2-BD59-A6C34878D82A}">
                    <a16:rowId xmlns:a16="http://schemas.microsoft.com/office/drawing/2014/main" val="672518039"/>
                  </a:ext>
                </a:extLst>
              </a:tr>
              <a:tr h="283474">
                <a:tc>
                  <a:txBody>
                    <a:bodyPr/>
                    <a:lstStyle/>
                    <a:p>
                      <a:r>
                        <a:rPr lang="en-US" sz="1400" dirty="0"/>
                        <a:t>Interface priority</a:t>
                      </a:r>
                    </a:p>
                  </a:txBody>
                  <a:tcPr/>
                </a:tc>
                <a:tc>
                  <a:txBody>
                    <a:bodyPr/>
                    <a:lstStyle/>
                    <a:p>
                      <a:r>
                        <a:rPr lang="en-US" sz="1400" dirty="0"/>
                        <a:t>The router interface priority for DR elections.</a:t>
                      </a:r>
                    </a:p>
                  </a:txBody>
                  <a:tcPr/>
                </a:tc>
                <a:extLst>
                  <a:ext uri="{0D108BD9-81ED-4DB2-BD59-A6C34878D82A}">
                    <a16:rowId xmlns:a16="http://schemas.microsoft.com/office/drawing/2014/main" val="244835229"/>
                  </a:ext>
                </a:extLst>
              </a:tr>
              <a:tr h="264424">
                <a:tc>
                  <a:txBody>
                    <a:bodyPr/>
                    <a:lstStyle/>
                    <a:p>
                      <a:r>
                        <a:rPr lang="en-US" sz="1400" dirty="0"/>
                        <a:t>Hello interval</a:t>
                      </a:r>
                    </a:p>
                  </a:txBody>
                  <a:tcPr/>
                </a:tc>
                <a:tc>
                  <a:txBody>
                    <a:bodyPr/>
                    <a:lstStyle/>
                    <a:p>
                      <a:r>
                        <a:rPr lang="en-US" sz="1400" dirty="0"/>
                        <a:t>The time span, in seconds, that a router sends out hello packets.</a:t>
                      </a:r>
                    </a:p>
                  </a:txBody>
                  <a:tcPr/>
                </a:tc>
                <a:extLst>
                  <a:ext uri="{0D108BD9-81ED-4DB2-BD59-A6C34878D82A}">
                    <a16:rowId xmlns:a16="http://schemas.microsoft.com/office/drawing/2014/main" val="3232600883"/>
                  </a:ext>
                </a:extLst>
              </a:tr>
              <a:tr h="461752">
                <a:tc>
                  <a:txBody>
                    <a:bodyPr/>
                    <a:lstStyle/>
                    <a:p>
                      <a:r>
                        <a:rPr lang="en-US" sz="1400" dirty="0"/>
                        <a:t>Dead interval</a:t>
                      </a:r>
                    </a:p>
                  </a:txBody>
                  <a:tcPr/>
                </a:tc>
                <a:tc>
                  <a:txBody>
                    <a:bodyPr/>
                    <a:lstStyle/>
                    <a:p>
                      <a:r>
                        <a:rPr lang="en-US" sz="1400" dirty="0"/>
                        <a:t>The time span, in seconds, that a router waits to hear a hello from a neighbor router before it declares that router down.</a:t>
                      </a:r>
                    </a:p>
                  </a:txBody>
                  <a:tcPr/>
                </a:tc>
                <a:extLst>
                  <a:ext uri="{0D108BD9-81ED-4DB2-BD59-A6C34878D82A}">
                    <a16:rowId xmlns:a16="http://schemas.microsoft.com/office/drawing/2014/main" val="319196636"/>
                  </a:ext>
                </a:extLst>
              </a:tr>
              <a:tr h="325755">
                <a:tc>
                  <a:txBody>
                    <a:bodyPr/>
                    <a:lstStyle/>
                    <a:p>
                      <a:r>
                        <a:rPr lang="en-US" sz="1400" dirty="0"/>
                        <a:t>DR and BDR</a:t>
                      </a:r>
                    </a:p>
                  </a:txBody>
                  <a:tcPr/>
                </a:tc>
                <a:tc>
                  <a:txBody>
                    <a:bodyPr/>
                    <a:lstStyle/>
                    <a:p>
                      <a:r>
                        <a:rPr lang="en-US" sz="1400" dirty="0"/>
                        <a:t>IP address of the DR and backup DR (BDR) for the network link.</a:t>
                      </a:r>
                    </a:p>
                  </a:txBody>
                  <a:tcPr/>
                </a:tc>
                <a:extLst>
                  <a:ext uri="{0D108BD9-81ED-4DB2-BD59-A6C34878D82A}">
                    <a16:rowId xmlns:a16="http://schemas.microsoft.com/office/drawing/2014/main" val="3846314697"/>
                  </a:ext>
                </a:extLst>
              </a:tr>
              <a:tr h="461752">
                <a:tc>
                  <a:txBody>
                    <a:bodyPr/>
                    <a:lstStyle/>
                    <a:p>
                      <a:r>
                        <a:rPr lang="en-US" sz="1400" dirty="0"/>
                        <a:t>Active neighbor</a:t>
                      </a:r>
                    </a:p>
                  </a:txBody>
                  <a:tcPr/>
                </a:tc>
                <a:tc>
                  <a:txBody>
                    <a:bodyPr/>
                    <a:lstStyle/>
                    <a:p>
                      <a:r>
                        <a:rPr lang="en-US" sz="1400" dirty="0"/>
                        <a:t>A list of OSPF neighbors on the network segment. A router must have received a hello from the neighbor within the dead interval.</a:t>
                      </a:r>
                    </a:p>
                  </a:txBody>
                  <a:tcPr/>
                </a:tc>
                <a:extLst>
                  <a:ext uri="{0D108BD9-81ED-4DB2-BD59-A6C34878D82A}">
                    <a16:rowId xmlns:a16="http://schemas.microsoft.com/office/drawing/2014/main" val="2399277382"/>
                  </a:ext>
                </a:extLst>
              </a:tr>
            </a:tbl>
          </a:graphicData>
        </a:graphic>
      </p:graphicFrame>
    </p:spTree>
    <p:extLst>
      <p:ext uri="{BB962C8B-B14F-4D97-AF65-F5344CB8AC3E}">
        <p14:creationId xmlns:p14="http://schemas.microsoft.com/office/powerpoint/2010/main" val="288067187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OSPF: </a:t>
            </a:r>
            <a:r>
              <a:rPr lang="en-US" sz="3600" dirty="0" smtClean="0">
                <a:solidFill>
                  <a:schemeClr val="accent1">
                    <a:lumMod val="50000"/>
                  </a:schemeClr>
                </a:solidFill>
              </a:rPr>
              <a:t>Neighbor States</a:t>
            </a:r>
            <a:endParaRPr lang="en-US" sz="3600" dirty="0">
              <a:solidFill>
                <a:schemeClr val="accent1">
                  <a:lumMod val="50000"/>
                </a:schemeClr>
              </a:solidFill>
            </a:endParaRPr>
          </a:p>
        </p:txBody>
      </p:sp>
      <p:graphicFrame>
        <p:nvGraphicFramePr>
          <p:cNvPr id="4" name="Table 3">
            <a:extLst>
              <a:ext uri="{FF2B5EF4-FFF2-40B4-BE49-F238E27FC236}">
                <a16:creationId xmlns:a16="http://schemas.microsoft.com/office/drawing/2014/main" id="{45D4560B-E138-4E31-9152-293A948DF77E}"/>
              </a:ext>
            </a:extLst>
          </p:cNvPr>
          <p:cNvGraphicFramePr>
            <a:graphicFrameLocks noGrp="1"/>
          </p:cNvGraphicFramePr>
          <p:nvPr>
            <p:extLst>
              <p:ext uri="{D42A27DB-BD31-4B8C-83A1-F6EECF244321}">
                <p14:modId xmlns:p14="http://schemas.microsoft.com/office/powerpoint/2010/main" val="2836918958"/>
              </p:ext>
            </p:extLst>
          </p:nvPr>
        </p:nvGraphicFramePr>
        <p:xfrm>
          <a:off x="179512" y="1587139"/>
          <a:ext cx="5472608" cy="3647654"/>
        </p:xfrm>
        <a:graphic>
          <a:graphicData uri="http://schemas.openxmlformats.org/drawingml/2006/table">
            <a:tbl>
              <a:tblPr firstRow="1" bandRow="1">
                <a:tableStyleId>{5C22544A-7EE6-4342-B048-85BDC9FD1C3A}</a:tableStyleId>
              </a:tblPr>
              <a:tblGrid>
                <a:gridCol w="867609">
                  <a:extLst>
                    <a:ext uri="{9D8B030D-6E8A-4147-A177-3AD203B41FA5}">
                      <a16:colId xmlns:a16="http://schemas.microsoft.com/office/drawing/2014/main" val="3837304319"/>
                    </a:ext>
                  </a:extLst>
                </a:gridCol>
                <a:gridCol w="4604999">
                  <a:extLst>
                    <a:ext uri="{9D8B030D-6E8A-4147-A177-3AD203B41FA5}">
                      <a16:colId xmlns:a16="http://schemas.microsoft.com/office/drawing/2014/main" val="4201205231"/>
                    </a:ext>
                  </a:extLst>
                </a:gridCol>
              </a:tblGrid>
              <a:tr h="295275">
                <a:tc>
                  <a:txBody>
                    <a:bodyPr/>
                    <a:lstStyle/>
                    <a:p>
                      <a:r>
                        <a:rPr lang="en-US" sz="1200" dirty="0"/>
                        <a:t>State</a:t>
                      </a:r>
                    </a:p>
                  </a:txBody>
                  <a:tcPr/>
                </a:tc>
                <a:tc>
                  <a:txBody>
                    <a:bodyPr/>
                    <a:lstStyle/>
                    <a:p>
                      <a:r>
                        <a:rPr lang="en-US" sz="1200" dirty="0"/>
                        <a:t>Description</a:t>
                      </a:r>
                    </a:p>
                  </a:txBody>
                  <a:tcPr/>
                </a:tc>
                <a:extLst>
                  <a:ext uri="{0D108BD9-81ED-4DB2-BD59-A6C34878D82A}">
                    <a16:rowId xmlns:a16="http://schemas.microsoft.com/office/drawing/2014/main" val="1915448217"/>
                  </a:ext>
                </a:extLst>
              </a:tr>
              <a:tr h="266329">
                <a:tc>
                  <a:txBody>
                    <a:bodyPr/>
                    <a:lstStyle/>
                    <a:p>
                      <a:r>
                        <a:rPr lang="en-US" sz="1200" b="0" dirty="0"/>
                        <a:t>Down</a:t>
                      </a:r>
                    </a:p>
                  </a:txBody>
                  <a:tcPr/>
                </a:tc>
                <a:tc>
                  <a:txBody>
                    <a:bodyPr/>
                    <a:lstStyle/>
                    <a:p>
                      <a:r>
                        <a:rPr lang="en-US" sz="1200" dirty="0"/>
                        <a:t>The initial state of a neighbor relationship. Indicates that the router has not received any OSPF hello packets.</a:t>
                      </a:r>
                    </a:p>
                  </a:txBody>
                  <a:tcPr/>
                </a:tc>
                <a:extLst>
                  <a:ext uri="{0D108BD9-81ED-4DB2-BD59-A6C34878D82A}">
                    <a16:rowId xmlns:a16="http://schemas.microsoft.com/office/drawing/2014/main" val="3015077231"/>
                  </a:ext>
                </a:extLst>
              </a:tr>
              <a:tr h="304429">
                <a:tc>
                  <a:txBody>
                    <a:bodyPr/>
                    <a:lstStyle/>
                    <a:p>
                      <a:r>
                        <a:rPr lang="en-US" sz="1200" b="0" dirty="0"/>
                        <a:t>Attempt</a:t>
                      </a:r>
                    </a:p>
                  </a:txBody>
                  <a:tcPr/>
                </a:tc>
                <a:tc>
                  <a:txBody>
                    <a:bodyPr/>
                    <a:lstStyle/>
                    <a:p>
                      <a:r>
                        <a:rPr lang="en-US" sz="1200" dirty="0"/>
                        <a:t>Indicates that no information has been received recently, but the router is still attempting communication.</a:t>
                      </a:r>
                    </a:p>
                  </a:txBody>
                  <a:tcPr/>
                </a:tc>
                <a:extLst>
                  <a:ext uri="{0D108BD9-81ED-4DB2-BD59-A6C34878D82A}">
                    <a16:rowId xmlns:a16="http://schemas.microsoft.com/office/drawing/2014/main" val="1750516035"/>
                  </a:ext>
                </a:extLst>
              </a:tr>
              <a:tr h="461752">
                <a:tc>
                  <a:txBody>
                    <a:bodyPr/>
                    <a:lstStyle/>
                    <a:p>
                      <a:r>
                        <a:rPr lang="en-US" sz="1200" b="0" dirty="0"/>
                        <a:t>Init</a:t>
                      </a:r>
                    </a:p>
                  </a:txBody>
                  <a:tcPr/>
                </a:tc>
                <a:tc>
                  <a:txBody>
                    <a:bodyPr/>
                    <a:lstStyle/>
                    <a:p>
                      <a:r>
                        <a:rPr lang="en-US" sz="1200" dirty="0"/>
                        <a:t>Indicates that a hello packet has been received from another router, but bidirectional communication has not been established. </a:t>
                      </a:r>
                    </a:p>
                  </a:txBody>
                  <a:tcPr/>
                </a:tc>
                <a:extLst>
                  <a:ext uri="{0D108BD9-81ED-4DB2-BD59-A6C34878D82A}">
                    <a16:rowId xmlns:a16="http://schemas.microsoft.com/office/drawing/2014/main" val="592355198"/>
                  </a:ext>
                </a:extLst>
              </a:tr>
              <a:tr h="268234">
                <a:tc>
                  <a:txBody>
                    <a:bodyPr/>
                    <a:lstStyle/>
                    <a:p>
                      <a:r>
                        <a:rPr lang="en-US" sz="1200" b="0" dirty="0"/>
                        <a:t>2-Way</a:t>
                      </a:r>
                    </a:p>
                  </a:txBody>
                  <a:tcPr/>
                </a:tc>
                <a:tc>
                  <a:txBody>
                    <a:bodyPr/>
                    <a:lstStyle/>
                    <a:p>
                      <a:r>
                        <a:rPr lang="en-US" sz="1200" dirty="0"/>
                        <a:t>Bidirectional communication established. If a DR or BDR is needed, the election occurs during this state.</a:t>
                      </a:r>
                    </a:p>
                  </a:txBody>
                  <a:tcPr/>
                </a:tc>
                <a:extLst>
                  <a:ext uri="{0D108BD9-81ED-4DB2-BD59-A6C34878D82A}">
                    <a16:rowId xmlns:a16="http://schemas.microsoft.com/office/drawing/2014/main" val="672518039"/>
                  </a:ext>
                </a:extLst>
              </a:tr>
              <a:tr h="283474">
                <a:tc>
                  <a:txBody>
                    <a:bodyPr/>
                    <a:lstStyle/>
                    <a:p>
                      <a:r>
                        <a:rPr lang="en-US" sz="1200" b="0" dirty="0"/>
                        <a:t>ExStart</a:t>
                      </a:r>
                    </a:p>
                  </a:txBody>
                  <a:tcPr/>
                </a:tc>
                <a:tc>
                  <a:txBody>
                    <a:bodyPr/>
                    <a:lstStyle/>
                    <a:p>
                      <a:r>
                        <a:rPr lang="en-US" sz="1200" dirty="0"/>
                        <a:t>The first state in forming an adjacency. Routers identify which router will be the master or slave for the LSDB synchronization.</a:t>
                      </a:r>
                    </a:p>
                  </a:txBody>
                  <a:tcPr/>
                </a:tc>
                <a:extLst>
                  <a:ext uri="{0D108BD9-81ED-4DB2-BD59-A6C34878D82A}">
                    <a16:rowId xmlns:a16="http://schemas.microsoft.com/office/drawing/2014/main" val="244835229"/>
                  </a:ext>
                </a:extLst>
              </a:tr>
              <a:tr h="264424">
                <a:tc>
                  <a:txBody>
                    <a:bodyPr/>
                    <a:lstStyle/>
                    <a:p>
                      <a:r>
                        <a:rPr lang="en-US" sz="1200" b="0" dirty="0"/>
                        <a:t>Exchange</a:t>
                      </a:r>
                    </a:p>
                  </a:txBody>
                  <a:tcPr/>
                </a:tc>
                <a:tc>
                  <a:txBody>
                    <a:bodyPr/>
                    <a:lstStyle/>
                    <a:p>
                      <a:r>
                        <a:rPr lang="en-US" sz="1200" dirty="0"/>
                        <a:t>Routers are exchanging link states by using DBD packets.</a:t>
                      </a:r>
                    </a:p>
                  </a:txBody>
                  <a:tcPr/>
                </a:tc>
                <a:extLst>
                  <a:ext uri="{0D108BD9-81ED-4DB2-BD59-A6C34878D82A}">
                    <a16:rowId xmlns:a16="http://schemas.microsoft.com/office/drawing/2014/main" val="3232600883"/>
                  </a:ext>
                </a:extLst>
              </a:tr>
              <a:tr h="461752">
                <a:tc>
                  <a:txBody>
                    <a:bodyPr/>
                    <a:lstStyle/>
                    <a:p>
                      <a:r>
                        <a:rPr lang="en-US" sz="1200" b="0" dirty="0"/>
                        <a:t>Loading</a:t>
                      </a:r>
                    </a:p>
                  </a:txBody>
                  <a:tcPr/>
                </a:tc>
                <a:tc>
                  <a:txBody>
                    <a:bodyPr/>
                    <a:lstStyle/>
                    <a:p>
                      <a:r>
                        <a:rPr lang="en-US" sz="1200" dirty="0"/>
                        <a:t>LSRs sent to neighbor asking for more recent LSAs that have been discovered (but not received) in the Exchange state.</a:t>
                      </a:r>
                    </a:p>
                  </a:txBody>
                  <a:tcPr/>
                </a:tc>
                <a:extLst>
                  <a:ext uri="{0D108BD9-81ED-4DB2-BD59-A6C34878D82A}">
                    <a16:rowId xmlns:a16="http://schemas.microsoft.com/office/drawing/2014/main" val="319196636"/>
                  </a:ext>
                </a:extLst>
              </a:tr>
              <a:tr h="325755">
                <a:tc>
                  <a:txBody>
                    <a:bodyPr/>
                    <a:lstStyle/>
                    <a:p>
                      <a:r>
                        <a:rPr lang="en-US" sz="1200" b="0" dirty="0"/>
                        <a:t>Full</a:t>
                      </a:r>
                    </a:p>
                  </a:txBody>
                  <a:tcPr/>
                </a:tc>
                <a:tc>
                  <a:txBody>
                    <a:bodyPr/>
                    <a:lstStyle/>
                    <a:p>
                      <a:r>
                        <a:rPr lang="en-US" sz="1200" dirty="0"/>
                        <a:t>Neighboring routers are fully adjacent.</a:t>
                      </a:r>
                    </a:p>
                  </a:txBody>
                  <a:tcPr/>
                </a:tc>
                <a:extLst>
                  <a:ext uri="{0D108BD9-81ED-4DB2-BD59-A6C34878D82A}">
                    <a16:rowId xmlns:a16="http://schemas.microsoft.com/office/drawing/2014/main" val="3846314697"/>
                  </a:ext>
                </a:extLst>
              </a:tr>
            </a:tbl>
          </a:graphicData>
        </a:graphic>
      </p:graphicFrame>
      <p:pic>
        <p:nvPicPr>
          <p:cNvPr id="25" name="Picture 24"/>
          <p:cNvPicPr>
            <a:picLocks noChangeAspect="1"/>
          </p:cNvPicPr>
          <p:nvPr/>
        </p:nvPicPr>
        <p:blipFill>
          <a:blip r:embed="rId3"/>
          <a:stretch>
            <a:fillRect/>
          </a:stretch>
        </p:blipFill>
        <p:spPr>
          <a:xfrm>
            <a:off x="5778829" y="1226153"/>
            <a:ext cx="3277220" cy="4369626"/>
          </a:xfrm>
          <a:prstGeom prst="rect">
            <a:avLst/>
          </a:prstGeom>
        </p:spPr>
      </p:pic>
    </p:spTree>
    <p:extLst>
      <p:ext uri="{BB962C8B-B14F-4D97-AF65-F5344CB8AC3E}">
        <p14:creationId xmlns:p14="http://schemas.microsoft.com/office/powerpoint/2010/main" val="296110876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38175"/>
            <a:ext cx="8042276" cy="979160"/>
          </a:xfrm>
        </p:spPr>
        <p:txBody>
          <a:bodyPr/>
          <a:lstStyle/>
          <a:p>
            <a:r>
              <a:rPr lang="en-US" sz="4000" dirty="0" smtClean="0"/>
              <a:t>OSPF: DR and BDR</a:t>
            </a:r>
            <a:endParaRPr lang="en-US" sz="4000" dirty="0"/>
          </a:p>
        </p:txBody>
      </p:sp>
      <p:sp>
        <p:nvSpPr>
          <p:cNvPr id="3" name="Content Placeholder 2"/>
          <p:cNvSpPr>
            <a:spLocks noGrp="1"/>
          </p:cNvSpPr>
          <p:nvPr>
            <p:ph idx="1"/>
          </p:nvPr>
        </p:nvSpPr>
        <p:spPr>
          <a:xfrm>
            <a:off x="179512" y="1484784"/>
            <a:ext cx="4176464" cy="4082330"/>
          </a:xfrm>
        </p:spPr>
        <p:txBody>
          <a:bodyPr>
            <a:noAutofit/>
          </a:bodyPr>
          <a:lstStyle/>
          <a:p>
            <a:pPr algn="just" defTabSz="684213" fontAlgn="base">
              <a:spcBef>
                <a:spcPts val="600"/>
              </a:spcBef>
              <a:spcAft>
                <a:spcPts val="600"/>
              </a:spcAft>
              <a:buClr>
                <a:schemeClr val="tx2"/>
              </a:buClr>
              <a:buSzPct val="90000"/>
              <a:buFont typeface="Wingdings" panose="05000000000000000000" pitchFamily="2" charset="2"/>
              <a:buChar char="§"/>
            </a:pPr>
            <a:r>
              <a:rPr lang="en-US" sz="2000" dirty="0">
                <a:solidFill>
                  <a:srgbClr val="000000"/>
                </a:solidFill>
              </a:rPr>
              <a:t>If four routers share the same multi-access network, six OSPF adjacencies form, along with six occurrences of database flooding on a network. Figure 8-3 shows a simple four-router physical topology and the adjacencies established.</a:t>
            </a:r>
          </a:p>
          <a:p>
            <a:pPr algn="just" defTabSz="684213" fontAlgn="base">
              <a:spcBef>
                <a:spcPts val="600"/>
              </a:spcBef>
              <a:spcAft>
                <a:spcPts val="600"/>
              </a:spcAft>
              <a:buClr>
                <a:schemeClr val="tx2"/>
              </a:buClr>
              <a:buSzPct val="90000"/>
              <a:buFont typeface="Wingdings" panose="05000000000000000000" pitchFamily="2" charset="2"/>
              <a:buChar char="§"/>
            </a:pPr>
            <a:r>
              <a:rPr lang="en-US" sz="2000" dirty="0">
                <a:solidFill>
                  <a:srgbClr val="000000"/>
                </a:solidFill>
              </a:rPr>
              <a:t>Figure 8-5 shows how a DR simplifies a four-router topology with only three neighbor adjacencies.</a:t>
            </a:r>
          </a:p>
          <a:p>
            <a:pPr algn="just" defTabSz="684213" fontAlgn="base">
              <a:spcBef>
                <a:spcPts val="600"/>
              </a:spcBef>
              <a:spcAft>
                <a:spcPts val="600"/>
              </a:spcAft>
              <a:buClr>
                <a:schemeClr val="tx2"/>
              </a:buClr>
              <a:buSzPct val="90000"/>
              <a:buFont typeface="Wingdings" panose="05000000000000000000" pitchFamily="2" charset="2"/>
              <a:buChar char="§"/>
            </a:pPr>
            <a:endParaRPr lang="en-US" sz="2000" dirty="0">
              <a:solidFill>
                <a:srgbClr val="000000"/>
              </a:solidFill>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88024" y="1700808"/>
            <a:ext cx="3934569" cy="1662363"/>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499992" y="3933056"/>
            <a:ext cx="4408477" cy="1227233"/>
          </a:xfrm>
          <a:prstGeom prst="rect">
            <a:avLst/>
          </a:prstGeom>
        </p:spPr>
      </p:pic>
    </p:spTree>
    <p:extLst>
      <p:ext uri="{BB962C8B-B14F-4D97-AF65-F5344CB8AC3E}">
        <p14:creationId xmlns:p14="http://schemas.microsoft.com/office/powerpoint/2010/main" val="324361528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38175"/>
            <a:ext cx="8042276" cy="979160"/>
          </a:xfrm>
        </p:spPr>
        <p:txBody>
          <a:bodyPr/>
          <a:lstStyle/>
          <a:p>
            <a:r>
              <a:rPr lang="en-US" sz="4000" dirty="0" smtClean="0"/>
              <a:t>OSPF: Configurations </a:t>
            </a:r>
            <a:endParaRPr lang="en-US" sz="4000" dirty="0"/>
          </a:p>
        </p:txBody>
      </p:sp>
      <p:sp>
        <p:nvSpPr>
          <p:cNvPr id="3" name="Content Placeholder 2"/>
          <p:cNvSpPr>
            <a:spLocks noGrp="1"/>
          </p:cNvSpPr>
          <p:nvPr>
            <p:ph idx="1"/>
          </p:nvPr>
        </p:nvSpPr>
        <p:spPr>
          <a:xfrm>
            <a:off x="179512" y="1484784"/>
            <a:ext cx="8784976" cy="3600400"/>
          </a:xfrm>
        </p:spPr>
        <p:txBody>
          <a:bodyPr>
            <a:noAutofit/>
          </a:bodyPr>
          <a:lstStyle/>
          <a:p>
            <a:pPr algn="just">
              <a:buFont typeface="Wingdings" panose="05000000000000000000" pitchFamily="2" charset="2"/>
              <a:buChar char="§"/>
            </a:pPr>
            <a:r>
              <a:rPr lang="en-US" sz="1400" dirty="0">
                <a:ea typeface="ＭＳ Ｐゴシック" charset="0"/>
              </a:rPr>
              <a:t>The command </a:t>
            </a:r>
            <a:r>
              <a:rPr lang="en-US" sz="1400" b="1" dirty="0">
                <a:ea typeface="ＭＳ Ｐゴシック" charset="0"/>
              </a:rPr>
              <a:t>router </a:t>
            </a:r>
            <a:r>
              <a:rPr lang="en-US" sz="1400" b="1" dirty="0" err="1">
                <a:ea typeface="ＭＳ Ｐゴシック" charset="0"/>
              </a:rPr>
              <a:t>ospf</a:t>
            </a:r>
            <a:r>
              <a:rPr lang="en-US" sz="1400" b="1" dirty="0">
                <a:ea typeface="ＭＳ Ｐゴシック" charset="0"/>
              </a:rPr>
              <a:t> </a:t>
            </a:r>
            <a:r>
              <a:rPr lang="en-US" sz="1400" i="1" dirty="0">
                <a:ea typeface="ＭＳ Ｐゴシック" charset="0"/>
              </a:rPr>
              <a:t>process-id</a:t>
            </a:r>
            <a:r>
              <a:rPr lang="en-US" sz="1400" dirty="0">
                <a:ea typeface="ＭＳ Ｐゴシック" charset="0"/>
              </a:rPr>
              <a:t> defines and initializes the OSPF process. OSPF is enabled on an interface using two methods:</a:t>
            </a:r>
          </a:p>
          <a:p>
            <a:pPr lvl="1" algn="just">
              <a:buFont typeface="Wingdings" panose="05000000000000000000" pitchFamily="2" charset="2"/>
              <a:buChar char="§"/>
            </a:pPr>
            <a:r>
              <a:rPr lang="en-US" sz="1400" b="1" dirty="0">
                <a:solidFill>
                  <a:srgbClr val="FF0000"/>
                </a:solidFill>
                <a:effectLst>
                  <a:outerShdw blurRad="38100" dist="38100" dir="2700000" algn="tl">
                    <a:srgbClr val="000000">
                      <a:alpha val="43137"/>
                    </a:srgbClr>
                  </a:outerShdw>
                </a:effectLst>
                <a:ea typeface="ＭＳ Ｐゴシック" charset="0"/>
              </a:rPr>
              <a:t>An OSPF network statement</a:t>
            </a:r>
          </a:p>
          <a:p>
            <a:pPr lvl="1" algn="just">
              <a:buFont typeface="Wingdings" panose="05000000000000000000" pitchFamily="2" charset="2"/>
              <a:buChar char="§"/>
            </a:pPr>
            <a:r>
              <a:rPr lang="en-US" sz="1400" b="1" dirty="0">
                <a:solidFill>
                  <a:srgbClr val="FF0000"/>
                </a:solidFill>
                <a:effectLst>
                  <a:outerShdw blurRad="38100" dist="38100" dir="2700000" algn="tl">
                    <a:srgbClr val="000000">
                      <a:alpha val="43137"/>
                    </a:srgbClr>
                  </a:outerShdw>
                </a:effectLst>
                <a:ea typeface="ＭＳ Ｐゴシック" charset="0"/>
              </a:rPr>
              <a:t>Interface-specific </a:t>
            </a:r>
            <a:r>
              <a:rPr lang="en-US" sz="1400" b="1" dirty="0" smtClean="0">
                <a:solidFill>
                  <a:srgbClr val="FF0000"/>
                </a:solidFill>
                <a:effectLst>
                  <a:outerShdw blurRad="38100" dist="38100" dir="2700000" algn="tl">
                    <a:srgbClr val="000000">
                      <a:alpha val="43137"/>
                    </a:srgbClr>
                  </a:outerShdw>
                </a:effectLst>
                <a:ea typeface="ＭＳ Ｐゴシック" charset="0"/>
              </a:rPr>
              <a:t>configuration</a:t>
            </a:r>
          </a:p>
          <a:p>
            <a:pPr algn="just" defTabSz="684213" fontAlgn="base">
              <a:spcBef>
                <a:spcPts val="600"/>
              </a:spcBef>
              <a:spcAft>
                <a:spcPts val="600"/>
              </a:spcAft>
              <a:buClr>
                <a:schemeClr val="tx2"/>
              </a:buClr>
              <a:buSzPct val="90000"/>
              <a:buFont typeface="Wingdings" panose="05000000000000000000" pitchFamily="2" charset="2"/>
              <a:buChar char="§"/>
            </a:pPr>
            <a:r>
              <a:rPr lang="en-US" sz="1400" dirty="0">
                <a:solidFill>
                  <a:srgbClr val="000000"/>
                </a:solidFill>
              </a:rPr>
              <a:t>The </a:t>
            </a:r>
            <a:r>
              <a:rPr lang="en-US" sz="1400" b="1" dirty="0">
                <a:solidFill>
                  <a:srgbClr val="FF0000"/>
                </a:solidFill>
                <a:effectLst>
                  <a:outerShdw blurRad="38100" dist="38100" dir="2700000" algn="tl">
                    <a:srgbClr val="000000">
                      <a:alpha val="43137"/>
                    </a:srgbClr>
                  </a:outerShdw>
                </a:effectLst>
              </a:rPr>
              <a:t>OSPF network statement </a:t>
            </a:r>
            <a:r>
              <a:rPr lang="en-US" sz="1400" dirty="0">
                <a:solidFill>
                  <a:srgbClr val="000000"/>
                </a:solidFill>
              </a:rPr>
              <a:t>identifies the interfaces that the OSPF process will use and the area that those interfaces participate in. The network statements match against the primary IPv4 address and </a:t>
            </a:r>
            <a:r>
              <a:rPr lang="en-US" sz="1400" dirty="0" err="1">
                <a:solidFill>
                  <a:srgbClr val="000000"/>
                </a:solidFill>
              </a:rPr>
              <a:t>netmask</a:t>
            </a:r>
            <a:r>
              <a:rPr lang="en-US" sz="1400" dirty="0">
                <a:solidFill>
                  <a:srgbClr val="000000"/>
                </a:solidFill>
              </a:rPr>
              <a:t> associated with an interface.</a:t>
            </a:r>
          </a:p>
          <a:p>
            <a:pPr algn="just" defTabSz="684213" fontAlgn="base">
              <a:spcBef>
                <a:spcPts val="600"/>
              </a:spcBef>
              <a:spcAft>
                <a:spcPts val="600"/>
              </a:spcAft>
              <a:buClr>
                <a:schemeClr val="tx2"/>
              </a:buClr>
              <a:buSzPct val="90000"/>
              <a:buFont typeface="Wingdings" panose="05000000000000000000" pitchFamily="2" charset="2"/>
              <a:buChar char="§"/>
            </a:pPr>
            <a:r>
              <a:rPr lang="en-US" sz="1400" dirty="0">
                <a:solidFill>
                  <a:srgbClr val="000000"/>
                </a:solidFill>
              </a:rPr>
              <a:t>The </a:t>
            </a:r>
            <a:r>
              <a:rPr lang="en-US" sz="1400" b="1" dirty="0">
                <a:solidFill>
                  <a:srgbClr val="000000"/>
                </a:solidFill>
              </a:rPr>
              <a:t>selection of interfaces</a:t>
            </a:r>
            <a:r>
              <a:rPr lang="en-US" sz="1400" dirty="0">
                <a:solidFill>
                  <a:srgbClr val="000000"/>
                </a:solidFill>
              </a:rPr>
              <a:t> within the OSPF process is accomplished by using the command </a:t>
            </a:r>
            <a:r>
              <a:rPr lang="en-US" sz="1400" b="1" dirty="0">
                <a:solidFill>
                  <a:srgbClr val="000000"/>
                </a:solidFill>
              </a:rPr>
              <a:t>network</a:t>
            </a:r>
            <a:r>
              <a:rPr lang="en-US" sz="1400" dirty="0">
                <a:solidFill>
                  <a:srgbClr val="000000"/>
                </a:solidFill>
              </a:rPr>
              <a:t> </a:t>
            </a:r>
            <a:r>
              <a:rPr lang="en-US" sz="1400" i="1" dirty="0" err="1">
                <a:solidFill>
                  <a:srgbClr val="000000"/>
                </a:solidFill>
              </a:rPr>
              <a:t>ip</a:t>
            </a:r>
            <a:r>
              <a:rPr lang="en-US" sz="1400" i="1" dirty="0">
                <a:solidFill>
                  <a:srgbClr val="000000"/>
                </a:solidFill>
              </a:rPr>
              <a:t>-address wildcard-mask </a:t>
            </a:r>
            <a:r>
              <a:rPr lang="en-US" sz="1400" b="1" dirty="0">
                <a:solidFill>
                  <a:srgbClr val="000000"/>
                </a:solidFill>
              </a:rPr>
              <a:t>area</a:t>
            </a:r>
            <a:r>
              <a:rPr lang="en-US" sz="1400" dirty="0">
                <a:solidFill>
                  <a:srgbClr val="000000"/>
                </a:solidFill>
              </a:rPr>
              <a:t> </a:t>
            </a:r>
            <a:r>
              <a:rPr lang="en-US" sz="1400" i="1" dirty="0">
                <a:solidFill>
                  <a:srgbClr val="000000"/>
                </a:solidFill>
              </a:rPr>
              <a:t>area-id</a:t>
            </a:r>
            <a:r>
              <a:rPr lang="en-US" sz="1400" dirty="0">
                <a:solidFill>
                  <a:srgbClr val="000000"/>
                </a:solidFill>
              </a:rPr>
              <a:t>. This is similar to configuring EIGRP, except that the OSPF area is specified. Example 8-2 provides one method.</a:t>
            </a:r>
          </a:p>
          <a:p>
            <a:pPr algn="just" defTabSz="684213" fontAlgn="base">
              <a:spcBef>
                <a:spcPts val="600"/>
              </a:spcBef>
              <a:spcAft>
                <a:spcPts val="600"/>
              </a:spcAft>
              <a:buClr>
                <a:schemeClr val="tx2"/>
              </a:buClr>
              <a:buSzPct val="90000"/>
              <a:buFont typeface="Wingdings" panose="05000000000000000000" pitchFamily="2" charset="2"/>
              <a:buChar char="§"/>
            </a:pPr>
            <a:r>
              <a:rPr lang="en-US" sz="1400" dirty="0">
                <a:solidFill>
                  <a:srgbClr val="000000"/>
                </a:solidFill>
              </a:rPr>
              <a:t>The connected network for the OSPF-enabled interface is added to the OSPF LSDB under the corresponding OSPF area in which the interface participates. </a:t>
            </a:r>
          </a:p>
          <a:p>
            <a:pPr lvl="1" algn="just">
              <a:buFont typeface="Wingdings" panose="05000000000000000000" pitchFamily="2" charset="2"/>
              <a:buChar char="§"/>
            </a:pPr>
            <a:endParaRPr lang="en-US" sz="1400" dirty="0">
              <a:ea typeface="ＭＳ Ｐゴシック" charset="0"/>
            </a:endParaRPr>
          </a:p>
          <a:p>
            <a:pPr algn="just">
              <a:buFont typeface="Wingdings" panose="05000000000000000000" pitchFamily="2" charset="2"/>
              <a:buChar char="§"/>
            </a:pPr>
            <a:endParaRPr lang="en-US" sz="1400" dirty="0">
              <a:ea typeface="ＭＳ Ｐゴシック" charset="0"/>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67884" y="4579726"/>
            <a:ext cx="4496604" cy="1010915"/>
          </a:xfrm>
          <a:prstGeom prst="rect">
            <a:avLst/>
          </a:prstGeom>
        </p:spPr>
      </p:pic>
    </p:spTree>
    <p:extLst>
      <p:ext uri="{BB962C8B-B14F-4D97-AF65-F5344CB8AC3E}">
        <p14:creationId xmlns:p14="http://schemas.microsoft.com/office/powerpoint/2010/main" val="241225830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38175"/>
            <a:ext cx="8042276" cy="979160"/>
          </a:xfrm>
        </p:spPr>
        <p:txBody>
          <a:bodyPr/>
          <a:lstStyle/>
          <a:p>
            <a:r>
              <a:rPr lang="en-US" sz="4000" dirty="0" smtClean="0"/>
              <a:t>OSPF: Configurations </a:t>
            </a:r>
            <a:endParaRPr lang="en-US" sz="4000" dirty="0"/>
          </a:p>
        </p:txBody>
      </p:sp>
      <p:sp>
        <p:nvSpPr>
          <p:cNvPr id="3" name="Content Placeholder 2"/>
          <p:cNvSpPr>
            <a:spLocks noGrp="1"/>
          </p:cNvSpPr>
          <p:nvPr>
            <p:ph idx="1"/>
          </p:nvPr>
        </p:nvSpPr>
        <p:spPr>
          <a:xfrm>
            <a:off x="179512" y="1484784"/>
            <a:ext cx="8784976" cy="3600400"/>
          </a:xfrm>
        </p:spPr>
        <p:txBody>
          <a:bodyPr>
            <a:noAutofit/>
          </a:bodyPr>
          <a:lstStyle/>
          <a:p>
            <a:pPr algn="just" defTabSz="684213" fontAlgn="base">
              <a:spcBef>
                <a:spcPts val="600"/>
              </a:spcBef>
              <a:spcAft>
                <a:spcPts val="600"/>
              </a:spcAft>
              <a:buClr>
                <a:schemeClr val="tx2"/>
              </a:buClr>
              <a:buSzPct val="90000"/>
              <a:buFont typeface="Wingdings" panose="05000000000000000000" pitchFamily="2" charset="2"/>
              <a:buChar char="§"/>
            </a:pPr>
            <a:r>
              <a:rPr lang="en-US" sz="1600" dirty="0">
                <a:solidFill>
                  <a:srgbClr val="000000"/>
                </a:solidFill>
              </a:rPr>
              <a:t>The second method for </a:t>
            </a:r>
            <a:r>
              <a:rPr lang="en-US" sz="1600" b="1" dirty="0">
                <a:solidFill>
                  <a:srgbClr val="FF0000"/>
                </a:solidFill>
                <a:effectLst>
                  <a:outerShdw blurRad="38100" dist="38100" dir="2700000" algn="tl">
                    <a:srgbClr val="000000">
                      <a:alpha val="43137"/>
                    </a:srgbClr>
                  </a:outerShdw>
                </a:effectLst>
              </a:rPr>
              <a:t>enabling OSPF on an interface </a:t>
            </a:r>
            <a:r>
              <a:rPr lang="en-US" sz="1600" dirty="0">
                <a:solidFill>
                  <a:srgbClr val="000000"/>
                </a:solidFill>
              </a:rPr>
              <a:t>for IOS is to configure it specifically on an interface with the command </a:t>
            </a:r>
            <a:r>
              <a:rPr lang="en-US" sz="1600" b="1" dirty="0" err="1">
                <a:solidFill>
                  <a:srgbClr val="000000"/>
                </a:solidFill>
              </a:rPr>
              <a:t>ip</a:t>
            </a:r>
            <a:r>
              <a:rPr lang="en-US" sz="1600" b="1" dirty="0">
                <a:solidFill>
                  <a:srgbClr val="000000"/>
                </a:solidFill>
              </a:rPr>
              <a:t> </a:t>
            </a:r>
            <a:r>
              <a:rPr lang="en-US" sz="1600" b="1" dirty="0" err="1">
                <a:solidFill>
                  <a:srgbClr val="000000"/>
                </a:solidFill>
              </a:rPr>
              <a:t>ospf</a:t>
            </a:r>
            <a:r>
              <a:rPr lang="en-US" sz="1600" b="1" dirty="0">
                <a:solidFill>
                  <a:srgbClr val="000000"/>
                </a:solidFill>
              </a:rPr>
              <a:t> </a:t>
            </a:r>
            <a:r>
              <a:rPr lang="en-US" sz="1600" i="1" dirty="0">
                <a:solidFill>
                  <a:srgbClr val="000000"/>
                </a:solidFill>
              </a:rPr>
              <a:t>process-id</a:t>
            </a:r>
            <a:r>
              <a:rPr lang="en-US" sz="1600" dirty="0">
                <a:solidFill>
                  <a:srgbClr val="000000"/>
                </a:solidFill>
              </a:rPr>
              <a:t> </a:t>
            </a:r>
            <a:r>
              <a:rPr lang="en-US" sz="1600" b="1" dirty="0">
                <a:solidFill>
                  <a:srgbClr val="000000"/>
                </a:solidFill>
              </a:rPr>
              <a:t>area </a:t>
            </a:r>
            <a:r>
              <a:rPr lang="en-US" sz="1600" i="1" dirty="0">
                <a:solidFill>
                  <a:srgbClr val="000000"/>
                </a:solidFill>
              </a:rPr>
              <a:t>area-id</a:t>
            </a:r>
            <a:r>
              <a:rPr lang="en-US" sz="1600" dirty="0">
                <a:solidFill>
                  <a:srgbClr val="000000"/>
                </a:solidFill>
              </a:rPr>
              <a:t>. </a:t>
            </a:r>
            <a:endParaRPr lang="en-US" sz="1600" dirty="0" smtClean="0">
              <a:solidFill>
                <a:srgbClr val="000000"/>
              </a:solidFill>
            </a:endParaRPr>
          </a:p>
          <a:p>
            <a:pPr algn="just" defTabSz="684213" fontAlgn="base">
              <a:spcBef>
                <a:spcPts val="600"/>
              </a:spcBef>
              <a:spcAft>
                <a:spcPts val="600"/>
              </a:spcAft>
              <a:buClr>
                <a:schemeClr val="tx2"/>
              </a:buClr>
              <a:buSzPct val="90000"/>
              <a:buFont typeface="Wingdings" panose="05000000000000000000" pitchFamily="2" charset="2"/>
              <a:buChar char="§"/>
            </a:pPr>
            <a:r>
              <a:rPr lang="en-US" sz="1600" dirty="0" smtClean="0">
                <a:solidFill>
                  <a:srgbClr val="000000"/>
                </a:solidFill>
              </a:rPr>
              <a:t>This </a:t>
            </a:r>
            <a:r>
              <a:rPr lang="en-US" sz="1600" dirty="0">
                <a:solidFill>
                  <a:srgbClr val="000000"/>
                </a:solidFill>
              </a:rPr>
              <a:t>configuration is not centralized and increases in complexity as the number of interfaces on the routers increases. </a:t>
            </a:r>
            <a:endParaRPr lang="en-US" sz="1600" dirty="0" smtClean="0">
              <a:solidFill>
                <a:srgbClr val="000000"/>
              </a:solidFill>
            </a:endParaRPr>
          </a:p>
          <a:p>
            <a:pPr algn="just" defTabSz="684213" fontAlgn="base">
              <a:spcBef>
                <a:spcPts val="600"/>
              </a:spcBef>
              <a:spcAft>
                <a:spcPts val="600"/>
              </a:spcAft>
              <a:buClr>
                <a:schemeClr val="tx2"/>
              </a:buClr>
              <a:buSzPct val="90000"/>
              <a:buFont typeface="Wingdings" panose="05000000000000000000" pitchFamily="2" charset="2"/>
              <a:buChar char="§"/>
            </a:pPr>
            <a:r>
              <a:rPr lang="en-US" sz="1600" dirty="0" smtClean="0">
                <a:solidFill>
                  <a:srgbClr val="000000"/>
                </a:solidFill>
              </a:rPr>
              <a:t>If </a:t>
            </a:r>
            <a:r>
              <a:rPr lang="en-US" sz="1600" dirty="0">
                <a:solidFill>
                  <a:srgbClr val="000000"/>
                </a:solidFill>
              </a:rPr>
              <a:t>a hybrid configuration exists on a router, interface-specific settings take precedence over the network statement with the assignment of the areas.</a:t>
            </a:r>
          </a:p>
          <a:p>
            <a:pPr algn="just" defTabSz="684213" fontAlgn="base">
              <a:spcBef>
                <a:spcPts val="600"/>
              </a:spcBef>
              <a:spcAft>
                <a:spcPts val="600"/>
              </a:spcAft>
              <a:buClr>
                <a:schemeClr val="tx2"/>
              </a:buClr>
              <a:buSzPct val="90000"/>
              <a:buFont typeface="Wingdings" panose="05000000000000000000" pitchFamily="2" charset="2"/>
              <a:buChar char="§"/>
            </a:pPr>
            <a:r>
              <a:rPr lang="en-US" sz="1600" dirty="0">
                <a:solidFill>
                  <a:srgbClr val="000000"/>
                </a:solidFill>
              </a:rPr>
              <a:t>Example 8-5 provides a sample interface-specific configuration. </a:t>
            </a:r>
            <a:endParaRPr lang="en-US" sz="1600" dirty="0">
              <a:solidFill>
                <a:srgbClr val="000000"/>
              </a:solidFill>
            </a:endParaRP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35598" y="4005064"/>
            <a:ext cx="8469630" cy="1368456"/>
          </a:xfrm>
          <a:prstGeom prst="rect">
            <a:avLst/>
          </a:prstGeom>
        </p:spPr>
      </p:pic>
    </p:spTree>
    <p:extLst>
      <p:ext uri="{BB962C8B-B14F-4D97-AF65-F5344CB8AC3E}">
        <p14:creationId xmlns:p14="http://schemas.microsoft.com/office/powerpoint/2010/main" val="27335565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38175"/>
            <a:ext cx="8042276" cy="979160"/>
          </a:xfrm>
        </p:spPr>
        <p:txBody>
          <a:bodyPr/>
          <a:lstStyle/>
          <a:p>
            <a:r>
              <a:rPr lang="en-US" sz="4000" dirty="0" smtClean="0"/>
              <a:t>OSPF: Configurations </a:t>
            </a:r>
            <a:endParaRPr lang="en-US" sz="4000" dirty="0"/>
          </a:p>
        </p:txBody>
      </p:sp>
      <p:sp>
        <p:nvSpPr>
          <p:cNvPr id="3" name="Content Placeholder 2"/>
          <p:cNvSpPr>
            <a:spLocks noGrp="1"/>
          </p:cNvSpPr>
          <p:nvPr>
            <p:ph idx="1"/>
          </p:nvPr>
        </p:nvSpPr>
        <p:spPr>
          <a:xfrm>
            <a:off x="179512" y="1484784"/>
            <a:ext cx="8784976" cy="3600400"/>
          </a:xfrm>
        </p:spPr>
        <p:txBody>
          <a:bodyPr>
            <a:noAutofit/>
          </a:bodyPr>
          <a:lstStyle/>
          <a:p>
            <a:pPr algn="just" defTabSz="684213" fontAlgn="base">
              <a:spcBef>
                <a:spcPts val="600"/>
              </a:spcBef>
              <a:spcAft>
                <a:spcPts val="600"/>
              </a:spcAft>
              <a:buClr>
                <a:schemeClr val="tx2"/>
              </a:buClr>
              <a:buSzPct val="90000"/>
              <a:buFont typeface="Wingdings" panose="05000000000000000000" pitchFamily="2" charset="2"/>
              <a:buChar char="§"/>
            </a:pPr>
            <a:r>
              <a:rPr lang="en-US" sz="1600" dirty="0">
                <a:solidFill>
                  <a:srgbClr val="000000"/>
                </a:solidFill>
              </a:rPr>
              <a:t>The OSPF topology is built on the RID. </a:t>
            </a:r>
            <a:endParaRPr lang="en-US" sz="1600" dirty="0" smtClean="0">
              <a:solidFill>
                <a:srgbClr val="000000"/>
              </a:solidFill>
            </a:endParaRPr>
          </a:p>
          <a:p>
            <a:pPr algn="just" defTabSz="684213" fontAlgn="base">
              <a:spcBef>
                <a:spcPts val="600"/>
              </a:spcBef>
              <a:spcAft>
                <a:spcPts val="600"/>
              </a:spcAft>
              <a:buClr>
                <a:schemeClr val="tx2"/>
              </a:buClr>
              <a:buSzPct val="90000"/>
              <a:buFont typeface="Wingdings" panose="05000000000000000000" pitchFamily="2" charset="2"/>
              <a:buChar char="§"/>
            </a:pPr>
            <a:r>
              <a:rPr lang="en-US" sz="1600" dirty="0" smtClean="0">
                <a:solidFill>
                  <a:srgbClr val="000000"/>
                </a:solidFill>
              </a:rPr>
              <a:t>Setting </a:t>
            </a:r>
            <a:r>
              <a:rPr lang="en-US" sz="1600" dirty="0">
                <a:solidFill>
                  <a:srgbClr val="000000"/>
                </a:solidFill>
              </a:rPr>
              <a:t>a </a:t>
            </a:r>
            <a:r>
              <a:rPr lang="en-US" sz="1600" b="1" dirty="0">
                <a:solidFill>
                  <a:srgbClr val="FF0000"/>
                </a:solidFill>
                <a:effectLst>
                  <a:outerShdw blurRad="38100" dist="38100" dir="2700000" algn="tl">
                    <a:srgbClr val="000000">
                      <a:alpha val="43137"/>
                    </a:srgbClr>
                  </a:outerShdw>
                </a:effectLst>
              </a:rPr>
              <a:t>static RID </a:t>
            </a:r>
            <a:r>
              <a:rPr lang="en-US" sz="1600" dirty="0">
                <a:solidFill>
                  <a:srgbClr val="000000"/>
                </a:solidFill>
              </a:rPr>
              <a:t>helps with troubleshooting and reduces LSAs when a RID changes in an OSPF environment. </a:t>
            </a:r>
            <a:endParaRPr lang="en-US" sz="1600" dirty="0" smtClean="0">
              <a:solidFill>
                <a:srgbClr val="000000"/>
              </a:solidFill>
            </a:endParaRPr>
          </a:p>
          <a:p>
            <a:pPr algn="just" defTabSz="684213" fontAlgn="base">
              <a:spcBef>
                <a:spcPts val="600"/>
              </a:spcBef>
              <a:spcAft>
                <a:spcPts val="600"/>
              </a:spcAft>
              <a:buClr>
                <a:schemeClr val="tx2"/>
              </a:buClr>
              <a:buSzPct val="90000"/>
              <a:buFont typeface="Wingdings" panose="05000000000000000000" pitchFamily="2" charset="2"/>
              <a:buChar char="§"/>
            </a:pPr>
            <a:r>
              <a:rPr lang="en-US" sz="1600" dirty="0" smtClean="0">
                <a:solidFill>
                  <a:srgbClr val="000000"/>
                </a:solidFill>
              </a:rPr>
              <a:t>The </a:t>
            </a:r>
            <a:r>
              <a:rPr lang="en-US" sz="1600" dirty="0">
                <a:solidFill>
                  <a:srgbClr val="000000"/>
                </a:solidFill>
              </a:rPr>
              <a:t>command </a:t>
            </a:r>
            <a:r>
              <a:rPr lang="en-US" sz="1600" b="1" dirty="0">
                <a:solidFill>
                  <a:srgbClr val="000000"/>
                </a:solidFill>
              </a:rPr>
              <a:t>router-id</a:t>
            </a:r>
            <a:r>
              <a:rPr lang="en-US" sz="1600" dirty="0">
                <a:solidFill>
                  <a:srgbClr val="000000"/>
                </a:solidFill>
              </a:rPr>
              <a:t> </a:t>
            </a:r>
            <a:r>
              <a:rPr lang="en-US" sz="1600" i="1" dirty="0" err="1">
                <a:solidFill>
                  <a:srgbClr val="000000"/>
                </a:solidFill>
              </a:rPr>
              <a:t>router-id</a:t>
            </a:r>
            <a:r>
              <a:rPr lang="en-US" sz="1600" dirty="0">
                <a:solidFill>
                  <a:srgbClr val="000000"/>
                </a:solidFill>
              </a:rPr>
              <a:t> statically assigns the OSPF RID under the OSPF process. The command </a:t>
            </a:r>
            <a:r>
              <a:rPr lang="en-US" sz="1600" b="1" dirty="0">
                <a:solidFill>
                  <a:srgbClr val="000000"/>
                </a:solidFill>
              </a:rPr>
              <a:t>clear </a:t>
            </a:r>
            <a:r>
              <a:rPr lang="en-US" sz="1600" b="1" dirty="0" err="1">
                <a:solidFill>
                  <a:srgbClr val="000000"/>
                </a:solidFill>
              </a:rPr>
              <a:t>ip</a:t>
            </a:r>
            <a:r>
              <a:rPr lang="en-US" sz="1600" b="1" dirty="0">
                <a:solidFill>
                  <a:srgbClr val="000000"/>
                </a:solidFill>
              </a:rPr>
              <a:t> </a:t>
            </a:r>
            <a:r>
              <a:rPr lang="en-US" sz="1600" b="1" dirty="0" err="1">
                <a:solidFill>
                  <a:srgbClr val="000000"/>
                </a:solidFill>
              </a:rPr>
              <a:t>ospf</a:t>
            </a:r>
            <a:r>
              <a:rPr lang="en-US" sz="1600" b="1" dirty="0">
                <a:solidFill>
                  <a:srgbClr val="000000"/>
                </a:solidFill>
              </a:rPr>
              <a:t> process </a:t>
            </a:r>
            <a:r>
              <a:rPr lang="en-US" sz="1600" dirty="0">
                <a:solidFill>
                  <a:srgbClr val="000000"/>
                </a:solidFill>
              </a:rPr>
              <a:t>restarts the OSPF process on a router so that OSPF can use the new RID. </a:t>
            </a:r>
          </a:p>
          <a:p>
            <a:pPr algn="just" defTabSz="684213" fontAlgn="base">
              <a:spcBef>
                <a:spcPts val="600"/>
              </a:spcBef>
              <a:spcAft>
                <a:spcPts val="600"/>
              </a:spcAft>
              <a:buClr>
                <a:schemeClr val="tx2"/>
              </a:buClr>
              <a:buSzPct val="90000"/>
              <a:buFont typeface="Wingdings" panose="05000000000000000000" pitchFamily="2" charset="2"/>
              <a:buChar char="§"/>
            </a:pPr>
            <a:r>
              <a:rPr lang="en-US" sz="1600" dirty="0">
                <a:solidFill>
                  <a:srgbClr val="000000"/>
                </a:solidFill>
              </a:rPr>
              <a:t>Making a network interface passive still adds the network segment into the LSDB but prohibits the interface from forming OSPF adjacencies. </a:t>
            </a:r>
            <a:endParaRPr lang="en-US" sz="1600" dirty="0" smtClean="0">
              <a:solidFill>
                <a:srgbClr val="000000"/>
              </a:solidFill>
            </a:endParaRPr>
          </a:p>
          <a:p>
            <a:pPr algn="just" defTabSz="684213" fontAlgn="base">
              <a:spcBef>
                <a:spcPts val="600"/>
              </a:spcBef>
              <a:spcAft>
                <a:spcPts val="600"/>
              </a:spcAft>
              <a:buClr>
                <a:schemeClr val="tx2"/>
              </a:buClr>
              <a:buSzPct val="90000"/>
              <a:buFont typeface="Wingdings" panose="05000000000000000000" pitchFamily="2" charset="2"/>
              <a:buChar char="§"/>
            </a:pPr>
            <a:r>
              <a:rPr lang="en-US" sz="1600" dirty="0" smtClean="0">
                <a:solidFill>
                  <a:srgbClr val="000000"/>
                </a:solidFill>
              </a:rPr>
              <a:t>A </a:t>
            </a:r>
            <a:r>
              <a:rPr lang="en-US" sz="1600" b="1" dirty="0">
                <a:solidFill>
                  <a:srgbClr val="FF0000"/>
                </a:solidFill>
                <a:effectLst>
                  <a:outerShdw blurRad="38100" dist="38100" dir="2700000" algn="tl">
                    <a:srgbClr val="000000">
                      <a:alpha val="43137"/>
                    </a:srgbClr>
                  </a:outerShdw>
                </a:effectLst>
              </a:rPr>
              <a:t>passive interface </a:t>
            </a:r>
            <a:r>
              <a:rPr lang="en-US" sz="1600" dirty="0">
                <a:solidFill>
                  <a:srgbClr val="000000"/>
                </a:solidFill>
              </a:rPr>
              <a:t>does not send out OSPF hellos and does not process any received OSPF packets. </a:t>
            </a:r>
            <a:endParaRPr lang="en-US" sz="1600" dirty="0" smtClean="0">
              <a:solidFill>
                <a:srgbClr val="000000"/>
              </a:solidFill>
            </a:endParaRPr>
          </a:p>
          <a:p>
            <a:pPr algn="just" defTabSz="684213" fontAlgn="base">
              <a:spcBef>
                <a:spcPts val="600"/>
              </a:spcBef>
              <a:spcAft>
                <a:spcPts val="600"/>
              </a:spcAft>
              <a:buClr>
                <a:schemeClr val="tx2"/>
              </a:buClr>
              <a:buSzPct val="90000"/>
              <a:buFont typeface="Wingdings" panose="05000000000000000000" pitchFamily="2" charset="2"/>
              <a:buChar char="§"/>
            </a:pPr>
            <a:r>
              <a:rPr lang="en-US" sz="1600" dirty="0" smtClean="0">
                <a:solidFill>
                  <a:srgbClr val="000000"/>
                </a:solidFill>
              </a:rPr>
              <a:t>The </a:t>
            </a:r>
            <a:r>
              <a:rPr lang="en-US" sz="1600" dirty="0">
                <a:solidFill>
                  <a:srgbClr val="000000"/>
                </a:solidFill>
              </a:rPr>
              <a:t>command </a:t>
            </a:r>
            <a:r>
              <a:rPr lang="en-US" sz="1600" b="1" dirty="0">
                <a:solidFill>
                  <a:srgbClr val="000000"/>
                </a:solidFill>
              </a:rPr>
              <a:t>passive</a:t>
            </a:r>
            <a:r>
              <a:rPr lang="en-US" sz="1600" dirty="0">
                <a:solidFill>
                  <a:srgbClr val="000000"/>
                </a:solidFill>
              </a:rPr>
              <a:t> </a:t>
            </a:r>
            <a:r>
              <a:rPr lang="en-US" sz="1600" i="1" dirty="0">
                <a:solidFill>
                  <a:srgbClr val="000000"/>
                </a:solidFill>
              </a:rPr>
              <a:t>interface-id</a:t>
            </a:r>
            <a:r>
              <a:rPr lang="en-US" sz="1600" dirty="0">
                <a:solidFill>
                  <a:srgbClr val="000000"/>
                </a:solidFill>
              </a:rPr>
              <a:t> under the OSPF process makes the interface passive, and the command </a:t>
            </a:r>
            <a:r>
              <a:rPr lang="en-US" sz="1600" b="1" dirty="0">
                <a:solidFill>
                  <a:srgbClr val="000000"/>
                </a:solidFill>
              </a:rPr>
              <a:t>passive interface default </a:t>
            </a:r>
            <a:r>
              <a:rPr lang="en-US" sz="1600" dirty="0">
                <a:solidFill>
                  <a:srgbClr val="000000"/>
                </a:solidFill>
              </a:rPr>
              <a:t>makes all interfaces passive. </a:t>
            </a:r>
            <a:endParaRPr lang="en-US" sz="1600" dirty="0" smtClean="0">
              <a:solidFill>
                <a:srgbClr val="000000"/>
              </a:solidFill>
            </a:endParaRPr>
          </a:p>
          <a:p>
            <a:pPr algn="just" defTabSz="684213" fontAlgn="base">
              <a:spcBef>
                <a:spcPts val="600"/>
              </a:spcBef>
              <a:spcAft>
                <a:spcPts val="600"/>
              </a:spcAft>
              <a:buClr>
                <a:schemeClr val="tx2"/>
              </a:buClr>
              <a:buSzPct val="90000"/>
              <a:buFont typeface="Wingdings" panose="05000000000000000000" pitchFamily="2" charset="2"/>
              <a:buChar char="§"/>
            </a:pPr>
            <a:r>
              <a:rPr lang="en-US" sz="1600" dirty="0" smtClean="0">
                <a:solidFill>
                  <a:srgbClr val="000000"/>
                </a:solidFill>
              </a:rPr>
              <a:t>To </a:t>
            </a:r>
            <a:r>
              <a:rPr lang="en-US" sz="1600" dirty="0">
                <a:solidFill>
                  <a:srgbClr val="000000"/>
                </a:solidFill>
              </a:rPr>
              <a:t>allow for an interface to process OSPF packets, the command </a:t>
            </a:r>
            <a:r>
              <a:rPr lang="en-US" sz="1600" b="1" dirty="0">
                <a:solidFill>
                  <a:srgbClr val="000000"/>
                </a:solidFill>
              </a:rPr>
              <a:t>no passive </a:t>
            </a:r>
            <a:r>
              <a:rPr lang="en-US" sz="1600" i="1" dirty="0">
                <a:solidFill>
                  <a:srgbClr val="000000"/>
                </a:solidFill>
              </a:rPr>
              <a:t>interface-id </a:t>
            </a:r>
            <a:r>
              <a:rPr lang="en-US" sz="1600" dirty="0">
                <a:solidFill>
                  <a:srgbClr val="000000"/>
                </a:solidFill>
              </a:rPr>
              <a:t>is used.</a:t>
            </a:r>
          </a:p>
          <a:p>
            <a:pPr algn="just" defTabSz="684213" fontAlgn="base">
              <a:spcBef>
                <a:spcPts val="600"/>
              </a:spcBef>
              <a:spcAft>
                <a:spcPts val="600"/>
              </a:spcAft>
              <a:buClr>
                <a:schemeClr val="tx2"/>
              </a:buClr>
              <a:buSzPct val="90000"/>
              <a:buFont typeface="Wingdings" panose="05000000000000000000" pitchFamily="2" charset="2"/>
              <a:buChar char="§"/>
            </a:pPr>
            <a:endParaRPr lang="en-US" sz="1600" dirty="0">
              <a:solidFill>
                <a:srgbClr val="000000"/>
              </a:solidFill>
            </a:endParaRPr>
          </a:p>
        </p:txBody>
      </p:sp>
    </p:spTree>
    <p:extLst>
      <p:ext uri="{BB962C8B-B14F-4D97-AF65-F5344CB8AC3E}">
        <p14:creationId xmlns:p14="http://schemas.microsoft.com/office/powerpoint/2010/main" val="13581085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38175"/>
            <a:ext cx="8042276" cy="979160"/>
          </a:xfrm>
        </p:spPr>
        <p:txBody>
          <a:bodyPr>
            <a:normAutofit fontScale="90000"/>
          </a:bodyPr>
          <a:lstStyle/>
          <a:p>
            <a:r>
              <a:rPr lang="en-US" sz="4000" dirty="0" smtClean="0"/>
              <a:t>OSPF: </a:t>
            </a:r>
            <a:r>
              <a:rPr lang="en-US" dirty="0" smtClean="0"/>
              <a:t>Requirements for Neighbor Adjacency</a:t>
            </a:r>
            <a:r>
              <a:rPr lang="en-US" sz="4000" dirty="0" smtClean="0"/>
              <a:t> </a:t>
            </a:r>
            <a:endParaRPr lang="en-US" sz="4000" dirty="0"/>
          </a:p>
        </p:txBody>
      </p:sp>
      <p:sp>
        <p:nvSpPr>
          <p:cNvPr id="3" name="Content Placeholder 2"/>
          <p:cNvSpPr>
            <a:spLocks noGrp="1"/>
          </p:cNvSpPr>
          <p:nvPr>
            <p:ph idx="1"/>
          </p:nvPr>
        </p:nvSpPr>
        <p:spPr>
          <a:xfrm>
            <a:off x="179512" y="1484784"/>
            <a:ext cx="8784976" cy="3600400"/>
          </a:xfrm>
        </p:spPr>
        <p:txBody>
          <a:bodyPr>
            <a:noAutofit/>
          </a:bodyPr>
          <a:lstStyle/>
          <a:p>
            <a:pPr marL="0" indent="0" defTabSz="684213" fontAlgn="base">
              <a:spcBef>
                <a:spcPts val="600"/>
              </a:spcBef>
              <a:spcAft>
                <a:spcPts val="600"/>
              </a:spcAft>
              <a:buClr>
                <a:schemeClr val="tx2"/>
              </a:buClr>
              <a:buSzPct val="90000"/>
              <a:buNone/>
            </a:pPr>
            <a:r>
              <a:rPr lang="en-US" sz="1600" dirty="0">
                <a:solidFill>
                  <a:srgbClr val="000000"/>
                </a:solidFill>
              </a:rPr>
              <a:t>The following list of requirements must be met for an OSPF </a:t>
            </a:r>
            <a:r>
              <a:rPr lang="en-US" sz="1600" dirty="0" err="1">
                <a:solidFill>
                  <a:srgbClr val="000000"/>
                </a:solidFill>
              </a:rPr>
              <a:t>neighborship</a:t>
            </a:r>
            <a:r>
              <a:rPr lang="en-US" sz="1600" dirty="0">
                <a:solidFill>
                  <a:srgbClr val="000000"/>
                </a:solidFill>
              </a:rPr>
              <a:t> to be formed:</a:t>
            </a:r>
          </a:p>
          <a:p>
            <a:pPr algn="just" defTabSz="684213" fontAlgn="base">
              <a:spcBef>
                <a:spcPts val="600"/>
              </a:spcBef>
              <a:spcAft>
                <a:spcPts val="600"/>
              </a:spcAft>
              <a:buClr>
                <a:schemeClr val="tx2"/>
              </a:buClr>
              <a:buSzPct val="90000"/>
              <a:buFont typeface="Wingdings" panose="05000000000000000000" pitchFamily="2" charset="2"/>
              <a:buChar char="Ø"/>
            </a:pPr>
            <a:r>
              <a:rPr lang="en-US" sz="1600" b="1" dirty="0">
                <a:solidFill>
                  <a:srgbClr val="000000"/>
                </a:solidFill>
              </a:rPr>
              <a:t>RIDs must be unique </a:t>
            </a:r>
            <a:r>
              <a:rPr lang="en-US" sz="1600" dirty="0">
                <a:solidFill>
                  <a:srgbClr val="000000"/>
                </a:solidFill>
              </a:rPr>
              <a:t>between the two devices. </a:t>
            </a:r>
          </a:p>
          <a:p>
            <a:pPr algn="just" defTabSz="684213" fontAlgn="base">
              <a:spcBef>
                <a:spcPts val="600"/>
              </a:spcBef>
              <a:spcAft>
                <a:spcPts val="600"/>
              </a:spcAft>
              <a:buClr>
                <a:schemeClr val="tx2"/>
              </a:buClr>
              <a:buSzPct val="90000"/>
              <a:buFont typeface="Wingdings" panose="05000000000000000000" pitchFamily="2" charset="2"/>
              <a:buChar char="Ø"/>
            </a:pPr>
            <a:r>
              <a:rPr lang="en-US" sz="1600" dirty="0">
                <a:solidFill>
                  <a:srgbClr val="000000"/>
                </a:solidFill>
              </a:rPr>
              <a:t>The interfaces must share a </a:t>
            </a:r>
            <a:r>
              <a:rPr lang="en-US" sz="1600" b="1" dirty="0">
                <a:solidFill>
                  <a:srgbClr val="000000"/>
                </a:solidFill>
              </a:rPr>
              <a:t>common subnet</a:t>
            </a:r>
            <a:r>
              <a:rPr lang="en-US" sz="1600" dirty="0">
                <a:solidFill>
                  <a:srgbClr val="000000"/>
                </a:solidFill>
              </a:rPr>
              <a:t>. </a:t>
            </a:r>
          </a:p>
          <a:p>
            <a:pPr marL="0" indent="0" algn="just" defTabSz="684213" fontAlgn="base">
              <a:spcBef>
                <a:spcPts val="600"/>
              </a:spcBef>
              <a:spcAft>
                <a:spcPts val="600"/>
              </a:spcAft>
              <a:buClr>
                <a:schemeClr val="tx2"/>
              </a:buClr>
              <a:buSzPct val="90000"/>
              <a:buNone/>
            </a:pPr>
            <a:r>
              <a:rPr lang="en-US" sz="1600" b="1" dirty="0" smtClean="0">
                <a:solidFill>
                  <a:srgbClr val="000000"/>
                </a:solidFill>
              </a:rPr>
              <a:t>Must Match</a:t>
            </a:r>
          </a:p>
          <a:p>
            <a:pPr algn="just" defTabSz="684213" fontAlgn="base">
              <a:spcBef>
                <a:spcPts val="600"/>
              </a:spcBef>
              <a:spcAft>
                <a:spcPts val="600"/>
              </a:spcAft>
              <a:buClr>
                <a:schemeClr val="tx2"/>
              </a:buClr>
              <a:buSzPct val="90000"/>
              <a:buFont typeface="Wingdings" panose="05000000000000000000" pitchFamily="2" charset="2"/>
              <a:buChar char="Ø"/>
            </a:pPr>
            <a:r>
              <a:rPr lang="en-US" sz="1600" dirty="0" smtClean="0">
                <a:solidFill>
                  <a:srgbClr val="000000"/>
                </a:solidFill>
              </a:rPr>
              <a:t>The </a:t>
            </a:r>
            <a:r>
              <a:rPr lang="en-US" sz="1600" b="1" dirty="0">
                <a:solidFill>
                  <a:srgbClr val="000000"/>
                </a:solidFill>
              </a:rPr>
              <a:t>MTUs </a:t>
            </a:r>
            <a:r>
              <a:rPr lang="en-US" sz="1600" dirty="0">
                <a:solidFill>
                  <a:srgbClr val="000000"/>
                </a:solidFill>
              </a:rPr>
              <a:t>on the </a:t>
            </a:r>
            <a:r>
              <a:rPr lang="en-US" sz="1600" dirty="0" smtClean="0">
                <a:solidFill>
                  <a:srgbClr val="000000"/>
                </a:solidFill>
              </a:rPr>
              <a:t>interfaces. </a:t>
            </a:r>
            <a:endParaRPr lang="en-US" sz="1600" dirty="0">
              <a:solidFill>
                <a:srgbClr val="000000"/>
              </a:solidFill>
            </a:endParaRPr>
          </a:p>
          <a:p>
            <a:pPr algn="just" defTabSz="684213" fontAlgn="base">
              <a:spcBef>
                <a:spcPts val="600"/>
              </a:spcBef>
              <a:spcAft>
                <a:spcPts val="600"/>
              </a:spcAft>
              <a:buClr>
                <a:schemeClr val="tx2"/>
              </a:buClr>
              <a:buSzPct val="90000"/>
              <a:buFont typeface="Wingdings" panose="05000000000000000000" pitchFamily="2" charset="2"/>
              <a:buChar char="Ø"/>
            </a:pPr>
            <a:r>
              <a:rPr lang="en-US" sz="1600" dirty="0">
                <a:solidFill>
                  <a:srgbClr val="000000"/>
                </a:solidFill>
              </a:rPr>
              <a:t>The </a:t>
            </a:r>
            <a:r>
              <a:rPr lang="en-US" sz="1600" b="1" dirty="0">
                <a:solidFill>
                  <a:srgbClr val="000000"/>
                </a:solidFill>
              </a:rPr>
              <a:t>area ID </a:t>
            </a:r>
            <a:r>
              <a:rPr lang="en-US" sz="1600" dirty="0" smtClean="0">
                <a:solidFill>
                  <a:srgbClr val="000000"/>
                </a:solidFill>
              </a:rPr>
              <a:t>for </a:t>
            </a:r>
            <a:r>
              <a:rPr lang="en-US" sz="1600" dirty="0">
                <a:solidFill>
                  <a:srgbClr val="000000"/>
                </a:solidFill>
              </a:rPr>
              <a:t>the segment.</a:t>
            </a:r>
          </a:p>
          <a:p>
            <a:pPr algn="just" defTabSz="684213" fontAlgn="base">
              <a:spcBef>
                <a:spcPts val="600"/>
              </a:spcBef>
              <a:spcAft>
                <a:spcPts val="600"/>
              </a:spcAft>
              <a:buClr>
                <a:schemeClr val="tx2"/>
              </a:buClr>
              <a:buSzPct val="90000"/>
              <a:buFont typeface="Wingdings" panose="05000000000000000000" pitchFamily="2" charset="2"/>
              <a:buChar char="Ø"/>
            </a:pPr>
            <a:r>
              <a:rPr lang="en-US" sz="1600" dirty="0">
                <a:solidFill>
                  <a:srgbClr val="000000"/>
                </a:solidFill>
              </a:rPr>
              <a:t>The </a:t>
            </a:r>
            <a:r>
              <a:rPr lang="en-US" sz="1600" b="1" dirty="0">
                <a:solidFill>
                  <a:srgbClr val="000000"/>
                </a:solidFill>
              </a:rPr>
              <a:t>DR enablement </a:t>
            </a:r>
            <a:r>
              <a:rPr lang="en-US" sz="1600" dirty="0" smtClean="0">
                <a:solidFill>
                  <a:srgbClr val="000000"/>
                </a:solidFill>
              </a:rPr>
              <a:t>for </a:t>
            </a:r>
            <a:r>
              <a:rPr lang="en-US" sz="1600" dirty="0">
                <a:solidFill>
                  <a:srgbClr val="000000"/>
                </a:solidFill>
              </a:rPr>
              <a:t>the segment.</a:t>
            </a:r>
          </a:p>
          <a:p>
            <a:pPr algn="just" defTabSz="684213" fontAlgn="base">
              <a:spcBef>
                <a:spcPts val="600"/>
              </a:spcBef>
              <a:spcAft>
                <a:spcPts val="600"/>
              </a:spcAft>
              <a:buClr>
                <a:schemeClr val="tx2"/>
              </a:buClr>
              <a:buSzPct val="90000"/>
              <a:buFont typeface="Wingdings" panose="05000000000000000000" pitchFamily="2" charset="2"/>
              <a:buChar char="Ø"/>
            </a:pPr>
            <a:r>
              <a:rPr lang="en-US" sz="1600" dirty="0">
                <a:solidFill>
                  <a:srgbClr val="000000"/>
                </a:solidFill>
              </a:rPr>
              <a:t>OSPF </a:t>
            </a:r>
            <a:r>
              <a:rPr lang="en-US" sz="1600" b="1" dirty="0">
                <a:solidFill>
                  <a:srgbClr val="000000"/>
                </a:solidFill>
              </a:rPr>
              <a:t>hello and dead timers </a:t>
            </a:r>
            <a:r>
              <a:rPr lang="en-US" sz="1600" dirty="0" smtClean="0">
                <a:solidFill>
                  <a:srgbClr val="000000"/>
                </a:solidFill>
              </a:rPr>
              <a:t>for </a:t>
            </a:r>
            <a:r>
              <a:rPr lang="en-US" sz="1600" dirty="0">
                <a:solidFill>
                  <a:srgbClr val="000000"/>
                </a:solidFill>
              </a:rPr>
              <a:t>the segment.</a:t>
            </a:r>
          </a:p>
          <a:p>
            <a:pPr algn="just" defTabSz="684213" fontAlgn="base">
              <a:spcBef>
                <a:spcPts val="600"/>
              </a:spcBef>
              <a:spcAft>
                <a:spcPts val="600"/>
              </a:spcAft>
              <a:buClr>
                <a:schemeClr val="tx2"/>
              </a:buClr>
              <a:buSzPct val="90000"/>
              <a:buFont typeface="Wingdings" panose="05000000000000000000" pitchFamily="2" charset="2"/>
              <a:buChar char="Ø"/>
            </a:pPr>
            <a:r>
              <a:rPr lang="en-US" sz="1600" b="1" dirty="0">
                <a:solidFill>
                  <a:srgbClr val="000000"/>
                </a:solidFill>
              </a:rPr>
              <a:t>Authentication type and credentials </a:t>
            </a:r>
            <a:r>
              <a:rPr lang="en-US" sz="1600" dirty="0">
                <a:solidFill>
                  <a:srgbClr val="000000"/>
                </a:solidFill>
              </a:rPr>
              <a:t>(if any) </a:t>
            </a:r>
            <a:r>
              <a:rPr lang="en-US" sz="1600" dirty="0" smtClean="0">
                <a:solidFill>
                  <a:srgbClr val="000000"/>
                </a:solidFill>
              </a:rPr>
              <a:t>for </a:t>
            </a:r>
            <a:r>
              <a:rPr lang="en-US" sz="1600" dirty="0">
                <a:solidFill>
                  <a:srgbClr val="000000"/>
                </a:solidFill>
              </a:rPr>
              <a:t>the segment.</a:t>
            </a:r>
          </a:p>
          <a:p>
            <a:pPr algn="just" defTabSz="684213" fontAlgn="base">
              <a:spcBef>
                <a:spcPts val="600"/>
              </a:spcBef>
              <a:spcAft>
                <a:spcPts val="600"/>
              </a:spcAft>
              <a:buClr>
                <a:schemeClr val="tx2"/>
              </a:buClr>
              <a:buSzPct val="90000"/>
              <a:buFont typeface="Wingdings" panose="05000000000000000000" pitchFamily="2" charset="2"/>
              <a:buChar char="Ø"/>
            </a:pPr>
            <a:r>
              <a:rPr lang="en-US" sz="1600" b="1" dirty="0">
                <a:solidFill>
                  <a:srgbClr val="000000"/>
                </a:solidFill>
              </a:rPr>
              <a:t>Area type flags </a:t>
            </a:r>
            <a:r>
              <a:rPr lang="en-US" sz="1600" dirty="0" smtClean="0">
                <a:solidFill>
                  <a:srgbClr val="000000"/>
                </a:solidFill>
              </a:rPr>
              <a:t>for </a:t>
            </a:r>
            <a:r>
              <a:rPr lang="en-US" sz="1600" dirty="0">
                <a:solidFill>
                  <a:srgbClr val="000000"/>
                </a:solidFill>
              </a:rPr>
              <a:t>the segment (for example, Stub, NSSA). </a:t>
            </a:r>
          </a:p>
          <a:p>
            <a:pPr defTabSz="684213" fontAlgn="base">
              <a:spcBef>
                <a:spcPts val="600"/>
              </a:spcBef>
              <a:spcAft>
                <a:spcPts val="600"/>
              </a:spcAft>
              <a:buClr>
                <a:schemeClr val="tx2"/>
              </a:buClr>
              <a:buSzPct val="90000"/>
              <a:buFont typeface="Wingdings" panose="05000000000000000000" pitchFamily="2" charset="2"/>
              <a:buChar char="§"/>
            </a:pPr>
            <a:endParaRPr lang="en-US" sz="1600" dirty="0">
              <a:solidFill>
                <a:srgbClr val="000000"/>
              </a:solidFill>
            </a:endParaRPr>
          </a:p>
        </p:txBody>
      </p:sp>
    </p:spTree>
    <p:extLst>
      <p:ext uri="{BB962C8B-B14F-4D97-AF65-F5344CB8AC3E}">
        <p14:creationId xmlns:p14="http://schemas.microsoft.com/office/powerpoint/2010/main" val="240304628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38175"/>
            <a:ext cx="8042276" cy="979160"/>
          </a:xfrm>
        </p:spPr>
        <p:txBody>
          <a:bodyPr>
            <a:normAutofit/>
          </a:bodyPr>
          <a:lstStyle/>
          <a:p>
            <a:r>
              <a:rPr lang="en-US" sz="4000" dirty="0" smtClean="0"/>
              <a:t>OSPF: </a:t>
            </a:r>
            <a:r>
              <a:rPr lang="en-US" dirty="0" smtClean="0"/>
              <a:t>Sample OSPF Topology</a:t>
            </a:r>
            <a:endParaRPr lang="en-US" sz="40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36645" y="1556792"/>
            <a:ext cx="4012287" cy="2304256"/>
          </a:xfrm>
          <a:prstGeom prst="rect">
            <a:avLst/>
          </a:prstGeom>
        </p:spPr>
      </p:pic>
      <p:sp>
        <p:nvSpPr>
          <p:cNvPr id="3" name="Content Placeholder 2"/>
          <p:cNvSpPr>
            <a:spLocks noGrp="1"/>
          </p:cNvSpPr>
          <p:nvPr>
            <p:ph idx="1"/>
          </p:nvPr>
        </p:nvSpPr>
        <p:spPr>
          <a:xfrm>
            <a:off x="107504" y="1916832"/>
            <a:ext cx="8784976" cy="3600400"/>
          </a:xfrm>
        </p:spPr>
        <p:txBody>
          <a:bodyPr>
            <a:noAutofit/>
          </a:bodyPr>
          <a:lstStyle/>
          <a:p>
            <a:pPr algn="just" defTabSz="684213" fontAlgn="base">
              <a:spcBef>
                <a:spcPts val="600"/>
              </a:spcBef>
              <a:spcAft>
                <a:spcPts val="600"/>
              </a:spcAft>
              <a:buClr>
                <a:schemeClr val="tx2"/>
              </a:buClr>
              <a:buSzPct val="90000"/>
              <a:buFont typeface="Wingdings" panose="05000000000000000000" pitchFamily="2" charset="2"/>
              <a:buChar char="§"/>
            </a:pPr>
            <a:r>
              <a:rPr lang="en-US" sz="1600" dirty="0">
                <a:solidFill>
                  <a:srgbClr val="000000"/>
                </a:solidFill>
              </a:rPr>
              <a:t>Figure 8-7 shows a topology of a basic OSPF configuration. </a:t>
            </a:r>
            <a:endParaRPr lang="en-US" sz="1600" dirty="0" smtClean="0">
              <a:solidFill>
                <a:srgbClr val="000000"/>
              </a:solidFill>
            </a:endParaRPr>
          </a:p>
          <a:p>
            <a:pPr algn="just" defTabSz="684213" fontAlgn="base">
              <a:spcBef>
                <a:spcPts val="600"/>
              </a:spcBef>
              <a:spcAft>
                <a:spcPts val="600"/>
              </a:spcAft>
              <a:buClr>
                <a:schemeClr val="tx2"/>
              </a:buClr>
              <a:buSzPct val="90000"/>
              <a:buFont typeface="Wingdings" panose="05000000000000000000" pitchFamily="2" charset="2"/>
              <a:buChar char="§"/>
            </a:pPr>
            <a:r>
              <a:rPr lang="en-US" sz="1600" dirty="0" smtClean="0">
                <a:solidFill>
                  <a:srgbClr val="000000"/>
                </a:solidFill>
              </a:rPr>
              <a:t>All </a:t>
            </a:r>
            <a:r>
              <a:rPr lang="en-US" sz="1600" dirty="0">
                <a:solidFill>
                  <a:srgbClr val="000000"/>
                </a:solidFill>
              </a:rPr>
              <a:t>routers have loopback IP addresses matching their RIDs. </a:t>
            </a:r>
            <a:endParaRPr lang="en-US" sz="1600" dirty="0" smtClean="0">
              <a:solidFill>
                <a:srgbClr val="000000"/>
              </a:solidFill>
            </a:endParaRPr>
          </a:p>
          <a:p>
            <a:pPr algn="just" defTabSz="684213" fontAlgn="base">
              <a:spcBef>
                <a:spcPts val="600"/>
              </a:spcBef>
              <a:spcAft>
                <a:spcPts val="600"/>
              </a:spcAft>
              <a:buClr>
                <a:schemeClr val="tx2"/>
              </a:buClr>
              <a:buSzPct val="90000"/>
              <a:buFont typeface="Wingdings" panose="05000000000000000000" pitchFamily="2" charset="2"/>
              <a:buChar char="§"/>
            </a:pPr>
            <a:r>
              <a:rPr lang="en-US" sz="1600" dirty="0" smtClean="0">
                <a:solidFill>
                  <a:srgbClr val="000000"/>
                </a:solidFill>
              </a:rPr>
              <a:t>On </a:t>
            </a:r>
            <a:r>
              <a:rPr lang="en-US" sz="1600" dirty="0">
                <a:solidFill>
                  <a:srgbClr val="000000"/>
                </a:solidFill>
              </a:rPr>
              <a:t>R1 and R2, OSPF is enabled on all interfaces, </a:t>
            </a:r>
            <a:endParaRPr lang="en-US" sz="1600" dirty="0" smtClean="0">
              <a:solidFill>
                <a:srgbClr val="000000"/>
              </a:solidFill>
            </a:endParaRPr>
          </a:p>
          <a:p>
            <a:pPr algn="just" defTabSz="684213" fontAlgn="base">
              <a:spcBef>
                <a:spcPts val="600"/>
              </a:spcBef>
              <a:spcAft>
                <a:spcPts val="600"/>
              </a:spcAft>
              <a:buClr>
                <a:schemeClr val="tx2"/>
              </a:buClr>
              <a:buSzPct val="90000"/>
              <a:buFont typeface="Wingdings" panose="05000000000000000000" pitchFamily="2" charset="2"/>
              <a:buChar char="§"/>
            </a:pPr>
            <a:r>
              <a:rPr lang="en-US" sz="1600" dirty="0" smtClean="0">
                <a:solidFill>
                  <a:srgbClr val="000000"/>
                </a:solidFill>
              </a:rPr>
              <a:t>R3 </a:t>
            </a:r>
            <a:r>
              <a:rPr lang="en-US" sz="1600" dirty="0">
                <a:solidFill>
                  <a:srgbClr val="000000"/>
                </a:solidFill>
              </a:rPr>
              <a:t>uses specific network-based statements, </a:t>
            </a:r>
            <a:endParaRPr lang="en-US" sz="1600" dirty="0" smtClean="0">
              <a:solidFill>
                <a:srgbClr val="000000"/>
              </a:solidFill>
            </a:endParaRPr>
          </a:p>
          <a:p>
            <a:pPr algn="just" defTabSz="684213" fontAlgn="base">
              <a:spcBef>
                <a:spcPts val="600"/>
              </a:spcBef>
              <a:spcAft>
                <a:spcPts val="600"/>
              </a:spcAft>
              <a:buClr>
                <a:schemeClr val="tx2"/>
              </a:buClr>
              <a:buSzPct val="90000"/>
              <a:buFont typeface="Wingdings" panose="05000000000000000000" pitchFamily="2" charset="2"/>
              <a:buChar char="§"/>
            </a:pPr>
            <a:r>
              <a:rPr lang="en-US" sz="1600" dirty="0" smtClean="0">
                <a:solidFill>
                  <a:srgbClr val="000000"/>
                </a:solidFill>
              </a:rPr>
              <a:t>R4 </a:t>
            </a:r>
            <a:r>
              <a:rPr lang="en-US" sz="1600" dirty="0">
                <a:solidFill>
                  <a:srgbClr val="000000"/>
                </a:solidFill>
              </a:rPr>
              <a:t>uses interface-specific commands. </a:t>
            </a:r>
            <a:endParaRPr lang="en-US" sz="1600" dirty="0" smtClean="0">
              <a:solidFill>
                <a:srgbClr val="000000"/>
              </a:solidFill>
            </a:endParaRPr>
          </a:p>
          <a:p>
            <a:pPr algn="just" defTabSz="684213" fontAlgn="base">
              <a:spcBef>
                <a:spcPts val="600"/>
              </a:spcBef>
              <a:spcAft>
                <a:spcPts val="600"/>
              </a:spcAft>
              <a:buClr>
                <a:schemeClr val="tx2"/>
              </a:buClr>
              <a:buSzPct val="90000"/>
              <a:buFont typeface="Wingdings" panose="05000000000000000000" pitchFamily="2" charset="2"/>
              <a:buChar char="§"/>
            </a:pPr>
            <a:r>
              <a:rPr lang="en-US" sz="1600" dirty="0" smtClean="0">
                <a:solidFill>
                  <a:srgbClr val="000000"/>
                </a:solidFill>
              </a:rPr>
              <a:t>R1 </a:t>
            </a:r>
            <a:r>
              <a:rPr lang="en-US" sz="1600" dirty="0">
                <a:solidFill>
                  <a:srgbClr val="000000"/>
                </a:solidFill>
              </a:rPr>
              <a:t>and R2 set Gi0/2 interface as passive, and R3 and R4 make all interfaces passive by default but make Gi0/1 active.</a:t>
            </a:r>
          </a:p>
          <a:p>
            <a:pPr algn="just" defTabSz="684213" fontAlgn="base">
              <a:spcBef>
                <a:spcPts val="600"/>
              </a:spcBef>
              <a:spcAft>
                <a:spcPts val="600"/>
              </a:spcAft>
              <a:buClr>
                <a:schemeClr val="tx2"/>
              </a:buClr>
              <a:buSzPct val="90000"/>
              <a:buFont typeface="Wingdings" panose="05000000000000000000" pitchFamily="2" charset="2"/>
              <a:buChar char="§"/>
            </a:pPr>
            <a:r>
              <a:rPr lang="en-US" sz="1600" dirty="0">
                <a:solidFill>
                  <a:srgbClr val="000000"/>
                </a:solidFill>
              </a:rPr>
              <a:t>Verify that the correct interfaces are running OSPF after making changes to the OSPF configuration. </a:t>
            </a:r>
            <a:endParaRPr lang="en-US" sz="1600" dirty="0" smtClean="0">
              <a:solidFill>
                <a:srgbClr val="000000"/>
              </a:solidFill>
            </a:endParaRPr>
          </a:p>
          <a:p>
            <a:pPr algn="just" defTabSz="684213" fontAlgn="base">
              <a:spcBef>
                <a:spcPts val="600"/>
              </a:spcBef>
              <a:spcAft>
                <a:spcPts val="600"/>
              </a:spcAft>
              <a:buClr>
                <a:schemeClr val="tx2"/>
              </a:buClr>
              <a:buSzPct val="90000"/>
              <a:buFont typeface="Wingdings" panose="05000000000000000000" pitchFamily="2" charset="2"/>
              <a:buChar char="§"/>
            </a:pPr>
            <a:r>
              <a:rPr lang="en-US" sz="1600" dirty="0" smtClean="0">
                <a:solidFill>
                  <a:srgbClr val="000000"/>
                </a:solidFill>
              </a:rPr>
              <a:t>The </a:t>
            </a:r>
            <a:r>
              <a:rPr lang="en-US" sz="1600" dirty="0">
                <a:solidFill>
                  <a:srgbClr val="000000"/>
                </a:solidFill>
              </a:rPr>
              <a:t>command </a:t>
            </a:r>
            <a:r>
              <a:rPr lang="en-US" sz="1600" b="1" dirty="0">
                <a:solidFill>
                  <a:srgbClr val="000000"/>
                </a:solidFill>
              </a:rPr>
              <a:t>show </a:t>
            </a:r>
            <a:r>
              <a:rPr lang="en-US" sz="1600" b="1" dirty="0" err="1">
                <a:solidFill>
                  <a:srgbClr val="000000"/>
                </a:solidFill>
              </a:rPr>
              <a:t>ip</a:t>
            </a:r>
            <a:r>
              <a:rPr lang="en-US" sz="1600" b="1" dirty="0">
                <a:solidFill>
                  <a:srgbClr val="000000"/>
                </a:solidFill>
              </a:rPr>
              <a:t> </a:t>
            </a:r>
            <a:r>
              <a:rPr lang="en-US" sz="1600" b="1" dirty="0" err="1">
                <a:solidFill>
                  <a:srgbClr val="000000"/>
                </a:solidFill>
              </a:rPr>
              <a:t>ospf</a:t>
            </a:r>
            <a:r>
              <a:rPr lang="en-US" sz="1600" b="1" dirty="0">
                <a:solidFill>
                  <a:srgbClr val="000000"/>
                </a:solidFill>
              </a:rPr>
              <a:t> interface </a:t>
            </a:r>
            <a:r>
              <a:rPr lang="en-US" sz="1600" dirty="0">
                <a:solidFill>
                  <a:srgbClr val="000000"/>
                </a:solidFill>
              </a:rPr>
              <a:t>[</a:t>
            </a:r>
            <a:r>
              <a:rPr lang="en-US" sz="1600" b="1" dirty="0">
                <a:solidFill>
                  <a:srgbClr val="000000"/>
                </a:solidFill>
              </a:rPr>
              <a:t>brief </a:t>
            </a:r>
            <a:r>
              <a:rPr lang="en-US" sz="1600" dirty="0">
                <a:solidFill>
                  <a:srgbClr val="000000"/>
                </a:solidFill>
              </a:rPr>
              <a:t>| </a:t>
            </a:r>
            <a:r>
              <a:rPr lang="en-US" sz="1600" i="1" dirty="0">
                <a:solidFill>
                  <a:srgbClr val="000000"/>
                </a:solidFill>
              </a:rPr>
              <a:t>interface-id</a:t>
            </a:r>
            <a:r>
              <a:rPr lang="en-US" sz="1600" dirty="0">
                <a:solidFill>
                  <a:srgbClr val="000000"/>
                </a:solidFill>
              </a:rPr>
              <a:t>] displays the OSPF-enabled interfaces</a:t>
            </a:r>
            <a:r>
              <a:rPr lang="en-US" sz="1600" dirty="0" smtClean="0">
                <a:solidFill>
                  <a:srgbClr val="000000"/>
                </a:solidFill>
              </a:rPr>
              <a:t>.</a:t>
            </a:r>
            <a:endParaRPr lang="en-US" sz="1600" dirty="0">
              <a:solidFill>
                <a:srgbClr val="000000"/>
              </a:solidFill>
            </a:endParaRPr>
          </a:p>
        </p:txBody>
      </p:sp>
    </p:spTree>
    <p:extLst>
      <p:ext uri="{BB962C8B-B14F-4D97-AF65-F5344CB8AC3E}">
        <p14:creationId xmlns:p14="http://schemas.microsoft.com/office/powerpoint/2010/main" val="155468933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38175"/>
            <a:ext cx="8042276" cy="979160"/>
          </a:xfrm>
        </p:spPr>
        <p:txBody>
          <a:bodyPr>
            <a:normAutofit/>
          </a:bodyPr>
          <a:lstStyle/>
          <a:p>
            <a:r>
              <a:rPr lang="en-US" sz="4000" dirty="0" smtClean="0"/>
              <a:t>OSPF: </a:t>
            </a:r>
            <a:r>
              <a:rPr lang="en-US" dirty="0" smtClean="0"/>
              <a:t>Show Commands</a:t>
            </a:r>
            <a:endParaRPr lang="en-US" sz="4000" dirty="0"/>
          </a:p>
        </p:txBody>
      </p:sp>
      <p:graphicFrame>
        <p:nvGraphicFramePr>
          <p:cNvPr id="6" name="Table 5">
            <a:extLst>
              <a:ext uri="{FF2B5EF4-FFF2-40B4-BE49-F238E27FC236}">
                <a16:creationId xmlns:a16="http://schemas.microsoft.com/office/drawing/2014/main" id="{04A6E13B-C385-454C-80F4-F8AE1A4E2588}"/>
              </a:ext>
            </a:extLst>
          </p:cNvPr>
          <p:cNvGraphicFramePr>
            <a:graphicFrameLocks noGrp="1"/>
          </p:cNvGraphicFramePr>
          <p:nvPr>
            <p:extLst>
              <p:ext uri="{D42A27DB-BD31-4B8C-83A1-F6EECF244321}">
                <p14:modId xmlns:p14="http://schemas.microsoft.com/office/powerpoint/2010/main" val="2021435171"/>
              </p:ext>
            </p:extLst>
          </p:nvPr>
        </p:nvGraphicFramePr>
        <p:xfrm>
          <a:off x="179512" y="1412776"/>
          <a:ext cx="4757538" cy="4003668"/>
        </p:xfrm>
        <a:graphic>
          <a:graphicData uri="http://schemas.openxmlformats.org/drawingml/2006/table">
            <a:tbl>
              <a:tblPr firstRow="1" bandRow="1">
                <a:tableStyleId>{5C22544A-7EE6-4342-B048-85BDC9FD1C3A}</a:tableStyleId>
              </a:tblPr>
              <a:tblGrid>
                <a:gridCol w="1128561">
                  <a:extLst>
                    <a:ext uri="{9D8B030D-6E8A-4147-A177-3AD203B41FA5}">
                      <a16:colId xmlns:a16="http://schemas.microsoft.com/office/drawing/2014/main" val="3331698344"/>
                    </a:ext>
                  </a:extLst>
                </a:gridCol>
                <a:gridCol w="3628977">
                  <a:extLst>
                    <a:ext uri="{9D8B030D-6E8A-4147-A177-3AD203B41FA5}">
                      <a16:colId xmlns:a16="http://schemas.microsoft.com/office/drawing/2014/main" val="2329403508"/>
                    </a:ext>
                  </a:extLst>
                </a:gridCol>
              </a:tblGrid>
              <a:tr h="429417">
                <a:tc>
                  <a:txBody>
                    <a:bodyPr/>
                    <a:lstStyle/>
                    <a:p>
                      <a:r>
                        <a:rPr lang="en-US" sz="1200" dirty="0"/>
                        <a:t>Field</a:t>
                      </a:r>
                    </a:p>
                  </a:txBody>
                  <a:tcPr/>
                </a:tc>
                <a:tc>
                  <a:txBody>
                    <a:bodyPr/>
                    <a:lstStyle/>
                    <a:p>
                      <a:r>
                        <a:rPr lang="en-US" sz="1200" dirty="0"/>
                        <a:t>Description</a:t>
                      </a:r>
                    </a:p>
                  </a:txBody>
                  <a:tcPr/>
                </a:tc>
                <a:extLst>
                  <a:ext uri="{0D108BD9-81ED-4DB2-BD59-A6C34878D82A}">
                    <a16:rowId xmlns:a16="http://schemas.microsoft.com/office/drawing/2014/main" val="980628454"/>
                  </a:ext>
                </a:extLst>
              </a:tr>
              <a:tr h="429417">
                <a:tc>
                  <a:txBody>
                    <a:bodyPr/>
                    <a:lstStyle/>
                    <a:p>
                      <a:r>
                        <a:rPr lang="en-US" sz="1200" dirty="0"/>
                        <a:t>Interface</a:t>
                      </a:r>
                    </a:p>
                  </a:txBody>
                  <a:tcPr/>
                </a:tc>
                <a:tc>
                  <a:txBody>
                    <a:bodyPr/>
                    <a:lstStyle/>
                    <a:p>
                      <a:r>
                        <a:rPr lang="en-US" sz="1200" dirty="0"/>
                        <a:t>Interfaces with OSPF enabled </a:t>
                      </a:r>
                    </a:p>
                  </a:txBody>
                  <a:tcPr/>
                </a:tc>
                <a:extLst>
                  <a:ext uri="{0D108BD9-81ED-4DB2-BD59-A6C34878D82A}">
                    <a16:rowId xmlns:a16="http://schemas.microsoft.com/office/drawing/2014/main" val="3887615488"/>
                  </a:ext>
                </a:extLst>
              </a:tr>
              <a:tr h="429417">
                <a:tc>
                  <a:txBody>
                    <a:bodyPr/>
                    <a:lstStyle/>
                    <a:p>
                      <a:r>
                        <a:rPr lang="en-US" sz="1200" dirty="0"/>
                        <a:t>PID</a:t>
                      </a:r>
                    </a:p>
                  </a:txBody>
                  <a:tcPr/>
                </a:tc>
                <a:tc>
                  <a:txBody>
                    <a:bodyPr/>
                    <a:lstStyle/>
                    <a:p>
                      <a:r>
                        <a:rPr lang="en-US" sz="1200" dirty="0"/>
                        <a:t>The OSPF process ID associated with this interface </a:t>
                      </a:r>
                    </a:p>
                  </a:txBody>
                  <a:tcPr/>
                </a:tc>
                <a:extLst>
                  <a:ext uri="{0D108BD9-81ED-4DB2-BD59-A6C34878D82A}">
                    <a16:rowId xmlns:a16="http://schemas.microsoft.com/office/drawing/2014/main" val="3600373325"/>
                  </a:ext>
                </a:extLst>
              </a:tr>
              <a:tr h="429417">
                <a:tc>
                  <a:txBody>
                    <a:bodyPr/>
                    <a:lstStyle/>
                    <a:p>
                      <a:r>
                        <a:rPr lang="en-US" sz="1200" dirty="0"/>
                        <a:t>Area</a:t>
                      </a:r>
                    </a:p>
                  </a:txBody>
                  <a:tcPr/>
                </a:tc>
                <a:tc>
                  <a:txBody>
                    <a:bodyPr/>
                    <a:lstStyle/>
                    <a:p>
                      <a:r>
                        <a:rPr lang="en-US" sz="1200" dirty="0"/>
                        <a:t>The area that this interface is associated with </a:t>
                      </a:r>
                    </a:p>
                  </a:txBody>
                  <a:tcPr/>
                </a:tc>
                <a:extLst>
                  <a:ext uri="{0D108BD9-81ED-4DB2-BD59-A6C34878D82A}">
                    <a16:rowId xmlns:a16="http://schemas.microsoft.com/office/drawing/2014/main" val="364528771"/>
                  </a:ext>
                </a:extLst>
              </a:tr>
              <a:tr h="429417">
                <a:tc>
                  <a:txBody>
                    <a:bodyPr/>
                    <a:lstStyle/>
                    <a:p>
                      <a:r>
                        <a:rPr lang="en-US" sz="1200" dirty="0"/>
                        <a:t>IP </a:t>
                      </a:r>
                      <a:r>
                        <a:rPr lang="en-US" sz="1200" dirty="0" smtClean="0"/>
                        <a:t>Address /</a:t>
                      </a:r>
                      <a:r>
                        <a:rPr lang="en-US" sz="1200" dirty="0"/>
                        <a:t>Mask</a:t>
                      </a:r>
                    </a:p>
                  </a:txBody>
                  <a:tcPr/>
                </a:tc>
                <a:tc>
                  <a:txBody>
                    <a:bodyPr/>
                    <a:lstStyle/>
                    <a:p>
                      <a:r>
                        <a:rPr lang="en-US" sz="1200" dirty="0"/>
                        <a:t>The IP address and subnet mask for the interface </a:t>
                      </a:r>
                    </a:p>
                  </a:txBody>
                  <a:tcPr/>
                </a:tc>
                <a:extLst>
                  <a:ext uri="{0D108BD9-81ED-4DB2-BD59-A6C34878D82A}">
                    <a16:rowId xmlns:a16="http://schemas.microsoft.com/office/drawing/2014/main" val="3820102656"/>
                  </a:ext>
                </a:extLst>
              </a:tr>
              <a:tr h="429417">
                <a:tc>
                  <a:txBody>
                    <a:bodyPr/>
                    <a:lstStyle/>
                    <a:p>
                      <a:r>
                        <a:rPr lang="en-US" sz="1200" dirty="0"/>
                        <a:t>Cost</a:t>
                      </a:r>
                    </a:p>
                  </a:txBody>
                  <a:tcPr/>
                </a:tc>
                <a:tc>
                  <a:txBody>
                    <a:bodyPr/>
                    <a:lstStyle/>
                    <a:p>
                      <a:r>
                        <a:rPr lang="en-US" sz="1200" dirty="0"/>
                        <a:t>The cost metric assigned to an interface that is used to calculate a path metric </a:t>
                      </a:r>
                    </a:p>
                  </a:txBody>
                  <a:tcPr/>
                </a:tc>
                <a:extLst>
                  <a:ext uri="{0D108BD9-81ED-4DB2-BD59-A6C34878D82A}">
                    <a16:rowId xmlns:a16="http://schemas.microsoft.com/office/drawing/2014/main" val="890511690"/>
                  </a:ext>
                </a:extLst>
              </a:tr>
              <a:tr h="429417">
                <a:tc>
                  <a:txBody>
                    <a:bodyPr/>
                    <a:lstStyle/>
                    <a:p>
                      <a:r>
                        <a:rPr lang="en-US" sz="1200" dirty="0"/>
                        <a:t>State</a:t>
                      </a:r>
                    </a:p>
                  </a:txBody>
                  <a:tcPr/>
                </a:tc>
                <a:tc>
                  <a:txBody>
                    <a:bodyPr/>
                    <a:lstStyle/>
                    <a:p>
                      <a:r>
                        <a:rPr lang="en-US" sz="1200" dirty="0"/>
                        <a:t>The current interface state, which could be DR, BDR, DROTHER, LOOP, or Down </a:t>
                      </a:r>
                    </a:p>
                  </a:txBody>
                  <a:tcPr/>
                </a:tc>
                <a:extLst>
                  <a:ext uri="{0D108BD9-81ED-4DB2-BD59-A6C34878D82A}">
                    <a16:rowId xmlns:a16="http://schemas.microsoft.com/office/drawing/2014/main" val="1745063115"/>
                  </a:ext>
                </a:extLst>
              </a:tr>
              <a:tr h="429417">
                <a:tc>
                  <a:txBody>
                    <a:bodyPr/>
                    <a:lstStyle/>
                    <a:p>
                      <a:r>
                        <a:rPr lang="en-US" sz="1200" dirty="0"/>
                        <a:t>Nbrs F</a:t>
                      </a:r>
                    </a:p>
                  </a:txBody>
                  <a:tcPr/>
                </a:tc>
                <a:tc>
                  <a:txBody>
                    <a:bodyPr/>
                    <a:lstStyle/>
                    <a:p>
                      <a:r>
                        <a:rPr lang="en-US" sz="1200" dirty="0"/>
                        <a:t>The number of neighbor OSPF routers for a segment that are fully adjacent </a:t>
                      </a:r>
                    </a:p>
                  </a:txBody>
                  <a:tcPr/>
                </a:tc>
                <a:extLst>
                  <a:ext uri="{0D108BD9-81ED-4DB2-BD59-A6C34878D82A}">
                    <a16:rowId xmlns:a16="http://schemas.microsoft.com/office/drawing/2014/main" val="2527494314"/>
                  </a:ext>
                </a:extLst>
              </a:tr>
              <a:tr h="429417">
                <a:tc>
                  <a:txBody>
                    <a:bodyPr/>
                    <a:lstStyle/>
                    <a:p>
                      <a:r>
                        <a:rPr lang="en-US" sz="1200" dirty="0"/>
                        <a:t>Nbrs C</a:t>
                      </a:r>
                    </a:p>
                  </a:txBody>
                  <a:tcPr/>
                </a:tc>
                <a:tc>
                  <a:txBody>
                    <a:bodyPr/>
                    <a:lstStyle/>
                    <a:p>
                      <a:r>
                        <a:rPr lang="en-US" sz="1200" dirty="0"/>
                        <a:t>The number of detected neighbor OSPF routers for a segment in a 2-Way state </a:t>
                      </a:r>
                    </a:p>
                  </a:txBody>
                  <a:tcPr/>
                </a:tc>
                <a:extLst>
                  <a:ext uri="{0D108BD9-81ED-4DB2-BD59-A6C34878D82A}">
                    <a16:rowId xmlns:a16="http://schemas.microsoft.com/office/drawing/2014/main" val="1969005015"/>
                  </a:ext>
                </a:extLst>
              </a:tr>
            </a:tbl>
          </a:graphicData>
        </a:graphic>
      </p:graphicFrame>
      <p:graphicFrame>
        <p:nvGraphicFramePr>
          <p:cNvPr id="7" name="Table 6">
            <a:extLst>
              <a:ext uri="{FF2B5EF4-FFF2-40B4-BE49-F238E27FC236}">
                <a16:creationId xmlns:a16="http://schemas.microsoft.com/office/drawing/2014/main" id="{04A6E13B-C385-454C-80F4-F8AE1A4E2588}"/>
              </a:ext>
            </a:extLst>
          </p:cNvPr>
          <p:cNvGraphicFramePr>
            <a:graphicFrameLocks noGrp="1"/>
          </p:cNvGraphicFramePr>
          <p:nvPr>
            <p:extLst>
              <p:ext uri="{D42A27DB-BD31-4B8C-83A1-F6EECF244321}">
                <p14:modId xmlns:p14="http://schemas.microsoft.com/office/powerpoint/2010/main" val="3537566849"/>
              </p:ext>
            </p:extLst>
          </p:nvPr>
        </p:nvGraphicFramePr>
        <p:xfrm>
          <a:off x="5076056" y="1916832"/>
          <a:ext cx="3809793" cy="3355497"/>
        </p:xfrm>
        <a:graphic>
          <a:graphicData uri="http://schemas.openxmlformats.org/drawingml/2006/table">
            <a:tbl>
              <a:tblPr firstRow="1" bandRow="1">
                <a:tableStyleId>{5C22544A-7EE6-4342-B048-85BDC9FD1C3A}</a:tableStyleId>
              </a:tblPr>
              <a:tblGrid>
                <a:gridCol w="864096">
                  <a:extLst>
                    <a:ext uri="{9D8B030D-6E8A-4147-A177-3AD203B41FA5}">
                      <a16:colId xmlns:a16="http://schemas.microsoft.com/office/drawing/2014/main" val="3331698344"/>
                    </a:ext>
                  </a:extLst>
                </a:gridCol>
                <a:gridCol w="2945697">
                  <a:extLst>
                    <a:ext uri="{9D8B030D-6E8A-4147-A177-3AD203B41FA5}">
                      <a16:colId xmlns:a16="http://schemas.microsoft.com/office/drawing/2014/main" val="2329403508"/>
                    </a:ext>
                  </a:extLst>
                </a:gridCol>
              </a:tblGrid>
              <a:tr h="429417">
                <a:tc>
                  <a:txBody>
                    <a:bodyPr/>
                    <a:lstStyle/>
                    <a:p>
                      <a:r>
                        <a:rPr lang="en-US" sz="1200" dirty="0"/>
                        <a:t>Field</a:t>
                      </a:r>
                    </a:p>
                  </a:txBody>
                  <a:tcPr/>
                </a:tc>
                <a:tc>
                  <a:txBody>
                    <a:bodyPr/>
                    <a:lstStyle/>
                    <a:p>
                      <a:r>
                        <a:rPr lang="en-US" sz="1200" dirty="0"/>
                        <a:t>Description</a:t>
                      </a:r>
                    </a:p>
                  </a:txBody>
                  <a:tcPr/>
                </a:tc>
                <a:extLst>
                  <a:ext uri="{0D108BD9-81ED-4DB2-BD59-A6C34878D82A}">
                    <a16:rowId xmlns:a16="http://schemas.microsoft.com/office/drawing/2014/main" val="980628454"/>
                  </a:ext>
                </a:extLst>
              </a:tr>
              <a:tr h="429417">
                <a:tc>
                  <a:txBody>
                    <a:bodyPr/>
                    <a:lstStyle/>
                    <a:p>
                      <a:r>
                        <a:rPr lang="en-US" sz="1200" dirty="0"/>
                        <a:t>Neighbor ID</a:t>
                      </a:r>
                    </a:p>
                  </a:txBody>
                  <a:tcPr/>
                </a:tc>
                <a:tc>
                  <a:txBody>
                    <a:bodyPr/>
                    <a:lstStyle/>
                    <a:p>
                      <a:r>
                        <a:rPr lang="en-US" sz="1200" dirty="0"/>
                        <a:t>The router ID (RID) of the neighboring router. </a:t>
                      </a:r>
                    </a:p>
                  </a:txBody>
                  <a:tcPr/>
                </a:tc>
                <a:extLst>
                  <a:ext uri="{0D108BD9-81ED-4DB2-BD59-A6C34878D82A}">
                    <a16:rowId xmlns:a16="http://schemas.microsoft.com/office/drawing/2014/main" val="3887615488"/>
                  </a:ext>
                </a:extLst>
              </a:tr>
              <a:tr h="429417">
                <a:tc>
                  <a:txBody>
                    <a:bodyPr/>
                    <a:lstStyle/>
                    <a:p>
                      <a:r>
                        <a:rPr lang="en-US" sz="1200" dirty="0"/>
                        <a:t>PRI</a:t>
                      </a:r>
                    </a:p>
                  </a:txBody>
                  <a:tcPr/>
                </a:tc>
                <a:tc>
                  <a:txBody>
                    <a:bodyPr/>
                    <a:lstStyle/>
                    <a:p>
                      <a:r>
                        <a:rPr lang="en-US" sz="1200" dirty="0"/>
                        <a:t>The priority for the neighbor’s interface, which is used for DR/BDR elections. </a:t>
                      </a:r>
                    </a:p>
                  </a:txBody>
                  <a:tcPr/>
                </a:tc>
                <a:extLst>
                  <a:ext uri="{0D108BD9-81ED-4DB2-BD59-A6C34878D82A}">
                    <a16:rowId xmlns:a16="http://schemas.microsoft.com/office/drawing/2014/main" val="3600373325"/>
                  </a:ext>
                </a:extLst>
              </a:tr>
              <a:tr h="429417">
                <a:tc>
                  <a:txBody>
                    <a:bodyPr/>
                    <a:lstStyle/>
                    <a:p>
                      <a:r>
                        <a:rPr lang="en-US" sz="1200" dirty="0"/>
                        <a:t>State</a:t>
                      </a:r>
                    </a:p>
                  </a:txBody>
                  <a:tcPr/>
                </a:tc>
                <a:tc>
                  <a:txBody>
                    <a:bodyPr/>
                    <a:lstStyle/>
                    <a:p>
                      <a:r>
                        <a:rPr lang="en-US" sz="1200" dirty="0"/>
                        <a:t>The first field is the neighbor state. The second field is the DR, BDR, or DROTHER role if the interface requires a DR. </a:t>
                      </a:r>
                    </a:p>
                  </a:txBody>
                  <a:tcPr/>
                </a:tc>
                <a:extLst>
                  <a:ext uri="{0D108BD9-81ED-4DB2-BD59-A6C34878D82A}">
                    <a16:rowId xmlns:a16="http://schemas.microsoft.com/office/drawing/2014/main" val="364528771"/>
                  </a:ext>
                </a:extLst>
              </a:tr>
              <a:tr h="429417">
                <a:tc>
                  <a:txBody>
                    <a:bodyPr/>
                    <a:lstStyle/>
                    <a:p>
                      <a:r>
                        <a:rPr lang="en-US" sz="1200" dirty="0"/>
                        <a:t>Dead Time</a:t>
                      </a:r>
                    </a:p>
                  </a:txBody>
                  <a:tcPr/>
                </a:tc>
                <a:tc>
                  <a:txBody>
                    <a:bodyPr/>
                    <a:lstStyle/>
                    <a:p>
                      <a:r>
                        <a:rPr lang="en-US" sz="1200" dirty="0"/>
                        <a:t>The time left until the router is declared unreachable. </a:t>
                      </a:r>
                    </a:p>
                  </a:txBody>
                  <a:tcPr/>
                </a:tc>
                <a:extLst>
                  <a:ext uri="{0D108BD9-81ED-4DB2-BD59-A6C34878D82A}">
                    <a16:rowId xmlns:a16="http://schemas.microsoft.com/office/drawing/2014/main" val="3820102656"/>
                  </a:ext>
                </a:extLst>
              </a:tr>
              <a:tr h="429417">
                <a:tc>
                  <a:txBody>
                    <a:bodyPr/>
                    <a:lstStyle/>
                    <a:p>
                      <a:r>
                        <a:rPr lang="en-US" sz="1200" dirty="0"/>
                        <a:t>Address</a:t>
                      </a:r>
                    </a:p>
                  </a:txBody>
                  <a:tcPr/>
                </a:tc>
                <a:tc>
                  <a:txBody>
                    <a:bodyPr/>
                    <a:lstStyle/>
                    <a:p>
                      <a:r>
                        <a:rPr lang="en-US" sz="1200" dirty="0"/>
                        <a:t>The primary IP address for the OSPF neighbor.</a:t>
                      </a:r>
                    </a:p>
                  </a:txBody>
                  <a:tcPr/>
                </a:tc>
                <a:extLst>
                  <a:ext uri="{0D108BD9-81ED-4DB2-BD59-A6C34878D82A}">
                    <a16:rowId xmlns:a16="http://schemas.microsoft.com/office/drawing/2014/main" val="890511690"/>
                  </a:ext>
                </a:extLst>
              </a:tr>
              <a:tr h="429417">
                <a:tc>
                  <a:txBody>
                    <a:bodyPr/>
                    <a:lstStyle/>
                    <a:p>
                      <a:r>
                        <a:rPr lang="en-US" sz="1200" dirty="0"/>
                        <a:t>Interface</a:t>
                      </a:r>
                    </a:p>
                  </a:txBody>
                  <a:tcPr/>
                </a:tc>
                <a:tc>
                  <a:txBody>
                    <a:bodyPr/>
                    <a:lstStyle/>
                    <a:p>
                      <a:r>
                        <a:rPr lang="en-US" sz="1200" dirty="0"/>
                        <a:t>The local interface to which the OSPF neighbor is attached.</a:t>
                      </a:r>
                    </a:p>
                  </a:txBody>
                  <a:tcPr/>
                </a:tc>
                <a:extLst>
                  <a:ext uri="{0D108BD9-81ED-4DB2-BD59-A6C34878D82A}">
                    <a16:rowId xmlns:a16="http://schemas.microsoft.com/office/drawing/2014/main" val="1745063115"/>
                  </a:ext>
                </a:extLst>
              </a:tr>
            </a:tbl>
          </a:graphicData>
        </a:graphic>
      </p:graphicFrame>
      <p:sp>
        <p:nvSpPr>
          <p:cNvPr id="8" name="Rectangle 7"/>
          <p:cNvSpPr/>
          <p:nvPr/>
        </p:nvSpPr>
        <p:spPr>
          <a:xfrm>
            <a:off x="5225082" y="5373216"/>
            <a:ext cx="3860800" cy="369332"/>
          </a:xfrm>
          <a:prstGeom prst="rect">
            <a:avLst/>
          </a:prstGeom>
        </p:spPr>
        <p:txBody>
          <a:bodyPr wrap="none">
            <a:spAutoFit/>
          </a:bodyPr>
          <a:lstStyle/>
          <a:p>
            <a:r>
              <a:rPr lang="en-US" dirty="0"/>
              <a:t>the </a:t>
            </a:r>
            <a:r>
              <a:rPr lang="en-US" b="1" dirty="0"/>
              <a:t>show </a:t>
            </a:r>
            <a:r>
              <a:rPr lang="en-US" b="1" dirty="0" err="1"/>
              <a:t>ip</a:t>
            </a:r>
            <a:r>
              <a:rPr lang="en-US" b="1" dirty="0"/>
              <a:t> </a:t>
            </a:r>
            <a:r>
              <a:rPr lang="en-US" b="1" dirty="0" err="1"/>
              <a:t>ospf</a:t>
            </a:r>
            <a:r>
              <a:rPr lang="en-US" b="1" dirty="0"/>
              <a:t> neighbor </a:t>
            </a:r>
            <a:r>
              <a:rPr lang="en-US" dirty="0"/>
              <a:t>command</a:t>
            </a:r>
            <a:endParaRPr lang="en-GB" dirty="0"/>
          </a:p>
        </p:txBody>
      </p:sp>
      <p:sp>
        <p:nvSpPr>
          <p:cNvPr id="9" name="Rectangle 8"/>
          <p:cNvSpPr/>
          <p:nvPr/>
        </p:nvSpPr>
        <p:spPr>
          <a:xfrm>
            <a:off x="467544" y="5373216"/>
            <a:ext cx="4370940" cy="369332"/>
          </a:xfrm>
          <a:prstGeom prst="rect">
            <a:avLst/>
          </a:prstGeom>
        </p:spPr>
        <p:txBody>
          <a:bodyPr wrap="none">
            <a:spAutoFit/>
          </a:bodyPr>
          <a:lstStyle/>
          <a:p>
            <a:r>
              <a:rPr lang="en-US" dirty="0"/>
              <a:t>the </a:t>
            </a:r>
            <a:r>
              <a:rPr lang="en-US" b="1" dirty="0"/>
              <a:t>show </a:t>
            </a:r>
            <a:r>
              <a:rPr lang="en-US" b="1" dirty="0" err="1"/>
              <a:t>ip</a:t>
            </a:r>
            <a:r>
              <a:rPr lang="en-US" b="1" dirty="0"/>
              <a:t> </a:t>
            </a:r>
            <a:r>
              <a:rPr lang="en-US" b="1" dirty="0" err="1"/>
              <a:t>ospf</a:t>
            </a:r>
            <a:r>
              <a:rPr lang="en-US" b="1" dirty="0"/>
              <a:t> interface brief</a:t>
            </a:r>
            <a:r>
              <a:rPr lang="en-US" dirty="0"/>
              <a:t> command</a:t>
            </a:r>
            <a:endParaRPr lang="en-GB" dirty="0"/>
          </a:p>
        </p:txBody>
      </p:sp>
    </p:spTree>
    <p:extLst>
      <p:ext uri="{BB962C8B-B14F-4D97-AF65-F5344CB8AC3E}">
        <p14:creationId xmlns:p14="http://schemas.microsoft.com/office/powerpoint/2010/main" val="351642315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38175"/>
            <a:ext cx="8042276" cy="979160"/>
          </a:xfrm>
        </p:spPr>
        <p:txBody>
          <a:bodyPr>
            <a:normAutofit/>
          </a:bodyPr>
          <a:lstStyle/>
          <a:p>
            <a:r>
              <a:rPr lang="en-US" sz="4000" dirty="0" smtClean="0"/>
              <a:t>OSPF: </a:t>
            </a:r>
            <a:r>
              <a:rPr lang="en-US" dirty="0" smtClean="0"/>
              <a:t>Show Commands</a:t>
            </a:r>
            <a:endParaRPr lang="en-US" sz="4000" dirty="0"/>
          </a:p>
        </p:txBody>
      </p:sp>
      <p:sp>
        <p:nvSpPr>
          <p:cNvPr id="3" name="Content Placeholder 2"/>
          <p:cNvSpPr>
            <a:spLocks noGrp="1"/>
          </p:cNvSpPr>
          <p:nvPr>
            <p:ph idx="1"/>
          </p:nvPr>
        </p:nvSpPr>
        <p:spPr>
          <a:xfrm>
            <a:off x="107504" y="1916832"/>
            <a:ext cx="3600400" cy="3600400"/>
          </a:xfrm>
        </p:spPr>
        <p:txBody>
          <a:bodyPr>
            <a:noAutofit/>
          </a:bodyPr>
          <a:lstStyle/>
          <a:p>
            <a:pPr algn="just" defTabSz="684213" fontAlgn="base">
              <a:spcBef>
                <a:spcPts val="600"/>
              </a:spcBef>
              <a:spcAft>
                <a:spcPts val="600"/>
              </a:spcAft>
              <a:buClr>
                <a:schemeClr val="tx2"/>
              </a:buClr>
              <a:buSzPct val="90000"/>
              <a:buFont typeface="Wingdings" panose="05000000000000000000" pitchFamily="2" charset="2"/>
              <a:buChar char="§"/>
            </a:pPr>
            <a:r>
              <a:rPr lang="en-US" sz="1600" dirty="0">
                <a:solidFill>
                  <a:srgbClr val="000000"/>
                </a:solidFill>
              </a:rPr>
              <a:t>Verify OSPF routes that install into the RIB with the command </a:t>
            </a:r>
            <a:endParaRPr lang="en-US" sz="1600" dirty="0" smtClean="0">
              <a:solidFill>
                <a:srgbClr val="000000"/>
              </a:solidFill>
            </a:endParaRPr>
          </a:p>
          <a:p>
            <a:pPr algn="just" defTabSz="684213" fontAlgn="base">
              <a:spcBef>
                <a:spcPts val="600"/>
              </a:spcBef>
              <a:spcAft>
                <a:spcPts val="600"/>
              </a:spcAft>
              <a:buClr>
                <a:schemeClr val="tx2"/>
              </a:buClr>
              <a:buSzPct val="90000"/>
              <a:buFont typeface="Wingdings" panose="05000000000000000000" pitchFamily="2" charset="2"/>
              <a:buChar char="§"/>
            </a:pPr>
            <a:r>
              <a:rPr lang="en-US" sz="1600" b="1" dirty="0" smtClean="0">
                <a:solidFill>
                  <a:srgbClr val="000000"/>
                </a:solidFill>
              </a:rPr>
              <a:t>show </a:t>
            </a:r>
            <a:r>
              <a:rPr lang="en-US" sz="1600" b="1" dirty="0" err="1">
                <a:solidFill>
                  <a:srgbClr val="000000"/>
                </a:solidFill>
              </a:rPr>
              <a:t>ip</a:t>
            </a:r>
            <a:r>
              <a:rPr lang="en-US" sz="1600" b="1" dirty="0">
                <a:solidFill>
                  <a:srgbClr val="000000"/>
                </a:solidFill>
              </a:rPr>
              <a:t> route </a:t>
            </a:r>
            <a:r>
              <a:rPr lang="en-US" sz="1600" b="1" dirty="0" err="1">
                <a:solidFill>
                  <a:srgbClr val="000000"/>
                </a:solidFill>
              </a:rPr>
              <a:t>ospf</a:t>
            </a:r>
            <a:r>
              <a:rPr lang="en-US" sz="1600" dirty="0">
                <a:solidFill>
                  <a:srgbClr val="000000"/>
                </a:solidFill>
              </a:rPr>
              <a:t>. </a:t>
            </a:r>
          </a:p>
          <a:p>
            <a:pPr algn="just" defTabSz="684213" fontAlgn="base">
              <a:spcBef>
                <a:spcPts val="600"/>
              </a:spcBef>
              <a:spcAft>
                <a:spcPts val="600"/>
              </a:spcAft>
              <a:buClr>
                <a:schemeClr val="tx2"/>
              </a:buClr>
              <a:buSzPct val="90000"/>
              <a:buFont typeface="Wingdings" panose="05000000000000000000" pitchFamily="2" charset="2"/>
              <a:buChar char="§"/>
            </a:pPr>
            <a:r>
              <a:rPr lang="en-US" sz="1600" dirty="0">
                <a:solidFill>
                  <a:srgbClr val="000000"/>
                </a:solidFill>
              </a:rPr>
              <a:t>Example 8-10 provides sample output of the OSPF routing table for R1. </a:t>
            </a:r>
            <a:endParaRPr lang="en-US" sz="1600" dirty="0" smtClean="0">
              <a:solidFill>
                <a:srgbClr val="000000"/>
              </a:solidFill>
            </a:endParaRPr>
          </a:p>
          <a:p>
            <a:pPr algn="just" defTabSz="684213" fontAlgn="base">
              <a:spcBef>
                <a:spcPts val="600"/>
              </a:spcBef>
              <a:spcAft>
                <a:spcPts val="600"/>
              </a:spcAft>
              <a:buClr>
                <a:schemeClr val="tx2"/>
              </a:buClr>
              <a:buSzPct val="90000"/>
              <a:buFont typeface="Wingdings" panose="05000000000000000000" pitchFamily="2" charset="2"/>
              <a:buChar char="§"/>
            </a:pPr>
            <a:r>
              <a:rPr lang="en-US" sz="1600" dirty="0" smtClean="0">
                <a:solidFill>
                  <a:srgbClr val="000000"/>
                </a:solidFill>
              </a:rPr>
              <a:t>In </a:t>
            </a:r>
            <a:r>
              <a:rPr lang="en-US" sz="1600" dirty="0">
                <a:solidFill>
                  <a:srgbClr val="000000"/>
                </a:solidFill>
              </a:rPr>
              <a:t>the output, two sets of numbers are in the brackets (for example, [110/2]), the first number is the administrative distance (AD), which is 110 by default for OSPF, and the second number is the metric of the path used for that network. </a:t>
            </a:r>
            <a:endParaRPr lang="en-US" sz="1600" dirty="0">
              <a:solidFill>
                <a:srgbClr val="000000"/>
              </a:solidFill>
            </a:endParaRP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07904" y="1772816"/>
            <a:ext cx="5315529" cy="3427845"/>
          </a:xfrm>
          <a:prstGeom prst="rect">
            <a:avLst/>
          </a:prstGeom>
        </p:spPr>
      </p:pic>
    </p:spTree>
    <p:extLst>
      <p:ext uri="{BB962C8B-B14F-4D97-AF65-F5344CB8AC3E}">
        <p14:creationId xmlns:p14="http://schemas.microsoft.com/office/powerpoint/2010/main" val="375125490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38175"/>
            <a:ext cx="8042276" cy="979160"/>
          </a:xfrm>
        </p:spPr>
        <p:txBody>
          <a:bodyPr>
            <a:normAutofit/>
          </a:bodyPr>
          <a:lstStyle/>
          <a:p>
            <a:r>
              <a:rPr lang="en-US" sz="4000" dirty="0" smtClean="0"/>
              <a:t>OSPF: </a:t>
            </a:r>
            <a:r>
              <a:rPr lang="en-US" dirty="0" smtClean="0"/>
              <a:t>Default Route Advertisement</a:t>
            </a:r>
            <a:endParaRPr lang="en-US" sz="4000" dirty="0"/>
          </a:p>
        </p:txBody>
      </p:sp>
      <p:sp>
        <p:nvSpPr>
          <p:cNvPr id="3" name="Content Placeholder 2"/>
          <p:cNvSpPr>
            <a:spLocks noGrp="1"/>
          </p:cNvSpPr>
          <p:nvPr>
            <p:ph idx="1"/>
          </p:nvPr>
        </p:nvSpPr>
        <p:spPr>
          <a:xfrm>
            <a:off x="179512" y="1484784"/>
            <a:ext cx="8784976" cy="1440160"/>
          </a:xfrm>
        </p:spPr>
        <p:txBody>
          <a:bodyPr>
            <a:noAutofit/>
          </a:bodyPr>
          <a:lstStyle/>
          <a:p>
            <a:pPr algn="just">
              <a:buFont typeface="Wingdings" panose="05000000000000000000" pitchFamily="2" charset="2"/>
              <a:buChar char="§"/>
            </a:pPr>
            <a:r>
              <a:rPr lang="en-US" sz="1600" dirty="0">
                <a:ea typeface="ＭＳ Ｐゴシック" charset="0"/>
              </a:rPr>
              <a:t>OSPF supports advertising the default route into the OSPF domain. </a:t>
            </a:r>
            <a:endParaRPr lang="en-US" sz="1600" dirty="0" smtClean="0">
              <a:ea typeface="ＭＳ Ｐゴシック" charset="0"/>
            </a:endParaRPr>
          </a:p>
          <a:p>
            <a:pPr algn="just">
              <a:buFont typeface="Wingdings" panose="05000000000000000000" pitchFamily="2" charset="2"/>
              <a:buChar char="§"/>
            </a:pPr>
            <a:r>
              <a:rPr lang="en-US" sz="1600" dirty="0" smtClean="0">
                <a:ea typeface="ＭＳ Ｐゴシック" charset="0"/>
              </a:rPr>
              <a:t>The </a:t>
            </a:r>
            <a:r>
              <a:rPr lang="en-US" sz="1600" dirty="0">
                <a:ea typeface="ＭＳ Ｐゴシック" charset="0"/>
              </a:rPr>
              <a:t>default route is advertised by using the command </a:t>
            </a:r>
            <a:r>
              <a:rPr lang="en-US" sz="1600" b="1" dirty="0">
                <a:ea typeface="ＭＳ Ｐゴシック" charset="0"/>
              </a:rPr>
              <a:t>default-information originate </a:t>
            </a:r>
            <a:r>
              <a:rPr lang="en-US" sz="1600" dirty="0">
                <a:ea typeface="ＭＳ Ｐゴシック" charset="0"/>
              </a:rPr>
              <a:t>[</a:t>
            </a:r>
            <a:r>
              <a:rPr lang="en-US" sz="1600" b="1" dirty="0">
                <a:ea typeface="ＭＳ Ｐゴシック" charset="0"/>
              </a:rPr>
              <a:t>always</a:t>
            </a:r>
            <a:r>
              <a:rPr lang="en-US" sz="1600" dirty="0">
                <a:ea typeface="ＭＳ Ｐゴシック" charset="0"/>
              </a:rPr>
              <a:t>] [</a:t>
            </a:r>
            <a:r>
              <a:rPr lang="en-US" sz="1600" b="1" dirty="0">
                <a:ea typeface="ＭＳ Ｐゴシック" charset="0"/>
              </a:rPr>
              <a:t>metric</a:t>
            </a:r>
            <a:r>
              <a:rPr lang="en-US" sz="1600" dirty="0">
                <a:ea typeface="ＭＳ Ｐゴシック" charset="0"/>
              </a:rPr>
              <a:t> </a:t>
            </a:r>
            <a:r>
              <a:rPr lang="en-US" sz="1600" i="1" dirty="0">
                <a:ea typeface="ＭＳ Ｐゴシック" charset="0"/>
              </a:rPr>
              <a:t>metric-value</a:t>
            </a:r>
            <a:r>
              <a:rPr lang="en-US" sz="1600" dirty="0">
                <a:ea typeface="ＭＳ Ｐゴシック" charset="0"/>
              </a:rPr>
              <a:t>] [</a:t>
            </a:r>
            <a:r>
              <a:rPr lang="en-US" sz="1600" b="1" dirty="0">
                <a:ea typeface="ＭＳ Ｐゴシック" charset="0"/>
              </a:rPr>
              <a:t>metric-type</a:t>
            </a:r>
            <a:r>
              <a:rPr lang="en-US" sz="1600" dirty="0">
                <a:ea typeface="ＭＳ Ｐゴシック" charset="0"/>
              </a:rPr>
              <a:t> </a:t>
            </a:r>
            <a:r>
              <a:rPr lang="en-US" sz="1600" i="1" dirty="0">
                <a:ea typeface="ＭＳ Ｐゴシック" charset="0"/>
              </a:rPr>
              <a:t>type-value</a:t>
            </a:r>
            <a:r>
              <a:rPr lang="en-US" sz="1600" dirty="0">
                <a:ea typeface="ＭＳ Ｐゴシック" charset="0"/>
              </a:rPr>
              <a:t>] underneath the OSPF process</a:t>
            </a:r>
            <a:r>
              <a:rPr lang="en-US" sz="1600" dirty="0" smtClean="0">
                <a:ea typeface="ＭＳ Ｐゴシック" charset="0"/>
              </a:rPr>
              <a:t>.</a:t>
            </a:r>
          </a:p>
          <a:p>
            <a:pPr algn="just" defTabSz="684213" fontAlgn="base">
              <a:spcBef>
                <a:spcPts val="600"/>
              </a:spcBef>
              <a:spcAft>
                <a:spcPts val="600"/>
              </a:spcAft>
              <a:buClr>
                <a:schemeClr val="tx2"/>
              </a:buClr>
              <a:buSzPct val="90000"/>
              <a:buFont typeface="Wingdings" panose="05000000000000000000" pitchFamily="2" charset="2"/>
              <a:buChar char="§"/>
            </a:pPr>
            <a:r>
              <a:rPr lang="en-US" sz="1600" dirty="0">
                <a:solidFill>
                  <a:srgbClr val="000000"/>
                </a:solidFill>
              </a:rPr>
              <a:t>The </a:t>
            </a:r>
            <a:r>
              <a:rPr lang="en-US" sz="1600" b="1" dirty="0">
                <a:solidFill>
                  <a:srgbClr val="000000"/>
                </a:solidFill>
              </a:rPr>
              <a:t>always</a:t>
            </a:r>
            <a:r>
              <a:rPr lang="en-US" sz="1600" dirty="0">
                <a:solidFill>
                  <a:srgbClr val="000000"/>
                </a:solidFill>
              </a:rPr>
              <a:t> optional keyword advertises a default route even if a default route does not exist in the RIB. </a:t>
            </a:r>
            <a:endParaRPr lang="en-US" sz="1600" dirty="0" smtClean="0">
              <a:solidFill>
                <a:srgbClr val="000000"/>
              </a:solidFill>
            </a:endParaRPr>
          </a:p>
          <a:p>
            <a:pPr algn="just" defTabSz="684213" fontAlgn="base">
              <a:spcBef>
                <a:spcPts val="600"/>
              </a:spcBef>
              <a:spcAft>
                <a:spcPts val="600"/>
              </a:spcAft>
              <a:buClr>
                <a:schemeClr val="tx2"/>
              </a:buClr>
              <a:buSzPct val="90000"/>
              <a:buFont typeface="Wingdings" panose="05000000000000000000" pitchFamily="2" charset="2"/>
              <a:buChar char="§"/>
            </a:pPr>
            <a:r>
              <a:rPr lang="en-US" sz="1600" dirty="0" smtClean="0">
                <a:solidFill>
                  <a:srgbClr val="000000"/>
                </a:solidFill>
              </a:rPr>
              <a:t>The </a:t>
            </a:r>
            <a:r>
              <a:rPr lang="en-US" sz="1600" dirty="0">
                <a:solidFill>
                  <a:srgbClr val="000000"/>
                </a:solidFill>
              </a:rPr>
              <a:t>route metric can be changed with the </a:t>
            </a:r>
            <a:r>
              <a:rPr lang="en-US" sz="1600" b="1" dirty="0">
                <a:solidFill>
                  <a:srgbClr val="000000"/>
                </a:solidFill>
              </a:rPr>
              <a:t>metric</a:t>
            </a:r>
            <a:r>
              <a:rPr lang="en-US" sz="1600" dirty="0">
                <a:solidFill>
                  <a:srgbClr val="000000"/>
                </a:solidFill>
              </a:rPr>
              <a:t> </a:t>
            </a:r>
            <a:r>
              <a:rPr lang="en-US" sz="1600" i="1" dirty="0">
                <a:solidFill>
                  <a:srgbClr val="000000"/>
                </a:solidFill>
              </a:rPr>
              <a:t>metric-value </a:t>
            </a:r>
            <a:r>
              <a:rPr lang="en-US" sz="1600" dirty="0">
                <a:solidFill>
                  <a:srgbClr val="000000"/>
                </a:solidFill>
              </a:rPr>
              <a:t>option. The metric type can be changed with the </a:t>
            </a:r>
            <a:r>
              <a:rPr lang="en-US" sz="1600" b="1" dirty="0">
                <a:solidFill>
                  <a:srgbClr val="000000"/>
                </a:solidFill>
              </a:rPr>
              <a:t>metric-type</a:t>
            </a:r>
            <a:r>
              <a:rPr lang="en-US" sz="1600" dirty="0">
                <a:solidFill>
                  <a:srgbClr val="000000"/>
                </a:solidFill>
              </a:rPr>
              <a:t> </a:t>
            </a:r>
            <a:r>
              <a:rPr lang="en-US" sz="1600" i="1" dirty="0">
                <a:solidFill>
                  <a:srgbClr val="000000"/>
                </a:solidFill>
              </a:rPr>
              <a:t>type-value</a:t>
            </a:r>
            <a:r>
              <a:rPr lang="en-US" sz="1600" dirty="0">
                <a:solidFill>
                  <a:srgbClr val="000000"/>
                </a:solidFill>
              </a:rPr>
              <a:t> option.</a:t>
            </a:r>
          </a:p>
          <a:p>
            <a:pPr algn="just" defTabSz="684213" fontAlgn="base">
              <a:spcBef>
                <a:spcPts val="600"/>
              </a:spcBef>
              <a:spcAft>
                <a:spcPts val="600"/>
              </a:spcAft>
              <a:buClr>
                <a:schemeClr val="tx2"/>
              </a:buClr>
              <a:buSzPct val="90000"/>
              <a:buFont typeface="Wingdings" panose="05000000000000000000" pitchFamily="2" charset="2"/>
              <a:buChar char="§"/>
            </a:pPr>
            <a:r>
              <a:rPr lang="en-US" sz="1600" dirty="0">
                <a:solidFill>
                  <a:srgbClr val="000000"/>
                </a:solidFill>
              </a:rPr>
              <a:t>Figure 8-8 illustrates a scenario for providing connectivity to other parts of the network by having R1 advertise a default route into OSPF as shown in Example 8-11.</a:t>
            </a:r>
          </a:p>
          <a:p>
            <a:pPr algn="just">
              <a:buFont typeface="Wingdings" panose="05000000000000000000" pitchFamily="2" charset="2"/>
              <a:buChar char="§"/>
            </a:pPr>
            <a:endParaRPr lang="en-US" sz="1600" dirty="0">
              <a:ea typeface="ＭＳ Ｐゴシック" charset="0"/>
            </a:endParaRPr>
          </a:p>
          <a:p>
            <a:pPr algn="just">
              <a:buFont typeface="Wingdings" panose="05000000000000000000" pitchFamily="2" charset="2"/>
              <a:buChar char="§"/>
            </a:pPr>
            <a:endParaRPr lang="en-US" sz="1600" dirty="0">
              <a:ea typeface="ＭＳ Ｐゴシック"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9254" y="4298123"/>
            <a:ext cx="5186842" cy="1328573"/>
          </a:xfrm>
          <a:prstGeom prst="rect">
            <a:avLst/>
          </a:prstGeom>
        </p:spPr>
      </p:pic>
      <p:pic>
        <p:nvPicPr>
          <p:cNvPr id="5" name="Picture 4">
            <a:extLst>
              <a:ext uri="{FF2B5EF4-FFF2-40B4-BE49-F238E27FC236}">
                <a16:creationId xmlns:a16="http://schemas.microsoft.com/office/drawing/2014/main" id="{D5616F51-7D37-4D67-921F-939273E2891D}"/>
              </a:ext>
            </a:extLst>
          </p:cNvPr>
          <p:cNvPicPr>
            <a:picLocks noChangeAspect="1"/>
          </p:cNvPicPr>
          <p:nvPr/>
        </p:nvPicPr>
        <p:blipFill>
          <a:blip r:embed="rId4"/>
          <a:stretch>
            <a:fillRect/>
          </a:stretch>
        </p:blipFill>
        <p:spPr>
          <a:xfrm>
            <a:off x="4545230" y="4353908"/>
            <a:ext cx="4293286" cy="1272788"/>
          </a:xfrm>
          <a:prstGeom prst="rect">
            <a:avLst/>
          </a:prstGeom>
        </p:spPr>
      </p:pic>
    </p:spTree>
    <p:extLst>
      <p:ext uri="{BB962C8B-B14F-4D97-AF65-F5344CB8AC3E}">
        <p14:creationId xmlns:p14="http://schemas.microsoft.com/office/powerpoint/2010/main" val="240134682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38175"/>
            <a:ext cx="8042276" cy="979160"/>
          </a:xfrm>
        </p:spPr>
        <p:txBody>
          <a:bodyPr>
            <a:normAutofit/>
          </a:bodyPr>
          <a:lstStyle/>
          <a:p>
            <a:r>
              <a:rPr lang="en-US" sz="4000" dirty="0" smtClean="0"/>
              <a:t>OSPF: </a:t>
            </a:r>
            <a:r>
              <a:rPr lang="en-US" dirty="0" smtClean="0"/>
              <a:t>Optimizations</a:t>
            </a:r>
            <a:endParaRPr lang="en-US" sz="4000" dirty="0"/>
          </a:p>
        </p:txBody>
      </p:sp>
      <p:sp>
        <p:nvSpPr>
          <p:cNvPr id="3" name="Content Placeholder 2"/>
          <p:cNvSpPr>
            <a:spLocks noGrp="1"/>
          </p:cNvSpPr>
          <p:nvPr>
            <p:ph idx="1"/>
          </p:nvPr>
        </p:nvSpPr>
        <p:spPr>
          <a:xfrm>
            <a:off x="179512" y="1484784"/>
            <a:ext cx="8784976" cy="1440160"/>
          </a:xfrm>
        </p:spPr>
        <p:txBody>
          <a:bodyPr>
            <a:noAutofit/>
          </a:bodyPr>
          <a:lstStyle/>
          <a:p>
            <a:pPr algn="just">
              <a:buFont typeface="Wingdings" panose="05000000000000000000" pitchFamily="2" charset="2"/>
              <a:buChar char="§"/>
            </a:pPr>
            <a:r>
              <a:rPr lang="en-US" sz="1600" dirty="0">
                <a:ea typeface="ＭＳ Ｐゴシック" charset="0"/>
              </a:rPr>
              <a:t>Almost every network requires tuning based on the equipment, technical requirements, or a variety of other factors. This section explains common concepts involved with the tuning of an OSPF network. </a:t>
            </a:r>
            <a:endParaRPr lang="en-US" sz="1600" dirty="0" smtClean="0">
              <a:ea typeface="ＭＳ Ｐゴシック" charset="0"/>
            </a:endParaRPr>
          </a:p>
          <a:p>
            <a:pPr algn="just">
              <a:buFont typeface="Wingdings" panose="05000000000000000000" pitchFamily="2" charset="2"/>
              <a:buChar char="§"/>
            </a:pPr>
            <a:r>
              <a:rPr lang="en-US" sz="1600" dirty="0"/>
              <a:t>OSPF assigns the </a:t>
            </a:r>
            <a:r>
              <a:rPr lang="en-US" sz="1600" b="1" dirty="0">
                <a:solidFill>
                  <a:srgbClr val="FF0000"/>
                </a:solidFill>
                <a:effectLst>
                  <a:outerShdw blurRad="38100" dist="38100" dir="2700000" algn="tl">
                    <a:srgbClr val="000000">
                      <a:alpha val="43137"/>
                    </a:srgbClr>
                  </a:outerShdw>
                </a:effectLst>
              </a:rPr>
              <a:t>OSPF link cost </a:t>
            </a:r>
            <a:r>
              <a:rPr lang="en-US" sz="1600" dirty="0"/>
              <a:t>for an interface using the formula in Figure 8-9. </a:t>
            </a:r>
            <a:endParaRPr lang="en-US" sz="1600" dirty="0" smtClean="0"/>
          </a:p>
          <a:p>
            <a:pPr algn="just">
              <a:buFont typeface="Wingdings" panose="05000000000000000000" pitchFamily="2" charset="2"/>
              <a:buChar char="§"/>
            </a:pPr>
            <a:r>
              <a:rPr lang="en-US" sz="1600" dirty="0" smtClean="0"/>
              <a:t>The </a:t>
            </a:r>
            <a:r>
              <a:rPr lang="en-US" sz="1600" b="1" dirty="0"/>
              <a:t>default reference bandwidth is 100 Mbps</a:t>
            </a:r>
            <a:r>
              <a:rPr lang="en-US" sz="1600" dirty="0"/>
              <a:t>. Table 8-8 provides the OSPF cost for common network interface types using the default reference bandwidth. </a:t>
            </a:r>
            <a:endParaRPr lang="en-US" sz="1600" dirty="0" smtClean="0"/>
          </a:p>
          <a:p>
            <a:pPr algn="just">
              <a:buFont typeface="Wingdings" panose="05000000000000000000" pitchFamily="2" charset="2"/>
              <a:buChar char="§"/>
            </a:pPr>
            <a:r>
              <a:rPr lang="en-US" sz="1600" dirty="0" smtClean="0"/>
              <a:t>The </a:t>
            </a:r>
            <a:r>
              <a:rPr lang="en-US" sz="1600" dirty="0"/>
              <a:t>command </a:t>
            </a:r>
            <a:r>
              <a:rPr lang="en-US" sz="1600" b="1" dirty="0"/>
              <a:t>auto-cost reference-bandwidth</a:t>
            </a:r>
            <a:r>
              <a:rPr lang="en-US" sz="1600" dirty="0"/>
              <a:t> </a:t>
            </a:r>
            <a:r>
              <a:rPr lang="en-US" sz="1600" i="1" dirty="0"/>
              <a:t>bandwidth-in-mbps</a:t>
            </a:r>
            <a:r>
              <a:rPr lang="en-US" sz="1600" dirty="0"/>
              <a:t> changes the reference bandwidth for all OSPF interfaces associated with that process. </a:t>
            </a:r>
            <a:endParaRPr lang="en-US" sz="1600" dirty="0" smtClean="0"/>
          </a:p>
          <a:p>
            <a:pPr algn="just">
              <a:buFont typeface="Wingdings" panose="05000000000000000000" pitchFamily="2" charset="2"/>
              <a:buChar char="§"/>
            </a:pPr>
            <a:r>
              <a:rPr lang="en-US" sz="1600" dirty="0" smtClean="0"/>
              <a:t>The </a:t>
            </a:r>
            <a:r>
              <a:rPr lang="en-US" sz="1600" dirty="0"/>
              <a:t>OSPF cost can be set manually with the command </a:t>
            </a:r>
            <a:endParaRPr lang="en-US" sz="1600" dirty="0" smtClean="0"/>
          </a:p>
          <a:p>
            <a:pPr marL="0" indent="0" algn="just">
              <a:buNone/>
            </a:pPr>
            <a:r>
              <a:rPr lang="en-US" sz="1600" b="1" dirty="0"/>
              <a:t> </a:t>
            </a:r>
            <a:r>
              <a:rPr lang="en-US" sz="1600" b="1" dirty="0" smtClean="0"/>
              <a:t>        </a:t>
            </a:r>
            <a:r>
              <a:rPr lang="en-US" sz="1600" b="1" dirty="0" err="1" smtClean="0"/>
              <a:t>ip</a:t>
            </a:r>
            <a:r>
              <a:rPr lang="en-US" sz="1600" b="1" dirty="0" smtClean="0"/>
              <a:t> </a:t>
            </a:r>
            <a:r>
              <a:rPr lang="en-US" sz="1600" b="1" dirty="0" err="1"/>
              <a:t>ospf</a:t>
            </a:r>
            <a:r>
              <a:rPr lang="en-US" sz="1600" b="1" dirty="0"/>
              <a:t> cost </a:t>
            </a:r>
            <a:r>
              <a:rPr lang="en-US" sz="1600" i="1" dirty="0"/>
              <a:t>1–65535</a:t>
            </a:r>
            <a:r>
              <a:rPr lang="en-US" sz="1600" dirty="0"/>
              <a:t> underneath the interface. </a:t>
            </a:r>
          </a:p>
          <a:p>
            <a:pPr algn="just">
              <a:buFont typeface="Wingdings" panose="05000000000000000000" pitchFamily="2" charset="2"/>
              <a:buChar char="§"/>
            </a:pPr>
            <a:endParaRPr lang="en-US" sz="1600" dirty="0">
              <a:ea typeface="ＭＳ Ｐゴシック" charset="0"/>
            </a:endParaRPr>
          </a:p>
        </p:txBody>
      </p:sp>
      <p:sp>
        <p:nvSpPr>
          <p:cNvPr id="6" name="Rectangle 5"/>
          <p:cNvSpPr/>
          <p:nvPr/>
        </p:nvSpPr>
        <p:spPr>
          <a:xfrm>
            <a:off x="611560" y="5229200"/>
            <a:ext cx="6398989" cy="461665"/>
          </a:xfrm>
          <a:prstGeom prst="rect">
            <a:avLst/>
          </a:prstGeom>
        </p:spPr>
        <p:txBody>
          <a:bodyPr wrap="square">
            <a:spAutoFit/>
          </a:bodyPr>
          <a:lstStyle/>
          <a:p>
            <a:pPr algn="ctr"/>
            <a:r>
              <a:rPr lang="en-US" sz="1200" i="1" dirty="0"/>
              <a:t>If the value is not changed a </a:t>
            </a:r>
            <a:r>
              <a:rPr lang="en-US" sz="1200" i="1" dirty="0" err="1"/>
              <a:t>FastEthernet</a:t>
            </a:r>
            <a:r>
              <a:rPr lang="en-US" sz="1200" i="1" dirty="0"/>
              <a:t> interface would have the same cost as a 10 Gb interface resulting in poor routing decisions.</a:t>
            </a:r>
            <a:endParaRPr lang="en-US" sz="1200" i="1" dirty="0"/>
          </a:p>
        </p:txBody>
      </p:sp>
      <p:graphicFrame>
        <p:nvGraphicFramePr>
          <p:cNvPr id="7" name="Table 6">
            <a:extLst>
              <a:ext uri="{FF2B5EF4-FFF2-40B4-BE49-F238E27FC236}">
                <a16:creationId xmlns:a16="http://schemas.microsoft.com/office/drawing/2014/main" id="{745D01CF-6DFE-4518-AA49-D11B5F36E5D0}"/>
              </a:ext>
            </a:extLst>
          </p:cNvPr>
          <p:cNvGraphicFramePr>
            <a:graphicFrameLocks noGrp="1"/>
          </p:cNvGraphicFramePr>
          <p:nvPr>
            <p:extLst>
              <p:ext uri="{D42A27DB-BD31-4B8C-83A1-F6EECF244321}">
                <p14:modId xmlns:p14="http://schemas.microsoft.com/office/powerpoint/2010/main" val="886554297"/>
              </p:ext>
            </p:extLst>
          </p:nvPr>
        </p:nvGraphicFramePr>
        <p:xfrm>
          <a:off x="7010549" y="3608349"/>
          <a:ext cx="1996569" cy="1851683"/>
        </p:xfrm>
        <a:graphic>
          <a:graphicData uri="http://schemas.openxmlformats.org/drawingml/2006/table">
            <a:tbl>
              <a:tblPr firstRow="1" bandRow="1">
                <a:tableStyleId>{5C22544A-7EE6-4342-B048-85BDC9FD1C3A}</a:tableStyleId>
              </a:tblPr>
              <a:tblGrid>
                <a:gridCol w="1445209">
                  <a:extLst>
                    <a:ext uri="{9D8B030D-6E8A-4147-A177-3AD203B41FA5}">
                      <a16:colId xmlns:a16="http://schemas.microsoft.com/office/drawing/2014/main" val="2951903413"/>
                    </a:ext>
                  </a:extLst>
                </a:gridCol>
                <a:gridCol w="551360">
                  <a:extLst>
                    <a:ext uri="{9D8B030D-6E8A-4147-A177-3AD203B41FA5}">
                      <a16:colId xmlns:a16="http://schemas.microsoft.com/office/drawing/2014/main" val="3921819504"/>
                    </a:ext>
                  </a:extLst>
                </a:gridCol>
              </a:tblGrid>
              <a:tr h="382466">
                <a:tc>
                  <a:txBody>
                    <a:bodyPr/>
                    <a:lstStyle/>
                    <a:p>
                      <a:r>
                        <a:rPr lang="en-US" sz="1200" dirty="0"/>
                        <a:t>Interface Type</a:t>
                      </a:r>
                    </a:p>
                  </a:txBody>
                  <a:tcPr/>
                </a:tc>
                <a:tc>
                  <a:txBody>
                    <a:bodyPr/>
                    <a:lstStyle/>
                    <a:p>
                      <a:r>
                        <a:rPr lang="en-US" sz="1200" dirty="0"/>
                        <a:t>OSPF Cost</a:t>
                      </a:r>
                    </a:p>
                  </a:txBody>
                  <a:tcPr/>
                </a:tc>
                <a:extLst>
                  <a:ext uri="{0D108BD9-81ED-4DB2-BD59-A6C34878D82A}">
                    <a16:rowId xmlns:a16="http://schemas.microsoft.com/office/drawing/2014/main" val="2142230861"/>
                  </a:ext>
                </a:extLst>
              </a:tr>
              <a:tr h="229480">
                <a:tc>
                  <a:txBody>
                    <a:bodyPr/>
                    <a:lstStyle/>
                    <a:p>
                      <a:r>
                        <a:rPr lang="en-US" sz="1200" dirty="0"/>
                        <a:t>T1</a:t>
                      </a:r>
                    </a:p>
                  </a:txBody>
                  <a:tcPr/>
                </a:tc>
                <a:tc>
                  <a:txBody>
                    <a:bodyPr/>
                    <a:lstStyle/>
                    <a:p>
                      <a:r>
                        <a:rPr lang="en-US" sz="1200" dirty="0"/>
                        <a:t>64</a:t>
                      </a:r>
                    </a:p>
                  </a:txBody>
                  <a:tcPr/>
                </a:tc>
                <a:extLst>
                  <a:ext uri="{0D108BD9-81ED-4DB2-BD59-A6C34878D82A}">
                    <a16:rowId xmlns:a16="http://schemas.microsoft.com/office/drawing/2014/main" val="586435643"/>
                  </a:ext>
                </a:extLst>
              </a:tr>
              <a:tr h="230838">
                <a:tc>
                  <a:txBody>
                    <a:bodyPr/>
                    <a:lstStyle/>
                    <a:p>
                      <a:r>
                        <a:rPr lang="en-US" sz="1200" dirty="0"/>
                        <a:t>Ethernet</a:t>
                      </a:r>
                    </a:p>
                  </a:txBody>
                  <a:tcPr/>
                </a:tc>
                <a:tc>
                  <a:txBody>
                    <a:bodyPr/>
                    <a:lstStyle/>
                    <a:p>
                      <a:r>
                        <a:rPr lang="en-US" sz="1200" dirty="0"/>
                        <a:t>10</a:t>
                      </a:r>
                    </a:p>
                  </a:txBody>
                  <a:tcPr/>
                </a:tc>
                <a:extLst>
                  <a:ext uri="{0D108BD9-81ED-4DB2-BD59-A6C34878D82A}">
                    <a16:rowId xmlns:a16="http://schemas.microsoft.com/office/drawing/2014/main" val="448870614"/>
                  </a:ext>
                </a:extLst>
              </a:tr>
              <a:tr h="230838">
                <a:tc>
                  <a:txBody>
                    <a:bodyPr/>
                    <a:lstStyle/>
                    <a:p>
                      <a:r>
                        <a:rPr lang="en-US" sz="1200" dirty="0"/>
                        <a:t>FastEthernet</a:t>
                      </a:r>
                    </a:p>
                  </a:txBody>
                  <a:tcPr/>
                </a:tc>
                <a:tc>
                  <a:txBody>
                    <a:bodyPr/>
                    <a:lstStyle/>
                    <a:p>
                      <a:r>
                        <a:rPr lang="en-US" sz="1200" dirty="0"/>
                        <a:t>1</a:t>
                      </a:r>
                    </a:p>
                  </a:txBody>
                  <a:tcPr/>
                </a:tc>
                <a:extLst>
                  <a:ext uri="{0D108BD9-81ED-4DB2-BD59-A6C34878D82A}">
                    <a16:rowId xmlns:a16="http://schemas.microsoft.com/office/drawing/2014/main" val="4293700638"/>
                  </a:ext>
                </a:extLst>
              </a:tr>
              <a:tr h="230838">
                <a:tc>
                  <a:txBody>
                    <a:bodyPr/>
                    <a:lstStyle/>
                    <a:p>
                      <a:r>
                        <a:rPr lang="en-US" sz="1200" dirty="0" smtClean="0"/>
                        <a:t>Gig</a:t>
                      </a:r>
                      <a:r>
                        <a:rPr lang="en-US" sz="1200" baseline="0" dirty="0" smtClean="0"/>
                        <a:t> </a:t>
                      </a:r>
                      <a:r>
                        <a:rPr lang="en-US" sz="1200" dirty="0" smtClean="0"/>
                        <a:t>Ethernet</a:t>
                      </a:r>
                      <a:endParaRPr lang="en-US" sz="1200" dirty="0"/>
                    </a:p>
                  </a:txBody>
                  <a:tcPr/>
                </a:tc>
                <a:tc>
                  <a:txBody>
                    <a:bodyPr/>
                    <a:lstStyle/>
                    <a:p>
                      <a:r>
                        <a:rPr lang="en-US" sz="1200" dirty="0"/>
                        <a:t>1</a:t>
                      </a:r>
                    </a:p>
                  </a:txBody>
                  <a:tcPr/>
                </a:tc>
                <a:extLst>
                  <a:ext uri="{0D108BD9-81ED-4DB2-BD59-A6C34878D82A}">
                    <a16:rowId xmlns:a16="http://schemas.microsoft.com/office/drawing/2014/main" val="3570919386"/>
                  </a:ext>
                </a:extLst>
              </a:tr>
              <a:tr h="297203">
                <a:tc>
                  <a:txBody>
                    <a:bodyPr/>
                    <a:lstStyle/>
                    <a:p>
                      <a:r>
                        <a:rPr lang="en-US" sz="1200" dirty="0"/>
                        <a:t>10 </a:t>
                      </a:r>
                      <a:r>
                        <a:rPr lang="en-US" sz="1200" dirty="0" smtClean="0"/>
                        <a:t>Gig</a:t>
                      </a:r>
                      <a:r>
                        <a:rPr lang="en-US" sz="1200" baseline="0" dirty="0" smtClean="0"/>
                        <a:t> </a:t>
                      </a:r>
                      <a:r>
                        <a:rPr lang="en-US" sz="1200" dirty="0" smtClean="0"/>
                        <a:t>Ethernet</a:t>
                      </a:r>
                      <a:endParaRPr lang="en-US" sz="1200" dirty="0"/>
                    </a:p>
                  </a:txBody>
                  <a:tcPr/>
                </a:tc>
                <a:tc>
                  <a:txBody>
                    <a:bodyPr/>
                    <a:lstStyle/>
                    <a:p>
                      <a:r>
                        <a:rPr lang="en-US" sz="1200" dirty="0"/>
                        <a:t>1</a:t>
                      </a:r>
                    </a:p>
                  </a:txBody>
                  <a:tcPr/>
                </a:tc>
                <a:extLst>
                  <a:ext uri="{0D108BD9-81ED-4DB2-BD59-A6C34878D82A}">
                    <a16:rowId xmlns:a16="http://schemas.microsoft.com/office/drawing/2014/main" val="3821044287"/>
                  </a:ext>
                </a:extLst>
              </a:tr>
            </a:tbl>
          </a:graphicData>
        </a:graphic>
      </p:graphicFrame>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55776" y="4293096"/>
            <a:ext cx="3331845" cy="637358"/>
          </a:xfrm>
          <a:prstGeom prst="rect">
            <a:avLst/>
          </a:prstGeom>
          <a:ln>
            <a:solidFill>
              <a:schemeClr val="tx1"/>
            </a:solidFill>
          </a:ln>
        </p:spPr>
      </p:pic>
    </p:spTree>
    <p:extLst>
      <p:ext uri="{BB962C8B-B14F-4D97-AF65-F5344CB8AC3E}">
        <p14:creationId xmlns:p14="http://schemas.microsoft.com/office/powerpoint/2010/main" val="42698224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38175"/>
            <a:ext cx="8042276" cy="979160"/>
          </a:xfrm>
        </p:spPr>
        <p:txBody>
          <a:bodyPr>
            <a:normAutofit/>
          </a:bodyPr>
          <a:lstStyle/>
          <a:p>
            <a:r>
              <a:rPr lang="en-US" sz="4000" dirty="0" smtClean="0"/>
              <a:t>OSPF: </a:t>
            </a:r>
            <a:r>
              <a:rPr lang="en-US" dirty="0" smtClean="0"/>
              <a:t>Optimizations</a:t>
            </a:r>
            <a:endParaRPr lang="en-US" sz="4000" dirty="0"/>
          </a:p>
        </p:txBody>
      </p:sp>
      <p:sp>
        <p:nvSpPr>
          <p:cNvPr id="3" name="Content Placeholder 2"/>
          <p:cNvSpPr>
            <a:spLocks noGrp="1"/>
          </p:cNvSpPr>
          <p:nvPr>
            <p:ph idx="1"/>
          </p:nvPr>
        </p:nvSpPr>
        <p:spPr>
          <a:xfrm>
            <a:off x="179512" y="1484784"/>
            <a:ext cx="8784976" cy="1440160"/>
          </a:xfrm>
        </p:spPr>
        <p:txBody>
          <a:bodyPr>
            <a:noAutofit/>
          </a:bodyPr>
          <a:lstStyle/>
          <a:p>
            <a:pPr algn="just">
              <a:buFont typeface="Wingdings" panose="05000000000000000000" pitchFamily="2" charset="2"/>
              <a:buChar char="§"/>
            </a:pPr>
            <a:r>
              <a:rPr lang="en-US" sz="1600" dirty="0"/>
              <a:t>OSPF sends hello packets at set intervals based on the hello timer. OSPF uses a </a:t>
            </a:r>
            <a:r>
              <a:rPr lang="en-US" sz="1600" b="1" i="1" dirty="0"/>
              <a:t>dead interval timer, which is four times the hello timer</a:t>
            </a:r>
            <a:r>
              <a:rPr lang="en-US" sz="1600" dirty="0"/>
              <a:t>. If a router does not receive a hello before the OSPF dead interval timer reaches 0, </a:t>
            </a:r>
            <a:r>
              <a:rPr lang="en-US" sz="1600" b="1" i="1" dirty="0"/>
              <a:t>the neighbor state is changed to down</a:t>
            </a:r>
            <a:r>
              <a:rPr lang="en-US" sz="1600" dirty="0"/>
              <a:t>. </a:t>
            </a:r>
            <a:endParaRPr lang="en-US" sz="1600" dirty="0" smtClean="0"/>
          </a:p>
          <a:p>
            <a:pPr algn="just">
              <a:buFont typeface="Wingdings" panose="05000000000000000000" pitchFamily="2" charset="2"/>
              <a:buChar char="§"/>
            </a:pPr>
            <a:r>
              <a:rPr lang="en-US" sz="1600" dirty="0" smtClean="0"/>
              <a:t>The </a:t>
            </a:r>
            <a:r>
              <a:rPr lang="en-US" sz="1600" dirty="0"/>
              <a:t>OSPF router sends out an LSA, with the topology change, and the SPF algorithm processes all routers in the area. </a:t>
            </a:r>
          </a:p>
          <a:p>
            <a:pPr algn="just">
              <a:buFont typeface="Wingdings" panose="05000000000000000000" pitchFamily="2" charset="2"/>
              <a:buChar char="§"/>
            </a:pPr>
            <a:r>
              <a:rPr lang="en-US" sz="1600" dirty="0" smtClean="0"/>
              <a:t>OSPF </a:t>
            </a:r>
            <a:r>
              <a:rPr lang="en-US" sz="1600" b="1" i="1" dirty="0">
                <a:solidFill>
                  <a:srgbClr val="FF0000"/>
                </a:solidFill>
                <a:effectLst>
                  <a:outerShdw blurRad="38100" dist="38100" dir="2700000" algn="tl">
                    <a:srgbClr val="000000">
                      <a:alpha val="43137"/>
                    </a:srgbClr>
                  </a:outerShdw>
                </a:effectLst>
              </a:rPr>
              <a:t>allows modification to the hello timer interval </a:t>
            </a:r>
            <a:r>
              <a:rPr lang="en-US" sz="1600" dirty="0"/>
              <a:t>with values between 1 and 65,535 seconds. </a:t>
            </a:r>
            <a:endParaRPr lang="en-US" sz="1600" dirty="0" smtClean="0"/>
          </a:p>
          <a:p>
            <a:pPr algn="just">
              <a:buFont typeface="Wingdings" panose="05000000000000000000" pitchFamily="2" charset="2"/>
              <a:buChar char="§"/>
            </a:pPr>
            <a:r>
              <a:rPr lang="en-US" sz="1600" dirty="0" smtClean="0"/>
              <a:t>The </a:t>
            </a:r>
            <a:r>
              <a:rPr lang="en-US" sz="1600" dirty="0"/>
              <a:t>OSPF hello timer is modified with the interface configuration sub mode command </a:t>
            </a:r>
            <a:r>
              <a:rPr lang="en-US" sz="1600" b="1" dirty="0" err="1"/>
              <a:t>ip</a:t>
            </a:r>
            <a:r>
              <a:rPr lang="en-US" sz="1600" b="1" dirty="0"/>
              <a:t> </a:t>
            </a:r>
            <a:r>
              <a:rPr lang="en-US" sz="1600" b="1" dirty="0" err="1"/>
              <a:t>ospf</a:t>
            </a:r>
            <a:r>
              <a:rPr lang="en-US" sz="1600" b="1" dirty="0"/>
              <a:t> hello-interval </a:t>
            </a:r>
            <a:r>
              <a:rPr lang="en-US" sz="1600" i="1" dirty="0"/>
              <a:t>1–65535. </a:t>
            </a:r>
          </a:p>
          <a:p>
            <a:pPr algn="just">
              <a:buFont typeface="Wingdings" panose="05000000000000000000" pitchFamily="2" charset="2"/>
              <a:buChar char="§"/>
            </a:pPr>
            <a:r>
              <a:rPr lang="en-US" sz="1600" dirty="0" smtClean="0"/>
              <a:t>The </a:t>
            </a:r>
            <a:r>
              <a:rPr lang="en-US" sz="1600" dirty="0"/>
              <a:t>OSPF </a:t>
            </a:r>
            <a:r>
              <a:rPr lang="en-US" sz="1600" b="1" i="1" dirty="0"/>
              <a:t>dead interval timer can be changed </a:t>
            </a:r>
            <a:r>
              <a:rPr lang="en-US" sz="1600" dirty="0"/>
              <a:t>with the command </a:t>
            </a:r>
            <a:r>
              <a:rPr lang="en-US" sz="1600" b="1" dirty="0" err="1"/>
              <a:t>ip</a:t>
            </a:r>
            <a:r>
              <a:rPr lang="en-US" sz="1600" b="1" dirty="0"/>
              <a:t> </a:t>
            </a:r>
            <a:r>
              <a:rPr lang="en-US" sz="1600" b="1" dirty="0" err="1"/>
              <a:t>ospf</a:t>
            </a:r>
            <a:r>
              <a:rPr lang="en-US" sz="1600" b="1" dirty="0"/>
              <a:t> dead-interval </a:t>
            </a:r>
            <a:r>
              <a:rPr lang="en-US" sz="1600" i="1" dirty="0"/>
              <a:t>1–65535</a:t>
            </a:r>
            <a:r>
              <a:rPr lang="en-US" sz="1600" dirty="0"/>
              <a:t> under the interface configuration sub mode. </a:t>
            </a:r>
            <a:endParaRPr lang="en-US" sz="1600" dirty="0" smtClean="0"/>
          </a:p>
          <a:p>
            <a:pPr algn="just">
              <a:buFont typeface="Wingdings" panose="05000000000000000000" pitchFamily="2" charset="2"/>
              <a:buChar char="§"/>
            </a:pPr>
            <a:r>
              <a:rPr lang="en-US" sz="1600" dirty="0" smtClean="0"/>
              <a:t>The </a:t>
            </a:r>
            <a:r>
              <a:rPr lang="en-US" sz="1600" b="1" i="1" u="sng" dirty="0"/>
              <a:t>dead interval timer setting must be greater than the hello timer setting</a:t>
            </a:r>
            <a:r>
              <a:rPr lang="en-US" sz="1600" dirty="0"/>
              <a:t> to ensure that the dead interval timer does not reach 0 in between hello </a:t>
            </a:r>
            <a:r>
              <a:rPr lang="en-US" sz="1600" dirty="0" smtClean="0"/>
              <a:t>packets.</a:t>
            </a:r>
          </a:p>
          <a:p>
            <a:pPr algn="just">
              <a:buFont typeface="Wingdings" panose="05000000000000000000" pitchFamily="2" charset="2"/>
              <a:buChar char="§"/>
            </a:pPr>
            <a:r>
              <a:rPr lang="en-US" sz="1600" dirty="0" smtClean="0"/>
              <a:t>The </a:t>
            </a:r>
            <a:r>
              <a:rPr lang="en-US" sz="1600" dirty="0"/>
              <a:t>timers for an OSPF interfaces are shown with the command </a:t>
            </a:r>
            <a:r>
              <a:rPr lang="en-US" sz="1600" b="1" dirty="0"/>
              <a:t>show </a:t>
            </a:r>
            <a:r>
              <a:rPr lang="en-US" sz="1600" b="1" dirty="0" err="1"/>
              <a:t>ip</a:t>
            </a:r>
            <a:r>
              <a:rPr lang="en-US" sz="1600" b="1" dirty="0"/>
              <a:t> </a:t>
            </a:r>
            <a:r>
              <a:rPr lang="en-US" sz="1600" b="1" dirty="0" err="1"/>
              <a:t>ospf</a:t>
            </a:r>
            <a:r>
              <a:rPr lang="en-US" sz="1600" b="1" dirty="0"/>
              <a:t> interface</a:t>
            </a:r>
            <a:r>
              <a:rPr lang="en-US" sz="1600" dirty="0"/>
              <a:t>. The timers need to match on the neighboring interface.</a:t>
            </a:r>
            <a:endParaRPr lang="en-US" sz="1600" dirty="0"/>
          </a:p>
        </p:txBody>
      </p:sp>
    </p:spTree>
    <p:extLst>
      <p:ext uri="{BB962C8B-B14F-4D97-AF65-F5344CB8AC3E}">
        <p14:creationId xmlns:p14="http://schemas.microsoft.com/office/powerpoint/2010/main" val="28469213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38175"/>
            <a:ext cx="8042276" cy="979160"/>
          </a:xfrm>
        </p:spPr>
        <p:txBody>
          <a:bodyPr>
            <a:normAutofit/>
          </a:bodyPr>
          <a:lstStyle/>
          <a:p>
            <a:r>
              <a:rPr lang="en-US" sz="4000" dirty="0" smtClean="0"/>
              <a:t>OSPF: </a:t>
            </a:r>
            <a:r>
              <a:rPr lang="en-US" dirty="0" smtClean="0"/>
              <a:t>Optimizations</a:t>
            </a:r>
            <a:endParaRPr lang="en-US" sz="4000" dirty="0"/>
          </a:p>
        </p:txBody>
      </p:sp>
      <p:sp>
        <p:nvSpPr>
          <p:cNvPr id="3" name="Content Placeholder 2"/>
          <p:cNvSpPr>
            <a:spLocks noGrp="1"/>
          </p:cNvSpPr>
          <p:nvPr>
            <p:ph idx="1"/>
          </p:nvPr>
        </p:nvSpPr>
        <p:spPr>
          <a:xfrm>
            <a:off x="179512" y="1484784"/>
            <a:ext cx="8784976" cy="1440160"/>
          </a:xfrm>
        </p:spPr>
        <p:txBody>
          <a:bodyPr>
            <a:noAutofit/>
          </a:bodyPr>
          <a:lstStyle/>
          <a:p>
            <a:pPr algn="just">
              <a:buFont typeface="Wingdings" panose="05000000000000000000" pitchFamily="2" charset="2"/>
              <a:buChar char="§"/>
            </a:pPr>
            <a:r>
              <a:rPr lang="en-US" sz="1600" b="1" dirty="0"/>
              <a:t>Any router with OSPF priority of 1 to 255 on its OSPF interface attempts to become the DR</a:t>
            </a:r>
            <a:r>
              <a:rPr lang="en-US" sz="1600" dirty="0"/>
              <a:t>. </a:t>
            </a:r>
            <a:endParaRPr lang="en-US" sz="1600" dirty="0" smtClean="0"/>
          </a:p>
          <a:p>
            <a:pPr algn="just">
              <a:buFont typeface="Wingdings" panose="05000000000000000000" pitchFamily="2" charset="2"/>
              <a:buChar char="§"/>
            </a:pPr>
            <a:r>
              <a:rPr lang="en-US" sz="1600" b="1" i="1" dirty="0" smtClean="0"/>
              <a:t>By </a:t>
            </a:r>
            <a:r>
              <a:rPr lang="en-US" sz="1600" b="1" i="1" dirty="0"/>
              <a:t>default, all OSPF interfaces use a priority of 1</a:t>
            </a:r>
            <a:r>
              <a:rPr lang="en-US" sz="1600" dirty="0"/>
              <a:t>. The routers place their RID and OSPF priorities in their OSPF hellos for that segment.</a:t>
            </a:r>
          </a:p>
          <a:p>
            <a:pPr algn="just">
              <a:buFont typeface="Wingdings" panose="05000000000000000000" pitchFamily="2" charset="2"/>
              <a:buChar char="§"/>
            </a:pPr>
            <a:r>
              <a:rPr lang="en-US" sz="1600" dirty="0"/>
              <a:t>Routers then receive and examine OSPF hellos from neighboring routers. If the hello received is more favorable, the router updates its OSPF hello packet to use the more preferable RID in the DR field. </a:t>
            </a:r>
            <a:endParaRPr lang="en-US" sz="1600" dirty="0" smtClean="0"/>
          </a:p>
          <a:p>
            <a:pPr algn="just">
              <a:buFont typeface="Wingdings" panose="05000000000000000000" pitchFamily="2" charset="2"/>
              <a:buChar char="§"/>
            </a:pPr>
            <a:r>
              <a:rPr lang="en-US" sz="1600" dirty="0" smtClean="0"/>
              <a:t>OSPF </a:t>
            </a:r>
            <a:r>
              <a:rPr lang="en-US" sz="1600" dirty="0"/>
              <a:t>deems a router more preferable if the priority for the interface is the highest for that segment. </a:t>
            </a:r>
            <a:r>
              <a:rPr lang="en-US" sz="1600" b="1" i="1" dirty="0"/>
              <a:t>If the OSPF priority is the same, the higher RID is more favorable</a:t>
            </a:r>
            <a:r>
              <a:rPr lang="en-US" sz="1600" dirty="0"/>
              <a:t>.</a:t>
            </a:r>
          </a:p>
          <a:p>
            <a:pPr algn="just">
              <a:buFont typeface="Wingdings" panose="05000000000000000000" pitchFamily="2" charset="2"/>
              <a:buChar char="§"/>
            </a:pPr>
            <a:r>
              <a:rPr lang="en-US" sz="1600" dirty="0"/>
              <a:t>After all routers agree on the same DR, all routers for that segment become adjacent with the DR. Then the election for the BDR takes place. The election follows the same logic for the DR election, except that the DR does not add its RID to the BDR field of the hello packet.</a:t>
            </a:r>
          </a:p>
          <a:p>
            <a:pPr algn="just">
              <a:buFont typeface="Wingdings" panose="05000000000000000000" pitchFamily="2" charset="2"/>
              <a:buChar char="§"/>
            </a:pPr>
            <a:r>
              <a:rPr lang="en-US" sz="1600" dirty="0"/>
              <a:t>The OSPF DR and BDR roles cannot be preempted after the DR/BDR election except for failure (or process restart of the DR or BDR). </a:t>
            </a:r>
          </a:p>
          <a:p>
            <a:pPr algn="just">
              <a:buFont typeface="Wingdings" panose="05000000000000000000" pitchFamily="2" charset="2"/>
              <a:buChar char="§"/>
            </a:pPr>
            <a:r>
              <a:rPr lang="en-US" sz="1600" dirty="0"/>
              <a:t>Determine the interface role by viewing the OSPF interface with the command </a:t>
            </a:r>
            <a:r>
              <a:rPr lang="en-US" sz="1600" b="1" dirty="0"/>
              <a:t>show </a:t>
            </a:r>
            <a:r>
              <a:rPr lang="en-US" sz="1600" b="1" dirty="0" err="1"/>
              <a:t>ip</a:t>
            </a:r>
            <a:r>
              <a:rPr lang="en-US" sz="1600" b="1" dirty="0"/>
              <a:t> </a:t>
            </a:r>
            <a:r>
              <a:rPr lang="en-US" sz="1600" b="1" dirty="0" err="1"/>
              <a:t>ospf</a:t>
            </a:r>
            <a:r>
              <a:rPr lang="en-US" sz="1600" b="1" dirty="0"/>
              <a:t> interface brief</a:t>
            </a:r>
            <a:r>
              <a:rPr lang="en-US" sz="1600" dirty="0"/>
              <a:t>. </a:t>
            </a:r>
            <a:endParaRPr lang="en-US" sz="1600" dirty="0"/>
          </a:p>
        </p:txBody>
      </p:sp>
    </p:spTree>
    <p:extLst>
      <p:ext uri="{BB962C8B-B14F-4D97-AF65-F5344CB8AC3E}">
        <p14:creationId xmlns:p14="http://schemas.microsoft.com/office/powerpoint/2010/main" val="386524735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38175"/>
            <a:ext cx="8042276" cy="979160"/>
          </a:xfrm>
        </p:spPr>
        <p:txBody>
          <a:bodyPr>
            <a:normAutofit/>
          </a:bodyPr>
          <a:lstStyle/>
          <a:p>
            <a:r>
              <a:rPr lang="en-US" sz="4000" dirty="0" smtClean="0"/>
              <a:t>OSPF: </a:t>
            </a:r>
            <a:r>
              <a:rPr lang="en-US" dirty="0" smtClean="0"/>
              <a:t>Optimizations</a:t>
            </a:r>
            <a:endParaRPr lang="en-US" sz="4000" dirty="0"/>
          </a:p>
        </p:txBody>
      </p:sp>
      <p:sp>
        <p:nvSpPr>
          <p:cNvPr id="3" name="Content Placeholder 2"/>
          <p:cNvSpPr>
            <a:spLocks noGrp="1"/>
          </p:cNvSpPr>
          <p:nvPr>
            <p:ph idx="1"/>
          </p:nvPr>
        </p:nvSpPr>
        <p:spPr>
          <a:xfrm>
            <a:off x="179512" y="1484784"/>
            <a:ext cx="8784976" cy="1440160"/>
          </a:xfrm>
        </p:spPr>
        <p:txBody>
          <a:bodyPr>
            <a:noAutofit/>
          </a:bodyPr>
          <a:lstStyle/>
          <a:p>
            <a:pPr algn="just">
              <a:buFont typeface="Wingdings" panose="05000000000000000000" pitchFamily="2" charset="2"/>
              <a:buChar char="§"/>
            </a:pPr>
            <a:r>
              <a:rPr lang="en-US" sz="1600" dirty="0"/>
              <a:t>To change DR placement, </a:t>
            </a:r>
            <a:r>
              <a:rPr lang="en-US" sz="1600" b="1" i="1" dirty="0"/>
              <a:t>modify the interface priority to a higher value than the existing DR has</a:t>
            </a:r>
            <a:r>
              <a:rPr lang="en-US" sz="1600" dirty="0"/>
              <a:t>. </a:t>
            </a:r>
            <a:endParaRPr lang="en-US" sz="1600" dirty="0" smtClean="0"/>
          </a:p>
          <a:p>
            <a:pPr algn="just">
              <a:buFont typeface="Wingdings" panose="05000000000000000000" pitchFamily="2" charset="2"/>
              <a:buChar char="§"/>
            </a:pPr>
            <a:r>
              <a:rPr lang="en-US" sz="1600" dirty="0" smtClean="0"/>
              <a:t>The </a:t>
            </a:r>
            <a:r>
              <a:rPr lang="en-US" sz="1600" dirty="0"/>
              <a:t>priority can be set manually under the interface configuration with the command </a:t>
            </a:r>
            <a:r>
              <a:rPr lang="en-US" sz="1600" b="1" dirty="0" err="1"/>
              <a:t>ip</a:t>
            </a:r>
            <a:r>
              <a:rPr lang="en-US" sz="1600" b="1" dirty="0"/>
              <a:t> </a:t>
            </a:r>
            <a:r>
              <a:rPr lang="en-US" sz="1600" b="1" dirty="0" err="1"/>
              <a:t>ospf</a:t>
            </a:r>
            <a:r>
              <a:rPr lang="en-US" sz="1600" b="1" dirty="0"/>
              <a:t> priority </a:t>
            </a:r>
            <a:r>
              <a:rPr lang="en-US" sz="1600" i="1" dirty="0"/>
              <a:t>0–255</a:t>
            </a:r>
            <a:r>
              <a:rPr lang="en-US" sz="1600" dirty="0"/>
              <a:t> for IOS nodes. </a:t>
            </a:r>
            <a:endParaRPr lang="en-US" sz="1600" dirty="0" smtClean="0"/>
          </a:p>
          <a:p>
            <a:pPr algn="just">
              <a:buFont typeface="Wingdings" panose="05000000000000000000" pitchFamily="2" charset="2"/>
              <a:buChar char="§"/>
            </a:pPr>
            <a:r>
              <a:rPr lang="en-US" sz="1600" dirty="0" smtClean="0"/>
              <a:t>Setting </a:t>
            </a:r>
            <a:r>
              <a:rPr lang="en-US" sz="1600" dirty="0"/>
              <a:t>an </a:t>
            </a:r>
            <a:r>
              <a:rPr lang="en-US" sz="1600" b="1" i="1" dirty="0"/>
              <a:t>interface priority to 0 removes that interface from the DR/BDR election immediately</a:t>
            </a:r>
            <a:r>
              <a:rPr lang="en-US" sz="1600" dirty="0"/>
              <a:t>. </a:t>
            </a:r>
            <a:endParaRPr lang="en-US" sz="1600" dirty="0" smtClean="0"/>
          </a:p>
          <a:p>
            <a:pPr algn="just">
              <a:buFont typeface="Wingdings" panose="05000000000000000000" pitchFamily="2" charset="2"/>
              <a:buChar char="§"/>
            </a:pPr>
            <a:r>
              <a:rPr lang="en-US" sz="1600" dirty="0" smtClean="0"/>
              <a:t>Raising </a:t>
            </a:r>
            <a:r>
              <a:rPr lang="en-US" sz="1600" dirty="0"/>
              <a:t>the </a:t>
            </a:r>
            <a:r>
              <a:rPr lang="en-US" sz="1600" b="1" i="1" dirty="0"/>
              <a:t>priority above the default value (1) makes that interface more favorable compared to interfaces with the default value</a:t>
            </a:r>
            <a:r>
              <a:rPr lang="en-US" sz="1600" dirty="0"/>
              <a:t>.</a:t>
            </a:r>
          </a:p>
          <a:p>
            <a:pPr algn="just">
              <a:buFont typeface="Wingdings" panose="05000000000000000000" pitchFamily="2" charset="2"/>
              <a:buChar char="§"/>
            </a:pPr>
            <a:r>
              <a:rPr lang="en-US" sz="1600" dirty="0"/>
              <a:t>Figure 8-10 provides a topology example to illustrate modification of DR/BDR placement in a network segment.</a:t>
            </a:r>
            <a:endParaRPr lang="en-US" sz="16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96136" y="3833430"/>
            <a:ext cx="3168352" cy="1833589"/>
          </a:xfrm>
          <a:prstGeom prst="rect">
            <a:avLst/>
          </a:prstGeom>
        </p:spPr>
      </p:pic>
      <p:sp>
        <p:nvSpPr>
          <p:cNvPr id="5" name="Rectangle 4"/>
          <p:cNvSpPr/>
          <p:nvPr/>
        </p:nvSpPr>
        <p:spPr>
          <a:xfrm>
            <a:off x="971600" y="4005064"/>
            <a:ext cx="4572000" cy="954107"/>
          </a:xfrm>
          <a:prstGeom prst="rect">
            <a:avLst/>
          </a:prstGeom>
        </p:spPr>
        <p:txBody>
          <a:bodyPr>
            <a:spAutoFit/>
          </a:bodyPr>
          <a:lstStyle/>
          <a:p>
            <a:pPr algn="just"/>
            <a:r>
              <a:rPr lang="en-US" sz="1400" i="1" dirty="0"/>
              <a:t>To accomplish the placement in the topology, the OSPF priority for R1 is set to 100, R2 and R3 are left at the default priority of 1, and R4 is set to 0 so that it will never become DR or BDR.</a:t>
            </a:r>
            <a:endParaRPr lang="en-US" sz="1400" i="1" dirty="0"/>
          </a:p>
        </p:txBody>
      </p:sp>
      <p:sp>
        <p:nvSpPr>
          <p:cNvPr id="6" name="TextBox 5"/>
          <p:cNvSpPr txBox="1"/>
          <p:nvPr/>
        </p:nvSpPr>
        <p:spPr>
          <a:xfrm>
            <a:off x="1691680" y="4750224"/>
            <a:ext cx="4046220" cy="830997"/>
          </a:xfrm>
          <a:prstGeom prst="rect">
            <a:avLst/>
          </a:prstGeom>
          <a:noFill/>
          <a:ln>
            <a:solidFill>
              <a:schemeClr val="tx1"/>
            </a:solidFill>
          </a:ln>
        </p:spPr>
        <p:txBody>
          <a:bodyPr wrap="square" rtlCol="0">
            <a:spAutoFit/>
          </a:bodyPr>
          <a:lstStyle/>
          <a:p>
            <a:r>
              <a:rPr lang="en-US" sz="1200" dirty="0"/>
              <a:t>R1(config)# interface G0/1</a:t>
            </a:r>
          </a:p>
          <a:p>
            <a:r>
              <a:rPr lang="en-US" sz="1200" dirty="0"/>
              <a:t>R1(config-if)# ip ospf priority 100</a:t>
            </a:r>
          </a:p>
          <a:p>
            <a:r>
              <a:rPr lang="en-US" sz="1200" dirty="0"/>
              <a:t>R4(config)# interface G0/1</a:t>
            </a:r>
          </a:p>
          <a:p>
            <a:r>
              <a:rPr lang="en-US" sz="1200" dirty="0"/>
              <a:t>R4(config-if)# ip ospf priority 0</a:t>
            </a:r>
          </a:p>
        </p:txBody>
      </p:sp>
    </p:spTree>
    <p:extLst>
      <p:ext uri="{BB962C8B-B14F-4D97-AF65-F5344CB8AC3E}">
        <p14:creationId xmlns:p14="http://schemas.microsoft.com/office/powerpoint/2010/main" val="2323389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38175"/>
            <a:ext cx="8042276" cy="979160"/>
          </a:xfrm>
        </p:spPr>
        <p:txBody>
          <a:bodyPr>
            <a:normAutofit/>
          </a:bodyPr>
          <a:lstStyle/>
          <a:p>
            <a:r>
              <a:rPr lang="en-US" sz="4000" dirty="0" smtClean="0"/>
              <a:t>OSPF: </a:t>
            </a:r>
            <a:r>
              <a:rPr lang="en-US" dirty="0" smtClean="0"/>
              <a:t>Network Types</a:t>
            </a:r>
            <a:endParaRPr lang="en-US" sz="4000" dirty="0"/>
          </a:p>
        </p:txBody>
      </p:sp>
      <p:sp>
        <p:nvSpPr>
          <p:cNvPr id="3" name="Content Placeholder 2"/>
          <p:cNvSpPr>
            <a:spLocks noGrp="1"/>
          </p:cNvSpPr>
          <p:nvPr>
            <p:ph idx="1"/>
          </p:nvPr>
        </p:nvSpPr>
        <p:spPr>
          <a:xfrm>
            <a:off x="141127" y="1268760"/>
            <a:ext cx="8858571" cy="1440160"/>
          </a:xfrm>
        </p:spPr>
        <p:txBody>
          <a:bodyPr>
            <a:noAutofit/>
          </a:bodyPr>
          <a:lstStyle/>
          <a:p>
            <a:pPr marL="0" indent="0" algn="just">
              <a:buNone/>
            </a:pPr>
            <a:r>
              <a:rPr lang="en-US" sz="1500" b="1" dirty="0"/>
              <a:t>Broadcast</a:t>
            </a:r>
            <a:r>
              <a:rPr lang="en-US" sz="1500" dirty="0"/>
              <a:t>: </a:t>
            </a:r>
            <a:endParaRPr lang="en-US" sz="1500" dirty="0" smtClean="0"/>
          </a:p>
          <a:p>
            <a:pPr algn="just">
              <a:buFont typeface="Wingdings" panose="05000000000000000000" pitchFamily="2" charset="2"/>
              <a:buChar char="§"/>
            </a:pPr>
            <a:r>
              <a:rPr lang="en-US" sz="1500" dirty="0" smtClean="0"/>
              <a:t>Broadcast </a:t>
            </a:r>
            <a:r>
              <a:rPr lang="en-US" sz="1500" dirty="0"/>
              <a:t>networks are </a:t>
            </a:r>
            <a:r>
              <a:rPr lang="en-US" sz="1500" dirty="0" err="1"/>
              <a:t>multiaccess</a:t>
            </a:r>
            <a:r>
              <a:rPr lang="en-US" sz="1500" dirty="0"/>
              <a:t> in that they are capable of connecting more than two devices. </a:t>
            </a:r>
            <a:endParaRPr lang="en-US" sz="1500" dirty="0" smtClean="0"/>
          </a:p>
          <a:p>
            <a:pPr algn="just">
              <a:buFont typeface="Wingdings" panose="05000000000000000000" pitchFamily="2" charset="2"/>
              <a:buChar char="§"/>
            </a:pPr>
            <a:r>
              <a:rPr lang="en-US" sz="1500" dirty="0" smtClean="0"/>
              <a:t>A </a:t>
            </a:r>
            <a:r>
              <a:rPr lang="en-US" sz="1500" dirty="0"/>
              <a:t>DR is required for OSPF broadcast networks because of the possibility that multiple nodes can exist on a segment, and LSA flooding needs to be controlled. </a:t>
            </a:r>
            <a:endParaRPr lang="en-US" sz="1500" dirty="0" smtClean="0"/>
          </a:p>
          <a:p>
            <a:pPr algn="just">
              <a:buFont typeface="Wingdings" panose="05000000000000000000" pitchFamily="2" charset="2"/>
              <a:buChar char="§"/>
            </a:pPr>
            <a:r>
              <a:rPr lang="en-US" sz="1500" dirty="0" smtClean="0"/>
              <a:t>The </a:t>
            </a:r>
            <a:r>
              <a:rPr lang="en-US" sz="1500" dirty="0"/>
              <a:t>interface parameter command </a:t>
            </a:r>
            <a:r>
              <a:rPr lang="en-US" sz="1500" b="1" dirty="0" err="1"/>
              <a:t>ip</a:t>
            </a:r>
            <a:r>
              <a:rPr lang="en-US" sz="1500" b="1" dirty="0"/>
              <a:t> </a:t>
            </a:r>
            <a:r>
              <a:rPr lang="en-US" sz="1500" b="1" dirty="0" err="1"/>
              <a:t>ospf</a:t>
            </a:r>
            <a:r>
              <a:rPr lang="en-US" sz="1500" b="1" dirty="0"/>
              <a:t> network broadcast </a:t>
            </a:r>
            <a:r>
              <a:rPr lang="en-US" sz="1500" dirty="0"/>
              <a:t>overrides the automatically configured setting and statically sets an interface as an OSPF broadcast network type. </a:t>
            </a:r>
          </a:p>
          <a:p>
            <a:pPr marL="0" indent="0" algn="just">
              <a:buNone/>
            </a:pPr>
            <a:r>
              <a:rPr lang="en-US" sz="1500" b="1" dirty="0"/>
              <a:t>P2P</a:t>
            </a:r>
            <a:r>
              <a:rPr lang="en-US" sz="1500" dirty="0"/>
              <a:t>: </a:t>
            </a:r>
            <a:endParaRPr lang="en-US" sz="1500" dirty="0" smtClean="0"/>
          </a:p>
          <a:p>
            <a:pPr algn="just">
              <a:buFont typeface="Wingdings" panose="05000000000000000000" pitchFamily="2" charset="2"/>
              <a:buChar char="§"/>
            </a:pPr>
            <a:r>
              <a:rPr lang="en-US" sz="1500" dirty="0" smtClean="0"/>
              <a:t>A </a:t>
            </a:r>
            <a:r>
              <a:rPr lang="en-US" sz="1500" dirty="0"/>
              <a:t>network circuit that allows only </a:t>
            </a:r>
            <a:r>
              <a:rPr lang="en-US" sz="1500" dirty="0" smtClean="0"/>
              <a:t>two devices </a:t>
            </a:r>
            <a:r>
              <a:rPr lang="en-US" sz="1500" dirty="0"/>
              <a:t>to communicate is considered a point-to-point </a:t>
            </a:r>
            <a:r>
              <a:rPr lang="en-US" sz="1500" dirty="0" smtClean="0"/>
              <a:t>network</a:t>
            </a:r>
            <a:r>
              <a:rPr lang="en-US" sz="1500" dirty="0"/>
              <a:t>. </a:t>
            </a:r>
            <a:endParaRPr lang="en-US" sz="1500" dirty="0" smtClean="0"/>
          </a:p>
          <a:p>
            <a:pPr algn="just">
              <a:buFont typeface="Wingdings" panose="05000000000000000000" pitchFamily="2" charset="2"/>
              <a:buChar char="§"/>
            </a:pPr>
            <a:r>
              <a:rPr lang="en-US" sz="1500" dirty="0" smtClean="0"/>
              <a:t>Only </a:t>
            </a:r>
            <a:r>
              <a:rPr lang="en-US" sz="1500" dirty="0"/>
              <a:t>two nodes can exist on this type of network so no DR is required. </a:t>
            </a:r>
            <a:endParaRPr lang="en-US" sz="1500" dirty="0" smtClean="0"/>
          </a:p>
          <a:p>
            <a:pPr algn="just">
              <a:buFont typeface="Wingdings" panose="05000000000000000000" pitchFamily="2" charset="2"/>
              <a:buChar char="§"/>
            </a:pPr>
            <a:r>
              <a:rPr lang="en-US" sz="1500" dirty="0" smtClean="0"/>
              <a:t>The </a:t>
            </a:r>
            <a:r>
              <a:rPr lang="en-US" sz="1500" dirty="0"/>
              <a:t>hello timer is set to 10 seconds and there is no wait timer. </a:t>
            </a:r>
            <a:endParaRPr lang="en-US" sz="1500" dirty="0" smtClean="0"/>
          </a:p>
          <a:p>
            <a:pPr algn="just">
              <a:buFont typeface="Wingdings" panose="05000000000000000000" pitchFamily="2" charset="2"/>
              <a:buChar char="§"/>
            </a:pPr>
            <a:r>
              <a:rPr lang="en-US" sz="1500" dirty="0" smtClean="0"/>
              <a:t>The </a:t>
            </a:r>
            <a:r>
              <a:rPr lang="en-US" sz="1500" dirty="0"/>
              <a:t>interface parameter command </a:t>
            </a:r>
            <a:r>
              <a:rPr lang="en-US" sz="1500" b="1" dirty="0" err="1"/>
              <a:t>ip</a:t>
            </a:r>
            <a:r>
              <a:rPr lang="en-US" sz="1500" b="1" dirty="0"/>
              <a:t> </a:t>
            </a:r>
            <a:r>
              <a:rPr lang="en-US" sz="1500" b="1" dirty="0" err="1"/>
              <a:t>ospf</a:t>
            </a:r>
            <a:r>
              <a:rPr lang="en-US" sz="1500" b="1" dirty="0"/>
              <a:t> network point-to-point </a:t>
            </a:r>
            <a:r>
              <a:rPr lang="en-US" sz="1500" dirty="0"/>
              <a:t>sets an interface as an OSPF point-to-point network type. </a:t>
            </a:r>
          </a:p>
          <a:p>
            <a:pPr marL="0" indent="0" algn="just">
              <a:buNone/>
            </a:pPr>
            <a:r>
              <a:rPr lang="en-US" sz="1500" b="1" dirty="0"/>
              <a:t>Loopback</a:t>
            </a:r>
            <a:r>
              <a:rPr lang="en-US" sz="1500" dirty="0"/>
              <a:t>: </a:t>
            </a:r>
            <a:endParaRPr lang="en-US" sz="1500" dirty="0" smtClean="0"/>
          </a:p>
          <a:p>
            <a:pPr algn="just">
              <a:buFont typeface="Wingdings" panose="05000000000000000000" pitchFamily="2" charset="2"/>
              <a:buChar char="§"/>
            </a:pPr>
            <a:r>
              <a:rPr lang="en-US" sz="1500" dirty="0" smtClean="0"/>
              <a:t>The </a:t>
            </a:r>
            <a:r>
              <a:rPr lang="en-US" sz="1500" dirty="0"/>
              <a:t>OSPF network type loopback is enabled by default for loopback interfaces and can be used only on loopback interfaces. </a:t>
            </a:r>
            <a:endParaRPr lang="en-US" sz="1500" dirty="0" smtClean="0"/>
          </a:p>
          <a:p>
            <a:pPr algn="just">
              <a:buFont typeface="Wingdings" panose="05000000000000000000" pitchFamily="2" charset="2"/>
              <a:buChar char="§"/>
            </a:pPr>
            <a:r>
              <a:rPr lang="en-US" sz="1500" dirty="0" smtClean="0"/>
              <a:t>The </a:t>
            </a:r>
            <a:r>
              <a:rPr lang="en-US" sz="1500" dirty="0"/>
              <a:t>OSPF loopback network type states that the IP address is always advertised with a /32 prefix length, even if the IP address configured on the loopback interface does not have a /32 prefix length. </a:t>
            </a:r>
          </a:p>
          <a:p>
            <a:pPr algn="just">
              <a:buFont typeface="Wingdings" panose="05000000000000000000" pitchFamily="2" charset="2"/>
              <a:buChar char="§"/>
            </a:pPr>
            <a:endParaRPr lang="en-US" sz="1500" dirty="0"/>
          </a:p>
          <a:p>
            <a:pPr algn="just">
              <a:buFont typeface="Wingdings" panose="05000000000000000000" pitchFamily="2" charset="2"/>
              <a:buChar char="§"/>
            </a:pPr>
            <a:endParaRPr lang="en-US" sz="1500" dirty="0"/>
          </a:p>
        </p:txBody>
      </p:sp>
    </p:spTree>
    <p:extLst>
      <p:ext uri="{BB962C8B-B14F-4D97-AF65-F5344CB8AC3E}">
        <p14:creationId xmlns:p14="http://schemas.microsoft.com/office/powerpoint/2010/main" val="128055756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38175"/>
            <a:ext cx="8042276" cy="979160"/>
          </a:xfrm>
        </p:spPr>
        <p:txBody>
          <a:bodyPr>
            <a:normAutofit/>
          </a:bodyPr>
          <a:lstStyle/>
          <a:p>
            <a:r>
              <a:rPr lang="en-US" sz="4000" dirty="0" smtClean="0"/>
              <a:t>OSPF: </a:t>
            </a:r>
            <a:r>
              <a:rPr lang="en-US" dirty="0" smtClean="0"/>
              <a:t>Network Types</a:t>
            </a:r>
            <a:endParaRPr lang="en-US" sz="4000" dirty="0"/>
          </a:p>
        </p:txBody>
      </p:sp>
      <p:graphicFrame>
        <p:nvGraphicFramePr>
          <p:cNvPr id="5" name="Table 4">
            <a:extLst>
              <a:ext uri="{FF2B5EF4-FFF2-40B4-BE49-F238E27FC236}">
                <a16:creationId xmlns:a16="http://schemas.microsoft.com/office/drawing/2014/main" id="{7C415E21-A753-44E6-85C6-BCDDDAE45C66}"/>
              </a:ext>
            </a:extLst>
          </p:cNvPr>
          <p:cNvGraphicFramePr>
            <a:graphicFrameLocks noGrp="1"/>
          </p:cNvGraphicFramePr>
          <p:nvPr>
            <p:extLst>
              <p:ext uri="{D42A27DB-BD31-4B8C-83A1-F6EECF244321}">
                <p14:modId xmlns:p14="http://schemas.microsoft.com/office/powerpoint/2010/main" val="3941914740"/>
              </p:ext>
            </p:extLst>
          </p:nvPr>
        </p:nvGraphicFramePr>
        <p:xfrm>
          <a:off x="193675" y="1589842"/>
          <a:ext cx="8753476" cy="3910933"/>
        </p:xfrm>
        <a:graphic>
          <a:graphicData uri="http://schemas.openxmlformats.org/drawingml/2006/table">
            <a:tbl>
              <a:tblPr firstRow="1" bandRow="1">
                <a:tableStyleId>{5C22544A-7EE6-4342-B048-85BDC9FD1C3A}</a:tableStyleId>
              </a:tblPr>
              <a:tblGrid>
                <a:gridCol w="1657351">
                  <a:extLst>
                    <a:ext uri="{9D8B030D-6E8A-4147-A177-3AD203B41FA5}">
                      <a16:colId xmlns:a16="http://schemas.microsoft.com/office/drawing/2014/main" val="4015083460"/>
                    </a:ext>
                  </a:extLst>
                </a:gridCol>
                <a:gridCol w="3819525">
                  <a:extLst>
                    <a:ext uri="{9D8B030D-6E8A-4147-A177-3AD203B41FA5}">
                      <a16:colId xmlns:a16="http://schemas.microsoft.com/office/drawing/2014/main" val="3287218123"/>
                    </a:ext>
                  </a:extLst>
                </a:gridCol>
                <a:gridCol w="1647825">
                  <a:extLst>
                    <a:ext uri="{9D8B030D-6E8A-4147-A177-3AD203B41FA5}">
                      <a16:colId xmlns:a16="http://schemas.microsoft.com/office/drawing/2014/main" val="3530664002"/>
                    </a:ext>
                  </a:extLst>
                </a:gridCol>
                <a:gridCol w="1628775">
                  <a:extLst>
                    <a:ext uri="{9D8B030D-6E8A-4147-A177-3AD203B41FA5}">
                      <a16:colId xmlns:a16="http://schemas.microsoft.com/office/drawing/2014/main" val="1528114408"/>
                    </a:ext>
                  </a:extLst>
                </a:gridCol>
              </a:tblGrid>
              <a:tr h="557545">
                <a:tc>
                  <a:txBody>
                    <a:bodyPr/>
                    <a:lstStyle/>
                    <a:p>
                      <a:r>
                        <a:rPr lang="en-US" sz="1400" dirty="0"/>
                        <a:t>Type</a:t>
                      </a:r>
                    </a:p>
                  </a:txBody>
                  <a:tcPr/>
                </a:tc>
                <a:tc>
                  <a:txBody>
                    <a:bodyPr/>
                    <a:lstStyle/>
                    <a:p>
                      <a:r>
                        <a:rPr lang="en-US" sz="1400" dirty="0"/>
                        <a:t>Description</a:t>
                      </a:r>
                    </a:p>
                  </a:txBody>
                  <a:tcPr/>
                </a:tc>
                <a:tc>
                  <a:txBody>
                    <a:bodyPr/>
                    <a:lstStyle/>
                    <a:p>
                      <a:r>
                        <a:rPr lang="en-US" sz="1400" dirty="0"/>
                        <a:t>DR/BDR Field in OSPF Hellos</a:t>
                      </a:r>
                    </a:p>
                  </a:txBody>
                  <a:tcPr/>
                </a:tc>
                <a:tc>
                  <a:txBody>
                    <a:bodyPr/>
                    <a:lstStyle/>
                    <a:p>
                      <a:r>
                        <a:rPr lang="en-US" sz="1400" dirty="0"/>
                        <a:t>Timers</a:t>
                      </a:r>
                    </a:p>
                  </a:txBody>
                  <a:tcPr/>
                </a:tc>
                <a:extLst>
                  <a:ext uri="{0D108BD9-81ED-4DB2-BD59-A6C34878D82A}">
                    <a16:rowId xmlns:a16="http://schemas.microsoft.com/office/drawing/2014/main" val="609655567"/>
                  </a:ext>
                </a:extLst>
              </a:tr>
              <a:tr h="512536">
                <a:tc>
                  <a:txBody>
                    <a:bodyPr/>
                    <a:lstStyle/>
                    <a:p>
                      <a:r>
                        <a:rPr lang="en-US" sz="1400" dirty="0"/>
                        <a:t>Broadcast</a:t>
                      </a:r>
                    </a:p>
                  </a:txBody>
                  <a:tcPr/>
                </a:tc>
                <a:tc>
                  <a:txBody>
                    <a:bodyPr/>
                    <a:lstStyle/>
                    <a:p>
                      <a:r>
                        <a:rPr lang="en-US" sz="1400" dirty="0"/>
                        <a:t>Default setting on OSPF-enabled Ethernet links</a:t>
                      </a:r>
                    </a:p>
                  </a:txBody>
                  <a:tcPr/>
                </a:tc>
                <a:tc>
                  <a:txBody>
                    <a:bodyPr/>
                    <a:lstStyle/>
                    <a:p>
                      <a:r>
                        <a:rPr lang="en-US" sz="1400" dirty="0"/>
                        <a:t>Yes</a:t>
                      </a:r>
                    </a:p>
                  </a:txBody>
                  <a:tcPr/>
                </a:tc>
                <a:tc>
                  <a:txBody>
                    <a:bodyPr/>
                    <a:lstStyle/>
                    <a:p>
                      <a:r>
                        <a:rPr lang="en-US" sz="1400" dirty="0"/>
                        <a:t>Hello: 10, Wait: 40, Dead: 40</a:t>
                      </a:r>
                    </a:p>
                  </a:txBody>
                  <a:tcPr/>
                </a:tc>
                <a:extLst>
                  <a:ext uri="{0D108BD9-81ED-4DB2-BD59-A6C34878D82A}">
                    <a16:rowId xmlns:a16="http://schemas.microsoft.com/office/drawing/2014/main" val="475225591"/>
                  </a:ext>
                </a:extLst>
              </a:tr>
              <a:tr h="723580">
                <a:tc>
                  <a:txBody>
                    <a:bodyPr/>
                    <a:lstStyle/>
                    <a:p>
                      <a:r>
                        <a:rPr lang="en-US" sz="1400" dirty="0"/>
                        <a:t>Non-broadcast</a:t>
                      </a:r>
                    </a:p>
                  </a:txBody>
                  <a:tcPr/>
                </a:tc>
                <a:tc>
                  <a:txBody>
                    <a:bodyPr/>
                    <a:lstStyle/>
                    <a:p>
                      <a:r>
                        <a:rPr lang="en-US" sz="1400" dirty="0"/>
                        <a:t>Default setting on OSPF-enabled Frame Relay main interface or Frame Relay multipoint subinterfaces</a:t>
                      </a:r>
                    </a:p>
                  </a:txBody>
                  <a:tcPr/>
                </a:tc>
                <a:tc>
                  <a:txBody>
                    <a:bodyPr/>
                    <a:lstStyle/>
                    <a:p>
                      <a:r>
                        <a:rPr lang="en-US" sz="1400" dirty="0"/>
                        <a:t>Yes</a:t>
                      </a:r>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400" dirty="0"/>
                        <a:t>Hello: 30, Wait: 120, Dead: 120</a:t>
                      </a:r>
                    </a:p>
                    <a:p>
                      <a:endParaRPr lang="en-US" sz="1400" dirty="0"/>
                    </a:p>
                  </a:txBody>
                  <a:tcPr/>
                </a:tc>
                <a:extLst>
                  <a:ext uri="{0D108BD9-81ED-4DB2-BD59-A6C34878D82A}">
                    <a16:rowId xmlns:a16="http://schemas.microsoft.com/office/drawing/2014/main" val="1566501003"/>
                  </a:ext>
                </a:extLst>
              </a:tr>
              <a:tr h="494659">
                <a:tc>
                  <a:txBody>
                    <a:bodyPr/>
                    <a:lstStyle/>
                    <a:p>
                      <a:r>
                        <a:rPr lang="en-US" sz="1400" dirty="0"/>
                        <a:t>Point-to-point</a:t>
                      </a:r>
                    </a:p>
                  </a:txBody>
                  <a:tcPr/>
                </a:tc>
                <a:tc>
                  <a:txBody>
                    <a:bodyPr/>
                    <a:lstStyle/>
                    <a:p>
                      <a:r>
                        <a:rPr lang="en-US" sz="1400" dirty="0"/>
                        <a:t>Default setting on OSPF-enabled Frame Relay point-to-point subinterfaces.</a:t>
                      </a:r>
                    </a:p>
                  </a:txBody>
                  <a:tcPr/>
                </a:tc>
                <a:tc>
                  <a:txBody>
                    <a:bodyPr/>
                    <a:lstStyle/>
                    <a:p>
                      <a:r>
                        <a:rPr lang="en-US" sz="1400" dirty="0"/>
                        <a:t>No</a:t>
                      </a:r>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400" dirty="0"/>
                        <a:t>Hello: 10, Wait: 40, Dead: 40</a:t>
                      </a:r>
                    </a:p>
                  </a:txBody>
                  <a:tcPr/>
                </a:tc>
                <a:extLst>
                  <a:ext uri="{0D108BD9-81ED-4DB2-BD59-A6C34878D82A}">
                    <a16:rowId xmlns:a16="http://schemas.microsoft.com/office/drawing/2014/main" val="3020388721"/>
                  </a:ext>
                </a:extLst>
              </a:tr>
              <a:tr h="709338">
                <a:tc>
                  <a:txBody>
                    <a:bodyPr/>
                    <a:lstStyle/>
                    <a:p>
                      <a:r>
                        <a:rPr lang="en-US" sz="1400" dirty="0"/>
                        <a:t>Point-to-multipoint</a:t>
                      </a:r>
                    </a:p>
                  </a:txBody>
                  <a:tcPr/>
                </a:tc>
                <a:tc>
                  <a:txBody>
                    <a:bodyPr/>
                    <a:lstStyle/>
                    <a:p>
                      <a:r>
                        <a:rPr lang="en-US" sz="1400" dirty="0"/>
                        <a:t>Not enabled by default on any interface type. Interface advertised as a host route. Sets the next-hop address to the outbound interface. </a:t>
                      </a:r>
                    </a:p>
                  </a:txBody>
                  <a:tcPr/>
                </a:tc>
                <a:tc>
                  <a:txBody>
                    <a:bodyPr/>
                    <a:lstStyle/>
                    <a:p>
                      <a:r>
                        <a:rPr lang="en-US" sz="1400" dirty="0"/>
                        <a:t>No</a:t>
                      </a:r>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400" dirty="0"/>
                        <a:t>Hello: 30, Wait: 120, Dead: 120</a:t>
                      </a:r>
                    </a:p>
                    <a:p>
                      <a:endParaRPr lang="en-US" sz="1400" dirty="0"/>
                    </a:p>
                  </a:txBody>
                  <a:tcPr/>
                </a:tc>
                <a:extLst>
                  <a:ext uri="{0D108BD9-81ED-4DB2-BD59-A6C34878D82A}">
                    <a16:rowId xmlns:a16="http://schemas.microsoft.com/office/drawing/2014/main" val="2979745360"/>
                  </a:ext>
                </a:extLst>
              </a:tr>
              <a:tr h="854028">
                <a:tc>
                  <a:txBody>
                    <a:bodyPr/>
                    <a:lstStyle/>
                    <a:p>
                      <a:r>
                        <a:rPr lang="en-US" sz="1400" dirty="0"/>
                        <a:t>Loopback</a:t>
                      </a:r>
                    </a:p>
                  </a:txBody>
                  <a:tcPr/>
                </a:tc>
                <a:tc>
                  <a:txBody>
                    <a:bodyPr/>
                    <a:lstStyle/>
                    <a:p>
                      <a:r>
                        <a:rPr lang="en-US" sz="1400" dirty="0"/>
                        <a:t>Default setting on OSPF-enabled loopback interfaces. Interface is advertised as a host route (/32).</a:t>
                      </a:r>
                    </a:p>
                  </a:txBody>
                  <a:tcPr/>
                </a:tc>
                <a:tc>
                  <a:txBody>
                    <a:bodyPr/>
                    <a:lstStyle/>
                    <a:p>
                      <a:r>
                        <a:rPr lang="en-US" sz="1400" dirty="0"/>
                        <a:t>N/A</a:t>
                      </a:r>
                    </a:p>
                  </a:txBody>
                  <a:tcPr/>
                </a:tc>
                <a:tc>
                  <a:txBody>
                    <a:bodyPr/>
                    <a:lstStyle/>
                    <a:p>
                      <a:r>
                        <a:rPr lang="en-US" sz="1400" dirty="0"/>
                        <a:t>N/A</a:t>
                      </a:r>
                    </a:p>
                  </a:txBody>
                  <a:tcPr/>
                </a:tc>
                <a:extLst>
                  <a:ext uri="{0D108BD9-81ED-4DB2-BD59-A6C34878D82A}">
                    <a16:rowId xmlns:a16="http://schemas.microsoft.com/office/drawing/2014/main" val="143852408"/>
                  </a:ext>
                </a:extLst>
              </a:tr>
            </a:tbl>
          </a:graphicData>
        </a:graphic>
      </p:graphicFrame>
    </p:spTree>
    <p:extLst>
      <p:ext uri="{BB962C8B-B14F-4D97-AF65-F5344CB8AC3E}">
        <p14:creationId xmlns:p14="http://schemas.microsoft.com/office/powerpoint/2010/main" val="239291675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OSPF</a:t>
            </a:r>
            <a:r>
              <a:rPr lang="en-US" dirty="0">
                <a:solidFill>
                  <a:schemeClr val="accent1">
                    <a:lumMod val="50000"/>
                  </a:schemeClr>
                </a:solidFill>
              </a:rPr>
              <a:t>: </a:t>
            </a:r>
            <a:r>
              <a:rPr lang="en-US" dirty="0" smtClean="0">
                <a:solidFill>
                  <a:srgbClr val="002060"/>
                </a:solidFill>
              </a:rPr>
              <a:t>v3</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p:txBody>
          <a:bodyPr>
            <a:noAutofit/>
          </a:bodyPr>
          <a:lstStyle/>
          <a:p>
            <a:pPr marL="0" indent="0" algn="ctr">
              <a:buNone/>
            </a:pPr>
            <a:r>
              <a:rPr lang="en-US" sz="1500" b="1" dirty="0">
                <a:solidFill>
                  <a:srgbClr val="000000"/>
                </a:solidFill>
              </a:rPr>
              <a:t>OSPFv3 is the OSPFv2 equivalent for exchanging IPv6 prefixes. OSPFv3 exchanges routing information to populate the IPv6 routing table with remote prefixes.</a:t>
            </a:r>
          </a:p>
          <a:p>
            <a:pPr marL="54814" lvl="1" indent="0">
              <a:buNone/>
            </a:pPr>
            <a:endParaRPr lang="en-US" sz="1500" b="1" dirty="0">
              <a:solidFill>
                <a:srgbClr val="000000"/>
              </a:solidFill>
            </a:endParaRPr>
          </a:p>
          <a:p>
            <a:pPr marL="54814" lvl="1" indent="0" algn="just">
              <a:buNone/>
            </a:pPr>
            <a:r>
              <a:rPr lang="en-US" sz="1200" i="1" dirty="0">
                <a:solidFill>
                  <a:srgbClr val="FF0000"/>
                </a:solidFill>
              </a:rPr>
              <a:t>Note</a:t>
            </a:r>
            <a:r>
              <a:rPr lang="en-US" sz="1200" i="1" dirty="0">
                <a:solidFill>
                  <a:srgbClr val="FF0000"/>
                </a:solidFill>
              </a:rPr>
              <a:t>: With the OSPFv3 Address Families feature, OSPFv3 includes support for both IPv4 and IPv6. </a:t>
            </a:r>
            <a:r>
              <a:rPr lang="en-US" sz="1200" i="1" dirty="0">
                <a:solidFill>
                  <a:srgbClr val="FF0000"/>
                </a:solidFill>
              </a:rPr>
              <a:t>(OSPF </a:t>
            </a:r>
            <a:r>
              <a:rPr lang="en-US" sz="1200" i="1" dirty="0">
                <a:solidFill>
                  <a:srgbClr val="FF0000"/>
                </a:solidFill>
              </a:rPr>
              <a:t>Address Families is beyond the scope of this curriculum</a:t>
            </a:r>
            <a:r>
              <a:rPr lang="en-US" sz="1200" i="1" dirty="0">
                <a:solidFill>
                  <a:srgbClr val="FF0000"/>
                </a:solidFill>
              </a:rPr>
              <a:t>.)</a:t>
            </a:r>
            <a:endParaRPr lang="en-US" sz="1200" i="1" dirty="0">
              <a:solidFill>
                <a:srgbClr val="FF0000"/>
              </a:solidFill>
            </a:endParaRPr>
          </a:p>
          <a:p>
            <a:pPr algn="just"/>
            <a:endParaRPr lang="en-US" sz="1500" dirty="0">
              <a:solidFill>
                <a:srgbClr val="000000"/>
              </a:solidFill>
            </a:endParaRPr>
          </a:p>
          <a:p>
            <a:pPr algn="just">
              <a:buFont typeface="Wingdings" panose="05000000000000000000" pitchFamily="2" charset="2"/>
              <a:buChar char="Ø"/>
            </a:pPr>
            <a:r>
              <a:rPr lang="en-US" sz="1500" dirty="0">
                <a:solidFill>
                  <a:srgbClr val="002060"/>
                </a:solidFill>
              </a:rPr>
              <a:t>OSPFv3 </a:t>
            </a:r>
            <a:r>
              <a:rPr lang="en-US" sz="1500" dirty="0">
                <a:solidFill>
                  <a:srgbClr val="002060"/>
                </a:solidFill>
              </a:rPr>
              <a:t>has the same functionality as OSPFv2, but uses IPv6 as the network layer transport, communicating with OSPFv3 peers and advertising IPv6 routes. </a:t>
            </a:r>
            <a:endParaRPr lang="en-US" sz="1500" dirty="0">
              <a:solidFill>
                <a:srgbClr val="002060"/>
              </a:solidFill>
            </a:endParaRPr>
          </a:p>
          <a:p>
            <a:pPr algn="just">
              <a:buFont typeface="Wingdings" panose="05000000000000000000" pitchFamily="2" charset="2"/>
              <a:buChar char="Ø"/>
            </a:pPr>
            <a:r>
              <a:rPr lang="en-US" sz="1500" dirty="0">
                <a:solidFill>
                  <a:srgbClr val="002060"/>
                </a:solidFill>
              </a:rPr>
              <a:t>OSPFv3 </a:t>
            </a:r>
            <a:r>
              <a:rPr lang="en-US" sz="1500" dirty="0">
                <a:solidFill>
                  <a:srgbClr val="002060"/>
                </a:solidFill>
              </a:rPr>
              <a:t>also uses the SPF algorithm as the computation engine to determine the best paths throughout the routing domain.</a:t>
            </a:r>
          </a:p>
          <a:p>
            <a:pPr algn="just">
              <a:buFont typeface="Wingdings" panose="05000000000000000000" pitchFamily="2" charset="2"/>
              <a:buChar char="Ø"/>
            </a:pPr>
            <a:r>
              <a:rPr lang="en-US" sz="1500" dirty="0">
                <a:solidFill>
                  <a:srgbClr val="002060"/>
                </a:solidFill>
              </a:rPr>
              <a:t>OSPFv3 has separate processes from its IPv4 counterpart. The processes and operations are basically the same as in the IPv4 routing protocol, but run independently. </a:t>
            </a:r>
          </a:p>
        </p:txBody>
      </p:sp>
    </p:spTree>
    <p:extLst>
      <p:ext uri="{BB962C8B-B14F-4D97-AF65-F5344CB8AC3E}">
        <p14:creationId xmlns:p14="http://schemas.microsoft.com/office/powerpoint/2010/main" val="262690765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OSPF</a:t>
            </a:r>
            <a:r>
              <a:rPr lang="en-US" dirty="0">
                <a:solidFill>
                  <a:schemeClr val="accent1">
                    <a:lumMod val="50000"/>
                  </a:schemeClr>
                </a:solidFill>
              </a:rPr>
              <a:t>: </a:t>
            </a:r>
            <a:r>
              <a:rPr lang="en-US" sz="2475" dirty="0">
                <a:solidFill>
                  <a:srgbClr val="002060"/>
                </a:solidFill>
              </a:rPr>
              <a:t>v2/v</a:t>
            </a:r>
            <a:r>
              <a:rPr lang="en-US" sz="2475" dirty="0">
                <a:solidFill>
                  <a:srgbClr val="002060"/>
                </a:solidFill>
              </a:rPr>
              <a:t>3 Similarities</a:t>
            </a:r>
            <a:endParaRPr lang="en-GB" sz="2475" dirty="0"/>
          </a:p>
        </p:txBody>
      </p:sp>
      <p:graphicFrame>
        <p:nvGraphicFramePr>
          <p:cNvPr id="5" name="Table 4"/>
          <p:cNvGraphicFramePr>
            <a:graphicFrameLocks noGrp="1"/>
          </p:cNvGraphicFramePr>
          <p:nvPr>
            <p:extLst/>
          </p:nvPr>
        </p:nvGraphicFramePr>
        <p:xfrm>
          <a:off x="901136" y="1920479"/>
          <a:ext cx="7730334" cy="3162451"/>
        </p:xfrm>
        <a:graphic>
          <a:graphicData uri="http://schemas.openxmlformats.org/drawingml/2006/table">
            <a:tbl>
              <a:tblPr firstRow="1" bandRow="1">
                <a:tableStyleId>{7DF18680-E054-41AD-8BC1-D1AEF772440D}</a:tableStyleId>
              </a:tblPr>
              <a:tblGrid>
                <a:gridCol w="1694793">
                  <a:extLst>
                    <a:ext uri="{9D8B030D-6E8A-4147-A177-3AD203B41FA5}">
                      <a16:colId xmlns:a16="http://schemas.microsoft.com/office/drawing/2014/main" val="20000"/>
                    </a:ext>
                  </a:extLst>
                </a:gridCol>
                <a:gridCol w="6035541">
                  <a:extLst>
                    <a:ext uri="{9D8B030D-6E8A-4147-A177-3AD203B41FA5}">
                      <a16:colId xmlns:a16="http://schemas.microsoft.com/office/drawing/2014/main" val="20001"/>
                    </a:ext>
                  </a:extLst>
                </a:gridCol>
              </a:tblGrid>
              <a:tr h="302714">
                <a:tc>
                  <a:txBody>
                    <a:bodyPr/>
                    <a:lstStyle/>
                    <a:p>
                      <a:pPr algn="ctr"/>
                      <a:r>
                        <a:rPr lang="en-US" sz="1400" dirty="0" smtClean="0"/>
                        <a:t>Feature</a:t>
                      </a:r>
                      <a:endParaRPr lang="en-US" sz="1400" dirty="0"/>
                    </a:p>
                  </a:txBody>
                  <a:tcPr marL="68580" marR="68580" marT="34290" marB="34290"/>
                </a:tc>
                <a:tc>
                  <a:txBody>
                    <a:bodyPr/>
                    <a:lstStyle/>
                    <a:p>
                      <a:pPr algn="ctr"/>
                      <a:r>
                        <a:rPr lang="en-US" sz="1400" dirty="0" smtClean="0"/>
                        <a:t>Comments</a:t>
                      </a:r>
                      <a:endParaRPr lang="en-US" sz="1400" dirty="0"/>
                    </a:p>
                  </a:txBody>
                  <a:tcPr marL="68580" marR="68580" marT="34290" marB="34290"/>
                </a:tc>
                <a:extLst>
                  <a:ext uri="{0D108BD9-81ED-4DB2-BD59-A6C34878D82A}">
                    <a16:rowId xmlns:a16="http://schemas.microsoft.com/office/drawing/2014/main" val="10000"/>
                  </a:ext>
                </a:extLst>
              </a:tr>
              <a:tr h="302714">
                <a:tc>
                  <a:txBody>
                    <a:bodyPr/>
                    <a:lstStyle/>
                    <a:p>
                      <a:r>
                        <a:rPr lang="en-US" sz="1400" dirty="0" smtClean="0">
                          <a:solidFill>
                            <a:srgbClr val="FF0000"/>
                          </a:solidFill>
                        </a:rPr>
                        <a:t>Link-State</a:t>
                      </a:r>
                      <a:endParaRPr lang="en-US" sz="1400" dirty="0">
                        <a:solidFill>
                          <a:srgbClr val="FF0000"/>
                        </a:solidFill>
                      </a:endParaRPr>
                    </a:p>
                  </a:txBody>
                  <a:tcPr marL="68580" marR="68580" marT="34290" marB="34290"/>
                </a:tc>
                <a:tc>
                  <a:txBody>
                    <a:bodyPr/>
                    <a:lstStyle/>
                    <a:p>
                      <a:r>
                        <a:rPr lang="en-US" sz="1400" b="1" dirty="0" smtClean="0">
                          <a:solidFill>
                            <a:srgbClr val="002060"/>
                          </a:solidFill>
                        </a:rPr>
                        <a:t>Both are this type of routing protocol</a:t>
                      </a:r>
                      <a:endParaRPr lang="en-US" sz="1400" b="1" dirty="0">
                        <a:solidFill>
                          <a:srgbClr val="002060"/>
                        </a:solidFill>
                      </a:endParaRPr>
                    </a:p>
                  </a:txBody>
                  <a:tcPr marL="68580" marR="68580" marT="34290" marB="34290"/>
                </a:tc>
                <a:extLst>
                  <a:ext uri="{0D108BD9-81ED-4DB2-BD59-A6C34878D82A}">
                    <a16:rowId xmlns:a16="http://schemas.microsoft.com/office/drawing/2014/main" val="10001"/>
                  </a:ext>
                </a:extLst>
              </a:tr>
              <a:tr h="302714">
                <a:tc>
                  <a:txBody>
                    <a:bodyPr/>
                    <a:lstStyle/>
                    <a:p>
                      <a:r>
                        <a:rPr lang="en-US" sz="1400" dirty="0" smtClean="0">
                          <a:solidFill>
                            <a:srgbClr val="FF0000"/>
                          </a:solidFill>
                        </a:rPr>
                        <a:t>Routing algorithm</a:t>
                      </a:r>
                      <a:endParaRPr lang="en-US" sz="1400" dirty="0">
                        <a:solidFill>
                          <a:srgbClr val="FF0000"/>
                        </a:solidFill>
                      </a:endParaRPr>
                    </a:p>
                  </a:txBody>
                  <a:tcPr marL="68580" marR="68580" marT="34290" marB="34290"/>
                </a:tc>
                <a:tc>
                  <a:txBody>
                    <a:bodyPr/>
                    <a:lstStyle/>
                    <a:p>
                      <a:r>
                        <a:rPr lang="en-US" sz="1400" b="1" dirty="0" smtClean="0">
                          <a:solidFill>
                            <a:srgbClr val="002060"/>
                          </a:solidFill>
                        </a:rPr>
                        <a:t>Shortest Path First (SPF)</a:t>
                      </a:r>
                      <a:endParaRPr lang="en-US" sz="1400" b="1" dirty="0">
                        <a:solidFill>
                          <a:srgbClr val="002060"/>
                        </a:solidFill>
                      </a:endParaRPr>
                    </a:p>
                  </a:txBody>
                  <a:tcPr marL="68580" marR="68580" marT="34290" marB="34290"/>
                </a:tc>
                <a:extLst>
                  <a:ext uri="{0D108BD9-81ED-4DB2-BD59-A6C34878D82A}">
                    <a16:rowId xmlns:a16="http://schemas.microsoft.com/office/drawing/2014/main" val="10002"/>
                  </a:ext>
                </a:extLst>
              </a:tr>
              <a:tr h="302714">
                <a:tc>
                  <a:txBody>
                    <a:bodyPr/>
                    <a:lstStyle/>
                    <a:p>
                      <a:r>
                        <a:rPr lang="en-US" sz="1400" dirty="0" smtClean="0">
                          <a:solidFill>
                            <a:srgbClr val="FF0000"/>
                          </a:solidFill>
                        </a:rPr>
                        <a:t>Metric</a:t>
                      </a:r>
                      <a:endParaRPr lang="en-US" sz="1400" dirty="0">
                        <a:solidFill>
                          <a:srgbClr val="FF0000"/>
                        </a:solidFill>
                      </a:endParaRPr>
                    </a:p>
                  </a:txBody>
                  <a:tcPr marL="68580" marR="68580" marT="34290" marB="34290"/>
                </a:tc>
                <a:tc>
                  <a:txBody>
                    <a:bodyPr/>
                    <a:lstStyle/>
                    <a:p>
                      <a:r>
                        <a:rPr lang="en-US" sz="1400" b="1" dirty="0" smtClean="0">
                          <a:solidFill>
                            <a:srgbClr val="002060"/>
                          </a:solidFill>
                        </a:rPr>
                        <a:t>Cost</a:t>
                      </a:r>
                      <a:endParaRPr lang="en-US" sz="1400" b="1" dirty="0">
                        <a:solidFill>
                          <a:srgbClr val="002060"/>
                        </a:solidFill>
                      </a:endParaRPr>
                    </a:p>
                  </a:txBody>
                  <a:tcPr marL="68580" marR="68580" marT="34290" marB="34290"/>
                </a:tc>
                <a:extLst>
                  <a:ext uri="{0D108BD9-81ED-4DB2-BD59-A6C34878D82A}">
                    <a16:rowId xmlns:a16="http://schemas.microsoft.com/office/drawing/2014/main" val="10003"/>
                  </a:ext>
                </a:extLst>
              </a:tr>
              <a:tr h="323250">
                <a:tc>
                  <a:txBody>
                    <a:bodyPr/>
                    <a:lstStyle/>
                    <a:p>
                      <a:r>
                        <a:rPr lang="en-US" sz="1400" dirty="0" smtClean="0">
                          <a:solidFill>
                            <a:srgbClr val="FF0000"/>
                          </a:solidFill>
                        </a:rPr>
                        <a:t>Areas</a:t>
                      </a:r>
                      <a:endParaRPr lang="en-US" sz="1400" dirty="0">
                        <a:solidFill>
                          <a:srgbClr val="FF0000"/>
                        </a:solidFill>
                      </a:endParaRPr>
                    </a:p>
                  </a:txBody>
                  <a:tcPr marL="68580" marR="68580" marT="34290" marB="34290"/>
                </a:tc>
                <a:tc>
                  <a:txBody>
                    <a:bodyPr/>
                    <a:lstStyle/>
                    <a:p>
                      <a:r>
                        <a:rPr lang="en-US" sz="1400" b="1" dirty="0" smtClean="0">
                          <a:solidFill>
                            <a:srgbClr val="002060"/>
                          </a:solidFill>
                        </a:rPr>
                        <a:t>Both use and support a two-level hierarchy with areas</a:t>
                      </a:r>
                      <a:r>
                        <a:rPr lang="en-US" sz="1400" b="1" baseline="0" dirty="0" smtClean="0">
                          <a:solidFill>
                            <a:srgbClr val="002060"/>
                          </a:solidFill>
                        </a:rPr>
                        <a:t> connecting to Area 0</a:t>
                      </a:r>
                      <a:endParaRPr lang="en-US" sz="1400" b="1" dirty="0">
                        <a:solidFill>
                          <a:srgbClr val="002060"/>
                        </a:solidFill>
                      </a:endParaRPr>
                    </a:p>
                  </a:txBody>
                  <a:tcPr marL="68580" marR="68580" marT="34290" marB="34290"/>
                </a:tc>
                <a:extLst>
                  <a:ext uri="{0D108BD9-81ED-4DB2-BD59-A6C34878D82A}">
                    <a16:rowId xmlns:a16="http://schemas.microsoft.com/office/drawing/2014/main" val="10004"/>
                  </a:ext>
                </a:extLst>
              </a:tr>
              <a:tr h="302714">
                <a:tc>
                  <a:txBody>
                    <a:bodyPr/>
                    <a:lstStyle/>
                    <a:p>
                      <a:r>
                        <a:rPr lang="en-US" sz="1400" dirty="0" smtClean="0">
                          <a:solidFill>
                            <a:srgbClr val="FF0000"/>
                          </a:solidFill>
                        </a:rPr>
                        <a:t>Packet types</a:t>
                      </a:r>
                      <a:endParaRPr lang="en-US" sz="1400" dirty="0">
                        <a:solidFill>
                          <a:srgbClr val="FF0000"/>
                        </a:solidFill>
                      </a:endParaRPr>
                    </a:p>
                  </a:txBody>
                  <a:tcPr marL="68580" marR="68580" marT="34290" marB="34290"/>
                </a:tc>
                <a:tc>
                  <a:txBody>
                    <a:bodyPr/>
                    <a:lstStyle/>
                    <a:p>
                      <a:r>
                        <a:rPr lang="en-US" sz="1400" b="1" dirty="0" smtClean="0">
                          <a:solidFill>
                            <a:srgbClr val="002060"/>
                          </a:solidFill>
                        </a:rPr>
                        <a:t>Both</a:t>
                      </a:r>
                      <a:r>
                        <a:rPr lang="en-US" sz="1400" b="1" baseline="0" dirty="0" smtClean="0">
                          <a:solidFill>
                            <a:srgbClr val="002060"/>
                          </a:solidFill>
                        </a:rPr>
                        <a:t> use the same Hello, DBD, LSR, LSU, and </a:t>
                      </a:r>
                      <a:r>
                        <a:rPr lang="en-US" sz="1400" b="1" baseline="0" dirty="0" err="1" smtClean="0">
                          <a:solidFill>
                            <a:srgbClr val="002060"/>
                          </a:solidFill>
                        </a:rPr>
                        <a:t>LSAck</a:t>
                      </a:r>
                      <a:r>
                        <a:rPr lang="en-US" sz="1400" b="1" baseline="0" dirty="0" smtClean="0">
                          <a:solidFill>
                            <a:srgbClr val="002060"/>
                          </a:solidFill>
                        </a:rPr>
                        <a:t> packets</a:t>
                      </a:r>
                      <a:endParaRPr lang="en-US" sz="1400" b="1" dirty="0">
                        <a:solidFill>
                          <a:srgbClr val="002060"/>
                        </a:solidFill>
                      </a:endParaRPr>
                    </a:p>
                  </a:txBody>
                  <a:tcPr marL="68580" marR="68580" marT="34290" marB="34290"/>
                </a:tc>
                <a:extLst>
                  <a:ext uri="{0D108BD9-81ED-4DB2-BD59-A6C34878D82A}">
                    <a16:rowId xmlns:a16="http://schemas.microsoft.com/office/drawing/2014/main" val="10005"/>
                  </a:ext>
                </a:extLst>
              </a:tr>
              <a:tr h="384527">
                <a:tc>
                  <a:txBody>
                    <a:bodyPr/>
                    <a:lstStyle/>
                    <a:p>
                      <a:r>
                        <a:rPr lang="en-US" sz="1400" dirty="0" smtClean="0">
                          <a:solidFill>
                            <a:srgbClr val="FF0000"/>
                          </a:solidFill>
                        </a:rPr>
                        <a:t>Neighbor discovery</a:t>
                      </a:r>
                      <a:endParaRPr lang="en-US" sz="1400" dirty="0">
                        <a:solidFill>
                          <a:srgbClr val="FF0000"/>
                        </a:solidFill>
                      </a:endParaRPr>
                    </a:p>
                  </a:txBody>
                  <a:tcPr marL="68580" marR="68580" marT="34290" marB="34290"/>
                </a:tc>
                <a:tc>
                  <a:txBody>
                    <a:bodyPr/>
                    <a:lstStyle/>
                    <a:p>
                      <a:r>
                        <a:rPr lang="en-US" sz="1400" b="1" dirty="0" smtClean="0">
                          <a:solidFill>
                            <a:srgbClr val="002060"/>
                          </a:solidFill>
                        </a:rPr>
                        <a:t>Transitions through the same states using Hello packets</a:t>
                      </a:r>
                      <a:endParaRPr lang="en-US" sz="1400" b="1" dirty="0">
                        <a:solidFill>
                          <a:srgbClr val="002060"/>
                        </a:solidFill>
                      </a:endParaRPr>
                    </a:p>
                  </a:txBody>
                  <a:tcPr marL="68580" marR="68580" marT="34290" marB="34290"/>
                </a:tc>
                <a:extLst>
                  <a:ext uri="{0D108BD9-81ED-4DB2-BD59-A6C34878D82A}">
                    <a16:rowId xmlns:a16="http://schemas.microsoft.com/office/drawing/2014/main" val="10006"/>
                  </a:ext>
                </a:extLst>
              </a:tr>
              <a:tr h="384527">
                <a:tc>
                  <a:txBody>
                    <a:bodyPr/>
                    <a:lstStyle/>
                    <a:p>
                      <a:r>
                        <a:rPr lang="en-US" sz="1400" dirty="0" smtClean="0">
                          <a:solidFill>
                            <a:srgbClr val="FF0000"/>
                          </a:solidFill>
                        </a:rPr>
                        <a:t>DR/BDR</a:t>
                      </a:r>
                      <a:endParaRPr lang="en-US" sz="1400" dirty="0">
                        <a:solidFill>
                          <a:srgbClr val="FF0000"/>
                        </a:solidFill>
                      </a:endParaRPr>
                    </a:p>
                  </a:txBody>
                  <a:tcPr marL="68580" marR="68580" marT="34290" marB="34290"/>
                </a:tc>
                <a:tc>
                  <a:txBody>
                    <a:bodyPr/>
                    <a:lstStyle/>
                    <a:p>
                      <a:r>
                        <a:rPr lang="en-US" sz="1400" b="1" dirty="0" smtClean="0">
                          <a:solidFill>
                            <a:srgbClr val="002060"/>
                          </a:solidFill>
                        </a:rPr>
                        <a:t>Function and election process is the same</a:t>
                      </a:r>
                      <a:endParaRPr lang="en-US" sz="1400" b="1" dirty="0">
                        <a:solidFill>
                          <a:srgbClr val="002060"/>
                        </a:solidFill>
                      </a:endParaRPr>
                    </a:p>
                  </a:txBody>
                  <a:tcPr marL="68580" marR="68580" marT="34290" marB="34290"/>
                </a:tc>
                <a:extLst>
                  <a:ext uri="{0D108BD9-81ED-4DB2-BD59-A6C34878D82A}">
                    <a16:rowId xmlns:a16="http://schemas.microsoft.com/office/drawing/2014/main" val="10007"/>
                  </a:ext>
                </a:extLst>
              </a:tr>
              <a:tr h="384527">
                <a:tc>
                  <a:txBody>
                    <a:bodyPr/>
                    <a:lstStyle/>
                    <a:p>
                      <a:r>
                        <a:rPr lang="en-US" sz="1400" dirty="0" smtClean="0">
                          <a:solidFill>
                            <a:srgbClr val="FF0000"/>
                          </a:solidFill>
                        </a:rPr>
                        <a:t>Router ID</a:t>
                      </a:r>
                      <a:endParaRPr lang="en-US" sz="1400" dirty="0">
                        <a:solidFill>
                          <a:srgbClr val="FF0000"/>
                        </a:solidFill>
                      </a:endParaRPr>
                    </a:p>
                  </a:txBody>
                  <a:tcPr marL="68580" marR="68580" marT="34290" marB="34290"/>
                </a:tc>
                <a:tc>
                  <a:txBody>
                    <a:bodyPr/>
                    <a:lstStyle/>
                    <a:p>
                      <a:r>
                        <a:rPr lang="en-US" sz="1400" b="1" dirty="0" smtClean="0">
                          <a:solidFill>
                            <a:srgbClr val="002060"/>
                          </a:solidFill>
                        </a:rPr>
                        <a:t>Both</a:t>
                      </a:r>
                      <a:r>
                        <a:rPr lang="en-US" sz="1400" b="1" baseline="0" dirty="0" smtClean="0">
                          <a:solidFill>
                            <a:srgbClr val="002060"/>
                          </a:solidFill>
                        </a:rPr>
                        <a:t> use a 32-bit router ID; determined by the same process</a:t>
                      </a:r>
                      <a:endParaRPr lang="en-US" sz="1400" b="1" dirty="0">
                        <a:solidFill>
                          <a:srgbClr val="002060"/>
                        </a:solidFill>
                      </a:endParaRPr>
                    </a:p>
                  </a:txBody>
                  <a:tcPr marL="68580" marR="68580" marT="34290" marB="34290"/>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382696812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OSPF</a:t>
            </a:r>
            <a:r>
              <a:rPr lang="en-US" dirty="0">
                <a:solidFill>
                  <a:schemeClr val="accent1">
                    <a:lumMod val="50000"/>
                  </a:schemeClr>
                </a:solidFill>
              </a:rPr>
              <a:t>: </a:t>
            </a:r>
            <a:r>
              <a:rPr lang="en-US" sz="2475" dirty="0">
                <a:solidFill>
                  <a:srgbClr val="002060"/>
                </a:solidFill>
              </a:rPr>
              <a:t>v2/v</a:t>
            </a:r>
            <a:r>
              <a:rPr lang="en-US" sz="2475" dirty="0">
                <a:solidFill>
                  <a:srgbClr val="002060"/>
                </a:solidFill>
              </a:rPr>
              <a:t>3 Differences </a:t>
            </a:r>
            <a:endParaRPr lang="en-GB" sz="2475" dirty="0"/>
          </a:p>
        </p:txBody>
      </p:sp>
      <p:graphicFrame>
        <p:nvGraphicFramePr>
          <p:cNvPr id="4" name="Table 3"/>
          <p:cNvGraphicFramePr>
            <a:graphicFrameLocks noGrp="1"/>
          </p:cNvGraphicFramePr>
          <p:nvPr>
            <p:extLst>
              <p:ext uri="{D42A27DB-BD31-4B8C-83A1-F6EECF244321}">
                <p14:modId xmlns:p14="http://schemas.microsoft.com/office/powerpoint/2010/main" val="2355560583"/>
              </p:ext>
            </p:extLst>
          </p:nvPr>
        </p:nvGraphicFramePr>
        <p:xfrm>
          <a:off x="122518" y="1776793"/>
          <a:ext cx="8829073" cy="3303630"/>
        </p:xfrm>
        <a:graphic>
          <a:graphicData uri="http://schemas.openxmlformats.org/drawingml/2006/table">
            <a:tbl>
              <a:tblPr firstRow="1" bandRow="1">
                <a:tableStyleId>{7DF18680-E054-41AD-8BC1-D1AEF772440D}</a:tableStyleId>
              </a:tblPr>
              <a:tblGrid>
                <a:gridCol w="1137114">
                  <a:extLst>
                    <a:ext uri="{9D8B030D-6E8A-4147-A177-3AD203B41FA5}">
                      <a16:colId xmlns:a16="http://schemas.microsoft.com/office/drawing/2014/main" val="20000"/>
                    </a:ext>
                  </a:extLst>
                </a:gridCol>
                <a:gridCol w="3463588">
                  <a:extLst>
                    <a:ext uri="{9D8B030D-6E8A-4147-A177-3AD203B41FA5}">
                      <a16:colId xmlns:a16="http://schemas.microsoft.com/office/drawing/2014/main" val="20001"/>
                    </a:ext>
                  </a:extLst>
                </a:gridCol>
                <a:gridCol w="4228371">
                  <a:extLst>
                    <a:ext uri="{9D8B030D-6E8A-4147-A177-3AD203B41FA5}">
                      <a16:colId xmlns:a16="http://schemas.microsoft.com/office/drawing/2014/main" val="20002"/>
                    </a:ext>
                  </a:extLst>
                </a:gridCol>
              </a:tblGrid>
              <a:tr h="256926">
                <a:tc>
                  <a:txBody>
                    <a:bodyPr/>
                    <a:lstStyle/>
                    <a:p>
                      <a:pPr algn="ctr"/>
                      <a:r>
                        <a:rPr lang="en-US" sz="1200" dirty="0" smtClean="0"/>
                        <a:t>Feature</a:t>
                      </a:r>
                      <a:endParaRPr lang="en-US" sz="1200" dirty="0"/>
                    </a:p>
                  </a:txBody>
                  <a:tcPr marL="68580" marR="68580" marT="34290" marB="34290"/>
                </a:tc>
                <a:tc>
                  <a:txBody>
                    <a:bodyPr/>
                    <a:lstStyle/>
                    <a:p>
                      <a:pPr algn="ctr"/>
                      <a:r>
                        <a:rPr lang="en-US" sz="1200" dirty="0" smtClean="0"/>
                        <a:t>OSPFv2</a:t>
                      </a:r>
                      <a:endParaRPr lang="en-US" sz="1200" dirty="0"/>
                    </a:p>
                  </a:txBody>
                  <a:tcPr marL="68580" marR="68580" marT="34290" marB="34290"/>
                </a:tc>
                <a:tc>
                  <a:txBody>
                    <a:bodyPr/>
                    <a:lstStyle/>
                    <a:p>
                      <a:pPr algn="ctr"/>
                      <a:r>
                        <a:rPr lang="en-US" sz="1200" dirty="0" smtClean="0"/>
                        <a:t>OSPFv3</a:t>
                      </a:r>
                      <a:endParaRPr lang="en-US" sz="1200" dirty="0"/>
                    </a:p>
                  </a:txBody>
                  <a:tcPr marL="68580" marR="68580" marT="34290" marB="34290"/>
                </a:tc>
                <a:extLst>
                  <a:ext uri="{0D108BD9-81ED-4DB2-BD59-A6C34878D82A}">
                    <a16:rowId xmlns:a16="http://schemas.microsoft.com/office/drawing/2014/main" val="10000"/>
                  </a:ext>
                </a:extLst>
              </a:tr>
              <a:tr h="434340">
                <a:tc>
                  <a:txBody>
                    <a:bodyPr/>
                    <a:lstStyle/>
                    <a:p>
                      <a:r>
                        <a:rPr lang="en-US" sz="1200" dirty="0" smtClean="0">
                          <a:solidFill>
                            <a:srgbClr val="FF0000"/>
                          </a:solidFill>
                        </a:rPr>
                        <a:t>Advertisements</a:t>
                      </a:r>
                      <a:endParaRPr lang="en-US" sz="1200" dirty="0">
                        <a:solidFill>
                          <a:srgbClr val="FF0000"/>
                        </a:solidFill>
                      </a:endParaRPr>
                    </a:p>
                  </a:txBody>
                  <a:tcPr marL="68580" marR="68580" marT="34290" marB="34290"/>
                </a:tc>
                <a:tc>
                  <a:txBody>
                    <a:bodyPr/>
                    <a:lstStyle/>
                    <a:p>
                      <a:r>
                        <a:rPr lang="en-US" sz="1200" b="1" dirty="0" smtClean="0">
                          <a:solidFill>
                            <a:srgbClr val="002060"/>
                          </a:solidFill>
                        </a:rPr>
                        <a:t>IPv4 networks</a:t>
                      </a:r>
                      <a:endParaRPr lang="en-US" sz="1200" b="1" dirty="0">
                        <a:solidFill>
                          <a:srgbClr val="002060"/>
                        </a:solidFill>
                      </a:endParaRPr>
                    </a:p>
                  </a:txBody>
                  <a:tcPr marL="68580" marR="68580" marT="34290" marB="34290"/>
                </a:tc>
                <a:tc>
                  <a:txBody>
                    <a:bodyPr/>
                    <a:lstStyle/>
                    <a:p>
                      <a:r>
                        <a:rPr lang="en-US" sz="1200" b="1" dirty="0" smtClean="0">
                          <a:solidFill>
                            <a:srgbClr val="002060"/>
                          </a:solidFill>
                        </a:rPr>
                        <a:t>IPv6 prefixes</a:t>
                      </a:r>
                      <a:endParaRPr lang="en-US" sz="1200" b="1" dirty="0">
                        <a:solidFill>
                          <a:srgbClr val="002060"/>
                        </a:solidFill>
                      </a:endParaRPr>
                    </a:p>
                  </a:txBody>
                  <a:tcPr marL="68580" marR="68580" marT="34290" marB="34290"/>
                </a:tc>
                <a:extLst>
                  <a:ext uri="{0D108BD9-81ED-4DB2-BD59-A6C34878D82A}">
                    <a16:rowId xmlns:a16="http://schemas.microsoft.com/office/drawing/2014/main" val="10001"/>
                  </a:ext>
                </a:extLst>
              </a:tr>
              <a:tr h="434340">
                <a:tc>
                  <a:txBody>
                    <a:bodyPr/>
                    <a:lstStyle/>
                    <a:p>
                      <a:r>
                        <a:rPr lang="en-US" sz="1200" dirty="0" smtClean="0">
                          <a:solidFill>
                            <a:srgbClr val="FF0000"/>
                          </a:solidFill>
                        </a:rPr>
                        <a:t>Source address</a:t>
                      </a:r>
                      <a:endParaRPr lang="en-US" sz="1200" dirty="0">
                        <a:solidFill>
                          <a:srgbClr val="FF0000"/>
                        </a:solidFill>
                      </a:endParaRPr>
                    </a:p>
                  </a:txBody>
                  <a:tcPr marL="68580" marR="68580" marT="34290" marB="34290"/>
                </a:tc>
                <a:tc>
                  <a:txBody>
                    <a:bodyPr/>
                    <a:lstStyle/>
                    <a:p>
                      <a:r>
                        <a:rPr lang="en-US" sz="1200" b="1" dirty="0" smtClean="0">
                          <a:solidFill>
                            <a:srgbClr val="002060"/>
                          </a:solidFill>
                        </a:rPr>
                        <a:t>IPv4 source address</a:t>
                      </a:r>
                      <a:endParaRPr lang="en-US" sz="1200" b="1" dirty="0">
                        <a:solidFill>
                          <a:srgbClr val="002060"/>
                        </a:solidFill>
                      </a:endParaRPr>
                    </a:p>
                  </a:txBody>
                  <a:tcPr marL="68580" marR="68580" marT="34290" marB="34290"/>
                </a:tc>
                <a:tc>
                  <a:txBody>
                    <a:bodyPr/>
                    <a:lstStyle/>
                    <a:p>
                      <a:r>
                        <a:rPr lang="en-US" sz="1200" b="1" dirty="0" smtClean="0">
                          <a:solidFill>
                            <a:srgbClr val="002060"/>
                          </a:solidFill>
                        </a:rPr>
                        <a:t>IPv6</a:t>
                      </a:r>
                      <a:r>
                        <a:rPr lang="en-US" sz="1200" b="1" baseline="0" dirty="0" smtClean="0">
                          <a:solidFill>
                            <a:srgbClr val="002060"/>
                          </a:solidFill>
                        </a:rPr>
                        <a:t> link-local address</a:t>
                      </a:r>
                      <a:endParaRPr lang="en-US" sz="1200" b="1" dirty="0">
                        <a:solidFill>
                          <a:srgbClr val="002060"/>
                        </a:solidFill>
                      </a:endParaRPr>
                    </a:p>
                  </a:txBody>
                  <a:tcPr marL="68580" marR="68580" marT="34290" marB="34290"/>
                </a:tc>
                <a:extLst>
                  <a:ext uri="{0D108BD9-81ED-4DB2-BD59-A6C34878D82A}">
                    <a16:rowId xmlns:a16="http://schemas.microsoft.com/office/drawing/2014/main" val="10002"/>
                  </a:ext>
                </a:extLst>
              </a:tr>
              <a:tr h="800100">
                <a:tc>
                  <a:txBody>
                    <a:bodyPr/>
                    <a:lstStyle/>
                    <a:p>
                      <a:r>
                        <a:rPr lang="en-US" sz="1200" dirty="0" smtClean="0">
                          <a:solidFill>
                            <a:srgbClr val="FF0000"/>
                          </a:solidFill>
                        </a:rPr>
                        <a:t>Destination address</a:t>
                      </a:r>
                      <a:endParaRPr lang="en-US" sz="1200" dirty="0">
                        <a:solidFill>
                          <a:srgbClr val="FF0000"/>
                        </a:solidFill>
                      </a:endParaRPr>
                    </a:p>
                  </a:txBody>
                  <a:tcPr marL="68580" marR="68580" marT="34290" marB="34290"/>
                </a:tc>
                <a:tc>
                  <a:txBody>
                    <a:bodyPr/>
                    <a:lstStyle/>
                    <a:p>
                      <a:r>
                        <a:rPr lang="en-US" sz="1200" b="1" dirty="0" smtClean="0">
                          <a:solidFill>
                            <a:srgbClr val="002060"/>
                          </a:solidFill>
                        </a:rPr>
                        <a:t>Choice of:</a:t>
                      </a:r>
                    </a:p>
                    <a:p>
                      <a:pPr marL="171450" indent="-171450">
                        <a:buFont typeface="Arial" panose="020B0604020202020204" pitchFamily="34" charset="0"/>
                        <a:buChar char="•"/>
                      </a:pPr>
                      <a:r>
                        <a:rPr lang="en-US" sz="1200" b="1" dirty="0" smtClean="0">
                          <a:solidFill>
                            <a:srgbClr val="002060"/>
                          </a:solidFill>
                        </a:rPr>
                        <a:t>Neighbor IPv4 unicast address</a:t>
                      </a:r>
                    </a:p>
                    <a:p>
                      <a:pPr marL="171450" indent="-171450">
                        <a:buFont typeface="Arial" panose="020B0604020202020204" pitchFamily="34" charset="0"/>
                        <a:buChar char="•"/>
                      </a:pPr>
                      <a:r>
                        <a:rPr lang="en-US" sz="1200" b="1" dirty="0" smtClean="0">
                          <a:solidFill>
                            <a:srgbClr val="002060"/>
                          </a:solidFill>
                        </a:rPr>
                        <a:t>224.0.0.5</a:t>
                      </a:r>
                      <a:r>
                        <a:rPr lang="en-US" sz="1200" b="1" baseline="0" dirty="0" smtClean="0">
                          <a:solidFill>
                            <a:srgbClr val="002060"/>
                          </a:solidFill>
                        </a:rPr>
                        <a:t> all-OSPF-routers multicast address</a:t>
                      </a:r>
                    </a:p>
                    <a:p>
                      <a:pPr marL="171450" indent="-171450">
                        <a:buFont typeface="Arial" panose="020B0604020202020204" pitchFamily="34" charset="0"/>
                        <a:buChar char="•"/>
                      </a:pPr>
                      <a:r>
                        <a:rPr lang="en-US" sz="1200" b="1" baseline="0" dirty="0" smtClean="0">
                          <a:solidFill>
                            <a:srgbClr val="002060"/>
                          </a:solidFill>
                        </a:rPr>
                        <a:t>224.0.0.6 DR/BDR multicast address</a:t>
                      </a:r>
                      <a:endParaRPr lang="en-US" sz="1200" b="1" dirty="0">
                        <a:solidFill>
                          <a:srgbClr val="002060"/>
                        </a:solidFill>
                      </a:endParaRPr>
                    </a:p>
                  </a:txBody>
                  <a:tcPr marL="68580" marR="68580" marT="34290" marB="34290"/>
                </a:tc>
                <a:tc>
                  <a:txBody>
                    <a:bodyPr/>
                    <a:lstStyle/>
                    <a:p>
                      <a:r>
                        <a:rPr lang="en-US" sz="1200" b="1" dirty="0" smtClean="0">
                          <a:solidFill>
                            <a:srgbClr val="002060"/>
                          </a:solidFill>
                        </a:rPr>
                        <a:t>Choice of:</a:t>
                      </a:r>
                    </a:p>
                    <a:p>
                      <a:pPr marL="171450" indent="-171450">
                        <a:buFont typeface="Arial" panose="020B0604020202020204" pitchFamily="34" charset="0"/>
                        <a:buChar char="•"/>
                      </a:pPr>
                      <a:r>
                        <a:rPr lang="en-US" sz="1200" b="1" dirty="0" smtClean="0">
                          <a:solidFill>
                            <a:srgbClr val="002060"/>
                          </a:solidFill>
                        </a:rPr>
                        <a:t>Neighbor IPv6 link-local address</a:t>
                      </a:r>
                    </a:p>
                    <a:p>
                      <a:pPr marL="171450" indent="-171450">
                        <a:buFont typeface="Arial" panose="020B0604020202020204" pitchFamily="34" charset="0"/>
                        <a:buChar char="•"/>
                      </a:pPr>
                      <a:r>
                        <a:rPr lang="en-US" sz="1200" b="1" dirty="0" smtClean="0">
                          <a:solidFill>
                            <a:srgbClr val="002060"/>
                          </a:solidFill>
                        </a:rPr>
                        <a:t>FF02::5</a:t>
                      </a:r>
                      <a:r>
                        <a:rPr lang="en-US" sz="1200" b="1" baseline="0" dirty="0" smtClean="0">
                          <a:solidFill>
                            <a:srgbClr val="002060"/>
                          </a:solidFill>
                        </a:rPr>
                        <a:t> all-OSPF-routers multicast address</a:t>
                      </a:r>
                    </a:p>
                    <a:p>
                      <a:pPr marL="171450" indent="-171450">
                        <a:buFont typeface="Arial" panose="020B0604020202020204" pitchFamily="34" charset="0"/>
                        <a:buChar char="•"/>
                      </a:pPr>
                      <a:r>
                        <a:rPr lang="en-US" sz="1200" b="1" baseline="0" dirty="0" smtClean="0">
                          <a:solidFill>
                            <a:srgbClr val="002060"/>
                          </a:solidFill>
                        </a:rPr>
                        <a:t>FF02::6 DR/BDR multicast address</a:t>
                      </a:r>
                      <a:endParaRPr lang="en-US" sz="1200" b="1" dirty="0" smtClean="0">
                        <a:solidFill>
                          <a:srgbClr val="002060"/>
                        </a:solidFill>
                      </a:endParaRPr>
                    </a:p>
                  </a:txBody>
                  <a:tcPr marL="68580" marR="68580" marT="34290" marB="34290"/>
                </a:tc>
                <a:extLst>
                  <a:ext uri="{0D108BD9-81ED-4DB2-BD59-A6C34878D82A}">
                    <a16:rowId xmlns:a16="http://schemas.microsoft.com/office/drawing/2014/main" val="10003"/>
                  </a:ext>
                </a:extLst>
              </a:tr>
              <a:tr h="434340">
                <a:tc>
                  <a:txBody>
                    <a:bodyPr/>
                    <a:lstStyle/>
                    <a:p>
                      <a:r>
                        <a:rPr lang="en-US" sz="1200" dirty="0" smtClean="0">
                          <a:solidFill>
                            <a:srgbClr val="FF0000"/>
                          </a:solidFill>
                        </a:rPr>
                        <a:t>Advertise networks</a:t>
                      </a:r>
                      <a:endParaRPr lang="en-US" sz="1200" dirty="0">
                        <a:solidFill>
                          <a:srgbClr val="FF0000"/>
                        </a:solidFill>
                      </a:endParaRPr>
                    </a:p>
                  </a:txBody>
                  <a:tcPr marL="68580" marR="68580" marT="34290" marB="34290"/>
                </a:tc>
                <a:tc>
                  <a:txBody>
                    <a:bodyPr/>
                    <a:lstStyle/>
                    <a:p>
                      <a:r>
                        <a:rPr lang="en-US" sz="1200" b="1" dirty="0" smtClean="0">
                          <a:solidFill>
                            <a:srgbClr val="002060"/>
                          </a:solidFill>
                        </a:rPr>
                        <a:t>Configured using the network router configuration command</a:t>
                      </a:r>
                      <a:endParaRPr lang="en-US" sz="1200" b="1" dirty="0">
                        <a:solidFill>
                          <a:srgbClr val="002060"/>
                        </a:solidFill>
                      </a:endParaRPr>
                    </a:p>
                  </a:txBody>
                  <a:tcPr marL="68580" marR="68580" marT="34290" marB="34290"/>
                </a:tc>
                <a:tc>
                  <a:txBody>
                    <a:bodyPr/>
                    <a:lstStyle/>
                    <a:p>
                      <a:r>
                        <a:rPr lang="en-US" sz="1200" b="1" dirty="0" smtClean="0">
                          <a:solidFill>
                            <a:srgbClr val="002060"/>
                          </a:solidFill>
                        </a:rPr>
                        <a:t>Configured using the ipv6 </a:t>
                      </a:r>
                      <a:r>
                        <a:rPr lang="en-US" sz="1200" b="1" dirty="0" err="1" smtClean="0">
                          <a:solidFill>
                            <a:srgbClr val="002060"/>
                          </a:solidFill>
                        </a:rPr>
                        <a:t>ospf</a:t>
                      </a:r>
                      <a:r>
                        <a:rPr lang="en-US" sz="1200" b="1" dirty="0" smtClean="0">
                          <a:solidFill>
                            <a:srgbClr val="002060"/>
                          </a:solidFill>
                        </a:rPr>
                        <a:t> </a:t>
                      </a:r>
                      <a:r>
                        <a:rPr lang="en-US" sz="1200" b="1" i="1" dirty="0" smtClean="0">
                          <a:solidFill>
                            <a:srgbClr val="002060"/>
                          </a:solidFill>
                        </a:rPr>
                        <a:t>process-id </a:t>
                      </a:r>
                      <a:r>
                        <a:rPr lang="en-US" sz="1200" b="1" i="0" dirty="0" smtClean="0">
                          <a:solidFill>
                            <a:srgbClr val="002060"/>
                          </a:solidFill>
                        </a:rPr>
                        <a:t>area </a:t>
                      </a:r>
                      <a:r>
                        <a:rPr lang="en-US" sz="1200" b="1" i="1" dirty="0" smtClean="0">
                          <a:solidFill>
                            <a:srgbClr val="002060"/>
                          </a:solidFill>
                        </a:rPr>
                        <a:t>area-id</a:t>
                      </a:r>
                      <a:r>
                        <a:rPr lang="en-US" sz="1200" b="1" i="0" dirty="0" smtClean="0">
                          <a:solidFill>
                            <a:srgbClr val="002060"/>
                          </a:solidFill>
                        </a:rPr>
                        <a:t> interface configuration command</a:t>
                      </a:r>
                      <a:endParaRPr lang="en-US" sz="1200" b="1" dirty="0">
                        <a:solidFill>
                          <a:srgbClr val="002060"/>
                        </a:solidFill>
                      </a:endParaRPr>
                    </a:p>
                  </a:txBody>
                  <a:tcPr marL="68580" marR="68580" marT="34290" marB="34290"/>
                </a:tc>
                <a:extLst>
                  <a:ext uri="{0D108BD9-81ED-4DB2-BD59-A6C34878D82A}">
                    <a16:rowId xmlns:a16="http://schemas.microsoft.com/office/drawing/2014/main" val="10004"/>
                  </a:ext>
                </a:extLst>
              </a:tr>
              <a:tr h="617220">
                <a:tc>
                  <a:txBody>
                    <a:bodyPr/>
                    <a:lstStyle/>
                    <a:p>
                      <a:r>
                        <a:rPr lang="en-US" sz="1200" dirty="0" smtClean="0">
                          <a:solidFill>
                            <a:srgbClr val="FF0000"/>
                          </a:solidFill>
                        </a:rPr>
                        <a:t>IP unicast routing</a:t>
                      </a:r>
                      <a:endParaRPr lang="en-US" sz="1200" dirty="0">
                        <a:solidFill>
                          <a:srgbClr val="FF0000"/>
                        </a:solidFill>
                      </a:endParaRPr>
                    </a:p>
                  </a:txBody>
                  <a:tcPr marL="68580" marR="68580" marT="34290" marB="34290"/>
                </a:tc>
                <a:tc>
                  <a:txBody>
                    <a:bodyPr/>
                    <a:lstStyle/>
                    <a:p>
                      <a:r>
                        <a:rPr lang="en-US" sz="1200" b="1" dirty="0" smtClean="0">
                          <a:solidFill>
                            <a:srgbClr val="002060"/>
                          </a:solidFill>
                        </a:rPr>
                        <a:t>IPv4 unicast routing is enabled by default</a:t>
                      </a:r>
                      <a:endParaRPr lang="en-US" sz="1200" b="1" dirty="0">
                        <a:solidFill>
                          <a:srgbClr val="002060"/>
                        </a:solidFill>
                      </a:endParaRPr>
                    </a:p>
                  </a:txBody>
                  <a:tcPr marL="68580" marR="68580" marT="34290" marB="34290"/>
                </a:tc>
                <a:tc>
                  <a:txBody>
                    <a:bodyPr/>
                    <a:lstStyle/>
                    <a:p>
                      <a:r>
                        <a:rPr lang="en-US" sz="1200" b="1" dirty="0" smtClean="0">
                          <a:solidFill>
                            <a:srgbClr val="002060"/>
                          </a:solidFill>
                        </a:rPr>
                        <a:t>IPv6 unicast forwarding is not enabled by default. Use the ipv6 unicast-routing global</a:t>
                      </a:r>
                      <a:r>
                        <a:rPr lang="en-US" sz="1200" b="1" baseline="0" dirty="0" smtClean="0">
                          <a:solidFill>
                            <a:srgbClr val="002060"/>
                          </a:solidFill>
                        </a:rPr>
                        <a:t> </a:t>
                      </a:r>
                      <a:r>
                        <a:rPr lang="en-US" sz="1200" b="1" dirty="0" smtClean="0">
                          <a:solidFill>
                            <a:srgbClr val="002060"/>
                          </a:solidFill>
                        </a:rPr>
                        <a:t>configuration command to enable.</a:t>
                      </a:r>
                      <a:endParaRPr lang="en-US" sz="1200" b="1" dirty="0">
                        <a:solidFill>
                          <a:srgbClr val="002060"/>
                        </a:solidFill>
                      </a:endParaRPr>
                    </a:p>
                  </a:txBody>
                  <a:tcPr marL="68580" marR="68580" marT="34290" marB="34290"/>
                </a:tc>
                <a:extLst>
                  <a:ext uri="{0D108BD9-81ED-4DB2-BD59-A6C34878D82A}">
                    <a16:rowId xmlns:a16="http://schemas.microsoft.com/office/drawing/2014/main" val="10005"/>
                  </a:ext>
                </a:extLst>
              </a:tr>
              <a:tr h="326364">
                <a:tc>
                  <a:txBody>
                    <a:bodyPr/>
                    <a:lstStyle/>
                    <a:p>
                      <a:r>
                        <a:rPr lang="en-US" sz="1200" dirty="0" smtClean="0">
                          <a:solidFill>
                            <a:srgbClr val="FF0000"/>
                          </a:solidFill>
                        </a:rPr>
                        <a:t>Authentication</a:t>
                      </a:r>
                      <a:endParaRPr lang="en-US" sz="1200" dirty="0">
                        <a:solidFill>
                          <a:srgbClr val="FF0000"/>
                        </a:solidFill>
                      </a:endParaRPr>
                    </a:p>
                  </a:txBody>
                  <a:tcPr marL="68580" marR="68580" marT="34290" marB="34290"/>
                </a:tc>
                <a:tc>
                  <a:txBody>
                    <a:bodyPr/>
                    <a:lstStyle/>
                    <a:p>
                      <a:r>
                        <a:rPr lang="en-US" sz="1200" b="1" dirty="0" smtClean="0">
                          <a:solidFill>
                            <a:srgbClr val="002060"/>
                          </a:solidFill>
                        </a:rPr>
                        <a:t>Plain</a:t>
                      </a:r>
                      <a:r>
                        <a:rPr lang="en-US" sz="1200" b="1" baseline="0" dirty="0" smtClean="0">
                          <a:solidFill>
                            <a:srgbClr val="002060"/>
                          </a:solidFill>
                        </a:rPr>
                        <a:t> text and MD5</a:t>
                      </a:r>
                      <a:endParaRPr lang="en-US" sz="1200" b="1" dirty="0">
                        <a:solidFill>
                          <a:srgbClr val="002060"/>
                        </a:solidFill>
                      </a:endParaRPr>
                    </a:p>
                  </a:txBody>
                  <a:tcPr marL="68580" marR="68580" marT="34290" marB="34290"/>
                </a:tc>
                <a:tc>
                  <a:txBody>
                    <a:bodyPr/>
                    <a:lstStyle/>
                    <a:p>
                      <a:r>
                        <a:rPr lang="en-US" sz="1200" b="1" dirty="0" smtClean="0">
                          <a:solidFill>
                            <a:srgbClr val="002060"/>
                          </a:solidFill>
                        </a:rPr>
                        <a:t>IPv6 authentication (IPsec)</a:t>
                      </a:r>
                      <a:endParaRPr lang="en-US" sz="1200" b="1" dirty="0">
                        <a:solidFill>
                          <a:srgbClr val="002060"/>
                        </a:solidFill>
                      </a:endParaRPr>
                    </a:p>
                  </a:txBody>
                  <a:tcPr marL="68580" marR="68580" marT="34290" marB="34290"/>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99968429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38175"/>
            <a:ext cx="8042276" cy="979160"/>
          </a:xfrm>
        </p:spPr>
        <p:txBody>
          <a:bodyPr>
            <a:normAutofit/>
          </a:bodyPr>
          <a:lstStyle/>
          <a:p>
            <a:r>
              <a:rPr lang="en-US" sz="4000" dirty="0" smtClean="0"/>
              <a:t>OSPF v3: Communication</a:t>
            </a:r>
            <a:endParaRPr lang="en-US" sz="4000" dirty="0"/>
          </a:p>
        </p:txBody>
      </p:sp>
      <p:sp>
        <p:nvSpPr>
          <p:cNvPr id="3" name="Content Placeholder 2"/>
          <p:cNvSpPr>
            <a:spLocks noGrp="1"/>
          </p:cNvSpPr>
          <p:nvPr>
            <p:ph idx="1"/>
          </p:nvPr>
        </p:nvSpPr>
        <p:spPr>
          <a:xfrm>
            <a:off x="141127" y="1484784"/>
            <a:ext cx="8858571" cy="1440160"/>
          </a:xfrm>
        </p:spPr>
        <p:txBody>
          <a:bodyPr>
            <a:noAutofit/>
          </a:bodyPr>
          <a:lstStyle/>
          <a:p>
            <a:pPr marL="73025" indent="0" algn="just" defTabSz="684213" fontAlgn="base">
              <a:spcBef>
                <a:spcPts val="600"/>
              </a:spcBef>
              <a:spcAft>
                <a:spcPts val="600"/>
              </a:spcAft>
              <a:buClr>
                <a:schemeClr val="tx2"/>
              </a:buClr>
              <a:buSzPct val="90000"/>
              <a:buNone/>
            </a:pPr>
            <a:r>
              <a:rPr lang="en-US" sz="1600" dirty="0">
                <a:solidFill>
                  <a:srgbClr val="000000"/>
                </a:solidFill>
              </a:rPr>
              <a:t>Destination address is either a unicast link-local address or a multicast link-local scoped address:</a:t>
            </a:r>
          </a:p>
          <a:p>
            <a:pPr marL="358775" indent="-285750" algn="just" defTabSz="684213" fontAlgn="base">
              <a:spcBef>
                <a:spcPts val="600"/>
              </a:spcBef>
              <a:spcAft>
                <a:spcPts val="600"/>
              </a:spcAft>
              <a:buClr>
                <a:schemeClr val="tx2"/>
              </a:buClr>
              <a:buSzPct val="90000"/>
              <a:buFont typeface="Wingdings" panose="05000000000000000000" pitchFamily="2" charset="2"/>
              <a:buChar char="§"/>
            </a:pPr>
            <a:r>
              <a:rPr lang="en-US" sz="1600" b="1" dirty="0">
                <a:solidFill>
                  <a:srgbClr val="000000"/>
                </a:solidFill>
              </a:rPr>
              <a:t>FF02::05: OSPFv3 </a:t>
            </a:r>
            <a:r>
              <a:rPr lang="en-US" sz="1600" b="1" dirty="0" err="1">
                <a:solidFill>
                  <a:srgbClr val="000000"/>
                </a:solidFill>
              </a:rPr>
              <a:t>AllSPFRouters</a:t>
            </a:r>
            <a:endParaRPr lang="en-US" sz="1600" b="1" dirty="0">
              <a:solidFill>
                <a:srgbClr val="000000"/>
              </a:solidFill>
            </a:endParaRPr>
          </a:p>
          <a:p>
            <a:pPr marL="358775" lvl="1" algn="just">
              <a:spcAft>
                <a:spcPts val="600"/>
              </a:spcAft>
              <a:buSzPct val="90000"/>
              <a:buFont typeface="Wingdings" panose="05000000000000000000" pitchFamily="2" charset="2"/>
              <a:buChar char="§"/>
            </a:pPr>
            <a:r>
              <a:rPr lang="en-US" sz="1600" dirty="0">
                <a:solidFill>
                  <a:srgbClr val="000000"/>
                </a:solidFill>
              </a:rPr>
              <a:t>Every router uses </a:t>
            </a:r>
            <a:r>
              <a:rPr lang="en-US" sz="1600" dirty="0" err="1">
                <a:solidFill>
                  <a:srgbClr val="000000"/>
                </a:solidFill>
              </a:rPr>
              <a:t>AllSPFRouters</a:t>
            </a:r>
            <a:r>
              <a:rPr lang="en-US" sz="1600" dirty="0">
                <a:solidFill>
                  <a:srgbClr val="000000"/>
                </a:solidFill>
              </a:rPr>
              <a:t> multicast address to send OSPF hello messages to routers on the same link. </a:t>
            </a:r>
          </a:p>
          <a:p>
            <a:pPr marL="358775" lvl="1" algn="just">
              <a:spcAft>
                <a:spcPts val="600"/>
              </a:spcAft>
              <a:buSzPct val="90000"/>
              <a:buFont typeface="Wingdings" panose="05000000000000000000" pitchFamily="2" charset="2"/>
              <a:buChar char="§"/>
            </a:pPr>
            <a:r>
              <a:rPr lang="en-US" sz="1600" dirty="0">
                <a:solidFill>
                  <a:srgbClr val="000000"/>
                </a:solidFill>
              </a:rPr>
              <a:t>Hello messages are used for neighbor discovery and detecting whether a neighbor relationship is down. </a:t>
            </a:r>
          </a:p>
          <a:p>
            <a:pPr marL="358775" lvl="1" algn="just">
              <a:spcAft>
                <a:spcPts val="600"/>
              </a:spcAft>
              <a:buSzPct val="90000"/>
              <a:buFont typeface="Wingdings" panose="05000000000000000000" pitchFamily="2" charset="2"/>
              <a:buChar char="§"/>
            </a:pPr>
            <a:r>
              <a:rPr lang="en-US" sz="1600" dirty="0">
                <a:solidFill>
                  <a:srgbClr val="000000"/>
                </a:solidFill>
              </a:rPr>
              <a:t>DR and BDR routers also use this address to send link-state update and flooding acknowledgment messages to all routers.</a:t>
            </a:r>
          </a:p>
          <a:p>
            <a:pPr marL="358775" indent="-285750" algn="just" defTabSz="684213" fontAlgn="base">
              <a:spcBef>
                <a:spcPts val="600"/>
              </a:spcBef>
              <a:spcAft>
                <a:spcPts val="600"/>
              </a:spcAft>
              <a:buClr>
                <a:schemeClr val="tx2"/>
              </a:buClr>
              <a:buSzPct val="90000"/>
              <a:buFont typeface="Wingdings" panose="05000000000000000000" pitchFamily="2" charset="2"/>
              <a:buChar char="§"/>
            </a:pPr>
            <a:r>
              <a:rPr lang="en-US" sz="1600" b="1" dirty="0">
                <a:solidFill>
                  <a:srgbClr val="000000"/>
                </a:solidFill>
              </a:rPr>
              <a:t>FF02::06: OSPFv3 </a:t>
            </a:r>
            <a:r>
              <a:rPr lang="en-US" sz="1600" b="1" dirty="0" err="1">
                <a:solidFill>
                  <a:srgbClr val="000000"/>
                </a:solidFill>
              </a:rPr>
              <a:t>AllDRouters</a:t>
            </a:r>
            <a:r>
              <a:rPr lang="en-US" sz="1600" b="1" dirty="0">
                <a:solidFill>
                  <a:srgbClr val="000000"/>
                </a:solidFill>
              </a:rPr>
              <a:t> designated router (DR)</a:t>
            </a:r>
          </a:p>
          <a:p>
            <a:pPr marL="358775" lvl="1" algn="just">
              <a:spcAft>
                <a:spcPts val="600"/>
              </a:spcAft>
              <a:buSzPct val="90000"/>
              <a:buFont typeface="Wingdings" panose="05000000000000000000" pitchFamily="2" charset="2"/>
              <a:buChar char="§"/>
            </a:pPr>
            <a:r>
              <a:rPr lang="en-US" sz="1600" dirty="0">
                <a:solidFill>
                  <a:srgbClr val="000000"/>
                </a:solidFill>
              </a:rPr>
              <a:t>Non-DR/BDR routers send an update or link-state acknowledgment message to the DR and BDR by using the </a:t>
            </a:r>
            <a:r>
              <a:rPr lang="en-US" sz="1600" dirty="0" err="1">
                <a:solidFill>
                  <a:srgbClr val="000000"/>
                </a:solidFill>
              </a:rPr>
              <a:t>AllDRouters</a:t>
            </a:r>
            <a:r>
              <a:rPr lang="en-US" sz="1600" dirty="0">
                <a:solidFill>
                  <a:srgbClr val="000000"/>
                </a:solidFill>
              </a:rPr>
              <a:t>.</a:t>
            </a:r>
          </a:p>
          <a:p>
            <a:pPr marL="358775" lvl="1" algn="just">
              <a:spcAft>
                <a:spcPts val="600"/>
              </a:spcAft>
              <a:buSzPct val="90000"/>
              <a:buFont typeface="Wingdings" panose="05000000000000000000" pitchFamily="2" charset="2"/>
              <a:buChar char="§"/>
            </a:pPr>
            <a:r>
              <a:rPr lang="en-US" sz="1600" dirty="0">
                <a:solidFill>
                  <a:srgbClr val="000000"/>
                </a:solidFill>
              </a:rPr>
              <a:t>OSPFv3 uses the same five packet types and logic as OSPFv2.</a:t>
            </a:r>
            <a:endParaRPr lang="en-US" sz="1600" dirty="0">
              <a:solidFill>
                <a:srgbClr val="000000"/>
              </a:solidFill>
            </a:endParaRPr>
          </a:p>
        </p:txBody>
      </p:sp>
    </p:spTree>
    <p:extLst>
      <p:ext uri="{BB962C8B-B14F-4D97-AF65-F5344CB8AC3E}">
        <p14:creationId xmlns:p14="http://schemas.microsoft.com/office/powerpoint/2010/main" val="209277521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38175"/>
            <a:ext cx="8042276" cy="979160"/>
          </a:xfrm>
        </p:spPr>
        <p:txBody>
          <a:bodyPr>
            <a:normAutofit/>
          </a:bodyPr>
          <a:lstStyle/>
          <a:p>
            <a:r>
              <a:rPr lang="en-US" sz="4000" dirty="0" smtClean="0"/>
              <a:t>OSPF v3: Packet Types</a:t>
            </a:r>
            <a:endParaRPr lang="en-US" sz="4000" dirty="0"/>
          </a:p>
        </p:txBody>
      </p:sp>
      <p:pic>
        <p:nvPicPr>
          <p:cNvPr id="5" name="Picture 4"/>
          <p:cNvPicPr>
            <a:picLocks noChangeAspect="1"/>
          </p:cNvPicPr>
          <p:nvPr/>
        </p:nvPicPr>
        <p:blipFill>
          <a:blip r:embed="rId3"/>
          <a:stretch>
            <a:fillRect/>
          </a:stretch>
        </p:blipFill>
        <p:spPr>
          <a:xfrm>
            <a:off x="2123728" y="1340768"/>
            <a:ext cx="4824536" cy="4364430"/>
          </a:xfrm>
          <a:prstGeom prst="rect">
            <a:avLst/>
          </a:prstGeom>
        </p:spPr>
      </p:pic>
    </p:spTree>
    <p:extLst>
      <p:ext uri="{BB962C8B-B14F-4D97-AF65-F5344CB8AC3E}">
        <p14:creationId xmlns:p14="http://schemas.microsoft.com/office/powerpoint/2010/main" val="126953377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38175"/>
            <a:ext cx="8042276" cy="979160"/>
          </a:xfrm>
        </p:spPr>
        <p:txBody>
          <a:bodyPr>
            <a:normAutofit/>
          </a:bodyPr>
          <a:lstStyle/>
          <a:p>
            <a:r>
              <a:rPr lang="en-US" sz="4000" dirty="0" smtClean="0"/>
              <a:t>OSPF v3: Configurations</a:t>
            </a:r>
            <a:endParaRPr lang="en-US" sz="4000" dirty="0"/>
          </a:p>
        </p:txBody>
      </p:sp>
      <p:sp>
        <p:nvSpPr>
          <p:cNvPr id="3" name="Content Placeholder 2"/>
          <p:cNvSpPr>
            <a:spLocks noGrp="1"/>
          </p:cNvSpPr>
          <p:nvPr>
            <p:ph idx="1"/>
          </p:nvPr>
        </p:nvSpPr>
        <p:spPr>
          <a:xfrm>
            <a:off x="141127" y="1484784"/>
            <a:ext cx="8858571" cy="1440160"/>
          </a:xfrm>
        </p:spPr>
        <p:txBody>
          <a:bodyPr>
            <a:noAutofit/>
          </a:bodyPr>
          <a:lstStyle/>
          <a:p>
            <a:pPr marL="0" indent="0" algn="just">
              <a:buNone/>
            </a:pPr>
            <a:r>
              <a:rPr lang="en-US" sz="2000" dirty="0">
                <a:ea typeface="ＭＳ Ｐゴシック" charset="0"/>
              </a:rPr>
              <a:t>Configuration Steps:</a:t>
            </a:r>
            <a:endParaRPr lang="en-US" sz="1600" dirty="0">
              <a:ea typeface="ＭＳ Ｐゴシック" charset="0"/>
            </a:endParaRPr>
          </a:p>
          <a:p>
            <a:pPr algn="just">
              <a:buFont typeface="Wingdings" panose="05000000000000000000" pitchFamily="2" charset="2"/>
              <a:buChar char="§"/>
            </a:pPr>
            <a:r>
              <a:rPr lang="en-US" sz="1600" dirty="0">
                <a:ea typeface="ＭＳ Ｐゴシック" charset="0"/>
              </a:rPr>
              <a:t>Step 1. Initialize the routing process with the command 'ipv6 unicast-routing'.</a:t>
            </a:r>
          </a:p>
          <a:p>
            <a:pPr algn="just">
              <a:buFont typeface="Wingdings" panose="05000000000000000000" pitchFamily="2" charset="2"/>
              <a:buChar char="§"/>
            </a:pPr>
            <a:r>
              <a:rPr lang="en-US" sz="1600" dirty="0">
                <a:ea typeface="ＭＳ Ｐゴシック" charset="0"/>
              </a:rPr>
              <a:t>Step 2. Define the 32-bit router ID within the OSPFv3 router process.</a:t>
            </a:r>
          </a:p>
          <a:p>
            <a:pPr algn="just">
              <a:buFont typeface="Wingdings" panose="05000000000000000000" pitchFamily="2" charset="2"/>
              <a:buChar char="§"/>
            </a:pPr>
            <a:r>
              <a:rPr lang="en-US" sz="1600" dirty="0">
                <a:ea typeface="ＭＳ Ｐゴシック" charset="0"/>
              </a:rPr>
              <a:t>Step 3. (Optional) Initialize the address family - enabled automatically when OSPFv3 is enabled on an interface.</a:t>
            </a:r>
          </a:p>
          <a:p>
            <a:pPr algn="just">
              <a:buFont typeface="Wingdings" panose="05000000000000000000" pitchFamily="2" charset="2"/>
              <a:buChar char="§"/>
            </a:pPr>
            <a:r>
              <a:rPr lang="en-US" sz="1600" dirty="0">
                <a:ea typeface="ＭＳ Ｐゴシック" charset="0"/>
              </a:rPr>
              <a:t>Step 4. Enable OSPFv3 on an interface using a process-id and area-id.</a:t>
            </a:r>
          </a:p>
          <a:p>
            <a:pPr algn="just" defTabSz="684213" fontAlgn="base">
              <a:spcBef>
                <a:spcPts val="600"/>
              </a:spcBef>
              <a:spcAft>
                <a:spcPts val="600"/>
              </a:spcAft>
              <a:buClr>
                <a:schemeClr val="tx2"/>
              </a:buClr>
              <a:buSzPct val="90000"/>
              <a:buFont typeface="Wingdings" panose="05000000000000000000" pitchFamily="2" charset="2"/>
              <a:buChar char="§"/>
            </a:pPr>
            <a:endParaRPr lang="en-US" sz="1600" dirty="0"/>
          </a:p>
        </p:txBody>
      </p:sp>
    </p:spTree>
    <p:extLst>
      <p:ext uri="{BB962C8B-B14F-4D97-AF65-F5344CB8AC3E}">
        <p14:creationId xmlns:p14="http://schemas.microsoft.com/office/powerpoint/2010/main" val="235945036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857251"/>
            <a:ext cx="8345488" cy="537882"/>
          </a:xfrm>
        </p:spPr>
        <p:txBody>
          <a:bodyPr>
            <a:noAutofit/>
          </a:bodyPr>
          <a:lstStyle/>
          <a:p>
            <a:r>
              <a:rPr lang="en-US" sz="4000" dirty="0">
                <a:solidFill>
                  <a:schemeClr val="accent1">
                    <a:lumMod val="50000"/>
                  </a:schemeClr>
                </a:solidFill>
              </a:rPr>
              <a:t>OSPF v3: </a:t>
            </a:r>
            <a:r>
              <a:rPr lang="en-US" sz="4000" dirty="0" smtClean="0">
                <a:solidFill>
                  <a:schemeClr val="accent1">
                    <a:lumMod val="50000"/>
                  </a:schemeClr>
                </a:solidFill>
              </a:rPr>
              <a:t>Topology</a:t>
            </a:r>
            <a:endParaRPr lang="en-US" sz="4000" dirty="0">
              <a:solidFill>
                <a:schemeClr val="accent1">
                  <a:lumMod val="50000"/>
                </a:schemeClr>
              </a:solidFill>
            </a:endParaRP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01438" y="1533376"/>
            <a:ext cx="8118458" cy="1108608"/>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Figure 10-1 displays a simple four-router topology to demonstrate OSPFv3 configuration.</a:t>
            </a:r>
          </a:p>
          <a:p>
            <a:pPr marL="0" indent="0" algn="l" defTabSz="684213" fontAlgn="base">
              <a:spcBef>
                <a:spcPts val="600"/>
              </a:spcBef>
              <a:spcAft>
                <a:spcPts val="600"/>
              </a:spcAft>
              <a:buClr>
                <a:schemeClr val="tx2"/>
              </a:buClr>
              <a:buSzPct val="90000"/>
            </a:pPr>
            <a:r>
              <a:rPr lang="en-US" sz="1600" dirty="0">
                <a:solidFill>
                  <a:srgbClr val="000000"/>
                </a:solidFill>
              </a:rPr>
              <a:t>Area 0 consists of R1, R2, and R3, and Area 34 contains R3 and R4. R3 is the ABR.</a:t>
            </a:r>
            <a:endParaRPr lang="en-US" sz="1200" dirty="0">
              <a:solidFill>
                <a:srgbClr val="000000"/>
              </a:solidFill>
            </a:endParaRPr>
          </a:p>
        </p:txBody>
      </p:sp>
      <p:pic>
        <p:nvPicPr>
          <p:cNvPr id="2" name="Picture 1"/>
          <p:cNvPicPr>
            <a:picLocks noChangeAspect="1"/>
          </p:cNvPicPr>
          <p:nvPr/>
        </p:nvPicPr>
        <p:blipFill>
          <a:blip r:embed="rId3"/>
          <a:stretch>
            <a:fillRect/>
          </a:stretch>
        </p:blipFill>
        <p:spPr>
          <a:xfrm>
            <a:off x="407193" y="2909371"/>
            <a:ext cx="7932989" cy="1792766"/>
          </a:xfrm>
          <a:prstGeom prst="rect">
            <a:avLst/>
          </a:prstGeom>
        </p:spPr>
      </p:pic>
    </p:spTree>
    <p:extLst>
      <p:ext uri="{BB962C8B-B14F-4D97-AF65-F5344CB8AC3E}">
        <p14:creationId xmlns:p14="http://schemas.microsoft.com/office/powerpoint/2010/main" val="3066690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857251"/>
            <a:ext cx="8345488" cy="537882"/>
          </a:xfrm>
        </p:spPr>
        <p:txBody>
          <a:bodyPr>
            <a:normAutofit fontScale="90000"/>
          </a:bodyPr>
          <a:lstStyle/>
          <a:p>
            <a:r>
              <a:rPr lang="en-US" sz="1600" dirty="0"/>
              <a:t>OSPFv3 Configurations</a:t>
            </a:r>
            <a:br>
              <a:rPr lang="en-US" sz="1600" dirty="0"/>
            </a:br>
            <a:r>
              <a:rPr lang="en-US" sz="2400" dirty="0"/>
              <a:t>Example OSPFv3 Configuration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13303" y="1395133"/>
            <a:ext cx="8634754" cy="1135796"/>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Earlier versions of IOS used the commands </a:t>
            </a:r>
            <a:r>
              <a:rPr lang="en-US" sz="1600" b="1" dirty="0">
                <a:solidFill>
                  <a:srgbClr val="000000"/>
                </a:solidFill>
              </a:rPr>
              <a:t>ipv6 router ospf </a:t>
            </a:r>
            <a:r>
              <a:rPr lang="en-US" sz="1600" dirty="0">
                <a:solidFill>
                  <a:srgbClr val="000000"/>
                </a:solidFill>
              </a:rPr>
              <a:t>for initialization of the OSPF process and </a:t>
            </a:r>
            <a:r>
              <a:rPr lang="en-US" sz="1600" b="1" dirty="0">
                <a:solidFill>
                  <a:srgbClr val="000000"/>
                </a:solidFill>
              </a:rPr>
              <a:t>ipv6 ospf </a:t>
            </a:r>
            <a:r>
              <a:rPr lang="en-US" sz="1600" b="1" i="1" dirty="0">
                <a:solidFill>
                  <a:srgbClr val="000000"/>
                </a:solidFill>
              </a:rPr>
              <a:t>process-id </a:t>
            </a:r>
            <a:r>
              <a:rPr lang="en-US" sz="1600" b="1" dirty="0">
                <a:solidFill>
                  <a:srgbClr val="000000"/>
                </a:solidFill>
              </a:rPr>
              <a:t>area</a:t>
            </a:r>
            <a:r>
              <a:rPr lang="en-US" sz="1600" b="1" i="1" dirty="0">
                <a:solidFill>
                  <a:srgbClr val="000000"/>
                </a:solidFill>
              </a:rPr>
              <a:t> area-id </a:t>
            </a:r>
            <a:r>
              <a:rPr lang="en-US" sz="1600" dirty="0">
                <a:solidFill>
                  <a:srgbClr val="000000"/>
                </a:solidFill>
              </a:rPr>
              <a:t>for identification of the interface. These commands are considered legacy and should be migrated to the current practice such as </a:t>
            </a:r>
            <a:r>
              <a:rPr lang="en-US" sz="1600" b="1" dirty="0">
                <a:solidFill>
                  <a:srgbClr val="000000"/>
                </a:solidFill>
              </a:rPr>
              <a:t>ospfv3 </a:t>
            </a:r>
            <a:r>
              <a:rPr lang="en-US" sz="1600" b="1" i="1" dirty="0">
                <a:solidFill>
                  <a:srgbClr val="000000"/>
                </a:solidFill>
              </a:rPr>
              <a:t>process-id </a:t>
            </a:r>
            <a:r>
              <a:rPr lang="en-US" sz="1600" b="1" dirty="0">
                <a:solidFill>
                  <a:srgbClr val="000000"/>
                </a:solidFill>
              </a:rPr>
              <a:t>ipv6</a:t>
            </a:r>
            <a:r>
              <a:rPr lang="en-US" sz="1600" b="1" i="1" dirty="0">
                <a:solidFill>
                  <a:srgbClr val="000000"/>
                </a:solidFill>
              </a:rPr>
              <a:t> </a:t>
            </a:r>
            <a:r>
              <a:rPr lang="en-US" sz="1600" b="1" dirty="0">
                <a:solidFill>
                  <a:srgbClr val="000000"/>
                </a:solidFill>
              </a:rPr>
              <a:t>area</a:t>
            </a:r>
            <a:r>
              <a:rPr lang="en-US" sz="1600" b="1" i="1" dirty="0">
                <a:solidFill>
                  <a:srgbClr val="000000"/>
                </a:solidFill>
              </a:rPr>
              <a:t> area-id </a:t>
            </a:r>
            <a:r>
              <a:rPr lang="en-US" sz="1600" dirty="0">
                <a:solidFill>
                  <a:srgbClr val="000000"/>
                </a:solidFill>
              </a:rPr>
              <a:t>in the R1 &amp; R2 configurations, as highlighted below.</a:t>
            </a:r>
          </a:p>
        </p:txBody>
      </p:sp>
      <p:pic>
        <p:nvPicPr>
          <p:cNvPr id="9" name="Picture 8"/>
          <p:cNvPicPr>
            <a:picLocks noChangeAspect="1"/>
          </p:cNvPicPr>
          <p:nvPr/>
        </p:nvPicPr>
        <p:blipFill>
          <a:blip r:embed="rId3"/>
          <a:stretch>
            <a:fillRect/>
          </a:stretch>
        </p:blipFill>
        <p:spPr>
          <a:xfrm>
            <a:off x="991792" y="2461986"/>
            <a:ext cx="3638888" cy="3186719"/>
          </a:xfrm>
          <a:prstGeom prst="rect">
            <a:avLst/>
          </a:prstGeom>
        </p:spPr>
      </p:pic>
      <p:pic>
        <p:nvPicPr>
          <p:cNvPr id="10" name="Picture 9"/>
          <p:cNvPicPr>
            <a:picLocks noChangeAspect="1"/>
          </p:cNvPicPr>
          <p:nvPr/>
        </p:nvPicPr>
        <p:blipFill>
          <a:blip r:embed="rId4"/>
          <a:stretch>
            <a:fillRect/>
          </a:stretch>
        </p:blipFill>
        <p:spPr>
          <a:xfrm>
            <a:off x="4985254" y="2530929"/>
            <a:ext cx="3013868" cy="3032646"/>
          </a:xfrm>
          <a:prstGeom prst="rect">
            <a:avLst/>
          </a:prstGeom>
        </p:spPr>
      </p:pic>
    </p:spTree>
    <p:extLst>
      <p:ext uri="{BB962C8B-B14F-4D97-AF65-F5344CB8AC3E}">
        <p14:creationId xmlns:p14="http://schemas.microsoft.com/office/powerpoint/2010/main" val="1461636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857251"/>
            <a:ext cx="8345488" cy="537882"/>
          </a:xfrm>
        </p:spPr>
        <p:txBody>
          <a:bodyPr>
            <a:normAutofit fontScale="90000"/>
          </a:bodyPr>
          <a:lstStyle/>
          <a:p>
            <a:r>
              <a:rPr lang="en-US" sz="1600" dirty="0"/>
              <a:t>OSPFv3 Configurations</a:t>
            </a:r>
            <a:br>
              <a:rPr lang="en-US" sz="1600" dirty="0"/>
            </a:br>
            <a:r>
              <a:rPr lang="en-US" sz="2400" dirty="0"/>
              <a:t>Example OSPFv3 Configuration (Cont.)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80254" y="1395134"/>
            <a:ext cx="7442571" cy="398551"/>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R3 &amp; R4 configurations steps are highlighted below.</a:t>
            </a:r>
          </a:p>
        </p:txBody>
      </p:sp>
      <p:pic>
        <p:nvPicPr>
          <p:cNvPr id="5" name="Picture 4"/>
          <p:cNvPicPr>
            <a:picLocks noChangeAspect="1"/>
          </p:cNvPicPr>
          <p:nvPr/>
        </p:nvPicPr>
        <p:blipFill rotWithShape="1">
          <a:blip r:embed="rId3"/>
          <a:srcRect r="48200"/>
          <a:stretch/>
        </p:blipFill>
        <p:spPr>
          <a:xfrm>
            <a:off x="824735" y="1933016"/>
            <a:ext cx="3328626" cy="3605213"/>
          </a:xfrm>
          <a:prstGeom prst="rect">
            <a:avLst/>
          </a:prstGeom>
        </p:spPr>
      </p:pic>
      <p:pic>
        <p:nvPicPr>
          <p:cNvPr id="8" name="Picture 7"/>
          <p:cNvPicPr>
            <a:picLocks noChangeAspect="1"/>
          </p:cNvPicPr>
          <p:nvPr/>
        </p:nvPicPr>
        <p:blipFill rotWithShape="1">
          <a:blip r:embed="rId4"/>
          <a:srcRect r="48371"/>
          <a:stretch/>
        </p:blipFill>
        <p:spPr>
          <a:xfrm>
            <a:off x="4405216" y="1933016"/>
            <a:ext cx="3317609" cy="3622843"/>
          </a:xfrm>
          <a:prstGeom prst="rect">
            <a:avLst/>
          </a:prstGeom>
        </p:spPr>
      </p:pic>
    </p:spTree>
    <p:extLst>
      <p:ext uri="{BB962C8B-B14F-4D97-AF65-F5344CB8AC3E}">
        <p14:creationId xmlns:p14="http://schemas.microsoft.com/office/powerpoint/2010/main" val="32889433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857251"/>
            <a:ext cx="8345488" cy="537882"/>
          </a:xfrm>
        </p:spPr>
        <p:txBody>
          <a:bodyPr>
            <a:normAutofit fontScale="90000"/>
          </a:bodyPr>
          <a:lstStyle/>
          <a:p>
            <a:r>
              <a:rPr lang="en-US" sz="1600" dirty="0"/>
              <a:t>OSPFv3 Configurations</a:t>
            </a:r>
            <a:br>
              <a:rPr lang="en-US" sz="1600" dirty="0"/>
            </a:br>
            <a:r>
              <a:rPr lang="en-US" sz="2400" dirty="0"/>
              <a:t>OSPFv3 Verification – Neighbor Adjacency</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80254" y="1395133"/>
            <a:ext cx="7442571" cy="1152804"/>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To view the R3 OSPFv3 Neighbor Adjacency the </a:t>
            </a:r>
            <a:r>
              <a:rPr lang="en-US" sz="1600" b="1" dirty="0">
                <a:solidFill>
                  <a:srgbClr val="000000"/>
                </a:solidFill>
              </a:rPr>
              <a:t>show opsfv3 ipv6 neighbor </a:t>
            </a:r>
            <a:r>
              <a:rPr lang="en-US" sz="1600" dirty="0">
                <a:solidFill>
                  <a:srgbClr val="000000"/>
                </a:solidFill>
              </a:rPr>
              <a:t>command is used.</a:t>
            </a:r>
          </a:p>
          <a:p>
            <a:pPr marL="0" indent="0" algn="l" defTabSz="684213" fontAlgn="base">
              <a:spcBef>
                <a:spcPts val="600"/>
              </a:spcBef>
              <a:spcAft>
                <a:spcPts val="600"/>
              </a:spcAft>
              <a:buClr>
                <a:schemeClr val="tx2"/>
              </a:buClr>
              <a:buSzPct val="90000"/>
            </a:pPr>
            <a:r>
              <a:rPr lang="en-US" sz="1600" dirty="0">
                <a:solidFill>
                  <a:srgbClr val="000000"/>
                </a:solidFill>
              </a:rPr>
              <a:t>Neighbors router-id is displayed, OSPFv3 priority, state of the connection, and the interface the neighbor is learned on.</a:t>
            </a:r>
          </a:p>
        </p:txBody>
      </p:sp>
      <p:pic>
        <p:nvPicPr>
          <p:cNvPr id="6" name="Picture 5"/>
          <p:cNvPicPr>
            <a:picLocks noChangeAspect="1"/>
          </p:cNvPicPr>
          <p:nvPr/>
        </p:nvPicPr>
        <p:blipFill>
          <a:blip r:embed="rId3"/>
          <a:stretch>
            <a:fillRect/>
          </a:stretch>
        </p:blipFill>
        <p:spPr>
          <a:xfrm>
            <a:off x="394857" y="2746240"/>
            <a:ext cx="8274952" cy="2396571"/>
          </a:xfrm>
          <a:prstGeom prst="rect">
            <a:avLst/>
          </a:prstGeom>
        </p:spPr>
      </p:pic>
    </p:spTree>
    <p:extLst>
      <p:ext uri="{BB962C8B-B14F-4D97-AF65-F5344CB8AC3E}">
        <p14:creationId xmlns:p14="http://schemas.microsoft.com/office/powerpoint/2010/main" val="2067723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857251"/>
            <a:ext cx="8345488" cy="537882"/>
          </a:xfrm>
        </p:spPr>
        <p:txBody>
          <a:bodyPr>
            <a:normAutofit fontScale="90000"/>
          </a:bodyPr>
          <a:lstStyle/>
          <a:p>
            <a:r>
              <a:rPr lang="en-US" sz="1600" dirty="0"/>
              <a:t>OSPFv3 Configurations</a:t>
            </a:r>
            <a:br>
              <a:rPr lang="en-US" sz="1600" dirty="0"/>
            </a:br>
            <a:r>
              <a:rPr lang="en-US" sz="2400" dirty="0"/>
              <a:t>OSPFv3 Verification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03136" y="1781383"/>
            <a:ext cx="2689087" cy="3516324"/>
          </a:xfrm>
        </p:spPr>
        <p:txBody>
          <a:bodyPr/>
          <a:lstStyle/>
          <a:p>
            <a:pPr marL="0" indent="0" algn="l" defTabSz="684213" fontAlgn="base">
              <a:spcBef>
                <a:spcPts val="600"/>
              </a:spcBef>
              <a:spcAft>
                <a:spcPts val="600"/>
              </a:spcAft>
              <a:buClr>
                <a:schemeClr val="tx2"/>
              </a:buClr>
              <a:buSzPct val="90000"/>
            </a:pPr>
            <a:r>
              <a:rPr lang="en-US" sz="1800" dirty="0">
                <a:solidFill>
                  <a:srgbClr val="000000"/>
                </a:solidFill>
              </a:rPr>
              <a:t>Verifying the OSPFv3 interface information provides the following:</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800" dirty="0">
                <a:solidFill>
                  <a:srgbClr val="000000"/>
                </a:solidFill>
              </a:rPr>
              <a:t>Interface ID</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800" dirty="0">
                <a:solidFill>
                  <a:srgbClr val="000000"/>
                </a:solidFill>
              </a:rPr>
              <a:t>Router ID</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800" dirty="0">
                <a:solidFill>
                  <a:srgbClr val="000000"/>
                </a:solidFill>
              </a:rPr>
              <a:t>DR and Backup DR</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800" dirty="0">
                <a:solidFill>
                  <a:srgbClr val="000000"/>
                </a:solidFill>
              </a:rPr>
              <a:t>Neighbor Adjacency</a:t>
            </a:r>
          </a:p>
        </p:txBody>
      </p:sp>
      <p:grpSp>
        <p:nvGrpSpPr>
          <p:cNvPr id="7" name="Group 6"/>
          <p:cNvGrpSpPr/>
          <p:nvPr/>
        </p:nvGrpSpPr>
        <p:grpSpPr>
          <a:xfrm>
            <a:off x="2947307" y="1696920"/>
            <a:ext cx="5796421" cy="3333750"/>
            <a:chOff x="1089120" y="1404937"/>
            <a:chExt cx="5796421" cy="3333750"/>
          </a:xfrm>
        </p:grpSpPr>
        <p:pic>
          <p:nvPicPr>
            <p:cNvPr id="5" name="Picture 4"/>
            <p:cNvPicPr>
              <a:picLocks noChangeAspect="1"/>
            </p:cNvPicPr>
            <p:nvPr/>
          </p:nvPicPr>
          <p:blipFill rotWithShape="1">
            <a:blip r:embed="rId3"/>
            <a:srcRect r="17564"/>
            <a:stretch/>
          </p:blipFill>
          <p:spPr>
            <a:xfrm>
              <a:off x="1090612" y="1404937"/>
              <a:ext cx="5739845" cy="2333625"/>
            </a:xfrm>
            <a:prstGeom prst="rect">
              <a:avLst/>
            </a:prstGeom>
          </p:spPr>
        </p:pic>
        <p:pic>
          <p:nvPicPr>
            <p:cNvPr id="6" name="Picture 5"/>
            <p:cNvPicPr>
              <a:picLocks noChangeAspect="1"/>
            </p:cNvPicPr>
            <p:nvPr/>
          </p:nvPicPr>
          <p:blipFill rotWithShape="1">
            <a:blip r:embed="rId4"/>
            <a:srcRect r="16636"/>
            <a:stretch/>
          </p:blipFill>
          <p:spPr>
            <a:xfrm>
              <a:off x="1089120" y="3738562"/>
              <a:ext cx="5796421" cy="1000125"/>
            </a:xfrm>
            <a:prstGeom prst="rect">
              <a:avLst/>
            </a:prstGeom>
          </p:spPr>
        </p:pic>
      </p:grpSp>
    </p:spTree>
    <p:extLst>
      <p:ext uri="{BB962C8B-B14F-4D97-AF65-F5344CB8AC3E}">
        <p14:creationId xmlns:p14="http://schemas.microsoft.com/office/powerpoint/2010/main" val="21862029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857251"/>
            <a:ext cx="8345488" cy="537882"/>
          </a:xfrm>
        </p:spPr>
        <p:txBody>
          <a:bodyPr>
            <a:normAutofit fontScale="90000"/>
          </a:bodyPr>
          <a:lstStyle/>
          <a:p>
            <a:r>
              <a:rPr lang="en-US" sz="1600" dirty="0"/>
              <a:t>OSPFv3 Configurations</a:t>
            </a:r>
            <a:br>
              <a:rPr lang="en-US" sz="1600" dirty="0"/>
            </a:br>
            <a:r>
              <a:rPr lang="en-US" sz="2400" dirty="0"/>
              <a:t>OSPFv3 Interface Verification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58219" y="1537843"/>
            <a:ext cx="8273460" cy="1412612"/>
          </a:xfrm>
        </p:spPr>
        <p:txBody>
          <a:bodyPr/>
          <a:lstStyle/>
          <a:p>
            <a:pPr marL="0" indent="0" algn="l" defTabSz="684213" fontAlgn="base">
              <a:spcBef>
                <a:spcPts val="600"/>
              </a:spcBef>
              <a:spcAft>
                <a:spcPts val="600"/>
              </a:spcAft>
              <a:buClr>
                <a:schemeClr val="tx2"/>
              </a:buClr>
              <a:buSzPct val="90000"/>
            </a:pPr>
            <a:r>
              <a:rPr lang="en-US" sz="1800" dirty="0">
                <a:solidFill>
                  <a:srgbClr val="000000"/>
                </a:solidFill>
              </a:rPr>
              <a:t>To show a brief listing of the interfaces participating in OSPFv3 Routing on R3 use the </a:t>
            </a:r>
            <a:r>
              <a:rPr lang="en-US" sz="1800" b="1" dirty="0">
                <a:solidFill>
                  <a:srgbClr val="000000"/>
                </a:solidFill>
              </a:rPr>
              <a:t>show ospfv3 interface brief </a:t>
            </a:r>
            <a:r>
              <a:rPr lang="en-US" sz="1800" dirty="0">
                <a:solidFill>
                  <a:srgbClr val="000000"/>
                </a:solidFill>
              </a:rPr>
              <a:t>command.</a:t>
            </a:r>
          </a:p>
          <a:p>
            <a:pPr marL="0" indent="0" algn="l" defTabSz="684213" fontAlgn="base">
              <a:spcBef>
                <a:spcPts val="600"/>
              </a:spcBef>
              <a:spcAft>
                <a:spcPts val="600"/>
              </a:spcAft>
              <a:buClr>
                <a:schemeClr val="tx2"/>
              </a:buClr>
              <a:buSzPct val="90000"/>
            </a:pPr>
            <a:r>
              <a:rPr lang="en-US" sz="1600" dirty="0">
                <a:solidFill>
                  <a:srgbClr val="000000"/>
                </a:solidFill>
              </a:rPr>
              <a:t>Important information includes the Interface, the area the interface belongs to, and the role of the router on the link (State)</a:t>
            </a:r>
          </a:p>
        </p:txBody>
      </p:sp>
      <p:pic>
        <p:nvPicPr>
          <p:cNvPr id="8" name="Picture 7"/>
          <p:cNvPicPr>
            <a:picLocks noChangeAspect="1"/>
          </p:cNvPicPr>
          <p:nvPr/>
        </p:nvPicPr>
        <p:blipFill>
          <a:blip r:embed="rId3"/>
          <a:stretch>
            <a:fillRect/>
          </a:stretch>
        </p:blipFill>
        <p:spPr>
          <a:xfrm>
            <a:off x="258219" y="3082659"/>
            <a:ext cx="8541526" cy="1972019"/>
          </a:xfrm>
          <a:prstGeom prst="rect">
            <a:avLst/>
          </a:prstGeom>
        </p:spPr>
      </p:pic>
    </p:spTree>
    <p:extLst>
      <p:ext uri="{BB962C8B-B14F-4D97-AF65-F5344CB8AC3E}">
        <p14:creationId xmlns:p14="http://schemas.microsoft.com/office/powerpoint/2010/main" val="893898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857251"/>
            <a:ext cx="8345488" cy="537882"/>
          </a:xfrm>
        </p:spPr>
        <p:txBody>
          <a:bodyPr>
            <a:normAutofit fontScale="90000"/>
          </a:bodyPr>
          <a:lstStyle/>
          <a:p>
            <a:r>
              <a:rPr lang="en-US" sz="1600" dirty="0"/>
              <a:t>OSPFv3 Configurations</a:t>
            </a:r>
            <a:br>
              <a:rPr lang="en-US" sz="1600" dirty="0"/>
            </a:br>
            <a:r>
              <a:rPr lang="en-US" sz="2400" dirty="0"/>
              <a:t>OSPFv3 Routing Verification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90478" y="1483269"/>
            <a:ext cx="2960347" cy="4086695"/>
          </a:xfrm>
        </p:spPr>
        <p:txBody>
          <a:bodyPr/>
          <a:lstStyle/>
          <a:p>
            <a:pPr marL="0" indent="0" algn="l" defTabSz="684213" fontAlgn="base">
              <a:spcBef>
                <a:spcPts val="600"/>
              </a:spcBef>
              <a:spcAft>
                <a:spcPts val="600"/>
              </a:spcAft>
              <a:buClr>
                <a:schemeClr val="tx2"/>
              </a:buClr>
              <a:buSzPct val="90000"/>
            </a:pPr>
            <a:r>
              <a:rPr lang="en-US" sz="1800" dirty="0">
                <a:solidFill>
                  <a:srgbClr val="000000"/>
                </a:solidFill>
              </a:rPr>
              <a:t>Output from the OSPFv3 routing table showing both Intra-Area routes (O) and Inter-Area routes (OI) using the command </a:t>
            </a:r>
            <a:r>
              <a:rPr lang="en-US" sz="1800" b="1" dirty="0">
                <a:solidFill>
                  <a:srgbClr val="000000"/>
                </a:solidFill>
              </a:rPr>
              <a:t>show ipv6 route ospf.</a:t>
            </a:r>
            <a:endParaRPr lang="en-US" sz="1800" dirty="0">
              <a:solidFill>
                <a:srgbClr val="000000"/>
              </a:solidFill>
            </a:endParaRPr>
          </a:p>
        </p:txBody>
      </p:sp>
      <p:pic>
        <p:nvPicPr>
          <p:cNvPr id="6" name="Picture 5"/>
          <p:cNvPicPr>
            <a:picLocks noChangeAspect="1"/>
          </p:cNvPicPr>
          <p:nvPr/>
        </p:nvPicPr>
        <p:blipFill rotWithShape="1">
          <a:blip r:embed="rId3"/>
          <a:srcRect r="18946"/>
          <a:stretch/>
        </p:blipFill>
        <p:spPr>
          <a:xfrm>
            <a:off x="3371162" y="1483268"/>
            <a:ext cx="5453351" cy="4331722"/>
          </a:xfrm>
          <a:prstGeom prst="rect">
            <a:avLst/>
          </a:prstGeom>
        </p:spPr>
      </p:pic>
    </p:spTree>
    <p:extLst>
      <p:ext uri="{BB962C8B-B14F-4D97-AF65-F5344CB8AC3E}">
        <p14:creationId xmlns:p14="http://schemas.microsoft.com/office/powerpoint/2010/main" val="3010628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857251"/>
            <a:ext cx="8345488" cy="537882"/>
          </a:xfrm>
        </p:spPr>
        <p:txBody>
          <a:bodyPr>
            <a:normAutofit fontScale="90000"/>
          </a:bodyPr>
          <a:lstStyle/>
          <a:p>
            <a:r>
              <a:rPr lang="en-US" sz="1600" dirty="0"/>
              <a:t>OSPFv3 Configurations</a:t>
            </a:r>
            <a:br>
              <a:rPr lang="en-US" sz="1600" dirty="0"/>
            </a:br>
            <a:r>
              <a:rPr lang="en-US" sz="2400" dirty="0"/>
              <a:t>OSPFv3 Passive Interface</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90477" y="1483269"/>
            <a:ext cx="8534882" cy="1815102"/>
          </a:xfrm>
        </p:spPr>
        <p:txBody>
          <a:bodyPr/>
          <a:lstStyle/>
          <a:p>
            <a:pPr marL="0" indent="0" algn="l" defTabSz="684213" fontAlgn="base">
              <a:spcBef>
                <a:spcPts val="600"/>
              </a:spcBef>
              <a:spcAft>
                <a:spcPts val="600"/>
              </a:spcAft>
              <a:buClr>
                <a:schemeClr val="tx2"/>
              </a:buClr>
              <a:buSzPct val="90000"/>
            </a:pPr>
            <a:r>
              <a:rPr lang="en-US" sz="1800" dirty="0">
                <a:solidFill>
                  <a:srgbClr val="000000"/>
                </a:solidFill>
              </a:rPr>
              <a:t>OSPFv3 supports marking an interface as passive. The command is placed under the OSPFv3 process or under the specific address family. Placing the command under the global process cascades the setting to both address families.</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800" dirty="0">
                <a:solidFill>
                  <a:srgbClr val="000000"/>
                </a:solidFill>
              </a:rPr>
              <a:t>The passive interface can be set explicitly to an interface (R1 configuration).</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800" dirty="0">
                <a:solidFill>
                  <a:srgbClr val="000000"/>
                </a:solidFill>
              </a:rPr>
              <a:t>The passive interface can be set as default (R4 configuration).</a:t>
            </a:r>
          </a:p>
        </p:txBody>
      </p:sp>
      <p:pic>
        <p:nvPicPr>
          <p:cNvPr id="6" name="Picture 5"/>
          <p:cNvPicPr>
            <a:picLocks noChangeAspect="1"/>
          </p:cNvPicPr>
          <p:nvPr/>
        </p:nvPicPr>
        <p:blipFill>
          <a:blip r:embed="rId3"/>
          <a:stretch>
            <a:fillRect/>
          </a:stretch>
        </p:blipFill>
        <p:spPr>
          <a:xfrm>
            <a:off x="1004208" y="3487533"/>
            <a:ext cx="6843259" cy="2059531"/>
          </a:xfrm>
          <a:prstGeom prst="rect">
            <a:avLst/>
          </a:prstGeom>
        </p:spPr>
      </p:pic>
    </p:spTree>
    <p:extLst>
      <p:ext uri="{BB962C8B-B14F-4D97-AF65-F5344CB8AC3E}">
        <p14:creationId xmlns:p14="http://schemas.microsoft.com/office/powerpoint/2010/main" val="2561320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857251"/>
            <a:ext cx="8345488" cy="537882"/>
          </a:xfrm>
        </p:spPr>
        <p:txBody>
          <a:bodyPr>
            <a:normAutofit fontScale="90000"/>
          </a:bodyPr>
          <a:lstStyle/>
          <a:p>
            <a:r>
              <a:rPr lang="en-US" sz="1600" dirty="0"/>
              <a:t>OSPFv3 Configurations</a:t>
            </a:r>
            <a:br>
              <a:rPr lang="en-US" sz="1600" dirty="0"/>
            </a:br>
            <a:r>
              <a:rPr lang="en-US" sz="2400" dirty="0"/>
              <a:t>OSPFv3 Route Summarization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90477" y="1483267"/>
            <a:ext cx="3863731" cy="1775660"/>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Example 10-9 shows the summarization commands applied to R3.</a:t>
            </a:r>
          </a:p>
          <a:p>
            <a:pPr marL="0" indent="0" algn="l" defTabSz="684213" fontAlgn="base">
              <a:spcBef>
                <a:spcPts val="600"/>
              </a:spcBef>
              <a:spcAft>
                <a:spcPts val="600"/>
              </a:spcAft>
              <a:buClr>
                <a:schemeClr val="tx2"/>
              </a:buClr>
              <a:buSzPct val="90000"/>
            </a:pPr>
            <a:r>
              <a:rPr lang="en-US" sz="1600" dirty="0">
                <a:solidFill>
                  <a:srgbClr val="000000"/>
                </a:solidFill>
              </a:rPr>
              <a:t>Route summarization reduces the number of route entries on the neighboring router as shown in examples 10-8 and 10-10. </a:t>
            </a:r>
          </a:p>
        </p:txBody>
      </p:sp>
      <p:pic>
        <p:nvPicPr>
          <p:cNvPr id="8" name="Picture 7"/>
          <p:cNvPicPr>
            <a:picLocks noChangeAspect="1"/>
          </p:cNvPicPr>
          <p:nvPr/>
        </p:nvPicPr>
        <p:blipFill>
          <a:blip r:embed="rId3"/>
          <a:stretch>
            <a:fillRect/>
          </a:stretch>
        </p:blipFill>
        <p:spPr>
          <a:xfrm>
            <a:off x="4145898" y="1483267"/>
            <a:ext cx="4667079" cy="1498850"/>
          </a:xfrm>
          <a:prstGeom prst="rect">
            <a:avLst/>
          </a:prstGeom>
        </p:spPr>
      </p:pic>
      <p:pic>
        <p:nvPicPr>
          <p:cNvPr id="9" name="Picture 8"/>
          <p:cNvPicPr>
            <a:picLocks noChangeAspect="1"/>
          </p:cNvPicPr>
          <p:nvPr/>
        </p:nvPicPr>
        <p:blipFill>
          <a:blip r:embed="rId4"/>
          <a:stretch>
            <a:fillRect/>
          </a:stretch>
        </p:blipFill>
        <p:spPr>
          <a:xfrm>
            <a:off x="249411" y="3347062"/>
            <a:ext cx="4212160" cy="1819971"/>
          </a:xfrm>
          <a:prstGeom prst="rect">
            <a:avLst/>
          </a:prstGeom>
        </p:spPr>
      </p:pic>
      <p:pic>
        <p:nvPicPr>
          <p:cNvPr id="10" name="Picture 9"/>
          <p:cNvPicPr>
            <a:picLocks noChangeAspect="1"/>
          </p:cNvPicPr>
          <p:nvPr/>
        </p:nvPicPr>
        <p:blipFill>
          <a:blip r:embed="rId5"/>
          <a:stretch>
            <a:fillRect/>
          </a:stretch>
        </p:blipFill>
        <p:spPr>
          <a:xfrm>
            <a:off x="4640554" y="3347061"/>
            <a:ext cx="4172423" cy="1414650"/>
          </a:xfrm>
          <a:prstGeom prst="rect">
            <a:avLst/>
          </a:prstGeom>
        </p:spPr>
      </p:pic>
    </p:spTree>
    <p:extLst>
      <p:ext uri="{BB962C8B-B14F-4D97-AF65-F5344CB8AC3E}">
        <p14:creationId xmlns:p14="http://schemas.microsoft.com/office/powerpoint/2010/main" val="21577652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857251"/>
            <a:ext cx="8345488" cy="537882"/>
          </a:xfrm>
        </p:spPr>
        <p:txBody>
          <a:bodyPr>
            <a:normAutofit fontScale="90000"/>
          </a:bodyPr>
          <a:lstStyle/>
          <a:p>
            <a:r>
              <a:rPr lang="en-US" sz="1600" dirty="0"/>
              <a:t>OSPFv3 Configurations</a:t>
            </a:r>
            <a:br>
              <a:rPr lang="en-US" sz="1600" dirty="0"/>
            </a:br>
            <a:r>
              <a:rPr lang="en-US" sz="2400" dirty="0"/>
              <a:t>OSPFv3 Verify Network Type</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90477" y="1483267"/>
            <a:ext cx="2626513" cy="2132283"/>
          </a:xfrm>
        </p:spPr>
        <p:txBody>
          <a:bodyPr/>
          <a:lstStyle/>
          <a:p>
            <a:pPr marL="0" indent="0" algn="l" defTabSz="684213" fontAlgn="base">
              <a:spcBef>
                <a:spcPts val="600"/>
              </a:spcBef>
              <a:spcAft>
                <a:spcPts val="600"/>
              </a:spcAft>
              <a:buClr>
                <a:schemeClr val="tx2"/>
              </a:buClr>
              <a:buSzPct val="90000"/>
            </a:pPr>
            <a:r>
              <a:rPr lang="en-US" sz="1400" dirty="0">
                <a:solidFill>
                  <a:srgbClr val="000000"/>
                </a:solidFill>
              </a:rPr>
              <a:t>Configuration changes may be necessary for a dynamically learned network type. As shown in Example 10-11 the R2 G0/3 interface is shown as a BROADCAST network type.</a:t>
            </a:r>
          </a:p>
          <a:p>
            <a:pPr marL="0" indent="0" algn="l" defTabSz="684213" fontAlgn="base">
              <a:spcBef>
                <a:spcPts val="600"/>
              </a:spcBef>
              <a:spcAft>
                <a:spcPts val="600"/>
              </a:spcAft>
              <a:buClr>
                <a:schemeClr val="tx2"/>
              </a:buClr>
              <a:buSzPct val="90000"/>
            </a:pPr>
            <a:r>
              <a:rPr lang="en-US" sz="1400" dirty="0">
                <a:solidFill>
                  <a:srgbClr val="000000"/>
                </a:solidFill>
              </a:rPr>
              <a:t>Based on the topology it should be a point-to-point.</a:t>
            </a:r>
            <a:endParaRPr lang="en-US" sz="1600" dirty="0">
              <a:solidFill>
                <a:srgbClr val="000000"/>
              </a:solidFill>
            </a:endParaRPr>
          </a:p>
        </p:txBody>
      </p:sp>
      <p:pic>
        <p:nvPicPr>
          <p:cNvPr id="2" name="Picture 1"/>
          <p:cNvPicPr>
            <a:picLocks noChangeAspect="1"/>
          </p:cNvPicPr>
          <p:nvPr/>
        </p:nvPicPr>
        <p:blipFill rotWithShape="1">
          <a:blip r:embed="rId3"/>
          <a:srcRect r="15648"/>
          <a:stretch/>
        </p:blipFill>
        <p:spPr>
          <a:xfrm>
            <a:off x="2816990" y="1481950"/>
            <a:ext cx="5897353" cy="2133600"/>
          </a:xfrm>
          <a:prstGeom prst="rect">
            <a:avLst/>
          </a:prstGeom>
        </p:spPr>
      </p:pic>
      <p:pic>
        <p:nvPicPr>
          <p:cNvPr id="11" name="Picture 10"/>
          <p:cNvPicPr>
            <a:picLocks noChangeAspect="1"/>
          </p:cNvPicPr>
          <p:nvPr/>
        </p:nvPicPr>
        <p:blipFill>
          <a:blip r:embed="rId4"/>
          <a:stretch>
            <a:fillRect/>
          </a:stretch>
        </p:blipFill>
        <p:spPr>
          <a:xfrm>
            <a:off x="903383" y="3801739"/>
            <a:ext cx="7527848" cy="1701209"/>
          </a:xfrm>
          <a:prstGeom prst="rect">
            <a:avLst/>
          </a:prstGeom>
        </p:spPr>
      </p:pic>
    </p:spTree>
    <p:extLst>
      <p:ext uri="{BB962C8B-B14F-4D97-AF65-F5344CB8AC3E}">
        <p14:creationId xmlns:p14="http://schemas.microsoft.com/office/powerpoint/2010/main" val="113304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857251"/>
            <a:ext cx="8345488" cy="537882"/>
          </a:xfrm>
        </p:spPr>
        <p:txBody>
          <a:bodyPr>
            <a:normAutofit fontScale="90000"/>
          </a:bodyPr>
          <a:lstStyle/>
          <a:p>
            <a:r>
              <a:rPr lang="en-US" sz="1600" dirty="0"/>
              <a:t>OSPFv3 Configurations</a:t>
            </a:r>
            <a:br>
              <a:rPr lang="en-US" sz="1600" dirty="0"/>
            </a:br>
            <a:r>
              <a:rPr lang="en-US" sz="2400" dirty="0"/>
              <a:t>OSPFv3 Change Network Type</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90476" y="1483268"/>
            <a:ext cx="8645052" cy="662956"/>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When changes are made to the network type it is necessary to change both ends of the link to match. The change is made directly on the interface.</a:t>
            </a:r>
          </a:p>
        </p:txBody>
      </p:sp>
      <p:pic>
        <p:nvPicPr>
          <p:cNvPr id="5" name="Picture 4"/>
          <p:cNvPicPr>
            <a:picLocks noChangeAspect="1"/>
          </p:cNvPicPr>
          <p:nvPr/>
        </p:nvPicPr>
        <p:blipFill>
          <a:blip r:embed="rId3"/>
          <a:stretch>
            <a:fillRect/>
          </a:stretch>
        </p:blipFill>
        <p:spPr>
          <a:xfrm>
            <a:off x="190476" y="2031081"/>
            <a:ext cx="6153723" cy="1685951"/>
          </a:xfrm>
          <a:prstGeom prst="rect">
            <a:avLst/>
          </a:prstGeom>
        </p:spPr>
      </p:pic>
      <p:pic>
        <p:nvPicPr>
          <p:cNvPr id="6" name="Picture 5"/>
          <p:cNvPicPr>
            <a:picLocks noChangeAspect="1"/>
          </p:cNvPicPr>
          <p:nvPr/>
        </p:nvPicPr>
        <p:blipFill>
          <a:blip r:embed="rId4"/>
          <a:stretch>
            <a:fillRect/>
          </a:stretch>
        </p:blipFill>
        <p:spPr>
          <a:xfrm>
            <a:off x="2555776" y="3717032"/>
            <a:ext cx="6176317" cy="1892606"/>
          </a:xfrm>
          <a:prstGeom prst="rect">
            <a:avLst/>
          </a:prstGeom>
        </p:spPr>
      </p:pic>
    </p:spTree>
    <p:extLst>
      <p:ext uri="{BB962C8B-B14F-4D97-AF65-F5344CB8AC3E}">
        <p14:creationId xmlns:p14="http://schemas.microsoft.com/office/powerpoint/2010/main" val="28227110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857251"/>
            <a:ext cx="8345488" cy="537882"/>
          </a:xfrm>
        </p:spPr>
        <p:txBody>
          <a:bodyPr>
            <a:normAutofit/>
          </a:bodyPr>
          <a:lstStyle/>
          <a:p>
            <a:r>
              <a:rPr lang="en-US" sz="2400" dirty="0" smtClean="0"/>
              <a:t>OSPFv3 – IPv4 Support</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90476" y="1483268"/>
            <a:ext cx="8645052" cy="662956"/>
          </a:xfrm>
        </p:spPr>
        <p:txBody>
          <a:bodyPr/>
          <a:lstStyle/>
          <a:p>
            <a:pPr marL="285750" indent="-285750" algn="just">
              <a:buFont typeface="Wingdings" panose="05000000000000000000" pitchFamily="2" charset="2"/>
              <a:buChar char="§"/>
            </a:pPr>
            <a:r>
              <a:rPr lang="en-US" sz="1600" dirty="0">
                <a:solidFill>
                  <a:schemeClr val="tx1"/>
                </a:solidFill>
                <a:ea typeface="ＭＳ Ｐゴシック" charset="0"/>
              </a:rPr>
              <a:t>Enabling IPv4 Support</a:t>
            </a:r>
          </a:p>
          <a:p>
            <a:pPr marL="285750" indent="-285750" algn="just">
              <a:buFont typeface="Wingdings" panose="05000000000000000000" pitchFamily="2" charset="2"/>
              <a:buChar char="§"/>
            </a:pPr>
            <a:r>
              <a:rPr lang="en-US" sz="1600" dirty="0">
                <a:solidFill>
                  <a:schemeClr val="tx1"/>
                </a:solidFill>
                <a:ea typeface="ＭＳ Ｐゴシック" charset="0"/>
              </a:rPr>
              <a:t>Step 1. Ensure that the IPv4 interface has an IPv6 address (global or link local) configured.</a:t>
            </a:r>
          </a:p>
          <a:p>
            <a:pPr marL="285750" indent="-285750" algn="just">
              <a:buFont typeface="Wingdings" panose="05000000000000000000" pitchFamily="2" charset="2"/>
              <a:buChar char="§"/>
            </a:pPr>
            <a:r>
              <a:rPr lang="en-US" sz="1600" dirty="0">
                <a:solidFill>
                  <a:schemeClr val="tx1"/>
                </a:solidFill>
                <a:ea typeface="ＭＳ Ｐゴシック" charset="0"/>
              </a:rPr>
              <a:t>Step 2. Enable the OSPFv3 process for IPv4 on the interface with the command </a:t>
            </a:r>
            <a:r>
              <a:rPr lang="en-US" sz="1600" b="1" dirty="0">
                <a:solidFill>
                  <a:schemeClr val="tx1"/>
                </a:solidFill>
                <a:ea typeface="ＭＳ Ｐゴシック" charset="0"/>
              </a:rPr>
              <a:t>ospfv3 </a:t>
            </a:r>
            <a:r>
              <a:rPr lang="en-US" sz="1600" i="1" dirty="0">
                <a:solidFill>
                  <a:schemeClr val="tx1"/>
                </a:solidFill>
                <a:ea typeface="ＭＳ Ｐゴシック" charset="0"/>
              </a:rPr>
              <a:t>process-id</a:t>
            </a:r>
            <a:r>
              <a:rPr lang="en-US" sz="1600" b="1" dirty="0">
                <a:solidFill>
                  <a:schemeClr val="tx1"/>
                </a:solidFill>
                <a:ea typeface="ＭＳ Ｐゴシック" charset="0"/>
              </a:rPr>
              <a:t> ipv4 area </a:t>
            </a:r>
            <a:r>
              <a:rPr lang="en-US" sz="1600" i="1" dirty="0">
                <a:solidFill>
                  <a:schemeClr val="tx1"/>
                </a:solidFill>
                <a:ea typeface="ＭＳ Ｐゴシック" charset="0"/>
              </a:rPr>
              <a:t>area-id</a:t>
            </a:r>
            <a:r>
              <a:rPr lang="en-US" sz="1600" dirty="0">
                <a:solidFill>
                  <a:schemeClr val="tx1"/>
                </a:solidFill>
                <a:ea typeface="ＭＳ Ｐゴシック" charset="0"/>
              </a:rPr>
              <a:t>.</a:t>
            </a:r>
          </a:p>
        </p:txBody>
      </p:sp>
    </p:spTree>
    <p:extLst>
      <p:ext uri="{BB962C8B-B14F-4D97-AF65-F5344CB8AC3E}">
        <p14:creationId xmlns:p14="http://schemas.microsoft.com/office/powerpoint/2010/main" val="4021912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857251"/>
            <a:ext cx="8345488" cy="537882"/>
          </a:xfrm>
        </p:spPr>
        <p:txBody>
          <a:bodyPr>
            <a:normAutofit fontScale="90000"/>
          </a:bodyPr>
          <a:lstStyle/>
          <a:p>
            <a:r>
              <a:rPr lang="en-US" sz="1600" dirty="0"/>
              <a:t>IPv4 Support in OSPFv3</a:t>
            </a:r>
            <a:br>
              <a:rPr lang="en-US" sz="1600" dirty="0"/>
            </a:br>
            <a:r>
              <a:rPr lang="en-US" sz="2400" dirty="0"/>
              <a:t>Adding IPv4 support to existing interfaces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90476" y="1483268"/>
            <a:ext cx="8391664" cy="597314"/>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Using the command </a:t>
            </a:r>
            <a:r>
              <a:rPr lang="en-US" sz="1600" b="1" dirty="0">
                <a:solidFill>
                  <a:srgbClr val="000000"/>
                </a:solidFill>
              </a:rPr>
              <a:t>ospfv3 </a:t>
            </a:r>
            <a:r>
              <a:rPr lang="en-US" sz="1600" b="1" i="1" dirty="0">
                <a:solidFill>
                  <a:srgbClr val="000000"/>
                </a:solidFill>
              </a:rPr>
              <a:t>process-id</a:t>
            </a:r>
            <a:r>
              <a:rPr lang="en-US" sz="1600" b="1" dirty="0">
                <a:solidFill>
                  <a:srgbClr val="000000"/>
                </a:solidFill>
              </a:rPr>
              <a:t> ipv4 area </a:t>
            </a:r>
            <a:r>
              <a:rPr lang="en-US" sz="1600" b="1" i="1" dirty="0">
                <a:solidFill>
                  <a:srgbClr val="000000"/>
                </a:solidFill>
              </a:rPr>
              <a:t>area-id</a:t>
            </a:r>
            <a:r>
              <a:rPr lang="en-US" sz="1600" b="1" dirty="0">
                <a:solidFill>
                  <a:srgbClr val="000000"/>
                </a:solidFill>
              </a:rPr>
              <a:t> </a:t>
            </a:r>
            <a:r>
              <a:rPr lang="en-US" sz="1600" dirty="0">
                <a:solidFill>
                  <a:srgbClr val="000000"/>
                </a:solidFill>
              </a:rPr>
              <a:t>on an interface configured for IPv6 adds IPv4 support. The interface must have an IPv6 global or link-local address.</a:t>
            </a:r>
          </a:p>
        </p:txBody>
      </p:sp>
      <p:pic>
        <p:nvPicPr>
          <p:cNvPr id="2" name="Picture 1"/>
          <p:cNvPicPr>
            <a:picLocks noChangeAspect="1"/>
          </p:cNvPicPr>
          <p:nvPr/>
        </p:nvPicPr>
        <p:blipFill rotWithShape="1">
          <a:blip r:embed="rId3"/>
          <a:srcRect b="47564"/>
          <a:stretch/>
        </p:blipFill>
        <p:spPr>
          <a:xfrm>
            <a:off x="286438" y="2267637"/>
            <a:ext cx="4321995" cy="2984621"/>
          </a:xfrm>
          <a:prstGeom prst="rect">
            <a:avLst/>
          </a:prstGeom>
        </p:spPr>
      </p:pic>
      <p:pic>
        <p:nvPicPr>
          <p:cNvPr id="7" name="Picture 6"/>
          <p:cNvPicPr>
            <a:picLocks noChangeAspect="1"/>
          </p:cNvPicPr>
          <p:nvPr/>
        </p:nvPicPr>
        <p:blipFill rotWithShape="1">
          <a:blip r:embed="rId3"/>
          <a:srcRect t="52077"/>
          <a:stretch/>
        </p:blipFill>
        <p:spPr>
          <a:xfrm>
            <a:off x="4650822" y="2550347"/>
            <a:ext cx="4365283" cy="2755096"/>
          </a:xfrm>
          <a:prstGeom prst="rect">
            <a:avLst/>
          </a:prstGeom>
        </p:spPr>
      </p:pic>
    </p:spTree>
    <p:extLst>
      <p:ext uri="{BB962C8B-B14F-4D97-AF65-F5344CB8AC3E}">
        <p14:creationId xmlns:p14="http://schemas.microsoft.com/office/powerpoint/2010/main" val="3992678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857251"/>
            <a:ext cx="8345488" cy="537882"/>
          </a:xfrm>
        </p:spPr>
        <p:txBody>
          <a:bodyPr>
            <a:normAutofit fontScale="90000"/>
          </a:bodyPr>
          <a:lstStyle/>
          <a:p>
            <a:r>
              <a:rPr lang="en-US" sz="1600" dirty="0"/>
              <a:t>IPv4 Support in OSPFv3</a:t>
            </a:r>
            <a:br>
              <a:rPr lang="en-US" sz="1600" dirty="0"/>
            </a:br>
            <a:r>
              <a:rPr lang="en-US" sz="2400" dirty="0"/>
              <a:t>Verifying IPv4 Routes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90476" y="1483268"/>
            <a:ext cx="8391664" cy="806175"/>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Verifying OSPFv3 routes for IPv4 is accomplished using the command </a:t>
            </a:r>
            <a:r>
              <a:rPr lang="en-US" sz="1600" b="1" dirty="0">
                <a:solidFill>
                  <a:srgbClr val="000000"/>
                </a:solidFill>
              </a:rPr>
              <a:t>show ip route ospfv3.</a:t>
            </a:r>
          </a:p>
        </p:txBody>
      </p:sp>
      <p:pic>
        <p:nvPicPr>
          <p:cNvPr id="5" name="Picture 4"/>
          <p:cNvPicPr>
            <a:picLocks noChangeAspect="1"/>
          </p:cNvPicPr>
          <p:nvPr/>
        </p:nvPicPr>
        <p:blipFill>
          <a:blip r:embed="rId3"/>
          <a:stretch>
            <a:fillRect/>
          </a:stretch>
        </p:blipFill>
        <p:spPr>
          <a:xfrm>
            <a:off x="639025" y="2377577"/>
            <a:ext cx="7503999" cy="2820433"/>
          </a:xfrm>
          <a:prstGeom prst="rect">
            <a:avLst/>
          </a:prstGeom>
        </p:spPr>
      </p:pic>
    </p:spTree>
    <p:extLst>
      <p:ext uri="{BB962C8B-B14F-4D97-AF65-F5344CB8AC3E}">
        <p14:creationId xmlns:p14="http://schemas.microsoft.com/office/powerpoint/2010/main" val="40199637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857251"/>
            <a:ext cx="8345488" cy="537882"/>
          </a:xfrm>
        </p:spPr>
        <p:txBody>
          <a:bodyPr>
            <a:normAutofit fontScale="90000"/>
          </a:bodyPr>
          <a:lstStyle/>
          <a:p>
            <a:r>
              <a:rPr lang="en-US" sz="1600" dirty="0"/>
              <a:t>IPv4 Support in OSPFv3</a:t>
            </a:r>
            <a:br>
              <a:rPr lang="en-US" sz="1600" dirty="0"/>
            </a:br>
            <a:r>
              <a:rPr lang="en-US" sz="2400" dirty="0"/>
              <a:t>Displaying OSPFv3 Interfaces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90476" y="1483267"/>
            <a:ext cx="8391664" cy="1059564"/>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To display the interfaces configured for OSPFv3 and the respective address family use the command </a:t>
            </a:r>
            <a:r>
              <a:rPr lang="en-US" sz="1600" b="1" dirty="0">
                <a:solidFill>
                  <a:srgbClr val="000000"/>
                </a:solidFill>
              </a:rPr>
              <a:t>show ospfv3 interface brief.</a:t>
            </a:r>
          </a:p>
        </p:txBody>
      </p:sp>
      <p:pic>
        <p:nvPicPr>
          <p:cNvPr id="2" name="Picture 1"/>
          <p:cNvPicPr>
            <a:picLocks noChangeAspect="1"/>
          </p:cNvPicPr>
          <p:nvPr/>
        </p:nvPicPr>
        <p:blipFill>
          <a:blip r:embed="rId3"/>
          <a:stretch>
            <a:fillRect/>
          </a:stretch>
        </p:blipFill>
        <p:spPr>
          <a:xfrm>
            <a:off x="393358" y="2675035"/>
            <a:ext cx="7985900" cy="2589136"/>
          </a:xfrm>
          <a:prstGeom prst="rect">
            <a:avLst/>
          </a:prstGeom>
        </p:spPr>
      </p:pic>
    </p:spTree>
    <p:extLst>
      <p:ext uri="{BB962C8B-B14F-4D97-AF65-F5344CB8AC3E}">
        <p14:creationId xmlns:p14="http://schemas.microsoft.com/office/powerpoint/2010/main" val="35948605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857251"/>
            <a:ext cx="8345488" cy="537882"/>
          </a:xfrm>
        </p:spPr>
        <p:txBody>
          <a:bodyPr>
            <a:normAutofit fontScale="90000"/>
          </a:bodyPr>
          <a:lstStyle/>
          <a:p>
            <a:r>
              <a:rPr lang="en-US" sz="1600" dirty="0"/>
              <a:t>IPv4 Support in OSPFv3</a:t>
            </a:r>
            <a:br>
              <a:rPr lang="en-US" sz="1600" dirty="0"/>
            </a:br>
            <a:r>
              <a:rPr lang="en-US" sz="2400" dirty="0"/>
              <a:t>Verifying OSPFv3 Neighbors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90476" y="1483267"/>
            <a:ext cx="8391664" cy="1059564"/>
          </a:xfrm>
        </p:spPr>
        <p:txBody>
          <a:bodyPr/>
          <a:lstStyle/>
          <a:p>
            <a:pPr marL="0" indent="0" algn="l" defTabSz="684213" fontAlgn="base">
              <a:spcBef>
                <a:spcPts val="600"/>
              </a:spcBef>
              <a:spcAft>
                <a:spcPts val="600"/>
              </a:spcAft>
              <a:buClr>
                <a:schemeClr val="tx2"/>
              </a:buClr>
              <a:buSzPct val="90000"/>
            </a:pPr>
            <a:r>
              <a:rPr lang="en-US" sz="1600" dirty="0">
                <a:solidFill>
                  <a:srgbClr val="000000"/>
                </a:solidFill>
              </a:rPr>
              <a:t>To verify the OSPFv3 neighbors for both IPv4 and IPv6 use the command </a:t>
            </a:r>
            <a:r>
              <a:rPr lang="en-US" sz="1600" b="1" dirty="0">
                <a:solidFill>
                  <a:srgbClr val="000000"/>
                </a:solidFill>
              </a:rPr>
              <a:t>show ospfv3 neighbor.</a:t>
            </a:r>
          </a:p>
        </p:txBody>
      </p:sp>
      <p:pic>
        <p:nvPicPr>
          <p:cNvPr id="5" name="Picture 4"/>
          <p:cNvPicPr>
            <a:picLocks noChangeAspect="1"/>
          </p:cNvPicPr>
          <p:nvPr/>
        </p:nvPicPr>
        <p:blipFill>
          <a:blip r:embed="rId3"/>
          <a:stretch>
            <a:fillRect/>
          </a:stretch>
        </p:blipFill>
        <p:spPr>
          <a:xfrm>
            <a:off x="904921" y="2630965"/>
            <a:ext cx="6962775" cy="2933700"/>
          </a:xfrm>
          <a:prstGeom prst="rect">
            <a:avLst/>
          </a:prstGeom>
        </p:spPr>
      </p:pic>
    </p:spTree>
    <p:extLst>
      <p:ext uri="{BB962C8B-B14F-4D97-AF65-F5344CB8AC3E}">
        <p14:creationId xmlns:p14="http://schemas.microsoft.com/office/powerpoint/2010/main" val="32675581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a:blip r:embed="rId2"/>
          <a:stretch>
            <a:fillRect/>
          </a:stretch>
        </p:blipFill>
        <p:spPr>
          <a:xfrm>
            <a:off x="35496" y="116632"/>
            <a:ext cx="9087982" cy="5135387"/>
          </a:xfrm>
          <a:prstGeom prst="rect">
            <a:avLst/>
          </a:prstGeom>
        </p:spPr>
      </p:pic>
    </p:spTree>
    <p:extLst>
      <p:ext uri="{BB962C8B-B14F-4D97-AF65-F5344CB8AC3E}">
        <p14:creationId xmlns:p14="http://schemas.microsoft.com/office/powerpoint/2010/main" val="2479832076"/>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04DDCB6F0706542992F7DF21F88DE9A" ma:contentTypeVersion="4" ma:contentTypeDescription="Create a new document." ma:contentTypeScope="" ma:versionID="78fb437d7117b2279e6f82a1e8be2d04">
  <xsd:schema xmlns:xsd="http://www.w3.org/2001/XMLSchema" xmlns:xs="http://www.w3.org/2001/XMLSchema" xmlns:p="http://schemas.microsoft.com/office/2006/metadata/properties" xmlns:ns2="203238aa-f11d-48ff-9d91-bed5b961766d" targetNamespace="http://schemas.microsoft.com/office/2006/metadata/properties" ma:root="true" ma:fieldsID="2e11e2ab2f5b21d0c7029ab24b297f05" ns2:_="">
    <xsd:import namespace="203238aa-f11d-48ff-9d91-bed5b961766d"/>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3238aa-f11d-48ff-9d91-bed5b96176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9902240c-f584-4322-946e-7b0be23bca91"/>
    <ds:schemaRef ds:uri="http://schemas.microsoft.com/office/2006/documentManagement/types"/>
    <ds:schemaRef ds:uri="http://schemas.microsoft.com/office/infopath/2007/PartnerControls"/>
    <ds:schemaRef ds:uri="d2ec016d-25cf-4c07-aa6b-c53e267faa6f"/>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D703E10A-4D4B-4F73-9DBC-00CDE68FCD1D}"/>
</file>

<file path=docProps/app.xml><?xml version="1.0" encoding="utf-8"?>
<Properties xmlns="http://schemas.openxmlformats.org/officeDocument/2006/extended-properties" xmlns:vt="http://schemas.openxmlformats.org/officeDocument/2006/docPropsVTypes">
  <Template>20140311PresentationUWTSDTemplate</Template>
  <TotalTime>933</TotalTime>
  <Words>4173</Words>
  <Application>Microsoft Office PowerPoint</Application>
  <PresentationFormat>On-screen Show (4:3)</PresentationFormat>
  <Paragraphs>405</Paragraphs>
  <Slides>46</Slides>
  <Notes>39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46</vt:i4>
      </vt:variant>
    </vt:vector>
  </HeadingPairs>
  <TitlesOfParts>
    <vt:vector size="53" baseType="lpstr">
      <vt:lpstr>ＭＳ Ｐゴシック</vt:lpstr>
      <vt:lpstr>Arial</vt:lpstr>
      <vt:lpstr>Calibri</vt:lpstr>
      <vt:lpstr>CiscoSans ExtraLight</vt:lpstr>
      <vt:lpstr>Myriad Pro</vt:lpstr>
      <vt:lpstr>Wingdings</vt:lpstr>
      <vt:lpstr>20140311PresentationUWTSDTemplate</vt:lpstr>
      <vt:lpstr>The Open Shortest Path First Protocol (OSPF) Applied Computing Wales Institute of Science and Art (WISA)</vt:lpstr>
      <vt:lpstr>OSPF: Fundamentals</vt:lpstr>
      <vt:lpstr>OSPF: LSAs, LSDB, SPT</vt:lpstr>
      <vt:lpstr>OSPF: Architecture</vt:lpstr>
      <vt:lpstr>OSPF: Inter-Router Communication</vt:lpstr>
      <vt:lpstr>OSPF: Packet Header</vt:lpstr>
      <vt:lpstr>OSPF: Hello Packets</vt:lpstr>
      <vt:lpstr>OSPF: Neighbor States</vt:lpstr>
      <vt:lpstr>OSPF: DR and BDR</vt:lpstr>
      <vt:lpstr>OSPF: Configurations </vt:lpstr>
      <vt:lpstr>OSPF: Configurations </vt:lpstr>
      <vt:lpstr>OSPF: Configurations </vt:lpstr>
      <vt:lpstr>OSPF: Requirements for Neighbor Adjacency </vt:lpstr>
      <vt:lpstr>OSPF: Sample OSPF Topology</vt:lpstr>
      <vt:lpstr>OSPF: Show Commands</vt:lpstr>
      <vt:lpstr>OSPF: Show Commands</vt:lpstr>
      <vt:lpstr>OSPF: Default Route Advertisement</vt:lpstr>
      <vt:lpstr>OSPF: Optimizations</vt:lpstr>
      <vt:lpstr>OSPF: Optimizations</vt:lpstr>
      <vt:lpstr>OSPF: Optimizations</vt:lpstr>
      <vt:lpstr>OSPF: Optimizations</vt:lpstr>
      <vt:lpstr>OSPF: Network Types</vt:lpstr>
      <vt:lpstr>OSPF: Network Types</vt:lpstr>
      <vt:lpstr>OSPF: v3 </vt:lpstr>
      <vt:lpstr>OSPF: v2/v3 Similarities</vt:lpstr>
      <vt:lpstr>OSPF: v2/v3 Differences </vt:lpstr>
      <vt:lpstr>OSPF v3: Communication</vt:lpstr>
      <vt:lpstr>OSPF v3: Packet Types</vt:lpstr>
      <vt:lpstr>OSPF v3: Configurations</vt:lpstr>
      <vt:lpstr>OSPF v3: Topology</vt:lpstr>
      <vt:lpstr>OSPFv3 Configurations Example OSPFv3 Configuration</vt:lpstr>
      <vt:lpstr>OSPFv3 Configurations Example OSPFv3 Configuration (Cont.)</vt:lpstr>
      <vt:lpstr>OSPFv3 Configurations OSPFv3 Verification – Neighbor Adjacency</vt:lpstr>
      <vt:lpstr>OSPFv3 Configurations OSPFv3 Verification</vt:lpstr>
      <vt:lpstr>OSPFv3 Configurations OSPFv3 Interface Verification</vt:lpstr>
      <vt:lpstr>OSPFv3 Configurations OSPFv3 Routing Verification</vt:lpstr>
      <vt:lpstr>OSPFv3 Configurations OSPFv3 Passive Interface</vt:lpstr>
      <vt:lpstr>OSPFv3 Configurations OSPFv3 Route Summarization</vt:lpstr>
      <vt:lpstr>OSPFv3 Configurations OSPFv3 Verify Network Type</vt:lpstr>
      <vt:lpstr>OSPFv3 Configurations OSPFv3 Change Network Type</vt:lpstr>
      <vt:lpstr>OSPFv3 – IPv4 Support</vt:lpstr>
      <vt:lpstr>IPv4 Support in OSPFv3 Adding IPv4 support to existing interfaces</vt:lpstr>
      <vt:lpstr>IPv4 Support in OSPFv3 Verifying IPv4 Routes</vt:lpstr>
      <vt:lpstr>IPv4 Support in OSPFv3 Displaying OSPFv3 Interfaces</vt:lpstr>
      <vt:lpstr>IPv4 Support in OSPFv3 Verifying OSPFv3 Neighbors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Nitheesh Kaliyamurthy</cp:lastModifiedBy>
  <cp:revision>161</cp:revision>
  <dcterms:created xsi:type="dcterms:W3CDTF">2015-04-14T15:21:28Z</dcterms:created>
  <dcterms:modified xsi:type="dcterms:W3CDTF">2021-02-16T08:49:24Z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0x010100204DDCB6F0706542992F7DF21F88DE9A</vt:lpwstr>
  </property>
</Properties>
</file>