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Lst>
  <p:sldSz cx="43891200" cy="32918400"/>
  <p:notesSz cx="5800725" cy="9094788"/>
  <p:embeddedFontLst>
    <p:embeddedFont>
      <p:font typeface="Calibri" panose="020F0502020204030204" pitchFamily="34" charset="0"/>
      <p:regular r:id="rId3"/>
      <p:bold r:id="rId4"/>
      <p:italic r:id="rId5"/>
      <p:boldItalic r:id="rId6"/>
    </p:embeddedFont>
    <p:embeddedFont>
      <p:font typeface="Amaranth" panose="020B0604020202020204" charset="0"/>
      <p:regular r:id="rId7"/>
    </p:embeddedFont>
    <p:embeddedFont>
      <p:font typeface="Titillium Web" panose="020B0604020202020204" charset="0"/>
      <p:regular r:id="rId8"/>
    </p:embeddedFont>
  </p:embeddedFontLst>
  <p:custDataLst>
    <p:tags r:id="rId9"/>
  </p:custDataLst>
  <p:defaultTextStyle>
    <a:defPPr>
      <a:defRPr lang="en-US"/>
    </a:defPPr>
    <a:lvl1pPr algn="l" rtl="0" fontAlgn="base">
      <a:spcBef>
        <a:spcPct val="0"/>
      </a:spcBef>
      <a:spcAft>
        <a:spcPct val="0"/>
      </a:spcAft>
      <a:defRPr sz="9300" kern="1200">
        <a:solidFill>
          <a:schemeClr val="tx1"/>
        </a:solidFill>
        <a:latin typeface="Arial"/>
        <a:ea typeface="+mn-ea"/>
        <a:cs typeface="+mn-cs"/>
      </a:defRPr>
    </a:lvl1pPr>
    <a:lvl2pPr marL="457200" algn="l" rtl="0" fontAlgn="base">
      <a:spcBef>
        <a:spcPct val="0"/>
      </a:spcBef>
      <a:spcAft>
        <a:spcPct val="0"/>
      </a:spcAft>
      <a:defRPr sz="9300" kern="1200">
        <a:solidFill>
          <a:schemeClr val="tx1"/>
        </a:solidFill>
        <a:latin typeface="Arial"/>
        <a:ea typeface="+mn-ea"/>
        <a:cs typeface="+mn-cs"/>
      </a:defRPr>
    </a:lvl2pPr>
    <a:lvl3pPr marL="914400" algn="l" rtl="0" fontAlgn="base">
      <a:spcBef>
        <a:spcPct val="0"/>
      </a:spcBef>
      <a:spcAft>
        <a:spcPct val="0"/>
      </a:spcAft>
      <a:defRPr sz="9300" kern="1200">
        <a:solidFill>
          <a:schemeClr val="tx1"/>
        </a:solidFill>
        <a:latin typeface="Arial"/>
        <a:ea typeface="+mn-ea"/>
        <a:cs typeface="+mn-cs"/>
      </a:defRPr>
    </a:lvl3pPr>
    <a:lvl4pPr marL="1371600" algn="l" rtl="0" fontAlgn="base">
      <a:spcBef>
        <a:spcPct val="0"/>
      </a:spcBef>
      <a:spcAft>
        <a:spcPct val="0"/>
      </a:spcAft>
      <a:defRPr sz="9300" kern="1200">
        <a:solidFill>
          <a:schemeClr val="tx1"/>
        </a:solidFill>
        <a:latin typeface="Arial"/>
        <a:ea typeface="+mn-ea"/>
        <a:cs typeface="+mn-cs"/>
      </a:defRPr>
    </a:lvl4pPr>
    <a:lvl5pPr marL="1828800" algn="l" rtl="0" fontAlgn="base">
      <a:spcBef>
        <a:spcPct val="0"/>
      </a:spcBef>
      <a:spcAft>
        <a:spcPct val="0"/>
      </a:spcAft>
      <a:defRPr sz="9300" kern="1200">
        <a:solidFill>
          <a:schemeClr val="tx1"/>
        </a:solidFill>
        <a:latin typeface="Arial"/>
        <a:ea typeface="+mn-ea"/>
        <a:cs typeface="+mn-cs"/>
      </a:defRPr>
    </a:lvl5pPr>
    <a:lvl6pPr marL="2286000" algn="l" defTabSz="914400" rtl="0" eaLnBrk="1" latinLnBrk="0" hangingPunct="1">
      <a:defRPr sz="9300" kern="1200">
        <a:solidFill>
          <a:schemeClr val="tx1"/>
        </a:solidFill>
        <a:latin typeface="Arial"/>
        <a:ea typeface="+mn-ea"/>
        <a:cs typeface="+mn-cs"/>
      </a:defRPr>
    </a:lvl6pPr>
    <a:lvl7pPr marL="2743200" algn="l" defTabSz="914400" rtl="0" eaLnBrk="1" latinLnBrk="0" hangingPunct="1">
      <a:defRPr sz="9300" kern="1200">
        <a:solidFill>
          <a:schemeClr val="tx1"/>
        </a:solidFill>
        <a:latin typeface="Arial"/>
        <a:ea typeface="+mn-ea"/>
        <a:cs typeface="+mn-cs"/>
      </a:defRPr>
    </a:lvl7pPr>
    <a:lvl8pPr marL="3200400" algn="l" defTabSz="914400" rtl="0" eaLnBrk="1" latinLnBrk="0" hangingPunct="1">
      <a:defRPr sz="9300" kern="1200">
        <a:solidFill>
          <a:schemeClr val="tx1"/>
        </a:solidFill>
        <a:latin typeface="Arial"/>
        <a:ea typeface="+mn-ea"/>
        <a:cs typeface="+mn-cs"/>
      </a:defRPr>
    </a:lvl8pPr>
    <a:lvl9pPr marL="3657600" algn="l" defTabSz="914400" rtl="0" eaLnBrk="1" latinLnBrk="0" hangingPunct="1">
      <a:defRPr sz="93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 uri="{1BD7E111-0CB8-44D6-8891-C1BB2F81B7CC}">
      <p1710:readonlyRecommended xmlns:p1710="http://schemas.microsoft.com/office/powerpoint/2017/10/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17" autoAdjust="0"/>
    <p:restoredTop sz="94660"/>
  </p:normalViewPr>
  <p:slideViewPr>
    <p:cSldViewPr snapToGrid="0">
      <p:cViewPr varScale="1">
        <p:scale>
          <a:sx n="24" d="100"/>
          <a:sy n="24" d="100"/>
        </p:scale>
        <p:origin x="1488" y="42"/>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tags" Target="tags/tag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9E44D62-E9B9-4A1F-9D60-78A1B8BD2136}" type="slidenum">
              <a:rPr lang="en-US"/>
              <a:pPr>
                <a:defRPr/>
              </a:pPr>
              <a:t>‹#›</a:t>
            </a:fld>
            <a:endParaRPr lang="en-US"/>
          </a:p>
        </p:txBody>
      </p:sp>
    </p:spTree>
    <p:extLst>
      <p:ext uri="{BB962C8B-B14F-4D97-AF65-F5344CB8AC3E}">
        <p14:creationId xmlns:p14="http://schemas.microsoft.com/office/powerpoint/2010/main" val="165212747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772C493-C7EB-4BEF-9EB3-C72AA1A173D7}" type="slidenum">
              <a:rPr lang="en-US"/>
              <a:pPr>
                <a:defRPr/>
              </a:pPr>
              <a:t>‹#›</a:t>
            </a:fld>
            <a:endParaRPr lang="en-US"/>
          </a:p>
        </p:txBody>
      </p:sp>
    </p:spTree>
    <p:extLst>
      <p:ext uri="{BB962C8B-B14F-4D97-AF65-F5344CB8AC3E}">
        <p14:creationId xmlns:p14="http://schemas.microsoft.com/office/powerpoint/2010/main" val="242892216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3239EF23-2AC5-4B50-8C9E-5F8D49668A77}" type="slidenum">
              <a:rPr lang="en-US"/>
              <a:pPr>
                <a:defRPr/>
              </a:pPr>
              <a:t>‹#›</a:t>
            </a:fld>
            <a:endParaRPr lang="en-US"/>
          </a:p>
        </p:txBody>
      </p:sp>
    </p:spTree>
    <p:extLst>
      <p:ext uri="{BB962C8B-B14F-4D97-AF65-F5344CB8AC3E}">
        <p14:creationId xmlns:p14="http://schemas.microsoft.com/office/powerpoint/2010/main" val="44862582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3925"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BBD8762-0F6F-41F2-8E1E-C5EF6CE7FF3C}" type="slidenum">
              <a:rPr lang="en-US"/>
              <a:pPr>
                <a:defRPr/>
              </a:pPr>
              <a:t>‹#›</a:t>
            </a:fld>
            <a:endParaRPr lang="en-US"/>
          </a:p>
        </p:txBody>
      </p:sp>
    </p:spTree>
    <p:extLst>
      <p:ext uri="{BB962C8B-B14F-4D97-AF65-F5344CB8AC3E}">
        <p14:creationId xmlns:p14="http://schemas.microsoft.com/office/powerpoint/2010/main" val="330539722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C245EB89-E1F0-4213-BFCF-D6A06A13C4EF}" type="slidenum">
              <a:rPr lang="en-US"/>
              <a:pPr>
                <a:defRPr/>
              </a:pPr>
              <a:t>‹#›</a:t>
            </a:fld>
            <a:endParaRPr lang="en-US"/>
          </a:p>
        </p:txBody>
      </p:sp>
    </p:spTree>
    <p:extLst>
      <p:ext uri="{BB962C8B-B14F-4D97-AF65-F5344CB8AC3E}">
        <p14:creationId xmlns:p14="http://schemas.microsoft.com/office/powerpoint/2010/main" val="40373566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F9249905-9305-4041-8B60-8DE0824E8129}" type="slidenum">
              <a:rPr lang="en-US"/>
              <a:pPr>
                <a:defRPr/>
              </a:pPr>
              <a:t>‹#›</a:t>
            </a:fld>
            <a:endParaRPr lang="en-US"/>
          </a:p>
        </p:txBody>
      </p:sp>
    </p:spTree>
    <p:extLst>
      <p:ext uri="{BB962C8B-B14F-4D97-AF65-F5344CB8AC3E}">
        <p14:creationId xmlns:p14="http://schemas.microsoft.com/office/powerpoint/2010/main" val="83281219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97C76933-D99D-4DC1-BD09-1072CC92B201}" type="slidenum">
              <a:rPr lang="en-US"/>
              <a:pPr>
                <a:defRPr/>
              </a:pPr>
              <a:t>‹#›</a:t>
            </a:fld>
            <a:endParaRPr lang="en-US"/>
          </a:p>
        </p:txBody>
      </p:sp>
    </p:spTree>
    <p:extLst>
      <p:ext uri="{BB962C8B-B14F-4D97-AF65-F5344CB8AC3E}">
        <p14:creationId xmlns:p14="http://schemas.microsoft.com/office/powerpoint/2010/main" val="75449367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EF6A5529-8465-4E7D-9DB8-D374C51CD792}" type="slidenum">
              <a:rPr lang="en-US"/>
              <a:pPr>
                <a:defRPr/>
              </a:pPr>
              <a:t>‹#›</a:t>
            </a:fld>
            <a:endParaRPr lang="en-US"/>
          </a:p>
        </p:txBody>
      </p:sp>
    </p:spTree>
    <p:extLst>
      <p:ext uri="{BB962C8B-B14F-4D97-AF65-F5344CB8AC3E}">
        <p14:creationId xmlns:p14="http://schemas.microsoft.com/office/powerpoint/2010/main" val="38291111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C022C6C-C3BF-4CE1-8842-0AC597017372}" type="slidenum">
              <a:rPr lang="en-US"/>
              <a:pPr>
                <a:defRPr/>
              </a:pPr>
              <a:t>‹#›</a:t>
            </a:fld>
            <a:endParaRPr lang="en-US"/>
          </a:p>
        </p:txBody>
      </p:sp>
    </p:spTree>
    <p:extLst>
      <p:ext uri="{BB962C8B-B14F-4D97-AF65-F5344CB8AC3E}">
        <p14:creationId xmlns:p14="http://schemas.microsoft.com/office/powerpoint/2010/main" val="260181050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8A277C51-0625-40F0-8A02-D153CC2D7029}" type="slidenum">
              <a:rPr lang="en-US"/>
              <a:pPr>
                <a:defRPr/>
              </a:pPr>
              <a:t>‹#›</a:t>
            </a:fld>
            <a:endParaRPr lang="en-US"/>
          </a:p>
        </p:txBody>
      </p:sp>
    </p:spTree>
    <p:extLst>
      <p:ext uri="{BB962C8B-B14F-4D97-AF65-F5344CB8AC3E}">
        <p14:creationId xmlns:p14="http://schemas.microsoft.com/office/powerpoint/2010/main" val="424285903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76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76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C9A1A37-7051-412A-8F35-8483CD8F48E7}" type="slidenum">
              <a:rPr lang="en-US"/>
              <a:pPr>
                <a:defRPr/>
              </a:pPr>
              <a:t>‹#›</a:t>
            </a:fld>
            <a:endParaRPr lang="en-US"/>
          </a:p>
        </p:txBody>
      </p:sp>
    </p:spTree>
    <p:extLst>
      <p:ext uri="{BB962C8B-B14F-4D97-AF65-F5344CB8AC3E}">
        <p14:creationId xmlns:p14="http://schemas.microsoft.com/office/powerpoint/2010/main" val="370917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defTabSz="4702175">
              <a:defRPr sz="72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5525" y="29976762"/>
            <a:ext cx="139001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ctr" defTabSz="4702175">
              <a:defRPr sz="72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47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r" defTabSz="4702175">
              <a:defRPr sz="7200" smtClean="0">
                <a:latin typeface="Arial" pitchFamily="34" charset="0"/>
              </a:defRPr>
            </a:lvl1pPr>
          </a:lstStyle>
          <a:p>
            <a:pPr>
              <a:defRPr/>
            </a:pPr>
            <a:fld id="{25043CB6-A91D-4176-912B-555F54C38C99}"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conceptualizingcobalt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702175" rtl="0" eaLnBrk="0" fontAlgn="base" hangingPunct="0">
        <a:spcBef>
          <a:spcPct val="0"/>
        </a:spcBef>
        <a:spcAft>
          <a:spcPct val="0"/>
        </a:spcAft>
        <a:defRPr sz="22600">
          <a:solidFill>
            <a:schemeClr val="tx2"/>
          </a:solidFill>
          <a:latin typeface="+mj-lt"/>
          <a:ea typeface="+mj-ea"/>
          <a:cs typeface="+mj-cs"/>
        </a:defRPr>
      </a:lvl1pPr>
      <a:lvl2pPr algn="ctr" defTabSz="4702175" rtl="0" eaLnBrk="0" fontAlgn="base" hangingPunct="0">
        <a:spcBef>
          <a:spcPct val="0"/>
        </a:spcBef>
        <a:spcAft>
          <a:spcPct val="0"/>
        </a:spcAft>
        <a:defRPr sz="22600">
          <a:solidFill>
            <a:schemeClr val="tx2"/>
          </a:solidFill>
          <a:latin typeface="Arial" pitchFamily="34" charset="0"/>
        </a:defRPr>
      </a:lvl2pPr>
      <a:lvl3pPr algn="ctr" defTabSz="4702175" rtl="0" eaLnBrk="0" fontAlgn="base" hangingPunct="0">
        <a:spcBef>
          <a:spcPct val="0"/>
        </a:spcBef>
        <a:spcAft>
          <a:spcPct val="0"/>
        </a:spcAft>
        <a:defRPr sz="22600">
          <a:solidFill>
            <a:schemeClr val="tx2"/>
          </a:solidFill>
          <a:latin typeface="Arial" pitchFamily="34" charset="0"/>
        </a:defRPr>
      </a:lvl3pPr>
      <a:lvl4pPr algn="ctr" defTabSz="4702175" rtl="0" eaLnBrk="0" fontAlgn="base" hangingPunct="0">
        <a:spcBef>
          <a:spcPct val="0"/>
        </a:spcBef>
        <a:spcAft>
          <a:spcPct val="0"/>
        </a:spcAft>
        <a:defRPr sz="22600">
          <a:solidFill>
            <a:schemeClr val="tx2"/>
          </a:solidFill>
          <a:latin typeface="Arial" pitchFamily="34" charset="0"/>
        </a:defRPr>
      </a:lvl4pPr>
      <a:lvl5pPr algn="ctr" defTabSz="4702175" rtl="0" eaLnBrk="0" fontAlgn="base" hangingPunct="0">
        <a:spcBef>
          <a:spcPct val="0"/>
        </a:spcBef>
        <a:spcAft>
          <a:spcPct val="0"/>
        </a:spcAft>
        <a:defRPr sz="22600">
          <a:solidFill>
            <a:schemeClr val="tx2"/>
          </a:solidFill>
          <a:latin typeface="Arial" pitchFamily="34" charset="0"/>
        </a:defRPr>
      </a:lvl5pPr>
      <a:lvl6pPr marL="457200" algn="ctr" defTabSz="4702175" rtl="0" fontAlgn="base">
        <a:spcBef>
          <a:spcPct val="0"/>
        </a:spcBef>
        <a:spcAft>
          <a:spcPct val="0"/>
        </a:spcAft>
        <a:defRPr sz="22600">
          <a:solidFill>
            <a:schemeClr val="tx2"/>
          </a:solidFill>
          <a:latin typeface="Arial" pitchFamily="34" charset="0"/>
        </a:defRPr>
      </a:lvl6pPr>
      <a:lvl7pPr marL="914400" algn="ctr" defTabSz="4702175" rtl="0" fontAlgn="base">
        <a:spcBef>
          <a:spcPct val="0"/>
        </a:spcBef>
        <a:spcAft>
          <a:spcPct val="0"/>
        </a:spcAft>
        <a:defRPr sz="22600">
          <a:solidFill>
            <a:schemeClr val="tx2"/>
          </a:solidFill>
          <a:latin typeface="Arial" pitchFamily="34" charset="0"/>
        </a:defRPr>
      </a:lvl7pPr>
      <a:lvl8pPr marL="1371600" algn="ctr" defTabSz="4702175" rtl="0" fontAlgn="base">
        <a:spcBef>
          <a:spcPct val="0"/>
        </a:spcBef>
        <a:spcAft>
          <a:spcPct val="0"/>
        </a:spcAft>
        <a:defRPr sz="22600">
          <a:solidFill>
            <a:schemeClr val="tx2"/>
          </a:solidFill>
          <a:latin typeface="Arial" pitchFamily="34" charset="0"/>
        </a:defRPr>
      </a:lvl8pPr>
      <a:lvl9pPr marL="1828800" algn="ctr" defTabSz="4702175" rtl="0" fontAlgn="base">
        <a:spcBef>
          <a:spcPct val="0"/>
        </a:spcBef>
        <a:spcAft>
          <a:spcPct val="0"/>
        </a:spcAft>
        <a:defRPr sz="22600">
          <a:solidFill>
            <a:schemeClr val="tx2"/>
          </a:solidFill>
          <a:latin typeface="Arial" pitchFamily="34" charset="0"/>
        </a:defRPr>
      </a:lvl9pPr>
    </p:titleStyle>
    <p:bodyStyle>
      <a:defPPr>
        <a:defRPr kern="1200"/>
      </a:defPPr>
      <a:lvl1pPr marL="1763713" indent="-1763713" algn="l" defTabSz="4702175" rtl="0" eaLnBrk="0" fontAlgn="base" hangingPunct="0">
        <a:spcBef>
          <a:spcPct val="20000"/>
        </a:spcBef>
        <a:spcAft>
          <a:spcPct val="0"/>
        </a:spcAft>
        <a:buChar char="•"/>
        <a:defRPr sz="16500">
          <a:solidFill>
            <a:schemeClr val="tx1"/>
          </a:solidFill>
          <a:latin typeface="+mn-lt"/>
          <a:ea typeface="+mn-ea"/>
          <a:cs typeface="+mn-cs"/>
        </a:defRPr>
      </a:lvl1pPr>
      <a:lvl2pPr marL="3821113" indent="-1470025" algn="l" defTabSz="4702175" rtl="0" eaLnBrk="0" fontAlgn="base" hangingPunct="0">
        <a:spcBef>
          <a:spcPct val="20000"/>
        </a:spcBef>
        <a:spcAft>
          <a:spcPct val="0"/>
        </a:spcAft>
        <a:buChar char="–"/>
        <a:defRPr sz="14400">
          <a:solidFill>
            <a:schemeClr val="tx1"/>
          </a:solidFill>
          <a:latin typeface="+mn-lt"/>
        </a:defRPr>
      </a:lvl2pPr>
      <a:lvl3pPr marL="5878513" indent="-1176338" algn="l" defTabSz="4702175" rtl="0" eaLnBrk="0" fontAlgn="base" hangingPunct="0">
        <a:spcBef>
          <a:spcPct val="20000"/>
        </a:spcBef>
        <a:spcAft>
          <a:spcPct val="0"/>
        </a:spcAft>
        <a:buChar char="•"/>
        <a:defRPr sz="12300">
          <a:solidFill>
            <a:schemeClr val="tx1"/>
          </a:solidFill>
          <a:latin typeface="+mn-lt"/>
        </a:defRPr>
      </a:lvl3pPr>
      <a:lvl4pPr marL="8229600" indent="-1176338" algn="l" defTabSz="4702175" rtl="0" eaLnBrk="0" fontAlgn="base" hangingPunct="0">
        <a:spcBef>
          <a:spcPct val="20000"/>
        </a:spcBef>
        <a:spcAft>
          <a:spcPct val="0"/>
        </a:spcAft>
        <a:buChar char="–"/>
        <a:defRPr sz="10300">
          <a:solidFill>
            <a:schemeClr val="tx1"/>
          </a:solidFill>
          <a:latin typeface="+mn-lt"/>
        </a:defRPr>
      </a:lvl4pPr>
      <a:lvl5pPr marL="10580688" indent="-1174750" algn="l" defTabSz="4702175" rtl="0" eaLnBrk="0" fontAlgn="base" hangingPunct="0">
        <a:spcBef>
          <a:spcPct val="20000"/>
        </a:spcBef>
        <a:spcAft>
          <a:spcPct val="0"/>
        </a:spcAft>
        <a:buChar char="»"/>
        <a:defRPr sz="10300">
          <a:solidFill>
            <a:schemeClr val="tx1"/>
          </a:solidFill>
          <a:latin typeface="+mn-lt"/>
        </a:defRPr>
      </a:lvl5pPr>
      <a:lvl6pPr marL="11037888" indent="-1174750" algn="l" defTabSz="4702175" rtl="0" fontAlgn="base">
        <a:spcBef>
          <a:spcPct val="20000"/>
        </a:spcBef>
        <a:spcAft>
          <a:spcPct val="0"/>
        </a:spcAft>
        <a:buChar char="»"/>
        <a:defRPr sz="10300">
          <a:solidFill>
            <a:schemeClr val="tx1"/>
          </a:solidFill>
          <a:latin typeface="+mn-lt"/>
        </a:defRPr>
      </a:lvl6pPr>
      <a:lvl7pPr marL="11495088" indent="-1174750" algn="l" defTabSz="4702175" rtl="0" fontAlgn="base">
        <a:spcBef>
          <a:spcPct val="20000"/>
        </a:spcBef>
        <a:spcAft>
          <a:spcPct val="0"/>
        </a:spcAft>
        <a:buChar char="»"/>
        <a:defRPr sz="10300">
          <a:solidFill>
            <a:schemeClr val="tx1"/>
          </a:solidFill>
          <a:latin typeface="+mn-lt"/>
        </a:defRPr>
      </a:lvl7pPr>
      <a:lvl8pPr marL="11952288" indent="-1174750" algn="l" defTabSz="4702175" rtl="0" fontAlgn="base">
        <a:spcBef>
          <a:spcPct val="20000"/>
        </a:spcBef>
        <a:spcAft>
          <a:spcPct val="0"/>
        </a:spcAft>
        <a:buChar char="»"/>
        <a:defRPr sz="10300">
          <a:solidFill>
            <a:schemeClr val="tx1"/>
          </a:solidFill>
          <a:latin typeface="+mn-lt"/>
        </a:defRPr>
      </a:lvl8pPr>
      <a:lvl9pPr marL="12409488" indent="-1174750" algn="l" defTabSz="4702175"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18" Type="http://schemas.openxmlformats.org/officeDocument/2006/relationships/image" Target="../media/image19.png"/><Relationship Id="rId26" Type="http://schemas.openxmlformats.org/officeDocument/2006/relationships/image" Target="../media/image27.png"/><Relationship Id="rId39" Type="http://schemas.openxmlformats.org/officeDocument/2006/relationships/image" Target="../media/image40.png"/><Relationship Id="rId3" Type="http://schemas.openxmlformats.org/officeDocument/2006/relationships/image" Target="../media/image4.jpeg"/><Relationship Id="rId21" Type="http://schemas.openxmlformats.org/officeDocument/2006/relationships/image" Target="../media/image22.png"/><Relationship Id="rId34" Type="http://schemas.openxmlformats.org/officeDocument/2006/relationships/image" Target="../media/image35.png"/><Relationship Id="rId7" Type="http://schemas.openxmlformats.org/officeDocument/2006/relationships/image" Target="../media/image8.png"/><Relationship Id="rId12" Type="http://schemas.openxmlformats.org/officeDocument/2006/relationships/image" Target="../media/image13.png"/><Relationship Id="rId17" Type="http://schemas.openxmlformats.org/officeDocument/2006/relationships/image" Target="../media/image18.jpeg"/><Relationship Id="rId25" Type="http://schemas.openxmlformats.org/officeDocument/2006/relationships/image" Target="../media/image26.png"/><Relationship Id="rId33" Type="http://schemas.openxmlformats.org/officeDocument/2006/relationships/image" Target="../media/image34.png"/><Relationship Id="rId38" Type="http://schemas.openxmlformats.org/officeDocument/2006/relationships/image" Target="../media/image39.png"/><Relationship Id="rId2" Type="http://schemas.openxmlformats.org/officeDocument/2006/relationships/image" Target="../media/image3.png"/><Relationship Id="rId16" Type="http://schemas.openxmlformats.org/officeDocument/2006/relationships/image" Target="../media/image17.png"/><Relationship Id="rId20" Type="http://schemas.openxmlformats.org/officeDocument/2006/relationships/image" Target="../media/image21.png"/><Relationship Id="rId29" Type="http://schemas.openxmlformats.org/officeDocument/2006/relationships/image" Target="../media/image30.png"/><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image" Target="../media/image12.png"/><Relationship Id="rId24" Type="http://schemas.openxmlformats.org/officeDocument/2006/relationships/image" Target="../media/image25.png"/><Relationship Id="rId32" Type="http://schemas.openxmlformats.org/officeDocument/2006/relationships/image" Target="../media/image33.png"/><Relationship Id="rId37" Type="http://schemas.openxmlformats.org/officeDocument/2006/relationships/image" Target="../media/image38.png"/><Relationship Id="rId5" Type="http://schemas.openxmlformats.org/officeDocument/2006/relationships/image" Target="../media/image6.png"/><Relationship Id="rId15" Type="http://schemas.openxmlformats.org/officeDocument/2006/relationships/image" Target="../media/image16.png"/><Relationship Id="rId23" Type="http://schemas.openxmlformats.org/officeDocument/2006/relationships/image" Target="../media/image24.png"/><Relationship Id="rId28" Type="http://schemas.openxmlformats.org/officeDocument/2006/relationships/image" Target="../media/image29.png"/><Relationship Id="rId36" Type="http://schemas.openxmlformats.org/officeDocument/2006/relationships/image" Target="../media/image37.png"/><Relationship Id="rId10" Type="http://schemas.openxmlformats.org/officeDocument/2006/relationships/image" Target="../media/image11.png"/><Relationship Id="rId19" Type="http://schemas.openxmlformats.org/officeDocument/2006/relationships/image" Target="../media/image20.png"/><Relationship Id="rId31" Type="http://schemas.openxmlformats.org/officeDocument/2006/relationships/image" Target="../media/image32.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 Id="rId22" Type="http://schemas.openxmlformats.org/officeDocument/2006/relationships/image" Target="../media/image23.png"/><Relationship Id="rId27" Type="http://schemas.openxmlformats.org/officeDocument/2006/relationships/image" Target="../media/image28.png"/><Relationship Id="rId30" Type="http://schemas.openxmlformats.org/officeDocument/2006/relationships/image" Target="../media/image31.png"/><Relationship Id="rId35"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D1E0E5"/>
            </a:gs>
          </a:gsLst>
          <a:lin ang="5400000" scaled="1"/>
        </a:gradFill>
        <a:effectLst/>
      </p:bgPr>
    </p:bg>
    <p:spTree>
      <p:nvGrpSpPr>
        <p:cNvPr id="1" name=""/>
        <p:cNvGrpSpPr/>
        <p:nvPr/>
      </p:nvGrpSpPr>
      <p:grpSpPr>
        <a:xfrm>
          <a:off x="0" y="0"/>
          <a:ext cx="0" cy="0"/>
          <a:chOff x="0" y="0"/>
          <a:chExt cx="0" cy="0"/>
        </a:xfrm>
      </p:grpSpPr>
      <p:sp>
        <p:nvSpPr>
          <p:cNvPr id="32" name="Rectangle 27"/>
          <p:cNvSpPr>
            <a:spLocks noChangeArrowheads="1"/>
          </p:cNvSpPr>
          <p:nvPr/>
        </p:nvSpPr>
        <p:spPr bwMode="auto">
          <a:xfrm>
            <a:off x="-48493" y="11466"/>
            <a:ext cx="43939693" cy="5638755"/>
          </a:xfrm>
          <a:prstGeom prst="rect">
            <a:avLst/>
          </a:prstGeom>
          <a:gradFill>
            <a:gsLst>
              <a:gs pos="5000">
                <a:srgbClr val="235078"/>
              </a:gs>
              <a:gs pos="100000">
                <a:srgbClr val="1482A5"/>
              </a:gs>
            </a:gsLst>
            <a:lin ang="0" scaled="1"/>
          </a:gradFill>
          <a:ln>
            <a:noFill/>
          </a:ln>
        </p:spPr>
        <p:txBody>
          <a:bodyPr wrap="none" anchor="ctr"/>
          <a:lstStyle>
            <a:defPPr>
              <a:defRPr kern="1200"/>
            </a:defPPr>
          </a:lstStyle>
          <a:p>
            <a:endParaRPr lang="en-US"/>
          </a:p>
        </p:txBody>
      </p:sp>
      <p:sp>
        <p:nvSpPr>
          <p:cNvPr id="33" name="Rectangle 29"/>
          <p:cNvSpPr>
            <a:spLocks noChangeArrowheads="1"/>
          </p:cNvSpPr>
          <p:nvPr/>
        </p:nvSpPr>
        <p:spPr bwMode="auto">
          <a:xfrm>
            <a:off x="-48492" y="32376655"/>
            <a:ext cx="43939693" cy="541742"/>
          </a:xfrm>
          <a:prstGeom prst="rect">
            <a:avLst/>
          </a:prstGeom>
          <a:gradFill>
            <a:gsLst>
              <a:gs pos="5000">
                <a:srgbClr val="235078"/>
              </a:gs>
              <a:gs pos="100000">
                <a:srgbClr val="1482A5"/>
              </a:gs>
            </a:gsLst>
            <a:lin ang="0" scaled="1"/>
          </a:gradFill>
          <a:ln>
            <a:noFill/>
          </a:ln>
        </p:spPr>
        <p:txBody>
          <a:bodyPr lIns="137160" tIns="68580" rIns="137160" bIns="68580" anchor="ctr"/>
          <a:lstStyle>
            <a:defPPr>
              <a:defRPr kern="1200"/>
            </a:defPPr>
          </a:lstStyle>
          <a:p>
            <a:pPr defTabSz="4703763"/>
            <a:endParaRPr lang="en-US">
              <a:solidFill>
                <a:schemeClr val="bg1"/>
              </a:solidFill>
              <a:sym typeface="Symbol" pitchFamily="18" charset="2"/>
            </a:endParaRPr>
          </a:p>
        </p:txBody>
      </p:sp>
      <p:sp>
        <p:nvSpPr>
          <p:cNvPr id="31" name="Title 11">
            <a:extLst>
              <a:ext uri="{FF2B5EF4-FFF2-40B4-BE49-F238E27FC236}">
                <a16:creationId xmlns:a16="http://schemas.microsoft.com/office/drawing/2014/main" id="{A3F6428D-1FA6-42BA-BAEA-3577E1620F6B}"/>
              </a:ext>
            </a:extLst>
          </p:cNvPr>
          <p:cNvSpPr txBox="1"/>
          <p:nvPr/>
        </p:nvSpPr>
        <p:spPr>
          <a:xfrm>
            <a:off x="807055" y="514086"/>
            <a:ext cx="41148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pPr algn="l"/>
            <a:r>
              <a:rPr lang="en-US" sz="8500" dirty="0" smtClean="0">
                <a:solidFill>
                  <a:schemeClr val="bg1"/>
                </a:solidFill>
                <a:latin typeface="Amaranth" panose="02000503050000020004" pitchFamily="2" charset="0"/>
              </a:rPr>
              <a:t>The efficacy of Explosive Trace Detection (ETD) kits for identifying </a:t>
            </a:r>
            <a:r>
              <a:rPr lang="en-US" sz="8500" dirty="0">
                <a:solidFill>
                  <a:schemeClr val="bg1"/>
                </a:solidFill>
                <a:latin typeface="Amaranth" panose="02000503050000020004" pitchFamily="2" charset="0"/>
              </a:rPr>
              <a:t>u</a:t>
            </a:r>
            <a:r>
              <a:rPr lang="en-US" sz="8500" dirty="0" smtClean="0">
                <a:solidFill>
                  <a:schemeClr val="bg1"/>
                </a:solidFill>
                <a:latin typeface="Amaranth" panose="02000503050000020004" pitchFamily="2" charset="0"/>
              </a:rPr>
              <a:t>nknown samples during breakdown of Ordnance, Munitions and Explosives (OME)</a:t>
            </a:r>
            <a:endParaRPr lang="en-US" sz="8500" dirty="0">
              <a:solidFill>
                <a:schemeClr val="bg1"/>
              </a:solidFill>
              <a:latin typeface="Amaranth" panose="02000503050000020004" pitchFamily="2" charset="0"/>
            </a:endParaRPr>
          </a:p>
        </p:txBody>
      </p:sp>
      <p:sp>
        <p:nvSpPr>
          <p:cNvPr id="35" name="Text Placeholder 16">
            <a:extLst>
              <a:ext uri="{FF2B5EF4-FFF2-40B4-BE49-F238E27FC236}">
                <a16:creationId xmlns:a16="http://schemas.microsoft.com/office/drawing/2014/main" id="{30C08963-BE29-4B96-B122-F15F02A3F7E3}"/>
              </a:ext>
            </a:extLst>
          </p:cNvPr>
          <p:cNvSpPr txBox="1"/>
          <p:nvPr/>
        </p:nvSpPr>
        <p:spPr>
          <a:xfrm>
            <a:off x="807055" y="3420235"/>
            <a:ext cx="41148000" cy="1852815"/>
          </a:xfrm>
          <a:prstGeom prst="rect">
            <a:avLst/>
          </a:prstGeom>
        </p:spPr>
        <p:txBody>
          <a:bodyPr lIns="128016" tIns="64008" rIns="128016" bIns="64008">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r>
              <a:rPr lang="en-US" sz="5600" b="1" dirty="0" smtClean="0">
                <a:solidFill>
                  <a:schemeClr val="bg1"/>
                </a:solidFill>
                <a:latin typeface="Titillium Web" panose="00000500000000000000" pitchFamily="2" charset="0"/>
              </a:rPr>
              <a:t>Andrew R </a:t>
            </a:r>
            <a:r>
              <a:rPr lang="en-US" sz="5600" b="1" dirty="0" smtClean="0">
                <a:solidFill>
                  <a:schemeClr val="bg1"/>
                </a:solidFill>
                <a:latin typeface="Titillium Web" panose="00000500000000000000" pitchFamily="2" charset="0"/>
              </a:rPr>
              <a:t>Hurley</a:t>
            </a:r>
            <a:r>
              <a:rPr lang="en-US" sz="5600" b="1" dirty="0">
                <a:solidFill>
                  <a:schemeClr val="bg1"/>
                </a:solidFill>
                <a:latin typeface="Titillium Web" panose="00000500000000000000" pitchFamily="2" charset="0"/>
              </a:rPr>
              <a:t> </a:t>
            </a:r>
            <a:r>
              <a:rPr lang="en-US" sz="5600" b="1" dirty="0" smtClean="0">
                <a:solidFill>
                  <a:schemeClr val="bg1"/>
                </a:solidFill>
                <a:latin typeface="Titillium Web" panose="00000500000000000000" pitchFamily="2" charset="0"/>
              </a:rPr>
              <a:t>  </a:t>
            </a:r>
            <a:r>
              <a:rPr lang="en-US" sz="5600" dirty="0" smtClean="0">
                <a:solidFill>
                  <a:schemeClr val="bg1"/>
                </a:solidFill>
                <a:latin typeface="Titillium Web" panose="00000500000000000000" pitchFamily="2" charset="0"/>
              </a:rPr>
              <a:t>UWTSD </a:t>
            </a:r>
            <a:r>
              <a:rPr lang="en-US" sz="5600" dirty="0" smtClean="0">
                <a:solidFill>
                  <a:schemeClr val="bg1"/>
                </a:solidFill>
                <a:latin typeface="Titillium Web" panose="00000500000000000000" pitchFamily="2" charset="0"/>
              </a:rPr>
              <a:t>- BEng Hons – Ordnance, Munitions &amp; Explosives; </a:t>
            </a:r>
            <a:br>
              <a:rPr lang="en-US" sz="5600" dirty="0" smtClean="0">
                <a:solidFill>
                  <a:schemeClr val="bg1"/>
                </a:solidFill>
                <a:latin typeface="Titillium Web" panose="00000500000000000000" pitchFamily="2" charset="0"/>
              </a:rPr>
            </a:br>
            <a:r>
              <a:rPr lang="en-US" sz="5600" dirty="0" smtClean="0">
                <a:solidFill>
                  <a:schemeClr val="bg1"/>
                </a:solidFill>
                <a:latin typeface="Titillium Web" panose="00000500000000000000" pitchFamily="2" charset="0"/>
              </a:rPr>
              <a:t>			</a:t>
            </a:r>
            <a:r>
              <a:rPr lang="en-US" sz="5600" dirty="0" smtClean="0">
                <a:solidFill>
                  <a:schemeClr val="bg1"/>
                </a:solidFill>
                <a:latin typeface="Titillium Web" panose="00000500000000000000" pitchFamily="2" charset="0"/>
              </a:rPr>
              <a:t>                           Breakdown </a:t>
            </a:r>
            <a:r>
              <a:rPr lang="en-US" sz="5600" dirty="0" smtClean="0">
                <a:solidFill>
                  <a:schemeClr val="bg1"/>
                </a:solidFill>
                <a:latin typeface="Titillium Web" panose="00000500000000000000" pitchFamily="2" charset="0"/>
              </a:rPr>
              <a:t>and Disposals</a:t>
            </a:r>
            <a:endParaRPr lang="en-US" sz="5600" dirty="0">
              <a:solidFill>
                <a:schemeClr val="bg1"/>
              </a:solidFill>
              <a:latin typeface="Titillium Web" panose="00000500000000000000" pitchFamily="2" charset="0"/>
            </a:endParaRPr>
          </a:p>
        </p:txBody>
      </p:sp>
      <p:sp>
        <p:nvSpPr>
          <p:cNvPr id="36" name="Rectangle 5">
            <a:extLst>
              <a:ext uri="{FF2B5EF4-FFF2-40B4-BE49-F238E27FC236}">
                <a16:creationId xmlns:a16="http://schemas.microsoft.com/office/drawing/2014/main" id="{98FCC399-CA5D-4873-B45E-22BAE0F51D2E}"/>
              </a:ext>
            </a:extLst>
          </p:cNvPr>
          <p:cNvSpPr>
            <a:spLocks noChangeArrowheads="1"/>
          </p:cNvSpPr>
          <p:nvPr/>
        </p:nvSpPr>
        <p:spPr bwMode="auto">
          <a:xfrm>
            <a:off x="11427822" y="5853028"/>
            <a:ext cx="10152018" cy="850900"/>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u="sng" dirty="0" smtClean="0">
                <a:solidFill>
                  <a:schemeClr val="bg1"/>
                </a:solidFill>
                <a:latin typeface="Amaranth" panose="02000503050000020004" pitchFamily="2" charset="0"/>
              </a:rPr>
              <a:t>Samples</a:t>
            </a:r>
            <a:endParaRPr lang="en-US" sz="3600" u="sng" dirty="0">
              <a:solidFill>
                <a:schemeClr val="bg1"/>
              </a:solidFill>
              <a:latin typeface="Amaranth" panose="02000503050000020004" pitchFamily="2" charset="0"/>
            </a:endParaRPr>
          </a:p>
        </p:txBody>
      </p:sp>
      <p:sp>
        <p:nvSpPr>
          <p:cNvPr id="37" name="Text Box 6">
            <a:extLst>
              <a:ext uri="{FF2B5EF4-FFF2-40B4-BE49-F238E27FC236}">
                <a16:creationId xmlns:a16="http://schemas.microsoft.com/office/drawing/2014/main" id="{BAB40251-2E35-4623-A6BE-28130F737F03}"/>
              </a:ext>
            </a:extLst>
          </p:cNvPr>
          <p:cNvSpPr txBox="1">
            <a:spLocks noChangeArrowheads="1"/>
          </p:cNvSpPr>
          <p:nvPr/>
        </p:nvSpPr>
        <p:spPr bwMode="auto">
          <a:xfrm>
            <a:off x="10694785" y="7112715"/>
            <a:ext cx="7513699" cy="25399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lvl="2"/>
            <a:r>
              <a:rPr lang="en-GB" sz="3250" b="1" u="sng" dirty="0" smtClean="0">
                <a:latin typeface="+mn-lt"/>
              </a:rPr>
              <a:t>RDX</a:t>
            </a:r>
          </a:p>
          <a:p>
            <a:pPr lvl="2"/>
            <a:r>
              <a:rPr lang="en-GB" sz="3250" dirty="0" smtClean="0">
                <a:latin typeface="+mn-lt"/>
              </a:rPr>
              <a:t>	 White Crystalline </a:t>
            </a:r>
          </a:p>
          <a:p>
            <a:pPr lvl="2"/>
            <a:r>
              <a:rPr lang="en-GB" sz="3250" dirty="0" smtClean="0">
                <a:latin typeface="+mn-lt"/>
              </a:rPr>
              <a:t>	 High Explosive.</a:t>
            </a:r>
          </a:p>
          <a:p>
            <a:pPr lvl="2"/>
            <a:r>
              <a:rPr lang="en-GB" sz="3250" dirty="0" smtClean="0">
                <a:latin typeface="+mn-lt"/>
              </a:rPr>
              <a:t>	 Nitroamine - Expray 2.</a:t>
            </a:r>
          </a:p>
          <a:p>
            <a:r>
              <a:rPr lang="en-GB" sz="3250" dirty="0" smtClean="0">
                <a:latin typeface="+mn-lt"/>
              </a:rPr>
              <a:t> </a:t>
            </a:r>
          </a:p>
          <a:p>
            <a:pPr lvl="2"/>
            <a:r>
              <a:rPr lang="en-GB" sz="3250" b="1" u="sng" dirty="0" smtClean="0">
                <a:latin typeface="+mn-lt"/>
              </a:rPr>
              <a:t>HMX</a:t>
            </a:r>
          </a:p>
          <a:p>
            <a:pPr lvl="2"/>
            <a:r>
              <a:rPr lang="en-GB" sz="3250" dirty="0" smtClean="0">
                <a:latin typeface="+mn-lt"/>
              </a:rPr>
              <a:t>	 White Crystalline </a:t>
            </a:r>
          </a:p>
          <a:p>
            <a:pPr lvl="2"/>
            <a:r>
              <a:rPr lang="en-GB" sz="3250" dirty="0" smtClean="0">
                <a:latin typeface="+mn-lt"/>
              </a:rPr>
              <a:t>	 High Explosive.</a:t>
            </a:r>
          </a:p>
          <a:p>
            <a:pPr lvl="2"/>
            <a:r>
              <a:rPr lang="en-GB" sz="3250" dirty="0" smtClean="0">
                <a:latin typeface="+mn-lt"/>
              </a:rPr>
              <a:t>	 Nitroamine - Expray 2. </a:t>
            </a:r>
          </a:p>
          <a:p>
            <a:pPr lvl="3"/>
            <a:endParaRPr lang="en-GB" sz="3250" dirty="0" smtClean="0">
              <a:latin typeface="+mn-lt"/>
            </a:endParaRPr>
          </a:p>
          <a:p>
            <a:pPr lvl="2"/>
            <a:r>
              <a:rPr lang="en-GB" sz="3250" b="1" u="sng" dirty="0" smtClean="0">
                <a:latin typeface="+mn-lt"/>
              </a:rPr>
              <a:t>TNEB </a:t>
            </a:r>
          </a:p>
          <a:p>
            <a:pPr lvl="2"/>
            <a:r>
              <a:rPr lang="en-GB" sz="3250" dirty="0" smtClean="0">
                <a:latin typeface="+mn-lt"/>
              </a:rPr>
              <a:t>	 Yellow Crystalline </a:t>
            </a:r>
          </a:p>
          <a:p>
            <a:pPr lvl="2"/>
            <a:r>
              <a:rPr lang="en-GB" sz="3250" dirty="0" smtClean="0">
                <a:latin typeface="+mn-lt"/>
              </a:rPr>
              <a:t>	 High Explosive.</a:t>
            </a:r>
          </a:p>
          <a:p>
            <a:pPr lvl="2"/>
            <a:r>
              <a:rPr lang="en-GB" sz="3250" dirty="0" smtClean="0">
                <a:latin typeface="+mn-lt"/>
              </a:rPr>
              <a:t>	 Nitroaromatic - Expray 1.</a:t>
            </a:r>
          </a:p>
          <a:p>
            <a:pPr lvl="2"/>
            <a:endParaRPr lang="en-GB" sz="3250" u="sng" dirty="0" smtClean="0">
              <a:latin typeface="+mn-lt"/>
            </a:endParaRPr>
          </a:p>
          <a:p>
            <a:pPr lvl="2"/>
            <a:r>
              <a:rPr lang="en-GB" sz="3250" b="1" u="sng" dirty="0" smtClean="0">
                <a:latin typeface="+mn-lt"/>
              </a:rPr>
              <a:t>DADN </a:t>
            </a:r>
          </a:p>
          <a:p>
            <a:pPr lvl="2"/>
            <a:r>
              <a:rPr lang="en-GB" sz="3250" dirty="0" smtClean="0">
                <a:latin typeface="+mn-lt"/>
              </a:rPr>
              <a:t>	 White Crystalline </a:t>
            </a:r>
          </a:p>
          <a:p>
            <a:pPr lvl="2"/>
            <a:r>
              <a:rPr lang="en-GB" sz="3250" dirty="0" smtClean="0">
                <a:latin typeface="+mn-lt"/>
              </a:rPr>
              <a:t>	 </a:t>
            </a:r>
            <a:r>
              <a:rPr lang="en-GB" sz="3250" dirty="0" smtClean="0">
                <a:latin typeface="+mn-lt"/>
              </a:rPr>
              <a:t>High Explosive.</a:t>
            </a:r>
          </a:p>
          <a:p>
            <a:pPr lvl="2"/>
            <a:r>
              <a:rPr lang="en-GB" sz="3250" dirty="0" smtClean="0">
                <a:latin typeface="+mn-lt"/>
              </a:rPr>
              <a:t>	 </a:t>
            </a:r>
            <a:r>
              <a:rPr lang="en-GB" sz="3250" dirty="0" smtClean="0">
                <a:latin typeface="+mn-lt"/>
              </a:rPr>
              <a:t>Nitroamine - Expray 2.  </a:t>
            </a:r>
          </a:p>
          <a:p>
            <a:pPr lvl="2"/>
            <a:endParaRPr lang="en-GB" sz="3250" u="sng" dirty="0" smtClean="0">
              <a:latin typeface="+mn-lt"/>
            </a:endParaRPr>
          </a:p>
          <a:p>
            <a:pPr lvl="2"/>
            <a:r>
              <a:rPr lang="en-GB" sz="3250" b="1" u="sng" dirty="0" smtClean="0">
                <a:latin typeface="+mn-lt"/>
              </a:rPr>
              <a:t>NC200W</a:t>
            </a:r>
          </a:p>
          <a:p>
            <a:pPr lvl="3"/>
            <a:r>
              <a:rPr lang="en-GB" sz="3250" dirty="0" smtClean="0">
                <a:latin typeface="+mn-lt"/>
              </a:rPr>
              <a:t>Single-based propellant. </a:t>
            </a:r>
          </a:p>
          <a:p>
            <a:pPr lvl="3"/>
            <a:r>
              <a:rPr lang="en-GB" sz="3250" dirty="0" smtClean="0">
                <a:latin typeface="+mn-lt"/>
              </a:rPr>
              <a:t>Nitroester - Expray 2.</a:t>
            </a:r>
            <a:br>
              <a:rPr lang="en-GB" sz="3250" dirty="0" smtClean="0">
                <a:latin typeface="+mn-lt"/>
              </a:rPr>
            </a:br>
            <a:endParaRPr lang="en-GB" sz="3250" dirty="0" smtClean="0">
              <a:latin typeface="+mn-lt"/>
            </a:endParaRPr>
          </a:p>
          <a:p>
            <a:pPr lvl="2"/>
            <a:r>
              <a:rPr lang="en-GB" sz="3250" b="1" u="sng" dirty="0" smtClean="0">
                <a:latin typeface="+mn-lt"/>
              </a:rPr>
              <a:t>WC855</a:t>
            </a:r>
          </a:p>
          <a:p>
            <a:pPr lvl="3"/>
            <a:r>
              <a:rPr lang="en-GB" sz="3250" dirty="0" smtClean="0">
                <a:latin typeface="+mn-lt"/>
              </a:rPr>
              <a:t>Double-based propellant.</a:t>
            </a:r>
          </a:p>
          <a:p>
            <a:pPr lvl="3"/>
            <a:r>
              <a:rPr lang="en-GB" sz="3250" dirty="0" smtClean="0">
                <a:latin typeface="+mn-lt"/>
              </a:rPr>
              <a:t>Nitroester - Expray 2.</a:t>
            </a:r>
          </a:p>
          <a:p>
            <a:pPr lvl="3"/>
            <a:endParaRPr lang="en-GB" sz="3250" dirty="0" smtClean="0">
              <a:latin typeface="+mn-lt"/>
            </a:endParaRPr>
          </a:p>
          <a:p>
            <a:pPr lvl="2"/>
            <a:r>
              <a:rPr lang="en-GB" sz="3250" b="1" u="sng" dirty="0" smtClean="0">
                <a:latin typeface="+mn-lt"/>
              </a:rPr>
              <a:t>WC859</a:t>
            </a:r>
          </a:p>
          <a:p>
            <a:pPr lvl="3"/>
            <a:r>
              <a:rPr lang="en-GB" sz="3250" dirty="0" smtClean="0">
                <a:latin typeface="+mn-lt"/>
              </a:rPr>
              <a:t>Double-based propellant.</a:t>
            </a:r>
          </a:p>
          <a:p>
            <a:pPr lvl="3"/>
            <a:r>
              <a:rPr lang="en-GB" sz="3250" dirty="0" smtClean="0">
                <a:latin typeface="+mn-lt"/>
              </a:rPr>
              <a:t>Nitroester - Expray 2.</a:t>
            </a:r>
          </a:p>
          <a:p>
            <a:r>
              <a:rPr lang="en-GB" sz="3250" dirty="0" smtClean="0">
                <a:latin typeface="+mn-lt"/>
              </a:rPr>
              <a:t> </a:t>
            </a:r>
          </a:p>
          <a:p>
            <a:pPr lvl="2"/>
            <a:r>
              <a:rPr lang="en-GB" sz="3250" b="1" u="sng" dirty="0" smtClean="0">
                <a:latin typeface="+mn-lt"/>
              </a:rPr>
              <a:t>N06</a:t>
            </a:r>
          </a:p>
          <a:p>
            <a:pPr lvl="3"/>
            <a:r>
              <a:rPr lang="en-GB" sz="3250" dirty="0" smtClean="0">
                <a:latin typeface="+mn-lt"/>
              </a:rPr>
              <a:t>Triple-based propellant.</a:t>
            </a:r>
          </a:p>
          <a:p>
            <a:pPr lvl="3"/>
            <a:r>
              <a:rPr lang="en-GB" sz="3250" dirty="0" smtClean="0">
                <a:latin typeface="+mn-lt"/>
              </a:rPr>
              <a:t>Nitroester - Expray 2. </a:t>
            </a:r>
          </a:p>
          <a:p>
            <a:r>
              <a:rPr lang="en-GB" sz="3250" dirty="0" smtClean="0">
                <a:latin typeface="+mn-lt"/>
              </a:rPr>
              <a:t> </a:t>
            </a:r>
          </a:p>
          <a:p>
            <a:pPr lvl="2"/>
            <a:r>
              <a:rPr lang="en-GB" sz="3250" b="1" u="sng" dirty="0" smtClean="0">
                <a:latin typeface="+mn-lt"/>
              </a:rPr>
              <a:t>NS</a:t>
            </a:r>
            <a:r>
              <a:rPr lang="en-GB" sz="3250" u="sng" dirty="0" smtClean="0">
                <a:latin typeface="+mn-lt"/>
              </a:rPr>
              <a:t> </a:t>
            </a:r>
            <a:r>
              <a:rPr lang="en-GB" sz="3250" b="1" u="sng" dirty="0" smtClean="0">
                <a:latin typeface="+mn-lt"/>
              </a:rPr>
              <a:t>34-10</a:t>
            </a:r>
          </a:p>
          <a:p>
            <a:pPr lvl="3"/>
            <a:r>
              <a:rPr lang="en-GB" sz="3250" dirty="0" smtClean="0">
                <a:latin typeface="+mn-lt"/>
              </a:rPr>
              <a:t>Triple-based propellant.</a:t>
            </a:r>
          </a:p>
          <a:p>
            <a:pPr lvl="3"/>
            <a:r>
              <a:rPr lang="en-GB" sz="3250" dirty="0" smtClean="0">
                <a:latin typeface="+mn-lt"/>
              </a:rPr>
              <a:t>Nitroester - Expray 2.</a:t>
            </a:r>
          </a:p>
          <a:p>
            <a:r>
              <a:rPr lang="en-GB" sz="3250" dirty="0" smtClean="0">
                <a:latin typeface="+mn-lt"/>
              </a:rPr>
              <a:t> </a:t>
            </a:r>
          </a:p>
          <a:p>
            <a:pPr lvl="2"/>
            <a:r>
              <a:rPr lang="en-GB" sz="3250" b="1" u="sng" dirty="0" smtClean="0">
                <a:latin typeface="+mn-lt"/>
              </a:rPr>
              <a:t>RD1303, Ba(NO</a:t>
            </a:r>
            <a:r>
              <a:rPr lang="en-GB" sz="3250" b="1" u="sng" baseline="-25000" dirty="0" smtClean="0">
                <a:latin typeface="+mn-lt"/>
              </a:rPr>
              <a:t>3</a:t>
            </a:r>
            <a:r>
              <a:rPr lang="en-GB" sz="3250" b="1" u="sng" dirty="0" smtClean="0">
                <a:latin typeface="+mn-lt"/>
              </a:rPr>
              <a:t>)</a:t>
            </a:r>
            <a:r>
              <a:rPr lang="en-GB" sz="3250" b="1" u="sng" baseline="-25000" dirty="0" smtClean="0">
                <a:latin typeface="+mn-lt"/>
              </a:rPr>
              <a:t>2</a:t>
            </a:r>
            <a:r>
              <a:rPr lang="en-GB" sz="3250" b="1" u="sng" dirty="0" smtClean="0">
                <a:latin typeface="+mn-lt"/>
              </a:rPr>
              <a:t>, CaSi</a:t>
            </a:r>
            <a:r>
              <a:rPr lang="en-GB" sz="3250" b="1" u="sng" baseline="-25000" dirty="0" smtClean="0">
                <a:latin typeface="+mn-lt"/>
              </a:rPr>
              <a:t>2</a:t>
            </a:r>
            <a:r>
              <a:rPr lang="en-GB" sz="3250" b="1" u="sng" dirty="0" smtClean="0">
                <a:latin typeface="+mn-lt"/>
              </a:rPr>
              <a:t> </a:t>
            </a:r>
          </a:p>
          <a:p>
            <a:pPr lvl="3"/>
            <a:r>
              <a:rPr lang="en-GB" sz="3250" dirty="0" smtClean="0">
                <a:latin typeface="+mn-lt"/>
              </a:rPr>
              <a:t>Lead-based</a:t>
            </a:r>
          </a:p>
          <a:p>
            <a:pPr lvl="3"/>
            <a:r>
              <a:rPr lang="en-GB" sz="3250" dirty="0" smtClean="0">
                <a:latin typeface="+mn-lt"/>
              </a:rPr>
              <a:t>Primary explosive mixture.</a:t>
            </a:r>
          </a:p>
          <a:p>
            <a:pPr lvl="3"/>
            <a:r>
              <a:rPr lang="en-GB" sz="3250" dirty="0" smtClean="0">
                <a:latin typeface="+mn-lt"/>
              </a:rPr>
              <a:t>Nitroaromatic – Expray 1.</a:t>
            </a:r>
          </a:p>
          <a:p>
            <a:r>
              <a:rPr lang="en-GB" sz="3250" dirty="0" smtClean="0">
                <a:latin typeface="+mn-lt"/>
              </a:rPr>
              <a:t> </a:t>
            </a:r>
          </a:p>
          <a:p>
            <a:pPr lvl="2"/>
            <a:r>
              <a:rPr lang="en-GB" sz="3250" b="1" u="sng" dirty="0" smtClean="0">
                <a:latin typeface="+mn-lt"/>
              </a:rPr>
              <a:t>RD1337</a:t>
            </a:r>
          </a:p>
          <a:p>
            <a:pPr lvl="3"/>
            <a:r>
              <a:rPr lang="en-GB" sz="3250" dirty="0" smtClean="0">
                <a:latin typeface="+mn-lt"/>
              </a:rPr>
              <a:t>Lead-based </a:t>
            </a:r>
          </a:p>
          <a:p>
            <a:pPr lvl="3"/>
            <a:r>
              <a:rPr lang="en-GB" sz="3250" dirty="0">
                <a:latin typeface="+mn-lt"/>
              </a:rPr>
              <a:t>P</a:t>
            </a:r>
            <a:r>
              <a:rPr lang="en-GB" sz="3250" dirty="0" smtClean="0">
                <a:latin typeface="+mn-lt"/>
              </a:rPr>
              <a:t>rimary explosive.</a:t>
            </a:r>
          </a:p>
          <a:p>
            <a:pPr lvl="3"/>
            <a:r>
              <a:rPr lang="en-GB" sz="3250" dirty="0" smtClean="0">
                <a:latin typeface="+mn-lt"/>
              </a:rPr>
              <a:t>Nitroaromatic – Expray 1.</a:t>
            </a:r>
            <a:endParaRPr lang="en-GB" sz="3250" dirty="0">
              <a:latin typeface="+mn-lt"/>
            </a:endParaRPr>
          </a:p>
        </p:txBody>
      </p:sp>
      <p:sp>
        <p:nvSpPr>
          <p:cNvPr id="38" name="Rectangle 5">
            <a:extLst>
              <a:ext uri="{FF2B5EF4-FFF2-40B4-BE49-F238E27FC236}">
                <a16:creationId xmlns:a16="http://schemas.microsoft.com/office/drawing/2014/main" id="{991B9DF0-7DD4-4C17-94B6-6C493D1C390D}"/>
              </a:ext>
            </a:extLst>
          </p:cNvPr>
          <p:cNvSpPr>
            <a:spLocks noChangeArrowheads="1"/>
          </p:cNvSpPr>
          <p:nvPr/>
        </p:nvSpPr>
        <p:spPr bwMode="auto">
          <a:xfrm>
            <a:off x="22311361" y="5853028"/>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u="sng" dirty="0">
                <a:solidFill>
                  <a:schemeClr val="bg1"/>
                </a:solidFill>
                <a:latin typeface="Amaranth" panose="02000503050000020004" pitchFamily="2" charset="0"/>
              </a:rPr>
              <a:t>Results</a:t>
            </a:r>
          </a:p>
        </p:txBody>
      </p:sp>
      <p:sp>
        <p:nvSpPr>
          <p:cNvPr id="42" name="Rectangle 5">
            <a:extLst>
              <a:ext uri="{FF2B5EF4-FFF2-40B4-BE49-F238E27FC236}">
                <a16:creationId xmlns:a16="http://schemas.microsoft.com/office/drawing/2014/main" id="{C08CCD14-6632-49E3-A19B-81E98D465D46}"/>
              </a:ext>
            </a:extLst>
          </p:cNvPr>
          <p:cNvSpPr>
            <a:spLocks noChangeArrowheads="1"/>
          </p:cNvSpPr>
          <p:nvPr/>
        </p:nvSpPr>
        <p:spPr bwMode="auto">
          <a:xfrm>
            <a:off x="33108900" y="5852089"/>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u="sng" dirty="0" smtClean="0">
                <a:solidFill>
                  <a:schemeClr val="bg1"/>
                </a:solidFill>
                <a:latin typeface="Amaranth" panose="02000503050000020004" pitchFamily="2" charset="0"/>
              </a:rPr>
              <a:t>Conclusion</a:t>
            </a:r>
            <a:endParaRPr lang="en-US" sz="3600" u="sng" dirty="0">
              <a:solidFill>
                <a:schemeClr val="bg1"/>
              </a:solidFill>
              <a:latin typeface="Amaranth" panose="02000503050000020004" pitchFamily="2" charset="0"/>
            </a:endParaRPr>
          </a:p>
        </p:txBody>
      </p:sp>
      <p:sp>
        <p:nvSpPr>
          <p:cNvPr id="16" name="Rectangle 5">
            <a:extLst>
              <a:ext uri="{FF2B5EF4-FFF2-40B4-BE49-F238E27FC236}">
                <a16:creationId xmlns:a16="http://schemas.microsoft.com/office/drawing/2014/main" id="{620C51D2-3423-4C6C-A077-34B27F321D2D}"/>
              </a:ext>
            </a:extLst>
          </p:cNvPr>
          <p:cNvSpPr>
            <a:spLocks noChangeArrowheads="1"/>
          </p:cNvSpPr>
          <p:nvPr/>
        </p:nvSpPr>
        <p:spPr bwMode="auto">
          <a:xfrm>
            <a:off x="598836" y="10802917"/>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u="sng" dirty="0">
                <a:solidFill>
                  <a:schemeClr val="bg1"/>
                </a:solidFill>
                <a:latin typeface="Amaranth" panose="02000503050000020004" pitchFamily="2" charset="0"/>
              </a:rPr>
              <a:t>Introduction</a:t>
            </a:r>
          </a:p>
        </p:txBody>
      </p:sp>
      <p:sp>
        <p:nvSpPr>
          <p:cNvPr id="17" name="Text Box 6">
            <a:extLst>
              <a:ext uri="{FF2B5EF4-FFF2-40B4-BE49-F238E27FC236}">
                <a16:creationId xmlns:a16="http://schemas.microsoft.com/office/drawing/2014/main" id="{8AE8A03B-3762-4AF2-A9FC-B088E0736F3A}"/>
              </a:ext>
            </a:extLst>
          </p:cNvPr>
          <p:cNvSpPr txBox="1">
            <a:spLocks noChangeArrowheads="1"/>
          </p:cNvSpPr>
          <p:nvPr/>
        </p:nvSpPr>
        <p:spPr bwMode="auto">
          <a:xfrm>
            <a:off x="-827692" y="11671881"/>
            <a:ext cx="11489634" cy="9371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lvl="3" algn="just"/>
            <a:r>
              <a:rPr lang="en-GB" sz="3000" dirty="0" smtClean="0">
                <a:latin typeface="+mn-lt"/>
              </a:rPr>
              <a:t>In </a:t>
            </a:r>
            <a:r>
              <a:rPr lang="en-GB" sz="3000" dirty="0">
                <a:latin typeface="+mn-lt"/>
              </a:rPr>
              <a:t>recent years within the United Kingdom</a:t>
            </a:r>
            <a:r>
              <a:rPr lang="en-GB" sz="3000" dirty="0" smtClean="0">
                <a:latin typeface="+mn-lt"/>
              </a:rPr>
              <a:t>, </a:t>
            </a:r>
            <a:r>
              <a:rPr lang="en-GB" sz="3000" dirty="0">
                <a:latin typeface="+mn-lt"/>
              </a:rPr>
              <a:t>items of Ordnance, Munitions and Explosives (OME) have undergone various trials and tests to demonstrate their Safety and Suitability for </a:t>
            </a:r>
            <a:r>
              <a:rPr lang="en-GB" sz="3000" dirty="0" smtClean="0">
                <a:latin typeface="+mn-lt"/>
              </a:rPr>
              <a:t>Service </a:t>
            </a:r>
            <a:r>
              <a:rPr lang="en-GB" sz="3000" dirty="0">
                <a:latin typeface="+mn-lt"/>
              </a:rPr>
              <a:t>within the armed </a:t>
            </a:r>
            <a:r>
              <a:rPr lang="en-GB" sz="3000" dirty="0" smtClean="0">
                <a:latin typeface="+mn-lt"/>
              </a:rPr>
              <a:t>forces. </a:t>
            </a:r>
            <a:endParaRPr lang="en-GB" sz="3000" dirty="0" smtClean="0">
              <a:latin typeface="+mn-lt"/>
            </a:endParaRPr>
          </a:p>
          <a:p>
            <a:pPr lvl="3" algn="just"/>
            <a:endParaRPr lang="en-GB" sz="3000" dirty="0">
              <a:latin typeface="+mn-lt"/>
            </a:endParaRPr>
          </a:p>
          <a:p>
            <a:pPr lvl="3" algn="just"/>
            <a:r>
              <a:rPr lang="en-GB" sz="3000" dirty="0" smtClean="0">
                <a:latin typeface="+mn-lt"/>
              </a:rPr>
              <a:t>The </a:t>
            </a:r>
            <a:r>
              <a:rPr lang="en-GB" sz="3000" dirty="0" smtClean="0">
                <a:latin typeface="+mn-lt"/>
              </a:rPr>
              <a:t>Munitions Breakdown team at Qinetiq Fort Halstead are vital to the Breakdown, Testing and Critical Analysis (BTCA) activities conducted on OME. </a:t>
            </a:r>
            <a:r>
              <a:rPr lang="en-GB" sz="3000" dirty="0">
                <a:latin typeface="+mn-lt"/>
              </a:rPr>
              <a:t>R</a:t>
            </a:r>
            <a:r>
              <a:rPr lang="en-GB" sz="3000" dirty="0" smtClean="0">
                <a:latin typeface="+mn-lt"/>
              </a:rPr>
              <a:t>esponsible for thoroughly inspecting </a:t>
            </a:r>
            <a:r>
              <a:rPr lang="en-GB" sz="3000" dirty="0" smtClean="0">
                <a:latin typeface="+mn-lt"/>
              </a:rPr>
              <a:t>and</a:t>
            </a:r>
            <a:r>
              <a:rPr lang="en-GB" sz="3000" dirty="0" smtClean="0">
                <a:latin typeface="+mn-lt"/>
              </a:rPr>
              <a:t> reverse engineering </a:t>
            </a:r>
            <a:r>
              <a:rPr lang="en-GB" sz="3000" dirty="0" smtClean="0">
                <a:latin typeface="+mn-lt"/>
              </a:rPr>
              <a:t>to acquire components and explosive compositions for thorough inspection, testing and critical </a:t>
            </a:r>
            <a:r>
              <a:rPr lang="en-GB" sz="3000" dirty="0" smtClean="0">
                <a:latin typeface="+mn-lt"/>
              </a:rPr>
              <a:t>analysis.</a:t>
            </a:r>
            <a:endParaRPr lang="en-GB" sz="3000" dirty="0" smtClean="0">
              <a:latin typeface="+mn-lt"/>
            </a:endParaRPr>
          </a:p>
          <a:p>
            <a:pPr lvl="3" algn="just"/>
            <a:endParaRPr lang="en-GB" sz="3000" dirty="0" smtClean="0">
              <a:latin typeface="+mn-lt"/>
            </a:endParaRPr>
          </a:p>
          <a:p>
            <a:pPr lvl="3" algn="just"/>
            <a:r>
              <a:rPr lang="en-GB" sz="3000" dirty="0" smtClean="0">
                <a:latin typeface="+mn-lt"/>
              </a:rPr>
              <a:t>Identifying unknown samples encountered during </a:t>
            </a:r>
            <a:r>
              <a:rPr lang="en-GB" sz="3000" dirty="0" smtClean="0">
                <a:latin typeface="+mn-lt"/>
              </a:rPr>
              <a:t>the breakdown </a:t>
            </a:r>
            <a:r>
              <a:rPr lang="en-GB" sz="3000" dirty="0" smtClean="0">
                <a:latin typeface="+mn-lt"/>
              </a:rPr>
              <a:t>process is described as "safety critical" by the customer and employer. The current process is time consuming and requires specialist equipment and expertise. During identification, the breakdown process is stopped until the unknown sample can be identified and a suitable, safe way to continue is established.</a:t>
            </a:r>
          </a:p>
        </p:txBody>
      </p:sp>
      <p:sp>
        <p:nvSpPr>
          <p:cNvPr id="230" name="TextBox 229">
            <a:extLst>
              <a:ext uri="{FF2B5EF4-FFF2-40B4-BE49-F238E27FC236}">
                <a16:creationId xmlns:a16="http://schemas.microsoft.com/office/drawing/2014/main" id="{AD2E301E-E7B3-4BB5-B48D-F76D6F65BBE3}"/>
              </a:ext>
            </a:extLst>
          </p:cNvPr>
          <p:cNvSpPr txBox="1"/>
          <p:nvPr/>
        </p:nvSpPr>
        <p:spPr>
          <a:xfrm>
            <a:off x="32744475" y="6784645"/>
            <a:ext cx="10360066" cy="11156900"/>
          </a:xfrm>
          <a:prstGeom prst="rect">
            <a:avLst/>
          </a:prstGeom>
          <a:noFill/>
        </p:spPr>
        <p:txBody>
          <a:bodyPr wrap="square" rtlCol="0">
            <a:spAutoFit/>
          </a:bodyPr>
          <a:lstStyle>
            <a:defPPr>
              <a:defRPr kern="1200"/>
            </a:defPPr>
          </a:lstStyle>
          <a:p>
            <a:pPr lvl="1" algn="just"/>
            <a:r>
              <a:rPr lang="en-GB" sz="3000" dirty="0" smtClean="0">
                <a:latin typeface="+mn-lt"/>
              </a:rPr>
              <a:t>Having minimum sample tests </a:t>
            </a:r>
            <a:r>
              <a:rPr lang="en-GB" sz="3000" dirty="0">
                <a:latin typeface="+mn-lt"/>
              </a:rPr>
              <a:t>on 11 samples of various energetic materials, it is evident that 1 mg of energetic sample is an adequate sample size to indicate positively with the automated colourimetry explosive trace detector. An ETD within munitions breakdown could be possible where the sample size is concerned and types of energetics are seen throughout processing. Staff would require training to know what a positive indication looks like and how to identify the group from which the energetic sample is </a:t>
            </a:r>
            <a:r>
              <a:rPr lang="en-GB" sz="3000" dirty="0" smtClean="0">
                <a:latin typeface="+mn-lt"/>
              </a:rPr>
              <a:t>characterised.</a:t>
            </a:r>
          </a:p>
          <a:p>
            <a:pPr lvl="1" algn="just"/>
            <a:endParaRPr lang="en-GB" sz="3000" dirty="0">
              <a:latin typeface="+mn-lt"/>
            </a:endParaRPr>
          </a:p>
          <a:p>
            <a:pPr lvl="1" algn="just"/>
            <a:r>
              <a:rPr lang="en-GB" sz="3000" dirty="0">
                <a:latin typeface="+mn-lt"/>
              </a:rPr>
              <a:t>C</a:t>
            </a:r>
            <a:r>
              <a:rPr lang="en-GB" sz="3000" dirty="0" smtClean="0">
                <a:latin typeface="+mn-lt"/>
              </a:rPr>
              <a:t>oncentration </a:t>
            </a:r>
            <a:r>
              <a:rPr lang="en-GB" sz="3000" dirty="0">
                <a:latin typeface="+mn-lt"/>
              </a:rPr>
              <a:t>tests on 11 samples of various energetic </a:t>
            </a:r>
            <a:r>
              <a:rPr lang="en-GB" sz="3000" dirty="0" smtClean="0">
                <a:latin typeface="+mn-lt"/>
              </a:rPr>
              <a:t>materials proved </a:t>
            </a:r>
            <a:r>
              <a:rPr lang="en-GB" sz="3000" dirty="0">
                <a:latin typeface="+mn-lt"/>
              </a:rPr>
              <a:t>all samples indicated at a readable level, some more so than when tested as a pure sample. This result confirms that swabbing a sample with any contaminant during breakdown processing will still allow for a positive indication of any energetic </a:t>
            </a:r>
            <a:r>
              <a:rPr lang="en-GB" sz="3000" dirty="0" smtClean="0">
                <a:latin typeface="+mn-lt"/>
              </a:rPr>
              <a:t>present.</a:t>
            </a:r>
          </a:p>
          <a:p>
            <a:pPr lvl="1" algn="just"/>
            <a:endParaRPr lang="en-GB" sz="3000" dirty="0">
              <a:latin typeface="+mn-lt"/>
            </a:endParaRPr>
          </a:p>
          <a:p>
            <a:pPr lvl="1" algn="just"/>
            <a:r>
              <a:rPr lang="en-GB" sz="3000" dirty="0" smtClean="0">
                <a:latin typeface="+mn-lt"/>
              </a:rPr>
              <a:t>It is evident that </a:t>
            </a:r>
            <a:r>
              <a:rPr lang="en-GB" sz="3000" dirty="0">
                <a:latin typeface="+mn-lt"/>
              </a:rPr>
              <a:t>automated colourimetry ETDs would </a:t>
            </a:r>
            <a:r>
              <a:rPr lang="en-GB" sz="3000" dirty="0" smtClean="0">
                <a:latin typeface="+mn-lt"/>
              </a:rPr>
              <a:t>benefit BTCA at </a:t>
            </a:r>
            <a:r>
              <a:rPr lang="en-GB" sz="3000" dirty="0">
                <a:latin typeface="+mn-lt"/>
              </a:rPr>
              <a:t>Fort Halstead. The team will save time on unknown sample identification during breakdown processing using an ETD, reducing </a:t>
            </a:r>
            <a:r>
              <a:rPr lang="en-GB" sz="3000" dirty="0" smtClean="0">
                <a:latin typeface="+mn-lt"/>
              </a:rPr>
              <a:t>processing </a:t>
            </a:r>
            <a:r>
              <a:rPr lang="en-GB" sz="3000" dirty="0">
                <a:latin typeface="+mn-lt"/>
              </a:rPr>
              <a:t>delays as well as a reduction in cost for the customer and QinetiQ</a:t>
            </a:r>
            <a:r>
              <a:rPr lang="en-GB" sz="3000" dirty="0" smtClean="0">
                <a:latin typeface="+mn-lt"/>
              </a:rPr>
              <a:t>.</a:t>
            </a:r>
          </a:p>
          <a:p>
            <a:pPr lvl="1" algn="just"/>
            <a:endParaRPr lang="en-GB" sz="2900" b="1" u="sng" dirty="0">
              <a:latin typeface="+mn-lt"/>
            </a:endParaRPr>
          </a:p>
        </p:txBody>
      </p:sp>
      <p:pic>
        <p:nvPicPr>
          <p:cNvPr id="20" name="Picture 19"/>
          <p:cNvPicPr/>
          <p:nvPr/>
        </p:nvPicPr>
        <p:blipFill>
          <a:blip r:embed="rId2" cstate="print">
            <a:extLst>
              <a:ext uri="{28A0092B-C50C-407E-A947-70E740481C1C}">
                <a14:useLocalDpi xmlns:a14="http://schemas.microsoft.com/office/drawing/2010/main" val="0"/>
              </a:ext>
            </a:extLst>
          </a:blip>
          <a:stretch>
            <a:fillRect/>
          </a:stretch>
        </p:blipFill>
        <p:spPr>
          <a:xfrm>
            <a:off x="33194426" y="17573350"/>
            <a:ext cx="9830601" cy="5672690"/>
          </a:xfrm>
          <a:prstGeom prst="rect">
            <a:avLst/>
          </a:prstGeom>
        </p:spPr>
      </p:pic>
      <p:pic>
        <p:nvPicPr>
          <p:cNvPr id="28" name="Picture 27" descr="U:\UWTSD Logo.jpg"/>
          <p:cNvPicPr/>
          <p:nvPr/>
        </p:nvPicPr>
        <p:blipFill>
          <a:blip r:embed="rId3">
            <a:extLst>
              <a:ext uri="{28A0092B-C50C-407E-A947-70E740481C1C}">
                <a14:useLocalDpi xmlns:a14="http://schemas.microsoft.com/office/drawing/2010/main" val="0"/>
              </a:ext>
            </a:extLst>
          </a:blip>
          <a:srcRect/>
          <a:stretch>
            <a:fillRect/>
          </a:stretch>
        </p:blipFill>
        <p:spPr bwMode="auto">
          <a:xfrm>
            <a:off x="38342504" y="3324918"/>
            <a:ext cx="5271187" cy="2097514"/>
          </a:xfrm>
          <a:prstGeom prst="rect">
            <a:avLst/>
          </a:prstGeom>
          <a:noFill/>
          <a:ln>
            <a:noFill/>
          </a:ln>
        </p:spPr>
      </p:pic>
      <p:pic>
        <p:nvPicPr>
          <p:cNvPr id="10" name="Picture 9"/>
          <p:cNvPicPr>
            <a:picLocks noChangeAspect="1"/>
          </p:cNvPicPr>
          <p:nvPr/>
        </p:nvPicPr>
        <p:blipFill rotWithShape="1">
          <a:blip r:embed="rId4"/>
          <a:srcRect l="9094" r="14150" b="11623"/>
          <a:stretch/>
        </p:blipFill>
        <p:spPr>
          <a:xfrm>
            <a:off x="33108900" y="3324917"/>
            <a:ext cx="5048250" cy="2097515"/>
          </a:xfrm>
          <a:prstGeom prst="rect">
            <a:avLst/>
          </a:prstGeom>
        </p:spPr>
      </p:pic>
      <p:sp>
        <p:nvSpPr>
          <p:cNvPr id="11" name="AutoShape 2" descr="data:image/png;base64,iVBORw0KGgoAAAANSUhEUgAAASwAAABkCAMAAAAL3/3yAAAAdVBMVEX///8TKULx8fFca32ttb6JlKBVZXf3+PnS1tshNk1GV2t6hpQVK0P09fb8/PwyRVsnO1IbMEjY3OC7wsmXoaxMXXDq7O5wfYxndYXIzdM7TWLl5eVWZnguQVegqbOqsbpjcoK1vMTEydCEkJ15hZOOmaWiqrR/uB9gAAAIh0lEQVR4nO2da7uqLhPGtZNl5qnsYOda9v0/4mMxg6CCTNezdK//xf1mbUsMfg0zMEDbOY6sDHV0PMfKUJ4zGroKf0cjC8tcFhZBFhZBFhZBFhZBFhZBFhZBFhZBFhZBFhZBFhZBFhZBFhZBFhZBFhZBSljh/LKbRYvAdZOzvy/Wq37r1a9Wj2LvnxPXDRbRbHeZh+23tcPyJreFKyvINsdfrfBgOm6yoNbYxW3SlkBug5X+1EkBr9P696vet9anOing9ZM27m3CSm+thZnyez9N6Ev3XNPYWx1XHdZq2Q6aK2sC/7NKM31bg6XsqWuw1md98fcTpgr399cUTjvsotRZcjwSrPBZuzf2Z6eZH9Uemm37btdvaFszqyD6NDauIXgKpiHCWs3EslnxwLfKYYQUHc/zftv1G5qLfWhxq4YLo0chRcdZ1RUFWFvB2UVF3Xq8iYAy+fNhcZ0IOBrjhG0RVW/nHEUFS2AVXVvd0vz0n6ElsDq1dpPwGjVpcVgrzioplCv6a/6E5CC94bFXx+xq/Lmju6+OWSl2MXG7ZHpfsy5YFnXgrCLlt+4V/KZ8JcMKeSfLdY1c7fC2WBpCtMByz51xYChYKffiO90sbs7tZxZKsHgcHHdMAi/o/HLR/tpguX7XnpOBYHkIIbjo67ca48OeIqwHR905iOLd/acLlnvreNRAsH7gjm7HG/KO9HhfMlgrjKO7ruKOQOtRvdYOy53+i7DQMIyCFNI6vzscg7XEDzAanF/h7qjqZgpY7uTfg+VhkLqatDXEtiwRVgp+KDdMWiHbTVUDBSx9SGyDlc+UYvc96i+Dt66/PFXA2gitNxCOEoIUYO2hZaZz5NBnBWIOVwVLHxLbYOltsfMpne+ugK1vOsNNwevsGawjGFaHhxE0D2qmpYTl+hprHQIWGFZgPmObQonjBxb0qoiwuxSKnPHrUcNyb+qnDAArhFBm2AnfQie3fMPyYI5s5PBAW7BNDCgaWBqDHQDWml0mlMQJBLSFV8K6g2GR0lRL2Wx0sNTtHwDWjWxYpTWCad1LWODeC1INU/iGoOu2wsIxijIk9g/Lgx5BW3spWKF9CYuFh4CY0YPUGQxMW2F5mF5ThcT+YcGANKN9wpaVikdflseowiZN7bCcLY7/FCGxf1gwBd4oblaJWwbYGK0X8n4II8V2WE6K+dVbd0N6gQW5FeqiC2e0R2pEsd4bswsFLGeNOYrWkNg/LKnS5oLet0cTIy/Pw5fEMjwqWHxy0Qqhd1gjqTuYC8plTvQdbEx0sEinhOXoQmLvsObs4kdxr1rMIiOHuRWfXB76Meu+alg8JMbNkNg7LOhOVP/sOGwyvHCC7yzTebEPZuv5ali6kNgGK1nU1FkRAqw7u3iRGvoW8zmBIzWToKtoCRpYmpBolM/qrAgBFnwGZWInP4X9OZHLG8OqQuLToCH/JixYBHTYBIA6JnWcCyvPptJaWMqQ2DssmEZTx6Q4Kk0clrPIyeVhMMzWD/WwVCGxd1gHdmGeuEOxdGkMfxPy1hgYzLIpaQcsRUjsHdaRXexJDS0VJmBR0B3J264Y5IBB7oClCIltsCK/ps6KEGCFATSaKJjbnTAzRXV6K+lzu2AJIVEw4f6nO/ANU6crEMyW+A+TFUNRa6lYJ6zWkNg/LPAd1G0tOzQo6Mcx0WlBeRjfdcNqC4n9w3p9ZRkhpPyOzsj/hjaUx5SjAawqJPINOP3D+s4yoBf5I2cEk7wbqTwuicKlCaxm4nSAHHz+zadA4r4oYYGrD0h5aTBHnJKawGqGxAFggWWQ8ga4rpq+1w3hG9d15M2S6QnNBMPkiXsjWI2QOACsLTRc43RG0NYlbkgC/5F9FlmhmrpFWt5MtnUkzCU4prDqIXGIFWm4zjVei4ciNpzC5ffJBxaui+mW/+VmgjG73FUbwqqFxCFgwYxHm9OSQhFu7IhCtjEEAqp2ziTinsPqW5UEM4Ul12MIWJgO1+3vCfns7Mi3OrwHSR9Y2KsC3fChaiY6aqHfGsOS6jEILOxVkWahlIeifIVd6t1v2WY23Ay3MMINdimmso1hSSFxEFh8l2Sm2QjDfXSG/3inz2FPKZpNrJlPb4WN9J+vRphhmcMSY8UwsPie0JOG1rp2BOczVABYfBd8fFA/IJWOIQbinQRYQqwYBpZzwApkmiPP3Ed/xPZE4tZu3N/mJpr0g4RbCicUWFU94mFg8WDu5pqOxDcqu3xPJD9hcecg9mrPJ+CWE2gkWFI9hoCFyYeSwkU5XAqrU2MBW8ISzu5c+HvxS/kE3sxMvoUGK5RPr7EX+4QVVqeQfKXfqXw05uyFU2GC2eQvhe+TIr8gGqxarGCv9QnL8YQjbmMVrtq0RT5veBVc0mL3kHhh1xRGINKH02DJsYK91CssxxNPgueFfBAJkdQTltJJ1od0jDPJlpf74XBYv57jmCehGrjZ84mwpFjBXgFYxVwpGo6Od8OpK+o8nl7XZWPvl58s4YZQmyXKZ6SP6hPWvN+1LpmSYYmdXoKl0f8VVtmQ+gnfSic0BDlhWTtQHm4S1QNUuL+EJYTEgWA5W/WPMuAGXdlHN37XYbtXPUCB+1tYVUgcClbpd3zVZ+HeEclHt/xiSLpXHOFvx/0trKoe7HIIWOXwUoGr1Ue3/hbNtmj7IY0FP/bZDInfwOL1YFfDwConP7u2H5PJ+blNwUerfuUo3YxF/5f4z4cQ/Roh8StYWA92MRSssqc8npnoquPxRhxKVD5a9/tZ28NkM51ON691Wh/SH6YgeGrIrmCQNGFXugoy3YX70mmXFA/Rf5phXcJ0/fo09npozPYu8PnF1v7YmLnsL7MRZGERZGERZGERZGERZGERZGERZGERZGERZGERZGERZGERZGERZGERZGERNLL/GaS5PMf+N6PGOv4PEVFxMPxxW9sAAAAASUVORK5CYII="/>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p:cNvPicPr>
            <a:picLocks noChangeAspect="1"/>
          </p:cNvPicPr>
          <p:nvPr/>
        </p:nvPicPr>
        <p:blipFill rotWithShape="1">
          <a:blip r:embed="rId5"/>
          <a:srcRect l="712" r="1308" b="2819"/>
          <a:stretch/>
        </p:blipFill>
        <p:spPr>
          <a:xfrm>
            <a:off x="26519725" y="3319660"/>
            <a:ext cx="6372004" cy="2102772"/>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2059673598"/>
              </p:ext>
            </p:extLst>
          </p:nvPr>
        </p:nvGraphicFramePr>
        <p:xfrm>
          <a:off x="22311361" y="6753323"/>
          <a:ext cx="10060939" cy="25147871"/>
        </p:xfrm>
        <a:graphic>
          <a:graphicData uri="http://schemas.openxmlformats.org/drawingml/2006/table">
            <a:tbl>
              <a:tblPr firstRow="1" bandRow="1">
                <a:tableStyleId>{E8034E78-7F5D-4C2E-B375-FC64B27BC917}</a:tableStyleId>
              </a:tblPr>
              <a:tblGrid>
                <a:gridCol w="1905491">
                  <a:extLst>
                    <a:ext uri="{9D8B030D-6E8A-4147-A177-3AD203B41FA5}">
                      <a16:colId xmlns:a16="http://schemas.microsoft.com/office/drawing/2014/main" val="2790736167"/>
                    </a:ext>
                  </a:extLst>
                </a:gridCol>
                <a:gridCol w="4159045">
                  <a:extLst>
                    <a:ext uri="{9D8B030D-6E8A-4147-A177-3AD203B41FA5}">
                      <a16:colId xmlns:a16="http://schemas.microsoft.com/office/drawing/2014/main" val="531457397"/>
                    </a:ext>
                  </a:extLst>
                </a:gridCol>
                <a:gridCol w="3996403">
                  <a:extLst>
                    <a:ext uri="{9D8B030D-6E8A-4147-A177-3AD203B41FA5}">
                      <a16:colId xmlns:a16="http://schemas.microsoft.com/office/drawing/2014/main" val="312484086"/>
                    </a:ext>
                  </a:extLst>
                </a:gridCol>
              </a:tblGrid>
              <a:tr h="1129778">
                <a:tc>
                  <a:txBody>
                    <a:bodyPr/>
                    <a:lstStyle/>
                    <a:p>
                      <a:pPr algn="ctr"/>
                      <a:r>
                        <a:rPr lang="en-GB" sz="3600" b="1" dirty="0" smtClean="0"/>
                        <a:t>Sample</a:t>
                      </a:r>
                      <a:endParaRPr lang="en-GB" sz="2800" b="1" dirty="0"/>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3200" dirty="0" smtClean="0"/>
                        <a:t>Expray Reaction </a:t>
                      </a:r>
                      <a:br>
                        <a:rPr lang="en-GB" sz="3200" dirty="0" smtClean="0"/>
                      </a:br>
                      <a:r>
                        <a:rPr lang="en-GB" sz="3200" dirty="0" smtClean="0"/>
                        <a:t>– </a:t>
                      </a:r>
                      <a:r>
                        <a:rPr lang="en-GB" sz="3200" dirty="0" smtClean="0"/>
                        <a:t>1 mg </a:t>
                      </a:r>
                      <a:r>
                        <a:rPr lang="en-GB" sz="3200" dirty="0" smtClean="0"/>
                        <a:t>Sample</a:t>
                      </a:r>
                      <a:endParaRPr lang="en-GB" sz="3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3200" dirty="0" smtClean="0"/>
                        <a:t>Expray Reaction</a:t>
                      </a:r>
                    </a:p>
                    <a:p>
                      <a:pPr algn="ctr"/>
                      <a:r>
                        <a:rPr lang="en-GB" sz="3200" dirty="0" smtClean="0"/>
                        <a:t>1</a:t>
                      </a:r>
                      <a:r>
                        <a:rPr lang="en-GB" sz="3200" baseline="0" dirty="0" smtClean="0"/>
                        <a:t>:99 concentration</a:t>
                      </a:r>
                      <a:endParaRPr lang="en-GB" sz="3200" dirty="0"/>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35908162"/>
                  </a:ext>
                </a:extLst>
              </a:tr>
              <a:tr h="2183463">
                <a:tc>
                  <a:txBody>
                    <a:bodyPr/>
                    <a:lstStyle/>
                    <a:p>
                      <a:pPr algn="ctr"/>
                      <a:r>
                        <a:rPr lang="en-GB" sz="3200" b="1" dirty="0" smtClean="0">
                          <a:solidFill>
                            <a:schemeClr val="tx1"/>
                          </a:solidFill>
                        </a:rPr>
                        <a:t>RDX</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4641664"/>
                  </a:ext>
                </a:extLst>
              </a:tr>
              <a:tr h="2183463">
                <a:tc>
                  <a:txBody>
                    <a:bodyPr/>
                    <a:lstStyle/>
                    <a:p>
                      <a:pPr algn="ctr"/>
                      <a:r>
                        <a:rPr lang="en-GB" sz="3200" b="1" dirty="0" smtClean="0">
                          <a:solidFill>
                            <a:schemeClr val="tx1"/>
                          </a:solidFill>
                        </a:rPr>
                        <a:t>HMX</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135973254"/>
                  </a:ext>
                </a:extLst>
              </a:tr>
              <a:tr h="2183463">
                <a:tc>
                  <a:txBody>
                    <a:bodyPr/>
                    <a:lstStyle/>
                    <a:p>
                      <a:pPr algn="ctr"/>
                      <a:r>
                        <a:rPr lang="en-GB" sz="3200" b="1" dirty="0" smtClean="0">
                          <a:solidFill>
                            <a:schemeClr val="tx1"/>
                          </a:solidFill>
                        </a:rPr>
                        <a:t>TNEB</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05220454"/>
                  </a:ext>
                </a:extLst>
              </a:tr>
              <a:tr h="2183463">
                <a:tc>
                  <a:txBody>
                    <a:bodyPr/>
                    <a:lstStyle/>
                    <a:p>
                      <a:pPr algn="ctr"/>
                      <a:r>
                        <a:rPr lang="en-GB" sz="3200" b="1" dirty="0" smtClean="0">
                          <a:solidFill>
                            <a:schemeClr val="tx1"/>
                          </a:solidFill>
                        </a:rPr>
                        <a:t>DADN</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853189965"/>
                  </a:ext>
                </a:extLst>
              </a:tr>
              <a:tr h="2183463">
                <a:tc>
                  <a:txBody>
                    <a:bodyPr/>
                    <a:lstStyle/>
                    <a:p>
                      <a:pPr algn="ctr"/>
                      <a:r>
                        <a:rPr lang="en-GB" sz="3200" b="1" dirty="0" smtClean="0">
                          <a:solidFill>
                            <a:schemeClr val="tx1"/>
                          </a:solidFill>
                        </a:rPr>
                        <a:t>NC200W</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79296369"/>
                  </a:ext>
                </a:extLst>
              </a:tr>
              <a:tr h="2183463">
                <a:tc>
                  <a:txBody>
                    <a:bodyPr/>
                    <a:lstStyle/>
                    <a:p>
                      <a:pPr algn="ctr"/>
                      <a:r>
                        <a:rPr lang="en-GB" sz="3200" b="1" dirty="0" smtClean="0">
                          <a:solidFill>
                            <a:schemeClr val="tx1"/>
                          </a:solidFill>
                        </a:rPr>
                        <a:t>WC855</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0618760"/>
                  </a:ext>
                </a:extLst>
              </a:tr>
              <a:tr h="2183463">
                <a:tc>
                  <a:txBody>
                    <a:bodyPr/>
                    <a:lstStyle/>
                    <a:p>
                      <a:pPr algn="ctr"/>
                      <a:r>
                        <a:rPr lang="en-GB" sz="3200" b="1" dirty="0" smtClean="0">
                          <a:solidFill>
                            <a:schemeClr val="tx1"/>
                          </a:solidFill>
                        </a:rPr>
                        <a:t>WC859</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590005735"/>
                  </a:ext>
                </a:extLst>
              </a:tr>
              <a:tr h="2183463">
                <a:tc>
                  <a:txBody>
                    <a:bodyPr/>
                    <a:lstStyle/>
                    <a:p>
                      <a:pPr algn="ctr"/>
                      <a:r>
                        <a:rPr lang="en-GB" sz="3200" b="1" dirty="0" smtClean="0">
                          <a:solidFill>
                            <a:schemeClr val="tx1"/>
                          </a:solidFill>
                        </a:rPr>
                        <a:t>N06</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44697315"/>
                  </a:ext>
                </a:extLst>
              </a:tr>
              <a:tr h="2183463">
                <a:tc>
                  <a:txBody>
                    <a:bodyPr/>
                    <a:lstStyle/>
                    <a:p>
                      <a:pPr algn="ctr"/>
                      <a:r>
                        <a:rPr lang="en-GB" sz="3200" b="1" dirty="0" smtClean="0">
                          <a:solidFill>
                            <a:schemeClr val="tx1"/>
                          </a:solidFill>
                        </a:rPr>
                        <a:t>NS 34-10</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39013515"/>
                  </a:ext>
                </a:extLst>
              </a:tr>
              <a:tr h="2183463">
                <a:tc>
                  <a:txBody>
                    <a:bodyPr/>
                    <a:lstStyle/>
                    <a:p>
                      <a:pPr algn="ctr"/>
                      <a:r>
                        <a:rPr lang="en-GB" sz="3200" b="1" dirty="0" smtClean="0">
                          <a:solidFill>
                            <a:schemeClr val="tx1"/>
                          </a:solidFill>
                        </a:rPr>
                        <a:t>RD1303 Mix</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71141626"/>
                  </a:ext>
                </a:extLst>
              </a:tr>
              <a:tr h="2183463">
                <a:tc>
                  <a:txBody>
                    <a:bodyPr/>
                    <a:lstStyle/>
                    <a:p>
                      <a:pPr algn="ctr"/>
                      <a:r>
                        <a:rPr lang="en-GB" sz="3200" b="1" dirty="0" smtClean="0">
                          <a:solidFill>
                            <a:schemeClr val="tx1"/>
                          </a:solidFill>
                        </a:rPr>
                        <a:t>RD1337</a:t>
                      </a:r>
                      <a:endParaRPr lang="en-GB" sz="3200" b="1" dirty="0">
                        <a:solidFill>
                          <a:schemeClr val="tx1"/>
                        </a:solidFill>
                      </a:endParaRP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79223234"/>
                  </a:ext>
                </a:extLst>
              </a:tr>
            </a:tbl>
          </a:graphicData>
        </a:graphic>
      </p:graphicFrame>
      <p:pic>
        <p:nvPicPr>
          <p:cNvPr id="12" name="Picture 11"/>
          <p:cNvPicPr>
            <a:picLocks noChangeAspect="1"/>
          </p:cNvPicPr>
          <p:nvPr/>
        </p:nvPicPr>
        <p:blipFill>
          <a:blip r:embed="rId6"/>
          <a:stretch>
            <a:fillRect/>
          </a:stretch>
        </p:blipFill>
        <p:spPr>
          <a:xfrm rot="5400000">
            <a:off x="25229139" y="7530613"/>
            <a:ext cx="1980000" cy="2852902"/>
          </a:xfrm>
          <a:prstGeom prst="rect">
            <a:avLst/>
          </a:prstGeom>
        </p:spPr>
      </p:pic>
      <p:pic>
        <p:nvPicPr>
          <p:cNvPr id="14" name="Picture 13"/>
          <p:cNvPicPr>
            <a:picLocks noChangeAspect="1"/>
          </p:cNvPicPr>
          <p:nvPr/>
        </p:nvPicPr>
        <p:blipFill>
          <a:blip r:embed="rId7"/>
          <a:stretch>
            <a:fillRect/>
          </a:stretch>
        </p:blipFill>
        <p:spPr>
          <a:xfrm rot="5400000">
            <a:off x="25229139" y="9773293"/>
            <a:ext cx="1980000" cy="2852904"/>
          </a:xfrm>
          <a:prstGeom prst="rect">
            <a:avLst/>
          </a:prstGeom>
        </p:spPr>
      </p:pic>
      <p:pic>
        <p:nvPicPr>
          <p:cNvPr id="15" name="Picture 14"/>
          <p:cNvPicPr>
            <a:picLocks noChangeAspect="1"/>
          </p:cNvPicPr>
          <p:nvPr/>
        </p:nvPicPr>
        <p:blipFill rotWithShape="1">
          <a:blip r:embed="rId8"/>
          <a:srcRect l="8163" r="6927"/>
          <a:stretch/>
        </p:blipFill>
        <p:spPr>
          <a:xfrm rot="5400000">
            <a:off x="25229139" y="11915631"/>
            <a:ext cx="1980000" cy="2815046"/>
          </a:xfrm>
          <a:prstGeom prst="rect">
            <a:avLst/>
          </a:prstGeom>
        </p:spPr>
      </p:pic>
      <p:pic>
        <p:nvPicPr>
          <p:cNvPr id="18" name="Picture 17"/>
          <p:cNvPicPr>
            <a:picLocks noChangeAspect="1"/>
          </p:cNvPicPr>
          <p:nvPr/>
        </p:nvPicPr>
        <p:blipFill>
          <a:blip r:embed="rId9"/>
          <a:stretch>
            <a:fillRect/>
          </a:stretch>
        </p:blipFill>
        <p:spPr>
          <a:xfrm rot="5400000">
            <a:off x="25229139" y="14116096"/>
            <a:ext cx="1980000" cy="2947997"/>
          </a:xfrm>
          <a:prstGeom prst="rect">
            <a:avLst/>
          </a:prstGeom>
        </p:spPr>
      </p:pic>
      <p:pic>
        <p:nvPicPr>
          <p:cNvPr id="19" name="Picture 18"/>
          <p:cNvPicPr>
            <a:picLocks noChangeAspect="1"/>
          </p:cNvPicPr>
          <p:nvPr/>
        </p:nvPicPr>
        <p:blipFill>
          <a:blip r:embed="rId10"/>
          <a:stretch>
            <a:fillRect/>
          </a:stretch>
        </p:blipFill>
        <p:spPr>
          <a:xfrm rot="5400000">
            <a:off x="25229139" y="16363266"/>
            <a:ext cx="1980000" cy="2743125"/>
          </a:xfrm>
          <a:prstGeom prst="rect">
            <a:avLst/>
          </a:prstGeom>
        </p:spPr>
      </p:pic>
      <p:pic>
        <p:nvPicPr>
          <p:cNvPr id="23" name="Picture 22"/>
          <p:cNvPicPr>
            <a:picLocks noChangeAspect="1"/>
          </p:cNvPicPr>
          <p:nvPr/>
        </p:nvPicPr>
        <p:blipFill>
          <a:blip r:embed="rId11"/>
          <a:stretch>
            <a:fillRect/>
          </a:stretch>
        </p:blipFill>
        <p:spPr>
          <a:xfrm rot="5400000">
            <a:off x="25229139" y="18484715"/>
            <a:ext cx="1980000" cy="2891429"/>
          </a:xfrm>
          <a:prstGeom prst="rect">
            <a:avLst/>
          </a:prstGeom>
        </p:spPr>
      </p:pic>
      <p:pic>
        <p:nvPicPr>
          <p:cNvPr id="25" name="Picture 24"/>
          <p:cNvPicPr>
            <a:picLocks noChangeAspect="1"/>
          </p:cNvPicPr>
          <p:nvPr/>
        </p:nvPicPr>
        <p:blipFill rotWithShape="1">
          <a:blip r:embed="rId12"/>
          <a:srcRect l="6144" r="4848"/>
          <a:stretch/>
        </p:blipFill>
        <p:spPr>
          <a:xfrm rot="5400000">
            <a:off x="25229139" y="20644127"/>
            <a:ext cx="1980000" cy="2930380"/>
          </a:xfrm>
          <a:prstGeom prst="rect">
            <a:avLst/>
          </a:prstGeom>
        </p:spPr>
      </p:pic>
      <p:pic>
        <p:nvPicPr>
          <p:cNvPr id="26" name="Picture 25"/>
          <p:cNvPicPr>
            <a:picLocks noChangeAspect="1"/>
          </p:cNvPicPr>
          <p:nvPr/>
        </p:nvPicPr>
        <p:blipFill rotWithShape="1">
          <a:blip r:embed="rId13"/>
          <a:srcRect l="7020" r="8309"/>
          <a:stretch/>
        </p:blipFill>
        <p:spPr>
          <a:xfrm rot="5400000">
            <a:off x="25229139" y="22746501"/>
            <a:ext cx="1980000" cy="3195119"/>
          </a:xfrm>
          <a:prstGeom prst="rect">
            <a:avLst/>
          </a:prstGeom>
        </p:spPr>
      </p:pic>
      <p:pic>
        <p:nvPicPr>
          <p:cNvPr id="27" name="Picture 26"/>
          <p:cNvPicPr>
            <a:picLocks noChangeAspect="1"/>
          </p:cNvPicPr>
          <p:nvPr/>
        </p:nvPicPr>
        <p:blipFill rotWithShape="1">
          <a:blip r:embed="rId14"/>
          <a:srcRect l="6051" r="5799"/>
          <a:stretch/>
        </p:blipFill>
        <p:spPr>
          <a:xfrm rot="5400000">
            <a:off x="25229139" y="25009471"/>
            <a:ext cx="1980000" cy="2906128"/>
          </a:xfrm>
          <a:prstGeom prst="rect">
            <a:avLst/>
          </a:prstGeom>
        </p:spPr>
      </p:pic>
      <p:pic>
        <p:nvPicPr>
          <p:cNvPr id="29" name="Picture 28"/>
          <p:cNvPicPr>
            <a:picLocks noChangeAspect="1"/>
          </p:cNvPicPr>
          <p:nvPr/>
        </p:nvPicPr>
        <p:blipFill>
          <a:blip r:embed="rId15"/>
          <a:stretch>
            <a:fillRect/>
          </a:stretch>
        </p:blipFill>
        <p:spPr>
          <a:xfrm rot="5400000">
            <a:off x="25229139" y="27292075"/>
            <a:ext cx="1980000" cy="2601176"/>
          </a:xfrm>
          <a:prstGeom prst="rect">
            <a:avLst/>
          </a:prstGeom>
        </p:spPr>
      </p:pic>
      <p:pic>
        <p:nvPicPr>
          <p:cNvPr id="30" name="Picture 29"/>
          <p:cNvPicPr>
            <a:picLocks noChangeAspect="1"/>
          </p:cNvPicPr>
          <p:nvPr/>
        </p:nvPicPr>
        <p:blipFill rotWithShape="1">
          <a:blip r:embed="rId16"/>
          <a:srcRect l="4977"/>
          <a:stretch/>
        </p:blipFill>
        <p:spPr>
          <a:xfrm rot="16200000">
            <a:off x="25229139" y="29493110"/>
            <a:ext cx="1980000" cy="2645806"/>
          </a:xfrm>
          <a:prstGeom prst="rect">
            <a:avLst/>
          </a:prstGeom>
        </p:spPr>
      </p:pic>
      <p:pic>
        <p:nvPicPr>
          <p:cNvPr id="54" name="Picture 53" descr="C:\Users\arhurley\AppData\Local\Microsoft\Windows\INetCache\Content.Word\RDX (MC) - Test 1 - Swab - Expray 2, 71.JPG"/>
          <p:cNvPicPr/>
          <p:nvPr/>
        </p:nvPicPr>
        <p:blipFill>
          <a:blip r:embed="rId17" cstate="print">
            <a:extLst>
              <a:ext uri="{28A0092B-C50C-407E-A947-70E740481C1C}">
                <a14:useLocalDpi xmlns:a14="http://schemas.microsoft.com/office/drawing/2010/main" val="0"/>
              </a:ext>
            </a:extLst>
          </a:blip>
          <a:srcRect l="34116" t="18301" r="30803" b="13152"/>
          <a:stretch>
            <a:fillRect/>
          </a:stretch>
        </p:blipFill>
        <p:spPr bwMode="auto">
          <a:xfrm rot="5400000">
            <a:off x="29338094" y="7735011"/>
            <a:ext cx="1980000" cy="2599200"/>
          </a:xfrm>
          <a:prstGeom prst="rect">
            <a:avLst/>
          </a:prstGeom>
          <a:noFill/>
          <a:ln>
            <a:noFill/>
          </a:ln>
        </p:spPr>
      </p:pic>
      <p:pic>
        <p:nvPicPr>
          <p:cNvPr id="225" name="Picture 224"/>
          <p:cNvPicPr>
            <a:picLocks noChangeAspect="1"/>
          </p:cNvPicPr>
          <p:nvPr/>
        </p:nvPicPr>
        <p:blipFill rotWithShape="1">
          <a:blip r:embed="rId18"/>
          <a:srcRect l="5963" r="4725"/>
          <a:stretch/>
        </p:blipFill>
        <p:spPr>
          <a:xfrm rot="5400000">
            <a:off x="29338094" y="9830690"/>
            <a:ext cx="1980000" cy="2748652"/>
          </a:xfrm>
          <a:prstGeom prst="rect">
            <a:avLst/>
          </a:prstGeom>
        </p:spPr>
      </p:pic>
      <p:pic>
        <p:nvPicPr>
          <p:cNvPr id="226" name="Picture 225"/>
          <p:cNvPicPr>
            <a:picLocks noChangeAspect="1"/>
          </p:cNvPicPr>
          <p:nvPr/>
        </p:nvPicPr>
        <p:blipFill rotWithShape="1">
          <a:blip r:embed="rId19"/>
          <a:srcRect l="6084" r="2713"/>
          <a:stretch/>
        </p:blipFill>
        <p:spPr>
          <a:xfrm rot="5400000">
            <a:off x="29338094" y="12062178"/>
            <a:ext cx="1980000" cy="2626485"/>
          </a:xfrm>
          <a:prstGeom prst="rect">
            <a:avLst/>
          </a:prstGeom>
        </p:spPr>
      </p:pic>
      <p:pic>
        <p:nvPicPr>
          <p:cNvPr id="227" name="Picture 226"/>
          <p:cNvPicPr>
            <a:picLocks noChangeAspect="1"/>
          </p:cNvPicPr>
          <p:nvPr/>
        </p:nvPicPr>
        <p:blipFill>
          <a:blip r:embed="rId20"/>
          <a:stretch>
            <a:fillRect/>
          </a:stretch>
        </p:blipFill>
        <p:spPr>
          <a:xfrm rot="5400000">
            <a:off x="29338094" y="13869506"/>
            <a:ext cx="1980000" cy="3352640"/>
          </a:xfrm>
          <a:prstGeom prst="rect">
            <a:avLst/>
          </a:prstGeom>
        </p:spPr>
      </p:pic>
      <p:pic>
        <p:nvPicPr>
          <p:cNvPr id="228" name="Picture 227"/>
          <p:cNvPicPr>
            <a:picLocks noChangeAspect="1"/>
          </p:cNvPicPr>
          <p:nvPr/>
        </p:nvPicPr>
        <p:blipFill>
          <a:blip r:embed="rId21"/>
          <a:stretch>
            <a:fillRect/>
          </a:stretch>
        </p:blipFill>
        <p:spPr>
          <a:xfrm rot="5400000">
            <a:off x="29338094" y="16381455"/>
            <a:ext cx="1980000" cy="2669552"/>
          </a:xfrm>
          <a:prstGeom prst="rect">
            <a:avLst/>
          </a:prstGeom>
        </p:spPr>
      </p:pic>
      <p:pic>
        <p:nvPicPr>
          <p:cNvPr id="229" name="Picture 228"/>
          <p:cNvPicPr>
            <a:picLocks noChangeAspect="1"/>
          </p:cNvPicPr>
          <p:nvPr/>
        </p:nvPicPr>
        <p:blipFill>
          <a:blip r:embed="rId22"/>
          <a:stretch>
            <a:fillRect/>
          </a:stretch>
        </p:blipFill>
        <p:spPr>
          <a:xfrm rot="5400000">
            <a:off x="29338094" y="22862446"/>
            <a:ext cx="1980000" cy="2730000"/>
          </a:xfrm>
          <a:prstGeom prst="rect">
            <a:avLst/>
          </a:prstGeom>
        </p:spPr>
      </p:pic>
      <p:pic>
        <p:nvPicPr>
          <p:cNvPr id="231" name="Picture 230"/>
          <p:cNvPicPr>
            <a:picLocks noChangeAspect="1"/>
          </p:cNvPicPr>
          <p:nvPr/>
        </p:nvPicPr>
        <p:blipFill>
          <a:blip r:embed="rId23"/>
          <a:stretch>
            <a:fillRect/>
          </a:stretch>
        </p:blipFill>
        <p:spPr>
          <a:xfrm rot="5400000">
            <a:off x="29338094" y="24949193"/>
            <a:ext cx="1980000" cy="2897315"/>
          </a:xfrm>
          <a:prstGeom prst="rect">
            <a:avLst/>
          </a:prstGeom>
        </p:spPr>
      </p:pic>
      <p:pic>
        <p:nvPicPr>
          <p:cNvPr id="232" name="Picture 231"/>
          <p:cNvPicPr>
            <a:picLocks noChangeAspect="1"/>
          </p:cNvPicPr>
          <p:nvPr/>
        </p:nvPicPr>
        <p:blipFill rotWithShape="1">
          <a:blip r:embed="rId24"/>
          <a:srcRect l="2869" r="3616"/>
          <a:stretch/>
        </p:blipFill>
        <p:spPr>
          <a:xfrm rot="5400000">
            <a:off x="29338094" y="18490666"/>
            <a:ext cx="1980000" cy="2791940"/>
          </a:xfrm>
          <a:prstGeom prst="rect">
            <a:avLst/>
          </a:prstGeom>
        </p:spPr>
      </p:pic>
      <p:pic>
        <p:nvPicPr>
          <p:cNvPr id="233" name="Picture 232"/>
          <p:cNvPicPr>
            <a:picLocks noChangeAspect="1"/>
          </p:cNvPicPr>
          <p:nvPr/>
        </p:nvPicPr>
        <p:blipFill rotWithShape="1">
          <a:blip r:embed="rId25"/>
          <a:srcRect l="2170" r="4244"/>
          <a:stretch/>
        </p:blipFill>
        <p:spPr>
          <a:xfrm rot="5400000">
            <a:off x="29338094" y="20649995"/>
            <a:ext cx="1980000" cy="2814091"/>
          </a:xfrm>
          <a:prstGeom prst="rect">
            <a:avLst/>
          </a:prstGeom>
        </p:spPr>
      </p:pic>
      <p:pic>
        <p:nvPicPr>
          <p:cNvPr id="234" name="Picture 233"/>
          <p:cNvPicPr>
            <a:picLocks noChangeAspect="1"/>
          </p:cNvPicPr>
          <p:nvPr/>
        </p:nvPicPr>
        <p:blipFill rotWithShape="1">
          <a:blip r:embed="rId26"/>
          <a:srcRect l="4648" r="4789"/>
          <a:stretch/>
        </p:blipFill>
        <p:spPr>
          <a:xfrm rot="5400000">
            <a:off x="29338094" y="27172289"/>
            <a:ext cx="1980000" cy="2791934"/>
          </a:xfrm>
          <a:prstGeom prst="rect">
            <a:avLst/>
          </a:prstGeom>
        </p:spPr>
      </p:pic>
      <p:pic>
        <p:nvPicPr>
          <p:cNvPr id="235" name="Picture 234"/>
          <p:cNvPicPr>
            <a:picLocks noChangeAspect="1"/>
          </p:cNvPicPr>
          <p:nvPr/>
        </p:nvPicPr>
        <p:blipFill rotWithShape="1">
          <a:blip r:embed="rId27"/>
          <a:srcRect l="8791" r="6253"/>
          <a:stretch/>
        </p:blipFill>
        <p:spPr>
          <a:xfrm rot="16200000">
            <a:off x="29338094" y="29331001"/>
            <a:ext cx="1980000" cy="2815312"/>
          </a:xfrm>
          <a:prstGeom prst="rect">
            <a:avLst/>
          </a:prstGeom>
        </p:spPr>
      </p:pic>
      <p:pic>
        <p:nvPicPr>
          <p:cNvPr id="60" name="Picture 59"/>
          <p:cNvPicPr/>
          <p:nvPr/>
        </p:nvPicPr>
        <p:blipFill rotWithShape="1">
          <a:blip r:embed="rId28" cstate="print">
            <a:extLst>
              <a:ext uri="{28A0092B-C50C-407E-A947-70E740481C1C}">
                <a14:useLocalDpi xmlns:a14="http://schemas.microsoft.com/office/drawing/2010/main" val="0"/>
              </a:ext>
            </a:extLst>
          </a:blip>
          <a:srcRect t="16512" b="18006"/>
          <a:stretch/>
        </p:blipFill>
        <p:spPr>
          <a:xfrm rot="10800000">
            <a:off x="17524756" y="29449411"/>
            <a:ext cx="4024506" cy="2081121"/>
          </a:xfrm>
          <a:prstGeom prst="rect">
            <a:avLst/>
          </a:prstGeom>
        </p:spPr>
      </p:pic>
      <p:pic>
        <p:nvPicPr>
          <p:cNvPr id="61" name="Picture 60"/>
          <p:cNvPicPr/>
          <p:nvPr/>
        </p:nvPicPr>
        <p:blipFill rotWithShape="1">
          <a:blip r:embed="rId29" cstate="print">
            <a:extLst>
              <a:ext uri="{28A0092B-C50C-407E-A947-70E740481C1C}">
                <a14:useLocalDpi xmlns:a14="http://schemas.microsoft.com/office/drawing/2010/main" val="0"/>
              </a:ext>
            </a:extLst>
          </a:blip>
          <a:srcRect l="11286" t="15057" b="22100"/>
          <a:stretch/>
        </p:blipFill>
        <p:spPr>
          <a:xfrm rot="10800000">
            <a:off x="17488777" y="27132601"/>
            <a:ext cx="4016570" cy="2061751"/>
          </a:xfrm>
          <a:prstGeom prst="rect">
            <a:avLst/>
          </a:prstGeom>
        </p:spPr>
      </p:pic>
      <p:pic>
        <p:nvPicPr>
          <p:cNvPr id="66" name="Picture 65"/>
          <p:cNvPicPr/>
          <p:nvPr/>
        </p:nvPicPr>
        <p:blipFill rotWithShape="1">
          <a:blip r:embed="rId30" cstate="print">
            <a:extLst>
              <a:ext uri="{28A0092B-C50C-407E-A947-70E740481C1C}">
                <a14:useLocalDpi xmlns:a14="http://schemas.microsoft.com/office/drawing/2010/main" val="0"/>
              </a:ext>
            </a:extLst>
          </a:blip>
          <a:srcRect l="11294" t="25799" r="15843" b="25177"/>
          <a:stretch/>
        </p:blipFill>
        <p:spPr>
          <a:xfrm>
            <a:off x="17480840" y="24735246"/>
            <a:ext cx="4024507" cy="2142294"/>
          </a:xfrm>
          <a:prstGeom prst="rect">
            <a:avLst/>
          </a:prstGeom>
        </p:spPr>
      </p:pic>
      <p:pic>
        <p:nvPicPr>
          <p:cNvPr id="67" name="Picture 66"/>
          <p:cNvPicPr/>
          <p:nvPr/>
        </p:nvPicPr>
        <p:blipFill rotWithShape="1">
          <a:blip r:embed="rId31" cstate="print">
            <a:extLst>
              <a:ext uri="{28A0092B-C50C-407E-A947-70E740481C1C}">
                <a14:useLocalDpi xmlns:a14="http://schemas.microsoft.com/office/drawing/2010/main" val="0"/>
              </a:ext>
            </a:extLst>
          </a:blip>
          <a:srcRect l="12790" t="19957" b="19762"/>
          <a:stretch/>
        </p:blipFill>
        <p:spPr>
          <a:xfrm rot="10800000">
            <a:off x="17488773" y="22400418"/>
            <a:ext cx="4016574" cy="2079767"/>
          </a:xfrm>
          <a:prstGeom prst="rect">
            <a:avLst/>
          </a:prstGeom>
        </p:spPr>
      </p:pic>
      <p:pic>
        <p:nvPicPr>
          <p:cNvPr id="68" name="Picture 67"/>
          <p:cNvPicPr/>
          <p:nvPr/>
        </p:nvPicPr>
        <p:blipFill rotWithShape="1">
          <a:blip r:embed="rId32" cstate="print">
            <a:extLst>
              <a:ext uri="{28A0092B-C50C-407E-A947-70E740481C1C}">
                <a14:useLocalDpi xmlns:a14="http://schemas.microsoft.com/office/drawing/2010/main" val="0"/>
              </a:ext>
            </a:extLst>
          </a:blip>
          <a:srcRect l="17779" t="35031" r="11383" b="17781"/>
          <a:stretch/>
        </p:blipFill>
        <p:spPr>
          <a:xfrm rot="10800000">
            <a:off x="17480840" y="20183902"/>
            <a:ext cx="4024507" cy="1961455"/>
          </a:xfrm>
          <a:prstGeom prst="rect">
            <a:avLst/>
          </a:prstGeom>
        </p:spPr>
      </p:pic>
      <p:pic>
        <p:nvPicPr>
          <p:cNvPr id="69" name="Picture 68"/>
          <p:cNvPicPr/>
          <p:nvPr/>
        </p:nvPicPr>
        <p:blipFill rotWithShape="1">
          <a:blip r:embed="rId33" cstate="print">
            <a:extLst>
              <a:ext uri="{28A0092B-C50C-407E-A947-70E740481C1C}">
                <a14:useLocalDpi xmlns:a14="http://schemas.microsoft.com/office/drawing/2010/main" val="0"/>
              </a:ext>
            </a:extLst>
          </a:blip>
          <a:srcRect l="30897" r="40844"/>
          <a:stretch/>
        </p:blipFill>
        <p:spPr>
          <a:xfrm rot="5400000">
            <a:off x="18674307" y="17097801"/>
            <a:ext cx="1637570" cy="4024510"/>
          </a:xfrm>
          <a:prstGeom prst="rect">
            <a:avLst/>
          </a:prstGeom>
        </p:spPr>
      </p:pic>
      <p:pic>
        <p:nvPicPr>
          <p:cNvPr id="70" name="Picture 69"/>
          <p:cNvPicPr/>
          <p:nvPr/>
        </p:nvPicPr>
        <p:blipFill rotWithShape="1">
          <a:blip r:embed="rId34" cstate="print">
            <a:extLst>
              <a:ext uri="{28A0092B-C50C-407E-A947-70E740481C1C}">
                <a14:useLocalDpi xmlns:a14="http://schemas.microsoft.com/office/drawing/2010/main" val="0"/>
              </a:ext>
            </a:extLst>
          </a:blip>
          <a:srcRect t="34610" r="24605" b="18926"/>
          <a:stretch/>
        </p:blipFill>
        <p:spPr>
          <a:xfrm rot="10800000">
            <a:off x="17488774" y="16207475"/>
            <a:ext cx="4016573" cy="1828735"/>
          </a:xfrm>
          <a:prstGeom prst="rect">
            <a:avLst/>
          </a:prstGeom>
        </p:spPr>
      </p:pic>
      <p:pic>
        <p:nvPicPr>
          <p:cNvPr id="71" name="Picture 70"/>
          <p:cNvPicPr/>
          <p:nvPr/>
        </p:nvPicPr>
        <p:blipFill rotWithShape="1">
          <a:blip r:embed="rId35" cstate="print">
            <a:extLst>
              <a:ext uri="{28A0092B-C50C-407E-A947-70E740481C1C}">
                <a14:useLocalDpi xmlns:a14="http://schemas.microsoft.com/office/drawing/2010/main" val="0"/>
              </a:ext>
            </a:extLst>
          </a:blip>
          <a:srcRect t="24967" b="11895"/>
          <a:stretch/>
        </p:blipFill>
        <p:spPr bwMode="auto">
          <a:xfrm>
            <a:off x="17478447" y="14018609"/>
            <a:ext cx="4026900" cy="1933805"/>
          </a:xfrm>
          <a:prstGeom prst="rect">
            <a:avLst/>
          </a:prstGeom>
          <a:ln>
            <a:noFill/>
          </a:ln>
          <a:extLst>
            <a:ext uri="{53640926-AAD7-44D8-BBD7-CCE9431645EC}">
              <a14:shadowObscured xmlns:a14="http://schemas.microsoft.com/office/drawing/2010/main"/>
            </a:ext>
          </a:extLst>
        </p:spPr>
      </p:pic>
      <p:pic>
        <p:nvPicPr>
          <p:cNvPr id="72" name="Picture 71"/>
          <p:cNvPicPr/>
          <p:nvPr/>
        </p:nvPicPr>
        <p:blipFill rotWithShape="1">
          <a:blip r:embed="rId36" cstate="print">
            <a:extLst>
              <a:ext uri="{28A0092B-C50C-407E-A947-70E740481C1C}">
                <a14:useLocalDpi xmlns:a14="http://schemas.microsoft.com/office/drawing/2010/main" val="0"/>
              </a:ext>
            </a:extLst>
          </a:blip>
          <a:srcRect t="25066" b="17159"/>
          <a:stretch/>
        </p:blipFill>
        <p:spPr bwMode="auto">
          <a:xfrm>
            <a:off x="17432234" y="11873766"/>
            <a:ext cx="4077776" cy="1889782"/>
          </a:xfrm>
          <a:prstGeom prst="rect">
            <a:avLst/>
          </a:prstGeom>
          <a:ln>
            <a:noFill/>
          </a:ln>
          <a:extLst>
            <a:ext uri="{53640926-AAD7-44D8-BBD7-CCE9431645EC}">
              <a14:shadowObscured xmlns:a14="http://schemas.microsoft.com/office/drawing/2010/main"/>
            </a:ext>
          </a:extLst>
        </p:spPr>
      </p:pic>
      <p:pic>
        <p:nvPicPr>
          <p:cNvPr id="73" name="Picture 72"/>
          <p:cNvPicPr/>
          <p:nvPr/>
        </p:nvPicPr>
        <p:blipFill rotWithShape="1">
          <a:blip r:embed="rId37" cstate="print">
            <a:extLst>
              <a:ext uri="{28A0092B-C50C-407E-A947-70E740481C1C}">
                <a14:useLocalDpi xmlns:a14="http://schemas.microsoft.com/office/drawing/2010/main" val="0"/>
              </a:ext>
            </a:extLst>
          </a:blip>
          <a:srcRect t="22312" b="17528"/>
          <a:stretch/>
        </p:blipFill>
        <p:spPr bwMode="auto">
          <a:xfrm rot="10800000">
            <a:off x="17432233" y="9456825"/>
            <a:ext cx="4073114" cy="2161880"/>
          </a:xfrm>
          <a:prstGeom prst="rect">
            <a:avLst/>
          </a:prstGeom>
          <a:ln>
            <a:noFill/>
          </a:ln>
          <a:extLst>
            <a:ext uri="{53640926-AAD7-44D8-BBD7-CCE9431645EC}">
              <a14:shadowObscured xmlns:a14="http://schemas.microsoft.com/office/drawing/2010/main"/>
            </a:ext>
          </a:extLst>
        </p:spPr>
      </p:pic>
      <p:pic>
        <p:nvPicPr>
          <p:cNvPr id="74" name="Picture 73"/>
          <p:cNvPicPr/>
          <p:nvPr/>
        </p:nvPicPr>
        <p:blipFill rotWithShape="1">
          <a:blip r:embed="rId38" cstate="print">
            <a:extLst>
              <a:ext uri="{28A0092B-C50C-407E-A947-70E740481C1C}">
                <a14:useLocalDpi xmlns:a14="http://schemas.microsoft.com/office/drawing/2010/main" val="0"/>
              </a:ext>
            </a:extLst>
          </a:blip>
          <a:srcRect t="23354" b="16742"/>
          <a:stretch/>
        </p:blipFill>
        <p:spPr>
          <a:xfrm>
            <a:off x="17477311" y="7136677"/>
            <a:ext cx="4028037" cy="2065087"/>
          </a:xfrm>
          <a:prstGeom prst="rect">
            <a:avLst/>
          </a:prstGeom>
        </p:spPr>
      </p:pic>
      <p:sp>
        <p:nvSpPr>
          <p:cNvPr id="75" name="Rectangle 5">
            <a:extLst>
              <a:ext uri="{FF2B5EF4-FFF2-40B4-BE49-F238E27FC236}">
                <a16:creationId xmlns:a16="http://schemas.microsoft.com/office/drawing/2014/main" id="{98FCC399-CA5D-4873-B45E-22BAE0F51D2E}"/>
              </a:ext>
            </a:extLst>
          </p:cNvPr>
          <p:cNvSpPr>
            <a:spLocks noChangeArrowheads="1"/>
          </p:cNvSpPr>
          <p:nvPr/>
        </p:nvSpPr>
        <p:spPr bwMode="auto">
          <a:xfrm>
            <a:off x="630283" y="5853028"/>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u="sng" dirty="0" smtClean="0">
                <a:solidFill>
                  <a:schemeClr val="bg1"/>
                </a:solidFill>
                <a:latin typeface="Amaranth" panose="02000503050000020004" pitchFamily="2" charset="0"/>
              </a:rPr>
              <a:t>Abstract</a:t>
            </a:r>
            <a:endParaRPr lang="en-US" sz="3600" u="sng" dirty="0">
              <a:solidFill>
                <a:schemeClr val="bg1"/>
              </a:solidFill>
              <a:latin typeface="Amaranth" panose="02000503050000020004" pitchFamily="2" charset="0"/>
            </a:endParaRPr>
          </a:p>
        </p:txBody>
      </p:sp>
      <p:sp>
        <p:nvSpPr>
          <p:cNvPr id="76" name="Text Box 6">
            <a:extLst>
              <a:ext uri="{FF2B5EF4-FFF2-40B4-BE49-F238E27FC236}">
                <a16:creationId xmlns:a16="http://schemas.microsoft.com/office/drawing/2014/main" id="{8AE8A03B-3762-4AF2-A9FC-B088E0736F3A}"/>
              </a:ext>
            </a:extLst>
          </p:cNvPr>
          <p:cNvSpPr txBox="1">
            <a:spLocks noChangeArrowheads="1"/>
          </p:cNvSpPr>
          <p:nvPr/>
        </p:nvSpPr>
        <p:spPr bwMode="auto">
          <a:xfrm>
            <a:off x="-846685" y="6742750"/>
            <a:ext cx="11476332" cy="4739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lvl="3" algn="just"/>
            <a:r>
              <a:rPr lang="en-GB" sz="3000" dirty="0" smtClean="0">
                <a:latin typeface="+mn-lt"/>
              </a:rPr>
              <a:t>This research </a:t>
            </a:r>
            <a:r>
              <a:rPr lang="en-GB" sz="3000" dirty="0">
                <a:latin typeface="+mn-lt"/>
              </a:rPr>
              <a:t>investigates the effectiveness of Explosive Trace Detectors (ETDs) in identifying pure and impure samples of energetics found during munitions breakdown processing. </a:t>
            </a:r>
            <a:endParaRPr lang="en-GB" sz="3000" dirty="0" smtClean="0">
              <a:latin typeface="+mn-lt"/>
            </a:endParaRPr>
          </a:p>
          <a:p>
            <a:pPr lvl="3" algn="just"/>
            <a:endParaRPr lang="en-GB" sz="3000" dirty="0">
              <a:latin typeface="+mn-lt"/>
            </a:endParaRPr>
          </a:p>
          <a:p>
            <a:pPr lvl="3" algn="just"/>
            <a:r>
              <a:rPr lang="en-GB" sz="3000" dirty="0">
                <a:latin typeface="+mn-lt"/>
              </a:rPr>
              <a:t>The research found that 1 mg of energetic sample, pure or impure, is an adequate sample size to indicate positively with the automated colourimetry </a:t>
            </a:r>
            <a:r>
              <a:rPr lang="en-GB" sz="3000" dirty="0" smtClean="0">
                <a:latin typeface="+mn-lt"/>
              </a:rPr>
              <a:t>ETD</a:t>
            </a:r>
          </a:p>
          <a:p>
            <a:pPr lvl="3" algn="just"/>
            <a:endParaRPr lang="en-GB" sz="3000" dirty="0">
              <a:latin typeface="+mn-lt"/>
            </a:endParaRPr>
          </a:p>
          <a:p>
            <a:pPr lvl="3"/>
            <a:r>
              <a:rPr lang="en-GB" sz="2900" b="1" dirty="0" smtClean="0">
                <a:latin typeface="+mn-lt"/>
              </a:rPr>
              <a:t> </a:t>
            </a:r>
            <a:endParaRPr lang="en-GB" sz="2900" b="1" dirty="0" smtClean="0">
              <a:latin typeface="+mn-lt"/>
            </a:endParaRPr>
          </a:p>
        </p:txBody>
      </p:sp>
      <p:sp>
        <p:nvSpPr>
          <p:cNvPr id="77" name="Rectangle 5">
            <a:extLst>
              <a:ext uri="{FF2B5EF4-FFF2-40B4-BE49-F238E27FC236}">
                <a16:creationId xmlns:a16="http://schemas.microsoft.com/office/drawing/2014/main" id="{C08CCD14-6632-49E3-A19B-81E98D465D46}"/>
              </a:ext>
            </a:extLst>
          </p:cNvPr>
          <p:cNvSpPr>
            <a:spLocks noChangeArrowheads="1"/>
          </p:cNvSpPr>
          <p:nvPr/>
        </p:nvSpPr>
        <p:spPr bwMode="auto">
          <a:xfrm>
            <a:off x="571247" y="26337895"/>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u="sng" dirty="0" smtClean="0">
                <a:solidFill>
                  <a:schemeClr val="bg1"/>
                </a:solidFill>
                <a:latin typeface="Amaranth" panose="02000503050000020004" pitchFamily="2" charset="0"/>
              </a:rPr>
              <a:t>Aim and Objective</a:t>
            </a:r>
            <a:endParaRPr lang="en-US" sz="3600" u="sng" dirty="0">
              <a:solidFill>
                <a:schemeClr val="bg1"/>
              </a:solidFill>
              <a:latin typeface="Amaranth" panose="02000503050000020004" pitchFamily="2" charset="0"/>
            </a:endParaRPr>
          </a:p>
        </p:txBody>
      </p:sp>
      <p:sp>
        <p:nvSpPr>
          <p:cNvPr id="79" name="TextBox 78">
            <a:extLst>
              <a:ext uri="{FF2B5EF4-FFF2-40B4-BE49-F238E27FC236}">
                <a16:creationId xmlns:a16="http://schemas.microsoft.com/office/drawing/2014/main" id="{AD2E301E-E7B3-4BB5-B48D-F76D6F65BBE3}"/>
              </a:ext>
            </a:extLst>
          </p:cNvPr>
          <p:cNvSpPr txBox="1"/>
          <p:nvPr/>
        </p:nvSpPr>
        <p:spPr>
          <a:xfrm>
            <a:off x="87551" y="27311679"/>
            <a:ext cx="10542096" cy="5155257"/>
          </a:xfrm>
          <a:prstGeom prst="rect">
            <a:avLst/>
          </a:prstGeom>
          <a:noFill/>
        </p:spPr>
        <p:txBody>
          <a:bodyPr wrap="square" rtlCol="0">
            <a:spAutoFit/>
          </a:bodyPr>
          <a:lstStyle>
            <a:defPPr>
              <a:defRPr kern="1200"/>
            </a:defPPr>
          </a:lstStyle>
          <a:p>
            <a:pPr lvl="1" algn="just"/>
            <a:r>
              <a:rPr lang="en-GB" sz="3000" dirty="0" smtClean="0">
                <a:latin typeface="+mn-lt"/>
                <a:cs typeface="Calibri" panose="020F0502020204030204" pitchFamily="34" charset="0"/>
              </a:rPr>
              <a:t>This </a:t>
            </a:r>
            <a:r>
              <a:rPr lang="en-GB" sz="3000" dirty="0">
                <a:latin typeface="+mn-lt"/>
                <a:cs typeface="Calibri" panose="020F0502020204030204" pitchFamily="34" charset="0"/>
              </a:rPr>
              <a:t>research aims to investigate </a:t>
            </a:r>
            <a:r>
              <a:rPr lang="en-GB" sz="3000" dirty="0" smtClean="0">
                <a:latin typeface="+mn-lt"/>
                <a:cs typeface="Calibri" panose="020F0502020204030204" pitchFamily="34" charset="0"/>
              </a:rPr>
              <a:t>the </a:t>
            </a:r>
            <a:r>
              <a:rPr lang="en-GB" sz="3000" dirty="0">
                <a:latin typeface="+mn-lt"/>
                <a:cs typeface="Calibri" panose="020F0502020204030204" pitchFamily="34" charset="0"/>
              </a:rPr>
              <a:t>effectiveness of explosive trace detectors in identifying the known-pure (bare energetic samples) and known-impure samples (energetics combined with oil, greases and other debris), along with their capacity for identifying unknown samples that arise during the breakdown process</a:t>
            </a:r>
            <a:r>
              <a:rPr lang="en-GB" sz="3000" dirty="0" smtClean="0">
                <a:latin typeface="+mn-lt"/>
                <a:cs typeface="Calibri" panose="020F0502020204030204" pitchFamily="34" charset="0"/>
              </a:rPr>
              <a:t>.</a:t>
            </a:r>
          </a:p>
          <a:p>
            <a:pPr lvl="3" algn="just"/>
            <a:endParaRPr lang="en-GB" sz="3000" dirty="0">
              <a:latin typeface="+mn-lt"/>
              <a:cs typeface="Calibri" panose="020F0502020204030204" pitchFamily="34" charset="0"/>
            </a:endParaRPr>
          </a:p>
          <a:p>
            <a:pPr lvl="1" algn="just"/>
            <a:r>
              <a:rPr lang="en-GB" sz="3000" dirty="0" smtClean="0">
                <a:latin typeface="+mn-lt"/>
                <a:cs typeface="Calibri" panose="020F0502020204030204" pitchFamily="34" charset="0"/>
              </a:rPr>
              <a:t>The </a:t>
            </a:r>
            <a:r>
              <a:rPr lang="en-GB" sz="3000" dirty="0">
                <a:latin typeface="+mn-lt"/>
                <a:cs typeface="Calibri" panose="020F0502020204030204" pitchFamily="34" charset="0"/>
              </a:rPr>
              <a:t>findings of this research could have significant implications for improving the safety and efficiency of OME disassembly operations.</a:t>
            </a:r>
          </a:p>
          <a:p>
            <a:pPr lvl="1" algn="just"/>
            <a:endParaRPr lang="en-GB" sz="2900" b="1" u="sng" dirty="0">
              <a:latin typeface="+mn-lt"/>
            </a:endParaRPr>
          </a:p>
        </p:txBody>
      </p:sp>
      <p:pic>
        <p:nvPicPr>
          <p:cNvPr id="59" name="Picture 58"/>
          <p:cNvPicPr>
            <a:picLocks noChangeAspect="1"/>
          </p:cNvPicPr>
          <p:nvPr/>
        </p:nvPicPr>
        <p:blipFill rotWithShape="1">
          <a:blip r:embed="rId39" cstate="email">
            <a:extLst>
              <a:ext uri="{28A0092B-C50C-407E-A947-70E740481C1C}">
                <a14:useLocalDpi xmlns:a14="http://schemas.microsoft.com/office/drawing/2010/main"/>
              </a:ext>
            </a:extLst>
          </a:blip>
          <a:srcRect l="2627" t="4135" r="5130" b="27836"/>
          <a:stretch/>
        </p:blipFill>
        <p:spPr>
          <a:xfrm>
            <a:off x="646880" y="21176088"/>
            <a:ext cx="9840958" cy="4817632"/>
          </a:xfrm>
          <a:prstGeom prst="rect">
            <a:avLst/>
          </a:prstGeom>
        </p:spPr>
      </p:pic>
      <p:sp>
        <p:nvSpPr>
          <p:cNvPr id="62" name="Rectangle 5">
            <a:extLst>
              <a:ext uri="{FF2B5EF4-FFF2-40B4-BE49-F238E27FC236}">
                <a16:creationId xmlns:a16="http://schemas.microsoft.com/office/drawing/2014/main" id="{C08CCD14-6632-49E3-A19B-81E98D465D46}"/>
              </a:ext>
            </a:extLst>
          </p:cNvPr>
          <p:cNvSpPr>
            <a:spLocks noChangeArrowheads="1"/>
          </p:cNvSpPr>
          <p:nvPr/>
        </p:nvSpPr>
        <p:spPr bwMode="auto">
          <a:xfrm>
            <a:off x="33053189" y="23534684"/>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u="sng" dirty="0" smtClean="0">
                <a:solidFill>
                  <a:schemeClr val="bg1"/>
                </a:solidFill>
                <a:latin typeface="Amaranth" panose="02000503050000020004" pitchFamily="2" charset="0"/>
              </a:rPr>
              <a:t>Recommendations</a:t>
            </a:r>
            <a:endParaRPr lang="en-US" sz="3600" u="sng" dirty="0">
              <a:solidFill>
                <a:schemeClr val="bg1"/>
              </a:solidFill>
              <a:latin typeface="Amaranth" panose="02000503050000020004" pitchFamily="2" charset="0"/>
            </a:endParaRPr>
          </a:p>
        </p:txBody>
      </p:sp>
      <p:sp>
        <p:nvSpPr>
          <p:cNvPr id="63" name="TextBox 62">
            <a:extLst>
              <a:ext uri="{FF2B5EF4-FFF2-40B4-BE49-F238E27FC236}">
                <a16:creationId xmlns:a16="http://schemas.microsoft.com/office/drawing/2014/main" id="{AD2E301E-E7B3-4BB5-B48D-F76D6F65BBE3}"/>
              </a:ext>
            </a:extLst>
          </p:cNvPr>
          <p:cNvSpPr txBox="1"/>
          <p:nvPr/>
        </p:nvSpPr>
        <p:spPr>
          <a:xfrm>
            <a:off x="32569493" y="24460923"/>
            <a:ext cx="10542096" cy="7940635"/>
          </a:xfrm>
          <a:prstGeom prst="rect">
            <a:avLst/>
          </a:prstGeom>
          <a:noFill/>
        </p:spPr>
        <p:txBody>
          <a:bodyPr wrap="square" rtlCol="0">
            <a:spAutoFit/>
          </a:bodyPr>
          <a:lstStyle>
            <a:defPPr>
              <a:defRPr kern="1200"/>
            </a:defPPr>
          </a:lstStyle>
          <a:p>
            <a:pPr lvl="1" algn="just"/>
            <a:r>
              <a:rPr lang="en-GB" sz="3000" dirty="0">
                <a:latin typeface="+mn-lt"/>
              </a:rPr>
              <a:t>During the concentration experiment, instead of grinding the sample and KBr together, mixing the KBr and sample together to coat the larger grains, avoiding a more homogenous mixture, could produce a different indication response due to the reduced surface area. Continuing this experimentation may yield more accurate results for contamination or amplify the current results, leading to more confidence in the ETD </a:t>
            </a:r>
            <a:r>
              <a:rPr lang="en-GB" sz="3000" dirty="0" smtClean="0">
                <a:latin typeface="+mn-lt"/>
              </a:rPr>
              <a:t>kit</a:t>
            </a:r>
          </a:p>
          <a:p>
            <a:pPr lvl="1" algn="just"/>
            <a:endParaRPr lang="en-GB" sz="3000" dirty="0" smtClean="0">
              <a:latin typeface="+mn-lt"/>
            </a:endParaRPr>
          </a:p>
          <a:p>
            <a:pPr lvl="1" algn="just"/>
            <a:r>
              <a:rPr lang="en-GB" sz="3000" dirty="0">
                <a:latin typeface="+mn-lt"/>
              </a:rPr>
              <a:t>Further research could be done to ascertain whether two separate explosives on one swab would be distinguishable from one another or indistinguishable, should they be indicated at all. The results of this experiment would not lessen the results of this report but rather increase the range of abilities these ETD kits have in the broader BTCA context.</a:t>
            </a:r>
          </a:p>
          <a:p>
            <a:pPr lvl="1" algn="just"/>
            <a:endParaRPr lang="en-GB" sz="3000" u="sng" dirty="0">
              <a:latin typeface="+mn-lt"/>
            </a:endParaRP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conceptualizingcobalt|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534</TotalTime>
  <Words>812</Words>
  <Application>Microsoft Office PowerPoint</Application>
  <PresentationFormat>Custom</PresentationFormat>
  <Paragraphs>93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Amaranth</vt:lpstr>
      <vt:lpstr>Symbol</vt:lpstr>
      <vt:lpstr>Arial</vt:lpstr>
      <vt:lpstr>Titillium Web</vt:lpstr>
      <vt:lpstr>Default Design</vt:lpstr>
      <vt:lpstr>PowerPoint Presentation</vt:lpstr>
    </vt:vector>
  </TitlesOfParts>
  <Company>Graphicsland/MAKESIGNS.COM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Hurley Andrew R</cp:lastModifiedBy>
  <cp:revision>72</cp:revision>
  <dcterms:modified xsi:type="dcterms:W3CDTF">2024-04-02T09:14:48Z</dcterms:modified>
  <cp:category>scientific poster PowerPoint</cp:category>
</cp:coreProperties>
</file>