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4"/>
  </p:sldMasterIdLst>
  <p:notesMasterIdLst>
    <p:notesMasterId r:id="rId23"/>
  </p:notesMasterIdLst>
  <p:sldIdLst>
    <p:sldId id="272" r:id="rId5"/>
    <p:sldId id="273" r:id="rId6"/>
    <p:sldId id="274" r:id="rId7"/>
    <p:sldId id="257" r:id="rId8"/>
    <p:sldId id="258" r:id="rId9"/>
    <p:sldId id="275" r:id="rId10"/>
    <p:sldId id="260" r:id="rId11"/>
    <p:sldId id="261" r:id="rId12"/>
    <p:sldId id="262" r:id="rId13"/>
    <p:sldId id="263" r:id="rId14"/>
    <p:sldId id="264" r:id="rId15"/>
    <p:sldId id="256" r:id="rId16"/>
    <p:sldId id="271" r:id="rId17"/>
    <p:sldId id="265" r:id="rId18"/>
    <p:sldId id="266" r:id="rId19"/>
    <p:sldId id="269" r:id="rId20"/>
    <p:sldId id="270" r:id="rId21"/>
    <p:sldId id="276"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FD6C86-5359-7EB9-6640-6F33DF9BE077}" v="569" dt="2026-03-18T09:05:09.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695084-BB83-497A-92DD-D4888886F18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99EA4AB-B70B-4189-8F47-C38CB2D0F497}">
      <dgm:prSet/>
      <dgm:spPr/>
      <dgm:t>
        <a:bodyPr/>
        <a:lstStyle/>
        <a:p>
          <a:pPr rtl="0"/>
          <a:r>
            <a:rPr lang="en-GB">
              <a:latin typeface="Arial"/>
              <a:cs typeface="Arial"/>
            </a:rPr>
            <a:t>Introduction –What is poliomyelitis? – Global burden and significance </a:t>
          </a:r>
          <a:endParaRPr lang="en-US">
            <a:latin typeface="Arial"/>
            <a:cs typeface="Arial"/>
          </a:endParaRPr>
        </a:p>
      </dgm:t>
    </dgm:pt>
    <dgm:pt modelId="{2BD752D5-E9B7-423D-BB96-89BC6C6EA9FB}" type="parTrans" cxnId="{02DF77F1-7F6C-4B91-A619-8044D2BD8A19}">
      <dgm:prSet/>
      <dgm:spPr/>
      <dgm:t>
        <a:bodyPr/>
        <a:lstStyle/>
        <a:p>
          <a:endParaRPr lang="en-US"/>
        </a:p>
      </dgm:t>
    </dgm:pt>
    <dgm:pt modelId="{5E80599A-6C99-4E44-8005-5FA31744858C}" type="sibTrans" cxnId="{02DF77F1-7F6C-4B91-A619-8044D2BD8A19}">
      <dgm:prSet/>
      <dgm:spPr/>
      <dgm:t>
        <a:bodyPr/>
        <a:lstStyle/>
        <a:p>
          <a:endParaRPr lang="en-US"/>
        </a:p>
      </dgm:t>
    </dgm:pt>
    <dgm:pt modelId="{A3A42356-306B-4FF2-B2F2-08B6DC8DA705}">
      <dgm:prSet/>
      <dgm:spPr/>
      <dgm:t>
        <a:bodyPr/>
        <a:lstStyle/>
        <a:p>
          <a:r>
            <a:rPr lang="en-GB">
              <a:latin typeface="Arial"/>
              <a:cs typeface="Arial"/>
            </a:rPr>
            <a:t>How Polio Spreads – Transmission routes – Key risk factors </a:t>
          </a:r>
          <a:endParaRPr lang="en-US">
            <a:latin typeface="Arial"/>
            <a:cs typeface="Arial"/>
          </a:endParaRPr>
        </a:p>
      </dgm:t>
    </dgm:pt>
    <dgm:pt modelId="{2444EE6F-1F3B-478B-B03B-32014FBFD7C8}" type="parTrans" cxnId="{C817E2C1-22D8-4735-9A28-9C18CA259CBE}">
      <dgm:prSet/>
      <dgm:spPr/>
      <dgm:t>
        <a:bodyPr/>
        <a:lstStyle/>
        <a:p>
          <a:endParaRPr lang="en-US"/>
        </a:p>
      </dgm:t>
    </dgm:pt>
    <dgm:pt modelId="{97D09EFE-03B8-46A6-ABE2-ACDA356D50C6}" type="sibTrans" cxnId="{C817E2C1-22D8-4735-9A28-9C18CA259CBE}">
      <dgm:prSet/>
      <dgm:spPr/>
      <dgm:t>
        <a:bodyPr/>
        <a:lstStyle/>
        <a:p>
          <a:endParaRPr lang="en-US"/>
        </a:p>
      </dgm:t>
    </dgm:pt>
    <dgm:pt modelId="{2EA1BB2C-ABF9-428B-BBDD-13A9CDF03D2D}">
      <dgm:prSet/>
      <dgm:spPr/>
      <dgm:t>
        <a:bodyPr/>
        <a:lstStyle/>
        <a:p>
          <a:r>
            <a:rPr lang="en-GB">
              <a:latin typeface="Arial"/>
              <a:cs typeface="Arial"/>
            </a:rPr>
            <a:t>Measuring Polio Incidence – Incidence, prevalence, mortality – Disease burden (DALYs) </a:t>
          </a:r>
          <a:endParaRPr lang="en-US">
            <a:latin typeface="Arial"/>
            <a:cs typeface="Arial"/>
          </a:endParaRPr>
        </a:p>
      </dgm:t>
    </dgm:pt>
    <dgm:pt modelId="{8B53562F-1535-4BB5-B85B-9DD0F1AE0A05}" type="parTrans" cxnId="{D94140EB-78D9-420C-9087-482ECDD6567D}">
      <dgm:prSet/>
      <dgm:spPr/>
      <dgm:t>
        <a:bodyPr/>
        <a:lstStyle/>
        <a:p>
          <a:endParaRPr lang="en-US"/>
        </a:p>
      </dgm:t>
    </dgm:pt>
    <dgm:pt modelId="{DADB8F65-3262-42CF-A89E-C980AFB8ED0C}" type="sibTrans" cxnId="{D94140EB-78D9-420C-9087-482ECDD6567D}">
      <dgm:prSet/>
      <dgm:spPr/>
      <dgm:t>
        <a:bodyPr/>
        <a:lstStyle/>
        <a:p>
          <a:endParaRPr lang="en-US"/>
        </a:p>
      </dgm:t>
    </dgm:pt>
    <dgm:pt modelId="{82D3819D-66B9-4A60-A8F5-3F2290721796}">
      <dgm:prSet/>
      <dgm:spPr/>
      <dgm:t>
        <a:bodyPr/>
        <a:lstStyle/>
        <a:p>
          <a:r>
            <a:rPr lang="en-GB">
              <a:latin typeface="Arial"/>
              <a:cs typeface="Arial"/>
            </a:rPr>
            <a:t>Monitoring Polio Outbreaks – AFP surveillance – Laboratory confirmation – Environmental/wastewater monitoring </a:t>
          </a:r>
          <a:endParaRPr lang="en-US">
            <a:latin typeface="Arial"/>
            <a:cs typeface="Arial"/>
          </a:endParaRPr>
        </a:p>
      </dgm:t>
    </dgm:pt>
    <dgm:pt modelId="{71AC3473-484A-4D62-AFB1-B387655E3794}" type="parTrans" cxnId="{EBD58451-870C-47B6-8F56-8CE71054D5C1}">
      <dgm:prSet/>
      <dgm:spPr/>
      <dgm:t>
        <a:bodyPr/>
        <a:lstStyle/>
        <a:p>
          <a:endParaRPr lang="en-US"/>
        </a:p>
      </dgm:t>
    </dgm:pt>
    <dgm:pt modelId="{1FBE9922-83A6-4571-B7E4-B345F9FF7FDE}" type="sibTrans" cxnId="{EBD58451-870C-47B6-8F56-8CE71054D5C1}">
      <dgm:prSet/>
      <dgm:spPr/>
      <dgm:t>
        <a:bodyPr/>
        <a:lstStyle/>
        <a:p>
          <a:endParaRPr lang="en-US"/>
        </a:p>
      </dgm:t>
    </dgm:pt>
    <dgm:pt modelId="{3C7DA33C-EB08-4856-A715-AC7298AD87B9}">
      <dgm:prSet/>
      <dgm:spPr/>
      <dgm:t>
        <a:bodyPr/>
        <a:lstStyle/>
        <a:p>
          <a:r>
            <a:rPr lang="en-GB">
              <a:latin typeface="Arial"/>
              <a:cs typeface="Arial"/>
            </a:rPr>
            <a:t>Impact on Health &amp; Wellbeing – Paralysis and long‑term disability – Social and economic effects </a:t>
          </a:r>
          <a:endParaRPr lang="en-US">
            <a:latin typeface="Arial"/>
            <a:cs typeface="Arial"/>
          </a:endParaRPr>
        </a:p>
      </dgm:t>
    </dgm:pt>
    <dgm:pt modelId="{87A4E8E4-BE50-48C5-B2AE-A0A12AA5A1F9}" type="parTrans" cxnId="{17CAC5AB-1ED3-4F8D-946D-C28262C6358A}">
      <dgm:prSet/>
      <dgm:spPr/>
      <dgm:t>
        <a:bodyPr/>
        <a:lstStyle/>
        <a:p>
          <a:endParaRPr lang="en-US"/>
        </a:p>
      </dgm:t>
    </dgm:pt>
    <dgm:pt modelId="{44B0110F-89A9-44F4-8602-F68DB795215E}" type="sibTrans" cxnId="{17CAC5AB-1ED3-4F8D-946D-C28262C6358A}">
      <dgm:prSet/>
      <dgm:spPr/>
      <dgm:t>
        <a:bodyPr/>
        <a:lstStyle/>
        <a:p>
          <a:endParaRPr lang="en-US"/>
        </a:p>
      </dgm:t>
    </dgm:pt>
    <dgm:pt modelId="{F16D0559-354E-4D2F-AEAC-403E97BA3518}">
      <dgm:prSet/>
      <dgm:spPr/>
      <dgm:t>
        <a:bodyPr/>
        <a:lstStyle/>
        <a:p>
          <a:r>
            <a:rPr lang="en-GB">
              <a:latin typeface="Arial"/>
              <a:cs typeface="Arial"/>
            </a:rPr>
            <a:t>Control Strategies – Vaccination programmes – Hygiene and sanitation – Community education – Rapid response measures </a:t>
          </a:r>
          <a:endParaRPr lang="en-US">
            <a:latin typeface="Arial"/>
            <a:cs typeface="Arial"/>
          </a:endParaRPr>
        </a:p>
      </dgm:t>
    </dgm:pt>
    <dgm:pt modelId="{7D35FE1F-F009-403A-8CE8-18311A5285BB}" type="parTrans" cxnId="{6F6B8269-E574-46AC-8896-B139D44A3C59}">
      <dgm:prSet/>
      <dgm:spPr/>
      <dgm:t>
        <a:bodyPr/>
        <a:lstStyle/>
        <a:p>
          <a:endParaRPr lang="en-US"/>
        </a:p>
      </dgm:t>
    </dgm:pt>
    <dgm:pt modelId="{FC25170B-62F7-4A19-B603-3651CC05DAFB}" type="sibTrans" cxnId="{6F6B8269-E574-46AC-8896-B139D44A3C59}">
      <dgm:prSet/>
      <dgm:spPr/>
      <dgm:t>
        <a:bodyPr/>
        <a:lstStyle/>
        <a:p>
          <a:endParaRPr lang="en-US"/>
        </a:p>
      </dgm:t>
    </dgm:pt>
    <dgm:pt modelId="{1C3D9712-8136-47BE-ADDB-D1A9D6BA836D}">
      <dgm:prSet/>
      <dgm:spPr/>
      <dgm:t>
        <a:bodyPr/>
        <a:lstStyle/>
        <a:p>
          <a:r>
            <a:rPr lang="en-GB">
              <a:latin typeface="Arial"/>
              <a:cs typeface="Arial"/>
            </a:rPr>
            <a:t>Case Study: North‑East London (2022) – Detection – Public health response </a:t>
          </a:r>
          <a:endParaRPr lang="en-US">
            <a:latin typeface="Arial"/>
            <a:cs typeface="Arial"/>
          </a:endParaRPr>
        </a:p>
      </dgm:t>
    </dgm:pt>
    <dgm:pt modelId="{A5FB5BCD-B925-4D73-B597-BE71D01B1CBD}" type="parTrans" cxnId="{D84C02F8-5A71-4755-B334-28C4122B2F28}">
      <dgm:prSet/>
      <dgm:spPr/>
      <dgm:t>
        <a:bodyPr/>
        <a:lstStyle/>
        <a:p>
          <a:endParaRPr lang="en-US"/>
        </a:p>
      </dgm:t>
    </dgm:pt>
    <dgm:pt modelId="{A67062CA-281E-4C48-A41C-6C8DBCDA68E9}" type="sibTrans" cxnId="{D84C02F8-5A71-4755-B334-28C4122B2F28}">
      <dgm:prSet/>
      <dgm:spPr/>
      <dgm:t>
        <a:bodyPr/>
        <a:lstStyle/>
        <a:p>
          <a:endParaRPr lang="en-US"/>
        </a:p>
      </dgm:t>
    </dgm:pt>
    <dgm:pt modelId="{AF247471-D07E-497D-B433-7B4B4DC2DAC7}">
      <dgm:prSet/>
      <dgm:spPr/>
      <dgm:t>
        <a:bodyPr/>
        <a:lstStyle/>
        <a:p>
          <a:r>
            <a:rPr lang="en-GB">
              <a:latin typeface="Arial"/>
              <a:cs typeface="Arial"/>
            </a:rPr>
            <a:t>UK Government Policies &amp; Strategies – Immunisation schedule – Surveillance systems – Outbreak management </a:t>
          </a:r>
          <a:endParaRPr lang="en-US">
            <a:latin typeface="Arial"/>
            <a:cs typeface="Arial"/>
          </a:endParaRPr>
        </a:p>
      </dgm:t>
    </dgm:pt>
    <dgm:pt modelId="{AABD9D1D-212B-48C6-A918-8502561F3247}" type="parTrans" cxnId="{4208D411-DB16-466A-A94B-B1E1ACFE5F01}">
      <dgm:prSet/>
      <dgm:spPr/>
      <dgm:t>
        <a:bodyPr/>
        <a:lstStyle/>
        <a:p>
          <a:endParaRPr lang="en-US"/>
        </a:p>
      </dgm:t>
    </dgm:pt>
    <dgm:pt modelId="{1E0EF06B-FE40-4546-86EB-8C61C9643B10}" type="sibTrans" cxnId="{4208D411-DB16-466A-A94B-B1E1ACFE5F01}">
      <dgm:prSet/>
      <dgm:spPr/>
      <dgm:t>
        <a:bodyPr/>
        <a:lstStyle/>
        <a:p>
          <a:endParaRPr lang="en-US"/>
        </a:p>
      </dgm:t>
    </dgm:pt>
    <dgm:pt modelId="{F4CAB9CB-4D73-470C-800C-943899AC624B}">
      <dgm:prSet/>
      <dgm:spPr/>
      <dgm:t>
        <a:bodyPr/>
        <a:lstStyle/>
        <a:p>
          <a:r>
            <a:rPr lang="en-GB">
              <a:latin typeface="Arial"/>
              <a:cs typeface="Arial"/>
            </a:rPr>
            <a:t>Conclusion – Summary of key insights – Importance of continued vigilance </a:t>
          </a:r>
          <a:endParaRPr lang="en-US">
            <a:latin typeface="Arial"/>
            <a:cs typeface="Arial"/>
          </a:endParaRPr>
        </a:p>
      </dgm:t>
    </dgm:pt>
    <dgm:pt modelId="{0141AE07-9DF5-4320-B392-B9CCD48782EF}" type="parTrans" cxnId="{C438DA3E-754C-4237-8594-C749ECD04C5D}">
      <dgm:prSet/>
      <dgm:spPr/>
      <dgm:t>
        <a:bodyPr/>
        <a:lstStyle/>
        <a:p>
          <a:endParaRPr lang="en-US"/>
        </a:p>
      </dgm:t>
    </dgm:pt>
    <dgm:pt modelId="{6A90F064-DACE-4627-95F5-A2769B1FF15B}" type="sibTrans" cxnId="{C438DA3E-754C-4237-8594-C749ECD04C5D}">
      <dgm:prSet/>
      <dgm:spPr/>
      <dgm:t>
        <a:bodyPr/>
        <a:lstStyle/>
        <a:p>
          <a:endParaRPr lang="en-US"/>
        </a:p>
      </dgm:t>
    </dgm:pt>
    <dgm:pt modelId="{F2D28215-07B1-4E2E-BBF1-F689090B0C21}">
      <dgm:prSet/>
      <dgm:spPr/>
      <dgm:t>
        <a:bodyPr/>
        <a:lstStyle/>
        <a:p>
          <a:r>
            <a:rPr lang="en-GB">
              <a:latin typeface="Arial"/>
              <a:cs typeface="Arial"/>
            </a:rPr>
            <a:t>References</a:t>
          </a:r>
          <a:endParaRPr lang="en-US">
            <a:latin typeface="Arial"/>
            <a:cs typeface="Arial"/>
          </a:endParaRPr>
        </a:p>
      </dgm:t>
    </dgm:pt>
    <dgm:pt modelId="{99078019-FB97-42E8-92DD-ABD731898B8E}" type="parTrans" cxnId="{CFD626DD-6E3E-4CB4-AD3C-90F75194E630}">
      <dgm:prSet/>
      <dgm:spPr/>
      <dgm:t>
        <a:bodyPr/>
        <a:lstStyle/>
        <a:p>
          <a:endParaRPr lang="en-US"/>
        </a:p>
      </dgm:t>
    </dgm:pt>
    <dgm:pt modelId="{7F94CAF0-E03A-480E-8B82-A721C3BFCA80}" type="sibTrans" cxnId="{CFD626DD-6E3E-4CB4-AD3C-90F75194E630}">
      <dgm:prSet/>
      <dgm:spPr/>
      <dgm:t>
        <a:bodyPr/>
        <a:lstStyle/>
        <a:p>
          <a:endParaRPr lang="en-US"/>
        </a:p>
      </dgm:t>
    </dgm:pt>
    <dgm:pt modelId="{9C8AC76C-5B7B-4A57-852B-CF82E8F2609D}" type="pres">
      <dgm:prSet presAssocID="{68695084-BB83-497A-92DD-D4888886F182}" presName="linear" presStyleCnt="0">
        <dgm:presLayoutVars>
          <dgm:animLvl val="lvl"/>
          <dgm:resizeHandles val="exact"/>
        </dgm:presLayoutVars>
      </dgm:prSet>
      <dgm:spPr/>
    </dgm:pt>
    <dgm:pt modelId="{AE28DBE4-676D-4823-B816-282325BCC194}" type="pres">
      <dgm:prSet presAssocID="{199EA4AB-B70B-4189-8F47-C38CB2D0F497}" presName="parentText" presStyleLbl="node1" presStyleIdx="0" presStyleCnt="10">
        <dgm:presLayoutVars>
          <dgm:chMax val="0"/>
          <dgm:bulletEnabled val="1"/>
        </dgm:presLayoutVars>
      </dgm:prSet>
      <dgm:spPr/>
    </dgm:pt>
    <dgm:pt modelId="{EC51DCEC-6C22-4135-8E54-AF8FDAF5DBA1}" type="pres">
      <dgm:prSet presAssocID="{5E80599A-6C99-4E44-8005-5FA31744858C}" presName="spacer" presStyleCnt="0"/>
      <dgm:spPr/>
    </dgm:pt>
    <dgm:pt modelId="{49415B33-26CE-45A3-9525-723F17E6DE34}" type="pres">
      <dgm:prSet presAssocID="{A3A42356-306B-4FF2-B2F2-08B6DC8DA705}" presName="parentText" presStyleLbl="node1" presStyleIdx="1" presStyleCnt="10">
        <dgm:presLayoutVars>
          <dgm:chMax val="0"/>
          <dgm:bulletEnabled val="1"/>
        </dgm:presLayoutVars>
      </dgm:prSet>
      <dgm:spPr/>
    </dgm:pt>
    <dgm:pt modelId="{3C033F3D-6986-4123-A2E3-2599CFA367E1}" type="pres">
      <dgm:prSet presAssocID="{97D09EFE-03B8-46A6-ABE2-ACDA356D50C6}" presName="spacer" presStyleCnt="0"/>
      <dgm:spPr/>
    </dgm:pt>
    <dgm:pt modelId="{74A0295A-397E-4CE0-8D5C-EAE2103FC710}" type="pres">
      <dgm:prSet presAssocID="{2EA1BB2C-ABF9-428B-BBDD-13A9CDF03D2D}" presName="parentText" presStyleLbl="node1" presStyleIdx="2" presStyleCnt="10">
        <dgm:presLayoutVars>
          <dgm:chMax val="0"/>
          <dgm:bulletEnabled val="1"/>
        </dgm:presLayoutVars>
      </dgm:prSet>
      <dgm:spPr/>
    </dgm:pt>
    <dgm:pt modelId="{9FF5CB7D-659A-4B34-942A-76156A0DF1D3}" type="pres">
      <dgm:prSet presAssocID="{DADB8F65-3262-42CF-A89E-C980AFB8ED0C}" presName="spacer" presStyleCnt="0"/>
      <dgm:spPr/>
    </dgm:pt>
    <dgm:pt modelId="{00750E67-C718-4C77-B277-C56A95420360}" type="pres">
      <dgm:prSet presAssocID="{82D3819D-66B9-4A60-A8F5-3F2290721796}" presName="parentText" presStyleLbl="node1" presStyleIdx="3" presStyleCnt="10">
        <dgm:presLayoutVars>
          <dgm:chMax val="0"/>
          <dgm:bulletEnabled val="1"/>
        </dgm:presLayoutVars>
      </dgm:prSet>
      <dgm:spPr/>
    </dgm:pt>
    <dgm:pt modelId="{9173363E-526A-423A-915F-1220D123F542}" type="pres">
      <dgm:prSet presAssocID="{1FBE9922-83A6-4571-B7E4-B345F9FF7FDE}" presName="spacer" presStyleCnt="0"/>
      <dgm:spPr/>
    </dgm:pt>
    <dgm:pt modelId="{07EE363B-7A5E-449B-9D53-C75153C51227}" type="pres">
      <dgm:prSet presAssocID="{3C7DA33C-EB08-4856-A715-AC7298AD87B9}" presName="parentText" presStyleLbl="node1" presStyleIdx="4" presStyleCnt="10">
        <dgm:presLayoutVars>
          <dgm:chMax val="0"/>
          <dgm:bulletEnabled val="1"/>
        </dgm:presLayoutVars>
      </dgm:prSet>
      <dgm:spPr/>
    </dgm:pt>
    <dgm:pt modelId="{4E66B69F-2EA1-414E-9A27-EABCBA50827A}" type="pres">
      <dgm:prSet presAssocID="{44B0110F-89A9-44F4-8602-F68DB795215E}" presName="spacer" presStyleCnt="0"/>
      <dgm:spPr/>
    </dgm:pt>
    <dgm:pt modelId="{00437083-1601-4713-9BFE-9FECC39BBEB8}" type="pres">
      <dgm:prSet presAssocID="{F16D0559-354E-4D2F-AEAC-403E97BA3518}" presName="parentText" presStyleLbl="node1" presStyleIdx="5" presStyleCnt="10">
        <dgm:presLayoutVars>
          <dgm:chMax val="0"/>
          <dgm:bulletEnabled val="1"/>
        </dgm:presLayoutVars>
      </dgm:prSet>
      <dgm:spPr/>
    </dgm:pt>
    <dgm:pt modelId="{FC2E6FB2-B25D-4D96-AC2A-16476FB00D1F}" type="pres">
      <dgm:prSet presAssocID="{FC25170B-62F7-4A19-B603-3651CC05DAFB}" presName="spacer" presStyleCnt="0"/>
      <dgm:spPr/>
    </dgm:pt>
    <dgm:pt modelId="{C67531B0-B292-45F2-A732-50B8626D9532}" type="pres">
      <dgm:prSet presAssocID="{1C3D9712-8136-47BE-ADDB-D1A9D6BA836D}" presName="parentText" presStyleLbl="node1" presStyleIdx="6" presStyleCnt="10">
        <dgm:presLayoutVars>
          <dgm:chMax val="0"/>
          <dgm:bulletEnabled val="1"/>
        </dgm:presLayoutVars>
      </dgm:prSet>
      <dgm:spPr/>
    </dgm:pt>
    <dgm:pt modelId="{CD63E89B-4C1D-446C-9994-7ED6D6F53B8C}" type="pres">
      <dgm:prSet presAssocID="{A67062CA-281E-4C48-A41C-6C8DBCDA68E9}" presName="spacer" presStyleCnt="0"/>
      <dgm:spPr/>
    </dgm:pt>
    <dgm:pt modelId="{91BA79F7-2BAD-4C70-8835-13293B445DFA}" type="pres">
      <dgm:prSet presAssocID="{AF247471-D07E-497D-B433-7B4B4DC2DAC7}" presName="parentText" presStyleLbl="node1" presStyleIdx="7" presStyleCnt="10">
        <dgm:presLayoutVars>
          <dgm:chMax val="0"/>
          <dgm:bulletEnabled val="1"/>
        </dgm:presLayoutVars>
      </dgm:prSet>
      <dgm:spPr/>
    </dgm:pt>
    <dgm:pt modelId="{6FF0A826-9568-4D33-AE2E-85B48D108CD3}" type="pres">
      <dgm:prSet presAssocID="{1E0EF06B-FE40-4546-86EB-8C61C9643B10}" presName="spacer" presStyleCnt="0"/>
      <dgm:spPr/>
    </dgm:pt>
    <dgm:pt modelId="{8FC69910-D671-492D-97FA-533C01215F50}" type="pres">
      <dgm:prSet presAssocID="{F4CAB9CB-4D73-470C-800C-943899AC624B}" presName="parentText" presStyleLbl="node1" presStyleIdx="8" presStyleCnt="10">
        <dgm:presLayoutVars>
          <dgm:chMax val="0"/>
          <dgm:bulletEnabled val="1"/>
        </dgm:presLayoutVars>
      </dgm:prSet>
      <dgm:spPr/>
    </dgm:pt>
    <dgm:pt modelId="{D9E0A952-9D61-4A87-97CF-60F89F824A7D}" type="pres">
      <dgm:prSet presAssocID="{6A90F064-DACE-4627-95F5-A2769B1FF15B}" presName="spacer" presStyleCnt="0"/>
      <dgm:spPr/>
    </dgm:pt>
    <dgm:pt modelId="{188E56BE-FD78-4812-9D84-2A3191532672}" type="pres">
      <dgm:prSet presAssocID="{F2D28215-07B1-4E2E-BBF1-F689090B0C21}" presName="parentText" presStyleLbl="node1" presStyleIdx="9" presStyleCnt="10">
        <dgm:presLayoutVars>
          <dgm:chMax val="0"/>
          <dgm:bulletEnabled val="1"/>
        </dgm:presLayoutVars>
      </dgm:prSet>
      <dgm:spPr/>
    </dgm:pt>
  </dgm:ptLst>
  <dgm:cxnLst>
    <dgm:cxn modelId="{C6A8A10B-65EA-4B3C-A2B3-7C8E33768963}" type="presOf" srcId="{82D3819D-66B9-4A60-A8F5-3F2290721796}" destId="{00750E67-C718-4C77-B277-C56A95420360}" srcOrd="0" destOrd="0" presId="urn:microsoft.com/office/officeart/2005/8/layout/vList2"/>
    <dgm:cxn modelId="{4208D411-DB16-466A-A94B-B1E1ACFE5F01}" srcId="{68695084-BB83-497A-92DD-D4888886F182}" destId="{AF247471-D07E-497D-B433-7B4B4DC2DAC7}" srcOrd="7" destOrd="0" parTransId="{AABD9D1D-212B-48C6-A918-8502561F3247}" sibTransId="{1E0EF06B-FE40-4546-86EB-8C61C9643B10}"/>
    <dgm:cxn modelId="{2983232C-12D7-489E-A2BF-4723E065D65E}" type="presOf" srcId="{F4CAB9CB-4D73-470C-800C-943899AC624B}" destId="{8FC69910-D671-492D-97FA-533C01215F50}" srcOrd="0" destOrd="0" presId="urn:microsoft.com/office/officeart/2005/8/layout/vList2"/>
    <dgm:cxn modelId="{C438DA3E-754C-4237-8594-C749ECD04C5D}" srcId="{68695084-BB83-497A-92DD-D4888886F182}" destId="{F4CAB9CB-4D73-470C-800C-943899AC624B}" srcOrd="8" destOrd="0" parTransId="{0141AE07-9DF5-4320-B392-B9CCD48782EF}" sibTransId="{6A90F064-DACE-4627-95F5-A2769B1FF15B}"/>
    <dgm:cxn modelId="{2DC51544-5BA2-4FC5-B68C-96426153EFD9}" type="presOf" srcId="{AF247471-D07E-497D-B433-7B4B4DC2DAC7}" destId="{91BA79F7-2BAD-4C70-8835-13293B445DFA}" srcOrd="0" destOrd="0" presId="urn:microsoft.com/office/officeart/2005/8/layout/vList2"/>
    <dgm:cxn modelId="{6F6B8269-E574-46AC-8896-B139D44A3C59}" srcId="{68695084-BB83-497A-92DD-D4888886F182}" destId="{F16D0559-354E-4D2F-AEAC-403E97BA3518}" srcOrd="5" destOrd="0" parTransId="{7D35FE1F-F009-403A-8CE8-18311A5285BB}" sibTransId="{FC25170B-62F7-4A19-B603-3651CC05DAFB}"/>
    <dgm:cxn modelId="{EBD58451-870C-47B6-8F56-8CE71054D5C1}" srcId="{68695084-BB83-497A-92DD-D4888886F182}" destId="{82D3819D-66B9-4A60-A8F5-3F2290721796}" srcOrd="3" destOrd="0" parTransId="{71AC3473-484A-4D62-AFB1-B387655E3794}" sibTransId="{1FBE9922-83A6-4571-B7E4-B345F9FF7FDE}"/>
    <dgm:cxn modelId="{5EA22A55-F8B4-44B2-9433-0F9C188ED796}" type="presOf" srcId="{1C3D9712-8136-47BE-ADDB-D1A9D6BA836D}" destId="{C67531B0-B292-45F2-A732-50B8626D9532}" srcOrd="0" destOrd="0" presId="urn:microsoft.com/office/officeart/2005/8/layout/vList2"/>
    <dgm:cxn modelId="{310FF97E-92B3-4B9F-BD97-5E81A1A63F91}" type="presOf" srcId="{A3A42356-306B-4FF2-B2F2-08B6DC8DA705}" destId="{49415B33-26CE-45A3-9525-723F17E6DE34}" srcOrd="0" destOrd="0" presId="urn:microsoft.com/office/officeart/2005/8/layout/vList2"/>
    <dgm:cxn modelId="{39A22788-7190-4D7B-9023-15A6D85BF7D9}" type="presOf" srcId="{2EA1BB2C-ABF9-428B-BBDD-13A9CDF03D2D}" destId="{74A0295A-397E-4CE0-8D5C-EAE2103FC710}" srcOrd="0" destOrd="0" presId="urn:microsoft.com/office/officeart/2005/8/layout/vList2"/>
    <dgm:cxn modelId="{E811B4A7-0863-4AA8-B266-79E6F0C2B840}" type="presOf" srcId="{3C7DA33C-EB08-4856-A715-AC7298AD87B9}" destId="{07EE363B-7A5E-449B-9D53-C75153C51227}" srcOrd="0" destOrd="0" presId="urn:microsoft.com/office/officeart/2005/8/layout/vList2"/>
    <dgm:cxn modelId="{17CAC5AB-1ED3-4F8D-946D-C28262C6358A}" srcId="{68695084-BB83-497A-92DD-D4888886F182}" destId="{3C7DA33C-EB08-4856-A715-AC7298AD87B9}" srcOrd="4" destOrd="0" parTransId="{87A4E8E4-BE50-48C5-B2AE-A0A12AA5A1F9}" sibTransId="{44B0110F-89A9-44F4-8602-F68DB795215E}"/>
    <dgm:cxn modelId="{79F3BAAF-0E12-4B43-B29B-FC00218CD1E5}" type="presOf" srcId="{68695084-BB83-497A-92DD-D4888886F182}" destId="{9C8AC76C-5B7B-4A57-852B-CF82E8F2609D}" srcOrd="0" destOrd="0" presId="urn:microsoft.com/office/officeart/2005/8/layout/vList2"/>
    <dgm:cxn modelId="{3EBDBDBF-F3D1-4166-88B5-6393CE4EF832}" type="presOf" srcId="{199EA4AB-B70B-4189-8F47-C38CB2D0F497}" destId="{AE28DBE4-676D-4823-B816-282325BCC194}" srcOrd="0" destOrd="0" presId="urn:microsoft.com/office/officeart/2005/8/layout/vList2"/>
    <dgm:cxn modelId="{C817E2C1-22D8-4735-9A28-9C18CA259CBE}" srcId="{68695084-BB83-497A-92DD-D4888886F182}" destId="{A3A42356-306B-4FF2-B2F2-08B6DC8DA705}" srcOrd="1" destOrd="0" parTransId="{2444EE6F-1F3B-478B-B03B-32014FBFD7C8}" sibTransId="{97D09EFE-03B8-46A6-ABE2-ACDA356D50C6}"/>
    <dgm:cxn modelId="{9B7A3FD4-62BC-4673-99F7-68BB30A51CF6}" type="presOf" srcId="{F2D28215-07B1-4E2E-BBF1-F689090B0C21}" destId="{188E56BE-FD78-4812-9D84-2A3191532672}" srcOrd="0" destOrd="0" presId="urn:microsoft.com/office/officeart/2005/8/layout/vList2"/>
    <dgm:cxn modelId="{CFD626DD-6E3E-4CB4-AD3C-90F75194E630}" srcId="{68695084-BB83-497A-92DD-D4888886F182}" destId="{F2D28215-07B1-4E2E-BBF1-F689090B0C21}" srcOrd="9" destOrd="0" parTransId="{99078019-FB97-42E8-92DD-ABD731898B8E}" sibTransId="{7F94CAF0-E03A-480E-8B82-A721C3BFCA80}"/>
    <dgm:cxn modelId="{ACEB2FE6-627C-4209-A952-61AC6ACA4A04}" type="presOf" srcId="{F16D0559-354E-4D2F-AEAC-403E97BA3518}" destId="{00437083-1601-4713-9BFE-9FECC39BBEB8}" srcOrd="0" destOrd="0" presId="urn:microsoft.com/office/officeart/2005/8/layout/vList2"/>
    <dgm:cxn modelId="{D94140EB-78D9-420C-9087-482ECDD6567D}" srcId="{68695084-BB83-497A-92DD-D4888886F182}" destId="{2EA1BB2C-ABF9-428B-BBDD-13A9CDF03D2D}" srcOrd="2" destOrd="0" parTransId="{8B53562F-1535-4BB5-B85B-9DD0F1AE0A05}" sibTransId="{DADB8F65-3262-42CF-A89E-C980AFB8ED0C}"/>
    <dgm:cxn modelId="{02DF77F1-7F6C-4B91-A619-8044D2BD8A19}" srcId="{68695084-BB83-497A-92DD-D4888886F182}" destId="{199EA4AB-B70B-4189-8F47-C38CB2D0F497}" srcOrd="0" destOrd="0" parTransId="{2BD752D5-E9B7-423D-BB96-89BC6C6EA9FB}" sibTransId="{5E80599A-6C99-4E44-8005-5FA31744858C}"/>
    <dgm:cxn modelId="{D84C02F8-5A71-4755-B334-28C4122B2F28}" srcId="{68695084-BB83-497A-92DD-D4888886F182}" destId="{1C3D9712-8136-47BE-ADDB-D1A9D6BA836D}" srcOrd="6" destOrd="0" parTransId="{A5FB5BCD-B925-4D73-B597-BE71D01B1CBD}" sibTransId="{A67062CA-281E-4C48-A41C-6C8DBCDA68E9}"/>
    <dgm:cxn modelId="{62A7A368-A503-4E93-8A3B-865EFDF72B7D}" type="presParOf" srcId="{9C8AC76C-5B7B-4A57-852B-CF82E8F2609D}" destId="{AE28DBE4-676D-4823-B816-282325BCC194}" srcOrd="0" destOrd="0" presId="urn:microsoft.com/office/officeart/2005/8/layout/vList2"/>
    <dgm:cxn modelId="{0BC47A78-2370-4FAE-B2FA-7F4D01B4A3E0}" type="presParOf" srcId="{9C8AC76C-5B7B-4A57-852B-CF82E8F2609D}" destId="{EC51DCEC-6C22-4135-8E54-AF8FDAF5DBA1}" srcOrd="1" destOrd="0" presId="urn:microsoft.com/office/officeart/2005/8/layout/vList2"/>
    <dgm:cxn modelId="{618DD627-D47D-46F8-B5B5-C5CFF6970722}" type="presParOf" srcId="{9C8AC76C-5B7B-4A57-852B-CF82E8F2609D}" destId="{49415B33-26CE-45A3-9525-723F17E6DE34}" srcOrd="2" destOrd="0" presId="urn:microsoft.com/office/officeart/2005/8/layout/vList2"/>
    <dgm:cxn modelId="{04049CD1-4F8B-43CD-9464-7F87929C30A8}" type="presParOf" srcId="{9C8AC76C-5B7B-4A57-852B-CF82E8F2609D}" destId="{3C033F3D-6986-4123-A2E3-2599CFA367E1}" srcOrd="3" destOrd="0" presId="urn:microsoft.com/office/officeart/2005/8/layout/vList2"/>
    <dgm:cxn modelId="{7326ADBA-EA47-4425-A292-F7E8461976CB}" type="presParOf" srcId="{9C8AC76C-5B7B-4A57-852B-CF82E8F2609D}" destId="{74A0295A-397E-4CE0-8D5C-EAE2103FC710}" srcOrd="4" destOrd="0" presId="urn:microsoft.com/office/officeart/2005/8/layout/vList2"/>
    <dgm:cxn modelId="{553FE01F-3751-46DF-86DD-A721836D1E76}" type="presParOf" srcId="{9C8AC76C-5B7B-4A57-852B-CF82E8F2609D}" destId="{9FF5CB7D-659A-4B34-942A-76156A0DF1D3}" srcOrd="5" destOrd="0" presId="urn:microsoft.com/office/officeart/2005/8/layout/vList2"/>
    <dgm:cxn modelId="{ABF75C0D-0562-4DCE-935C-8A4A6E0030BB}" type="presParOf" srcId="{9C8AC76C-5B7B-4A57-852B-CF82E8F2609D}" destId="{00750E67-C718-4C77-B277-C56A95420360}" srcOrd="6" destOrd="0" presId="urn:microsoft.com/office/officeart/2005/8/layout/vList2"/>
    <dgm:cxn modelId="{05101D34-73DC-461D-9F12-5505B51B7FD2}" type="presParOf" srcId="{9C8AC76C-5B7B-4A57-852B-CF82E8F2609D}" destId="{9173363E-526A-423A-915F-1220D123F542}" srcOrd="7" destOrd="0" presId="urn:microsoft.com/office/officeart/2005/8/layout/vList2"/>
    <dgm:cxn modelId="{A491E9EC-0502-4CFC-9CA8-986CE0B93380}" type="presParOf" srcId="{9C8AC76C-5B7B-4A57-852B-CF82E8F2609D}" destId="{07EE363B-7A5E-449B-9D53-C75153C51227}" srcOrd="8" destOrd="0" presId="urn:microsoft.com/office/officeart/2005/8/layout/vList2"/>
    <dgm:cxn modelId="{935201AD-8ECF-4DCB-9095-96A9119D2893}" type="presParOf" srcId="{9C8AC76C-5B7B-4A57-852B-CF82E8F2609D}" destId="{4E66B69F-2EA1-414E-9A27-EABCBA50827A}" srcOrd="9" destOrd="0" presId="urn:microsoft.com/office/officeart/2005/8/layout/vList2"/>
    <dgm:cxn modelId="{20FB8C98-1B94-4ACB-BEC9-003ABCD91429}" type="presParOf" srcId="{9C8AC76C-5B7B-4A57-852B-CF82E8F2609D}" destId="{00437083-1601-4713-9BFE-9FECC39BBEB8}" srcOrd="10" destOrd="0" presId="urn:microsoft.com/office/officeart/2005/8/layout/vList2"/>
    <dgm:cxn modelId="{83CA3204-6E92-48C3-A0DE-E2C872D013D3}" type="presParOf" srcId="{9C8AC76C-5B7B-4A57-852B-CF82E8F2609D}" destId="{FC2E6FB2-B25D-4D96-AC2A-16476FB00D1F}" srcOrd="11" destOrd="0" presId="urn:microsoft.com/office/officeart/2005/8/layout/vList2"/>
    <dgm:cxn modelId="{ABE1948D-D761-4198-9AB6-69E06EDD5AE7}" type="presParOf" srcId="{9C8AC76C-5B7B-4A57-852B-CF82E8F2609D}" destId="{C67531B0-B292-45F2-A732-50B8626D9532}" srcOrd="12" destOrd="0" presId="urn:microsoft.com/office/officeart/2005/8/layout/vList2"/>
    <dgm:cxn modelId="{DF2A643C-03E5-442D-B694-C2CEC77363A1}" type="presParOf" srcId="{9C8AC76C-5B7B-4A57-852B-CF82E8F2609D}" destId="{CD63E89B-4C1D-446C-9994-7ED6D6F53B8C}" srcOrd="13" destOrd="0" presId="urn:microsoft.com/office/officeart/2005/8/layout/vList2"/>
    <dgm:cxn modelId="{7629D870-1F81-4BBC-83E3-C2B5E6CCE16D}" type="presParOf" srcId="{9C8AC76C-5B7B-4A57-852B-CF82E8F2609D}" destId="{91BA79F7-2BAD-4C70-8835-13293B445DFA}" srcOrd="14" destOrd="0" presId="urn:microsoft.com/office/officeart/2005/8/layout/vList2"/>
    <dgm:cxn modelId="{AD68C905-EB45-4C48-AF30-2FCC50EAD30F}" type="presParOf" srcId="{9C8AC76C-5B7B-4A57-852B-CF82E8F2609D}" destId="{6FF0A826-9568-4D33-AE2E-85B48D108CD3}" srcOrd="15" destOrd="0" presId="urn:microsoft.com/office/officeart/2005/8/layout/vList2"/>
    <dgm:cxn modelId="{E91DAA18-DB07-4637-B9B1-340B101C03F2}" type="presParOf" srcId="{9C8AC76C-5B7B-4A57-852B-CF82E8F2609D}" destId="{8FC69910-D671-492D-97FA-533C01215F50}" srcOrd="16" destOrd="0" presId="urn:microsoft.com/office/officeart/2005/8/layout/vList2"/>
    <dgm:cxn modelId="{9ABE8E19-E646-4683-871B-137BB8857DF9}" type="presParOf" srcId="{9C8AC76C-5B7B-4A57-852B-CF82E8F2609D}" destId="{D9E0A952-9D61-4A87-97CF-60F89F824A7D}" srcOrd="17" destOrd="0" presId="urn:microsoft.com/office/officeart/2005/8/layout/vList2"/>
    <dgm:cxn modelId="{C207A4BC-2FCA-4D34-8559-794BB0133266}" type="presParOf" srcId="{9C8AC76C-5B7B-4A57-852B-CF82E8F2609D}" destId="{188E56BE-FD78-4812-9D84-2A3191532672}"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F91165-9BDB-45EA-9A0A-C27227FD372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880F56D-0281-4BDF-915C-D669321F7977}">
      <dgm:prSet/>
      <dgm:spPr/>
      <dgm:t>
        <a:bodyPr/>
        <a:lstStyle/>
        <a:p>
          <a:pPr>
            <a:lnSpc>
              <a:spcPct val="100000"/>
            </a:lnSpc>
          </a:pPr>
          <a:r>
            <a:rPr lang="en-US" i="0"/>
            <a:t>Monitoring provides continuous tracking of disease spread</a:t>
          </a:r>
          <a:r>
            <a:rPr lang="en-US" i="1"/>
            <a:t>.</a:t>
          </a:r>
          <a:endParaRPr lang="en-US"/>
        </a:p>
      </dgm:t>
    </dgm:pt>
    <dgm:pt modelId="{76D382D1-6CCC-44FE-B0AD-FBD5E9ED8347}" type="parTrans" cxnId="{F134BF3E-F8D4-4E43-ABB4-BA42FC40D061}">
      <dgm:prSet/>
      <dgm:spPr/>
      <dgm:t>
        <a:bodyPr/>
        <a:lstStyle/>
        <a:p>
          <a:endParaRPr lang="en-US"/>
        </a:p>
      </dgm:t>
    </dgm:pt>
    <dgm:pt modelId="{BE8A0CFA-A61F-4290-BCDA-CB0906B363F6}" type="sibTrans" cxnId="{F134BF3E-F8D4-4E43-ABB4-BA42FC40D061}">
      <dgm:prSet/>
      <dgm:spPr/>
      <dgm:t>
        <a:bodyPr/>
        <a:lstStyle/>
        <a:p>
          <a:endParaRPr lang="en-US"/>
        </a:p>
      </dgm:t>
    </dgm:pt>
    <dgm:pt modelId="{74A70852-9A4B-4258-8BAC-A7536AEDE3F8}">
      <dgm:prSet/>
      <dgm:spPr/>
      <dgm:t>
        <a:bodyPr/>
        <a:lstStyle/>
        <a:p>
          <a:pPr>
            <a:lnSpc>
              <a:spcPct val="100000"/>
            </a:lnSpc>
          </a:pPr>
          <a:r>
            <a:rPr lang="en-US" i="0"/>
            <a:t>Hospitals and clinics report cases regularly.</a:t>
          </a:r>
        </a:p>
      </dgm:t>
    </dgm:pt>
    <dgm:pt modelId="{8F9C0277-84CD-488E-8E77-CD867A8AC21D}" type="parTrans" cxnId="{F91EA9BC-A05E-4D96-A0D6-9EB9966354DA}">
      <dgm:prSet/>
      <dgm:spPr/>
      <dgm:t>
        <a:bodyPr/>
        <a:lstStyle/>
        <a:p>
          <a:endParaRPr lang="en-US"/>
        </a:p>
      </dgm:t>
    </dgm:pt>
    <dgm:pt modelId="{3C98A493-9565-4303-B2A1-F9328DA2A563}" type="sibTrans" cxnId="{F91EA9BC-A05E-4D96-A0D6-9EB9966354DA}">
      <dgm:prSet/>
      <dgm:spPr/>
      <dgm:t>
        <a:bodyPr/>
        <a:lstStyle/>
        <a:p>
          <a:endParaRPr lang="en-US"/>
        </a:p>
      </dgm:t>
    </dgm:pt>
    <dgm:pt modelId="{69EEE69A-DFFB-4A15-A45A-9C3693A69F03}">
      <dgm:prSet/>
      <dgm:spPr/>
      <dgm:t>
        <a:bodyPr/>
        <a:lstStyle/>
        <a:p>
          <a:pPr>
            <a:lnSpc>
              <a:spcPct val="100000"/>
            </a:lnSpc>
          </a:pPr>
          <a:r>
            <a:rPr lang="en-US" i="0"/>
            <a:t>National surveillance databases are updated.</a:t>
          </a:r>
        </a:p>
      </dgm:t>
    </dgm:pt>
    <dgm:pt modelId="{F14F3D69-CBE7-4CB7-9317-608CF1B08BBE}" type="parTrans" cxnId="{FF68FE1E-D039-48A4-9827-83714244EF94}">
      <dgm:prSet/>
      <dgm:spPr/>
      <dgm:t>
        <a:bodyPr/>
        <a:lstStyle/>
        <a:p>
          <a:endParaRPr lang="en-US"/>
        </a:p>
      </dgm:t>
    </dgm:pt>
    <dgm:pt modelId="{B79A369A-E169-487B-B46A-3DA5144C88D3}" type="sibTrans" cxnId="{FF68FE1E-D039-48A4-9827-83714244EF94}">
      <dgm:prSet/>
      <dgm:spPr/>
      <dgm:t>
        <a:bodyPr/>
        <a:lstStyle/>
        <a:p>
          <a:endParaRPr lang="en-US"/>
        </a:p>
      </dgm:t>
    </dgm:pt>
    <dgm:pt modelId="{23ABC127-5E55-4C7F-BE68-B0A6253E584D}">
      <dgm:prSet/>
      <dgm:spPr/>
      <dgm:t>
        <a:bodyPr/>
        <a:lstStyle/>
        <a:p>
          <a:pPr>
            <a:lnSpc>
              <a:spcPct val="100000"/>
            </a:lnSpc>
          </a:pPr>
          <a:r>
            <a:rPr lang="en-US" i="0"/>
            <a:t>Laboratory results are tracked in real time.</a:t>
          </a:r>
        </a:p>
      </dgm:t>
    </dgm:pt>
    <dgm:pt modelId="{93F2C027-066E-4130-9B16-676CD1CFFB17}" type="parTrans" cxnId="{DBB3C861-1D74-4AFA-991C-2C641E4D4EB9}">
      <dgm:prSet/>
      <dgm:spPr/>
      <dgm:t>
        <a:bodyPr/>
        <a:lstStyle/>
        <a:p>
          <a:endParaRPr lang="en-US"/>
        </a:p>
      </dgm:t>
    </dgm:pt>
    <dgm:pt modelId="{691F401C-F320-4ACF-A214-23DCB617317B}" type="sibTrans" cxnId="{DBB3C861-1D74-4AFA-991C-2C641E4D4EB9}">
      <dgm:prSet/>
      <dgm:spPr/>
      <dgm:t>
        <a:bodyPr/>
        <a:lstStyle/>
        <a:p>
          <a:endParaRPr lang="en-US"/>
        </a:p>
      </dgm:t>
    </dgm:pt>
    <dgm:pt modelId="{EEE47401-04A0-43E5-A788-F65BAE185F07}">
      <dgm:prSet/>
      <dgm:spPr/>
      <dgm:t>
        <a:bodyPr/>
        <a:lstStyle/>
        <a:p>
          <a:pPr>
            <a:lnSpc>
              <a:spcPct val="100000"/>
            </a:lnSpc>
          </a:pPr>
          <a:r>
            <a:rPr lang="en-US" i="0"/>
            <a:t>Vaccination coverage is monitored.</a:t>
          </a:r>
        </a:p>
      </dgm:t>
    </dgm:pt>
    <dgm:pt modelId="{4A934D0A-46BB-44BC-B436-A8A8DCD6E807}" type="parTrans" cxnId="{DD4114DE-4AB4-473A-A353-67283CD74463}">
      <dgm:prSet/>
      <dgm:spPr/>
      <dgm:t>
        <a:bodyPr/>
        <a:lstStyle/>
        <a:p>
          <a:endParaRPr lang="en-US"/>
        </a:p>
      </dgm:t>
    </dgm:pt>
    <dgm:pt modelId="{1D88F0EC-5F57-4D24-B690-A9B8569CC0BE}" type="sibTrans" cxnId="{DD4114DE-4AB4-473A-A353-67283CD74463}">
      <dgm:prSet/>
      <dgm:spPr/>
      <dgm:t>
        <a:bodyPr/>
        <a:lstStyle/>
        <a:p>
          <a:endParaRPr lang="en-US"/>
        </a:p>
      </dgm:t>
    </dgm:pt>
    <dgm:pt modelId="{E95D24FC-4A23-4CBD-AA4E-51664ACCE6D7}">
      <dgm:prSet/>
      <dgm:spPr/>
      <dgm:t>
        <a:bodyPr/>
        <a:lstStyle/>
        <a:p>
          <a:pPr>
            <a:lnSpc>
              <a:spcPct val="100000"/>
            </a:lnSpc>
          </a:pPr>
          <a:r>
            <a:rPr lang="en-GB" i="0"/>
            <a:t>Geographic case mapping</a:t>
          </a:r>
          <a:endParaRPr lang="en-US" i="0"/>
        </a:p>
      </dgm:t>
    </dgm:pt>
    <dgm:pt modelId="{2FB339E3-81D4-4374-BFD5-CC91A9F69018}" type="parTrans" cxnId="{0BF0E2A4-F80E-4582-A1B9-37E183223C58}">
      <dgm:prSet/>
      <dgm:spPr/>
      <dgm:t>
        <a:bodyPr/>
        <a:lstStyle/>
        <a:p>
          <a:endParaRPr lang="en-US"/>
        </a:p>
      </dgm:t>
    </dgm:pt>
    <dgm:pt modelId="{AD20BED3-FE6F-4FA1-905C-0152DF998FD9}" type="sibTrans" cxnId="{0BF0E2A4-F80E-4582-A1B9-37E183223C58}">
      <dgm:prSet/>
      <dgm:spPr/>
      <dgm:t>
        <a:bodyPr/>
        <a:lstStyle/>
        <a:p>
          <a:endParaRPr lang="en-US"/>
        </a:p>
      </dgm:t>
    </dgm:pt>
    <dgm:pt modelId="{16307681-375A-446A-BC8E-AC26FAC15817}">
      <dgm:prSet/>
      <dgm:spPr/>
      <dgm:t>
        <a:bodyPr/>
        <a:lstStyle/>
        <a:p>
          <a:pPr>
            <a:lnSpc>
              <a:spcPct val="100000"/>
            </a:lnSpc>
          </a:pPr>
          <a:r>
            <a:rPr lang="en-GB" i="0"/>
            <a:t>School reporting systems</a:t>
          </a:r>
          <a:endParaRPr lang="en-US" i="0"/>
        </a:p>
      </dgm:t>
    </dgm:pt>
    <dgm:pt modelId="{4D9EDCF8-3F84-4CCE-8A1E-2C2537887BA4}" type="parTrans" cxnId="{C3462228-2995-46BA-A9BC-1E6979FCBB68}">
      <dgm:prSet/>
      <dgm:spPr/>
      <dgm:t>
        <a:bodyPr/>
        <a:lstStyle/>
        <a:p>
          <a:endParaRPr lang="en-US"/>
        </a:p>
      </dgm:t>
    </dgm:pt>
    <dgm:pt modelId="{2697E39A-7ECF-4CDC-8B69-6BEDEFBB0D86}" type="sibTrans" cxnId="{C3462228-2995-46BA-A9BC-1E6979FCBB68}">
      <dgm:prSet/>
      <dgm:spPr/>
      <dgm:t>
        <a:bodyPr/>
        <a:lstStyle/>
        <a:p>
          <a:endParaRPr lang="en-US"/>
        </a:p>
      </dgm:t>
    </dgm:pt>
    <dgm:pt modelId="{C3DA26D5-E96B-4CB6-8318-AF40A2418453}" type="pres">
      <dgm:prSet presAssocID="{8BF91165-9BDB-45EA-9A0A-C27227FD3721}" presName="root" presStyleCnt="0">
        <dgm:presLayoutVars>
          <dgm:dir/>
          <dgm:resizeHandles val="exact"/>
        </dgm:presLayoutVars>
      </dgm:prSet>
      <dgm:spPr/>
    </dgm:pt>
    <dgm:pt modelId="{C28B3326-184C-4C6D-B394-302A33A63FCF}" type="pres">
      <dgm:prSet presAssocID="{D880F56D-0281-4BDF-915C-D669321F7977}" presName="compNode" presStyleCnt="0"/>
      <dgm:spPr/>
    </dgm:pt>
    <dgm:pt modelId="{63F4A1A6-B0F4-43F5-80D6-382ABA03C4A6}" type="pres">
      <dgm:prSet presAssocID="{D880F56D-0281-4BDF-915C-D669321F797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521E9A41-0399-4F6D-9A51-0D1578F20632}" type="pres">
      <dgm:prSet presAssocID="{D880F56D-0281-4BDF-915C-D669321F7977}" presName="spaceRect" presStyleCnt="0"/>
      <dgm:spPr/>
    </dgm:pt>
    <dgm:pt modelId="{7D6F9F29-1032-4BD6-B1A9-0225E81BC215}" type="pres">
      <dgm:prSet presAssocID="{D880F56D-0281-4BDF-915C-D669321F7977}" presName="textRect" presStyleLbl="revTx" presStyleIdx="0" presStyleCnt="7">
        <dgm:presLayoutVars>
          <dgm:chMax val="1"/>
          <dgm:chPref val="1"/>
        </dgm:presLayoutVars>
      </dgm:prSet>
      <dgm:spPr/>
    </dgm:pt>
    <dgm:pt modelId="{DBB805BE-9FAC-45C6-9AD7-C424BA133745}" type="pres">
      <dgm:prSet presAssocID="{BE8A0CFA-A61F-4290-BCDA-CB0906B363F6}" presName="sibTrans" presStyleCnt="0"/>
      <dgm:spPr/>
    </dgm:pt>
    <dgm:pt modelId="{4F488C8D-4A15-46E6-BD76-6A15C80116A2}" type="pres">
      <dgm:prSet presAssocID="{74A70852-9A4B-4258-8BAC-A7536AEDE3F8}" presName="compNode" presStyleCnt="0"/>
      <dgm:spPr/>
    </dgm:pt>
    <dgm:pt modelId="{C99FA79C-6EC1-41F7-8905-6B8B6AA54CCF}" type="pres">
      <dgm:prSet presAssocID="{74A70852-9A4B-4258-8BAC-A7536AEDE3F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8906974-0F23-4EB5-8A93-05CF41DAA088}" type="pres">
      <dgm:prSet presAssocID="{74A70852-9A4B-4258-8BAC-A7536AEDE3F8}" presName="spaceRect" presStyleCnt="0"/>
      <dgm:spPr/>
    </dgm:pt>
    <dgm:pt modelId="{A24FCED1-1781-4740-BF1B-6B89A7AF1770}" type="pres">
      <dgm:prSet presAssocID="{74A70852-9A4B-4258-8BAC-A7536AEDE3F8}" presName="textRect" presStyleLbl="revTx" presStyleIdx="1" presStyleCnt="7">
        <dgm:presLayoutVars>
          <dgm:chMax val="1"/>
          <dgm:chPref val="1"/>
        </dgm:presLayoutVars>
      </dgm:prSet>
      <dgm:spPr/>
    </dgm:pt>
    <dgm:pt modelId="{27D0D849-7249-46A0-81B8-38DE07DBC3A3}" type="pres">
      <dgm:prSet presAssocID="{3C98A493-9565-4303-B2A1-F9328DA2A563}" presName="sibTrans" presStyleCnt="0"/>
      <dgm:spPr/>
    </dgm:pt>
    <dgm:pt modelId="{0A122EBD-7ABB-462D-A811-9A6ACDF46DC5}" type="pres">
      <dgm:prSet presAssocID="{69EEE69A-DFFB-4A15-A45A-9C3693A69F03}" presName="compNode" presStyleCnt="0"/>
      <dgm:spPr/>
    </dgm:pt>
    <dgm:pt modelId="{38E594A0-BE34-4D30-B86A-5513B38A8B23}" type="pres">
      <dgm:prSet presAssocID="{69EEE69A-DFFB-4A15-A45A-9C3693A69F0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curity Camera"/>
        </a:ext>
      </dgm:extLst>
    </dgm:pt>
    <dgm:pt modelId="{92BC3ECF-F63F-41B8-A455-1E3A83D49E74}" type="pres">
      <dgm:prSet presAssocID="{69EEE69A-DFFB-4A15-A45A-9C3693A69F03}" presName="spaceRect" presStyleCnt="0"/>
      <dgm:spPr/>
    </dgm:pt>
    <dgm:pt modelId="{AC8C5034-7947-4784-B45D-31A05EF9347B}" type="pres">
      <dgm:prSet presAssocID="{69EEE69A-DFFB-4A15-A45A-9C3693A69F03}" presName="textRect" presStyleLbl="revTx" presStyleIdx="2" presStyleCnt="7">
        <dgm:presLayoutVars>
          <dgm:chMax val="1"/>
          <dgm:chPref val="1"/>
        </dgm:presLayoutVars>
      </dgm:prSet>
      <dgm:spPr/>
    </dgm:pt>
    <dgm:pt modelId="{8198BD7C-8316-4120-BF36-1E9231BD1525}" type="pres">
      <dgm:prSet presAssocID="{B79A369A-E169-487B-B46A-3DA5144C88D3}" presName="sibTrans" presStyleCnt="0"/>
      <dgm:spPr/>
    </dgm:pt>
    <dgm:pt modelId="{C3B9B221-4A79-4D77-9398-D7E675050D6E}" type="pres">
      <dgm:prSet presAssocID="{23ABC127-5E55-4C7F-BE68-B0A6253E584D}" presName="compNode" presStyleCnt="0"/>
      <dgm:spPr/>
    </dgm:pt>
    <dgm:pt modelId="{C24A606D-E3B9-4E3F-9993-852C5D17F134}" type="pres">
      <dgm:prSet presAssocID="{23ABC127-5E55-4C7F-BE68-B0A6253E584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tubes"/>
        </a:ext>
      </dgm:extLst>
    </dgm:pt>
    <dgm:pt modelId="{CD4EB4E4-F066-4C5F-91FA-0E8E9BC4770E}" type="pres">
      <dgm:prSet presAssocID="{23ABC127-5E55-4C7F-BE68-B0A6253E584D}" presName="spaceRect" presStyleCnt="0"/>
      <dgm:spPr/>
    </dgm:pt>
    <dgm:pt modelId="{58EB2445-4345-4B34-A28A-3662C2692E68}" type="pres">
      <dgm:prSet presAssocID="{23ABC127-5E55-4C7F-BE68-B0A6253E584D}" presName="textRect" presStyleLbl="revTx" presStyleIdx="3" presStyleCnt="7">
        <dgm:presLayoutVars>
          <dgm:chMax val="1"/>
          <dgm:chPref val="1"/>
        </dgm:presLayoutVars>
      </dgm:prSet>
      <dgm:spPr/>
    </dgm:pt>
    <dgm:pt modelId="{297D4069-C663-47DE-93B4-B556F5FD04F9}" type="pres">
      <dgm:prSet presAssocID="{691F401C-F320-4ACF-A214-23DCB617317B}" presName="sibTrans" presStyleCnt="0"/>
      <dgm:spPr/>
    </dgm:pt>
    <dgm:pt modelId="{57C14EE7-BA37-441D-93A0-A352744D1774}" type="pres">
      <dgm:prSet presAssocID="{EEE47401-04A0-43E5-A788-F65BAE185F07}" presName="compNode" presStyleCnt="0"/>
      <dgm:spPr/>
    </dgm:pt>
    <dgm:pt modelId="{3D076420-811F-4A08-9269-106DBB736804}" type="pres">
      <dgm:prSet presAssocID="{EEE47401-04A0-43E5-A788-F65BAE185F0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 dropper"/>
        </a:ext>
      </dgm:extLst>
    </dgm:pt>
    <dgm:pt modelId="{4EE24BA6-19B8-4F09-BF0F-3DEE7AFC251D}" type="pres">
      <dgm:prSet presAssocID="{EEE47401-04A0-43E5-A788-F65BAE185F07}" presName="spaceRect" presStyleCnt="0"/>
      <dgm:spPr/>
    </dgm:pt>
    <dgm:pt modelId="{B3B06F01-CC10-44CA-8240-EEBBB29D2D03}" type="pres">
      <dgm:prSet presAssocID="{EEE47401-04A0-43E5-A788-F65BAE185F07}" presName="textRect" presStyleLbl="revTx" presStyleIdx="4" presStyleCnt="7">
        <dgm:presLayoutVars>
          <dgm:chMax val="1"/>
          <dgm:chPref val="1"/>
        </dgm:presLayoutVars>
      </dgm:prSet>
      <dgm:spPr/>
    </dgm:pt>
    <dgm:pt modelId="{552670AD-2F76-47E7-82DB-C8AC5602DEB8}" type="pres">
      <dgm:prSet presAssocID="{1D88F0EC-5F57-4D24-B690-A9B8569CC0BE}" presName="sibTrans" presStyleCnt="0"/>
      <dgm:spPr/>
    </dgm:pt>
    <dgm:pt modelId="{C8A36322-2DAE-4AB7-ABD1-E630CA8FD25B}" type="pres">
      <dgm:prSet presAssocID="{E95D24FC-4A23-4CBD-AA4E-51664ACCE6D7}" presName="compNode" presStyleCnt="0"/>
      <dgm:spPr/>
    </dgm:pt>
    <dgm:pt modelId="{BD3BE10D-23CF-4648-82FE-58A7935E0208}" type="pres">
      <dgm:prSet presAssocID="{E95D24FC-4A23-4CBD-AA4E-51664ACCE6D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rker"/>
        </a:ext>
      </dgm:extLst>
    </dgm:pt>
    <dgm:pt modelId="{1F954E61-700D-4116-BD89-4C1788A58A1D}" type="pres">
      <dgm:prSet presAssocID="{E95D24FC-4A23-4CBD-AA4E-51664ACCE6D7}" presName="spaceRect" presStyleCnt="0"/>
      <dgm:spPr/>
    </dgm:pt>
    <dgm:pt modelId="{F6AC4413-4BEC-4A75-B0E8-AF4B52557664}" type="pres">
      <dgm:prSet presAssocID="{E95D24FC-4A23-4CBD-AA4E-51664ACCE6D7}" presName="textRect" presStyleLbl="revTx" presStyleIdx="5" presStyleCnt="7">
        <dgm:presLayoutVars>
          <dgm:chMax val="1"/>
          <dgm:chPref val="1"/>
        </dgm:presLayoutVars>
      </dgm:prSet>
      <dgm:spPr/>
    </dgm:pt>
    <dgm:pt modelId="{59987478-0F5C-4B38-8BA4-A9400030C1B8}" type="pres">
      <dgm:prSet presAssocID="{AD20BED3-FE6F-4FA1-905C-0152DF998FD9}" presName="sibTrans" presStyleCnt="0"/>
      <dgm:spPr/>
    </dgm:pt>
    <dgm:pt modelId="{8349E09A-4BB7-42C4-BC3E-521973FFBBC3}" type="pres">
      <dgm:prSet presAssocID="{16307681-375A-446A-BC8E-AC26FAC15817}" presName="compNode" presStyleCnt="0"/>
      <dgm:spPr/>
    </dgm:pt>
    <dgm:pt modelId="{A94D837D-7309-405D-A1E8-7092C8DF1A36}" type="pres">
      <dgm:prSet presAssocID="{16307681-375A-446A-BC8E-AC26FAC1581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ar chart"/>
        </a:ext>
      </dgm:extLst>
    </dgm:pt>
    <dgm:pt modelId="{211FB635-8E00-472E-B364-15EB0B91A982}" type="pres">
      <dgm:prSet presAssocID="{16307681-375A-446A-BC8E-AC26FAC15817}" presName="spaceRect" presStyleCnt="0"/>
      <dgm:spPr/>
    </dgm:pt>
    <dgm:pt modelId="{67FC2F17-40AA-43AA-92DD-64D0CF929820}" type="pres">
      <dgm:prSet presAssocID="{16307681-375A-446A-BC8E-AC26FAC15817}" presName="textRect" presStyleLbl="revTx" presStyleIdx="6" presStyleCnt="7">
        <dgm:presLayoutVars>
          <dgm:chMax val="1"/>
          <dgm:chPref val="1"/>
        </dgm:presLayoutVars>
      </dgm:prSet>
      <dgm:spPr/>
    </dgm:pt>
  </dgm:ptLst>
  <dgm:cxnLst>
    <dgm:cxn modelId="{7FDECB0F-613C-4E45-8F55-CB2B7CD0C86F}" type="presOf" srcId="{16307681-375A-446A-BC8E-AC26FAC15817}" destId="{67FC2F17-40AA-43AA-92DD-64D0CF929820}" srcOrd="0" destOrd="0" presId="urn:microsoft.com/office/officeart/2018/2/layout/IconLabelList"/>
    <dgm:cxn modelId="{FF68FE1E-D039-48A4-9827-83714244EF94}" srcId="{8BF91165-9BDB-45EA-9A0A-C27227FD3721}" destId="{69EEE69A-DFFB-4A15-A45A-9C3693A69F03}" srcOrd="2" destOrd="0" parTransId="{F14F3D69-CBE7-4CB7-9317-608CF1B08BBE}" sibTransId="{B79A369A-E169-487B-B46A-3DA5144C88D3}"/>
    <dgm:cxn modelId="{C3462228-2995-46BA-A9BC-1E6979FCBB68}" srcId="{8BF91165-9BDB-45EA-9A0A-C27227FD3721}" destId="{16307681-375A-446A-BC8E-AC26FAC15817}" srcOrd="6" destOrd="0" parTransId="{4D9EDCF8-3F84-4CCE-8A1E-2C2537887BA4}" sibTransId="{2697E39A-7ECF-4CDC-8B69-6BEDEFBB0D86}"/>
    <dgm:cxn modelId="{E757DF2E-2507-441F-BFF5-5930651E9E58}" type="presOf" srcId="{69EEE69A-DFFB-4A15-A45A-9C3693A69F03}" destId="{AC8C5034-7947-4784-B45D-31A05EF9347B}" srcOrd="0" destOrd="0" presId="urn:microsoft.com/office/officeart/2018/2/layout/IconLabelList"/>
    <dgm:cxn modelId="{F134BF3E-F8D4-4E43-ABB4-BA42FC40D061}" srcId="{8BF91165-9BDB-45EA-9A0A-C27227FD3721}" destId="{D880F56D-0281-4BDF-915C-D669321F7977}" srcOrd="0" destOrd="0" parTransId="{76D382D1-6CCC-44FE-B0AD-FBD5E9ED8347}" sibTransId="{BE8A0CFA-A61F-4290-BCDA-CB0906B363F6}"/>
    <dgm:cxn modelId="{F0C2EE3F-4FEA-409F-9E1C-72795C57C8DE}" type="presOf" srcId="{D880F56D-0281-4BDF-915C-D669321F7977}" destId="{7D6F9F29-1032-4BD6-B1A9-0225E81BC215}" srcOrd="0" destOrd="0" presId="urn:microsoft.com/office/officeart/2018/2/layout/IconLabelList"/>
    <dgm:cxn modelId="{2AF5D940-42CC-4C29-80C7-78B423F1D4EC}" type="presOf" srcId="{E95D24FC-4A23-4CBD-AA4E-51664ACCE6D7}" destId="{F6AC4413-4BEC-4A75-B0E8-AF4B52557664}" srcOrd="0" destOrd="0" presId="urn:microsoft.com/office/officeart/2018/2/layout/IconLabelList"/>
    <dgm:cxn modelId="{DBB3C861-1D74-4AFA-991C-2C641E4D4EB9}" srcId="{8BF91165-9BDB-45EA-9A0A-C27227FD3721}" destId="{23ABC127-5E55-4C7F-BE68-B0A6253E584D}" srcOrd="3" destOrd="0" parTransId="{93F2C027-066E-4130-9B16-676CD1CFFB17}" sibTransId="{691F401C-F320-4ACF-A214-23DCB617317B}"/>
    <dgm:cxn modelId="{49410B85-9572-4D21-BC1B-2E218D683B0B}" type="presOf" srcId="{8BF91165-9BDB-45EA-9A0A-C27227FD3721}" destId="{C3DA26D5-E96B-4CB6-8318-AF40A2418453}" srcOrd="0" destOrd="0" presId="urn:microsoft.com/office/officeart/2018/2/layout/IconLabelList"/>
    <dgm:cxn modelId="{0BF0E2A4-F80E-4582-A1B9-37E183223C58}" srcId="{8BF91165-9BDB-45EA-9A0A-C27227FD3721}" destId="{E95D24FC-4A23-4CBD-AA4E-51664ACCE6D7}" srcOrd="5" destOrd="0" parTransId="{2FB339E3-81D4-4374-BFD5-CC91A9F69018}" sibTransId="{AD20BED3-FE6F-4FA1-905C-0152DF998FD9}"/>
    <dgm:cxn modelId="{1A5D6EA7-E9B8-42D2-BD29-3C2B6AD83725}" type="presOf" srcId="{EEE47401-04A0-43E5-A788-F65BAE185F07}" destId="{B3B06F01-CC10-44CA-8240-EEBBB29D2D03}" srcOrd="0" destOrd="0" presId="urn:microsoft.com/office/officeart/2018/2/layout/IconLabelList"/>
    <dgm:cxn modelId="{F91EA9BC-A05E-4D96-A0D6-9EB9966354DA}" srcId="{8BF91165-9BDB-45EA-9A0A-C27227FD3721}" destId="{74A70852-9A4B-4258-8BAC-A7536AEDE3F8}" srcOrd="1" destOrd="0" parTransId="{8F9C0277-84CD-488E-8E77-CD867A8AC21D}" sibTransId="{3C98A493-9565-4303-B2A1-F9328DA2A563}"/>
    <dgm:cxn modelId="{D649F0C3-1078-4EC8-92BE-0AF6C2BE9346}" type="presOf" srcId="{74A70852-9A4B-4258-8BAC-A7536AEDE3F8}" destId="{A24FCED1-1781-4740-BF1B-6B89A7AF1770}" srcOrd="0" destOrd="0" presId="urn:microsoft.com/office/officeart/2018/2/layout/IconLabelList"/>
    <dgm:cxn modelId="{C6C50BDC-DDCA-4CE1-8D6D-330740856F1F}" type="presOf" srcId="{23ABC127-5E55-4C7F-BE68-B0A6253E584D}" destId="{58EB2445-4345-4B34-A28A-3662C2692E68}" srcOrd="0" destOrd="0" presId="urn:microsoft.com/office/officeart/2018/2/layout/IconLabelList"/>
    <dgm:cxn modelId="{DD4114DE-4AB4-473A-A353-67283CD74463}" srcId="{8BF91165-9BDB-45EA-9A0A-C27227FD3721}" destId="{EEE47401-04A0-43E5-A788-F65BAE185F07}" srcOrd="4" destOrd="0" parTransId="{4A934D0A-46BB-44BC-B436-A8A8DCD6E807}" sibTransId="{1D88F0EC-5F57-4D24-B690-A9B8569CC0BE}"/>
    <dgm:cxn modelId="{98B9F82D-E899-495B-B26A-C80A0EB3D695}" type="presParOf" srcId="{C3DA26D5-E96B-4CB6-8318-AF40A2418453}" destId="{C28B3326-184C-4C6D-B394-302A33A63FCF}" srcOrd="0" destOrd="0" presId="urn:microsoft.com/office/officeart/2018/2/layout/IconLabelList"/>
    <dgm:cxn modelId="{257E5D58-07EE-40BB-912E-0CE26865A056}" type="presParOf" srcId="{C28B3326-184C-4C6D-B394-302A33A63FCF}" destId="{63F4A1A6-B0F4-43F5-80D6-382ABA03C4A6}" srcOrd="0" destOrd="0" presId="urn:microsoft.com/office/officeart/2018/2/layout/IconLabelList"/>
    <dgm:cxn modelId="{63CE7E23-CCAB-4E8E-81CF-056B9CAACFB8}" type="presParOf" srcId="{C28B3326-184C-4C6D-B394-302A33A63FCF}" destId="{521E9A41-0399-4F6D-9A51-0D1578F20632}" srcOrd="1" destOrd="0" presId="urn:microsoft.com/office/officeart/2018/2/layout/IconLabelList"/>
    <dgm:cxn modelId="{5D7F599A-E7F8-414C-93D0-C68098EDD57E}" type="presParOf" srcId="{C28B3326-184C-4C6D-B394-302A33A63FCF}" destId="{7D6F9F29-1032-4BD6-B1A9-0225E81BC215}" srcOrd="2" destOrd="0" presId="urn:microsoft.com/office/officeart/2018/2/layout/IconLabelList"/>
    <dgm:cxn modelId="{97259CD6-443D-483B-9473-BFC89F93B827}" type="presParOf" srcId="{C3DA26D5-E96B-4CB6-8318-AF40A2418453}" destId="{DBB805BE-9FAC-45C6-9AD7-C424BA133745}" srcOrd="1" destOrd="0" presId="urn:microsoft.com/office/officeart/2018/2/layout/IconLabelList"/>
    <dgm:cxn modelId="{E02B3198-4226-446E-A645-374FDB9D94F2}" type="presParOf" srcId="{C3DA26D5-E96B-4CB6-8318-AF40A2418453}" destId="{4F488C8D-4A15-46E6-BD76-6A15C80116A2}" srcOrd="2" destOrd="0" presId="urn:microsoft.com/office/officeart/2018/2/layout/IconLabelList"/>
    <dgm:cxn modelId="{D89F6225-4C92-485F-BD8D-071C5E9071F3}" type="presParOf" srcId="{4F488C8D-4A15-46E6-BD76-6A15C80116A2}" destId="{C99FA79C-6EC1-41F7-8905-6B8B6AA54CCF}" srcOrd="0" destOrd="0" presId="urn:microsoft.com/office/officeart/2018/2/layout/IconLabelList"/>
    <dgm:cxn modelId="{B834549F-3ABA-41BA-B805-8DBD3B14E7A0}" type="presParOf" srcId="{4F488C8D-4A15-46E6-BD76-6A15C80116A2}" destId="{88906974-0F23-4EB5-8A93-05CF41DAA088}" srcOrd="1" destOrd="0" presId="urn:microsoft.com/office/officeart/2018/2/layout/IconLabelList"/>
    <dgm:cxn modelId="{3BD6E5E8-6DEA-4D33-9D97-22A2D9A2CBFC}" type="presParOf" srcId="{4F488C8D-4A15-46E6-BD76-6A15C80116A2}" destId="{A24FCED1-1781-4740-BF1B-6B89A7AF1770}" srcOrd="2" destOrd="0" presId="urn:microsoft.com/office/officeart/2018/2/layout/IconLabelList"/>
    <dgm:cxn modelId="{4EBDBC4E-BC58-42F3-A6D0-F522C5860CF7}" type="presParOf" srcId="{C3DA26D5-E96B-4CB6-8318-AF40A2418453}" destId="{27D0D849-7249-46A0-81B8-38DE07DBC3A3}" srcOrd="3" destOrd="0" presId="urn:microsoft.com/office/officeart/2018/2/layout/IconLabelList"/>
    <dgm:cxn modelId="{D2C56D48-E469-4E81-97EB-7F96D6728FAE}" type="presParOf" srcId="{C3DA26D5-E96B-4CB6-8318-AF40A2418453}" destId="{0A122EBD-7ABB-462D-A811-9A6ACDF46DC5}" srcOrd="4" destOrd="0" presId="urn:microsoft.com/office/officeart/2018/2/layout/IconLabelList"/>
    <dgm:cxn modelId="{B46310D1-A725-4EF2-8F44-02CE45550F08}" type="presParOf" srcId="{0A122EBD-7ABB-462D-A811-9A6ACDF46DC5}" destId="{38E594A0-BE34-4D30-B86A-5513B38A8B23}" srcOrd="0" destOrd="0" presId="urn:microsoft.com/office/officeart/2018/2/layout/IconLabelList"/>
    <dgm:cxn modelId="{865BC9DB-3851-463A-BFB0-A30E13CA009E}" type="presParOf" srcId="{0A122EBD-7ABB-462D-A811-9A6ACDF46DC5}" destId="{92BC3ECF-F63F-41B8-A455-1E3A83D49E74}" srcOrd="1" destOrd="0" presId="urn:microsoft.com/office/officeart/2018/2/layout/IconLabelList"/>
    <dgm:cxn modelId="{625BDCAB-898C-45C1-A60A-C5B39F37F31C}" type="presParOf" srcId="{0A122EBD-7ABB-462D-A811-9A6ACDF46DC5}" destId="{AC8C5034-7947-4784-B45D-31A05EF9347B}" srcOrd="2" destOrd="0" presId="urn:microsoft.com/office/officeart/2018/2/layout/IconLabelList"/>
    <dgm:cxn modelId="{523BD125-4304-4BBB-B8ED-FA5FBC79F590}" type="presParOf" srcId="{C3DA26D5-E96B-4CB6-8318-AF40A2418453}" destId="{8198BD7C-8316-4120-BF36-1E9231BD1525}" srcOrd="5" destOrd="0" presId="urn:microsoft.com/office/officeart/2018/2/layout/IconLabelList"/>
    <dgm:cxn modelId="{27862BE8-8E44-4E5A-B88C-06F81245F2E7}" type="presParOf" srcId="{C3DA26D5-E96B-4CB6-8318-AF40A2418453}" destId="{C3B9B221-4A79-4D77-9398-D7E675050D6E}" srcOrd="6" destOrd="0" presId="urn:microsoft.com/office/officeart/2018/2/layout/IconLabelList"/>
    <dgm:cxn modelId="{BF629CA1-1CB7-40D8-856A-904206305F15}" type="presParOf" srcId="{C3B9B221-4A79-4D77-9398-D7E675050D6E}" destId="{C24A606D-E3B9-4E3F-9993-852C5D17F134}" srcOrd="0" destOrd="0" presId="urn:microsoft.com/office/officeart/2018/2/layout/IconLabelList"/>
    <dgm:cxn modelId="{6EB2E9EB-531F-4FFF-93D2-F879D4D04E64}" type="presParOf" srcId="{C3B9B221-4A79-4D77-9398-D7E675050D6E}" destId="{CD4EB4E4-F066-4C5F-91FA-0E8E9BC4770E}" srcOrd="1" destOrd="0" presId="urn:microsoft.com/office/officeart/2018/2/layout/IconLabelList"/>
    <dgm:cxn modelId="{DEF8350B-4F27-4AA6-A49A-FE175CAF9C4C}" type="presParOf" srcId="{C3B9B221-4A79-4D77-9398-D7E675050D6E}" destId="{58EB2445-4345-4B34-A28A-3662C2692E68}" srcOrd="2" destOrd="0" presId="urn:microsoft.com/office/officeart/2018/2/layout/IconLabelList"/>
    <dgm:cxn modelId="{3E476EA2-F50F-4959-92E2-5548F30A27FC}" type="presParOf" srcId="{C3DA26D5-E96B-4CB6-8318-AF40A2418453}" destId="{297D4069-C663-47DE-93B4-B556F5FD04F9}" srcOrd="7" destOrd="0" presId="urn:microsoft.com/office/officeart/2018/2/layout/IconLabelList"/>
    <dgm:cxn modelId="{B0E0132D-8619-453E-85F6-F2ACAA27ECF3}" type="presParOf" srcId="{C3DA26D5-E96B-4CB6-8318-AF40A2418453}" destId="{57C14EE7-BA37-441D-93A0-A352744D1774}" srcOrd="8" destOrd="0" presId="urn:microsoft.com/office/officeart/2018/2/layout/IconLabelList"/>
    <dgm:cxn modelId="{B2FDFE0C-8B6A-46D4-BF4D-49350A74484E}" type="presParOf" srcId="{57C14EE7-BA37-441D-93A0-A352744D1774}" destId="{3D076420-811F-4A08-9269-106DBB736804}" srcOrd="0" destOrd="0" presId="urn:microsoft.com/office/officeart/2018/2/layout/IconLabelList"/>
    <dgm:cxn modelId="{18727B11-4F7B-4B7E-91C5-F90AF6C7E877}" type="presParOf" srcId="{57C14EE7-BA37-441D-93A0-A352744D1774}" destId="{4EE24BA6-19B8-4F09-BF0F-3DEE7AFC251D}" srcOrd="1" destOrd="0" presId="urn:microsoft.com/office/officeart/2018/2/layout/IconLabelList"/>
    <dgm:cxn modelId="{546844DF-BF9D-4293-B7CE-C95DB1E0DDA0}" type="presParOf" srcId="{57C14EE7-BA37-441D-93A0-A352744D1774}" destId="{B3B06F01-CC10-44CA-8240-EEBBB29D2D03}" srcOrd="2" destOrd="0" presId="urn:microsoft.com/office/officeart/2018/2/layout/IconLabelList"/>
    <dgm:cxn modelId="{1DBFC261-292E-45EC-84B0-0B7031B4A313}" type="presParOf" srcId="{C3DA26D5-E96B-4CB6-8318-AF40A2418453}" destId="{552670AD-2F76-47E7-82DB-C8AC5602DEB8}" srcOrd="9" destOrd="0" presId="urn:microsoft.com/office/officeart/2018/2/layout/IconLabelList"/>
    <dgm:cxn modelId="{8334FF18-E3BC-4953-B69A-AD061C409EDF}" type="presParOf" srcId="{C3DA26D5-E96B-4CB6-8318-AF40A2418453}" destId="{C8A36322-2DAE-4AB7-ABD1-E630CA8FD25B}" srcOrd="10" destOrd="0" presId="urn:microsoft.com/office/officeart/2018/2/layout/IconLabelList"/>
    <dgm:cxn modelId="{5E177A58-5695-4446-B9BB-B3A7E3D8698F}" type="presParOf" srcId="{C8A36322-2DAE-4AB7-ABD1-E630CA8FD25B}" destId="{BD3BE10D-23CF-4648-82FE-58A7935E0208}" srcOrd="0" destOrd="0" presId="urn:microsoft.com/office/officeart/2018/2/layout/IconLabelList"/>
    <dgm:cxn modelId="{02DDD3C4-08A3-44CD-AFF6-F557FD9FFFB1}" type="presParOf" srcId="{C8A36322-2DAE-4AB7-ABD1-E630CA8FD25B}" destId="{1F954E61-700D-4116-BD89-4C1788A58A1D}" srcOrd="1" destOrd="0" presId="urn:microsoft.com/office/officeart/2018/2/layout/IconLabelList"/>
    <dgm:cxn modelId="{00CB7C8B-DBE1-4244-8FFF-1DC6E1EA2342}" type="presParOf" srcId="{C8A36322-2DAE-4AB7-ABD1-E630CA8FD25B}" destId="{F6AC4413-4BEC-4A75-B0E8-AF4B52557664}" srcOrd="2" destOrd="0" presId="urn:microsoft.com/office/officeart/2018/2/layout/IconLabelList"/>
    <dgm:cxn modelId="{8695F26A-C730-4E47-A8D6-ECE2160CA564}" type="presParOf" srcId="{C3DA26D5-E96B-4CB6-8318-AF40A2418453}" destId="{59987478-0F5C-4B38-8BA4-A9400030C1B8}" srcOrd="11" destOrd="0" presId="urn:microsoft.com/office/officeart/2018/2/layout/IconLabelList"/>
    <dgm:cxn modelId="{421CCD43-8F89-4408-BE04-C6F3786F0333}" type="presParOf" srcId="{C3DA26D5-E96B-4CB6-8318-AF40A2418453}" destId="{8349E09A-4BB7-42C4-BC3E-521973FFBBC3}" srcOrd="12" destOrd="0" presId="urn:microsoft.com/office/officeart/2018/2/layout/IconLabelList"/>
    <dgm:cxn modelId="{44614B84-AD3E-4437-8126-839237DE99FA}" type="presParOf" srcId="{8349E09A-4BB7-42C4-BC3E-521973FFBBC3}" destId="{A94D837D-7309-405D-A1E8-7092C8DF1A36}" srcOrd="0" destOrd="0" presId="urn:microsoft.com/office/officeart/2018/2/layout/IconLabelList"/>
    <dgm:cxn modelId="{0EFE6229-8DFE-4091-909A-7B9CF88DF5C7}" type="presParOf" srcId="{8349E09A-4BB7-42C4-BC3E-521973FFBBC3}" destId="{211FB635-8E00-472E-B364-15EB0B91A982}" srcOrd="1" destOrd="0" presId="urn:microsoft.com/office/officeart/2018/2/layout/IconLabelList"/>
    <dgm:cxn modelId="{A0A4DA9B-5855-48E9-A9D7-FE8AB966EA3F}" type="presParOf" srcId="{8349E09A-4BB7-42C4-BC3E-521973FFBBC3}" destId="{67FC2F17-40AA-43AA-92DD-64D0CF92982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39DFD7-53B2-4B6D-8DBE-7B6EA7A4821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87849C-C39A-40C5-9E1F-1218D2D74E1E}">
      <dgm:prSet custT="0"/>
      <dgm:spPr/>
      <dgm:t>
        <a:bodyPr/>
        <a:lstStyle/>
        <a:p>
          <a:pPr>
            <a:lnSpc>
              <a:spcPct val="100000"/>
            </a:lnSpc>
          </a:pPr>
          <a:r>
            <a:rPr lang="en-GB" sz="1800">
              <a:latin typeface="Arial"/>
              <a:cs typeface="Arial"/>
            </a:rPr>
            <a:t>Wastewater surveillance detects poliovirus early.</a:t>
          </a:r>
          <a:endParaRPr lang="en-US" sz="1800">
            <a:latin typeface="Arial"/>
            <a:cs typeface="Arial"/>
          </a:endParaRPr>
        </a:p>
      </dgm:t>
    </dgm:pt>
    <dgm:pt modelId="{FBC7DC6F-3158-4A1A-A37D-C661BC61332C}" type="parTrans" cxnId="{4E569ACA-A422-4005-AD6A-D3075C73ECB2}">
      <dgm:prSet/>
      <dgm:spPr/>
      <dgm:t>
        <a:bodyPr/>
        <a:lstStyle/>
        <a:p>
          <a:endParaRPr lang="en-US"/>
        </a:p>
      </dgm:t>
    </dgm:pt>
    <dgm:pt modelId="{A8B3F979-329F-4FFA-808D-E7067C752855}" type="sibTrans" cxnId="{4E569ACA-A422-4005-AD6A-D3075C73ECB2}">
      <dgm:prSet/>
      <dgm:spPr/>
      <dgm:t>
        <a:bodyPr/>
        <a:lstStyle/>
        <a:p>
          <a:endParaRPr lang="en-US"/>
        </a:p>
      </dgm:t>
    </dgm:pt>
    <dgm:pt modelId="{251F7985-DF12-453C-83CD-ADB5BE1E00F8}">
      <dgm:prSet/>
      <dgm:spPr/>
      <dgm:t>
        <a:bodyPr/>
        <a:lstStyle/>
        <a:p>
          <a:pPr>
            <a:lnSpc>
              <a:spcPct val="100000"/>
            </a:lnSpc>
          </a:pPr>
          <a:r>
            <a:rPr lang="en-GB" sz="1800">
              <a:latin typeface="Arial"/>
              <a:cs typeface="Arial"/>
            </a:rPr>
            <a:t>Sewage testing can find silent transmission.</a:t>
          </a:r>
          <a:endParaRPr lang="en-US" sz="1800">
            <a:latin typeface="Arial"/>
            <a:cs typeface="Arial"/>
          </a:endParaRPr>
        </a:p>
      </dgm:t>
    </dgm:pt>
    <dgm:pt modelId="{C72556CD-50E0-4D78-96A3-970716B29B1B}" type="parTrans" cxnId="{2E2FCDF2-2DFD-4FDA-933F-8B0B5D1684DE}">
      <dgm:prSet/>
      <dgm:spPr/>
      <dgm:t>
        <a:bodyPr/>
        <a:lstStyle/>
        <a:p>
          <a:endParaRPr lang="en-US"/>
        </a:p>
      </dgm:t>
    </dgm:pt>
    <dgm:pt modelId="{38AB4008-4714-4157-B8FD-71D797439470}" type="sibTrans" cxnId="{2E2FCDF2-2DFD-4FDA-933F-8B0B5D1684DE}">
      <dgm:prSet/>
      <dgm:spPr/>
      <dgm:t>
        <a:bodyPr/>
        <a:lstStyle/>
        <a:p>
          <a:endParaRPr lang="en-US"/>
        </a:p>
      </dgm:t>
    </dgm:pt>
    <dgm:pt modelId="{96B6EDD8-8C07-4F9B-9EC5-FFCCDEF65CCD}">
      <dgm:prSet/>
      <dgm:spPr/>
      <dgm:t>
        <a:bodyPr/>
        <a:lstStyle/>
        <a:p>
          <a:pPr>
            <a:lnSpc>
              <a:spcPct val="100000"/>
            </a:lnSpc>
          </a:pPr>
          <a:r>
            <a:rPr lang="en-GB" sz="1800">
              <a:latin typeface="Arial"/>
              <a:cs typeface="Arial"/>
            </a:rPr>
            <a:t>Useful before symptoms appear.</a:t>
          </a:r>
          <a:endParaRPr lang="en-US" sz="1800">
            <a:latin typeface="Arial"/>
            <a:cs typeface="Arial"/>
          </a:endParaRPr>
        </a:p>
      </dgm:t>
    </dgm:pt>
    <dgm:pt modelId="{2681343A-D7E8-497E-8044-40E70F6E2582}" type="parTrans" cxnId="{8D250EEA-DA1F-4A72-9E54-9F829D0C68FD}">
      <dgm:prSet/>
      <dgm:spPr/>
      <dgm:t>
        <a:bodyPr/>
        <a:lstStyle/>
        <a:p>
          <a:endParaRPr lang="en-US"/>
        </a:p>
      </dgm:t>
    </dgm:pt>
    <dgm:pt modelId="{88876494-B0AF-4741-8781-A8E209819F3B}" type="sibTrans" cxnId="{8D250EEA-DA1F-4A72-9E54-9F829D0C68FD}">
      <dgm:prSet/>
      <dgm:spPr/>
      <dgm:t>
        <a:bodyPr/>
        <a:lstStyle/>
        <a:p>
          <a:endParaRPr lang="en-US"/>
        </a:p>
      </dgm:t>
    </dgm:pt>
    <dgm:pt modelId="{C5030147-9971-4E6C-B006-96A24F17722E}">
      <dgm:prSet/>
      <dgm:spPr/>
      <dgm:t>
        <a:bodyPr/>
        <a:lstStyle/>
        <a:p>
          <a:pPr>
            <a:lnSpc>
              <a:spcPct val="100000"/>
            </a:lnSpc>
          </a:pPr>
          <a:r>
            <a:rPr lang="en-GB" sz="1800">
              <a:latin typeface="Arial"/>
              <a:cs typeface="Arial"/>
            </a:rPr>
            <a:t>Helps target vaccination campaigns.</a:t>
          </a:r>
          <a:endParaRPr lang="en-US" sz="1800">
            <a:latin typeface="Arial"/>
            <a:cs typeface="Arial"/>
          </a:endParaRPr>
        </a:p>
      </dgm:t>
    </dgm:pt>
    <dgm:pt modelId="{211573A6-D5DA-4853-B5ED-FAA4A4A31D90}" type="parTrans" cxnId="{33705FD2-E346-4F0B-81D8-9646BE03E310}">
      <dgm:prSet/>
      <dgm:spPr/>
      <dgm:t>
        <a:bodyPr/>
        <a:lstStyle/>
        <a:p>
          <a:endParaRPr lang="en-US"/>
        </a:p>
      </dgm:t>
    </dgm:pt>
    <dgm:pt modelId="{A385CE90-BCE1-4218-BE33-AEA962BEBCA8}" type="sibTrans" cxnId="{33705FD2-E346-4F0B-81D8-9646BE03E310}">
      <dgm:prSet/>
      <dgm:spPr/>
      <dgm:t>
        <a:bodyPr/>
        <a:lstStyle/>
        <a:p>
          <a:endParaRPr lang="en-US"/>
        </a:p>
      </dgm:t>
    </dgm:pt>
    <dgm:pt modelId="{70F0FC2E-F559-4D58-9531-C395F0028082}">
      <dgm:prSet/>
      <dgm:spPr/>
      <dgm:t>
        <a:bodyPr/>
        <a:lstStyle/>
        <a:p>
          <a:pPr>
            <a:lnSpc>
              <a:spcPct val="100000"/>
            </a:lnSpc>
          </a:pPr>
          <a:r>
            <a:rPr lang="en-GB" sz="1800">
              <a:latin typeface="Arial"/>
              <a:cs typeface="Arial"/>
            </a:rPr>
            <a:t>Used as an early warning system.</a:t>
          </a:r>
          <a:endParaRPr lang="en-US" sz="1800">
            <a:latin typeface="Arial"/>
            <a:cs typeface="Arial"/>
          </a:endParaRPr>
        </a:p>
      </dgm:t>
    </dgm:pt>
    <dgm:pt modelId="{F7D4A3D1-4E70-4B32-A0CC-51C9448BECBE}" type="parTrans" cxnId="{248D0527-906C-45A9-BB28-8F409B9B48D7}">
      <dgm:prSet/>
      <dgm:spPr/>
      <dgm:t>
        <a:bodyPr/>
        <a:lstStyle/>
        <a:p>
          <a:endParaRPr lang="en-US"/>
        </a:p>
      </dgm:t>
    </dgm:pt>
    <dgm:pt modelId="{FF7B5CD7-B79A-4EC1-B5E5-566DD3C6432B}" type="sibTrans" cxnId="{248D0527-906C-45A9-BB28-8F409B9B48D7}">
      <dgm:prSet/>
      <dgm:spPr/>
      <dgm:t>
        <a:bodyPr/>
        <a:lstStyle/>
        <a:p>
          <a:endParaRPr lang="en-US"/>
        </a:p>
      </dgm:t>
    </dgm:pt>
    <dgm:pt modelId="{54CFB92F-FA37-46CA-8543-1D5E6BFFFB3F}" type="pres">
      <dgm:prSet presAssocID="{F239DFD7-53B2-4B6D-8DBE-7B6EA7A48212}" presName="root" presStyleCnt="0">
        <dgm:presLayoutVars>
          <dgm:dir/>
          <dgm:resizeHandles val="exact"/>
        </dgm:presLayoutVars>
      </dgm:prSet>
      <dgm:spPr/>
    </dgm:pt>
    <dgm:pt modelId="{D1BEE1B8-03E7-49CC-BB65-8432F6CB1F3E}" type="pres">
      <dgm:prSet presAssocID="{7987849C-C39A-40C5-9E1F-1218D2D74E1E}" presName="compNode" presStyleCnt="0"/>
      <dgm:spPr/>
    </dgm:pt>
    <dgm:pt modelId="{C5969C65-9B7E-4E76-A3E6-81AB77917175}" type="pres">
      <dgm:prSet presAssocID="{7987849C-C39A-40C5-9E1F-1218D2D74E1E}" presName="bgRect" presStyleLbl="bgShp" presStyleIdx="0" presStyleCnt="5"/>
      <dgm:spPr/>
    </dgm:pt>
    <dgm:pt modelId="{0B9DAD83-B266-4DF1-998E-FA4D39EF4766}" type="pres">
      <dgm:prSet presAssocID="{7987849C-C39A-40C5-9E1F-1218D2D74E1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8975B01-CA3A-4B3D-A3A0-C50997448596}" type="pres">
      <dgm:prSet presAssocID="{7987849C-C39A-40C5-9E1F-1218D2D74E1E}" presName="spaceRect" presStyleCnt="0"/>
      <dgm:spPr/>
    </dgm:pt>
    <dgm:pt modelId="{E57C23FA-EC08-4FBB-BA49-532DE6966F29}" type="pres">
      <dgm:prSet presAssocID="{7987849C-C39A-40C5-9E1F-1218D2D74E1E}" presName="parTx" presStyleLbl="revTx" presStyleIdx="0" presStyleCnt="5">
        <dgm:presLayoutVars>
          <dgm:chMax val="0"/>
          <dgm:chPref val="0"/>
        </dgm:presLayoutVars>
      </dgm:prSet>
      <dgm:spPr/>
    </dgm:pt>
    <dgm:pt modelId="{86C1266C-5F21-43CF-9106-F3248ACFE51F}" type="pres">
      <dgm:prSet presAssocID="{A8B3F979-329F-4FFA-808D-E7067C752855}" presName="sibTrans" presStyleCnt="0"/>
      <dgm:spPr/>
    </dgm:pt>
    <dgm:pt modelId="{55262ABD-0BAB-492B-A4E6-2AD8F7D133FF}" type="pres">
      <dgm:prSet presAssocID="{251F7985-DF12-453C-83CD-ADB5BE1E00F8}" presName="compNode" presStyleCnt="0"/>
      <dgm:spPr/>
    </dgm:pt>
    <dgm:pt modelId="{5609E53F-4C91-46C0-9299-B1F659E2E3B5}" type="pres">
      <dgm:prSet presAssocID="{251F7985-DF12-453C-83CD-ADB5BE1E00F8}" presName="bgRect" presStyleLbl="bgShp" presStyleIdx="1" presStyleCnt="5"/>
      <dgm:spPr/>
    </dgm:pt>
    <dgm:pt modelId="{F75B1CB6-4ED4-4F5C-AA22-6DF0C5AC4581}" type="pres">
      <dgm:prSet presAssocID="{251F7985-DF12-453C-83CD-ADB5BE1E00F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k"/>
        </a:ext>
      </dgm:extLst>
    </dgm:pt>
    <dgm:pt modelId="{98D4A8FA-D561-447C-AC83-01CAE6220B52}" type="pres">
      <dgm:prSet presAssocID="{251F7985-DF12-453C-83CD-ADB5BE1E00F8}" presName="spaceRect" presStyleCnt="0"/>
      <dgm:spPr/>
    </dgm:pt>
    <dgm:pt modelId="{43C4C497-0852-49F4-9E65-8DF70AC1AA02}" type="pres">
      <dgm:prSet presAssocID="{251F7985-DF12-453C-83CD-ADB5BE1E00F8}" presName="parTx" presStyleLbl="revTx" presStyleIdx="1" presStyleCnt="5">
        <dgm:presLayoutVars>
          <dgm:chMax val="0"/>
          <dgm:chPref val="0"/>
        </dgm:presLayoutVars>
      </dgm:prSet>
      <dgm:spPr/>
    </dgm:pt>
    <dgm:pt modelId="{7B95EC69-3507-4F21-9C99-41BADAD29B0F}" type="pres">
      <dgm:prSet presAssocID="{38AB4008-4714-4157-B8FD-71D797439470}" presName="sibTrans" presStyleCnt="0"/>
      <dgm:spPr/>
    </dgm:pt>
    <dgm:pt modelId="{781D90C3-150D-484C-B0AB-2BDF1F1E3EA5}" type="pres">
      <dgm:prSet presAssocID="{96B6EDD8-8C07-4F9B-9EC5-FFCCDEF65CCD}" presName="compNode" presStyleCnt="0"/>
      <dgm:spPr/>
    </dgm:pt>
    <dgm:pt modelId="{60F53B9B-7839-4CCF-885F-D2979BEE41D4}" type="pres">
      <dgm:prSet presAssocID="{96B6EDD8-8C07-4F9B-9EC5-FFCCDEF65CCD}" presName="bgRect" presStyleLbl="bgShp" presStyleIdx="2" presStyleCnt="5"/>
      <dgm:spPr/>
    </dgm:pt>
    <dgm:pt modelId="{8FA653B3-AB4D-4C96-92FE-9040B1F414DE}" type="pres">
      <dgm:prSet presAssocID="{96B6EDD8-8C07-4F9B-9EC5-FFCCDEF65CC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9952E2CA-7D83-4DF9-8C8F-D44E09505159}" type="pres">
      <dgm:prSet presAssocID="{96B6EDD8-8C07-4F9B-9EC5-FFCCDEF65CCD}" presName="spaceRect" presStyleCnt="0"/>
      <dgm:spPr/>
    </dgm:pt>
    <dgm:pt modelId="{ACB4620C-E288-4222-AA1E-AA195074DA78}" type="pres">
      <dgm:prSet presAssocID="{96B6EDD8-8C07-4F9B-9EC5-FFCCDEF65CCD}" presName="parTx" presStyleLbl="revTx" presStyleIdx="2" presStyleCnt="5">
        <dgm:presLayoutVars>
          <dgm:chMax val="0"/>
          <dgm:chPref val="0"/>
        </dgm:presLayoutVars>
      </dgm:prSet>
      <dgm:spPr/>
    </dgm:pt>
    <dgm:pt modelId="{8BC2CF91-C6A3-4B7C-AE88-E4FE744D12E7}" type="pres">
      <dgm:prSet presAssocID="{88876494-B0AF-4741-8781-A8E209819F3B}" presName="sibTrans" presStyleCnt="0"/>
      <dgm:spPr/>
    </dgm:pt>
    <dgm:pt modelId="{04A636A5-7C2E-4885-A7C1-076A6A15ABD1}" type="pres">
      <dgm:prSet presAssocID="{C5030147-9971-4E6C-B006-96A24F17722E}" presName="compNode" presStyleCnt="0"/>
      <dgm:spPr/>
    </dgm:pt>
    <dgm:pt modelId="{98A13C28-1339-4917-A9FE-A17CE6453509}" type="pres">
      <dgm:prSet presAssocID="{C5030147-9971-4E6C-B006-96A24F17722E}" presName="bgRect" presStyleLbl="bgShp" presStyleIdx="3" presStyleCnt="5"/>
      <dgm:spPr/>
    </dgm:pt>
    <dgm:pt modelId="{E5038FD9-8C44-4798-93C9-DF8D6E3B8BFC}" type="pres">
      <dgm:prSet presAssocID="{C5030147-9971-4E6C-B006-96A24F17722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6C2A151D-8310-4A00-952B-8348684AD5C0}" type="pres">
      <dgm:prSet presAssocID="{C5030147-9971-4E6C-B006-96A24F17722E}" presName="spaceRect" presStyleCnt="0"/>
      <dgm:spPr/>
    </dgm:pt>
    <dgm:pt modelId="{0874F995-1147-4996-89B2-E4AD79BA3386}" type="pres">
      <dgm:prSet presAssocID="{C5030147-9971-4E6C-B006-96A24F17722E}" presName="parTx" presStyleLbl="revTx" presStyleIdx="3" presStyleCnt="5">
        <dgm:presLayoutVars>
          <dgm:chMax val="0"/>
          <dgm:chPref val="0"/>
        </dgm:presLayoutVars>
      </dgm:prSet>
      <dgm:spPr/>
    </dgm:pt>
    <dgm:pt modelId="{2372C227-4564-424D-8960-C6F880CBF511}" type="pres">
      <dgm:prSet presAssocID="{A385CE90-BCE1-4218-BE33-AEA962BEBCA8}" presName="sibTrans" presStyleCnt="0"/>
      <dgm:spPr/>
    </dgm:pt>
    <dgm:pt modelId="{C3450C22-8F69-4FE0-AD37-9804BC773D00}" type="pres">
      <dgm:prSet presAssocID="{70F0FC2E-F559-4D58-9531-C395F0028082}" presName="compNode" presStyleCnt="0"/>
      <dgm:spPr/>
    </dgm:pt>
    <dgm:pt modelId="{E1CDE025-ECFA-4AA6-B2A8-21F2FD1BADC7}" type="pres">
      <dgm:prSet presAssocID="{70F0FC2E-F559-4D58-9531-C395F0028082}" presName="bgRect" presStyleLbl="bgShp" presStyleIdx="4" presStyleCnt="5"/>
      <dgm:spPr/>
    </dgm:pt>
    <dgm:pt modelId="{84FB3C3E-2CA5-4428-BFCC-F21E0F10D473}" type="pres">
      <dgm:prSet presAssocID="{70F0FC2E-F559-4D58-9531-C395F002808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ACBD7A53-E3C1-48A5-BF46-934EB355A3F9}" type="pres">
      <dgm:prSet presAssocID="{70F0FC2E-F559-4D58-9531-C395F0028082}" presName="spaceRect" presStyleCnt="0"/>
      <dgm:spPr/>
    </dgm:pt>
    <dgm:pt modelId="{C04566C8-7C3D-4722-A938-BBD10E179D79}" type="pres">
      <dgm:prSet presAssocID="{70F0FC2E-F559-4D58-9531-C395F0028082}" presName="parTx" presStyleLbl="revTx" presStyleIdx="4" presStyleCnt="5">
        <dgm:presLayoutVars>
          <dgm:chMax val="0"/>
          <dgm:chPref val="0"/>
        </dgm:presLayoutVars>
      </dgm:prSet>
      <dgm:spPr/>
    </dgm:pt>
  </dgm:ptLst>
  <dgm:cxnLst>
    <dgm:cxn modelId="{DB2CB208-DCBA-4987-8F2A-D533D74F8302}" type="presOf" srcId="{251F7985-DF12-453C-83CD-ADB5BE1E00F8}" destId="{43C4C497-0852-49F4-9E65-8DF70AC1AA02}" srcOrd="0" destOrd="0" presId="urn:microsoft.com/office/officeart/2018/2/layout/IconVerticalSolidList"/>
    <dgm:cxn modelId="{C557781F-9FD3-4757-9733-08E04367594D}" type="presOf" srcId="{F239DFD7-53B2-4B6D-8DBE-7B6EA7A48212}" destId="{54CFB92F-FA37-46CA-8543-1D5E6BFFFB3F}" srcOrd="0" destOrd="0" presId="urn:microsoft.com/office/officeart/2018/2/layout/IconVerticalSolidList"/>
    <dgm:cxn modelId="{248D0527-906C-45A9-BB28-8F409B9B48D7}" srcId="{F239DFD7-53B2-4B6D-8DBE-7B6EA7A48212}" destId="{70F0FC2E-F559-4D58-9531-C395F0028082}" srcOrd="4" destOrd="0" parTransId="{F7D4A3D1-4E70-4B32-A0CC-51C9448BECBE}" sibTransId="{FF7B5CD7-B79A-4EC1-B5E5-566DD3C6432B}"/>
    <dgm:cxn modelId="{3E9E2964-EB8E-455F-BA13-C837DB221C72}" type="presOf" srcId="{96B6EDD8-8C07-4F9B-9EC5-FFCCDEF65CCD}" destId="{ACB4620C-E288-4222-AA1E-AA195074DA78}" srcOrd="0" destOrd="0" presId="urn:microsoft.com/office/officeart/2018/2/layout/IconVerticalSolidList"/>
    <dgm:cxn modelId="{EF3B2A53-25B6-4B2B-B9D4-EB16743DE252}" type="presOf" srcId="{70F0FC2E-F559-4D58-9531-C395F0028082}" destId="{C04566C8-7C3D-4722-A938-BBD10E179D79}" srcOrd="0" destOrd="0" presId="urn:microsoft.com/office/officeart/2018/2/layout/IconVerticalSolidList"/>
    <dgm:cxn modelId="{F5B1A587-F955-4E1B-9EEE-A3C80029EE36}" type="presOf" srcId="{7987849C-C39A-40C5-9E1F-1218D2D74E1E}" destId="{E57C23FA-EC08-4FBB-BA49-532DE6966F29}" srcOrd="0" destOrd="0" presId="urn:microsoft.com/office/officeart/2018/2/layout/IconVerticalSolidList"/>
    <dgm:cxn modelId="{4E569ACA-A422-4005-AD6A-D3075C73ECB2}" srcId="{F239DFD7-53B2-4B6D-8DBE-7B6EA7A48212}" destId="{7987849C-C39A-40C5-9E1F-1218D2D74E1E}" srcOrd="0" destOrd="0" parTransId="{FBC7DC6F-3158-4A1A-A37D-C661BC61332C}" sibTransId="{A8B3F979-329F-4FFA-808D-E7067C752855}"/>
    <dgm:cxn modelId="{13D943CD-DF72-49E7-BA66-D580546DEF30}" type="presOf" srcId="{C5030147-9971-4E6C-B006-96A24F17722E}" destId="{0874F995-1147-4996-89B2-E4AD79BA3386}" srcOrd="0" destOrd="0" presId="urn:microsoft.com/office/officeart/2018/2/layout/IconVerticalSolidList"/>
    <dgm:cxn modelId="{33705FD2-E346-4F0B-81D8-9646BE03E310}" srcId="{F239DFD7-53B2-4B6D-8DBE-7B6EA7A48212}" destId="{C5030147-9971-4E6C-B006-96A24F17722E}" srcOrd="3" destOrd="0" parTransId="{211573A6-D5DA-4853-B5ED-FAA4A4A31D90}" sibTransId="{A385CE90-BCE1-4218-BE33-AEA962BEBCA8}"/>
    <dgm:cxn modelId="{8D250EEA-DA1F-4A72-9E54-9F829D0C68FD}" srcId="{F239DFD7-53B2-4B6D-8DBE-7B6EA7A48212}" destId="{96B6EDD8-8C07-4F9B-9EC5-FFCCDEF65CCD}" srcOrd="2" destOrd="0" parTransId="{2681343A-D7E8-497E-8044-40E70F6E2582}" sibTransId="{88876494-B0AF-4741-8781-A8E209819F3B}"/>
    <dgm:cxn modelId="{2E2FCDF2-2DFD-4FDA-933F-8B0B5D1684DE}" srcId="{F239DFD7-53B2-4B6D-8DBE-7B6EA7A48212}" destId="{251F7985-DF12-453C-83CD-ADB5BE1E00F8}" srcOrd="1" destOrd="0" parTransId="{C72556CD-50E0-4D78-96A3-970716B29B1B}" sibTransId="{38AB4008-4714-4157-B8FD-71D797439470}"/>
    <dgm:cxn modelId="{A6A1FFAA-0F5A-484A-92AF-AB907B2EC8FE}" type="presParOf" srcId="{54CFB92F-FA37-46CA-8543-1D5E6BFFFB3F}" destId="{D1BEE1B8-03E7-49CC-BB65-8432F6CB1F3E}" srcOrd="0" destOrd="0" presId="urn:microsoft.com/office/officeart/2018/2/layout/IconVerticalSolidList"/>
    <dgm:cxn modelId="{F7D78D10-F945-4FC1-BCE0-1A213BC56FC9}" type="presParOf" srcId="{D1BEE1B8-03E7-49CC-BB65-8432F6CB1F3E}" destId="{C5969C65-9B7E-4E76-A3E6-81AB77917175}" srcOrd="0" destOrd="0" presId="urn:microsoft.com/office/officeart/2018/2/layout/IconVerticalSolidList"/>
    <dgm:cxn modelId="{362626FA-E5BE-463A-9E8D-56270909A841}" type="presParOf" srcId="{D1BEE1B8-03E7-49CC-BB65-8432F6CB1F3E}" destId="{0B9DAD83-B266-4DF1-998E-FA4D39EF4766}" srcOrd="1" destOrd="0" presId="urn:microsoft.com/office/officeart/2018/2/layout/IconVerticalSolidList"/>
    <dgm:cxn modelId="{043D613D-894E-419B-86C6-35E148DDE2B3}" type="presParOf" srcId="{D1BEE1B8-03E7-49CC-BB65-8432F6CB1F3E}" destId="{B8975B01-CA3A-4B3D-A3A0-C50997448596}" srcOrd="2" destOrd="0" presId="urn:microsoft.com/office/officeart/2018/2/layout/IconVerticalSolidList"/>
    <dgm:cxn modelId="{564599DF-E7D0-4B34-8D20-E2A878A4C3B2}" type="presParOf" srcId="{D1BEE1B8-03E7-49CC-BB65-8432F6CB1F3E}" destId="{E57C23FA-EC08-4FBB-BA49-532DE6966F29}" srcOrd="3" destOrd="0" presId="urn:microsoft.com/office/officeart/2018/2/layout/IconVerticalSolidList"/>
    <dgm:cxn modelId="{8E9051E8-9FC0-488C-A013-E527DCAF5827}" type="presParOf" srcId="{54CFB92F-FA37-46CA-8543-1D5E6BFFFB3F}" destId="{86C1266C-5F21-43CF-9106-F3248ACFE51F}" srcOrd="1" destOrd="0" presId="urn:microsoft.com/office/officeart/2018/2/layout/IconVerticalSolidList"/>
    <dgm:cxn modelId="{24786CB4-C08C-45B1-B12F-BD6A2B7DCE0B}" type="presParOf" srcId="{54CFB92F-FA37-46CA-8543-1D5E6BFFFB3F}" destId="{55262ABD-0BAB-492B-A4E6-2AD8F7D133FF}" srcOrd="2" destOrd="0" presId="urn:microsoft.com/office/officeart/2018/2/layout/IconVerticalSolidList"/>
    <dgm:cxn modelId="{8FB9CD28-1C6E-486F-A931-1239534CE93D}" type="presParOf" srcId="{55262ABD-0BAB-492B-A4E6-2AD8F7D133FF}" destId="{5609E53F-4C91-46C0-9299-B1F659E2E3B5}" srcOrd="0" destOrd="0" presId="urn:microsoft.com/office/officeart/2018/2/layout/IconVerticalSolidList"/>
    <dgm:cxn modelId="{B35C8BBA-87FF-4E59-BE0E-E075DA447006}" type="presParOf" srcId="{55262ABD-0BAB-492B-A4E6-2AD8F7D133FF}" destId="{F75B1CB6-4ED4-4F5C-AA22-6DF0C5AC4581}" srcOrd="1" destOrd="0" presId="urn:microsoft.com/office/officeart/2018/2/layout/IconVerticalSolidList"/>
    <dgm:cxn modelId="{DFEA6632-C00F-4E5B-A792-65D57B1B9E01}" type="presParOf" srcId="{55262ABD-0BAB-492B-A4E6-2AD8F7D133FF}" destId="{98D4A8FA-D561-447C-AC83-01CAE6220B52}" srcOrd="2" destOrd="0" presId="urn:microsoft.com/office/officeart/2018/2/layout/IconVerticalSolidList"/>
    <dgm:cxn modelId="{A0F2C7B7-7931-4B8E-92F6-0726FB7613B9}" type="presParOf" srcId="{55262ABD-0BAB-492B-A4E6-2AD8F7D133FF}" destId="{43C4C497-0852-49F4-9E65-8DF70AC1AA02}" srcOrd="3" destOrd="0" presId="urn:microsoft.com/office/officeart/2018/2/layout/IconVerticalSolidList"/>
    <dgm:cxn modelId="{CEC6BA22-438D-4FE7-B0EC-38C95DB5687B}" type="presParOf" srcId="{54CFB92F-FA37-46CA-8543-1D5E6BFFFB3F}" destId="{7B95EC69-3507-4F21-9C99-41BADAD29B0F}" srcOrd="3" destOrd="0" presId="urn:microsoft.com/office/officeart/2018/2/layout/IconVerticalSolidList"/>
    <dgm:cxn modelId="{60A0BF94-EAC1-4241-BA9A-CD0C1F0CCA0D}" type="presParOf" srcId="{54CFB92F-FA37-46CA-8543-1D5E6BFFFB3F}" destId="{781D90C3-150D-484C-B0AB-2BDF1F1E3EA5}" srcOrd="4" destOrd="0" presId="urn:microsoft.com/office/officeart/2018/2/layout/IconVerticalSolidList"/>
    <dgm:cxn modelId="{DF75A5E5-D2D7-4056-BBDF-25C86AB0F674}" type="presParOf" srcId="{781D90C3-150D-484C-B0AB-2BDF1F1E3EA5}" destId="{60F53B9B-7839-4CCF-885F-D2979BEE41D4}" srcOrd="0" destOrd="0" presId="urn:microsoft.com/office/officeart/2018/2/layout/IconVerticalSolidList"/>
    <dgm:cxn modelId="{38BAE8A3-D2DD-4DB7-ADF3-4D93833DE698}" type="presParOf" srcId="{781D90C3-150D-484C-B0AB-2BDF1F1E3EA5}" destId="{8FA653B3-AB4D-4C96-92FE-9040B1F414DE}" srcOrd="1" destOrd="0" presId="urn:microsoft.com/office/officeart/2018/2/layout/IconVerticalSolidList"/>
    <dgm:cxn modelId="{872AAA87-C457-4B4C-ACE2-9AF471459215}" type="presParOf" srcId="{781D90C3-150D-484C-B0AB-2BDF1F1E3EA5}" destId="{9952E2CA-7D83-4DF9-8C8F-D44E09505159}" srcOrd="2" destOrd="0" presId="urn:microsoft.com/office/officeart/2018/2/layout/IconVerticalSolidList"/>
    <dgm:cxn modelId="{AB55D934-D3A0-4CB0-9782-4B580AE1F67E}" type="presParOf" srcId="{781D90C3-150D-484C-B0AB-2BDF1F1E3EA5}" destId="{ACB4620C-E288-4222-AA1E-AA195074DA78}" srcOrd="3" destOrd="0" presId="urn:microsoft.com/office/officeart/2018/2/layout/IconVerticalSolidList"/>
    <dgm:cxn modelId="{D29586AD-6411-442A-882E-69888C7FA0CA}" type="presParOf" srcId="{54CFB92F-FA37-46CA-8543-1D5E6BFFFB3F}" destId="{8BC2CF91-C6A3-4B7C-AE88-E4FE744D12E7}" srcOrd="5" destOrd="0" presId="urn:microsoft.com/office/officeart/2018/2/layout/IconVerticalSolidList"/>
    <dgm:cxn modelId="{D3DB60F0-8A4C-44CF-B5C7-71CEECF9FAA5}" type="presParOf" srcId="{54CFB92F-FA37-46CA-8543-1D5E6BFFFB3F}" destId="{04A636A5-7C2E-4885-A7C1-076A6A15ABD1}" srcOrd="6" destOrd="0" presId="urn:microsoft.com/office/officeart/2018/2/layout/IconVerticalSolidList"/>
    <dgm:cxn modelId="{01DECFDD-B24F-4177-9921-7F52704CD4B5}" type="presParOf" srcId="{04A636A5-7C2E-4885-A7C1-076A6A15ABD1}" destId="{98A13C28-1339-4917-A9FE-A17CE6453509}" srcOrd="0" destOrd="0" presId="urn:microsoft.com/office/officeart/2018/2/layout/IconVerticalSolidList"/>
    <dgm:cxn modelId="{95CC878A-C912-4645-97D5-8655E9D73E1F}" type="presParOf" srcId="{04A636A5-7C2E-4885-A7C1-076A6A15ABD1}" destId="{E5038FD9-8C44-4798-93C9-DF8D6E3B8BFC}" srcOrd="1" destOrd="0" presId="urn:microsoft.com/office/officeart/2018/2/layout/IconVerticalSolidList"/>
    <dgm:cxn modelId="{AC0191EE-7504-49DB-B6F9-9AAFE64ADAD0}" type="presParOf" srcId="{04A636A5-7C2E-4885-A7C1-076A6A15ABD1}" destId="{6C2A151D-8310-4A00-952B-8348684AD5C0}" srcOrd="2" destOrd="0" presId="urn:microsoft.com/office/officeart/2018/2/layout/IconVerticalSolidList"/>
    <dgm:cxn modelId="{7875FA58-F062-498D-B3C3-E01065B7C413}" type="presParOf" srcId="{04A636A5-7C2E-4885-A7C1-076A6A15ABD1}" destId="{0874F995-1147-4996-89B2-E4AD79BA3386}" srcOrd="3" destOrd="0" presId="urn:microsoft.com/office/officeart/2018/2/layout/IconVerticalSolidList"/>
    <dgm:cxn modelId="{3C2B95C7-D646-4D8C-97C0-F7DB8EF7D62C}" type="presParOf" srcId="{54CFB92F-FA37-46CA-8543-1D5E6BFFFB3F}" destId="{2372C227-4564-424D-8960-C6F880CBF511}" srcOrd="7" destOrd="0" presId="urn:microsoft.com/office/officeart/2018/2/layout/IconVerticalSolidList"/>
    <dgm:cxn modelId="{DB797F28-CA20-4DE4-BF6B-BCAAED89F097}" type="presParOf" srcId="{54CFB92F-FA37-46CA-8543-1D5E6BFFFB3F}" destId="{C3450C22-8F69-4FE0-AD37-9804BC773D00}" srcOrd="8" destOrd="0" presId="urn:microsoft.com/office/officeart/2018/2/layout/IconVerticalSolidList"/>
    <dgm:cxn modelId="{A78394A4-13FF-430C-A68A-84E917FF6C03}" type="presParOf" srcId="{C3450C22-8F69-4FE0-AD37-9804BC773D00}" destId="{E1CDE025-ECFA-4AA6-B2A8-21F2FD1BADC7}" srcOrd="0" destOrd="0" presId="urn:microsoft.com/office/officeart/2018/2/layout/IconVerticalSolidList"/>
    <dgm:cxn modelId="{3FC73869-76BA-4A9B-B870-33BF0876D273}" type="presParOf" srcId="{C3450C22-8F69-4FE0-AD37-9804BC773D00}" destId="{84FB3C3E-2CA5-4428-BFCC-F21E0F10D473}" srcOrd="1" destOrd="0" presId="urn:microsoft.com/office/officeart/2018/2/layout/IconVerticalSolidList"/>
    <dgm:cxn modelId="{50D65FB1-06B3-4A0D-B8E6-DEB635FAB4B5}" type="presParOf" srcId="{C3450C22-8F69-4FE0-AD37-9804BC773D00}" destId="{ACBD7A53-E3C1-48A5-BF46-934EB355A3F9}" srcOrd="2" destOrd="0" presId="urn:microsoft.com/office/officeart/2018/2/layout/IconVerticalSolidList"/>
    <dgm:cxn modelId="{A8C80777-87AD-4270-936F-F786D0331354}" type="presParOf" srcId="{C3450C22-8F69-4FE0-AD37-9804BC773D00}" destId="{C04566C8-7C3D-4722-A938-BBD10E179D7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D1FC5C-738D-4E7B-9D0F-E80E7332481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7B3CD9A-1280-48CB-A849-21CBB1097A5C}">
      <dgm:prSet custT="1"/>
      <dgm:spPr/>
      <dgm:t>
        <a:bodyPr/>
        <a:lstStyle/>
        <a:p>
          <a:pPr>
            <a:lnSpc>
              <a:spcPct val="100000"/>
            </a:lnSpc>
          </a:pPr>
          <a:r>
            <a:rPr lang="en-US" sz="1100" b="1">
              <a:latin typeface="Aptos"/>
            </a:rPr>
            <a:t>Vaccination Programs</a:t>
          </a:r>
          <a:br>
            <a:rPr lang="en-US" sz="1100" b="1">
              <a:latin typeface="Aptos"/>
            </a:rPr>
          </a:br>
          <a:r>
            <a:rPr lang="en-US" sz="1100" b="1">
              <a:latin typeface="Aptos"/>
            </a:rPr>
            <a:t>Children receive the polio vaccine to build immunity and stop virus transmission (World Health Organization, 2022)</a:t>
          </a:r>
          <a:r>
            <a:rPr lang="en-US" sz="1100">
              <a:latin typeface="Aptos"/>
            </a:rPr>
            <a:t>.</a:t>
          </a:r>
        </a:p>
      </dgm:t>
    </dgm:pt>
    <dgm:pt modelId="{A2A12A91-303E-40CA-84BA-AE81DA83CBF3}" type="parTrans" cxnId="{E02EEAAA-D206-48D6-8872-4842FEEFAE3E}">
      <dgm:prSet/>
      <dgm:spPr/>
      <dgm:t>
        <a:bodyPr/>
        <a:lstStyle/>
        <a:p>
          <a:endParaRPr lang="en-US"/>
        </a:p>
      </dgm:t>
    </dgm:pt>
    <dgm:pt modelId="{772CCB30-9F5C-4075-A225-5275DE55D579}" type="sibTrans" cxnId="{E02EEAAA-D206-48D6-8872-4842FEEFAE3E}">
      <dgm:prSet/>
      <dgm:spPr/>
      <dgm:t>
        <a:bodyPr/>
        <a:lstStyle/>
        <a:p>
          <a:endParaRPr lang="en-US"/>
        </a:p>
      </dgm:t>
    </dgm:pt>
    <dgm:pt modelId="{DA0222D5-8FEE-4DEE-904D-FECFC10861D0}">
      <dgm:prSet custT="1"/>
      <dgm:spPr/>
      <dgm:t>
        <a:bodyPr/>
        <a:lstStyle/>
        <a:p>
          <a:pPr>
            <a:lnSpc>
              <a:spcPct val="100000"/>
            </a:lnSpc>
          </a:pPr>
          <a:r>
            <a:rPr lang="en-US" sz="1100" b="1">
              <a:latin typeface="Aptos"/>
            </a:rPr>
            <a:t>Health Education</a:t>
          </a:r>
          <a:br>
            <a:rPr lang="en-US" sz="1100" b="1">
              <a:latin typeface="Aptos"/>
            </a:rPr>
          </a:br>
          <a:r>
            <a:rPr lang="en-US" sz="1100" b="1">
              <a:latin typeface="Aptos"/>
            </a:rPr>
            <a:t>Communities are educated about polio symptoms, prevention, and the importance of vaccination (Global Polio Eradication Initiative, 2021)</a:t>
          </a:r>
          <a:r>
            <a:rPr lang="en-US" sz="1100">
              <a:latin typeface="Aptos"/>
            </a:rPr>
            <a:t>.</a:t>
          </a:r>
        </a:p>
      </dgm:t>
    </dgm:pt>
    <dgm:pt modelId="{D68B2506-1938-4F7A-B0FA-DCF1FF3D25AA}" type="parTrans" cxnId="{F653BFF0-FF8A-41E0-BA85-AAD140E1939C}">
      <dgm:prSet/>
      <dgm:spPr/>
      <dgm:t>
        <a:bodyPr/>
        <a:lstStyle/>
        <a:p>
          <a:endParaRPr lang="en-US"/>
        </a:p>
      </dgm:t>
    </dgm:pt>
    <dgm:pt modelId="{7AAC98A9-2416-41A1-AC07-8542DDFD5410}" type="sibTrans" cxnId="{F653BFF0-FF8A-41E0-BA85-AAD140E1939C}">
      <dgm:prSet/>
      <dgm:spPr/>
      <dgm:t>
        <a:bodyPr/>
        <a:lstStyle/>
        <a:p>
          <a:endParaRPr lang="en-US"/>
        </a:p>
      </dgm:t>
    </dgm:pt>
    <dgm:pt modelId="{A11030AC-2F9D-46AC-B754-7B410A90CF76}">
      <dgm:prSet custT="1"/>
      <dgm:spPr/>
      <dgm:t>
        <a:bodyPr/>
        <a:lstStyle/>
        <a:p>
          <a:pPr>
            <a:lnSpc>
              <a:spcPct val="100000"/>
            </a:lnSpc>
          </a:pPr>
          <a:r>
            <a:rPr lang="en-US" sz="1100" b="1">
              <a:latin typeface="Aptos"/>
            </a:rPr>
            <a:t>Hygiene Practices</a:t>
          </a:r>
          <a:br>
            <a:rPr lang="en-US" sz="1100" b="1">
              <a:latin typeface="Aptos"/>
            </a:rPr>
          </a:br>
          <a:r>
            <a:rPr lang="en-US" sz="1100" b="1">
              <a:latin typeface="Aptos"/>
            </a:rPr>
            <a:t>Regular handwashing and proper sanitation help reduce the spread of poliovirus (Centers for Disease Control and Prevention, 2020)</a:t>
          </a:r>
          <a:r>
            <a:rPr lang="en-US" sz="1100">
              <a:latin typeface="Aptos"/>
            </a:rPr>
            <a:t>.</a:t>
          </a:r>
        </a:p>
      </dgm:t>
    </dgm:pt>
    <dgm:pt modelId="{791F6B61-5B99-40EE-9971-CC419AF72475}" type="parTrans" cxnId="{4A78DC03-E08B-4F08-BB9A-DBB226A03EA6}">
      <dgm:prSet/>
      <dgm:spPr/>
      <dgm:t>
        <a:bodyPr/>
        <a:lstStyle/>
        <a:p>
          <a:endParaRPr lang="en-US"/>
        </a:p>
      </dgm:t>
    </dgm:pt>
    <dgm:pt modelId="{811E9B6D-983C-459F-9C23-CB902DC01FD5}" type="sibTrans" cxnId="{4A78DC03-E08B-4F08-BB9A-DBB226A03EA6}">
      <dgm:prSet/>
      <dgm:spPr/>
      <dgm:t>
        <a:bodyPr/>
        <a:lstStyle/>
        <a:p>
          <a:endParaRPr lang="en-US"/>
        </a:p>
      </dgm:t>
    </dgm:pt>
    <dgm:pt modelId="{37E246B5-6A39-4CB5-B6AE-3EF4E7FFE6F2}">
      <dgm:prSet custT="1"/>
      <dgm:spPr/>
      <dgm:t>
        <a:bodyPr/>
        <a:lstStyle/>
        <a:p>
          <a:pPr>
            <a:lnSpc>
              <a:spcPct val="100000"/>
            </a:lnSpc>
          </a:pPr>
          <a:r>
            <a:rPr lang="en-US" sz="1100" b="1">
              <a:latin typeface="Aptos"/>
            </a:rPr>
            <a:t>Safe Water and Sanitation</a:t>
          </a:r>
          <a:br>
            <a:rPr lang="en-US" sz="1100" b="1">
              <a:latin typeface="Aptos"/>
            </a:rPr>
          </a:br>
          <a:r>
            <a:rPr lang="en-US" sz="1100" b="1">
              <a:latin typeface="Aptos"/>
            </a:rPr>
            <a:t>Access to clean drinking water and proper waste disposal prevents contamination and infection (World Health Organization, 2021)</a:t>
          </a:r>
          <a:r>
            <a:rPr lang="en-US" sz="1100">
              <a:latin typeface="Aptos"/>
            </a:rPr>
            <a:t>.</a:t>
          </a:r>
        </a:p>
      </dgm:t>
    </dgm:pt>
    <dgm:pt modelId="{E792D663-303C-4185-B32D-0937331796A6}" type="parTrans" cxnId="{0F2A42BF-E810-452B-B868-6657FBE1E4CD}">
      <dgm:prSet/>
      <dgm:spPr/>
      <dgm:t>
        <a:bodyPr/>
        <a:lstStyle/>
        <a:p>
          <a:endParaRPr lang="en-US"/>
        </a:p>
      </dgm:t>
    </dgm:pt>
    <dgm:pt modelId="{DEF83BA2-A73A-4AD4-AA93-E3E1D81564F1}" type="sibTrans" cxnId="{0F2A42BF-E810-452B-B868-6657FBE1E4CD}">
      <dgm:prSet/>
      <dgm:spPr/>
      <dgm:t>
        <a:bodyPr/>
        <a:lstStyle/>
        <a:p>
          <a:endParaRPr lang="en-US"/>
        </a:p>
      </dgm:t>
    </dgm:pt>
    <dgm:pt modelId="{1142D04F-A4C6-47A5-A8AD-75A76D04F40B}" type="pres">
      <dgm:prSet presAssocID="{25D1FC5C-738D-4E7B-9D0F-E80E73324810}" presName="root" presStyleCnt="0">
        <dgm:presLayoutVars>
          <dgm:dir/>
          <dgm:resizeHandles val="exact"/>
        </dgm:presLayoutVars>
      </dgm:prSet>
      <dgm:spPr/>
    </dgm:pt>
    <dgm:pt modelId="{70D60BA2-8A43-466C-9FE1-66D2B181664D}" type="pres">
      <dgm:prSet presAssocID="{F7B3CD9A-1280-48CB-A849-21CBB1097A5C}" presName="compNode" presStyleCnt="0"/>
      <dgm:spPr/>
    </dgm:pt>
    <dgm:pt modelId="{B83EA2A9-0E31-4229-944E-D4354C0E3884}" type="pres">
      <dgm:prSet presAssocID="{F7B3CD9A-1280-48CB-A849-21CBB1097A5C}" presName="bgRect" presStyleLbl="bgShp" presStyleIdx="0" presStyleCnt="4"/>
      <dgm:spPr/>
    </dgm:pt>
    <dgm:pt modelId="{E5AE4F47-8E0F-4B54-85D8-BA0718F1E3CF}" type="pres">
      <dgm:prSet presAssocID="{F7B3CD9A-1280-48CB-A849-21CBB1097A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9093B005-C0E5-4C3B-A716-CDBEED98053F}" type="pres">
      <dgm:prSet presAssocID="{F7B3CD9A-1280-48CB-A849-21CBB1097A5C}" presName="spaceRect" presStyleCnt="0"/>
      <dgm:spPr/>
    </dgm:pt>
    <dgm:pt modelId="{2151FA32-B668-4A03-9CFD-B188C915BC00}" type="pres">
      <dgm:prSet presAssocID="{F7B3CD9A-1280-48CB-A849-21CBB1097A5C}" presName="parTx" presStyleLbl="revTx" presStyleIdx="0" presStyleCnt="4">
        <dgm:presLayoutVars>
          <dgm:chMax val="0"/>
          <dgm:chPref val="0"/>
        </dgm:presLayoutVars>
      </dgm:prSet>
      <dgm:spPr/>
    </dgm:pt>
    <dgm:pt modelId="{385C8C28-227D-4162-9FFD-12578D707DCC}" type="pres">
      <dgm:prSet presAssocID="{772CCB30-9F5C-4075-A225-5275DE55D579}" presName="sibTrans" presStyleCnt="0"/>
      <dgm:spPr/>
    </dgm:pt>
    <dgm:pt modelId="{D29CABB7-9F9E-40E8-A902-51A4DB28BDC5}" type="pres">
      <dgm:prSet presAssocID="{DA0222D5-8FEE-4DEE-904D-FECFC10861D0}" presName="compNode" presStyleCnt="0"/>
      <dgm:spPr/>
    </dgm:pt>
    <dgm:pt modelId="{50460FEF-5118-452D-BFF9-E20D1A548568}" type="pres">
      <dgm:prSet presAssocID="{DA0222D5-8FEE-4DEE-904D-FECFC10861D0}" presName="bgRect" presStyleLbl="bgShp" presStyleIdx="1" presStyleCnt="4"/>
      <dgm:spPr/>
    </dgm:pt>
    <dgm:pt modelId="{B008EA36-9D4C-4EDF-AC93-7B0AD238971C}" type="pres">
      <dgm:prSet presAssocID="{DA0222D5-8FEE-4DEE-904D-FECFC10861D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dropper"/>
        </a:ext>
      </dgm:extLst>
    </dgm:pt>
    <dgm:pt modelId="{2EAF9747-B69C-4726-B940-1144853250E7}" type="pres">
      <dgm:prSet presAssocID="{DA0222D5-8FEE-4DEE-904D-FECFC10861D0}" presName="spaceRect" presStyleCnt="0"/>
      <dgm:spPr/>
    </dgm:pt>
    <dgm:pt modelId="{86D1986F-2CFF-4423-99F7-7D8352A917C7}" type="pres">
      <dgm:prSet presAssocID="{DA0222D5-8FEE-4DEE-904D-FECFC10861D0}" presName="parTx" presStyleLbl="revTx" presStyleIdx="1" presStyleCnt="4">
        <dgm:presLayoutVars>
          <dgm:chMax val="0"/>
          <dgm:chPref val="0"/>
        </dgm:presLayoutVars>
      </dgm:prSet>
      <dgm:spPr/>
    </dgm:pt>
    <dgm:pt modelId="{5D376FDF-5F81-49E9-B287-1483EE10BF06}" type="pres">
      <dgm:prSet presAssocID="{7AAC98A9-2416-41A1-AC07-8542DDFD5410}" presName="sibTrans" presStyleCnt="0"/>
      <dgm:spPr/>
    </dgm:pt>
    <dgm:pt modelId="{EACC32BF-51DF-47E6-B07F-224B8FADECE1}" type="pres">
      <dgm:prSet presAssocID="{A11030AC-2F9D-46AC-B754-7B410A90CF76}" presName="compNode" presStyleCnt="0"/>
      <dgm:spPr/>
    </dgm:pt>
    <dgm:pt modelId="{A531A1DB-0A04-4D7A-BFAA-DBCA7E348865}" type="pres">
      <dgm:prSet presAssocID="{A11030AC-2F9D-46AC-B754-7B410A90CF76}" presName="bgRect" presStyleLbl="bgShp" presStyleIdx="2" presStyleCnt="4"/>
      <dgm:spPr/>
    </dgm:pt>
    <dgm:pt modelId="{B3C967E2-966F-487A-A876-921145ACC008}" type="pres">
      <dgm:prSet presAssocID="{A11030AC-2F9D-46AC-B754-7B410A90CF7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ink"/>
        </a:ext>
      </dgm:extLst>
    </dgm:pt>
    <dgm:pt modelId="{497EE2A0-200B-4383-9DF2-C81C30FAFA2B}" type="pres">
      <dgm:prSet presAssocID="{A11030AC-2F9D-46AC-B754-7B410A90CF76}" presName="spaceRect" presStyleCnt="0"/>
      <dgm:spPr/>
    </dgm:pt>
    <dgm:pt modelId="{3871557D-DDC4-4AE4-88DE-65153B9A3496}" type="pres">
      <dgm:prSet presAssocID="{A11030AC-2F9D-46AC-B754-7B410A90CF76}" presName="parTx" presStyleLbl="revTx" presStyleIdx="2" presStyleCnt="4">
        <dgm:presLayoutVars>
          <dgm:chMax val="0"/>
          <dgm:chPref val="0"/>
        </dgm:presLayoutVars>
      </dgm:prSet>
      <dgm:spPr/>
    </dgm:pt>
    <dgm:pt modelId="{3F92820F-8160-44D5-AA5D-FCAE5D1D551F}" type="pres">
      <dgm:prSet presAssocID="{811E9B6D-983C-459F-9C23-CB902DC01FD5}" presName="sibTrans" presStyleCnt="0"/>
      <dgm:spPr/>
    </dgm:pt>
    <dgm:pt modelId="{B2434227-4FC4-4937-A5FA-8AB1296B8A9A}" type="pres">
      <dgm:prSet presAssocID="{37E246B5-6A39-4CB5-B6AE-3EF4E7FFE6F2}" presName="compNode" presStyleCnt="0"/>
      <dgm:spPr/>
    </dgm:pt>
    <dgm:pt modelId="{0C4FA9A0-937E-4796-B75E-AB2EA447C137}" type="pres">
      <dgm:prSet presAssocID="{37E246B5-6A39-4CB5-B6AE-3EF4E7FFE6F2}" presName="bgRect" presStyleLbl="bgShp" presStyleIdx="3" presStyleCnt="4"/>
      <dgm:spPr/>
    </dgm:pt>
    <dgm:pt modelId="{B7D26788-5AA1-4CED-8366-A882CDA00274}" type="pres">
      <dgm:prSet presAssocID="{37E246B5-6A39-4CB5-B6AE-3EF4E7FFE6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4894EF23-7380-4C97-9C06-B9688E947F2A}" type="pres">
      <dgm:prSet presAssocID="{37E246B5-6A39-4CB5-B6AE-3EF4E7FFE6F2}" presName="spaceRect" presStyleCnt="0"/>
      <dgm:spPr/>
    </dgm:pt>
    <dgm:pt modelId="{1B03E5B5-0DB0-44D0-BA04-DD7065B787AF}" type="pres">
      <dgm:prSet presAssocID="{37E246B5-6A39-4CB5-B6AE-3EF4E7FFE6F2}" presName="parTx" presStyleLbl="revTx" presStyleIdx="3" presStyleCnt="4">
        <dgm:presLayoutVars>
          <dgm:chMax val="0"/>
          <dgm:chPref val="0"/>
        </dgm:presLayoutVars>
      </dgm:prSet>
      <dgm:spPr/>
    </dgm:pt>
  </dgm:ptLst>
  <dgm:cxnLst>
    <dgm:cxn modelId="{4A78DC03-E08B-4F08-BB9A-DBB226A03EA6}" srcId="{25D1FC5C-738D-4E7B-9D0F-E80E73324810}" destId="{A11030AC-2F9D-46AC-B754-7B410A90CF76}" srcOrd="2" destOrd="0" parTransId="{791F6B61-5B99-40EE-9971-CC419AF72475}" sibTransId="{811E9B6D-983C-459F-9C23-CB902DC01FD5}"/>
    <dgm:cxn modelId="{6BC7350D-33A8-46C9-A570-7B0699D9C78E}" type="presOf" srcId="{F7B3CD9A-1280-48CB-A849-21CBB1097A5C}" destId="{2151FA32-B668-4A03-9CFD-B188C915BC00}" srcOrd="0" destOrd="0" presId="urn:microsoft.com/office/officeart/2018/2/layout/IconVerticalSolidList"/>
    <dgm:cxn modelId="{B20AE719-33CD-4C59-B212-228ADC0795C2}" type="presOf" srcId="{37E246B5-6A39-4CB5-B6AE-3EF4E7FFE6F2}" destId="{1B03E5B5-0DB0-44D0-BA04-DD7065B787AF}" srcOrd="0" destOrd="0" presId="urn:microsoft.com/office/officeart/2018/2/layout/IconVerticalSolidList"/>
    <dgm:cxn modelId="{A8561A1B-53CB-4F54-96B1-DFBAEDA4686B}" type="presOf" srcId="{A11030AC-2F9D-46AC-B754-7B410A90CF76}" destId="{3871557D-DDC4-4AE4-88DE-65153B9A3496}" srcOrd="0" destOrd="0" presId="urn:microsoft.com/office/officeart/2018/2/layout/IconVerticalSolidList"/>
    <dgm:cxn modelId="{0E222339-8988-4727-A7D7-E10DA72AF2C9}" type="presOf" srcId="{DA0222D5-8FEE-4DEE-904D-FECFC10861D0}" destId="{86D1986F-2CFF-4423-99F7-7D8352A917C7}" srcOrd="0" destOrd="0" presId="urn:microsoft.com/office/officeart/2018/2/layout/IconVerticalSolidList"/>
    <dgm:cxn modelId="{D4646565-9A6D-42AF-A195-4A6AACA4EC05}" type="presOf" srcId="{25D1FC5C-738D-4E7B-9D0F-E80E73324810}" destId="{1142D04F-A4C6-47A5-A8AD-75A76D04F40B}" srcOrd="0" destOrd="0" presId="urn:microsoft.com/office/officeart/2018/2/layout/IconVerticalSolidList"/>
    <dgm:cxn modelId="{E02EEAAA-D206-48D6-8872-4842FEEFAE3E}" srcId="{25D1FC5C-738D-4E7B-9D0F-E80E73324810}" destId="{F7B3CD9A-1280-48CB-A849-21CBB1097A5C}" srcOrd="0" destOrd="0" parTransId="{A2A12A91-303E-40CA-84BA-AE81DA83CBF3}" sibTransId="{772CCB30-9F5C-4075-A225-5275DE55D579}"/>
    <dgm:cxn modelId="{0F2A42BF-E810-452B-B868-6657FBE1E4CD}" srcId="{25D1FC5C-738D-4E7B-9D0F-E80E73324810}" destId="{37E246B5-6A39-4CB5-B6AE-3EF4E7FFE6F2}" srcOrd="3" destOrd="0" parTransId="{E792D663-303C-4185-B32D-0937331796A6}" sibTransId="{DEF83BA2-A73A-4AD4-AA93-E3E1D81564F1}"/>
    <dgm:cxn modelId="{F653BFF0-FF8A-41E0-BA85-AAD140E1939C}" srcId="{25D1FC5C-738D-4E7B-9D0F-E80E73324810}" destId="{DA0222D5-8FEE-4DEE-904D-FECFC10861D0}" srcOrd="1" destOrd="0" parTransId="{D68B2506-1938-4F7A-B0FA-DCF1FF3D25AA}" sibTransId="{7AAC98A9-2416-41A1-AC07-8542DDFD5410}"/>
    <dgm:cxn modelId="{BCE61862-6C3D-4D26-A161-CD27AD5179B1}" type="presParOf" srcId="{1142D04F-A4C6-47A5-A8AD-75A76D04F40B}" destId="{70D60BA2-8A43-466C-9FE1-66D2B181664D}" srcOrd="0" destOrd="0" presId="urn:microsoft.com/office/officeart/2018/2/layout/IconVerticalSolidList"/>
    <dgm:cxn modelId="{DFCFBF61-2F26-4777-A5C6-78AC0E7702EC}" type="presParOf" srcId="{70D60BA2-8A43-466C-9FE1-66D2B181664D}" destId="{B83EA2A9-0E31-4229-944E-D4354C0E3884}" srcOrd="0" destOrd="0" presId="urn:microsoft.com/office/officeart/2018/2/layout/IconVerticalSolidList"/>
    <dgm:cxn modelId="{8939BA4C-24C8-40B2-898E-34D0A35DDD3B}" type="presParOf" srcId="{70D60BA2-8A43-466C-9FE1-66D2B181664D}" destId="{E5AE4F47-8E0F-4B54-85D8-BA0718F1E3CF}" srcOrd="1" destOrd="0" presId="urn:microsoft.com/office/officeart/2018/2/layout/IconVerticalSolidList"/>
    <dgm:cxn modelId="{018F532F-5F40-4383-8989-613D9EE085DC}" type="presParOf" srcId="{70D60BA2-8A43-466C-9FE1-66D2B181664D}" destId="{9093B005-C0E5-4C3B-A716-CDBEED98053F}" srcOrd="2" destOrd="0" presId="urn:microsoft.com/office/officeart/2018/2/layout/IconVerticalSolidList"/>
    <dgm:cxn modelId="{5F5399D1-D37E-43DE-936F-57B51DDB0263}" type="presParOf" srcId="{70D60BA2-8A43-466C-9FE1-66D2B181664D}" destId="{2151FA32-B668-4A03-9CFD-B188C915BC00}" srcOrd="3" destOrd="0" presId="urn:microsoft.com/office/officeart/2018/2/layout/IconVerticalSolidList"/>
    <dgm:cxn modelId="{C1BC70B9-EE96-4F49-8EED-35A667952EDA}" type="presParOf" srcId="{1142D04F-A4C6-47A5-A8AD-75A76D04F40B}" destId="{385C8C28-227D-4162-9FFD-12578D707DCC}" srcOrd="1" destOrd="0" presId="urn:microsoft.com/office/officeart/2018/2/layout/IconVerticalSolidList"/>
    <dgm:cxn modelId="{C6CEE5B6-F8AB-4882-84DA-8CF2ADEF2C32}" type="presParOf" srcId="{1142D04F-A4C6-47A5-A8AD-75A76D04F40B}" destId="{D29CABB7-9F9E-40E8-A902-51A4DB28BDC5}" srcOrd="2" destOrd="0" presId="urn:microsoft.com/office/officeart/2018/2/layout/IconVerticalSolidList"/>
    <dgm:cxn modelId="{2411F1F1-DC7B-4DF8-876F-D7C0122FB197}" type="presParOf" srcId="{D29CABB7-9F9E-40E8-A902-51A4DB28BDC5}" destId="{50460FEF-5118-452D-BFF9-E20D1A548568}" srcOrd="0" destOrd="0" presId="urn:microsoft.com/office/officeart/2018/2/layout/IconVerticalSolidList"/>
    <dgm:cxn modelId="{BD777946-D233-4ED3-B553-407121BABC79}" type="presParOf" srcId="{D29CABB7-9F9E-40E8-A902-51A4DB28BDC5}" destId="{B008EA36-9D4C-4EDF-AC93-7B0AD238971C}" srcOrd="1" destOrd="0" presId="urn:microsoft.com/office/officeart/2018/2/layout/IconVerticalSolidList"/>
    <dgm:cxn modelId="{2AE14934-3FF6-4F32-8E12-704DCC76E969}" type="presParOf" srcId="{D29CABB7-9F9E-40E8-A902-51A4DB28BDC5}" destId="{2EAF9747-B69C-4726-B940-1144853250E7}" srcOrd="2" destOrd="0" presId="urn:microsoft.com/office/officeart/2018/2/layout/IconVerticalSolidList"/>
    <dgm:cxn modelId="{C009DF64-FE5B-49FE-B662-44E8EDFD402F}" type="presParOf" srcId="{D29CABB7-9F9E-40E8-A902-51A4DB28BDC5}" destId="{86D1986F-2CFF-4423-99F7-7D8352A917C7}" srcOrd="3" destOrd="0" presId="urn:microsoft.com/office/officeart/2018/2/layout/IconVerticalSolidList"/>
    <dgm:cxn modelId="{452CFBE3-BF4A-4B60-BEDA-DCFD8E21EEB7}" type="presParOf" srcId="{1142D04F-A4C6-47A5-A8AD-75A76D04F40B}" destId="{5D376FDF-5F81-49E9-B287-1483EE10BF06}" srcOrd="3" destOrd="0" presId="urn:microsoft.com/office/officeart/2018/2/layout/IconVerticalSolidList"/>
    <dgm:cxn modelId="{FA8C934D-7ADE-4735-A4C4-D9575E09D824}" type="presParOf" srcId="{1142D04F-A4C6-47A5-A8AD-75A76D04F40B}" destId="{EACC32BF-51DF-47E6-B07F-224B8FADECE1}" srcOrd="4" destOrd="0" presId="urn:microsoft.com/office/officeart/2018/2/layout/IconVerticalSolidList"/>
    <dgm:cxn modelId="{34AD9ACC-E2B7-47CE-86F9-0B16620456E0}" type="presParOf" srcId="{EACC32BF-51DF-47E6-B07F-224B8FADECE1}" destId="{A531A1DB-0A04-4D7A-BFAA-DBCA7E348865}" srcOrd="0" destOrd="0" presId="urn:microsoft.com/office/officeart/2018/2/layout/IconVerticalSolidList"/>
    <dgm:cxn modelId="{B1B83548-4C20-48C0-A230-69021A3ED269}" type="presParOf" srcId="{EACC32BF-51DF-47E6-B07F-224B8FADECE1}" destId="{B3C967E2-966F-487A-A876-921145ACC008}" srcOrd="1" destOrd="0" presId="urn:microsoft.com/office/officeart/2018/2/layout/IconVerticalSolidList"/>
    <dgm:cxn modelId="{EEEE75BC-F1C6-4C6D-A55D-8525CC6BF211}" type="presParOf" srcId="{EACC32BF-51DF-47E6-B07F-224B8FADECE1}" destId="{497EE2A0-200B-4383-9DF2-C81C30FAFA2B}" srcOrd="2" destOrd="0" presId="urn:microsoft.com/office/officeart/2018/2/layout/IconVerticalSolidList"/>
    <dgm:cxn modelId="{DDB747A8-AE90-46D4-88B9-B045B3313885}" type="presParOf" srcId="{EACC32BF-51DF-47E6-B07F-224B8FADECE1}" destId="{3871557D-DDC4-4AE4-88DE-65153B9A3496}" srcOrd="3" destOrd="0" presId="urn:microsoft.com/office/officeart/2018/2/layout/IconVerticalSolidList"/>
    <dgm:cxn modelId="{0707F571-01F4-433A-B218-71C15FD0133A}" type="presParOf" srcId="{1142D04F-A4C6-47A5-A8AD-75A76D04F40B}" destId="{3F92820F-8160-44D5-AA5D-FCAE5D1D551F}" srcOrd="5" destOrd="0" presId="urn:microsoft.com/office/officeart/2018/2/layout/IconVerticalSolidList"/>
    <dgm:cxn modelId="{BF101C1B-6990-43A8-BC04-AADC6AE77532}" type="presParOf" srcId="{1142D04F-A4C6-47A5-A8AD-75A76D04F40B}" destId="{B2434227-4FC4-4937-A5FA-8AB1296B8A9A}" srcOrd="6" destOrd="0" presId="urn:microsoft.com/office/officeart/2018/2/layout/IconVerticalSolidList"/>
    <dgm:cxn modelId="{98E88FFF-EA66-4C3D-AEF9-00596DF37DCE}" type="presParOf" srcId="{B2434227-4FC4-4937-A5FA-8AB1296B8A9A}" destId="{0C4FA9A0-937E-4796-B75E-AB2EA447C137}" srcOrd="0" destOrd="0" presId="urn:microsoft.com/office/officeart/2018/2/layout/IconVerticalSolidList"/>
    <dgm:cxn modelId="{288D5984-E09F-4A93-A459-AC9C0887B0B5}" type="presParOf" srcId="{B2434227-4FC4-4937-A5FA-8AB1296B8A9A}" destId="{B7D26788-5AA1-4CED-8366-A882CDA00274}" srcOrd="1" destOrd="0" presId="urn:microsoft.com/office/officeart/2018/2/layout/IconVerticalSolidList"/>
    <dgm:cxn modelId="{75B9C354-BAE5-46D3-BB04-41B260589E57}" type="presParOf" srcId="{B2434227-4FC4-4937-A5FA-8AB1296B8A9A}" destId="{4894EF23-7380-4C97-9C06-B9688E947F2A}" srcOrd="2" destOrd="0" presId="urn:microsoft.com/office/officeart/2018/2/layout/IconVerticalSolidList"/>
    <dgm:cxn modelId="{9FF13589-0AB0-4664-9585-D0B6C767113B}" type="presParOf" srcId="{B2434227-4FC4-4937-A5FA-8AB1296B8A9A}" destId="{1B03E5B5-0DB0-44D0-BA04-DD7065B787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367A78-55B9-4FE3-BB61-BB9B2AFE656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48E4FD2-9866-4BF4-A316-926ECF32C39B}">
      <dgm:prSet/>
      <dgm:spPr/>
      <dgm:t>
        <a:bodyPr/>
        <a:lstStyle/>
        <a:p>
          <a:r>
            <a:rPr lang="en-GB" b="1"/>
            <a:t>Primary Prevention</a:t>
          </a:r>
          <a:br>
            <a:rPr lang="en-GB" b="1"/>
          </a:br>
          <a:r>
            <a:rPr lang="en-GB" b="1"/>
            <a:t> </a:t>
          </a:r>
          <a:r>
            <a:rPr lang="en-GB"/>
            <a:t>High vaccination coverage through routine immunisation and supplementary campaigns.</a:t>
          </a:r>
          <a:endParaRPr lang="en-US"/>
        </a:p>
      </dgm:t>
    </dgm:pt>
    <dgm:pt modelId="{6D6E5170-037B-4463-B082-6621435BDC0B}" type="parTrans" cxnId="{6247493C-5B46-40E0-9E4C-D3F8D869AC06}">
      <dgm:prSet/>
      <dgm:spPr/>
      <dgm:t>
        <a:bodyPr/>
        <a:lstStyle/>
        <a:p>
          <a:endParaRPr lang="en-US"/>
        </a:p>
      </dgm:t>
    </dgm:pt>
    <dgm:pt modelId="{E665F999-EC4B-432F-A3BE-6F48663E87A8}" type="sibTrans" cxnId="{6247493C-5B46-40E0-9E4C-D3F8D869AC06}">
      <dgm:prSet/>
      <dgm:spPr/>
      <dgm:t>
        <a:bodyPr/>
        <a:lstStyle/>
        <a:p>
          <a:endParaRPr lang="en-US"/>
        </a:p>
      </dgm:t>
    </dgm:pt>
    <dgm:pt modelId="{8400AF20-17AF-4803-BD22-F62E522ADDAE}">
      <dgm:prSet/>
      <dgm:spPr/>
      <dgm:t>
        <a:bodyPr/>
        <a:lstStyle/>
        <a:p>
          <a:r>
            <a:rPr lang="en-GB" b="1"/>
            <a:t>Surveillance &amp; Early Detection</a:t>
          </a:r>
          <a:br>
            <a:rPr lang="en-GB" b="1"/>
          </a:br>
          <a:r>
            <a:rPr lang="en-GB" b="1"/>
            <a:t> </a:t>
          </a:r>
          <a:r>
            <a:rPr lang="en-GB" b="0"/>
            <a:t>Monitoring AFP cases and environmental samples for early identification of virus </a:t>
          </a:r>
          <a:r>
            <a:rPr lang="en-GB"/>
            <a:t>circulation.</a:t>
          </a:r>
          <a:endParaRPr lang="en-US"/>
        </a:p>
      </dgm:t>
    </dgm:pt>
    <dgm:pt modelId="{C1851BF6-E938-4160-8CD5-9C23FCEE4BA9}" type="parTrans" cxnId="{1DD38EB1-6300-44DC-9416-63359F04D488}">
      <dgm:prSet/>
      <dgm:spPr/>
      <dgm:t>
        <a:bodyPr/>
        <a:lstStyle/>
        <a:p>
          <a:endParaRPr lang="en-US"/>
        </a:p>
      </dgm:t>
    </dgm:pt>
    <dgm:pt modelId="{0E73D8AC-CDC6-4B9F-A957-0261C713173B}" type="sibTrans" cxnId="{1DD38EB1-6300-44DC-9416-63359F04D488}">
      <dgm:prSet/>
      <dgm:spPr/>
      <dgm:t>
        <a:bodyPr/>
        <a:lstStyle/>
        <a:p>
          <a:endParaRPr lang="en-US"/>
        </a:p>
      </dgm:t>
    </dgm:pt>
    <dgm:pt modelId="{BCE078B6-2543-464E-9F9E-75D9452AC7EE}">
      <dgm:prSet/>
      <dgm:spPr/>
      <dgm:t>
        <a:bodyPr/>
        <a:lstStyle/>
        <a:p>
          <a:r>
            <a:rPr lang="en-GB" b="1"/>
            <a:t>Rapid Response &amp; Containment</a:t>
          </a:r>
          <a:br>
            <a:rPr lang="en-GB" b="1"/>
          </a:br>
          <a:r>
            <a:rPr lang="en-GB" b="1"/>
            <a:t> </a:t>
          </a:r>
          <a:r>
            <a:rPr lang="en-GB"/>
            <a:t>Immediate investigation, contact tracing, and targeted vaccination to interrupt transmission.</a:t>
          </a:r>
          <a:endParaRPr lang="en-US"/>
        </a:p>
      </dgm:t>
    </dgm:pt>
    <dgm:pt modelId="{88FED879-370C-4722-B49C-B18299D4C191}" type="parTrans" cxnId="{EC2981D2-F96B-4608-BDDD-977A740E9EA8}">
      <dgm:prSet/>
      <dgm:spPr/>
      <dgm:t>
        <a:bodyPr/>
        <a:lstStyle/>
        <a:p>
          <a:endParaRPr lang="en-US"/>
        </a:p>
      </dgm:t>
    </dgm:pt>
    <dgm:pt modelId="{39A819EC-829E-4539-8C96-A661B3EAADAD}" type="sibTrans" cxnId="{EC2981D2-F96B-4608-BDDD-977A740E9EA8}">
      <dgm:prSet/>
      <dgm:spPr/>
      <dgm:t>
        <a:bodyPr/>
        <a:lstStyle/>
        <a:p>
          <a:endParaRPr lang="en-US"/>
        </a:p>
      </dgm:t>
    </dgm:pt>
    <dgm:pt modelId="{D055CDB2-9E0B-4ADF-9372-7C9E247C21C5}">
      <dgm:prSet/>
      <dgm:spPr/>
      <dgm:t>
        <a:bodyPr/>
        <a:lstStyle/>
        <a:p>
          <a:r>
            <a:rPr lang="en-GB" b="1"/>
            <a:t>Community Engagement &amp; Health Promotion</a:t>
          </a:r>
          <a:br>
            <a:rPr lang="en-GB" b="1"/>
          </a:br>
          <a:r>
            <a:rPr lang="en-GB"/>
            <a:t> Building vaccine confidence and promoting hygiene practices.</a:t>
          </a:r>
          <a:endParaRPr lang="en-US"/>
        </a:p>
      </dgm:t>
    </dgm:pt>
    <dgm:pt modelId="{79272BB1-6A39-48FA-92AF-7BF466ECE10E}" type="parTrans" cxnId="{CB52FB02-1775-4736-93F9-9C2370016FAC}">
      <dgm:prSet/>
      <dgm:spPr/>
      <dgm:t>
        <a:bodyPr/>
        <a:lstStyle/>
        <a:p>
          <a:endParaRPr lang="en-US"/>
        </a:p>
      </dgm:t>
    </dgm:pt>
    <dgm:pt modelId="{66BDBC4A-37E0-4D79-9D61-BC29764DD355}" type="sibTrans" cxnId="{CB52FB02-1775-4736-93F9-9C2370016FAC}">
      <dgm:prSet/>
      <dgm:spPr/>
      <dgm:t>
        <a:bodyPr/>
        <a:lstStyle/>
        <a:p>
          <a:endParaRPr lang="en-US"/>
        </a:p>
      </dgm:t>
    </dgm:pt>
    <dgm:pt modelId="{D6C1A9AB-F806-419E-B050-3612CA34E7D9}">
      <dgm:prSet/>
      <dgm:spPr/>
      <dgm:t>
        <a:bodyPr/>
        <a:lstStyle/>
        <a:p>
          <a:r>
            <a:rPr lang="en-GB" b="1"/>
            <a:t>Policy &amp; Global Coordination</a:t>
          </a:r>
          <a:br>
            <a:rPr lang="en-GB" b="1"/>
          </a:br>
          <a:r>
            <a:rPr lang="en-GB" b="1"/>
            <a:t> </a:t>
          </a:r>
          <a:r>
            <a:rPr lang="en-GB"/>
            <a:t>Aligned with guidance from the World Health Organization (1948) and eradication efforts led by the Global Polio Eradication Initiative (1988).</a:t>
          </a:r>
          <a:endParaRPr lang="en-US"/>
        </a:p>
      </dgm:t>
    </dgm:pt>
    <dgm:pt modelId="{694BAEA9-EFFD-4BD7-835F-FB8F16BEEF2C}" type="parTrans" cxnId="{11F68E79-204E-44FC-A1C1-AB25BCAB5CA7}">
      <dgm:prSet/>
      <dgm:spPr/>
      <dgm:t>
        <a:bodyPr/>
        <a:lstStyle/>
        <a:p>
          <a:endParaRPr lang="en-US"/>
        </a:p>
      </dgm:t>
    </dgm:pt>
    <dgm:pt modelId="{2E9E7A00-E213-4C9D-9422-31BBEA484B1F}" type="sibTrans" cxnId="{11F68E79-204E-44FC-A1C1-AB25BCAB5CA7}">
      <dgm:prSet/>
      <dgm:spPr/>
      <dgm:t>
        <a:bodyPr/>
        <a:lstStyle/>
        <a:p>
          <a:endParaRPr lang="en-US"/>
        </a:p>
      </dgm:t>
    </dgm:pt>
    <dgm:pt modelId="{9D4AB992-E739-43BF-BAA1-A035B124AEB9}" type="pres">
      <dgm:prSet presAssocID="{12367A78-55B9-4FE3-BB61-BB9B2AFE6560}" presName="linear" presStyleCnt="0">
        <dgm:presLayoutVars>
          <dgm:animLvl val="lvl"/>
          <dgm:resizeHandles val="exact"/>
        </dgm:presLayoutVars>
      </dgm:prSet>
      <dgm:spPr/>
    </dgm:pt>
    <dgm:pt modelId="{9B9B2D3B-14B0-45FB-BF52-278916420949}" type="pres">
      <dgm:prSet presAssocID="{C48E4FD2-9866-4BF4-A316-926ECF32C39B}" presName="parentText" presStyleLbl="node1" presStyleIdx="0" presStyleCnt="5">
        <dgm:presLayoutVars>
          <dgm:chMax val="0"/>
          <dgm:bulletEnabled val="1"/>
        </dgm:presLayoutVars>
      </dgm:prSet>
      <dgm:spPr/>
    </dgm:pt>
    <dgm:pt modelId="{52D2FB80-24DD-4F1A-87A1-9A7995FF17C8}" type="pres">
      <dgm:prSet presAssocID="{E665F999-EC4B-432F-A3BE-6F48663E87A8}" presName="spacer" presStyleCnt="0"/>
      <dgm:spPr/>
    </dgm:pt>
    <dgm:pt modelId="{7F80D681-DD1F-4337-8464-E5C96C6FAAD3}" type="pres">
      <dgm:prSet presAssocID="{8400AF20-17AF-4803-BD22-F62E522ADDAE}" presName="parentText" presStyleLbl="node1" presStyleIdx="1" presStyleCnt="5">
        <dgm:presLayoutVars>
          <dgm:chMax val="0"/>
          <dgm:bulletEnabled val="1"/>
        </dgm:presLayoutVars>
      </dgm:prSet>
      <dgm:spPr/>
    </dgm:pt>
    <dgm:pt modelId="{CC9783D3-1224-4F11-AA35-85CDE64C0EA9}" type="pres">
      <dgm:prSet presAssocID="{0E73D8AC-CDC6-4B9F-A957-0261C713173B}" presName="spacer" presStyleCnt="0"/>
      <dgm:spPr/>
    </dgm:pt>
    <dgm:pt modelId="{CBECD0C5-4F06-4809-8A22-C50B9945494A}" type="pres">
      <dgm:prSet presAssocID="{BCE078B6-2543-464E-9F9E-75D9452AC7EE}" presName="parentText" presStyleLbl="node1" presStyleIdx="2" presStyleCnt="5">
        <dgm:presLayoutVars>
          <dgm:chMax val="0"/>
          <dgm:bulletEnabled val="1"/>
        </dgm:presLayoutVars>
      </dgm:prSet>
      <dgm:spPr/>
    </dgm:pt>
    <dgm:pt modelId="{F1B42199-A74B-4A67-9EFE-3F994C434267}" type="pres">
      <dgm:prSet presAssocID="{39A819EC-829E-4539-8C96-A661B3EAADAD}" presName="spacer" presStyleCnt="0"/>
      <dgm:spPr/>
    </dgm:pt>
    <dgm:pt modelId="{58BD0E71-FD29-4386-BA93-54AD718FD594}" type="pres">
      <dgm:prSet presAssocID="{D055CDB2-9E0B-4ADF-9372-7C9E247C21C5}" presName="parentText" presStyleLbl="node1" presStyleIdx="3" presStyleCnt="5">
        <dgm:presLayoutVars>
          <dgm:chMax val="0"/>
          <dgm:bulletEnabled val="1"/>
        </dgm:presLayoutVars>
      </dgm:prSet>
      <dgm:spPr/>
    </dgm:pt>
    <dgm:pt modelId="{1C23BDB9-2DF6-42B1-B46A-027DA30CF328}" type="pres">
      <dgm:prSet presAssocID="{66BDBC4A-37E0-4D79-9D61-BC29764DD355}" presName="spacer" presStyleCnt="0"/>
      <dgm:spPr/>
    </dgm:pt>
    <dgm:pt modelId="{2D706D04-7597-4B65-978A-47B58E1B2012}" type="pres">
      <dgm:prSet presAssocID="{D6C1A9AB-F806-419E-B050-3612CA34E7D9}" presName="parentText" presStyleLbl="node1" presStyleIdx="4" presStyleCnt="5">
        <dgm:presLayoutVars>
          <dgm:chMax val="0"/>
          <dgm:bulletEnabled val="1"/>
        </dgm:presLayoutVars>
      </dgm:prSet>
      <dgm:spPr/>
    </dgm:pt>
  </dgm:ptLst>
  <dgm:cxnLst>
    <dgm:cxn modelId="{CB52FB02-1775-4736-93F9-9C2370016FAC}" srcId="{12367A78-55B9-4FE3-BB61-BB9B2AFE6560}" destId="{D055CDB2-9E0B-4ADF-9372-7C9E247C21C5}" srcOrd="3" destOrd="0" parTransId="{79272BB1-6A39-48FA-92AF-7BF466ECE10E}" sibTransId="{66BDBC4A-37E0-4D79-9D61-BC29764DD355}"/>
    <dgm:cxn modelId="{84853713-BCD1-477D-9C84-AE9841B35380}" type="presOf" srcId="{BCE078B6-2543-464E-9F9E-75D9452AC7EE}" destId="{CBECD0C5-4F06-4809-8A22-C50B9945494A}" srcOrd="0" destOrd="0" presId="urn:microsoft.com/office/officeart/2005/8/layout/vList2"/>
    <dgm:cxn modelId="{E6752E1B-B1D8-4560-BD1F-0B199FCF6AD1}" type="presOf" srcId="{D055CDB2-9E0B-4ADF-9372-7C9E247C21C5}" destId="{58BD0E71-FD29-4386-BA93-54AD718FD594}" srcOrd="0" destOrd="0" presId="urn:microsoft.com/office/officeart/2005/8/layout/vList2"/>
    <dgm:cxn modelId="{6247493C-5B46-40E0-9E4C-D3F8D869AC06}" srcId="{12367A78-55B9-4FE3-BB61-BB9B2AFE6560}" destId="{C48E4FD2-9866-4BF4-A316-926ECF32C39B}" srcOrd="0" destOrd="0" parTransId="{6D6E5170-037B-4463-B082-6621435BDC0B}" sibTransId="{E665F999-EC4B-432F-A3BE-6F48663E87A8}"/>
    <dgm:cxn modelId="{02FE4B53-4BCD-4A84-92EF-19B82F000A2C}" type="presOf" srcId="{12367A78-55B9-4FE3-BB61-BB9B2AFE6560}" destId="{9D4AB992-E739-43BF-BAA1-A035B124AEB9}" srcOrd="0" destOrd="0" presId="urn:microsoft.com/office/officeart/2005/8/layout/vList2"/>
    <dgm:cxn modelId="{11F68E79-204E-44FC-A1C1-AB25BCAB5CA7}" srcId="{12367A78-55B9-4FE3-BB61-BB9B2AFE6560}" destId="{D6C1A9AB-F806-419E-B050-3612CA34E7D9}" srcOrd="4" destOrd="0" parTransId="{694BAEA9-EFFD-4BD7-835F-FB8F16BEEF2C}" sibTransId="{2E9E7A00-E213-4C9D-9422-31BBEA484B1F}"/>
    <dgm:cxn modelId="{84112895-C142-4A03-9040-44BCAA1D85B9}" type="presOf" srcId="{C48E4FD2-9866-4BF4-A316-926ECF32C39B}" destId="{9B9B2D3B-14B0-45FB-BF52-278916420949}" srcOrd="0" destOrd="0" presId="urn:microsoft.com/office/officeart/2005/8/layout/vList2"/>
    <dgm:cxn modelId="{1DD38EB1-6300-44DC-9416-63359F04D488}" srcId="{12367A78-55B9-4FE3-BB61-BB9B2AFE6560}" destId="{8400AF20-17AF-4803-BD22-F62E522ADDAE}" srcOrd="1" destOrd="0" parTransId="{C1851BF6-E938-4160-8CD5-9C23FCEE4BA9}" sibTransId="{0E73D8AC-CDC6-4B9F-A957-0261C713173B}"/>
    <dgm:cxn modelId="{EC2981D2-F96B-4608-BDDD-977A740E9EA8}" srcId="{12367A78-55B9-4FE3-BB61-BB9B2AFE6560}" destId="{BCE078B6-2543-464E-9F9E-75D9452AC7EE}" srcOrd="2" destOrd="0" parTransId="{88FED879-370C-4722-B49C-B18299D4C191}" sibTransId="{39A819EC-829E-4539-8C96-A661B3EAADAD}"/>
    <dgm:cxn modelId="{C48DEDD3-78BA-493E-8D53-3ED6B1FB456F}" type="presOf" srcId="{8400AF20-17AF-4803-BD22-F62E522ADDAE}" destId="{7F80D681-DD1F-4337-8464-E5C96C6FAAD3}" srcOrd="0" destOrd="0" presId="urn:microsoft.com/office/officeart/2005/8/layout/vList2"/>
    <dgm:cxn modelId="{8F315AF9-B2A7-4510-A9B3-1D35AD10C4B1}" type="presOf" srcId="{D6C1A9AB-F806-419E-B050-3612CA34E7D9}" destId="{2D706D04-7597-4B65-978A-47B58E1B2012}" srcOrd="0" destOrd="0" presId="urn:microsoft.com/office/officeart/2005/8/layout/vList2"/>
    <dgm:cxn modelId="{9DC05E7D-B871-4139-A7B7-C20C7ECB5CD0}" type="presParOf" srcId="{9D4AB992-E739-43BF-BAA1-A035B124AEB9}" destId="{9B9B2D3B-14B0-45FB-BF52-278916420949}" srcOrd="0" destOrd="0" presId="urn:microsoft.com/office/officeart/2005/8/layout/vList2"/>
    <dgm:cxn modelId="{D3BFE41C-47F8-43CC-ABF7-35EA679C7BF9}" type="presParOf" srcId="{9D4AB992-E739-43BF-BAA1-A035B124AEB9}" destId="{52D2FB80-24DD-4F1A-87A1-9A7995FF17C8}" srcOrd="1" destOrd="0" presId="urn:microsoft.com/office/officeart/2005/8/layout/vList2"/>
    <dgm:cxn modelId="{0269F1BD-40DC-4000-966F-7B3A043AF072}" type="presParOf" srcId="{9D4AB992-E739-43BF-BAA1-A035B124AEB9}" destId="{7F80D681-DD1F-4337-8464-E5C96C6FAAD3}" srcOrd="2" destOrd="0" presId="urn:microsoft.com/office/officeart/2005/8/layout/vList2"/>
    <dgm:cxn modelId="{72828898-C295-449F-AD56-5931D21AE59E}" type="presParOf" srcId="{9D4AB992-E739-43BF-BAA1-A035B124AEB9}" destId="{CC9783D3-1224-4F11-AA35-85CDE64C0EA9}" srcOrd="3" destOrd="0" presId="urn:microsoft.com/office/officeart/2005/8/layout/vList2"/>
    <dgm:cxn modelId="{55533721-903B-4AAB-BF1B-0A6CA68CECF0}" type="presParOf" srcId="{9D4AB992-E739-43BF-BAA1-A035B124AEB9}" destId="{CBECD0C5-4F06-4809-8A22-C50B9945494A}" srcOrd="4" destOrd="0" presId="urn:microsoft.com/office/officeart/2005/8/layout/vList2"/>
    <dgm:cxn modelId="{E4C710A8-54D6-452F-B254-ABD37FADC686}" type="presParOf" srcId="{9D4AB992-E739-43BF-BAA1-A035B124AEB9}" destId="{F1B42199-A74B-4A67-9EFE-3F994C434267}" srcOrd="5" destOrd="0" presId="urn:microsoft.com/office/officeart/2005/8/layout/vList2"/>
    <dgm:cxn modelId="{05192108-78D4-432B-BDA4-9E67BE455758}" type="presParOf" srcId="{9D4AB992-E739-43BF-BAA1-A035B124AEB9}" destId="{58BD0E71-FD29-4386-BA93-54AD718FD594}" srcOrd="6" destOrd="0" presId="urn:microsoft.com/office/officeart/2005/8/layout/vList2"/>
    <dgm:cxn modelId="{1C252720-9A2F-484C-A075-7AF0723ABF26}" type="presParOf" srcId="{9D4AB992-E739-43BF-BAA1-A035B124AEB9}" destId="{1C23BDB9-2DF6-42B1-B46A-027DA30CF328}" srcOrd="7" destOrd="0" presId="urn:microsoft.com/office/officeart/2005/8/layout/vList2"/>
    <dgm:cxn modelId="{A6A76F1D-800F-4543-BA90-152DECCA19A7}" type="presParOf" srcId="{9D4AB992-E739-43BF-BAA1-A035B124AEB9}" destId="{2D706D04-7597-4B65-978A-47B58E1B201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8DBE4-676D-4823-B816-282325BCC194}">
      <dsp:nvSpPr>
        <dsp:cNvPr id="0" name=""/>
        <dsp:cNvSpPr/>
      </dsp:nvSpPr>
      <dsp:spPr>
        <a:xfrm>
          <a:off x="0" y="11828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a:latin typeface="Arial"/>
              <a:cs typeface="Arial"/>
            </a:rPr>
            <a:t>Introduction –What is poliomyelitis? – Global burden and significance </a:t>
          </a:r>
          <a:endParaRPr lang="en-US" sz="1200" kern="1200">
            <a:latin typeface="Arial"/>
            <a:cs typeface="Arial"/>
          </a:endParaRPr>
        </a:p>
      </dsp:txBody>
      <dsp:txXfrm>
        <a:off x="22275" y="140564"/>
        <a:ext cx="4748764" cy="411750"/>
      </dsp:txXfrm>
    </dsp:sp>
    <dsp:sp modelId="{49415B33-26CE-45A3-9525-723F17E6DE34}">
      <dsp:nvSpPr>
        <dsp:cNvPr id="0" name=""/>
        <dsp:cNvSpPr/>
      </dsp:nvSpPr>
      <dsp:spPr>
        <a:xfrm>
          <a:off x="0" y="60914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How Polio Spreads – Transmission routes – Key risk factors </a:t>
          </a:r>
          <a:endParaRPr lang="en-US" sz="1200" kern="1200">
            <a:latin typeface="Arial"/>
            <a:cs typeface="Arial"/>
          </a:endParaRPr>
        </a:p>
      </dsp:txBody>
      <dsp:txXfrm>
        <a:off x="22275" y="631424"/>
        <a:ext cx="4748764" cy="411750"/>
      </dsp:txXfrm>
    </dsp:sp>
    <dsp:sp modelId="{74A0295A-397E-4CE0-8D5C-EAE2103FC710}">
      <dsp:nvSpPr>
        <dsp:cNvPr id="0" name=""/>
        <dsp:cNvSpPr/>
      </dsp:nvSpPr>
      <dsp:spPr>
        <a:xfrm>
          <a:off x="0" y="110000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Measuring Polio Incidence – Incidence, prevalence, mortality – Disease burden (DALYs) </a:t>
          </a:r>
          <a:endParaRPr lang="en-US" sz="1200" kern="1200">
            <a:latin typeface="Arial"/>
            <a:cs typeface="Arial"/>
          </a:endParaRPr>
        </a:p>
      </dsp:txBody>
      <dsp:txXfrm>
        <a:off x="22275" y="1122284"/>
        <a:ext cx="4748764" cy="411750"/>
      </dsp:txXfrm>
    </dsp:sp>
    <dsp:sp modelId="{00750E67-C718-4C77-B277-C56A95420360}">
      <dsp:nvSpPr>
        <dsp:cNvPr id="0" name=""/>
        <dsp:cNvSpPr/>
      </dsp:nvSpPr>
      <dsp:spPr>
        <a:xfrm>
          <a:off x="0" y="159086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Monitoring Polio Outbreaks – AFP surveillance – Laboratory confirmation – Environmental/wastewater monitoring </a:t>
          </a:r>
          <a:endParaRPr lang="en-US" sz="1200" kern="1200">
            <a:latin typeface="Arial"/>
            <a:cs typeface="Arial"/>
          </a:endParaRPr>
        </a:p>
      </dsp:txBody>
      <dsp:txXfrm>
        <a:off x="22275" y="1613144"/>
        <a:ext cx="4748764" cy="411750"/>
      </dsp:txXfrm>
    </dsp:sp>
    <dsp:sp modelId="{07EE363B-7A5E-449B-9D53-C75153C51227}">
      <dsp:nvSpPr>
        <dsp:cNvPr id="0" name=""/>
        <dsp:cNvSpPr/>
      </dsp:nvSpPr>
      <dsp:spPr>
        <a:xfrm>
          <a:off x="0" y="208172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Impact on Health &amp; Wellbeing – Paralysis and long‑term disability – Social and economic effects </a:t>
          </a:r>
          <a:endParaRPr lang="en-US" sz="1200" kern="1200">
            <a:latin typeface="Arial"/>
            <a:cs typeface="Arial"/>
          </a:endParaRPr>
        </a:p>
      </dsp:txBody>
      <dsp:txXfrm>
        <a:off x="22275" y="2104004"/>
        <a:ext cx="4748764" cy="411750"/>
      </dsp:txXfrm>
    </dsp:sp>
    <dsp:sp modelId="{00437083-1601-4713-9BFE-9FECC39BBEB8}">
      <dsp:nvSpPr>
        <dsp:cNvPr id="0" name=""/>
        <dsp:cNvSpPr/>
      </dsp:nvSpPr>
      <dsp:spPr>
        <a:xfrm>
          <a:off x="0" y="257258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Control Strategies – Vaccination programmes – Hygiene and sanitation – Community education – Rapid response measures </a:t>
          </a:r>
          <a:endParaRPr lang="en-US" sz="1200" kern="1200">
            <a:latin typeface="Arial"/>
            <a:cs typeface="Arial"/>
          </a:endParaRPr>
        </a:p>
      </dsp:txBody>
      <dsp:txXfrm>
        <a:off x="22275" y="2594864"/>
        <a:ext cx="4748764" cy="411750"/>
      </dsp:txXfrm>
    </dsp:sp>
    <dsp:sp modelId="{C67531B0-B292-45F2-A732-50B8626D9532}">
      <dsp:nvSpPr>
        <dsp:cNvPr id="0" name=""/>
        <dsp:cNvSpPr/>
      </dsp:nvSpPr>
      <dsp:spPr>
        <a:xfrm>
          <a:off x="0" y="306344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Case Study: North‑East London (2022) – Detection – Public health response </a:t>
          </a:r>
          <a:endParaRPr lang="en-US" sz="1200" kern="1200">
            <a:latin typeface="Arial"/>
            <a:cs typeface="Arial"/>
          </a:endParaRPr>
        </a:p>
      </dsp:txBody>
      <dsp:txXfrm>
        <a:off x="22275" y="3085724"/>
        <a:ext cx="4748764" cy="411750"/>
      </dsp:txXfrm>
    </dsp:sp>
    <dsp:sp modelId="{91BA79F7-2BAD-4C70-8835-13293B445DFA}">
      <dsp:nvSpPr>
        <dsp:cNvPr id="0" name=""/>
        <dsp:cNvSpPr/>
      </dsp:nvSpPr>
      <dsp:spPr>
        <a:xfrm>
          <a:off x="0" y="355430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UK Government Policies &amp; Strategies – Immunisation schedule – Surveillance systems – Outbreak management </a:t>
          </a:r>
          <a:endParaRPr lang="en-US" sz="1200" kern="1200">
            <a:latin typeface="Arial"/>
            <a:cs typeface="Arial"/>
          </a:endParaRPr>
        </a:p>
      </dsp:txBody>
      <dsp:txXfrm>
        <a:off x="22275" y="3576584"/>
        <a:ext cx="4748764" cy="411750"/>
      </dsp:txXfrm>
    </dsp:sp>
    <dsp:sp modelId="{8FC69910-D671-492D-97FA-533C01215F50}">
      <dsp:nvSpPr>
        <dsp:cNvPr id="0" name=""/>
        <dsp:cNvSpPr/>
      </dsp:nvSpPr>
      <dsp:spPr>
        <a:xfrm>
          <a:off x="0" y="404516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Conclusion – Summary of key insights – Importance of continued vigilance </a:t>
          </a:r>
          <a:endParaRPr lang="en-US" sz="1200" kern="1200">
            <a:latin typeface="Arial"/>
            <a:cs typeface="Arial"/>
          </a:endParaRPr>
        </a:p>
      </dsp:txBody>
      <dsp:txXfrm>
        <a:off x="22275" y="4067444"/>
        <a:ext cx="4748764" cy="411750"/>
      </dsp:txXfrm>
    </dsp:sp>
    <dsp:sp modelId="{188E56BE-FD78-4812-9D84-2A3191532672}">
      <dsp:nvSpPr>
        <dsp:cNvPr id="0" name=""/>
        <dsp:cNvSpPr/>
      </dsp:nvSpPr>
      <dsp:spPr>
        <a:xfrm>
          <a:off x="0" y="4536029"/>
          <a:ext cx="4793314" cy="456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References</a:t>
          </a:r>
          <a:endParaRPr lang="en-US" sz="1200" kern="1200">
            <a:latin typeface="Arial"/>
            <a:cs typeface="Arial"/>
          </a:endParaRPr>
        </a:p>
      </dsp:txBody>
      <dsp:txXfrm>
        <a:off x="22275" y="4558304"/>
        <a:ext cx="4748764" cy="411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4A1A6-B0F4-43F5-80D6-382ABA03C4A6}">
      <dsp:nvSpPr>
        <dsp:cNvPr id="0" name=""/>
        <dsp:cNvSpPr/>
      </dsp:nvSpPr>
      <dsp:spPr>
        <a:xfrm>
          <a:off x="346393" y="450149"/>
          <a:ext cx="562412" cy="562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6F9F29-1032-4BD6-B1A9-0225E81BC215}">
      <dsp:nvSpPr>
        <dsp:cNvPr id="0" name=""/>
        <dsp:cNvSpPr/>
      </dsp:nvSpPr>
      <dsp:spPr>
        <a:xfrm>
          <a:off x="2697" y="1219827"/>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i="0" kern="1200"/>
            <a:t>Monitoring provides continuous tracking of disease spread</a:t>
          </a:r>
          <a:r>
            <a:rPr lang="en-US" sz="1100" i="1" kern="1200"/>
            <a:t>.</a:t>
          </a:r>
          <a:endParaRPr lang="en-US" sz="1100" kern="1200"/>
        </a:p>
      </dsp:txBody>
      <dsp:txXfrm>
        <a:off x="2697" y="1219827"/>
        <a:ext cx="1249804" cy="499921"/>
      </dsp:txXfrm>
    </dsp:sp>
    <dsp:sp modelId="{C99FA79C-6EC1-41F7-8905-6B8B6AA54CCF}">
      <dsp:nvSpPr>
        <dsp:cNvPr id="0" name=""/>
        <dsp:cNvSpPr/>
      </dsp:nvSpPr>
      <dsp:spPr>
        <a:xfrm>
          <a:off x="1814913" y="450149"/>
          <a:ext cx="562412" cy="562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4FCED1-1781-4740-BF1B-6B89A7AF1770}">
      <dsp:nvSpPr>
        <dsp:cNvPr id="0" name=""/>
        <dsp:cNvSpPr/>
      </dsp:nvSpPr>
      <dsp:spPr>
        <a:xfrm>
          <a:off x="1471217" y="1219827"/>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i="0" kern="1200"/>
            <a:t>Hospitals and clinics report cases regularly.</a:t>
          </a:r>
        </a:p>
      </dsp:txBody>
      <dsp:txXfrm>
        <a:off x="1471217" y="1219827"/>
        <a:ext cx="1249804" cy="499921"/>
      </dsp:txXfrm>
    </dsp:sp>
    <dsp:sp modelId="{38E594A0-BE34-4D30-B86A-5513B38A8B23}">
      <dsp:nvSpPr>
        <dsp:cNvPr id="0" name=""/>
        <dsp:cNvSpPr/>
      </dsp:nvSpPr>
      <dsp:spPr>
        <a:xfrm>
          <a:off x="3283434" y="450149"/>
          <a:ext cx="562412" cy="562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C5034-7947-4784-B45D-31A05EF9347B}">
      <dsp:nvSpPr>
        <dsp:cNvPr id="0" name=""/>
        <dsp:cNvSpPr/>
      </dsp:nvSpPr>
      <dsp:spPr>
        <a:xfrm>
          <a:off x="2939738" y="1219827"/>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i="0" kern="1200"/>
            <a:t>National surveillance databases are updated.</a:t>
          </a:r>
        </a:p>
      </dsp:txBody>
      <dsp:txXfrm>
        <a:off x="2939738" y="1219827"/>
        <a:ext cx="1249804" cy="499921"/>
      </dsp:txXfrm>
    </dsp:sp>
    <dsp:sp modelId="{C24A606D-E3B9-4E3F-9993-852C5D17F134}">
      <dsp:nvSpPr>
        <dsp:cNvPr id="0" name=""/>
        <dsp:cNvSpPr/>
      </dsp:nvSpPr>
      <dsp:spPr>
        <a:xfrm>
          <a:off x="346393" y="2032200"/>
          <a:ext cx="562412" cy="562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EB2445-4345-4B34-A28A-3662C2692E68}">
      <dsp:nvSpPr>
        <dsp:cNvPr id="0" name=""/>
        <dsp:cNvSpPr/>
      </dsp:nvSpPr>
      <dsp:spPr>
        <a:xfrm>
          <a:off x="2697" y="2801877"/>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i="0" kern="1200"/>
            <a:t>Laboratory results are tracked in real time.</a:t>
          </a:r>
        </a:p>
      </dsp:txBody>
      <dsp:txXfrm>
        <a:off x="2697" y="2801877"/>
        <a:ext cx="1249804" cy="499921"/>
      </dsp:txXfrm>
    </dsp:sp>
    <dsp:sp modelId="{3D076420-811F-4A08-9269-106DBB736804}">
      <dsp:nvSpPr>
        <dsp:cNvPr id="0" name=""/>
        <dsp:cNvSpPr/>
      </dsp:nvSpPr>
      <dsp:spPr>
        <a:xfrm>
          <a:off x="1814913" y="2032200"/>
          <a:ext cx="562412" cy="5624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06F01-CC10-44CA-8240-EEBBB29D2D03}">
      <dsp:nvSpPr>
        <dsp:cNvPr id="0" name=""/>
        <dsp:cNvSpPr/>
      </dsp:nvSpPr>
      <dsp:spPr>
        <a:xfrm>
          <a:off x="1471217" y="2801877"/>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i="0" kern="1200"/>
            <a:t>Vaccination coverage is monitored.</a:t>
          </a:r>
        </a:p>
      </dsp:txBody>
      <dsp:txXfrm>
        <a:off x="1471217" y="2801877"/>
        <a:ext cx="1249804" cy="499921"/>
      </dsp:txXfrm>
    </dsp:sp>
    <dsp:sp modelId="{BD3BE10D-23CF-4648-82FE-58A7935E0208}">
      <dsp:nvSpPr>
        <dsp:cNvPr id="0" name=""/>
        <dsp:cNvSpPr/>
      </dsp:nvSpPr>
      <dsp:spPr>
        <a:xfrm>
          <a:off x="3283434" y="2032200"/>
          <a:ext cx="562412" cy="5624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C4413-4BEC-4A75-B0E8-AF4B52557664}">
      <dsp:nvSpPr>
        <dsp:cNvPr id="0" name=""/>
        <dsp:cNvSpPr/>
      </dsp:nvSpPr>
      <dsp:spPr>
        <a:xfrm>
          <a:off x="2939738" y="2801877"/>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0" kern="1200"/>
            <a:t>Geographic case mapping</a:t>
          </a:r>
          <a:endParaRPr lang="en-US" sz="1100" i="0" kern="1200"/>
        </a:p>
      </dsp:txBody>
      <dsp:txXfrm>
        <a:off x="2939738" y="2801877"/>
        <a:ext cx="1249804" cy="499921"/>
      </dsp:txXfrm>
    </dsp:sp>
    <dsp:sp modelId="{A94D837D-7309-405D-A1E8-7092C8DF1A36}">
      <dsp:nvSpPr>
        <dsp:cNvPr id="0" name=""/>
        <dsp:cNvSpPr/>
      </dsp:nvSpPr>
      <dsp:spPr>
        <a:xfrm>
          <a:off x="1814913" y="3614250"/>
          <a:ext cx="562412" cy="5624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FC2F17-40AA-43AA-92DD-64D0CF929820}">
      <dsp:nvSpPr>
        <dsp:cNvPr id="0" name=""/>
        <dsp:cNvSpPr/>
      </dsp:nvSpPr>
      <dsp:spPr>
        <a:xfrm>
          <a:off x="1471217" y="4383928"/>
          <a:ext cx="1249804" cy="49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0" kern="1200"/>
            <a:t>School reporting systems</a:t>
          </a:r>
          <a:endParaRPr lang="en-US" sz="1100" i="0" kern="1200"/>
        </a:p>
      </dsp:txBody>
      <dsp:txXfrm>
        <a:off x="1471217" y="4383928"/>
        <a:ext cx="1249804" cy="4999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69C65-9B7E-4E76-A3E6-81AB77917175}">
      <dsp:nvSpPr>
        <dsp:cNvPr id="0" name=""/>
        <dsp:cNvSpPr/>
      </dsp:nvSpPr>
      <dsp:spPr>
        <a:xfrm>
          <a:off x="0" y="3894"/>
          <a:ext cx="4596282" cy="829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DAD83-B266-4DF1-998E-FA4D39EF4766}">
      <dsp:nvSpPr>
        <dsp:cNvPr id="0" name=""/>
        <dsp:cNvSpPr/>
      </dsp:nvSpPr>
      <dsp:spPr>
        <a:xfrm>
          <a:off x="250927" y="190534"/>
          <a:ext cx="456231" cy="4562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C23FA-EC08-4FBB-BA49-532DE6966F29}">
      <dsp:nvSpPr>
        <dsp:cNvPr id="0" name=""/>
        <dsp:cNvSpPr/>
      </dsp:nvSpPr>
      <dsp:spPr>
        <a:xfrm>
          <a:off x="958087" y="3894"/>
          <a:ext cx="3638194" cy="82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90" tIns="87790" rIns="87790" bIns="87790"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Wastewater surveillance detects poliovirus early.</a:t>
          </a:r>
          <a:endParaRPr lang="en-US" sz="1900" kern="1200">
            <a:latin typeface="Arial"/>
            <a:cs typeface="Arial"/>
          </a:endParaRPr>
        </a:p>
      </dsp:txBody>
      <dsp:txXfrm>
        <a:off x="958087" y="3894"/>
        <a:ext cx="3638194" cy="829512"/>
      </dsp:txXfrm>
    </dsp:sp>
    <dsp:sp modelId="{5609E53F-4C91-46C0-9299-B1F659E2E3B5}">
      <dsp:nvSpPr>
        <dsp:cNvPr id="0" name=""/>
        <dsp:cNvSpPr/>
      </dsp:nvSpPr>
      <dsp:spPr>
        <a:xfrm>
          <a:off x="0" y="1040785"/>
          <a:ext cx="4596282" cy="829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B1CB6-4ED4-4F5C-AA22-6DF0C5AC4581}">
      <dsp:nvSpPr>
        <dsp:cNvPr id="0" name=""/>
        <dsp:cNvSpPr/>
      </dsp:nvSpPr>
      <dsp:spPr>
        <a:xfrm>
          <a:off x="250927" y="1227425"/>
          <a:ext cx="456231" cy="4562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C4C497-0852-49F4-9E65-8DF70AC1AA02}">
      <dsp:nvSpPr>
        <dsp:cNvPr id="0" name=""/>
        <dsp:cNvSpPr/>
      </dsp:nvSpPr>
      <dsp:spPr>
        <a:xfrm>
          <a:off x="958087" y="1040785"/>
          <a:ext cx="3638194" cy="82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90" tIns="87790" rIns="87790" bIns="87790"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Sewage testing can find silent transmission.</a:t>
          </a:r>
          <a:endParaRPr lang="en-US" sz="1900" kern="1200">
            <a:latin typeface="Arial"/>
            <a:cs typeface="Arial"/>
          </a:endParaRPr>
        </a:p>
      </dsp:txBody>
      <dsp:txXfrm>
        <a:off x="958087" y="1040785"/>
        <a:ext cx="3638194" cy="829512"/>
      </dsp:txXfrm>
    </dsp:sp>
    <dsp:sp modelId="{60F53B9B-7839-4CCF-885F-D2979BEE41D4}">
      <dsp:nvSpPr>
        <dsp:cNvPr id="0" name=""/>
        <dsp:cNvSpPr/>
      </dsp:nvSpPr>
      <dsp:spPr>
        <a:xfrm>
          <a:off x="0" y="2077676"/>
          <a:ext cx="4596282" cy="829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653B3-AB4D-4C96-92FE-9040B1F414DE}">
      <dsp:nvSpPr>
        <dsp:cNvPr id="0" name=""/>
        <dsp:cNvSpPr/>
      </dsp:nvSpPr>
      <dsp:spPr>
        <a:xfrm>
          <a:off x="250927" y="2264316"/>
          <a:ext cx="456231" cy="4562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B4620C-E288-4222-AA1E-AA195074DA78}">
      <dsp:nvSpPr>
        <dsp:cNvPr id="0" name=""/>
        <dsp:cNvSpPr/>
      </dsp:nvSpPr>
      <dsp:spPr>
        <a:xfrm>
          <a:off x="958087" y="2077676"/>
          <a:ext cx="3638194" cy="82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90" tIns="87790" rIns="87790" bIns="87790"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Useful before symptoms appear.</a:t>
          </a:r>
          <a:endParaRPr lang="en-US" sz="1900" kern="1200">
            <a:latin typeface="Arial"/>
            <a:cs typeface="Arial"/>
          </a:endParaRPr>
        </a:p>
      </dsp:txBody>
      <dsp:txXfrm>
        <a:off x="958087" y="2077676"/>
        <a:ext cx="3638194" cy="829512"/>
      </dsp:txXfrm>
    </dsp:sp>
    <dsp:sp modelId="{98A13C28-1339-4917-A9FE-A17CE6453509}">
      <dsp:nvSpPr>
        <dsp:cNvPr id="0" name=""/>
        <dsp:cNvSpPr/>
      </dsp:nvSpPr>
      <dsp:spPr>
        <a:xfrm>
          <a:off x="0" y="3114567"/>
          <a:ext cx="4596282" cy="829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038FD9-8C44-4798-93C9-DF8D6E3B8BFC}">
      <dsp:nvSpPr>
        <dsp:cNvPr id="0" name=""/>
        <dsp:cNvSpPr/>
      </dsp:nvSpPr>
      <dsp:spPr>
        <a:xfrm>
          <a:off x="250927" y="3301207"/>
          <a:ext cx="456231" cy="4562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74F995-1147-4996-89B2-E4AD79BA3386}">
      <dsp:nvSpPr>
        <dsp:cNvPr id="0" name=""/>
        <dsp:cNvSpPr/>
      </dsp:nvSpPr>
      <dsp:spPr>
        <a:xfrm>
          <a:off x="958087" y="3114567"/>
          <a:ext cx="3638194" cy="82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90" tIns="87790" rIns="87790" bIns="87790"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Helps target vaccination campaigns.</a:t>
          </a:r>
          <a:endParaRPr lang="en-US" sz="1900" kern="1200">
            <a:latin typeface="Arial"/>
            <a:cs typeface="Arial"/>
          </a:endParaRPr>
        </a:p>
      </dsp:txBody>
      <dsp:txXfrm>
        <a:off x="958087" y="3114567"/>
        <a:ext cx="3638194" cy="829512"/>
      </dsp:txXfrm>
    </dsp:sp>
    <dsp:sp modelId="{E1CDE025-ECFA-4AA6-B2A8-21F2FD1BADC7}">
      <dsp:nvSpPr>
        <dsp:cNvPr id="0" name=""/>
        <dsp:cNvSpPr/>
      </dsp:nvSpPr>
      <dsp:spPr>
        <a:xfrm>
          <a:off x="0" y="4151457"/>
          <a:ext cx="4596282" cy="829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FB3C3E-2CA5-4428-BFCC-F21E0F10D473}">
      <dsp:nvSpPr>
        <dsp:cNvPr id="0" name=""/>
        <dsp:cNvSpPr/>
      </dsp:nvSpPr>
      <dsp:spPr>
        <a:xfrm>
          <a:off x="250927" y="4338098"/>
          <a:ext cx="456231" cy="4562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566C8-7C3D-4722-A938-BBD10E179D79}">
      <dsp:nvSpPr>
        <dsp:cNvPr id="0" name=""/>
        <dsp:cNvSpPr/>
      </dsp:nvSpPr>
      <dsp:spPr>
        <a:xfrm>
          <a:off x="958087" y="4151457"/>
          <a:ext cx="3638194" cy="82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90" tIns="87790" rIns="87790" bIns="87790"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Used as an early warning system.</a:t>
          </a:r>
          <a:endParaRPr lang="en-US" sz="1900" kern="1200">
            <a:latin typeface="Arial"/>
            <a:cs typeface="Arial"/>
          </a:endParaRPr>
        </a:p>
      </dsp:txBody>
      <dsp:txXfrm>
        <a:off x="958087" y="4151457"/>
        <a:ext cx="3638194" cy="8295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EA2A9-0E31-4229-944E-D4354C0E3884}">
      <dsp:nvSpPr>
        <dsp:cNvPr id="0" name=""/>
        <dsp:cNvSpPr/>
      </dsp:nvSpPr>
      <dsp:spPr>
        <a:xfrm>
          <a:off x="0" y="3978"/>
          <a:ext cx="4336760" cy="7796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E4F47-8E0F-4B54-85D8-BA0718F1E3CF}">
      <dsp:nvSpPr>
        <dsp:cNvPr id="0" name=""/>
        <dsp:cNvSpPr/>
      </dsp:nvSpPr>
      <dsp:spPr>
        <a:xfrm>
          <a:off x="235858" y="179410"/>
          <a:ext cx="429252" cy="4288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51FA32-B668-4A03-9CFD-B188C915BC00}">
      <dsp:nvSpPr>
        <dsp:cNvPr id="0" name=""/>
        <dsp:cNvSpPr/>
      </dsp:nvSpPr>
      <dsp:spPr>
        <a:xfrm>
          <a:off x="900969" y="3978"/>
          <a:ext cx="3354844" cy="925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90" tIns="97990" rIns="97990" bIns="97990" numCol="1" spcCol="1270" anchor="ctr" anchorCtr="0">
          <a:noAutofit/>
        </a:bodyPr>
        <a:lstStyle/>
        <a:p>
          <a:pPr marL="0" lvl="0" indent="0" algn="l" defTabSz="488950">
            <a:lnSpc>
              <a:spcPct val="100000"/>
            </a:lnSpc>
            <a:spcBef>
              <a:spcPct val="0"/>
            </a:spcBef>
            <a:spcAft>
              <a:spcPct val="35000"/>
            </a:spcAft>
            <a:buNone/>
          </a:pPr>
          <a:r>
            <a:rPr lang="en-US" sz="1100" b="1" kern="1200">
              <a:latin typeface="Aptos"/>
            </a:rPr>
            <a:t>Vaccination Programs</a:t>
          </a:r>
          <a:br>
            <a:rPr lang="en-US" sz="1100" b="1" kern="1200">
              <a:latin typeface="Aptos"/>
            </a:rPr>
          </a:br>
          <a:r>
            <a:rPr lang="en-US" sz="1100" b="1" kern="1200">
              <a:latin typeface="Aptos"/>
            </a:rPr>
            <a:t>Children receive the polio vaccine to build immunity and stop virus transmission (World Health Organization, 2022)</a:t>
          </a:r>
          <a:r>
            <a:rPr lang="en-US" sz="1100" kern="1200">
              <a:latin typeface="Aptos"/>
            </a:rPr>
            <a:t>.</a:t>
          </a:r>
        </a:p>
      </dsp:txBody>
      <dsp:txXfrm>
        <a:off x="900969" y="3978"/>
        <a:ext cx="3354844" cy="925890"/>
      </dsp:txXfrm>
    </dsp:sp>
    <dsp:sp modelId="{50460FEF-5118-452D-BFF9-E20D1A548568}">
      <dsp:nvSpPr>
        <dsp:cNvPr id="0" name=""/>
        <dsp:cNvSpPr/>
      </dsp:nvSpPr>
      <dsp:spPr>
        <a:xfrm>
          <a:off x="0" y="1161341"/>
          <a:ext cx="4336760" cy="7796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8EA36-9D4C-4EDF-AC93-7B0AD238971C}">
      <dsp:nvSpPr>
        <dsp:cNvPr id="0" name=""/>
        <dsp:cNvSpPr/>
      </dsp:nvSpPr>
      <dsp:spPr>
        <a:xfrm>
          <a:off x="235858" y="1336773"/>
          <a:ext cx="429252" cy="4288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D1986F-2CFF-4423-99F7-7D8352A917C7}">
      <dsp:nvSpPr>
        <dsp:cNvPr id="0" name=""/>
        <dsp:cNvSpPr/>
      </dsp:nvSpPr>
      <dsp:spPr>
        <a:xfrm>
          <a:off x="900969" y="1161341"/>
          <a:ext cx="3354844" cy="925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90" tIns="97990" rIns="97990" bIns="97990" numCol="1" spcCol="1270" anchor="ctr" anchorCtr="0">
          <a:noAutofit/>
        </a:bodyPr>
        <a:lstStyle/>
        <a:p>
          <a:pPr marL="0" lvl="0" indent="0" algn="l" defTabSz="488950">
            <a:lnSpc>
              <a:spcPct val="100000"/>
            </a:lnSpc>
            <a:spcBef>
              <a:spcPct val="0"/>
            </a:spcBef>
            <a:spcAft>
              <a:spcPct val="35000"/>
            </a:spcAft>
            <a:buNone/>
          </a:pPr>
          <a:r>
            <a:rPr lang="en-US" sz="1100" b="1" kern="1200">
              <a:latin typeface="Aptos"/>
            </a:rPr>
            <a:t>Health Education</a:t>
          </a:r>
          <a:br>
            <a:rPr lang="en-US" sz="1100" b="1" kern="1200">
              <a:latin typeface="Aptos"/>
            </a:rPr>
          </a:br>
          <a:r>
            <a:rPr lang="en-US" sz="1100" b="1" kern="1200">
              <a:latin typeface="Aptos"/>
            </a:rPr>
            <a:t>Communities are educated about polio symptoms, prevention, and the importance of vaccination (Global Polio Eradication Initiative, 2021)</a:t>
          </a:r>
          <a:r>
            <a:rPr lang="en-US" sz="1100" kern="1200">
              <a:latin typeface="Aptos"/>
            </a:rPr>
            <a:t>.</a:t>
          </a:r>
        </a:p>
      </dsp:txBody>
      <dsp:txXfrm>
        <a:off x="900969" y="1161341"/>
        <a:ext cx="3354844" cy="925890"/>
      </dsp:txXfrm>
    </dsp:sp>
    <dsp:sp modelId="{A531A1DB-0A04-4D7A-BFAA-DBCA7E348865}">
      <dsp:nvSpPr>
        <dsp:cNvPr id="0" name=""/>
        <dsp:cNvSpPr/>
      </dsp:nvSpPr>
      <dsp:spPr>
        <a:xfrm>
          <a:off x="0" y="2318705"/>
          <a:ext cx="4336760" cy="7796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C967E2-966F-487A-A876-921145ACC008}">
      <dsp:nvSpPr>
        <dsp:cNvPr id="0" name=""/>
        <dsp:cNvSpPr/>
      </dsp:nvSpPr>
      <dsp:spPr>
        <a:xfrm>
          <a:off x="235858" y="2494137"/>
          <a:ext cx="429252" cy="4288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1557D-DDC4-4AE4-88DE-65153B9A3496}">
      <dsp:nvSpPr>
        <dsp:cNvPr id="0" name=""/>
        <dsp:cNvSpPr/>
      </dsp:nvSpPr>
      <dsp:spPr>
        <a:xfrm>
          <a:off x="900969" y="2318705"/>
          <a:ext cx="3354844" cy="925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90" tIns="97990" rIns="97990" bIns="97990" numCol="1" spcCol="1270" anchor="ctr" anchorCtr="0">
          <a:noAutofit/>
        </a:bodyPr>
        <a:lstStyle/>
        <a:p>
          <a:pPr marL="0" lvl="0" indent="0" algn="l" defTabSz="488950">
            <a:lnSpc>
              <a:spcPct val="100000"/>
            </a:lnSpc>
            <a:spcBef>
              <a:spcPct val="0"/>
            </a:spcBef>
            <a:spcAft>
              <a:spcPct val="35000"/>
            </a:spcAft>
            <a:buNone/>
          </a:pPr>
          <a:r>
            <a:rPr lang="en-US" sz="1100" b="1" kern="1200">
              <a:latin typeface="Aptos"/>
            </a:rPr>
            <a:t>Hygiene Practices</a:t>
          </a:r>
          <a:br>
            <a:rPr lang="en-US" sz="1100" b="1" kern="1200">
              <a:latin typeface="Aptos"/>
            </a:rPr>
          </a:br>
          <a:r>
            <a:rPr lang="en-US" sz="1100" b="1" kern="1200">
              <a:latin typeface="Aptos"/>
            </a:rPr>
            <a:t>Regular handwashing and proper sanitation help reduce the spread of poliovirus (Centers for Disease Control and Prevention, 2020)</a:t>
          </a:r>
          <a:r>
            <a:rPr lang="en-US" sz="1100" kern="1200">
              <a:latin typeface="Aptos"/>
            </a:rPr>
            <a:t>.</a:t>
          </a:r>
        </a:p>
      </dsp:txBody>
      <dsp:txXfrm>
        <a:off x="900969" y="2318705"/>
        <a:ext cx="3354844" cy="925890"/>
      </dsp:txXfrm>
    </dsp:sp>
    <dsp:sp modelId="{0C4FA9A0-937E-4796-B75E-AB2EA447C137}">
      <dsp:nvSpPr>
        <dsp:cNvPr id="0" name=""/>
        <dsp:cNvSpPr/>
      </dsp:nvSpPr>
      <dsp:spPr>
        <a:xfrm>
          <a:off x="0" y="3476068"/>
          <a:ext cx="4336760" cy="7796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26788-5AA1-4CED-8366-A882CDA00274}">
      <dsp:nvSpPr>
        <dsp:cNvPr id="0" name=""/>
        <dsp:cNvSpPr/>
      </dsp:nvSpPr>
      <dsp:spPr>
        <a:xfrm>
          <a:off x="235858" y="3651500"/>
          <a:ext cx="429252" cy="4288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03E5B5-0DB0-44D0-BA04-DD7065B787AF}">
      <dsp:nvSpPr>
        <dsp:cNvPr id="0" name=""/>
        <dsp:cNvSpPr/>
      </dsp:nvSpPr>
      <dsp:spPr>
        <a:xfrm>
          <a:off x="900969" y="3476068"/>
          <a:ext cx="3354844" cy="925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90" tIns="97990" rIns="97990" bIns="97990" numCol="1" spcCol="1270" anchor="ctr" anchorCtr="0">
          <a:noAutofit/>
        </a:bodyPr>
        <a:lstStyle/>
        <a:p>
          <a:pPr marL="0" lvl="0" indent="0" algn="l" defTabSz="488950">
            <a:lnSpc>
              <a:spcPct val="100000"/>
            </a:lnSpc>
            <a:spcBef>
              <a:spcPct val="0"/>
            </a:spcBef>
            <a:spcAft>
              <a:spcPct val="35000"/>
            </a:spcAft>
            <a:buNone/>
          </a:pPr>
          <a:r>
            <a:rPr lang="en-US" sz="1100" b="1" kern="1200">
              <a:latin typeface="Aptos"/>
            </a:rPr>
            <a:t>Safe Water and Sanitation</a:t>
          </a:r>
          <a:br>
            <a:rPr lang="en-US" sz="1100" b="1" kern="1200">
              <a:latin typeface="Aptos"/>
            </a:rPr>
          </a:br>
          <a:r>
            <a:rPr lang="en-US" sz="1100" b="1" kern="1200">
              <a:latin typeface="Aptos"/>
            </a:rPr>
            <a:t>Access to clean drinking water and proper waste disposal prevents contamination and infection (World Health Organization, 2021)</a:t>
          </a:r>
          <a:r>
            <a:rPr lang="en-US" sz="1100" kern="1200">
              <a:latin typeface="Aptos"/>
            </a:rPr>
            <a:t>.</a:t>
          </a:r>
        </a:p>
      </dsp:txBody>
      <dsp:txXfrm>
        <a:off x="900969" y="3476068"/>
        <a:ext cx="3354844" cy="9258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B2D3B-14B0-45FB-BF52-278916420949}">
      <dsp:nvSpPr>
        <dsp:cNvPr id="0" name=""/>
        <dsp:cNvSpPr/>
      </dsp:nvSpPr>
      <dsp:spPr>
        <a:xfrm>
          <a:off x="0" y="218919"/>
          <a:ext cx="3724627"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Primary Prevention</a:t>
          </a:r>
          <a:br>
            <a:rPr lang="en-GB" sz="1200" b="1" kern="1200"/>
          </a:br>
          <a:r>
            <a:rPr lang="en-GB" sz="1200" b="1" kern="1200"/>
            <a:t> </a:t>
          </a:r>
          <a:r>
            <a:rPr lang="en-GB" sz="1200" kern="1200"/>
            <a:t>High vaccination coverage through routine immunisation and supplementary campaigns.</a:t>
          </a:r>
          <a:endParaRPr lang="en-US" sz="1200" kern="1200"/>
        </a:p>
      </dsp:txBody>
      <dsp:txXfrm>
        <a:off x="42151" y="261070"/>
        <a:ext cx="3640325" cy="779158"/>
      </dsp:txXfrm>
    </dsp:sp>
    <dsp:sp modelId="{7F80D681-DD1F-4337-8464-E5C96C6FAAD3}">
      <dsp:nvSpPr>
        <dsp:cNvPr id="0" name=""/>
        <dsp:cNvSpPr/>
      </dsp:nvSpPr>
      <dsp:spPr>
        <a:xfrm>
          <a:off x="0" y="1116939"/>
          <a:ext cx="3724627"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Surveillance &amp; Early Detection</a:t>
          </a:r>
          <a:br>
            <a:rPr lang="en-GB" sz="1200" b="1" kern="1200"/>
          </a:br>
          <a:r>
            <a:rPr lang="en-GB" sz="1200" b="1" kern="1200"/>
            <a:t> </a:t>
          </a:r>
          <a:r>
            <a:rPr lang="en-GB" sz="1200" b="0" kern="1200"/>
            <a:t>Monitoring AFP cases and environmental samples for early identification of virus </a:t>
          </a:r>
          <a:r>
            <a:rPr lang="en-GB" sz="1200" kern="1200"/>
            <a:t>circulation.</a:t>
          </a:r>
          <a:endParaRPr lang="en-US" sz="1200" kern="1200"/>
        </a:p>
      </dsp:txBody>
      <dsp:txXfrm>
        <a:off x="42151" y="1159090"/>
        <a:ext cx="3640325" cy="779158"/>
      </dsp:txXfrm>
    </dsp:sp>
    <dsp:sp modelId="{CBECD0C5-4F06-4809-8A22-C50B9945494A}">
      <dsp:nvSpPr>
        <dsp:cNvPr id="0" name=""/>
        <dsp:cNvSpPr/>
      </dsp:nvSpPr>
      <dsp:spPr>
        <a:xfrm>
          <a:off x="0" y="2014959"/>
          <a:ext cx="3724627"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Rapid Response &amp; Containment</a:t>
          </a:r>
          <a:br>
            <a:rPr lang="en-GB" sz="1200" b="1" kern="1200"/>
          </a:br>
          <a:r>
            <a:rPr lang="en-GB" sz="1200" b="1" kern="1200"/>
            <a:t> </a:t>
          </a:r>
          <a:r>
            <a:rPr lang="en-GB" sz="1200" kern="1200"/>
            <a:t>Immediate investigation, contact tracing, and targeted vaccination to interrupt transmission.</a:t>
          </a:r>
          <a:endParaRPr lang="en-US" sz="1200" kern="1200"/>
        </a:p>
      </dsp:txBody>
      <dsp:txXfrm>
        <a:off x="42151" y="2057110"/>
        <a:ext cx="3640325" cy="779158"/>
      </dsp:txXfrm>
    </dsp:sp>
    <dsp:sp modelId="{58BD0E71-FD29-4386-BA93-54AD718FD594}">
      <dsp:nvSpPr>
        <dsp:cNvPr id="0" name=""/>
        <dsp:cNvSpPr/>
      </dsp:nvSpPr>
      <dsp:spPr>
        <a:xfrm>
          <a:off x="0" y="2912979"/>
          <a:ext cx="3724627"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Community Engagement &amp; Health Promotion</a:t>
          </a:r>
          <a:br>
            <a:rPr lang="en-GB" sz="1200" b="1" kern="1200"/>
          </a:br>
          <a:r>
            <a:rPr lang="en-GB" sz="1200" kern="1200"/>
            <a:t> Building vaccine confidence and promoting hygiene practices.</a:t>
          </a:r>
          <a:endParaRPr lang="en-US" sz="1200" kern="1200"/>
        </a:p>
      </dsp:txBody>
      <dsp:txXfrm>
        <a:off x="42151" y="2955130"/>
        <a:ext cx="3640325" cy="779158"/>
      </dsp:txXfrm>
    </dsp:sp>
    <dsp:sp modelId="{2D706D04-7597-4B65-978A-47B58E1B2012}">
      <dsp:nvSpPr>
        <dsp:cNvPr id="0" name=""/>
        <dsp:cNvSpPr/>
      </dsp:nvSpPr>
      <dsp:spPr>
        <a:xfrm>
          <a:off x="0" y="3810999"/>
          <a:ext cx="3724627"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Policy &amp; Global Coordination</a:t>
          </a:r>
          <a:br>
            <a:rPr lang="en-GB" sz="1200" b="1" kern="1200"/>
          </a:br>
          <a:r>
            <a:rPr lang="en-GB" sz="1200" b="1" kern="1200"/>
            <a:t> </a:t>
          </a:r>
          <a:r>
            <a:rPr lang="en-GB" sz="1200" kern="1200"/>
            <a:t>Aligned with guidance from the World Health Organization (1948) and eradication efforts led by the Global Polio Eradication Initiative (1988).</a:t>
          </a:r>
          <a:endParaRPr lang="en-US" sz="1200" kern="1200"/>
        </a:p>
      </dsp:txBody>
      <dsp:txXfrm>
        <a:off x="42151" y="3853150"/>
        <a:ext cx="3640325" cy="7791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0157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Polio is caused by the poliovirus and mainly affects young children. It can damage the nervous system and lead to paralysis. There is no cure, so prevention through vaccination is essential.</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Polio spreads mostly through contaminated food and water and poor sanitation. It can also spread through close contact. This is why hygiene and sanitation are critical prevention tools.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AFP surveillance is the gold standard for polio detection. Lab confirmation through stool samples is required. Rates and mapping help identify high‑risk clusters and spread patterns.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Monitoring means ongoing tracking. Health facilities report cases into national systems. Real‑time data allows faster response and helps identify whether spread is increasing or decreasing.</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Wastewater monitoring can detect poliovirus even when no symptoms are reported. This provides an early warning and helps target vaccination campaigns before many cases appear.</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Control measures aim to stop transmission quickly. Rapid vaccination and organised response teams are critical. Speed is very important in outbreak control.</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Additional control tools include door‑to‑door vaccination, contact tracing and ring vaccination. Hygiene and sanitation measures reduce further spread in the community.</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This presentation explains polio and focuses on how outbreaks are measured, monitored and controlled, along with UK public health policies and neighbourhood prevention strategies.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In the UK, routine NHS vaccination and mandatory disease reporting support prevention. National agencies coordinate surveillance and outbreak response.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Government strategies include rapid response teams, environmental surveillance and targeted vaccination. Travel guidance and national campaigns also support prevention.</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In conclusion, polio is preventable but still dangerous. Strong measurement, monitoring, control and education systems are all required to stop outbreaks.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These references are credible global and UK public health sources used to support the information in this presentation.</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3" y="1122363"/>
            <a:ext cx="5691116" cy="2621154"/>
          </a:xfrm>
        </p:spPr>
        <p:txBody>
          <a:bodyPr anchor="b">
            <a:normAutofit/>
          </a:bodyPr>
          <a:lstStyle>
            <a:lvl1pPr algn="ctr">
              <a:defRPr sz="5333"/>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3843709"/>
            <a:ext cx="5691116" cy="1414091"/>
          </a:xfrm>
        </p:spPr>
        <p:txBody>
          <a:bodyPr>
            <a:normAutofit/>
          </a:bodyPr>
          <a:lstStyle>
            <a:lvl1pPr marL="0" indent="0" algn="ctr">
              <a:buNone/>
              <a:defRPr sz="2400"/>
            </a:lvl1pPr>
            <a:lvl2pPr marL="609585" indent="0" algn="ctr">
              <a:buNone/>
              <a:defRPr sz="2400"/>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4923565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00328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6" y="553617"/>
            <a:ext cx="6204855" cy="4008859"/>
          </a:xfrm>
        </p:spPr>
        <p:txBody>
          <a:bodyPr anchor="t">
            <a:normAutofit/>
          </a:bodyPr>
          <a:lstStyle>
            <a:lvl1pPr>
              <a:defRPr sz="72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5" y="4589464"/>
            <a:ext cx="6204855" cy="1384617"/>
          </a:xfrm>
        </p:spPr>
        <p:txBody>
          <a:bodyPr anchor="b">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3/18/2026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7732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48640"/>
            <a:ext cx="8055864"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5381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47396"/>
            <a:ext cx="8059341"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685735"/>
            <a:ext cx="3868340" cy="559834"/>
          </a:xfrm>
        </p:spPr>
        <p:txBody>
          <a:bodyPr anchor="b">
            <a:normAutofit/>
          </a:bodyPr>
          <a:lstStyle>
            <a:lvl1pPr marL="0" indent="0">
              <a:lnSpc>
                <a:spcPct val="90000"/>
              </a:lnSpc>
              <a:buNone/>
              <a:defRPr sz="2667" b="1" cap="all"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2386895"/>
            <a:ext cx="3868340"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0" y="1685735"/>
            <a:ext cx="3887391" cy="559834"/>
          </a:xfrm>
        </p:spPr>
        <p:txBody>
          <a:bodyPr anchor="b">
            <a:normAutofit/>
          </a:bodyPr>
          <a:lstStyle>
            <a:lvl1pPr marL="0" indent="0">
              <a:lnSpc>
                <a:spcPct val="90000"/>
              </a:lnSpc>
              <a:buNone/>
              <a:defRPr sz="2667" b="1" cap="all"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2386895"/>
            <a:ext cx="3887392"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987195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3/18/2026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2377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3/18/2026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867374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0" y="553617"/>
            <a:ext cx="2696726" cy="1757505"/>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553616"/>
            <a:ext cx="4709806" cy="5486400"/>
          </a:xfrm>
        </p:spPr>
        <p:txBody>
          <a:bodyPr>
            <a:normAutofit/>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0" y="2311122"/>
            <a:ext cx="2696726" cy="3728895"/>
          </a:xfrm>
        </p:spPr>
        <p:txBody>
          <a:bodyPr anchor="t">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35828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0" y="557785"/>
            <a:ext cx="2696726" cy="2212313"/>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797490" y="657103"/>
            <a:ext cx="4862765" cy="5555904"/>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826137"/>
            <a:ext cx="2689190" cy="343463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94533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548640"/>
            <a:ext cx="78867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680899"/>
            <a:ext cx="78867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3/18/2026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226325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578497"/>
            <a:ext cx="1535278"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578498"/>
            <a:ext cx="6597516"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3/18/2026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7471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548640"/>
            <a:ext cx="7990184"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715532"/>
            <a:ext cx="7990184"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0" y="6453003"/>
            <a:ext cx="2620736" cy="365125"/>
          </a:xfrm>
          <a:prstGeom prst="rect">
            <a:avLst/>
          </a:prstGeom>
        </p:spPr>
        <p:txBody>
          <a:bodyPr vert="horz" lIns="91440" tIns="45720" rIns="91440" bIns="45720" rtlCol="0" anchor="ctr"/>
          <a:lstStyle>
            <a:lvl1pPr algn="l">
              <a:defRPr sz="1200">
                <a:solidFill>
                  <a:schemeClr val="tx1"/>
                </a:solidFill>
              </a:defRPr>
            </a:lvl1pPr>
          </a:lstStyle>
          <a:p>
            <a:fld id="{3A332BE1-279E-4118-9FE3-7952B079A510}" type="datetimeFigureOut">
              <a:rPr lang="en-US" dirty="0"/>
              <a:t>3/18/2026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1" y="6453003"/>
            <a:ext cx="2104054" cy="365125"/>
          </a:xfrm>
          <a:prstGeom prst="rect">
            <a:avLst/>
          </a:prstGeom>
        </p:spPr>
        <p:txBody>
          <a:bodyPr vert="horz" lIns="91440" tIns="45720" rIns="91440" bIns="45720" rtlCol="0" anchor="ctr"/>
          <a:lstStyle>
            <a:lvl1pPr algn="r">
              <a:defRPr sz="12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2" y="6453003"/>
            <a:ext cx="321905" cy="365125"/>
          </a:xfrm>
          <a:prstGeom prst="rect">
            <a:avLst/>
          </a:prstGeom>
        </p:spPr>
        <p:txBody>
          <a:bodyPr vert="horz" lIns="91440" tIns="45720" rIns="91440" bIns="45720" rtlCol="0" anchor="ctr"/>
          <a:lstStyle>
            <a:lvl1pPr algn="r">
              <a:defRPr sz="12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291192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1.png"/></Relationships>
</file>

<file path=ppt/slides/_rels/slide9.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hs.uk/conditions/polio" TargetMode="External"/><Relationship Id="rId3" Type="http://schemas.openxmlformats.org/officeDocument/2006/relationships/hyperlink" Target="https://www.cdc.gov" TargetMode="External"/><Relationship Id="rId7" Type="http://schemas.openxmlformats.org/officeDocument/2006/relationships/hyperlink" Target="https://www.datelinehealthafrica.org/poliomyelitis-what-africans-need-to-kno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istockphoto.com/vector/vaccinations-against-poliomyelitis-world-polio-day-the-oral-polio-vaccine-opv-drops-gm834277014-135628229" TargetMode="External"/><Relationship Id="rId5" Type="http://schemas.openxmlformats.org/officeDocument/2006/relationships/hyperlink" Target="https://polioeradication.org/" TargetMode="External"/><Relationship Id="rId10" Type="http://schemas.openxmlformats.org/officeDocument/2006/relationships/hyperlink" Target="https://www.gov.uk/government/publications/polio-global-eradication-nac-and-environmental-surveillance/environmental-surveillance-for-polio" TargetMode="External"/><Relationship Id="rId4" Type="http://schemas.openxmlformats.org/officeDocument/2006/relationships/hyperlink" Target="https://www.thelancet.com/journals/lanepe/article/PIIS2666-7762%2824%2900271-0/fulltext" TargetMode="External"/><Relationship Id="rId9" Type="http://schemas.openxmlformats.org/officeDocument/2006/relationships/hyperlink" Target="https://ourworldindata.org/polio"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polio-global-eradication-nac-and-environmental-surveillance/environmental-surveillance-for-polio" TargetMode="External"/><Relationship Id="rId2" Type="http://schemas.openxmlformats.org/officeDocument/2006/relationships/hyperlink" Target="https://www.gov.uk/guidance/polio-reference-service-laboratory-services"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poliomyelitis" TargetMode="External"/><Relationship Id="rId5" Type="http://schemas.openxmlformats.org/officeDocument/2006/relationships/hyperlink" Target="https://www.who.int/publications/i/item/9789240031937" TargetMode="External"/><Relationship Id="rId4" Type="http://schemas.openxmlformats.org/officeDocument/2006/relationships/hyperlink" Target="https://www.who.int/teams/polio-transition-programme/transition-to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0DDB7A-2DBC-FACE-C51B-471671AB37F7}"/>
              </a:ext>
            </a:extLst>
          </p:cNvPr>
          <p:cNvPicPr>
            <a:picLocks noChangeAspect="1"/>
          </p:cNvPicPr>
          <p:nvPr/>
        </p:nvPicPr>
        <p:blipFill>
          <a:blip r:embed="rId2"/>
          <a:stretch>
            <a:fillRect/>
          </a:stretch>
        </p:blipFill>
        <p:spPr>
          <a:xfrm>
            <a:off x="2920181" y="318749"/>
            <a:ext cx="3579722" cy="1361738"/>
          </a:xfrm>
          <a:prstGeom prst="rect">
            <a:avLst/>
          </a:prstGeom>
        </p:spPr>
      </p:pic>
      <p:sp>
        <p:nvSpPr>
          <p:cNvPr id="2" name="Title 1">
            <a:extLst>
              <a:ext uri="{FF2B5EF4-FFF2-40B4-BE49-F238E27FC236}">
                <a16:creationId xmlns:a16="http://schemas.microsoft.com/office/drawing/2014/main" id="{5A8BBE4F-33A2-3D6C-C11F-A51465F08938}"/>
              </a:ext>
            </a:extLst>
          </p:cNvPr>
          <p:cNvSpPr>
            <a:spLocks noGrp="1"/>
          </p:cNvSpPr>
          <p:nvPr>
            <p:ph type="title"/>
          </p:nvPr>
        </p:nvSpPr>
        <p:spPr>
          <a:xfrm>
            <a:off x="1594980" y="4990689"/>
            <a:ext cx="5901845" cy="899508"/>
          </a:xfrm>
        </p:spPr>
        <p:txBody>
          <a:bodyPr>
            <a:normAutofit fontScale="90000"/>
          </a:bodyPr>
          <a:lstStyle/>
          <a:p>
            <a:pPr algn="ctr"/>
            <a:br>
              <a:rPr lang="en-GB" sz="2200" b="1" dirty="0">
                <a:latin typeface="Calibri"/>
                <a:ea typeface="Calibri"/>
                <a:cs typeface="Calibri"/>
              </a:rPr>
            </a:br>
            <a:r>
              <a:rPr lang="en-GB" sz="2000" b="1" dirty="0">
                <a:latin typeface="Calibri"/>
                <a:ea typeface="Calibri"/>
                <a:cs typeface="Calibri"/>
              </a:rPr>
              <a:t>Lecturer name: Mrs Caroline Salami</a:t>
            </a:r>
            <a:br>
              <a:rPr lang="en-GB" sz="1800" dirty="0">
                <a:latin typeface="Calibri"/>
                <a:ea typeface="Calibri"/>
                <a:cs typeface="Calibri"/>
              </a:rPr>
            </a:br>
            <a:endParaRPr lang="en-GB" dirty="0"/>
          </a:p>
        </p:txBody>
      </p:sp>
      <p:sp>
        <p:nvSpPr>
          <p:cNvPr id="7" name="Content Placeholder 6">
            <a:extLst>
              <a:ext uri="{FF2B5EF4-FFF2-40B4-BE49-F238E27FC236}">
                <a16:creationId xmlns:a16="http://schemas.microsoft.com/office/drawing/2014/main" id="{C0BA6AF4-612D-3010-CAEB-ABE5B6334FA2}"/>
              </a:ext>
            </a:extLst>
          </p:cNvPr>
          <p:cNvSpPr>
            <a:spLocks noGrp="1"/>
          </p:cNvSpPr>
          <p:nvPr>
            <p:ph idx="1"/>
          </p:nvPr>
        </p:nvSpPr>
        <p:spPr>
          <a:xfrm>
            <a:off x="436323" y="2309778"/>
            <a:ext cx="8229600" cy="2245717"/>
          </a:xfrm>
        </p:spPr>
        <p:txBody>
          <a:bodyPr vert="horz" lIns="91440" tIns="45720" rIns="91440" bIns="45720" rtlCol="0" anchor="t">
            <a:noAutofit/>
          </a:bodyPr>
          <a:lstStyle/>
          <a:p>
            <a:pPr marL="0" indent="0" algn="ctr">
              <a:buNone/>
            </a:pPr>
            <a:r>
              <a:rPr lang="en-GB" sz="1800" b="1" dirty="0">
                <a:latin typeface="Calibri"/>
                <a:ea typeface="Calibri"/>
                <a:cs typeface="Calibri"/>
              </a:rPr>
              <a:t>Introduction to Public Health</a:t>
            </a:r>
            <a:br>
              <a:rPr lang="en-GB" sz="1800" b="1" dirty="0">
                <a:latin typeface="Calibri"/>
                <a:ea typeface="Calibri"/>
                <a:cs typeface="Calibri"/>
              </a:rPr>
            </a:br>
            <a:br>
              <a:rPr lang="en-GB" sz="1800" b="1" dirty="0">
                <a:latin typeface="Calibri"/>
                <a:ea typeface="Calibri"/>
                <a:cs typeface="Calibri"/>
              </a:rPr>
            </a:br>
            <a:r>
              <a:rPr lang="en-GB" sz="1800" b="1" dirty="0">
                <a:latin typeface="Calibri"/>
                <a:ea typeface="Calibri"/>
                <a:cs typeface="Calibri"/>
              </a:rPr>
              <a:t>LCHS4008</a:t>
            </a:r>
            <a:br>
              <a:rPr lang="en-GB" sz="1800" b="1" dirty="0">
                <a:latin typeface="Calibri"/>
                <a:ea typeface="Calibri"/>
                <a:cs typeface="Calibri"/>
              </a:rPr>
            </a:br>
            <a:br>
              <a:rPr lang="en-GB" sz="1800" b="1" dirty="0">
                <a:latin typeface="Calibri"/>
                <a:ea typeface="Calibri"/>
                <a:cs typeface="Calibri"/>
              </a:rPr>
            </a:br>
            <a:r>
              <a:rPr lang="en-GB" sz="1800" b="1" dirty="0">
                <a:latin typeface="Calibri"/>
                <a:ea typeface="Calibri"/>
                <a:cs typeface="Calibri"/>
              </a:rPr>
              <a:t>Assessment 1: Group Presentation 5</a:t>
            </a:r>
          </a:p>
        </p:txBody>
      </p:sp>
      <p:sp>
        <p:nvSpPr>
          <p:cNvPr id="8" name="TextBox 7">
            <a:extLst>
              <a:ext uri="{FF2B5EF4-FFF2-40B4-BE49-F238E27FC236}">
                <a16:creationId xmlns:a16="http://schemas.microsoft.com/office/drawing/2014/main" id="{D0B68875-A8E2-305C-BBD4-F51BBE57A3A4}"/>
              </a:ext>
            </a:extLst>
          </p:cNvPr>
          <p:cNvSpPr txBox="1"/>
          <p:nvPr/>
        </p:nvSpPr>
        <p:spPr>
          <a:xfrm>
            <a:off x="827155" y="4370612"/>
            <a:ext cx="7447934" cy="369332"/>
          </a:xfrm>
          <a:prstGeom prst="rect">
            <a:avLst/>
          </a:prstGeom>
          <a:noFill/>
        </p:spPr>
        <p:txBody>
          <a:bodyPr wrap="square" lIns="91440" tIns="45720" rIns="91440" bIns="45720" rtlCol="0" anchor="t">
            <a:spAutoFit/>
          </a:bodyPr>
          <a:lstStyle/>
          <a:p>
            <a:pPr algn="ctr"/>
            <a:r>
              <a:rPr lang="en-GB" b="1">
                <a:latin typeface="Calibri"/>
                <a:ea typeface="Calibri"/>
                <a:cs typeface="Calibri"/>
              </a:rPr>
              <a:t>Programme: Certificate of Higher Education in Health and Social Care</a:t>
            </a:r>
            <a:endParaRPr lang="en-US"/>
          </a:p>
        </p:txBody>
      </p:sp>
    </p:spTree>
    <p:extLst>
      <p:ext uri="{BB962C8B-B14F-4D97-AF65-F5344CB8AC3E}">
        <p14:creationId xmlns:p14="http://schemas.microsoft.com/office/powerpoint/2010/main" val="528407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2EE32-6027-1CBE-1D72-1708FF7D0257}"/>
              </a:ext>
            </a:extLst>
          </p:cNvPr>
          <p:cNvSpPr>
            <a:spLocks noGrp="1"/>
          </p:cNvSpPr>
          <p:nvPr>
            <p:ph type="title"/>
          </p:nvPr>
        </p:nvSpPr>
        <p:spPr>
          <a:xfrm>
            <a:off x="457200" y="720953"/>
            <a:ext cx="8229600" cy="798535"/>
          </a:xfrm>
        </p:spPr>
        <p:txBody>
          <a:bodyPr>
            <a:normAutofit/>
          </a:bodyPr>
          <a:lstStyle/>
          <a:p>
            <a:pPr algn="ctr"/>
            <a:r>
              <a:rPr lang="en-GB" sz="2400" b="1">
                <a:latin typeface="Calibri"/>
                <a:ea typeface="Calibri"/>
                <a:cs typeface="Calibri"/>
              </a:rPr>
              <a:t>POLIO (POLIOMYELITIS)</a:t>
            </a:r>
            <a:br>
              <a:rPr lang="en-GB" sz="2400" b="1">
                <a:latin typeface="Calibri"/>
                <a:ea typeface="Calibri"/>
                <a:cs typeface="Calibri"/>
              </a:rPr>
            </a:br>
            <a:r>
              <a:rPr lang="en-GB" sz="2400" b="1">
                <a:latin typeface="Calibri"/>
                <a:ea typeface="Calibri"/>
                <a:cs typeface="Calibri"/>
              </a:rPr>
              <a:t>Measuring, Monitoring and Controlling Incidents</a:t>
            </a:r>
            <a:endParaRPr lang="en-US"/>
          </a:p>
        </p:txBody>
      </p:sp>
      <p:graphicFrame>
        <p:nvGraphicFramePr>
          <p:cNvPr id="5" name="Table 4">
            <a:extLst>
              <a:ext uri="{FF2B5EF4-FFF2-40B4-BE49-F238E27FC236}">
                <a16:creationId xmlns:a16="http://schemas.microsoft.com/office/drawing/2014/main" id="{D4BB502C-6126-CD19-1BE4-469151FF650E}"/>
              </a:ext>
            </a:extLst>
          </p:cNvPr>
          <p:cNvGraphicFramePr>
            <a:graphicFrameLocks noGrp="1"/>
          </p:cNvGraphicFramePr>
          <p:nvPr>
            <p:extLst>
              <p:ext uri="{D42A27DB-BD31-4B8C-83A1-F6EECF244321}">
                <p14:modId xmlns:p14="http://schemas.microsoft.com/office/powerpoint/2010/main" val="375811982"/>
              </p:ext>
            </p:extLst>
          </p:nvPr>
        </p:nvGraphicFramePr>
        <p:xfrm>
          <a:off x="558800" y="3087329"/>
          <a:ext cx="8128280" cy="2973308"/>
        </p:xfrm>
        <a:graphic>
          <a:graphicData uri="http://schemas.openxmlformats.org/drawingml/2006/table">
            <a:tbl>
              <a:tblPr firstRow="1" bandRow="1"/>
              <a:tblGrid>
                <a:gridCol w="5434852">
                  <a:extLst>
                    <a:ext uri="{9D8B030D-6E8A-4147-A177-3AD203B41FA5}">
                      <a16:colId xmlns:a16="http://schemas.microsoft.com/office/drawing/2014/main" val="3530222246"/>
                    </a:ext>
                  </a:extLst>
                </a:gridCol>
                <a:gridCol w="2693428">
                  <a:extLst>
                    <a:ext uri="{9D8B030D-6E8A-4147-A177-3AD203B41FA5}">
                      <a16:colId xmlns:a16="http://schemas.microsoft.com/office/drawing/2014/main" val="3475501893"/>
                    </a:ext>
                  </a:extLst>
                </a:gridCol>
              </a:tblGrid>
              <a:tr h="449093">
                <a:tc>
                  <a:txBody>
                    <a:bodyPr/>
                    <a:lstStyle>
                      <a:lvl1pPr marL="0" algn="l" defTabSz="457200" rtl="0" eaLnBrk="1" latinLnBrk="0" hangingPunct="1">
                        <a:defRPr sz="1800" b="1" kern="1200">
                          <a:solidFill>
                            <a:schemeClr val="tx1"/>
                          </a:solidFill>
                          <a:latin typeface="Aptos" panose="02110004020202020204"/>
                        </a:defRPr>
                      </a:lvl1pPr>
                      <a:lvl2pPr marL="457200" algn="l" defTabSz="457200" rtl="0" eaLnBrk="1" latinLnBrk="0" hangingPunct="1">
                        <a:defRPr sz="1800" b="1" kern="1200">
                          <a:solidFill>
                            <a:schemeClr val="tx1"/>
                          </a:solidFill>
                          <a:latin typeface="Aptos" panose="02110004020202020204"/>
                        </a:defRPr>
                      </a:lvl2pPr>
                      <a:lvl3pPr marL="914400" algn="l" defTabSz="457200" rtl="0" eaLnBrk="1" latinLnBrk="0" hangingPunct="1">
                        <a:defRPr sz="1800" b="1" kern="1200">
                          <a:solidFill>
                            <a:schemeClr val="tx1"/>
                          </a:solidFill>
                          <a:latin typeface="Aptos" panose="02110004020202020204"/>
                        </a:defRPr>
                      </a:lvl3pPr>
                      <a:lvl4pPr marL="1371600" algn="l" defTabSz="457200" rtl="0" eaLnBrk="1" latinLnBrk="0" hangingPunct="1">
                        <a:defRPr sz="1800" b="1" kern="1200">
                          <a:solidFill>
                            <a:schemeClr val="tx1"/>
                          </a:solidFill>
                          <a:latin typeface="Aptos" panose="02110004020202020204"/>
                        </a:defRPr>
                      </a:lvl4pPr>
                      <a:lvl5pPr marL="1828800" algn="l" defTabSz="457200" rtl="0" eaLnBrk="1" latinLnBrk="0" hangingPunct="1">
                        <a:defRPr sz="1800" b="1" kern="1200">
                          <a:solidFill>
                            <a:schemeClr val="tx1"/>
                          </a:solidFill>
                          <a:latin typeface="Aptos" panose="02110004020202020204"/>
                        </a:defRPr>
                      </a:lvl5pPr>
                      <a:lvl6pPr marL="2286000" algn="l" defTabSz="457200" rtl="0" eaLnBrk="1" latinLnBrk="0" hangingPunct="1">
                        <a:defRPr sz="1800" b="1" kern="1200">
                          <a:solidFill>
                            <a:schemeClr val="tx1"/>
                          </a:solidFill>
                          <a:latin typeface="Aptos" panose="02110004020202020204"/>
                        </a:defRPr>
                      </a:lvl6pPr>
                      <a:lvl7pPr marL="2743200" algn="l" defTabSz="457200" rtl="0" eaLnBrk="1" latinLnBrk="0" hangingPunct="1">
                        <a:defRPr sz="1800" b="1" kern="1200">
                          <a:solidFill>
                            <a:schemeClr val="tx1"/>
                          </a:solidFill>
                          <a:latin typeface="Aptos" panose="02110004020202020204"/>
                        </a:defRPr>
                      </a:lvl7pPr>
                      <a:lvl8pPr marL="3200400" algn="l" defTabSz="457200" rtl="0" eaLnBrk="1" latinLnBrk="0" hangingPunct="1">
                        <a:defRPr sz="1800" b="1" kern="1200">
                          <a:solidFill>
                            <a:schemeClr val="tx1"/>
                          </a:solidFill>
                          <a:latin typeface="Aptos" panose="02110004020202020204"/>
                        </a:defRPr>
                      </a:lvl8pPr>
                      <a:lvl9pPr marL="3657600" algn="l" defTabSz="457200" rtl="0" eaLnBrk="1" latinLnBrk="0" hangingPunct="1">
                        <a:defRPr sz="1800" b="1" kern="1200">
                          <a:solidFill>
                            <a:schemeClr val="tx1"/>
                          </a:solidFill>
                          <a:latin typeface="Aptos" panose="02110004020202020204"/>
                        </a:defRPr>
                      </a:lvl9pPr>
                    </a:lstStyle>
                    <a:p>
                      <a:r>
                        <a:rPr lang="en-GB"/>
                        <a:t>Student Name</a:t>
                      </a:r>
                    </a:p>
                  </a:txBody>
                  <a:tcPr>
                    <a:lnL>
                      <a:noFill/>
                    </a:lnL>
                    <a:lnR>
                      <a:noFill/>
                    </a:lnR>
                    <a:lnT w="12700" cmpd="sng">
                      <a:solidFill>
                        <a:srgbClr val="0F9ED5"/>
                      </a:solidFill>
                    </a:lnT>
                    <a:lnB w="12700" cmpd="sng">
                      <a:solidFill>
                        <a:srgbClr val="0F9ED5"/>
                      </a:solidFill>
                    </a:lnB>
                    <a:lnTlToBr w="12700" cmpd="sng">
                      <a:noFill/>
                      <a:prstDash val="solid"/>
                    </a:lnTlToBr>
                    <a:lnBlToTr w="12700" cmpd="sng">
                      <a:noFill/>
                      <a:prstDash val="solid"/>
                    </a:lnBlToTr>
                    <a:noFill/>
                  </a:tcPr>
                </a:tc>
                <a:tc>
                  <a:txBody>
                    <a:bodyPr/>
                    <a:lstStyle>
                      <a:lvl1pPr marL="0" algn="l" defTabSz="457200" rtl="0" eaLnBrk="1" latinLnBrk="0" hangingPunct="1">
                        <a:defRPr sz="1800" b="1" kern="1200">
                          <a:solidFill>
                            <a:schemeClr val="tx1"/>
                          </a:solidFill>
                          <a:latin typeface="Aptos" panose="02110004020202020204"/>
                        </a:defRPr>
                      </a:lvl1pPr>
                      <a:lvl2pPr marL="457200" algn="l" defTabSz="457200" rtl="0" eaLnBrk="1" latinLnBrk="0" hangingPunct="1">
                        <a:defRPr sz="1800" b="1" kern="1200">
                          <a:solidFill>
                            <a:schemeClr val="tx1"/>
                          </a:solidFill>
                          <a:latin typeface="Aptos" panose="02110004020202020204"/>
                        </a:defRPr>
                      </a:lvl2pPr>
                      <a:lvl3pPr marL="914400" algn="l" defTabSz="457200" rtl="0" eaLnBrk="1" latinLnBrk="0" hangingPunct="1">
                        <a:defRPr sz="1800" b="1" kern="1200">
                          <a:solidFill>
                            <a:schemeClr val="tx1"/>
                          </a:solidFill>
                          <a:latin typeface="Aptos" panose="02110004020202020204"/>
                        </a:defRPr>
                      </a:lvl3pPr>
                      <a:lvl4pPr marL="1371600" algn="l" defTabSz="457200" rtl="0" eaLnBrk="1" latinLnBrk="0" hangingPunct="1">
                        <a:defRPr sz="1800" b="1" kern="1200">
                          <a:solidFill>
                            <a:schemeClr val="tx1"/>
                          </a:solidFill>
                          <a:latin typeface="Aptos" panose="02110004020202020204"/>
                        </a:defRPr>
                      </a:lvl4pPr>
                      <a:lvl5pPr marL="1828800" algn="l" defTabSz="457200" rtl="0" eaLnBrk="1" latinLnBrk="0" hangingPunct="1">
                        <a:defRPr sz="1800" b="1" kern="1200">
                          <a:solidFill>
                            <a:schemeClr val="tx1"/>
                          </a:solidFill>
                          <a:latin typeface="Aptos" panose="02110004020202020204"/>
                        </a:defRPr>
                      </a:lvl5pPr>
                      <a:lvl6pPr marL="2286000" algn="l" defTabSz="457200" rtl="0" eaLnBrk="1" latinLnBrk="0" hangingPunct="1">
                        <a:defRPr sz="1800" b="1" kern="1200">
                          <a:solidFill>
                            <a:schemeClr val="tx1"/>
                          </a:solidFill>
                          <a:latin typeface="Aptos" panose="02110004020202020204"/>
                        </a:defRPr>
                      </a:lvl6pPr>
                      <a:lvl7pPr marL="2743200" algn="l" defTabSz="457200" rtl="0" eaLnBrk="1" latinLnBrk="0" hangingPunct="1">
                        <a:defRPr sz="1800" b="1" kern="1200">
                          <a:solidFill>
                            <a:schemeClr val="tx1"/>
                          </a:solidFill>
                          <a:latin typeface="Aptos" panose="02110004020202020204"/>
                        </a:defRPr>
                      </a:lvl7pPr>
                      <a:lvl8pPr marL="3200400" algn="l" defTabSz="457200" rtl="0" eaLnBrk="1" latinLnBrk="0" hangingPunct="1">
                        <a:defRPr sz="1800" b="1" kern="1200">
                          <a:solidFill>
                            <a:schemeClr val="tx1"/>
                          </a:solidFill>
                          <a:latin typeface="Aptos" panose="02110004020202020204"/>
                        </a:defRPr>
                      </a:lvl8pPr>
                      <a:lvl9pPr marL="3657600" algn="l" defTabSz="457200" rtl="0" eaLnBrk="1" latinLnBrk="0" hangingPunct="1">
                        <a:defRPr sz="1800" b="1" kern="1200">
                          <a:solidFill>
                            <a:schemeClr val="tx1"/>
                          </a:solidFill>
                          <a:latin typeface="Aptos" panose="02110004020202020204"/>
                        </a:defRPr>
                      </a:lvl9pPr>
                    </a:lstStyle>
                    <a:p>
                      <a:r>
                        <a:rPr lang="en-GB"/>
                        <a:t>              Student Number</a:t>
                      </a:r>
                    </a:p>
                  </a:txBody>
                  <a:tcPr>
                    <a:lnL>
                      <a:noFill/>
                    </a:lnL>
                    <a:lnR>
                      <a:noFill/>
                    </a:lnR>
                    <a:lnT w="12700" cmpd="sng">
                      <a:solidFill>
                        <a:srgbClr val="0F9ED5"/>
                      </a:solidFill>
                    </a:lnT>
                    <a:lnB w="12700" cmpd="sng">
                      <a:solidFill>
                        <a:srgbClr val="0F9ED5"/>
                      </a:solidFill>
                    </a:lnB>
                    <a:lnTlToBr w="12700" cmpd="sng">
                      <a:noFill/>
                      <a:prstDash val="solid"/>
                    </a:lnTlToBr>
                    <a:lnBlToTr w="12700" cmpd="sng">
                      <a:noFill/>
                      <a:prstDash val="solid"/>
                    </a:lnBlToTr>
                    <a:noFill/>
                  </a:tcPr>
                </a:tc>
                <a:extLst>
                  <a:ext uri="{0D108BD9-81ED-4DB2-BD59-A6C34878D82A}">
                    <a16:rowId xmlns:a16="http://schemas.microsoft.com/office/drawing/2014/main" val="1334669853"/>
                  </a:ext>
                </a:extLst>
              </a:tr>
              <a:tr h="727843">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r>
                        <a:rPr lang="en-GB"/>
                        <a:t>Ejiroghene Barbara Onyeme Campbell </a:t>
                      </a:r>
                      <a:endParaRPr lang="en-US"/>
                    </a:p>
                    <a:p>
                      <a:pPr lvl="0">
                        <a:buNone/>
                      </a:pPr>
                      <a:r>
                        <a:rPr lang="en-GB"/>
                        <a:t>(slides 3-6 plus conclusion)</a:t>
                      </a:r>
                    </a:p>
                  </a:txBody>
                  <a:tcPr>
                    <a:lnL>
                      <a:noFill/>
                    </a:lnL>
                    <a:lnR>
                      <a:noFill/>
                    </a:lnR>
                    <a:lnT w="12700" cmpd="sng">
                      <a:solidFill>
                        <a:srgbClr val="0F9ED5"/>
                      </a:solidFill>
                    </a:lnT>
                    <a:lnB>
                      <a:noFill/>
                    </a:lnB>
                    <a:lnTlToBr w="12700" cmpd="sng">
                      <a:noFill/>
                      <a:prstDash val="solid"/>
                    </a:lnTlToBr>
                    <a:lnBlToTr w="12700" cmpd="sng">
                      <a:noFill/>
                      <a:prstDash val="solid"/>
                    </a:lnBlToTr>
                    <a:solidFill>
                      <a:srgbClr val="0F9ED5">
                        <a:alpha val="20000"/>
                      </a:srgbClr>
                    </a:solidFill>
                  </a:tcPr>
                </a:tc>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r>
                        <a:rPr lang="en-GB"/>
                        <a:t>              2516659</a:t>
                      </a:r>
                    </a:p>
                  </a:txBody>
                  <a:tcPr>
                    <a:lnL>
                      <a:noFill/>
                    </a:lnL>
                    <a:lnR>
                      <a:noFill/>
                    </a:lnR>
                    <a:lnT w="12700" cmpd="sng">
                      <a:solidFill>
                        <a:srgbClr val="0F9ED5"/>
                      </a:solidFill>
                    </a:lnT>
                    <a:lnB>
                      <a:noFill/>
                    </a:lnB>
                    <a:lnTlToBr w="12700" cmpd="sng">
                      <a:noFill/>
                      <a:prstDash val="solid"/>
                    </a:lnTlToBr>
                    <a:lnBlToTr w="12700" cmpd="sng">
                      <a:noFill/>
                      <a:prstDash val="solid"/>
                    </a:lnBlToTr>
                    <a:solidFill>
                      <a:srgbClr val="0F9ED5">
                        <a:alpha val="20000"/>
                      </a:srgbClr>
                    </a:solidFill>
                  </a:tcPr>
                </a:tc>
                <a:extLst>
                  <a:ext uri="{0D108BD9-81ED-4DB2-BD59-A6C34878D82A}">
                    <a16:rowId xmlns:a16="http://schemas.microsoft.com/office/drawing/2014/main" val="1029329671"/>
                  </a:ext>
                </a:extLst>
              </a:tr>
              <a:tr h="449093">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rtl="0" eaLnBrk="1" fontAlgn="auto" latinLnBrk="0" hangingPunct="1">
                        <a:lnSpc>
                          <a:spcPct val="100000"/>
                        </a:lnSpc>
                        <a:spcBef>
                          <a:spcPts val="0"/>
                        </a:spcBef>
                        <a:spcAft>
                          <a:spcPts val="0"/>
                        </a:spcAft>
                        <a:buClrTx/>
                        <a:buSzTx/>
                        <a:buFontTx/>
                        <a:buNone/>
                      </a:pPr>
                      <a:r>
                        <a:rPr lang="en-GB"/>
                        <a:t>Larissa Dion (slides 7-9 plus conclusion)</a:t>
                      </a: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              2508557</a:t>
                      </a:r>
                    </a:p>
                  </a:txBody>
                  <a:tcPr>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508324743"/>
                  </a:ext>
                </a:extLst>
              </a:tr>
              <a:tr h="449093">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rtl="0" eaLnBrk="1" fontAlgn="auto" latinLnBrk="0" hangingPunct="1">
                        <a:lnSpc>
                          <a:spcPct val="100000"/>
                        </a:lnSpc>
                        <a:spcBef>
                          <a:spcPts val="0"/>
                        </a:spcBef>
                        <a:spcAft>
                          <a:spcPts val="0"/>
                        </a:spcAft>
                        <a:buClrTx/>
                        <a:buSzTx/>
                        <a:buFontTx/>
                        <a:buNone/>
                      </a:pPr>
                      <a:r>
                        <a:rPr lang="en-GB"/>
                        <a:t>Felix Ojo ( slides 10-12 plus conclusion)</a:t>
                      </a:r>
                    </a:p>
                  </a:txBody>
                  <a:tcPr>
                    <a:lnL>
                      <a:noFill/>
                    </a:lnL>
                    <a:lnR>
                      <a:noFill/>
                    </a:lnR>
                    <a:lnT>
                      <a:noFill/>
                    </a:lnT>
                    <a:lnB>
                      <a:noFill/>
                    </a:lnB>
                    <a:lnTlToBr w="12700" cmpd="sng">
                      <a:noFill/>
                      <a:prstDash val="solid"/>
                    </a:lnTlToBr>
                    <a:lnBlToTr w="12700" cmpd="sng">
                      <a:noFill/>
                      <a:prstDash val="solid"/>
                    </a:lnBlToTr>
                    <a:solidFill>
                      <a:srgbClr val="0F9ED5">
                        <a:alpha val="20000"/>
                      </a:srgbClr>
                    </a:solidFill>
                  </a:tcPr>
                </a:tc>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              2508025</a:t>
                      </a:r>
                    </a:p>
                  </a:txBody>
                  <a:tcPr>
                    <a:lnL>
                      <a:noFill/>
                    </a:lnL>
                    <a:lnR>
                      <a:noFill/>
                    </a:lnR>
                    <a:lnT>
                      <a:noFill/>
                    </a:lnT>
                    <a:lnB>
                      <a:noFill/>
                    </a:lnB>
                    <a:lnTlToBr w="12700" cmpd="sng">
                      <a:noFill/>
                      <a:prstDash val="solid"/>
                    </a:lnTlToBr>
                    <a:lnBlToTr w="12700" cmpd="sng">
                      <a:noFill/>
                      <a:prstDash val="solid"/>
                    </a:lnBlToTr>
                    <a:solidFill>
                      <a:srgbClr val="0F9ED5">
                        <a:alpha val="20000"/>
                      </a:srgbClr>
                    </a:solidFill>
                  </a:tcPr>
                </a:tc>
                <a:extLst>
                  <a:ext uri="{0D108BD9-81ED-4DB2-BD59-A6C34878D82A}">
                    <a16:rowId xmlns:a16="http://schemas.microsoft.com/office/drawing/2014/main" val="3854235970"/>
                  </a:ext>
                </a:extLst>
              </a:tr>
              <a:tr h="449093">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rtl="0" eaLnBrk="1" fontAlgn="auto" latinLnBrk="0" hangingPunct="1">
                        <a:lnSpc>
                          <a:spcPct val="100000"/>
                        </a:lnSpc>
                        <a:spcBef>
                          <a:spcPts val="0"/>
                        </a:spcBef>
                        <a:spcAft>
                          <a:spcPts val="0"/>
                        </a:spcAft>
                        <a:buClrTx/>
                        <a:buSzTx/>
                        <a:buFontTx/>
                        <a:buNone/>
                      </a:pPr>
                      <a:r>
                        <a:rPr lang="en-GB"/>
                        <a:t>Renee Morgan (slides 13-15)</a:t>
                      </a: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              2511696</a:t>
                      </a:r>
                    </a:p>
                  </a:txBody>
                  <a:tcPr>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849635750"/>
                  </a:ext>
                </a:extLst>
              </a:tr>
              <a:tr h="449093">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lnL>
                      <a:noFill/>
                    </a:lnL>
                    <a:lnR>
                      <a:noFill/>
                    </a:lnR>
                    <a:lnT>
                      <a:noFill/>
                    </a:lnT>
                    <a:lnB w="12700" cmpd="sng">
                      <a:solidFill>
                        <a:srgbClr val="0F9ED5"/>
                      </a:solidFill>
                    </a:lnB>
                    <a:lnTlToBr w="12700" cmpd="sng">
                      <a:noFill/>
                      <a:prstDash val="solid"/>
                    </a:lnTlToBr>
                    <a:lnBlToTr w="12700" cmpd="sng">
                      <a:noFill/>
                      <a:prstDash val="solid"/>
                    </a:lnBlToTr>
                    <a:solidFill>
                      <a:srgbClr val="0F9ED5">
                        <a:alpha val="20000"/>
                      </a:srgbClr>
                    </a:solidFill>
                  </a:tcPr>
                </a:tc>
                <a:tc>
                  <a:txBody>
                    <a:bodyPr/>
                    <a:lstStyle>
                      <a:lvl1pPr marL="0" algn="l" defTabSz="457200" rtl="0" eaLnBrk="1" latinLnBrk="0" hangingPunct="1">
                        <a:defRPr sz="1800" kern="1200">
                          <a:solidFill>
                            <a:schemeClr val="tx1"/>
                          </a:solidFill>
                          <a:latin typeface="Aptos" panose="02110004020202020204"/>
                        </a:defRPr>
                      </a:lvl1pPr>
                      <a:lvl2pPr marL="457200" algn="l" defTabSz="457200" rtl="0" eaLnBrk="1" latinLnBrk="0" hangingPunct="1">
                        <a:defRPr sz="1800" kern="1200">
                          <a:solidFill>
                            <a:schemeClr val="tx1"/>
                          </a:solidFill>
                          <a:latin typeface="Aptos" panose="02110004020202020204"/>
                        </a:defRPr>
                      </a:lvl2pPr>
                      <a:lvl3pPr marL="914400" algn="l" defTabSz="457200" rtl="0" eaLnBrk="1" latinLnBrk="0" hangingPunct="1">
                        <a:defRPr sz="1800" kern="1200">
                          <a:solidFill>
                            <a:schemeClr val="tx1"/>
                          </a:solidFill>
                          <a:latin typeface="Aptos" panose="02110004020202020204"/>
                        </a:defRPr>
                      </a:lvl3pPr>
                      <a:lvl4pPr marL="1371600" algn="l" defTabSz="457200" rtl="0" eaLnBrk="1" latinLnBrk="0" hangingPunct="1">
                        <a:defRPr sz="1800" kern="1200">
                          <a:solidFill>
                            <a:schemeClr val="tx1"/>
                          </a:solidFill>
                          <a:latin typeface="Aptos" panose="02110004020202020204"/>
                        </a:defRPr>
                      </a:lvl4pPr>
                      <a:lvl5pPr marL="1828800" algn="l" defTabSz="457200" rtl="0" eaLnBrk="1" latinLnBrk="0" hangingPunct="1">
                        <a:defRPr sz="1800" kern="1200">
                          <a:solidFill>
                            <a:schemeClr val="tx1"/>
                          </a:solidFill>
                          <a:latin typeface="Aptos" panose="02110004020202020204"/>
                        </a:defRPr>
                      </a:lvl5pPr>
                      <a:lvl6pPr marL="2286000" algn="l" defTabSz="457200" rtl="0" eaLnBrk="1" latinLnBrk="0" hangingPunct="1">
                        <a:defRPr sz="1800" kern="1200">
                          <a:solidFill>
                            <a:schemeClr val="tx1"/>
                          </a:solidFill>
                          <a:latin typeface="Aptos" panose="02110004020202020204"/>
                        </a:defRPr>
                      </a:lvl6pPr>
                      <a:lvl7pPr marL="2743200" algn="l" defTabSz="457200" rtl="0" eaLnBrk="1" latinLnBrk="0" hangingPunct="1">
                        <a:defRPr sz="1800" kern="1200">
                          <a:solidFill>
                            <a:schemeClr val="tx1"/>
                          </a:solidFill>
                          <a:latin typeface="Aptos" panose="02110004020202020204"/>
                        </a:defRPr>
                      </a:lvl7pPr>
                      <a:lvl8pPr marL="3200400" algn="l" defTabSz="457200" rtl="0" eaLnBrk="1" latinLnBrk="0" hangingPunct="1">
                        <a:defRPr sz="1800" kern="1200">
                          <a:solidFill>
                            <a:schemeClr val="tx1"/>
                          </a:solidFill>
                          <a:latin typeface="Aptos" panose="02110004020202020204"/>
                        </a:defRPr>
                      </a:lvl8pPr>
                      <a:lvl9pPr marL="3657600" algn="l" defTabSz="457200" rtl="0" eaLnBrk="1" latinLnBrk="0" hangingPunct="1">
                        <a:defRPr sz="1800" kern="1200">
                          <a:solidFill>
                            <a:schemeClr val="tx1"/>
                          </a:solidFill>
                          <a:latin typeface="Aptos" panose="02110004020202020204"/>
                        </a:defRPr>
                      </a:lvl9p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lnL>
                      <a:noFill/>
                    </a:lnL>
                    <a:lnR>
                      <a:noFill/>
                    </a:lnR>
                    <a:lnT>
                      <a:noFill/>
                    </a:lnT>
                    <a:lnB w="12700" cmpd="sng">
                      <a:solidFill>
                        <a:srgbClr val="0F9ED5"/>
                      </a:solidFill>
                    </a:lnB>
                    <a:lnTlToBr w="12700" cmpd="sng">
                      <a:noFill/>
                      <a:prstDash val="solid"/>
                    </a:lnTlToBr>
                    <a:lnBlToTr w="12700" cmpd="sng">
                      <a:noFill/>
                      <a:prstDash val="solid"/>
                    </a:lnBlToTr>
                    <a:solidFill>
                      <a:srgbClr val="0F9ED5">
                        <a:alpha val="20000"/>
                      </a:srgbClr>
                    </a:solidFill>
                  </a:tcPr>
                </a:tc>
                <a:extLst>
                  <a:ext uri="{0D108BD9-81ED-4DB2-BD59-A6C34878D82A}">
                    <a16:rowId xmlns:a16="http://schemas.microsoft.com/office/drawing/2014/main" val="595148379"/>
                  </a:ext>
                </a:extLst>
              </a:tr>
            </a:tbl>
          </a:graphicData>
        </a:graphic>
      </p:graphicFrame>
    </p:spTree>
    <p:extLst>
      <p:ext uri="{BB962C8B-B14F-4D97-AF65-F5344CB8AC3E}">
        <p14:creationId xmlns:p14="http://schemas.microsoft.com/office/powerpoint/2010/main" val="931129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780C0-84F1-EECC-229A-F198946C41F0}"/>
              </a:ext>
            </a:extLst>
          </p:cNvPr>
          <p:cNvSpPr>
            <a:spLocks noGrp="1"/>
          </p:cNvSpPr>
          <p:nvPr>
            <p:ph type="title"/>
          </p:nvPr>
        </p:nvSpPr>
        <p:spPr>
          <a:xfrm>
            <a:off x="604445" y="480547"/>
            <a:ext cx="1475439" cy="484026"/>
          </a:xfrm>
        </p:spPr>
        <p:txBody>
          <a:bodyPr anchor="t">
            <a:normAutofit fontScale="90000"/>
          </a:bodyPr>
          <a:lstStyle/>
          <a:p>
            <a:r>
              <a:rPr lang="en-GB" sz="2400">
                <a:latin typeface="Arial"/>
                <a:cs typeface="Arial"/>
              </a:rPr>
              <a:t>Contents</a:t>
            </a:r>
          </a:p>
        </p:txBody>
      </p:sp>
      <p:sp>
        <p:nvSpPr>
          <p:cNvPr id="62" name="Date Placeholder 4">
            <a:extLst>
              <a:ext uri="{FF2B5EF4-FFF2-40B4-BE49-F238E27FC236}">
                <a16:creationId xmlns:a16="http://schemas.microsoft.com/office/drawing/2014/main" id="{E6936F55-5EB0-0A0B-6D0A-EF1DDF8FFEC1}"/>
              </a:ext>
            </a:extLst>
          </p:cNvPr>
          <p:cNvSpPr>
            <a:spLocks noGrp="1"/>
          </p:cNvSpPr>
          <p:nvPr>
            <p:ph type="dt" sz="half" idx="10"/>
          </p:nvPr>
        </p:nvSpPr>
        <p:spPr>
          <a:xfrm>
            <a:off x="102870" y="6453003"/>
            <a:ext cx="2620736" cy="365125"/>
          </a:xfrm>
        </p:spPr>
        <p:txBody>
          <a:bodyPr/>
          <a:lstStyle/>
          <a:p>
            <a:pPr>
              <a:spcAft>
                <a:spcPts val="600"/>
              </a:spcAft>
            </a:pPr>
            <a:fld id="{C6093E8E-D215-4348-ACF8-19702A79074B}" type="datetime1">
              <a:pPr>
                <a:spcAft>
                  <a:spcPts val="600"/>
                </a:spcAft>
              </a:pPr>
              <a:t>3/18/2026</a:t>
            </a:fld>
            <a:endParaRPr lang="en-US"/>
          </a:p>
        </p:txBody>
      </p:sp>
      <p:sp>
        <p:nvSpPr>
          <p:cNvPr id="63" name="Footer Placeholder 5">
            <a:extLst>
              <a:ext uri="{FF2B5EF4-FFF2-40B4-BE49-F238E27FC236}">
                <a16:creationId xmlns:a16="http://schemas.microsoft.com/office/drawing/2014/main" id="{C7B29F28-0643-9923-ED88-CF32112EA9B9}"/>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64" name="Slide Number Placeholder 6">
            <a:extLst>
              <a:ext uri="{FF2B5EF4-FFF2-40B4-BE49-F238E27FC236}">
                <a16:creationId xmlns:a16="http://schemas.microsoft.com/office/drawing/2014/main" id="{810C8F4E-07AE-FD3B-1D33-00EC3DA8EB9F}"/>
              </a:ext>
            </a:extLst>
          </p:cNvPr>
          <p:cNvSpPr>
            <a:spLocks noGrp="1"/>
          </p:cNvSpPr>
          <p:nvPr>
            <p:ph type="sldNum" sz="quarter" idx="12"/>
          </p:nvPr>
        </p:nvSpPr>
        <p:spPr>
          <a:xfrm>
            <a:off x="8724122" y="6453003"/>
            <a:ext cx="321905" cy="365125"/>
          </a:xfrm>
        </p:spPr>
        <p:txBody>
          <a:bodyPr/>
          <a:lstStyle/>
          <a:p>
            <a:pPr>
              <a:spcAft>
                <a:spcPts val="600"/>
              </a:spcAft>
            </a:pPr>
            <a:fld id="{CC057153-B650-4DEB-B370-79DDCFDCE934}" type="slidenum">
              <a:rPr lang="en-US" dirty="0"/>
              <a:pPr>
                <a:spcAft>
                  <a:spcPts val="600"/>
                </a:spcAft>
              </a:pPr>
              <a:t>3</a:t>
            </a:fld>
            <a:endParaRPr lang="en-US"/>
          </a:p>
        </p:txBody>
      </p:sp>
      <p:graphicFrame>
        <p:nvGraphicFramePr>
          <p:cNvPr id="65" name="Content Placeholder 25">
            <a:extLst>
              <a:ext uri="{FF2B5EF4-FFF2-40B4-BE49-F238E27FC236}">
                <a16:creationId xmlns:a16="http://schemas.microsoft.com/office/drawing/2014/main" id="{F689EEE5-D5B9-2A77-DE86-56A6A6971CDD}"/>
              </a:ext>
            </a:extLst>
          </p:cNvPr>
          <p:cNvGraphicFramePr>
            <a:graphicFrameLocks noGrp="1"/>
          </p:cNvGraphicFramePr>
          <p:nvPr>
            <p:ph idx="1"/>
            <p:extLst>
              <p:ext uri="{D42A27DB-BD31-4B8C-83A1-F6EECF244321}">
                <p14:modId xmlns:p14="http://schemas.microsoft.com/office/powerpoint/2010/main" val="3271871481"/>
              </p:ext>
            </p:extLst>
          </p:nvPr>
        </p:nvGraphicFramePr>
        <p:xfrm>
          <a:off x="604701" y="1148602"/>
          <a:ext cx="4793314" cy="5110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0061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8240" y="212008"/>
            <a:ext cx="7227519" cy="629930"/>
          </a:xfrm>
        </p:spPr>
        <p:txBody>
          <a:bodyPr vert="horz" lIns="91440" tIns="45720" rIns="91440" bIns="45720" rtlCol="0" anchor="t">
            <a:noAutofit/>
          </a:bodyPr>
          <a:lstStyle/>
          <a:p>
            <a:pPr algn="ctr"/>
            <a:r>
              <a:rPr lang="en-GB" sz="2400">
                <a:latin typeface="Arial"/>
                <a:cs typeface="Arial"/>
              </a:rPr>
              <a:t>What Is Polio? </a:t>
            </a:r>
            <a:br>
              <a:rPr lang="en-GB" sz="2400" dirty="0">
                <a:latin typeface="Arial"/>
                <a:cs typeface="Arial"/>
              </a:rPr>
            </a:br>
            <a:r>
              <a:rPr lang="en-GB" sz="2000">
                <a:latin typeface="Arial"/>
                <a:cs typeface="Arial"/>
              </a:rPr>
              <a:t>Poliomyelitis (polio): Epidemiology and Global Burden</a:t>
            </a:r>
            <a:endParaRPr lang="en-US" sz="2000">
              <a:latin typeface="Arial"/>
              <a:cs typeface="Arial"/>
            </a:endParaRPr>
          </a:p>
        </p:txBody>
      </p:sp>
      <p:sp>
        <p:nvSpPr>
          <p:cNvPr id="3" name="Content Placeholder 2"/>
          <p:cNvSpPr>
            <a:spLocks noGrp="1"/>
          </p:cNvSpPr>
          <p:nvPr>
            <p:ph idx="1"/>
          </p:nvPr>
        </p:nvSpPr>
        <p:spPr>
          <a:xfrm>
            <a:off x="206679" y="1073172"/>
            <a:ext cx="3869965" cy="5136496"/>
          </a:xfrm>
        </p:spPr>
        <p:txBody>
          <a:bodyPr vert="horz" lIns="91440" tIns="45720" rIns="91440" bIns="45720" rtlCol="0" anchor="t">
            <a:noAutofit/>
          </a:bodyPr>
          <a:lstStyle/>
          <a:p>
            <a:r>
              <a:rPr lang="en-GB" sz="1200">
                <a:highlight>
                  <a:srgbClr val="FFFFFF"/>
                </a:highlight>
                <a:latin typeface="Arial"/>
                <a:ea typeface="Calibri"/>
                <a:cs typeface="Arial"/>
              </a:rPr>
              <a:t>Polio is a contagious viral illness caused by Poliovirus.</a:t>
            </a:r>
          </a:p>
          <a:p>
            <a:r>
              <a:rPr lang="en-GB" sz="1200">
                <a:highlight>
                  <a:srgbClr val="FFFFFF"/>
                </a:highlight>
                <a:latin typeface="Arial"/>
                <a:ea typeface="Calibri"/>
                <a:cs typeface="Arial"/>
              </a:rPr>
              <a:t>Spread through contaminated food &amp; water.</a:t>
            </a:r>
            <a:endParaRPr lang="en-US" sz="1200" dirty="0">
              <a:highlight>
                <a:srgbClr val="FFFFFF"/>
              </a:highlight>
              <a:latin typeface="Arial"/>
              <a:ea typeface="Calibri"/>
              <a:cs typeface="Arial"/>
            </a:endParaRPr>
          </a:p>
          <a:p>
            <a:r>
              <a:rPr lang="en-GB" sz="1200">
                <a:highlight>
                  <a:srgbClr val="FFFFFF"/>
                </a:highlight>
                <a:latin typeface="Arial"/>
                <a:ea typeface="Calibri"/>
                <a:cs typeface="Arial"/>
              </a:rPr>
              <a:t>In mild cases, symptoms can be flu-like illness</a:t>
            </a:r>
            <a:endParaRPr lang="en-US" sz="1200" dirty="0">
              <a:highlight>
                <a:srgbClr val="FFFFFF"/>
              </a:highlight>
              <a:latin typeface="Arial"/>
              <a:ea typeface="Calibri"/>
              <a:cs typeface="Arial"/>
            </a:endParaRPr>
          </a:p>
          <a:p>
            <a:r>
              <a:rPr lang="en-GB" sz="1200">
                <a:highlight>
                  <a:srgbClr val="FFFFFF"/>
                </a:highlight>
                <a:latin typeface="Arial"/>
                <a:ea typeface="Calibri"/>
                <a:cs typeface="Arial"/>
              </a:rPr>
              <a:t>Polio can affect the nervous system and lead to paralysis.</a:t>
            </a:r>
          </a:p>
          <a:p>
            <a:r>
              <a:rPr lang="en-GB" sz="1200">
                <a:highlight>
                  <a:srgbClr val="FFFFFF"/>
                </a:highlight>
                <a:latin typeface="Arial"/>
                <a:ea typeface="Calibri"/>
                <a:cs typeface="Arial"/>
              </a:rPr>
              <a:t>Approximately 1 in 200 infections leads to irreversible paralysis. </a:t>
            </a:r>
          </a:p>
          <a:p>
            <a:r>
              <a:rPr lang="en-GB" sz="1200">
                <a:highlight>
                  <a:srgbClr val="FFFFFF"/>
                </a:highlight>
                <a:latin typeface="Arial"/>
                <a:ea typeface="Calibri"/>
                <a:cs typeface="Arial"/>
              </a:rPr>
              <a:t>In 1988, there were 350,000 cases worldwide across 125 countries.</a:t>
            </a:r>
          </a:p>
          <a:p>
            <a:r>
              <a:rPr lang="en-GB" sz="1200">
                <a:highlight>
                  <a:srgbClr val="FFFFFF"/>
                </a:highlight>
                <a:latin typeface="Arial"/>
                <a:ea typeface="Calibri"/>
                <a:cs typeface="Arial"/>
              </a:rPr>
              <a:t>Polio has no cure. Vaccines can prevent it.</a:t>
            </a:r>
            <a:endParaRPr lang="en-US" sz="1200" dirty="0">
              <a:highlight>
                <a:srgbClr val="FFFFFF"/>
              </a:highlight>
              <a:latin typeface="Arial"/>
              <a:ea typeface="Calibri"/>
              <a:cs typeface="Arial"/>
            </a:endParaRPr>
          </a:p>
          <a:p>
            <a:r>
              <a:rPr lang="en-GB" sz="1200">
                <a:highlight>
                  <a:srgbClr val="FFFFFF"/>
                </a:highlight>
                <a:latin typeface="Arial"/>
                <a:ea typeface="Calibri"/>
                <a:cs typeface="Arial"/>
              </a:rPr>
              <a:t>Global incidence has declined by more than 99% due to vaccination programs/campaigns </a:t>
            </a:r>
            <a:endParaRPr lang="en-US" sz="1200" dirty="0">
              <a:highlight>
                <a:srgbClr val="FFFFFF"/>
              </a:highlight>
              <a:latin typeface="Arial"/>
              <a:ea typeface="Calibri"/>
              <a:cs typeface="Arial"/>
            </a:endParaRPr>
          </a:p>
          <a:p>
            <a:r>
              <a:rPr lang="en-GB" sz="1200">
                <a:highlight>
                  <a:srgbClr val="FFFFFF"/>
                </a:highlight>
                <a:latin typeface="Arial"/>
                <a:ea typeface="Calibri"/>
                <a:cs typeface="Arial"/>
              </a:rPr>
              <a:t>Polio imposes a large economic burden through healthcare costs, Rehabilitation care for long-term disabilities and productivity loss</a:t>
            </a:r>
            <a:endParaRPr lang="en-US" sz="1200" dirty="0">
              <a:highlight>
                <a:srgbClr val="FFFFFF"/>
              </a:highlight>
              <a:latin typeface="Arial"/>
              <a:ea typeface="Calibri"/>
              <a:cs typeface="Arial"/>
            </a:endParaRPr>
          </a:p>
          <a:p>
            <a:endParaRPr lang="en-US" sz="1200" dirty="0">
              <a:highlight>
                <a:srgbClr val="FFFFFF"/>
              </a:highlight>
              <a:latin typeface="Arial"/>
              <a:ea typeface="Calibri"/>
              <a:cs typeface="Arial"/>
            </a:endParaRPr>
          </a:p>
          <a:p>
            <a:endParaRPr lang="en-GB" sz="1200" dirty="0">
              <a:highlight>
                <a:srgbClr val="FFFFFF"/>
              </a:highlight>
              <a:latin typeface="Calibri"/>
              <a:ea typeface="Calibri"/>
              <a:cs typeface="Calibri"/>
            </a:endParaRPr>
          </a:p>
        </p:txBody>
      </p:sp>
      <p:pic>
        <p:nvPicPr>
          <p:cNvPr id="5" name="Picture 4" descr="A graph of a number of paralytic polio cases&#10;&#10;AI-generated content may be incorrect.">
            <a:extLst>
              <a:ext uri="{FF2B5EF4-FFF2-40B4-BE49-F238E27FC236}">
                <a16:creationId xmlns:a16="http://schemas.microsoft.com/office/drawing/2014/main" id="{2EB37AD2-CA73-7D37-349F-F2F53D5F1753}"/>
              </a:ext>
            </a:extLst>
          </p:cNvPr>
          <p:cNvPicPr>
            <a:picLocks noChangeAspect="1"/>
          </p:cNvPicPr>
          <p:nvPr/>
        </p:nvPicPr>
        <p:blipFill>
          <a:blip r:embed="rId3"/>
          <a:stretch>
            <a:fillRect/>
          </a:stretch>
        </p:blipFill>
        <p:spPr>
          <a:xfrm>
            <a:off x="4072918" y="978596"/>
            <a:ext cx="5058687" cy="5234836"/>
          </a:xfrm>
          <a:prstGeom prst="rect">
            <a:avLst/>
          </a:prstGeom>
        </p:spPr>
      </p:pic>
      <p:sp>
        <p:nvSpPr>
          <p:cNvPr id="7" name="TextBox 6">
            <a:extLst>
              <a:ext uri="{FF2B5EF4-FFF2-40B4-BE49-F238E27FC236}">
                <a16:creationId xmlns:a16="http://schemas.microsoft.com/office/drawing/2014/main" id="{B97DE4C1-CD22-52A8-BF1C-91B83CD5B761}"/>
              </a:ext>
            </a:extLst>
          </p:cNvPr>
          <p:cNvSpPr txBox="1"/>
          <p:nvPr/>
        </p:nvSpPr>
        <p:spPr>
          <a:xfrm>
            <a:off x="208767" y="6393493"/>
            <a:ext cx="845506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000000"/>
                </a:solidFill>
                <a:latin typeface="Neue Haas Grotesk Text Pro"/>
                <a:ea typeface="Segoe UI"/>
                <a:cs typeface="Segoe UI"/>
              </a:rPr>
              <a:t>World</a:t>
            </a:r>
            <a:r>
              <a:rPr lang="en-GB" sz="1200" b="0" i="0" u="none" strike="noStrike" baseline="0">
                <a:solidFill>
                  <a:srgbClr val="000000"/>
                </a:solidFill>
                <a:latin typeface="Neue Haas Grotesk Text Pro"/>
                <a:ea typeface="Segoe UI"/>
                <a:cs typeface="Segoe UI"/>
              </a:rPr>
              <a:t> Health Organization (WHO,2025)</a:t>
            </a:r>
            <a:r>
              <a:rPr lang="en-US" sz="1200" b="0" i="0">
                <a:solidFill>
                  <a:srgbClr val="000000"/>
                </a:solidFill>
                <a:latin typeface="Neue Haas Grotesk Text Pro"/>
                <a:ea typeface="Segoe UI"/>
                <a:cs typeface="Segoe UI"/>
              </a:rPr>
              <a:t>​</a:t>
            </a:r>
            <a:r>
              <a:rPr lang="en-US" sz="1200">
                <a:solidFill>
                  <a:srgbClr val="000000"/>
                </a:solidFill>
                <a:latin typeface="Neue Haas Grotesk Text Pro"/>
                <a:ea typeface="Segoe UI"/>
                <a:cs typeface="Segoe UI"/>
              </a:rPr>
              <a:t>                         Source: World  Health Organization (2019-2024)</a:t>
            </a:r>
            <a:endParaRPr lang="en-US" sz="1200" b="0" i="0">
              <a:solidFill>
                <a:srgbClr val="000000"/>
              </a:solidFill>
              <a:latin typeface="Neue Haas Grotesk Text Pro"/>
              <a:ea typeface="Segoe UI"/>
              <a:cs typeface="Segoe UI"/>
            </a:endParaRPr>
          </a:p>
          <a:p>
            <a:pPr algn="l" rtl="0"/>
            <a:r>
              <a:rPr lang="en-GB" sz="1200" b="0" i="0">
                <a:solidFill>
                  <a:srgbClr val="000000"/>
                </a:solidFill>
                <a:latin typeface="Neue Haas Grotesk Text Pro"/>
                <a:ea typeface="Segoe UI"/>
                <a:cs typeface="Segoe UI"/>
              </a:rPr>
              <a:t>​</a:t>
            </a:r>
          </a:p>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7552" y="274638"/>
            <a:ext cx="4273925" cy="484688"/>
          </a:xfrm>
        </p:spPr>
        <p:txBody>
          <a:bodyPr>
            <a:normAutofit/>
          </a:bodyPr>
          <a:lstStyle/>
          <a:p>
            <a:pPr algn="ctr"/>
            <a:r>
              <a:rPr lang="en-GB" sz="2400">
                <a:latin typeface="Arial"/>
                <a:ea typeface="Calibri"/>
                <a:cs typeface="Arial"/>
              </a:rPr>
              <a:t>How Polio Spreads</a:t>
            </a:r>
            <a:endParaRPr lang="en-GB" sz="2400">
              <a:latin typeface="Arial"/>
              <a:cs typeface="Arial"/>
            </a:endParaRPr>
          </a:p>
        </p:txBody>
      </p:sp>
      <p:sp>
        <p:nvSpPr>
          <p:cNvPr id="3" name="Content Placeholder 2"/>
          <p:cNvSpPr>
            <a:spLocks noGrp="1"/>
          </p:cNvSpPr>
          <p:nvPr>
            <p:ph idx="1"/>
          </p:nvPr>
        </p:nvSpPr>
        <p:spPr>
          <a:xfrm>
            <a:off x="4062685" y="1034944"/>
            <a:ext cx="4956360" cy="5077004"/>
          </a:xfrm>
        </p:spPr>
        <p:txBody>
          <a:bodyPr vert="horz" lIns="91440" tIns="45720" rIns="91440" bIns="45720" rtlCol="0" anchor="t">
            <a:noAutofit/>
          </a:bodyPr>
          <a:lstStyle/>
          <a:p>
            <a:pPr marL="285750" indent="-285750"/>
            <a:r>
              <a:rPr lang="en-US" sz="1600" dirty="0">
                <a:latin typeface="Calibri"/>
                <a:ea typeface="Calibri"/>
                <a:cs typeface="Calibri"/>
              </a:rPr>
              <a:t>Polio spreads mainly through the </a:t>
            </a:r>
            <a:r>
              <a:rPr lang="en-US" sz="1600" dirty="0" err="1">
                <a:latin typeface="Calibri"/>
                <a:ea typeface="Calibri"/>
                <a:cs typeface="Calibri"/>
              </a:rPr>
              <a:t>faecal</a:t>
            </a:r>
            <a:r>
              <a:rPr lang="en-US" sz="1600" dirty="0">
                <a:latin typeface="Calibri"/>
                <a:ea typeface="Calibri"/>
                <a:cs typeface="Calibri"/>
              </a:rPr>
              <a:t>–oral route.</a:t>
            </a:r>
            <a:endParaRPr lang="en-GB" dirty="0">
              <a:latin typeface="Neue Haas Grotesk Text Pro"/>
              <a:ea typeface="Calibri"/>
              <a:cs typeface="Calibri"/>
            </a:endParaRPr>
          </a:p>
          <a:p>
            <a:r>
              <a:rPr lang="en-US" sz="1600">
                <a:latin typeface="Calibri"/>
                <a:ea typeface="Calibri"/>
                <a:cs typeface="Calibri"/>
              </a:rPr>
              <a:t>Infection can be spread through contaminated food and water.</a:t>
            </a:r>
          </a:p>
          <a:p>
            <a:r>
              <a:rPr lang="en-US" sz="1600" dirty="0">
                <a:latin typeface="Calibri"/>
                <a:ea typeface="Calibri"/>
                <a:cs typeface="Calibri"/>
              </a:rPr>
              <a:t>The virus multiplies in the intestin</a:t>
            </a:r>
            <a:r>
              <a:rPr lang="en-US" sz="1600">
                <a:latin typeface="Calibri"/>
                <a:ea typeface="Calibri"/>
                <a:cs typeface="Calibri"/>
              </a:rPr>
              <a:t>e and can be shed in stool for several weeks</a:t>
            </a:r>
            <a:endParaRPr lang="en-US" sz="1600" dirty="0">
              <a:latin typeface="Calibri"/>
              <a:ea typeface="Calibri"/>
              <a:cs typeface="Calibri"/>
            </a:endParaRPr>
          </a:p>
          <a:p>
            <a:r>
              <a:rPr lang="en-GB" sz="1600">
                <a:latin typeface="Calibri"/>
                <a:ea typeface="Calibri"/>
                <a:cs typeface="Calibri"/>
              </a:rPr>
              <a:t>Poor sanitation allows for easier spread. </a:t>
            </a:r>
            <a:endParaRPr lang="en-US" sz="1600">
              <a:latin typeface="Calibri"/>
              <a:ea typeface="Calibri"/>
              <a:cs typeface="Calibri"/>
            </a:endParaRPr>
          </a:p>
          <a:p>
            <a:r>
              <a:rPr lang="en-GB" sz="1600">
                <a:latin typeface="Calibri"/>
                <a:ea typeface="Calibri"/>
                <a:cs typeface="Calibri"/>
              </a:rPr>
              <a:t>Poliovirus can be passed from person to person through close contact. </a:t>
            </a:r>
            <a:endParaRPr lang="en-US" sz="1600">
              <a:latin typeface="Calibri"/>
              <a:ea typeface="Calibri"/>
              <a:cs typeface="Calibri"/>
            </a:endParaRPr>
          </a:p>
          <a:p>
            <a:r>
              <a:rPr lang="en-GB" sz="1600">
                <a:latin typeface="Calibri"/>
                <a:ea typeface="Calibri"/>
                <a:cs typeface="Calibri"/>
              </a:rPr>
              <a:t>Areas with low vaccination rates allow for Polio to spread.</a:t>
            </a:r>
          </a:p>
          <a:p>
            <a:r>
              <a:rPr lang="en-GB" sz="1600" dirty="0">
                <a:latin typeface="Calibri"/>
                <a:ea typeface="Calibri"/>
                <a:cs typeface="Calibri"/>
              </a:rPr>
              <a:t>Respiratory droplet </a:t>
            </a:r>
            <a:r>
              <a:rPr lang="en-GB" sz="1600">
                <a:latin typeface="Calibri"/>
                <a:ea typeface="Calibri"/>
                <a:cs typeface="Calibri"/>
              </a:rPr>
              <a:t>transmission is possible but less common</a:t>
            </a:r>
            <a:endParaRPr lang="en-GB" sz="1600" dirty="0">
              <a:latin typeface="Calibri"/>
              <a:ea typeface="Calibri"/>
              <a:cs typeface="Calibri"/>
            </a:endParaRPr>
          </a:p>
          <a:p>
            <a:pPr marL="0" indent="0">
              <a:buNone/>
            </a:pPr>
            <a:endParaRPr lang="en-GB" sz="1600" dirty="0">
              <a:latin typeface="Calibri"/>
              <a:ea typeface="Calibri"/>
              <a:cs typeface="Calibri"/>
            </a:endParaRPr>
          </a:p>
          <a:p>
            <a:pPr marL="0" indent="0">
              <a:buNone/>
            </a:pPr>
            <a:endParaRPr lang="en-GB" sz="1600">
              <a:latin typeface="Calibri"/>
              <a:ea typeface="Calibri"/>
              <a:cs typeface="Calibri"/>
            </a:endParaRPr>
          </a:p>
          <a:p>
            <a:pPr marL="0" indent="0">
              <a:buNone/>
            </a:pPr>
            <a:endParaRPr lang="en-GB" sz="2800">
              <a:latin typeface="Calibri"/>
              <a:ea typeface="Calibri"/>
              <a:cs typeface="Calibri"/>
            </a:endParaRPr>
          </a:p>
          <a:p>
            <a:endParaRPr lang="en-GB" sz="2800">
              <a:ea typeface="Calibri"/>
              <a:cs typeface="Calibri"/>
            </a:endParaRPr>
          </a:p>
          <a:p>
            <a:pPr marL="0" indent="0">
              <a:buNone/>
            </a:pPr>
            <a:endParaRPr lang="en-GB"/>
          </a:p>
        </p:txBody>
      </p:sp>
      <p:pic>
        <p:nvPicPr>
          <p:cNvPr id="6" name="Picture 5" descr="A diagram of a spread cycle&#10;&#10;AI-generated content may be incorrect.">
            <a:extLst>
              <a:ext uri="{FF2B5EF4-FFF2-40B4-BE49-F238E27FC236}">
                <a16:creationId xmlns:a16="http://schemas.microsoft.com/office/drawing/2014/main" id="{B96DA1C5-6BBC-DD10-3480-C67F012F2822}"/>
              </a:ext>
            </a:extLst>
          </p:cNvPr>
          <p:cNvPicPr>
            <a:picLocks noChangeAspect="1"/>
          </p:cNvPicPr>
          <p:nvPr/>
        </p:nvPicPr>
        <p:blipFill>
          <a:blip r:embed="rId3"/>
          <a:stretch>
            <a:fillRect/>
          </a:stretch>
        </p:blipFill>
        <p:spPr>
          <a:xfrm>
            <a:off x="177452" y="1029744"/>
            <a:ext cx="3883068" cy="3692044"/>
          </a:xfrm>
          <a:prstGeom prst="rect">
            <a:avLst/>
          </a:prstGeom>
        </p:spPr>
      </p:pic>
      <p:sp>
        <p:nvSpPr>
          <p:cNvPr id="8" name="TextBox 7">
            <a:extLst>
              <a:ext uri="{FF2B5EF4-FFF2-40B4-BE49-F238E27FC236}">
                <a16:creationId xmlns:a16="http://schemas.microsoft.com/office/drawing/2014/main" id="{FF904624-A2AA-9704-7720-1B31B5BFB575}"/>
              </a:ext>
            </a:extLst>
          </p:cNvPr>
          <p:cNvSpPr txBox="1"/>
          <p:nvPr/>
        </p:nvSpPr>
        <p:spPr>
          <a:xfrm>
            <a:off x="177452" y="6456124"/>
            <a:ext cx="69310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000000"/>
                </a:solidFill>
                <a:latin typeface="Calibri"/>
              </a:rPr>
              <a:t>CDC</a:t>
            </a:r>
            <a:r>
              <a:rPr lang="en-GB" sz="1400" b="0" i="0" u="none" strike="noStrike" baseline="0">
                <a:solidFill>
                  <a:srgbClr val="000000"/>
                </a:solidFill>
                <a:latin typeface="Calibri"/>
              </a:rPr>
              <a:t> (2024); WHO (2025)</a:t>
            </a:r>
            <a:endParaRPr lang="en-GB" sz="1400"/>
          </a:p>
          <a:p>
            <a:pPr algn="ctr"/>
            <a:endParaRPr lang="en-GB"/>
          </a:p>
        </p:txBody>
      </p:sp>
      <p:sp>
        <p:nvSpPr>
          <p:cNvPr id="9" name="TextBox 8">
            <a:extLst>
              <a:ext uri="{FF2B5EF4-FFF2-40B4-BE49-F238E27FC236}">
                <a16:creationId xmlns:a16="http://schemas.microsoft.com/office/drawing/2014/main" id="{E4723608-995D-4A8C-9B48-68E46EEB0A9B}"/>
              </a:ext>
            </a:extLst>
          </p:cNvPr>
          <p:cNvSpPr txBox="1"/>
          <p:nvPr/>
        </p:nvSpPr>
        <p:spPr>
          <a:xfrm>
            <a:off x="507149" y="5009608"/>
            <a:ext cx="2975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Calibri"/>
                <a:ea typeface="Calibri"/>
                <a:cs typeface="Calibri"/>
              </a:rPr>
              <a:t>Source: Rotary-World Polio Day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9C5095-8F92-3478-5A62-81415668EF0B}"/>
              </a:ext>
            </a:extLst>
          </p:cNvPr>
          <p:cNvPicPr>
            <a:picLocks noChangeAspect="1"/>
          </p:cNvPicPr>
          <p:nvPr/>
        </p:nvPicPr>
        <p:blipFill>
          <a:blip r:embed="rId2"/>
          <a:stretch>
            <a:fillRect/>
          </a:stretch>
        </p:blipFill>
        <p:spPr>
          <a:xfrm>
            <a:off x="362314" y="4766909"/>
            <a:ext cx="8298291" cy="2087967"/>
          </a:xfrm>
          <a:prstGeom prst="rect">
            <a:avLst/>
          </a:prstGeom>
        </p:spPr>
      </p:pic>
      <p:sp>
        <p:nvSpPr>
          <p:cNvPr id="2" name="Title 1">
            <a:extLst>
              <a:ext uri="{FF2B5EF4-FFF2-40B4-BE49-F238E27FC236}">
                <a16:creationId xmlns:a16="http://schemas.microsoft.com/office/drawing/2014/main" id="{361E6095-E4C5-3584-2371-498F3A0ABFE7}"/>
              </a:ext>
            </a:extLst>
          </p:cNvPr>
          <p:cNvSpPr>
            <a:spLocks noGrp="1"/>
          </p:cNvSpPr>
          <p:nvPr>
            <p:ph type="title"/>
          </p:nvPr>
        </p:nvSpPr>
        <p:spPr>
          <a:xfrm>
            <a:off x="2283912" y="3241"/>
            <a:ext cx="4513546" cy="360125"/>
          </a:xfrm>
        </p:spPr>
        <p:txBody>
          <a:bodyPr>
            <a:normAutofit fontScale="90000"/>
          </a:bodyPr>
          <a:lstStyle/>
          <a:p>
            <a:pPr algn="ctr"/>
            <a:r>
              <a:rPr lang="en-GB" sz="2400">
                <a:latin typeface="Arial"/>
                <a:ea typeface="Calibri"/>
                <a:cs typeface="Arial"/>
              </a:rPr>
              <a:t>Measuring a Polio Outbreak</a:t>
            </a:r>
            <a:endParaRPr lang="en-US" sz="2400">
              <a:latin typeface="Arial"/>
              <a:ea typeface="Calibri"/>
              <a:cs typeface="Arial"/>
            </a:endParaRPr>
          </a:p>
        </p:txBody>
      </p:sp>
      <p:sp>
        <p:nvSpPr>
          <p:cNvPr id="7" name="TextBox 6">
            <a:extLst>
              <a:ext uri="{FF2B5EF4-FFF2-40B4-BE49-F238E27FC236}">
                <a16:creationId xmlns:a16="http://schemas.microsoft.com/office/drawing/2014/main" id="{538726FF-F984-CD38-F6F2-BE23EB158611}"/>
              </a:ext>
            </a:extLst>
          </p:cNvPr>
          <p:cNvSpPr txBox="1"/>
          <p:nvPr/>
        </p:nvSpPr>
        <p:spPr>
          <a:xfrm>
            <a:off x="4513592" y="6548049"/>
            <a:ext cx="368159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Calibri"/>
                <a:ea typeface="Calibri"/>
                <a:cs typeface="Calibri"/>
              </a:rPr>
              <a:t>Source: British Society of immunology</a:t>
            </a:r>
          </a:p>
        </p:txBody>
      </p:sp>
      <p:sp>
        <p:nvSpPr>
          <p:cNvPr id="9" name="TextBox 8">
            <a:extLst>
              <a:ext uri="{FF2B5EF4-FFF2-40B4-BE49-F238E27FC236}">
                <a16:creationId xmlns:a16="http://schemas.microsoft.com/office/drawing/2014/main" id="{654E08F5-3E49-AF4A-C32C-FB1F36DD1F1A}"/>
              </a:ext>
            </a:extLst>
          </p:cNvPr>
          <p:cNvSpPr txBox="1"/>
          <p:nvPr/>
        </p:nvSpPr>
        <p:spPr>
          <a:xfrm>
            <a:off x="232179" y="6519406"/>
            <a:ext cx="59239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Calibri"/>
                <a:ea typeface="Calibri"/>
                <a:cs typeface="Calibri"/>
              </a:rPr>
              <a:t>WHO Global Burden of Disease Framework (2024)</a:t>
            </a:r>
            <a:endParaRPr lang="en-US" sz="1400" b="1"/>
          </a:p>
        </p:txBody>
      </p:sp>
      <p:sp>
        <p:nvSpPr>
          <p:cNvPr id="12" name="Content Placeholder 2">
            <a:extLst>
              <a:ext uri="{FF2B5EF4-FFF2-40B4-BE49-F238E27FC236}">
                <a16:creationId xmlns:a16="http://schemas.microsoft.com/office/drawing/2014/main" id="{5C488300-5F9C-D1A1-1BD1-A5134EC872CF}"/>
              </a:ext>
            </a:extLst>
          </p:cNvPr>
          <p:cNvSpPr txBox="1">
            <a:spLocks noGrp="1"/>
          </p:cNvSpPr>
          <p:nvPr>
            <p:ph idx="1"/>
          </p:nvPr>
        </p:nvSpPr>
        <p:spPr>
          <a:xfrm>
            <a:off x="135697" y="394186"/>
            <a:ext cx="8884281" cy="4254871"/>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indent="0">
              <a:buNone/>
            </a:pPr>
            <a:r>
              <a:rPr lang="en-GB" sz="1100">
                <a:latin typeface="Arial"/>
                <a:ea typeface="Calibri"/>
                <a:cs typeface="Arial"/>
              </a:rPr>
              <a:t>As Poliomyelitis (polio) outbreaks occur, global public health organizations track them using standard epidemiological metrics. These are measures of incidence and prevalence, mortality, disease induced mobility and disease burden.</a:t>
            </a:r>
            <a:endParaRPr lang="en-GB" sz="1100" dirty="0">
              <a:latin typeface="Arial"/>
              <a:ea typeface="Calibri"/>
              <a:cs typeface="Arial"/>
            </a:endParaRPr>
          </a:p>
          <a:p>
            <a:pPr marL="228600" lvl="1" indent="0">
              <a:buNone/>
            </a:pPr>
            <a:r>
              <a:rPr lang="en-GB" sz="1100" b="1" dirty="0">
                <a:latin typeface="Arial"/>
                <a:ea typeface="Calibri"/>
                <a:cs typeface="Arial"/>
              </a:rPr>
              <a:t>Incidence and Prevalence</a:t>
            </a:r>
            <a:r>
              <a:rPr lang="en-GB" sz="1100" dirty="0">
                <a:latin typeface="Arial"/>
                <a:ea typeface="Calibri"/>
                <a:cs typeface="Arial"/>
              </a:rPr>
              <a:t>
• There were around 350,000 cases of polio worldwide each year before mass immunisation efforts began in 1988.
• The UK’s polio-free status was confirmed in 2003.
• Around the globe, roughly 20 million paralysis cases haven’t occurred because of global vaccination programs.
• 1 in 200 infections result in irreversible paralysis.
• Of those who suffer from paralytic polio, 5–10% will die when respiratory muscles become immobilised.
</a:t>
            </a:r>
            <a:r>
              <a:rPr lang="en-GB" sz="1100" b="1" dirty="0">
                <a:latin typeface="Arial"/>
                <a:ea typeface="Calibri"/>
                <a:cs typeface="Arial"/>
              </a:rPr>
              <a:t>Determining Disease Burden</a:t>
            </a:r>
            <a:r>
              <a:rPr lang="en-GB" sz="1100" dirty="0">
                <a:latin typeface="Arial"/>
                <a:ea typeface="Calibri"/>
                <a:cs typeface="Arial"/>
              </a:rPr>
              <a:t>
Disability-adjusted life years (DALY) are a common metric used in public health.
DALY = Years of Life Lost (YLL) due to illness: premature death + Years Living with Disability (YLD) after contracting the disease or disability
Public Health officials use this measure to estimate the total loss of health in a given population.
</a:t>
            </a:r>
            <a:r>
              <a:rPr lang="en-GB" sz="1100" b="1" dirty="0">
                <a:latin typeface="Arial"/>
                <a:ea typeface="Calibri"/>
                <a:cs typeface="Arial"/>
              </a:rPr>
              <a:t>Worldwide Counts</a:t>
            </a:r>
            <a:r>
              <a:rPr lang="en-GB" sz="1100" dirty="0">
                <a:latin typeface="Arial"/>
                <a:ea typeface="Calibri"/>
                <a:cs typeface="Arial"/>
              </a:rPr>
              <a:t>
Recent data from worldwide polio surveillance shows that rates are low, but we are not there yet:
• 99 cases of wild poliovirus across the globe in 2024.
• 28 cases of wild poliovirus across the globe in 2025.
• 202 cases of circulating vaccine-derived poliovirus (cVDPV) worldwide in 2025.
</a:t>
            </a:r>
          </a:p>
        </p:txBody>
      </p:sp>
    </p:spTree>
    <p:extLst>
      <p:ext uri="{BB962C8B-B14F-4D97-AF65-F5344CB8AC3E}">
        <p14:creationId xmlns:p14="http://schemas.microsoft.com/office/powerpoint/2010/main" val="402760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9277" y="102739"/>
            <a:ext cx="3868789" cy="531137"/>
          </a:xfrm>
        </p:spPr>
        <p:txBody>
          <a:bodyPr>
            <a:normAutofit/>
          </a:bodyPr>
          <a:lstStyle/>
          <a:p>
            <a:pPr algn="r"/>
            <a:r>
              <a:rPr lang="en-GB" sz="2400" b="1">
                <a:latin typeface="Arial"/>
                <a:ea typeface="Calibri"/>
                <a:cs typeface="Arial"/>
              </a:rPr>
              <a:t>Measurement Methods</a:t>
            </a:r>
          </a:p>
        </p:txBody>
      </p:sp>
      <p:sp>
        <p:nvSpPr>
          <p:cNvPr id="3" name="Content Placeholder 2"/>
          <p:cNvSpPr>
            <a:spLocks noGrp="1"/>
          </p:cNvSpPr>
          <p:nvPr>
            <p:ph idx="1"/>
          </p:nvPr>
        </p:nvSpPr>
        <p:spPr>
          <a:xfrm>
            <a:off x="219456" y="749808"/>
            <a:ext cx="4764024" cy="5504688"/>
          </a:xfrm>
        </p:spPr>
        <p:txBody>
          <a:bodyPr vert="horz" lIns="91440" tIns="45720" rIns="91440" bIns="45720" rtlCol="0" anchor="t">
            <a:noAutofit/>
          </a:bodyPr>
          <a:lstStyle/>
          <a:p>
            <a:pPr>
              <a:lnSpc>
                <a:spcPct val="120000"/>
              </a:lnSpc>
            </a:pPr>
            <a:r>
              <a:rPr lang="en-GB" sz="1400">
                <a:solidFill>
                  <a:srgbClr val="C00000"/>
                </a:solidFill>
                <a:latin typeface="Arial"/>
                <a:ea typeface="Calibri"/>
                <a:cs typeface="Arial"/>
              </a:rPr>
              <a:t>Acute Flaccid Paralysis (AFP) case detection is key.                  </a:t>
            </a:r>
            <a:r>
              <a:rPr lang="en-GB" sz="1400">
                <a:latin typeface="Arial"/>
                <a:ea typeface="Calibri"/>
                <a:cs typeface="Arial"/>
              </a:rPr>
              <a:t>Detecting sudden paralysis in children under 15 is the main way to find suspected polio cases</a:t>
            </a:r>
            <a:endParaRPr lang="en-GB" sz="1400" dirty="0">
              <a:latin typeface="Arial"/>
              <a:ea typeface="Calibri"/>
              <a:cs typeface="Arial"/>
            </a:endParaRPr>
          </a:p>
          <a:p>
            <a:pPr>
              <a:lnSpc>
                <a:spcPct val="120000"/>
              </a:lnSpc>
            </a:pPr>
            <a:r>
              <a:rPr lang="en-GB" sz="1400" dirty="0">
                <a:solidFill>
                  <a:srgbClr val="C00000"/>
                </a:solidFill>
                <a:latin typeface="Arial"/>
                <a:ea typeface="Calibri"/>
                <a:cs typeface="Arial"/>
              </a:rPr>
              <a:t>Laboratory stool sample confirmation is required</a:t>
            </a:r>
            <a:r>
              <a:rPr lang="en-GB" sz="1400" dirty="0">
                <a:latin typeface="Arial"/>
                <a:ea typeface="Calibri"/>
                <a:cs typeface="Arial"/>
              </a:rPr>
              <a:t>.                             Two stool samples are taken within 14 days after paralysis starts and tested in a laboratory to check for poliovirus.</a:t>
            </a:r>
          </a:p>
          <a:p>
            <a:pPr>
              <a:lnSpc>
                <a:spcPct val="120000"/>
              </a:lnSpc>
            </a:pPr>
            <a:r>
              <a:rPr lang="en-GB" sz="1400">
                <a:solidFill>
                  <a:srgbClr val="C00000"/>
                </a:solidFill>
                <a:latin typeface="Arial"/>
                <a:ea typeface="Calibri"/>
                <a:cs typeface="Arial"/>
              </a:rPr>
              <a:t>Incidence and attack rates are calculated                                        </a:t>
            </a:r>
            <a:r>
              <a:rPr lang="en-GB" sz="1400">
                <a:latin typeface="Arial"/>
                <a:ea typeface="Calibri"/>
                <a:cs typeface="Arial"/>
              </a:rPr>
              <a:t>Health teams count new cases to see how fast the disease is spreading and how serious the outbreak is.</a:t>
            </a:r>
            <a:endParaRPr lang="en-GB" sz="1400" dirty="0">
              <a:latin typeface="Arial"/>
              <a:ea typeface="Calibri"/>
              <a:cs typeface="Arial"/>
            </a:endParaRPr>
          </a:p>
          <a:p>
            <a:pPr>
              <a:lnSpc>
                <a:spcPct val="120000"/>
              </a:lnSpc>
            </a:pPr>
            <a:r>
              <a:rPr lang="en-GB" sz="1400">
                <a:solidFill>
                  <a:srgbClr val="C00000"/>
                </a:solidFill>
                <a:latin typeface="Arial"/>
                <a:ea typeface="Calibri"/>
                <a:cs typeface="Arial"/>
              </a:rPr>
              <a:t>Case fatality rates are reviewed                                                             </a:t>
            </a:r>
            <a:r>
              <a:rPr lang="en-GB" sz="1400">
                <a:latin typeface="Arial"/>
                <a:ea typeface="Calibri"/>
                <a:cs typeface="Arial"/>
              </a:rPr>
              <a:t>The proportion of deaths among confirmed cases is reviewed to measure disease severity.</a:t>
            </a:r>
            <a:endParaRPr lang="en-GB" sz="1400" dirty="0">
              <a:solidFill>
                <a:srgbClr val="C00000"/>
              </a:solidFill>
              <a:latin typeface="Arial"/>
              <a:ea typeface="Calibri"/>
              <a:cs typeface="Arial"/>
            </a:endParaRPr>
          </a:p>
          <a:p>
            <a:pPr>
              <a:lnSpc>
                <a:spcPct val="120000"/>
              </a:lnSpc>
            </a:pPr>
            <a:r>
              <a:rPr lang="en-GB" sz="1400">
                <a:solidFill>
                  <a:srgbClr val="C00000"/>
                </a:solidFill>
                <a:latin typeface="Arial"/>
                <a:ea typeface="Calibri"/>
                <a:cs typeface="Arial"/>
              </a:rPr>
              <a:t>Geographic cluster mapping is used.                                                   </a:t>
            </a:r>
            <a:r>
              <a:rPr lang="en-GB" sz="1400">
                <a:latin typeface="Arial"/>
                <a:ea typeface="Calibri"/>
                <a:cs typeface="Arial"/>
              </a:rPr>
              <a:t>Cases are mapped to find where the virus is spreading, so vaccines can be given in those areas.</a:t>
            </a:r>
            <a:endParaRPr lang="en-GB" sz="1400" dirty="0">
              <a:latin typeface="Arial"/>
              <a:ea typeface="Calibri"/>
              <a:cs typeface="Arial"/>
            </a:endParaRPr>
          </a:p>
          <a:p>
            <a:pPr>
              <a:lnSpc>
                <a:spcPct val="120000"/>
              </a:lnSpc>
            </a:pPr>
            <a:r>
              <a:rPr lang="en-GB" sz="1400">
                <a:solidFill>
                  <a:srgbClr val="C00000"/>
                </a:solidFill>
                <a:latin typeface="Arial"/>
                <a:ea typeface="Calibri"/>
                <a:cs typeface="Arial"/>
              </a:rPr>
              <a:t>Environmental Surveillance (Wastewater Testing                           </a:t>
            </a:r>
            <a:r>
              <a:rPr lang="en-GB" sz="1400">
                <a:latin typeface="Arial"/>
                <a:ea typeface="Calibri"/>
                <a:cs typeface="Arial"/>
              </a:rPr>
              <a:t>Sewage is tested to check if polio is spreading in the community, even if no one is sick.</a:t>
            </a:r>
            <a:endParaRPr lang="en-GB" sz="1400" dirty="0">
              <a:latin typeface="Arial"/>
              <a:ea typeface="Calibri"/>
              <a:cs typeface="Arial"/>
            </a:endParaRPr>
          </a:p>
          <a:p>
            <a:pPr marL="0" indent="0">
              <a:lnSpc>
                <a:spcPct val="120000"/>
              </a:lnSpc>
              <a:buNone/>
            </a:pPr>
            <a:endParaRPr lang="en-GB" sz="1400" dirty="0">
              <a:latin typeface="Arial"/>
              <a:cs typeface="Arial"/>
            </a:endParaRPr>
          </a:p>
          <a:p>
            <a:pPr marL="0" indent="0">
              <a:lnSpc>
                <a:spcPct val="120000"/>
              </a:lnSpc>
              <a:buNone/>
            </a:pPr>
            <a:endParaRPr lang="en-GB" sz="2800">
              <a:solidFill>
                <a:srgbClr val="C00000"/>
              </a:solidFill>
            </a:endParaRPr>
          </a:p>
          <a:p>
            <a:pPr marL="0" indent="0">
              <a:buNone/>
            </a:pPr>
            <a:endParaRPr lang="en-GB" sz="2800">
              <a:solidFill>
                <a:srgbClr val="C00000"/>
              </a:solidFill>
            </a:endParaRPr>
          </a:p>
          <a:p>
            <a:pPr marL="0" indent="0">
              <a:buNone/>
            </a:pPr>
            <a:endParaRPr lang="en-GB" sz="2800">
              <a:solidFill>
                <a:srgbClr val="C00000"/>
              </a:solidFill>
            </a:endParaRPr>
          </a:p>
          <a:p>
            <a:endParaRPr lang="en-GB" sz="2800"/>
          </a:p>
        </p:txBody>
      </p:sp>
      <p:pic>
        <p:nvPicPr>
          <p:cNvPr id="5" name="Picture 4">
            <a:extLst>
              <a:ext uri="{FF2B5EF4-FFF2-40B4-BE49-F238E27FC236}">
                <a16:creationId xmlns:a16="http://schemas.microsoft.com/office/drawing/2014/main" id="{F769153D-55BD-BAA7-2CFF-7C488A28BC1C}"/>
              </a:ext>
            </a:extLst>
          </p:cNvPr>
          <p:cNvPicPr>
            <a:picLocks noChangeAspect="1"/>
          </p:cNvPicPr>
          <p:nvPr/>
        </p:nvPicPr>
        <p:blipFill>
          <a:blip r:embed="rId3"/>
          <a:stretch>
            <a:fillRect/>
          </a:stretch>
        </p:blipFill>
        <p:spPr>
          <a:xfrm>
            <a:off x="4983480" y="1703642"/>
            <a:ext cx="3328416" cy="4989766"/>
          </a:xfrm>
          <a:prstGeom prst="rect">
            <a:avLst/>
          </a:prstGeom>
        </p:spPr>
      </p:pic>
      <p:sp>
        <p:nvSpPr>
          <p:cNvPr id="4" name="Title 1">
            <a:extLst>
              <a:ext uri="{FF2B5EF4-FFF2-40B4-BE49-F238E27FC236}">
                <a16:creationId xmlns:a16="http://schemas.microsoft.com/office/drawing/2014/main" id="{B59E13B7-79F2-E002-4BBF-742C926F55BC}"/>
              </a:ext>
            </a:extLst>
          </p:cNvPr>
          <p:cNvSpPr txBox="1">
            <a:spLocks/>
          </p:cNvSpPr>
          <p:nvPr/>
        </p:nvSpPr>
        <p:spPr>
          <a:xfrm>
            <a:off x="4846320" y="4768755"/>
            <a:ext cx="3328416" cy="38560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ctr"/>
            <a:r>
              <a:rPr lang="en-US" sz="1200" b="0">
                <a:latin typeface="Calibri"/>
                <a:ea typeface="Calibri"/>
                <a:cs typeface="Calibri"/>
              </a:rPr>
              <a:t>Source: Fischer et al.(2024)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9788" y="841248"/>
            <a:ext cx="2636433" cy="5340097"/>
          </a:xfrm>
        </p:spPr>
        <p:txBody>
          <a:bodyPr anchor="ctr">
            <a:normAutofit/>
          </a:bodyPr>
          <a:lstStyle/>
          <a:p>
            <a:pPr algn="l"/>
            <a:r>
              <a:rPr lang="en-GB" sz="4200">
                <a:solidFill>
                  <a:schemeClr val="bg1"/>
                </a:solidFill>
              </a:rPr>
              <a:t>Monitoring a Polio Outbreak</a:t>
            </a:r>
          </a:p>
        </p:txBody>
      </p:sp>
      <p:graphicFrame>
        <p:nvGraphicFramePr>
          <p:cNvPr id="5" name="Content Placeholder 2">
            <a:extLst>
              <a:ext uri="{FF2B5EF4-FFF2-40B4-BE49-F238E27FC236}">
                <a16:creationId xmlns:a16="http://schemas.microsoft.com/office/drawing/2014/main" id="{CB0F0EB7-2740-138B-53B1-8A921A410C8A}"/>
              </a:ext>
            </a:extLst>
          </p:cNvPr>
          <p:cNvGraphicFramePr>
            <a:graphicFrameLocks noGrp="1"/>
          </p:cNvGraphicFramePr>
          <p:nvPr>
            <p:ph idx="1"/>
            <p:extLst>
              <p:ext uri="{D42A27DB-BD31-4B8C-83A1-F6EECF244321}">
                <p14:modId xmlns:p14="http://schemas.microsoft.com/office/powerpoint/2010/main" val="3121543996"/>
              </p:ext>
            </p:extLst>
          </p:nvPr>
        </p:nvGraphicFramePr>
        <p:xfrm>
          <a:off x="352328" y="1302913"/>
          <a:ext cx="419224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4" name="TextBox 153">
            <a:extLst>
              <a:ext uri="{FF2B5EF4-FFF2-40B4-BE49-F238E27FC236}">
                <a16:creationId xmlns:a16="http://schemas.microsoft.com/office/drawing/2014/main" id="{DA5A7843-8012-3407-BC99-017CECDFFF5D}"/>
              </a:ext>
            </a:extLst>
          </p:cNvPr>
          <p:cNvSpPr txBox="1"/>
          <p:nvPr/>
        </p:nvSpPr>
        <p:spPr>
          <a:xfrm>
            <a:off x="1481328" y="532442"/>
            <a:ext cx="61264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ea typeface="Calibri" panose="020F0502020204030204" pitchFamily="34" charset="0"/>
                <a:cs typeface="Arial"/>
              </a:rPr>
              <a:t>Monitoring a Polio Outbreak</a:t>
            </a:r>
          </a:p>
        </p:txBody>
      </p:sp>
      <p:pic>
        <p:nvPicPr>
          <p:cNvPr id="3" name="Picture 2">
            <a:extLst>
              <a:ext uri="{FF2B5EF4-FFF2-40B4-BE49-F238E27FC236}">
                <a16:creationId xmlns:a16="http://schemas.microsoft.com/office/drawing/2014/main" id="{F00211AE-6391-CEFE-EB90-A81154E4087A}"/>
              </a:ext>
            </a:extLst>
          </p:cNvPr>
          <p:cNvPicPr>
            <a:picLocks noChangeAspect="1"/>
          </p:cNvPicPr>
          <p:nvPr/>
        </p:nvPicPr>
        <p:blipFill>
          <a:blip r:embed="rId8"/>
          <a:srcRect t="16252" r="1096"/>
          <a:stretch>
            <a:fillRect/>
          </a:stretch>
        </p:blipFill>
        <p:spPr>
          <a:xfrm>
            <a:off x="5719004" y="994107"/>
            <a:ext cx="3072668" cy="26857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extLst>
              <a:ext uri="{FF2B5EF4-FFF2-40B4-BE49-F238E27FC236}">
                <a16:creationId xmlns:a16="http://schemas.microsoft.com/office/drawing/2014/main" id="{43BB5130-FC5A-3205-E2BC-BD439B0322D8}"/>
              </a:ext>
            </a:extLst>
          </p:cNvPr>
          <p:cNvPicPr>
            <a:picLocks noChangeAspect="1"/>
          </p:cNvPicPr>
          <p:nvPr/>
        </p:nvPicPr>
        <p:blipFill>
          <a:blip r:embed="rId9"/>
          <a:stretch>
            <a:fillRect/>
          </a:stretch>
        </p:blipFill>
        <p:spPr>
          <a:xfrm>
            <a:off x="6157997" y="4141518"/>
            <a:ext cx="2194681" cy="2807452"/>
          </a:xfrm>
          <a:prstGeom prst="rect">
            <a:avLst/>
          </a:prstGeom>
        </p:spPr>
      </p:pic>
      <p:sp>
        <p:nvSpPr>
          <p:cNvPr id="7" name="TextBox 6">
            <a:extLst>
              <a:ext uri="{FF2B5EF4-FFF2-40B4-BE49-F238E27FC236}">
                <a16:creationId xmlns:a16="http://schemas.microsoft.com/office/drawing/2014/main" id="{A59CCC3E-E64F-1EF2-9E9D-7F49F62724CA}"/>
              </a:ext>
            </a:extLst>
          </p:cNvPr>
          <p:cNvSpPr txBox="1"/>
          <p:nvPr/>
        </p:nvSpPr>
        <p:spPr>
          <a:xfrm>
            <a:off x="4361688" y="6375303"/>
            <a:ext cx="4572000" cy="261610"/>
          </a:xfrm>
          <a:prstGeom prst="rect">
            <a:avLst/>
          </a:prstGeom>
          <a:noFill/>
        </p:spPr>
        <p:txBody>
          <a:bodyPr wrap="square">
            <a:spAutoFit/>
          </a:bodyPr>
          <a:lstStyle/>
          <a:p>
            <a:r>
              <a:rPr lang="en-GB" sz="1100"/>
              <a:t>Source: iStock (2017), Vaccinations against poliomyelitis infographic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 y="685801"/>
            <a:ext cx="3371850" cy="5491162"/>
          </a:xfrm>
        </p:spPr>
        <p:txBody>
          <a:bodyPr>
            <a:normAutofit/>
          </a:bodyPr>
          <a:lstStyle/>
          <a:p>
            <a:br>
              <a:rPr lang="en-GB" sz="2000" dirty="0">
                <a:latin typeface="Arial"/>
                <a:cs typeface="Arial"/>
              </a:rPr>
            </a:br>
            <a:br>
              <a:rPr lang="en-GB" sz="2000" dirty="0">
                <a:latin typeface="Arial"/>
                <a:cs typeface="Arial"/>
              </a:rPr>
            </a:br>
            <a:r>
              <a:rPr lang="en-GB" sz="2000">
                <a:latin typeface="Arial"/>
                <a:cs typeface="Arial"/>
              </a:rPr>
              <a:t>Environmental Monitoring</a:t>
            </a:r>
          </a:p>
        </p:txBody>
      </p:sp>
      <p:graphicFrame>
        <p:nvGraphicFramePr>
          <p:cNvPr id="5" name="Content Placeholder 2">
            <a:extLst>
              <a:ext uri="{FF2B5EF4-FFF2-40B4-BE49-F238E27FC236}">
                <a16:creationId xmlns:a16="http://schemas.microsoft.com/office/drawing/2014/main" id="{D2D946D5-C48A-5CC9-3A83-4DD41686602A}"/>
              </a:ext>
            </a:extLst>
          </p:cNvPr>
          <p:cNvGraphicFramePr>
            <a:graphicFrameLocks noGrp="1"/>
          </p:cNvGraphicFramePr>
          <p:nvPr>
            <p:ph idx="1"/>
            <p:extLst>
              <p:ext uri="{D42A27DB-BD31-4B8C-83A1-F6EECF244321}">
                <p14:modId xmlns:p14="http://schemas.microsoft.com/office/powerpoint/2010/main" val="3923963072"/>
              </p:ext>
            </p:extLst>
          </p:nvPr>
        </p:nvGraphicFramePr>
        <p:xfrm>
          <a:off x="3919068" y="1192098"/>
          <a:ext cx="4596282" cy="4984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EAB7FEE8-FAF1-65C2-8C14-85E128EA07F5}"/>
              </a:ext>
            </a:extLst>
          </p:cNvPr>
          <p:cNvPicPr>
            <a:picLocks noChangeAspect="1"/>
          </p:cNvPicPr>
          <p:nvPr/>
        </p:nvPicPr>
        <p:blipFill>
          <a:blip r:embed="rId8"/>
          <a:stretch>
            <a:fillRect/>
          </a:stretch>
        </p:blipFill>
        <p:spPr>
          <a:xfrm>
            <a:off x="0" y="2075688"/>
            <a:ext cx="3438144" cy="2706624"/>
          </a:xfrm>
          <a:prstGeom prst="rect">
            <a:avLst/>
          </a:prstGeom>
        </p:spPr>
      </p:pic>
      <p:sp>
        <p:nvSpPr>
          <p:cNvPr id="6" name="Title 1">
            <a:extLst>
              <a:ext uri="{FF2B5EF4-FFF2-40B4-BE49-F238E27FC236}">
                <a16:creationId xmlns:a16="http://schemas.microsoft.com/office/drawing/2014/main" id="{B3E9F67D-C130-9391-F747-BAB3A9DB1A36}"/>
              </a:ext>
            </a:extLst>
          </p:cNvPr>
          <p:cNvSpPr txBox="1">
            <a:spLocks/>
          </p:cNvSpPr>
          <p:nvPr/>
        </p:nvSpPr>
        <p:spPr>
          <a:xfrm>
            <a:off x="3526910" y="5358384"/>
            <a:ext cx="3123818" cy="66141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r"/>
            <a:endParaRPr lang="en-GB" sz="1000">
              <a:latin typeface="Calibri" panose="020F0502020204030204" pitchFamily="34" charset="0"/>
              <a:ea typeface="Calibri" panose="020F0502020204030204" pitchFamily="34" charset="0"/>
              <a:cs typeface="Calibri" panose="020F0502020204030204" pitchFamily="34" charset="0"/>
            </a:endParaRPr>
          </a:p>
        </p:txBody>
      </p:sp>
      <p:sp>
        <p:nvSpPr>
          <p:cNvPr id="7" name="Title 1">
            <a:extLst>
              <a:ext uri="{FF2B5EF4-FFF2-40B4-BE49-F238E27FC236}">
                <a16:creationId xmlns:a16="http://schemas.microsoft.com/office/drawing/2014/main" id="{3730864B-775A-454C-1935-FB01C39E6BF8}"/>
              </a:ext>
            </a:extLst>
          </p:cNvPr>
          <p:cNvSpPr txBox="1">
            <a:spLocks/>
          </p:cNvSpPr>
          <p:nvPr/>
        </p:nvSpPr>
        <p:spPr>
          <a:xfrm>
            <a:off x="868489" y="336351"/>
            <a:ext cx="5779008" cy="70858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r"/>
            <a:r>
              <a:rPr lang="en-GB" sz="2400">
                <a:latin typeface="Arial"/>
                <a:ea typeface="Calibri"/>
                <a:cs typeface="Arial"/>
              </a:rPr>
              <a:t>Measurement Methods</a:t>
            </a:r>
          </a:p>
        </p:txBody>
      </p:sp>
      <p:sp>
        <p:nvSpPr>
          <p:cNvPr id="9" name="TextBox 8">
            <a:extLst>
              <a:ext uri="{FF2B5EF4-FFF2-40B4-BE49-F238E27FC236}">
                <a16:creationId xmlns:a16="http://schemas.microsoft.com/office/drawing/2014/main" id="{ABA8525C-5E9A-80F9-3D40-BEB54134C061}"/>
              </a:ext>
            </a:extLst>
          </p:cNvPr>
          <p:cNvSpPr txBox="1"/>
          <p:nvPr/>
        </p:nvSpPr>
        <p:spPr>
          <a:xfrm>
            <a:off x="82296" y="4937761"/>
            <a:ext cx="2898648" cy="246221"/>
          </a:xfrm>
          <a:prstGeom prst="rect">
            <a:avLst/>
          </a:prstGeom>
          <a:noFill/>
        </p:spPr>
        <p:txBody>
          <a:bodyPr wrap="square">
            <a:spAutoFit/>
          </a:bodyPr>
          <a:lstStyle/>
          <a:p>
            <a:r>
              <a:rPr lang="en-GB" sz="1000"/>
              <a:t>Source: UK Health Security Agency (2026)</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548640"/>
            <a:ext cx="8439033" cy="746040"/>
          </a:xfrm>
        </p:spPr>
        <p:txBody>
          <a:bodyPr>
            <a:normAutofit fontScale="90000"/>
          </a:bodyPr>
          <a:lstStyle/>
          <a:p>
            <a:pPr algn="ctr"/>
            <a:r>
              <a:rPr lang="en-GB" sz="2400" dirty="0">
                <a:latin typeface="Arial"/>
                <a:ea typeface="Calibri"/>
                <a:cs typeface="Arial"/>
              </a:rPr>
              <a:t>Controlling a Polio Outbreak / Neighbourhood Health Education</a:t>
            </a:r>
            <a:endParaRPr lang="en-US" dirty="0"/>
          </a:p>
        </p:txBody>
      </p:sp>
      <p:sp>
        <p:nvSpPr>
          <p:cNvPr id="3" name="Content Placeholder 2"/>
          <p:cNvSpPr>
            <a:spLocks noGrp="1"/>
          </p:cNvSpPr>
          <p:nvPr>
            <p:ph idx="1"/>
          </p:nvPr>
        </p:nvSpPr>
        <p:spPr>
          <a:xfrm>
            <a:off x="457200" y="1796845"/>
            <a:ext cx="8229600" cy="4476135"/>
          </a:xfrm>
        </p:spPr>
        <p:txBody>
          <a:bodyPr>
            <a:normAutofit/>
          </a:bodyPr>
          <a:lstStyle/>
          <a:p>
            <a:endParaRPr lang="en-GB" sz="2800"/>
          </a:p>
          <a:p>
            <a:pPr marL="0" indent="0">
              <a:buNone/>
            </a:pPr>
            <a:endParaRPr lang="en-GB" sz="2800"/>
          </a:p>
          <a:p>
            <a:pPr marL="0" indent="0">
              <a:buNone/>
            </a:pPr>
            <a:endParaRPr lang="en-GB" sz="2800"/>
          </a:p>
          <a:p>
            <a:endParaRPr lang="en-GB" sz="2800"/>
          </a:p>
        </p:txBody>
      </p:sp>
      <p:sp>
        <p:nvSpPr>
          <p:cNvPr id="5" name="TextBox 4">
            <a:extLst>
              <a:ext uri="{FF2B5EF4-FFF2-40B4-BE49-F238E27FC236}">
                <a16:creationId xmlns:a16="http://schemas.microsoft.com/office/drawing/2014/main" id="{8A395B1D-FB92-D5DD-2689-6ABD658FAE6D}"/>
              </a:ext>
            </a:extLst>
          </p:cNvPr>
          <p:cNvSpPr txBox="1"/>
          <p:nvPr/>
        </p:nvSpPr>
        <p:spPr>
          <a:xfrm>
            <a:off x="4085051" y="1295877"/>
            <a:ext cx="4586822" cy="5432256"/>
          </a:xfrm>
          <a:prstGeom prst="rect">
            <a:avLst/>
          </a:prstGeom>
          <a:noFill/>
        </p:spPr>
        <p:txBody>
          <a:bodyPr wrap="square" lIns="91440" tIns="45720" rIns="91440" bIns="45720" anchor="t">
            <a:spAutoFit/>
          </a:bodyPr>
          <a:lstStyle/>
          <a:p>
            <a:pPr marL="285750" indent="-285750">
              <a:lnSpc>
                <a:spcPct val="170000"/>
              </a:lnSpc>
              <a:spcBef>
                <a:spcPts val="1000"/>
              </a:spcBef>
              <a:buFont typeface="Wingdings,Sans-Serif"/>
              <a:buChar char="Ø"/>
            </a:pPr>
            <a:r>
              <a:rPr lang="en-US" sz="1200">
                <a:latin typeface="Arial"/>
                <a:ea typeface="Calibri"/>
                <a:cs typeface="Arial"/>
              </a:rPr>
              <a:t>Community Health Education</a:t>
            </a:r>
            <a:br>
              <a:rPr lang="en-US" sz="1200" dirty="0">
                <a:latin typeface="Arial"/>
                <a:ea typeface="Calibri"/>
                <a:cs typeface="Arial"/>
              </a:rPr>
            </a:br>
            <a:r>
              <a:rPr lang="en-US" sz="1200">
                <a:latin typeface="Arial"/>
                <a:ea typeface="Calibri"/>
                <a:cs typeface="Arial"/>
              </a:rPr>
              <a:t> Health workers visit neighborhoods to educate families about polio, its symptoms, and prevention methods (World Health Organization, 2022).</a:t>
            </a:r>
            <a:endParaRPr lang="en-US" sz="1200" dirty="0">
              <a:latin typeface="Arial"/>
              <a:ea typeface="Calibri"/>
              <a:cs typeface="Arial"/>
            </a:endParaRPr>
          </a:p>
          <a:p>
            <a:pPr marL="285750" indent="-285750">
              <a:lnSpc>
                <a:spcPct val="170000"/>
              </a:lnSpc>
              <a:spcBef>
                <a:spcPts val="1000"/>
              </a:spcBef>
              <a:buFont typeface="Wingdings,Sans-Serif"/>
              <a:buChar char="Ø"/>
            </a:pPr>
            <a:r>
              <a:rPr lang="en-US" sz="1200">
                <a:latin typeface="Arial"/>
                <a:ea typeface="Calibri"/>
                <a:cs typeface="Arial"/>
              </a:rPr>
              <a:t>Vaccination Campaigns</a:t>
            </a:r>
            <a:br>
              <a:rPr lang="en-US" sz="1200" dirty="0">
                <a:latin typeface="Arial"/>
                <a:ea typeface="Calibri"/>
                <a:cs typeface="Arial"/>
              </a:rPr>
            </a:br>
            <a:r>
              <a:rPr lang="en-US" sz="1200">
                <a:latin typeface="Arial"/>
                <a:ea typeface="Calibri"/>
                <a:cs typeface="Arial"/>
              </a:rPr>
              <a:t> Children are given polio vaccines to protect them from the disease and stop the spread of the virus (Centers for Disease Control and Prevention, 2020).</a:t>
            </a:r>
            <a:endParaRPr lang="en-US" sz="1200" dirty="0">
              <a:latin typeface="Arial"/>
              <a:ea typeface="Calibri"/>
              <a:cs typeface="Arial"/>
            </a:endParaRPr>
          </a:p>
          <a:p>
            <a:pPr marL="285750" indent="-285750">
              <a:lnSpc>
                <a:spcPct val="170000"/>
              </a:lnSpc>
              <a:spcBef>
                <a:spcPts val="1000"/>
              </a:spcBef>
              <a:buFont typeface="Wingdings,Sans-Serif"/>
              <a:buChar char="Ø"/>
            </a:pPr>
            <a:r>
              <a:rPr lang="en-US" sz="1200" dirty="0">
                <a:latin typeface="Arial"/>
                <a:ea typeface="Calibri"/>
                <a:cs typeface="Arial"/>
              </a:rPr>
              <a:t>Hygiene and Sanitation Awareness</a:t>
            </a:r>
            <a:br>
              <a:rPr lang="en-US" sz="1200" dirty="0">
                <a:latin typeface="Arial"/>
                <a:ea typeface="Calibri"/>
                <a:cs typeface="Arial"/>
              </a:rPr>
            </a:br>
            <a:r>
              <a:rPr lang="en-US" sz="1200" dirty="0">
                <a:latin typeface="Arial"/>
                <a:ea typeface="Calibri"/>
                <a:cs typeface="Arial"/>
              </a:rPr>
              <a:t> Communities are encouraged to maintain clean water, proper sanitation, and handwashing to reduce virus transmission (Global Polio Eradication Initiative, 2021).</a:t>
            </a:r>
          </a:p>
          <a:p>
            <a:pPr marL="285750" indent="-285750">
              <a:lnSpc>
                <a:spcPct val="170000"/>
              </a:lnSpc>
              <a:spcBef>
                <a:spcPts val="1000"/>
              </a:spcBef>
              <a:buFont typeface="Wingdings,Sans-Serif"/>
              <a:buChar char="Ø"/>
            </a:pPr>
            <a:r>
              <a:rPr lang="en-US" sz="1200" dirty="0">
                <a:latin typeface="Arial"/>
                <a:ea typeface="Calibri"/>
                <a:cs typeface="Arial"/>
              </a:rPr>
              <a:t>Community Monitoring</a:t>
            </a:r>
            <a:br>
              <a:rPr lang="en-US" sz="1200" dirty="0">
                <a:latin typeface="Arial"/>
                <a:ea typeface="Calibri"/>
                <a:cs typeface="Arial"/>
              </a:rPr>
            </a:br>
            <a:r>
              <a:rPr lang="en-US" sz="1200" dirty="0">
                <a:latin typeface="Arial"/>
                <a:ea typeface="Calibri"/>
                <a:cs typeface="Arial"/>
              </a:rPr>
              <a:t> Health workers continue to monitor children and report suspected cases quickly (World Health Organization, 2021).</a:t>
            </a:r>
          </a:p>
          <a:p>
            <a:endParaRPr lang="en-US" sz="1600" dirty="0">
              <a:latin typeface="Arial"/>
              <a:ea typeface="Calibri"/>
              <a:cs typeface="Arial"/>
            </a:endParaRPr>
          </a:p>
        </p:txBody>
      </p:sp>
      <p:pic>
        <p:nvPicPr>
          <p:cNvPr id="33" name="Picture 32" descr="A child sitting in grass&#10;&#10;AI-generated content may be incorrect.">
            <a:extLst>
              <a:ext uri="{FF2B5EF4-FFF2-40B4-BE49-F238E27FC236}">
                <a16:creationId xmlns:a16="http://schemas.microsoft.com/office/drawing/2014/main" id="{7502C981-E9CD-0A4B-244E-A647C1C04B2C}"/>
              </a:ext>
            </a:extLst>
          </p:cNvPr>
          <p:cNvPicPr>
            <a:picLocks noChangeAspect="1"/>
          </p:cNvPicPr>
          <p:nvPr/>
        </p:nvPicPr>
        <p:blipFill>
          <a:blip r:embed="rId3"/>
          <a:stretch>
            <a:fillRect/>
          </a:stretch>
        </p:blipFill>
        <p:spPr>
          <a:xfrm>
            <a:off x="359274" y="1711760"/>
            <a:ext cx="3519422" cy="3215274"/>
          </a:xfrm>
          <a:prstGeom prst="rect">
            <a:avLst/>
          </a:prstGeom>
        </p:spPr>
      </p:pic>
      <p:sp>
        <p:nvSpPr>
          <p:cNvPr id="35" name="TextBox 34">
            <a:extLst>
              <a:ext uri="{FF2B5EF4-FFF2-40B4-BE49-F238E27FC236}">
                <a16:creationId xmlns:a16="http://schemas.microsoft.com/office/drawing/2014/main" id="{0EBFC6A9-D0FA-54CA-C70E-874877E6C9CF}"/>
              </a:ext>
            </a:extLst>
          </p:cNvPr>
          <p:cNvSpPr txBox="1"/>
          <p:nvPr/>
        </p:nvSpPr>
        <p:spPr>
          <a:xfrm>
            <a:off x="-167013" y="5307904"/>
            <a:ext cx="4572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a:solidFill>
                  <a:srgbClr val="000000"/>
                </a:solidFill>
                <a:latin typeface="Aptos"/>
                <a:ea typeface="Segoe UI"/>
                <a:cs typeface="Segoe UI"/>
              </a:rPr>
              <a:t>Source: Early</a:t>
            </a:r>
            <a:r>
              <a:rPr lang="en-US" sz="1200" b="1" i="0">
                <a:solidFill>
                  <a:srgbClr val="000000"/>
                </a:solidFill>
                <a:latin typeface="Aptos"/>
                <a:ea typeface="Segoe UI"/>
                <a:cs typeface="Segoe UI"/>
              </a:rPr>
              <a:t> Years Alliance Lewisham Services </a:t>
            </a:r>
          </a:p>
          <a:p>
            <a:pPr algn="ct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548640"/>
            <a:ext cx="7990184" cy="620779"/>
          </a:xfrm>
        </p:spPr>
        <p:txBody>
          <a:bodyPr anchor="t">
            <a:normAutofit/>
          </a:bodyPr>
          <a:lstStyle/>
          <a:p>
            <a:r>
              <a:rPr lang="en-GB" sz="2400" dirty="0">
                <a:latin typeface="Arial"/>
                <a:cs typeface="Arial"/>
              </a:rPr>
              <a:t>Control Strategies / Community Prevention Actions</a:t>
            </a:r>
          </a:p>
        </p:txBody>
      </p:sp>
      <p:sp>
        <p:nvSpPr>
          <p:cNvPr id="27" name="Date Placeholder 3">
            <a:extLst>
              <a:ext uri="{FF2B5EF4-FFF2-40B4-BE49-F238E27FC236}">
                <a16:creationId xmlns:a16="http://schemas.microsoft.com/office/drawing/2014/main" id="{32805A7E-820F-2A89-8300-AF596CA192A5}"/>
              </a:ext>
            </a:extLst>
          </p:cNvPr>
          <p:cNvSpPr>
            <a:spLocks noGrp="1"/>
          </p:cNvSpPr>
          <p:nvPr>
            <p:ph type="dt" sz="half" idx="10"/>
          </p:nvPr>
        </p:nvSpPr>
        <p:spPr>
          <a:xfrm>
            <a:off x="102870" y="6453003"/>
            <a:ext cx="2620736" cy="365125"/>
          </a:xfrm>
        </p:spPr>
        <p:txBody>
          <a:bodyPr/>
          <a:lstStyle/>
          <a:p>
            <a:pPr>
              <a:spcAft>
                <a:spcPts val="600"/>
              </a:spcAft>
            </a:pPr>
            <a:fld id="{C98D68A7-2993-4669-9971-36B8CA44B64E}" type="datetime1">
              <a:rPr/>
              <a:pPr>
                <a:spcAft>
                  <a:spcPts val="600"/>
                </a:spcAft>
              </a:pPr>
              <a:t>3/18/2026</a:t>
            </a:fld>
            <a:endParaRPr lang="en-US"/>
          </a:p>
        </p:txBody>
      </p:sp>
      <p:sp>
        <p:nvSpPr>
          <p:cNvPr id="28" name="Footer Placeholder 4">
            <a:extLst>
              <a:ext uri="{FF2B5EF4-FFF2-40B4-BE49-F238E27FC236}">
                <a16:creationId xmlns:a16="http://schemas.microsoft.com/office/drawing/2014/main" id="{4C78E18C-5755-0147-084A-33E0C65C70BE}"/>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29" name="Slide Number Placeholder 5">
            <a:extLst>
              <a:ext uri="{FF2B5EF4-FFF2-40B4-BE49-F238E27FC236}">
                <a16:creationId xmlns:a16="http://schemas.microsoft.com/office/drawing/2014/main" id="{7BF1E283-B8A7-5A3F-0640-4F525F2306A7}"/>
              </a:ext>
            </a:extLst>
          </p:cNvPr>
          <p:cNvSpPr>
            <a:spLocks noGrp="1"/>
          </p:cNvSpPr>
          <p:nvPr>
            <p:ph type="sldNum" sz="quarter" idx="12"/>
          </p:nvPr>
        </p:nvSpPr>
        <p:spPr>
          <a:xfrm>
            <a:off x="8724122" y="6453003"/>
            <a:ext cx="321905" cy="365125"/>
          </a:xfrm>
        </p:spPr>
        <p:txBody>
          <a:bodyPr/>
          <a:lstStyle/>
          <a:p>
            <a:pPr>
              <a:spcAft>
                <a:spcPts val="600"/>
              </a:spcAft>
            </a:pPr>
            <a:fld id="{CC057153-B650-4DEB-B370-79DDCFDCE934}" type="slidenum">
              <a:rPr lang="en-US" dirty="0"/>
              <a:pPr>
                <a:spcAft>
                  <a:spcPts val="600"/>
                </a:spcAft>
              </a:pPr>
              <a:t>11</a:t>
            </a:fld>
            <a:endParaRPr lang="en-US"/>
          </a:p>
        </p:txBody>
      </p:sp>
      <p:graphicFrame>
        <p:nvGraphicFramePr>
          <p:cNvPr id="30" name="Content Placeholder 2">
            <a:extLst>
              <a:ext uri="{FF2B5EF4-FFF2-40B4-BE49-F238E27FC236}">
                <a16:creationId xmlns:a16="http://schemas.microsoft.com/office/drawing/2014/main" id="{DEDC63FD-5461-0F66-8DE3-03DDE1C1E54E}"/>
              </a:ext>
            </a:extLst>
          </p:cNvPr>
          <p:cNvGraphicFramePr>
            <a:graphicFrameLocks noGrp="1"/>
          </p:cNvGraphicFramePr>
          <p:nvPr>
            <p:ph idx="1"/>
            <p:extLst>
              <p:ext uri="{D42A27DB-BD31-4B8C-83A1-F6EECF244321}">
                <p14:modId xmlns:p14="http://schemas.microsoft.com/office/powerpoint/2010/main" val="1499921209"/>
              </p:ext>
            </p:extLst>
          </p:nvPr>
        </p:nvGraphicFramePr>
        <p:xfrm>
          <a:off x="115020" y="1339751"/>
          <a:ext cx="4336760" cy="4405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56" name="TextBox 355">
            <a:extLst>
              <a:ext uri="{FF2B5EF4-FFF2-40B4-BE49-F238E27FC236}">
                <a16:creationId xmlns:a16="http://schemas.microsoft.com/office/drawing/2014/main" id="{5892B2CC-7572-5D89-4100-13AC98FE20DC}"/>
              </a:ext>
            </a:extLst>
          </p:cNvPr>
          <p:cNvSpPr txBox="1"/>
          <p:nvPr/>
        </p:nvSpPr>
        <p:spPr>
          <a:xfrm>
            <a:off x="6133143" y="5429508"/>
            <a:ext cx="276269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Source:</a:t>
            </a:r>
          </a:p>
        </p:txBody>
      </p:sp>
      <p:pic>
        <p:nvPicPr>
          <p:cNvPr id="357" name="Picture 356" descr="A diagram of a diagram&#10;&#10;AI-generated content may be incorrect.">
            <a:extLst>
              <a:ext uri="{FF2B5EF4-FFF2-40B4-BE49-F238E27FC236}">
                <a16:creationId xmlns:a16="http://schemas.microsoft.com/office/drawing/2014/main" id="{E116C2B1-A1F2-BE99-9651-6334B294F6E3}"/>
              </a:ext>
            </a:extLst>
          </p:cNvPr>
          <p:cNvPicPr>
            <a:picLocks noChangeAspect="1"/>
          </p:cNvPicPr>
          <p:nvPr/>
        </p:nvPicPr>
        <p:blipFill>
          <a:blip r:embed="rId8"/>
          <a:stretch>
            <a:fillRect/>
          </a:stretch>
        </p:blipFill>
        <p:spPr>
          <a:xfrm>
            <a:off x="4571218" y="1169095"/>
            <a:ext cx="4437866" cy="5104357"/>
          </a:xfrm>
          <a:prstGeom prst="rect">
            <a:avLst/>
          </a:prstGeom>
        </p:spPr>
      </p:pic>
      <p:sp>
        <p:nvSpPr>
          <p:cNvPr id="385" name="TextBox 384">
            <a:extLst>
              <a:ext uri="{FF2B5EF4-FFF2-40B4-BE49-F238E27FC236}">
                <a16:creationId xmlns:a16="http://schemas.microsoft.com/office/drawing/2014/main" id="{C7AECD05-5437-501B-2F53-16DB33524362}"/>
              </a:ext>
            </a:extLst>
          </p:cNvPr>
          <p:cNvSpPr txBox="1"/>
          <p:nvPr/>
        </p:nvSpPr>
        <p:spPr>
          <a:xfrm>
            <a:off x="5375753" y="6456123"/>
            <a:ext cx="376824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00000"/>
                </a:solidFill>
                <a:latin typeface="Aptos"/>
              </a:rPr>
              <a:t>Source: Who.int. (2018). </a:t>
            </a:r>
            <a:r>
              <a:rPr lang="en-US" sz="1200" b="0" i="1" u="none" strike="noStrike" baseline="0">
                <a:solidFill>
                  <a:srgbClr val="000000"/>
                </a:solidFill>
                <a:latin typeface="Aptos"/>
              </a:rPr>
              <a:t>Transition today</a:t>
            </a:r>
            <a:endParaRPr lang="en-GB"/>
          </a:p>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418" y="515357"/>
            <a:ext cx="7354808" cy="533205"/>
          </a:xfrm>
        </p:spPr>
        <p:txBody>
          <a:bodyPr anchor="t">
            <a:normAutofit/>
          </a:bodyPr>
          <a:lstStyle/>
          <a:p>
            <a:r>
              <a:rPr lang="en-GB" sz="2400">
                <a:latin typeface="Arial"/>
                <a:cs typeface="Arial"/>
              </a:rPr>
              <a:t>Polio (Poliomyelitis): Public Health Approaches</a:t>
            </a:r>
          </a:p>
        </p:txBody>
      </p:sp>
      <p:sp>
        <p:nvSpPr>
          <p:cNvPr id="9" name="Text Placeholder 3">
            <a:extLst>
              <a:ext uri="{FF2B5EF4-FFF2-40B4-BE49-F238E27FC236}">
                <a16:creationId xmlns:a16="http://schemas.microsoft.com/office/drawing/2014/main" id="{2ED393CE-7073-C9B4-CEC2-9EFA229BA84F}"/>
              </a:ext>
            </a:extLst>
          </p:cNvPr>
          <p:cNvSpPr>
            <a:spLocks noGrp="1"/>
          </p:cNvSpPr>
          <p:nvPr>
            <p:ph type="body" sz="half" idx="2"/>
          </p:nvPr>
        </p:nvSpPr>
        <p:spPr>
          <a:xfrm>
            <a:off x="1060021" y="6050979"/>
            <a:ext cx="2916717" cy="323808"/>
          </a:xfrm>
        </p:spPr>
        <p:txBody>
          <a:bodyPr>
            <a:normAutofit/>
          </a:bodyPr>
          <a:lstStyle/>
          <a:p>
            <a:r>
              <a:rPr lang="en-US" sz="1200">
                <a:latin typeface="Aptos"/>
              </a:rPr>
              <a:t>Source: Our journal portfolio-  PLOS</a:t>
            </a:r>
            <a:endParaRPr lang="en-US" sz="1200">
              <a:latin typeface="Aptos"/>
              <a:cs typeface="Times New Roman"/>
            </a:endParaRPr>
          </a:p>
          <a:p>
            <a:endParaRPr lang="en-US"/>
          </a:p>
        </p:txBody>
      </p:sp>
      <p:sp>
        <p:nvSpPr>
          <p:cNvPr id="11" name="Date Placeholder 4">
            <a:extLst>
              <a:ext uri="{FF2B5EF4-FFF2-40B4-BE49-F238E27FC236}">
                <a16:creationId xmlns:a16="http://schemas.microsoft.com/office/drawing/2014/main" id="{8D5BCED3-9291-D70E-9422-286ECDF474A2}"/>
              </a:ext>
            </a:extLst>
          </p:cNvPr>
          <p:cNvSpPr>
            <a:spLocks noGrp="1"/>
          </p:cNvSpPr>
          <p:nvPr>
            <p:ph type="dt" sz="half" idx="10"/>
          </p:nvPr>
        </p:nvSpPr>
        <p:spPr>
          <a:xfrm>
            <a:off x="102870" y="6453003"/>
            <a:ext cx="2620736" cy="365125"/>
          </a:xfrm>
        </p:spPr>
        <p:txBody>
          <a:bodyPr/>
          <a:lstStyle/>
          <a:p>
            <a:pPr>
              <a:spcAft>
                <a:spcPts val="600"/>
              </a:spcAft>
            </a:pPr>
            <a:fld id="{0B4E6200-5141-49B8-86CA-11ED542F4681}" type="datetime1">
              <a:pPr>
                <a:spcAft>
                  <a:spcPts val="600"/>
                </a:spcAft>
              </a:pPr>
              <a:t>3/18/2026</a:t>
            </a:fld>
            <a:endParaRPr lang="en-US"/>
          </a:p>
        </p:txBody>
      </p:sp>
      <p:sp>
        <p:nvSpPr>
          <p:cNvPr id="13" name="Footer Placeholder 5">
            <a:extLst>
              <a:ext uri="{FF2B5EF4-FFF2-40B4-BE49-F238E27FC236}">
                <a16:creationId xmlns:a16="http://schemas.microsoft.com/office/drawing/2014/main" id="{9CFFF367-B055-11E9-0470-ADAD1D6110D8}"/>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CFB682D4-D03E-572D-A5E3-5BA47ABD91C8}"/>
              </a:ext>
            </a:extLst>
          </p:cNvPr>
          <p:cNvSpPr>
            <a:spLocks noGrp="1"/>
          </p:cNvSpPr>
          <p:nvPr>
            <p:ph type="sldNum" sz="quarter" idx="12"/>
          </p:nvPr>
        </p:nvSpPr>
        <p:spPr>
          <a:xfrm>
            <a:off x="5280774" y="6032147"/>
            <a:ext cx="4090454" cy="604246"/>
          </a:xfrm>
        </p:spPr>
        <p:txBody>
          <a:bodyPr/>
          <a:lstStyle/>
          <a:p>
            <a:pPr>
              <a:spcAft>
                <a:spcPts val="600"/>
              </a:spcAft>
            </a:pPr>
            <a:r>
              <a:rPr lang="en-US">
                <a:latin typeface="Aptos"/>
              </a:rPr>
              <a:t>     </a:t>
            </a:r>
            <a:r>
              <a:rPr lang="en-US"/>
              <a:t>                                   </a:t>
            </a:r>
          </a:p>
        </p:txBody>
      </p:sp>
      <p:graphicFrame>
        <p:nvGraphicFramePr>
          <p:cNvPr id="5" name="Content Placeholder 2">
            <a:extLst>
              <a:ext uri="{FF2B5EF4-FFF2-40B4-BE49-F238E27FC236}">
                <a16:creationId xmlns:a16="http://schemas.microsoft.com/office/drawing/2014/main" id="{21DAC473-55E8-578D-C267-02B792F45864}"/>
              </a:ext>
            </a:extLst>
          </p:cNvPr>
          <p:cNvGraphicFramePr>
            <a:graphicFrameLocks noGrp="1"/>
          </p:cNvGraphicFramePr>
          <p:nvPr>
            <p:ph idx="1"/>
            <p:extLst>
              <p:ext uri="{D42A27DB-BD31-4B8C-83A1-F6EECF244321}">
                <p14:modId xmlns:p14="http://schemas.microsoft.com/office/powerpoint/2010/main" val="1641163307"/>
              </p:ext>
            </p:extLst>
          </p:nvPr>
        </p:nvGraphicFramePr>
        <p:xfrm>
          <a:off x="5037071" y="1165766"/>
          <a:ext cx="3724627" cy="4893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6">
            <a:extLst>
              <a:ext uri="{FF2B5EF4-FFF2-40B4-BE49-F238E27FC236}">
                <a16:creationId xmlns:a16="http://schemas.microsoft.com/office/drawing/2014/main" id="{EE415CBF-F4E7-D7CF-6013-CA3AD271D8FF}"/>
              </a:ext>
            </a:extLst>
          </p:cNvPr>
          <p:cNvPicPr>
            <a:picLocks noChangeAspect="1"/>
          </p:cNvPicPr>
          <p:nvPr/>
        </p:nvPicPr>
        <p:blipFill>
          <a:blip r:embed="rId8"/>
          <a:stretch>
            <a:fillRect/>
          </a:stretch>
        </p:blipFill>
        <p:spPr>
          <a:xfrm>
            <a:off x="251077" y="1398243"/>
            <a:ext cx="4538524" cy="442497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755F-778E-8951-D0EC-75635445E21E}"/>
              </a:ext>
            </a:extLst>
          </p:cNvPr>
          <p:cNvSpPr>
            <a:spLocks noGrp="1"/>
          </p:cNvSpPr>
          <p:nvPr>
            <p:ph type="title"/>
          </p:nvPr>
        </p:nvSpPr>
        <p:spPr>
          <a:xfrm>
            <a:off x="814390" y="548640"/>
            <a:ext cx="7510019" cy="547711"/>
          </a:xfrm>
        </p:spPr>
        <p:txBody>
          <a:bodyPr>
            <a:normAutofit/>
          </a:bodyPr>
          <a:lstStyle/>
          <a:p>
            <a:r>
              <a:rPr lang="en-GB" sz="2400" dirty="0">
                <a:latin typeface="Arial"/>
                <a:cs typeface="Arial"/>
              </a:rPr>
              <a:t>POLIO CASE STUDY – </a:t>
            </a:r>
            <a:r>
              <a:rPr lang="en-GB" sz="2400">
                <a:latin typeface="Arial"/>
                <a:cs typeface="Arial"/>
              </a:rPr>
              <a:t>North-East</a:t>
            </a:r>
            <a:r>
              <a:rPr lang="en-GB" sz="2400" dirty="0">
                <a:latin typeface="Arial"/>
                <a:cs typeface="Arial"/>
              </a:rPr>
              <a:t> London (2022</a:t>
            </a:r>
          </a:p>
        </p:txBody>
      </p:sp>
      <p:sp>
        <p:nvSpPr>
          <p:cNvPr id="3" name="Content Placeholder 2">
            <a:extLst>
              <a:ext uri="{FF2B5EF4-FFF2-40B4-BE49-F238E27FC236}">
                <a16:creationId xmlns:a16="http://schemas.microsoft.com/office/drawing/2014/main" id="{DFEB0E7D-10E5-410C-9DC8-1B38EEA14D76}"/>
              </a:ext>
            </a:extLst>
          </p:cNvPr>
          <p:cNvSpPr>
            <a:spLocks noGrp="1"/>
          </p:cNvSpPr>
          <p:nvPr>
            <p:ph idx="1"/>
          </p:nvPr>
        </p:nvSpPr>
        <p:spPr>
          <a:xfrm>
            <a:off x="282034" y="1350190"/>
            <a:ext cx="4462021" cy="4635581"/>
          </a:xfrm>
        </p:spPr>
        <p:txBody>
          <a:bodyPr vert="horz" lIns="91440" tIns="45720" rIns="91440" bIns="45720" rtlCol="0" anchor="t">
            <a:normAutofit/>
          </a:bodyPr>
          <a:lstStyle/>
          <a:p>
            <a:pPr marL="0" indent="0">
              <a:buNone/>
            </a:pPr>
            <a:r>
              <a:rPr lang="en-GB" sz="1400" dirty="0">
                <a:latin typeface="Arial"/>
                <a:ea typeface="+mn-lt"/>
                <a:cs typeface="Arial"/>
              </a:rPr>
              <a:t>Routine wastewater surveillance detected genetically linked poliovirus strains at the Beckton sewage treatment works between February–May 2022, indicating silent circulation within a small, closely connected community.</a:t>
            </a:r>
            <a:endParaRPr lang="en-US" sz="1400">
              <a:latin typeface="Arial"/>
              <a:cs typeface="Arial"/>
            </a:endParaRPr>
          </a:p>
          <a:p>
            <a:r>
              <a:rPr lang="en-GB" sz="1400" b="1">
                <a:latin typeface="Arial"/>
                <a:ea typeface="+mn-lt"/>
                <a:cs typeface="Arial"/>
              </a:rPr>
              <a:t>Key Findings</a:t>
            </a:r>
            <a:endParaRPr lang="en-GB" sz="1400">
              <a:latin typeface="Arial"/>
              <a:cs typeface="Arial"/>
            </a:endParaRPr>
          </a:p>
          <a:p>
            <a:r>
              <a:rPr lang="en-GB" sz="1400">
                <a:latin typeface="Arial"/>
                <a:ea typeface="+mn-lt"/>
                <a:cs typeface="Arial"/>
              </a:rPr>
              <a:t>Virus identified as vaccine</a:t>
            </a:r>
            <a:r>
              <a:rPr lang="en-GB" sz="1400">
                <a:latin typeface="Arial"/>
                <a:ea typeface="Cambria Math"/>
                <a:cs typeface="Arial"/>
              </a:rPr>
              <a:t>‑</a:t>
            </a:r>
            <a:r>
              <a:rPr lang="en-GB" sz="1400">
                <a:latin typeface="Arial"/>
                <a:ea typeface="+mn-lt"/>
                <a:cs typeface="Arial"/>
              </a:rPr>
              <a:t>derived poliovirus type 2 (VDPV2)</a:t>
            </a:r>
            <a:endParaRPr lang="en-GB" sz="1400">
              <a:latin typeface="Arial"/>
              <a:cs typeface="Arial"/>
            </a:endParaRPr>
          </a:p>
          <a:p>
            <a:r>
              <a:rPr lang="en-GB" sz="1400">
                <a:latin typeface="Arial"/>
                <a:ea typeface="+mn-lt"/>
                <a:cs typeface="Arial"/>
              </a:rPr>
              <a:t>Likely introduced by an individual vaccinated abroad with OPV</a:t>
            </a:r>
            <a:endParaRPr lang="en-GB" sz="1400">
              <a:latin typeface="Arial"/>
              <a:cs typeface="Arial"/>
            </a:endParaRPr>
          </a:p>
          <a:p>
            <a:r>
              <a:rPr lang="en-GB" sz="1400">
                <a:latin typeface="Arial"/>
                <a:ea typeface="+mn-lt"/>
                <a:cs typeface="Arial"/>
              </a:rPr>
              <a:t>Evidence of local person</a:t>
            </a:r>
            <a:r>
              <a:rPr lang="en-GB" sz="1400">
                <a:latin typeface="Arial"/>
                <a:ea typeface="Cambria Math"/>
                <a:cs typeface="Arial"/>
              </a:rPr>
              <a:t>‑</a:t>
            </a:r>
            <a:r>
              <a:rPr lang="en-GB" sz="1400">
                <a:latin typeface="Arial"/>
                <a:ea typeface="+mn-lt"/>
                <a:cs typeface="Arial"/>
              </a:rPr>
              <a:t>to</a:t>
            </a:r>
            <a:r>
              <a:rPr lang="en-GB" sz="1400">
                <a:latin typeface="Arial"/>
                <a:ea typeface="Cambria Math"/>
                <a:cs typeface="Arial"/>
              </a:rPr>
              <a:t>‑</a:t>
            </a:r>
            <a:r>
              <a:rPr lang="en-GB" sz="1400">
                <a:latin typeface="Arial"/>
                <a:ea typeface="+mn-lt"/>
                <a:cs typeface="Arial"/>
              </a:rPr>
              <a:t>person transmission</a:t>
            </a:r>
            <a:endParaRPr lang="en-GB" sz="1400">
              <a:latin typeface="Arial"/>
              <a:cs typeface="Arial"/>
            </a:endParaRPr>
          </a:p>
          <a:p>
            <a:r>
              <a:rPr lang="en-GB" sz="1400">
                <a:latin typeface="Arial"/>
                <a:cs typeface="Arial"/>
              </a:rPr>
              <a:t>No paralytic cases detected; virus found only in sewage samples</a:t>
            </a:r>
          </a:p>
        </p:txBody>
      </p:sp>
    </p:spTree>
    <p:extLst>
      <p:ext uri="{BB962C8B-B14F-4D97-AF65-F5344CB8AC3E}">
        <p14:creationId xmlns:p14="http://schemas.microsoft.com/office/powerpoint/2010/main" val="336413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235489"/>
            <a:ext cx="7990184" cy="547711"/>
          </a:xfrm>
        </p:spPr>
        <p:txBody>
          <a:bodyPr>
            <a:normAutofit/>
          </a:bodyPr>
          <a:lstStyle/>
          <a:p>
            <a:r>
              <a:rPr lang="en-GB" sz="2400">
                <a:latin typeface="Arial"/>
                <a:cs typeface="Arial"/>
              </a:rPr>
              <a:t>UK Government Public Health Policies</a:t>
            </a:r>
          </a:p>
        </p:txBody>
      </p:sp>
      <p:sp>
        <p:nvSpPr>
          <p:cNvPr id="3" name="Content Placeholder 2"/>
          <p:cNvSpPr>
            <a:spLocks noGrp="1"/>
          </p:cNvSpPr>
          <p:nvPr>
            <p:ph idx="1"/>
          </p:nvPr>
        </p:nvSpPr>
        <p:spPr>
          <a:xfrm>
            <a:off x="459486" y="776081"/>
            <a:ext cx="7885800" cy="5345389"/>
          </a:xfrm>
        </p:spPr>
        <p:txBody>
          <a:bodyPr vert="horz" lIns="91440" tIns="45720" rIns="91440" bIns="45720" rtlCol="0" anchor="t">
            <a:noAutofit/>
          </a:bodyPr>
          <a:lstStyle/>
          <a:p>
            <a:pPr marL="0" indent="0">
              <a:lnSpc>
                <a:spcPct val="100000"/>
              </a:lnSpc>
              <a:buNone/>
            </a:pPr>
            <a:r>
              <a:rPr lang="en-US" sz="1050" b="1" dirty="0">
                <a:latin typeface="Arial"/>
                <a:ea typeface="+mn-lt"/>
                <a:cs typeface="Arial"/>
              </a:rPr>
              <a:t>Routine </a:t>
            </a:r>
            <a:r>
              <a:rPr lang="en-US" sz="1050" b="1" dirty="0" err="1">
                <a:latin typeface="Arial"/>
                <a:ea typeface="+mn-lt"/>
                <a:cs typeface="Arial"/>
              </a:rPr>
              <a:t>Immunisation</a:t>
            </a:r>
            <a:r>
              <a:rPr lang="en-US" sz="1050" b="1" dirty="0">
                <a:latin typeface="Arial"/>
                <a:ea typeface="+mn-lt"/>
                <a:cs typeface="Arial"/>
              </a:rPr>
              <a:t> Policy</a:t>
            </a:r>
            <a:endParaRPr lang="en-US" sz="1050" b="1">
              <a:latin typeface="Arial"/>
              <a:cs typeface="Arial"/>
            </a:endParaRPr>
          </a:p>
          <a:p>
            <a:pPr>
              <a:lnSpc>
                <a:spcPct val="100000"/>
              </a:lnSpc>
            </a:pPr>
            <a:r>
              <a:rPr lang="en-US" sz="1050">
                <a:latin typeface="Arial"/>
                <a:ea typeface="+mn-lt"/>
                <a:cs typeface="Arial"/>
              </a:rPr>
              <a:t>UK uses the Inactivated Polio Vaccine (IPV) only.</a:t>
            </a:r>
            <a:endParaRPr lang="en-US" sz="1050">
              <a:latin typeface="Arial"/>
              <a:cs typeface="Arial"/>
            </a:endParaRPr>
          </a:p>
          <a:p>
            <a:pPr>
              <a:lnSpc>
                <a:spcPct val="100000"/>
              </a:lnSpc>
            </a:pPr>
            <a:r>
              <a:rPr lang="en-US" sz="1050">
                <a:latin typeface="Arial"/>
                <a:ea typeface="+mn-lt"/>
                <a:cs typeface="Arial"/>
              </a:rPr>
              <a:t>IPV given at 6 points in the childhood schedule (8, 12, 16 weeks; 1 year; 3y4m; 14 years).</a:t>
            </a:r>
            <a:endParaRPr lang="en-US" sz="1050">
              <a:latin typeface="Arial"/>
              <a:cs typeface="Arial"/>
            </a:endParaRPr>
          </a:p>
          <a:p>
            <a:pPr>
              <a:lnSpc>
                <a:spcPct val="100000"/>
              </a:lnSpc>
            </a:pPr>
            <a:r>
              <a:rPr lang="en-US" sz="1050" dirty="0">
                <a:latin typeface="Arial"/>
                <a:ea typeface="+mn-lt"/>
                <a:cs typeface="Arial"/>
              </a:rPr>
              <a:t>Aim: maintain high population immunity and prevent both wild and vaccine</a:t>
            </a:r>
            <a:r>
              <a:rPr lang="en-US" sz="1050" dirty="0">
                <a:latin typeface="Arial"/>
                <a:ea typeface="Cambria Math"/>
                <a:cs typeface="Arial"/>
              </a:rPr>
              <a:t>‑</a:t>
            </a:r>
            <a:r>
              <a:rPr lang="en-US" sz="1050" dirty="0">
                <a:latin typeface="Arial"/>
                <a:ea typeface="+mn-lt"/>
                <a:cs typeface="Arial"/>
              </a:rPr>
              <a:t>derived poliovirus.</a:t>
            </a:r>
            <a:endParaRPr lang="en-US" sz="1050">
              <a:latin typeface="Arial"/>
              <a:cs typeface="Arial"/>
            </a:endParaRPr>
          </a:p>
          <a:p>
            <a:pPr marL="0" indent="0">
              <a:lnSpc>
                <a:spcPct val="100000"/>
              </a:lnSpc>
              <a:buNone/>
            </a:pPr>
            <a:r>
              <a:rPr lang="en-US" sz="1050" b="1">
                <a:latin typeface="Arial"/>
                <a:ea typeface="+mn-lt"/>
                <a:cs typeface="Arial"/>
              </a:rPr>
              <a:t>Surveillance &amp; Case Management</a:t>
            </a:r>
            <a:endParaRPr lang="en-US" sz="1050">
              <a:latin typeface="Arial"/>
              <a:cs typeface="Arial"/>
            </a:endParaRPr>
          </a:p>
          <a:p>
            <a:pPr>
              <a:lnSpc>
                <a:spcPct val="100000"/>
              </a:lnSpc>
            </a:pPr>
            <a:r>
              <a:rPr lang="en-US" sz="1050">
                <a:latin typeface="Arial"/>
                <a:ea typeface="+mn-lt"/>
                <a:cs typeface="Arial"/>
              </a:rPr>
              <a:t>Polio is a notifiable disease in England and Wales.</a:t>
            </a:r>
            <a:endParaRPr lang="en-US" sz="1050">
              <a:latin typeface="Arial"/>
              <a:cs typeface="Arial"/>
            </a:endParaRPr>
          </a:p>
          <a:p>
            <a:pPr>
              <a:lnSpc>
                <a:spcPct val="100000"/>
              </a:lnSpc>
            </a:pPr>
            <a:r>
              <a:rPr lang="en-US" sz="1050">
                <a:latin typeface="Arial"/>
                <a:ea typeface="+mn-lt"/>
                <a:cs typeface="Arial"/>
              </a:rPr>
              <a:t>Surveillance includes:</a:t>
            </a:r>
            <a:endParaRPr lang="en-US" sz="1050">
              <a:latin typeface="Arial"/>
              <a:cs typeface="Arial"/>
            </a:endParaRPr>
          </a:p>
          <a:p>
            <a:pPr lvl="1">
              <a:lnSpc>
                <a:spcPct val="100000"/>
              </a:lnSpc>
            </a:pPr>
            <a:r>
              <a:rPr lang="en-US" sz="1050">
                <a:latin typeface="Arial"/>
                <a:ea typeface="+mn-lt"/>
                <a:cs typeface="Arial"/>
              </a:rPr>
              <a:t>Acute flaccid paralysis (AFP) surveillance</a:t>
            </a:r>
            <a:endParaRPr lang="en-US" sz="1050">
              <a:latin typeface="Arial"/>
              <a:cs typeface="Arial"/>
            </a:endParaRPr>
          </a:p>
          <a:p>
            <a:pPr lvl="1">
              <a:lnSpc>
                <a:spcPct val="100000"/>
              </a:lnSpc>
            </a:pPr>
            <a:r>
              <a:rPr lang="en-US" sz="1050">
                <a:latin typeface="Arial"/>
                <a:ea typeface="+mn-lt"/>
                <a:cs typeface="Arial"/>
              </a:rPr>
              <a:t>Environmental wastewater surveillance, especially in London</a:t>
            </a:r>
            <a:endParaRPr lang="en-US" sz="1050">
              <a:latin typeface="Arial"/>
              <a:cs typeface="Arial"/>
            </a:endParaRPr>
          </a:p>
          <a:p>
            <a:pPr lvl="1">
              <a:lnSpc>
                <a:spcPct val="100000"/>
              </a:lnSpc>
            </a:pPr>
            <a:r>
              <a:rPr lang="en-GB" sz="1050" dirty="0">
                <a:latin typeface="Arial"/>
                <a:ea typeface="+mn-lt"/>
                <a:cs typeface="Arial"/>
              </a:rPr>
              <a:t>UKHSA provides national guidance for investigation, testing, and response.</a:t>
            </a:r>
          </a:p>
          <a:p>
            <a:pPr marL="0" indent="0">
              <a:lnSpc>
                <a:spcPct val="100000"/>
              </a:lnSpc>
              <a:buNone/>
            </a:pPr>
            <a:r>
              <a:rPr lang="en-GB" sz="1050" b="1">
                <a:latin typeface="Arial"/>
                <a:ea typeface="+mn-lt"/>
                <a:cs typeface="Arial"/>
              </a:rPr>
              <a:t>Outbreak Response Policy</a:t>
            </a:r>
            <a:endParaRPr lang="en-GB" sz="1050" dirty="0">
              <a:latin typeface="Arial"/>
              <a:ea typeface="+mn-lt"/>
              <a:cs typeface="Arial"/>
            </a:endParaRPr>
          </a:p>
          <a:p>
            <a:pPr>
              <a:lnSpc>
                <a:spcPct val="100000"/>
              </a:lnSpc>
            </a:pPr>
            <a:r>
              <a:rPr lang="en-GB" sz="1050">
                <a:latin typeface="Arial"/>
                <a:ea typeface="+mn-lt"/>
                <a:cs typeface="Arial"/>
              </a:rPr>
              <a:t>Rapid escalation of wastewater testing</a:t>
            </a:r>
            <a:endParaRPr lang="en-GB" sz="1050">
              <a:latin typeface="Arial"/>
              <a:cs typeface="Arial"/>
            </a:endParaRPr>
          </a:p>
          <a:p>
            <a:pPr>
              <a:lnSpc>
                <a:spcPct val="100000"/>
              </a:lnSpc>
            </a:pPr>
            <a:r>
              <a:rPr lang="en-GB" sz="1050">
                <a:latin typeface="Arial"/>
                <a:ea typeface="+mn-lt"/>
                <a:cs typeface="Arial"/>
              </a:rPr>
              <a:t>Targeted IPV booster campaigns in affected areas</a:t>
            </a:r>
            <a:endParaRPr lang="en-GB" sz="1050">
              <a:latin typeface="Arial"/>
              <a:cs typeface="Arial"/>
            </a:endParaRPr>
          </a:p>
          <a:p>
            <a:pPr>
              <a:lnSpc>
                <a:spcPct val="100000"/>
              </a:lnSpc>
            </a:pPr>
            <a:r>
              <a:rPr lang="en-GB" sz="1050">
                <a:latin typeface="Arial"/>
                <a:ea typeface="+mn-lt"/>
                <a:cs typeface="Arial"/>
              </a:rPr>
              <a:t>Contact tracing, risk assessment, and community engagement</a:t>
            </a:r>
            <a:endParaRPr lang="en-GB" sz="1050">
              <a:latin typeface="Arial"/>
              <a:cs typeface="Arial"/>
            </a:endParaRPr>
          </a:p>
          <a:p>
            <a:pPr>
              <a:lnSpc>
                <a:spcPct val="100000"/>
              </a:lnSpc>
            </a:pPr>
            <a:r>
              <a:rPr lang="en-GB" sz="1050">
                <a:latin typeface="Arial"/>
                <a:ea typeface="+mn-lt"/>
                <a:cs typeface="Arial"/>
              </a:rPr>
              <a:t>Clear public communication to increase vaccine uptake</a:t>
            </a:r>
            <a:endParaRPr lang="en-GB" sz="1050">
              <a:latin typeface="Arial"/>
              <a:cs typeface="Arial"/>
            </a:endParaRPr>
          </a:p>
          <a:p>
            <a:pPr marL="0" indent="0">
              <a:lnSpc>
                <a:spcPct val="100000"/>
              </a:lnSpc>
              <a:buNone/>
            </a:pPr>
            <a:r>
              <a:rPr lang="en-GB" sz="1050" b="1">
                <a:latin typeface="Arial"/>
                <a:ea typeface="+mn-lt"/>
                <a:cs typeface="Arial"/>
              </a:rPr>
              <a:t>Professional Guidance</a:t>
            </a:r>
            <a:endParaRPr lang="en-GB" sz="1050">
              <a:latin typeface="Arial"/>
              <a:cs typeface="Arial"/>
            </a:endParaRPr>
          </a:p>
          <a:p>
            <a:pPr>
              <a:lnSpc>
                <a:spcPct val="100000"/>
              </a:lnSpc>
            </a:pPr>
            <a:r>
              <a:rPr lang="en-GB" sz="1050">
                <a:latin typeface="Arial"/>
                <a:ea typeface="+mn-lt"/>
                <a:cs typeface="Arial"/>
              </a:rPr>
              <a:t>The Green Book (Chapter 26) outlines vaccination policy, clinical guidance, and epidemiology.</a:t>
            </a:r>
            <a:endParaRPr lang="en-GB" sz="1050">
              <a:latin typeface="Arial"/>
              <a:cs typeface="Arial"/>
            </a:endParaRPr>
          </a:p>
          <a:p>
            <a:pPr>
              <a:lnSpc>
                <a:spcPct val="100000"/>
              </a:lnSpc>
            </a:pPr>
            <a:r>
              <a:rPr lang="en-GB" sz="1050">
                <a:latin typeface="Arial"/>
                <a:ea typeface="+mn-lt"/>
                <a:cs typeface="Arial"/>
              </a:rPr>
              <a:t>UKHSA publishes updated polio management and containment guidelines.</a:t>
            </a:r>
            <a:endParaRPr lang="en-GB" sz="1050">
              <a:latin typeface="Arial"/>
              <a:cs typeface="Arial"/>
            </a:endParaRPr>
          </a:p>
          <a:p>
            <a:pPr>
              <a:lnSpc>
                <a:spcPct val="100000"/>
              </a:lnSpc>
            </a:pPr>
            <a:r>
              <a:rPr lang="en-GB" sz="1050" b="1">
                <a:latin typeface="Arial"/>
                <a:ea typeface="+mn-lt"/>
                <a:cs typeface="Arial"/>
              </a:rPr>
              <a:t>Global Alignment</a:t>
            </a:r>
            <a:endParaRPr lang="en-GB" sz="1050">
              <a:latin typeface="Arial"/>
              <a:cs typeface="Arial"/>
            </a:endParaRPr>
          </a:p>
          <a:p>
            <a:pPr>
              <a:lnSpc>
                <a:spcPct val="100000"/>
              </a:lnSpc>
            </a:pPr>
            <a:r>
              <a:rPr lang="en-GB" sz="1050">
                <a:latin typeface="Arial"/>
                <a:ea typeface="+mn-lt"/>
                <a:cs typeface="Arial"/>
              </a:rPr>
              <a:t>UK policy aligns with the WHO Global Polio Eradication Initiative (GPEI).</a:t>
            </a:r>
            <a:endParaRPr lang="en-GB" sz="1050">
              <a:latin typeface="Arial"/>
              <a:cs typeface="Arial"/>
            </a:endParaRPr>
          </a:p>
          <a:p>
            <a:pPr>
              <a:lnSpc>
                <a:spcPct val="100000"/>
              </a:lnSpc>
            </a:pPr>
            <a:r>
              <a:rPr lang="en-GB" sz="1050" dirty="0">
                <a:latin typeface="Arial"/>
                <a:ea typeface="+mn-lt"/>
                <a:cs typeface="Arial"/>
              </a:rPr>
              <a:t>Focus on maintaining high IPV coverage and strong surveillance systems.</a:t>
            </a:r>
            <a:endParaRPr lang="en-GB" sz="1050">
              <a:latin typeface="Arial"/>
              <a:cs typeface="Arial"/>
            </a:endParaRPr>
          </a:p>
          <a:p>
            <a:endParaRPr lang="en-GB" sz="1200" dirty="0">
              <a:latin typeface="Arial"/>
              <a:cs typeface="Arial"/>
            </a:endParaRPr>
          </a:p>
          <a:p>
            <a:endParaRPr lang="en-GB" dirty="0">
              <a:latin typeface="Arial"/>
              <a:cs typeface="Arial"/>
            </a:endParaRPr>
          </a:p>
          <a:p>
            <a:pPr marL="0" indent="0">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2400">
                <a:latin typeface="Arial"/>
                <a:cs typeface="Arial"/>
              </a:rPr>
              <a:t>UK Government Public Health Strategies</a:t>
            </a:r>
            <a:endParaRPr lang="en-US" sz="2400">
              <a:latin typeface="Arial"/>
              <a:cs typeface="Arial"/>
            </a:endParaRPr>
          </a:p>
        </p:txBody>
      </p:sp>
      <p:sp>
        <p:nvSpPr>
          <p:cNvPr id="3" name="Content Placeholder 2"/>
          <p:cNvSpPr>
            <a:spLocks noGrp="1"/>
          </p:cNvSpPr>
          <p:nvPr>
            <p:ph idx="1"/>
          </p:nvPr>
        </p:nvSpPr>
        <p:spPr>
          <a:xfrm>
            <a:off x="576908" y="1132086"/>
            <a:ext cx="7990184" cy="4593828"/>
          </a:xfrm>
        </p:spPr>
        <p:txBody>
          <a:bodyPr vert="horz" lIns="91440" tIns="45720" rIns="91440" bIns="45720" rtlCol="0" anchor="t">
            <a:normAutofit/>
          </a:bodyPr>
          <a:lstStyle/>
          <a:p>
            <a:pPr marL="0" indent="0">
              <a:buNone/>
            </a:pPr>
            <a:r>
              <a:rPr lang="en-US" sz="1400" b="1" u="sng" dirty="0">
                <a:latin typeface="Arial"/>
                <a:cs typeface="Arial"/>
              </a:rPr>
              <a:t>Public health campaigns &amp; Awareness</a:t>
            </a:r>
            <a:endParaRPr lang="en-US" sz="1400" dirty="0">
              <a:latin typeface="Arial"/>
              <a:cs typeface="Arial"/>
            </a:endParaRPr>
          </a:p>
          <a:p>
            <a:r>
              <a:rPr lang="en-US" sz="1400" dirty="0">
                <a:latin typeface="Arial"/>
                <a:cs typeface="Arial"/>
              </a:rPr>
              <a:t>Information campaigns to encourage vaccinations.</a:t>
            </a:r>
          </a:p>
          <a:p>
            <a:r>
              <a:rPr lang="en-US" sz="1400" dirty="0">
                <a:latin typeface="Arial"/>
                <a:cs typeface="Arial"/>
              </a:rPr>
              <a:t>Ensuring parents are educated about the importance and the safety of taking the vaccines.</a:t>
            </a:r>
            <a:endParaRPr lang="en-US" sz="1400">
              <a:latin typeface="Arial"/>
              <a:cs typeface="Arial"/>
            </a:endParaRPr>
          </a:p>
          <a:p>
            <a:r>
              <a:rPr lang="en-US" sz="1400" dirty="0">
                <a:latin typeface="Arial"/>
                <a:cs typeface="Arial"/>
              </a:rPr>
              <a:t>Helps fact-check information and puts any doubt at ease.</a:t>
            </a:r>
          </a:p>
          <a:p>
            <a:pPr marL="0" indent="0">
              <a:buNone/>
            </a:pPr>
            <a:r>
              <a:rPr lang="en-US" sz="1400" b="1" u="sng" dirty="0">
                <a:latin typeface="Arial"/>
                <a:cs typeface="Arial"/>
              </a:rPr>
              <a:t>Rapid response to Outbreaks </a:t>
            </a:r>
          </a:p>
          <a:p>
            <a:r>
              <a:rPr lang="en-US" sz="1400" dirty="0">
                <a:latin typeface="Arial"/>
                <a:cs typeface="Arial"/>
              </a:rPr>
              <a:t>If polio is detected:</a:t>
            </a:r>
          </a:p>
          <a:p>
            <a:r>
              <a:rPr lang="en-US" sz="1400" dirty="0">
                <a:latin typeface="Arial"/>
                <a:cs typeface="Arial"/>
              </a:rPr>
              <a:t>Evaluation of close contacts </a:t>
            </a:r>
          </a:p>
          <a:p>
            <a:r>
              <a:rPr lang="en-US" sz="1400" dirty="0">
                <a:latin typeface="Arial"/>
                <a:cs typeface="Arial"/>
              </a:rPr>
              <a:t>Contact tracing</a:t>
            </a:r>
          </a:p>
          <a:p>
            <a:r>
              <a:rPr lang="en-US" sz="1400" dirty="0">
                <a:latin typeface="Arial"/>
                <a:cs typeface="Arial"/>
              </a:rPr>
              <a:t>Targeted vaccination drives</a:t>
            </a:r>
          </a:p>
          <a:p>
            <a:pPr marL="0" indent="0">
              <a:buNone/>
            </a:pPr>
            <a:r>
              <a:rPr lang="en-US" sz="1400" b="1" u="sng" dirty="0">
                <a:latin typeface="Arial"/>
                <a:cs typeface="Arial"/>
              </a:rPr>
              <a:t>Monitoring &amp; data collection</a:t>
            </a:r>
          </a:p>
          <a:p>
            <a:r>
              <a:rPr lang="en-US" sz="1400" dirty="0">
                <a:latin typeface="Arial"/>
                <a:cs typeface="Arial"/>
              </a:rPr>
              <a:t>Continuous tracking of vaccination rates and polio cases.</a:t>
            </a:r>
          </a:p>
          <a:p>
            <a:r>
              <a:rPr lang="en-US" sz="1400" dirty="0">
                <a:latin typeface="Arial"/>
                <a:cs typeface="Arial"/>
              </a:rPr>
              <a:t>Identifies areas with low coverage so interventions can be targeted.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836" y="521776"/>
            <a:ext cx="2447417" cy="616788"/>
          </a:xfrm>
        </p:spPr>
        <p:txBody>
          <a:bodyPr>
            <a:normAutofit/>
          </a:bodyPr>
          <a:lstStyle/>
          <a:p>
            <a:r>
              <a:rPr sz="2400">
                <a:latin typeface="Arial"/>
                <a:cs typeface="Arial"/>
              </a:rPr>
              <a:t>Conclusion</a:t>
            </a:r>
          </a:p>
        </p:txBody>
      </p:sp>
      <p:sp>
        <p:nvSpPr>
          <p:cNvPr id="3" name="Content Placeholder 2"/>
          <p:cNvSpPr>
            <a:spLocks noGrp="1"/>
          </p:cNvSpPr>
          <p:nvPr>
            <p:ph idx="1"/>
          </p:nvPr>
        </p:nvSpPr>
        <p:spPr>
          <a:xfrm>
            <a:off x="302911" y="1138647"/>
            <a:ext cx="8146759" cy="5041884"/>
          </a:xfrm>
        </p:spPr>
        <p:txBody>
          <a:bodyPr vert="horz" lIns="91440" tIns="45720" rIns="91440" bIns="45720" rtlCol="0" anchor="t">
            <a:normAutofit/>
          </a:bodyPr>
          <a:lstStyle/>
          <a:p>
            <a:r>
              <a:rPr lang="en-GB" sz="1400" dirty="0">
                <a:latin typeface="Arial"/>
                <a:ea typeface="Calibri"/>
                <a:cs typeface="Arial"/>
              </a:rPr>
              <a:t>Polio remains a risk despite low UK incidence</a:t>
            </a:r>
            <a:endParaRPr lang="en-US"/>
          </a:p>
          <a:p>
            <a:r>
              <a:rPr lang="en-GB" sz="1400" dirty="0">
                <a:latin typeface="Arial"/>
                <a:ea typeface="Calibri"/>
                <a:cs typeface="Arial"/>
              </a:rPr>
              <a:t>Given </a:t>
            </a:r>
            <a:r>
              <a:rPr lang="en-GB" sz="1400" err="1">
                <a:latin typeface="Arial"/>
                <a:ea typeface="Calibri"/>
                <a:cs typeface="Arial"/>
              </a:rPr>
              <a:t>tha</a:t>
            </a:r>
            <a:r>
              <a:rPr lang="en-GB" sz="1400">
                <a:latin typeface="Arial"/>
                <a:ea typeface="Calibri"/>
                <a:cs typeface="Arial"/>
              </a:rPr>
              <a:t>t polio can still result in permanent disabilities, sufficient immunisation and surveillance programs are necessary to prevent further transmission.</a:t>
            </a:r>
          </a:p>
          <a:p>
            <a:pPr marL="285750" indent="-285750"/>
            <a:r>
              <a:rPr lang="en-GB" sz="1400">
                <a:latin typeface="Neue Haas Grotesk Text Pro"/>
                <a:ea typeface="Calibri"/>
                <a:cs typeface="Arial"/>
              </a:rPr>
              <a:t>Disease</a:t>
            </a:r>
            <a:r>
              <a:rPr lang="en-GB" sz="1400">
                <a:ea typeface="+mn-lt"/>
                <a:cs typeface="+mn-lt"/>
              </a:rPr>
              <a:t> transmission: Learning how polio spreads helps us realise the importance of these preventative measures. </a:t>
            </a:r>
            <a:endParaRPr lang="en-GB" sz="1400">
              <a:latin typeface="Arial"/>
              <a:ea typeface="Calibri"/>
              <a:cs typeface="Arial"/>
            </a:endParaRPr>
          </a:p>
          <a:p>
            <a:pPr marL="285750" indent="-285750"/>
            <a:r>
              <a:rPr lang="en-GB" sz="1400" dirty="0">
                <a:ea typeface="+mn-lt"/>
                <a:cs typeface="+mn-lt"/>
              </a:rPr>
              <a:t>Why Surveillance Is Important - Measuring incidence and prevalence, and conducting AFP surveillance and laboratory testing allow for early detection of cases and timely responses to outbreaks.</a:t>
            </a:r>
            <a:endParaRPr lang="en-GB" sz="1400" dirty="0">
              <a:latin typeface="Arial"/>
              <a:ea typeface="Calibri"/>
              <a:cs typeface="Arial"/>
            </a:endParaRPr>
          </a:p>
          <a:p>
            <a:r>
              <a:rPr lang="en-GB" sz="1400">
                <a:solidFill>
                  <a:srgbClr val="FF0000"/>
                </a:solidFill>
                <a:latin typeface="Arial"/>
                <a:ea typeface="Calibri"/>
                <a:cs typeface="Arial"/>
              </a:rPr>
              <a:t>Measuring and monitoring polio helps protect communities by detecting the virus early and tracking its spread. Data from laboratories, surveillance systems, and wastewater testing allow health authorities to respond quickly and organise vaccination campaigns to prevent outbreaks.</a:t>
            </a:r>
          </a:p>
          <a:p>
            <a:endParaRPr lang="en-GB" sz="1400" dirty="0">
              <a:latin typeface="Arial"/>
              <a:ea typeface="Calibri"/>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419601" cy="618725"/>
          </a:xfrm>
        </p:spPr>
        <p:txBody>
          <a:bodyPr>
            <a:normAutofit/>
          </a:bodyPr>
          <a:lstStyle/>
          <a:p>
            <a:r>
              <a:rPr lang="en-GB" sz="2400">
                <a:latin typeface="Times New Roman"/>
                <a:cs typeface="Times New Roman"/>
              </a:rPr>
              <a:t>References</a:t>
            </a:r>
          </a:p>
        </p:txBody>
      </p:sp>
      <p:sp>
        <p:nvSpPr>
          <p:cNvPr id="3" name="Content Placeholder 2"/>
          <p:cNvSpPr>
            <a:spLocks noGrp="1"/>
          </p:cNvSpPr>
          <p:nvPr>
            <p:ph idx="1"/>
          </p:nvPr>
        </p:nvSpPr>
        <p:spPr>
          <a:xfrm>
            <a:off x="229496" y="887939"/>
            <a:ext cx="8685007" cy="5695423"/>
          </a:xfrm>
        </p:spPr>
        <p:txBody>
          <a:bodyPr vert="horz" lIns="91440" tIns="45720" rIns="91440" bIns="45720" rtlCol="0" anchor="t">
            <a:noAutofit/>
          </a:bodyPr>
          <a:lstStyle/>
          <a:p>
            <a:pPr marL="0" algn="just">
              <a:lnSpc>
                <a:spcPct val="100000"/>
              </a:lnSpc>
              <a:buNone/>
            </a:pPr>
            <a:r>
              <a:rPr lang="en-GB" sz="1400" dirty="0">
                <a:latin typeface="Arial"/>
                <a:ea typeface="+mn-lt"/>
                <a:cs typeface="Arial"/>
              </a:rPr>
              <a:t>CDC (2020) </a:t>
            </a:r>
            <a:r>
              <a:rPr lang="en-GB" sz="1400" dirty="0" err="1">
                <a:latin typeface="Arial"/>
                <a:ea typeface="+mn-lt"/>
                <a:cs typeface="Arial"/>
              </a:rPr>
              <a:t>Centers</a:t>
            </a:r>
            <a:r>
              <a:rPr lang="en-GB" sz="1400" dirty="0">
                <a:latin typeface="Arial"/>
                <a:ea typeface="+mn-lt"/>
                <a:cs typeface="Arial"/>
              </a:rPr>
              <a:t> for Disease Control and Prevention. Available at: </a:t>
            </a:r>
            <a:r>
              <a:rPr lang="en-GB" sz="1400" dirty="0">
                <a:latin typeface="Arial"/>
                <a:ea typeface="+mn-lt"/>
                <a:cs typeface="Arial"/>
                <a:hlinkClick r:id="rId3"/>
              </a:rPr>
              <a:t>https://www.cdc.gov</a:t>
            </a:r>
            <a:r>
              <a:rPr lang="en-GB" sz="1400" dirty="0">
                <a:latin typeface="Arial"/>
                <a:ea typeface="+mn-lt"/>
                <a:cs typeface="Arial"/>
              </a:rPr>
              <a:t> (Accessed: 6 March 2026). </a:t>
            </a:r>
            <a:endParaRPr lang="en-US" sz="1400" dirty="0">
              <a:latin typeface="Arial"/>
              <a:ea typeface="+mn-lt"/>
              <a:cs typeface="Arial"/>
            </a:endParaRPr>
          </a:p>
          <a:p>
            <a:pPr marL="0" algn="just">
              <a:lnSpc>
                <a:spcPct val="100000"/>
              </a:lnSpc>
              <a:buNone/>
            </a:pPr>
            <a:r>
              <a:rPr lang="en-GB" sz="1400" dirty="0">
                <a:latin typeface="Arial"/>
                <a:ea typeface="+mn-lt"/>
                <a:cs typeface="Arial"/>
              </a:rPr>
              <a:t>Fischer, T.K. et al. (2024) ‘Poliovirus circulation in the WHO European region, 2015–2023: insights from acute flaccid paralysis, clinical enterovirus, and environmental surveillance systems’, The Lancet Regional </a:t>
            </a:r>
            <a:r>
              <a:rPr lang="en-GB" sz="1400">
                <a:latin typeface="Arial"/>
                <a:ea typeface="+mn-lt"/>
                <a:cs typeface="Arial"/>
              </a:rPr>
              <a:t>Health-Europe. Available at: </a:t>
            </a:r>
            <a:r>
              <a:rPr lang="en-GB" sz="1400" dirty="0">
                <a:latin typeface="Arial"/>
                <a:ea typeface="+mn-lt"/>
                <a:cs typeface="Arial"/>
                <a:hlinkClick r:id="rId4"/>
              </a:rPr>
              <a:t>https://www.thelancet.com/journals/lanepe/article/PIIS2666-7762%2824%2900271-0/fulltext</a:t>
            </a:r>
            <a:r>
              <a:rPr lang="en-GB" sz="1400" dirty="0">
                <a:latin typeface="Arial"/>
                <a:ea typeface="+mn-lt"/>
                <a:cs typeface="Arial"/>
              </a:rPr>
              <a:t> (Accessed: 5 March 2026). </a:t>
            </a:r>
            <a:endParaRPr lang="en-US" sz="1400">
              <a:latin typeface="Arial"/>
              <a:ea typeface="+mn-lt"/>
              <a:cs typeface="Arial"/>
            </a:endParaRPr>
          </a:p>
          <a:p>
            <a:pPr marL="0" algn="just">
              <a:lnSpc>
                <a:spcPct val="100000"/>
              </a:lnSpc>
              <a:buNone/>
            </a:pPr>
            <a:r>
              <a:rPr lang="en-GB" sz="1400">
                <a:latin typeface="Arial"/>
                <a:ea typeface="+mn-lt"/>
                <a:cs typeface="Arial"/>
              </a:rPr>
              <a:t>Global Polio Eradication Initiative (2024) GPEI – Homepage. Available at: </a:t>
            </a:r>
            <a:r>
              <a:rPr lang="en-GB" sz="1400" dirty="0">
                <a:latin typeface="Arial"/>
                <a:ea typeface="+mn-lt"/>
                <a:cs typeface="Arial"/>
                <a:hlinkClick r:id="rId5"/>
              </a:rPr>
              <a:t>https://polioeradication.org/</a:t>
            </a:r>
            <a:r>
              <a:rPr lang="en-GB" sz="1400" dirty="0">
                <a:latin typeface="Arial"/>
                <a:ea typeface="+mn-lt"/>
                <a:cs typeface="Arial"/>
              </a:rPr>
              <a:t> </a:t>
            </a:r>
            <a:r>
              <a:rPr lang="en-GB" sz="1400">
                <a:latin typeface="Arial"/>
                <a:ea typeface="+mn-lt"/>
                <a:cs typeface="Arial"/>
              </a:rPr>
              <a:t>(Accessed: 13 March 2026). </a:t>
            </a:r>
            <a:endParaRPr lang="en-US" sz="1400">
              <a:latin typeface="Arial"/>
              <a:ea typeface="+mn-lt"/>
              <a:cs typeface="Arial"/>
            </a:endParaRPr>
          </a:p>
          <a:p>
            <a:pPr marL="0" algn="just">
              <a:lnSpc>
                <a:spcPct val="100000"/>
              </a:lnSpc>
              <a:buNone/>
            </a:pPr>
            <a:r>
              <a:rPr lang="en-GB" sz="1400">
                <a:latin typeface="Arial"/>
                <a:ea typeface="+mn-lt"/>
                <a:cs typeface="Arial"/>
              </a:rPr>
              <a:t>iStock (2017) Vaccinations against poliomyelitis: World Polio Day, oral polio vaccine (OPV) drops infographic [Illustration]. Available at: </a:t>
            </a:r>
            <a:r>
              <a:rPr lang="en-GB" sz="1400" dirty="0">
                <a:latin typeface="Arial"/>
                <a:ea typeface="+mn-lt"/>
                <a:cs typeface="Arial"/>
                <a:hlinkClick r:id="rId6"/>
              </a:rPr>
              <a:t>https://www.istockphoto.com/vector/vaccinations-against-poliomyelitis-world-polio-day-the-oral-polio-vaccine-opv-drops-gm834277014-135628229</a:t>
            </a:r>
            <a:r>
              <a:rPr lang="en-GB" sz="1400">
                <a:latin typeface="Arial"/>
                <a:ea typeface="+mn-lt"/>
                <a:cs typeface="Arial"/>
              </a:rPr>
              <a:t> (Accessed: 5 March 2026). </a:t>
            </a:r>
            <a:endParaRPr lang="en-US" sz="1400">
              <a:latin typeface="Arial"/>
              <a:ea typeface="+mn-lt"/>
              <a:cs typeface="Arial"/>
            </a:endParaRPr>
          </a:p>
          <a:p>
            <a:pPr marL="0" algn="just">
              <a:lnSpc>
                <a:spcPct val="100000"/>
              </a:lnSpc>
              <a:buNone/>
            </a:pPr>
            <a:r>
              <a:rPr lang="en-GB" sz="1400">
                <a:latin typeface="Arial"/>
                <a:ea typeface="+mn-lt"/>
                <a:cs typeface="Arial"/>
              </a:rPr>
              <a:t>Jabbar, R. (2020) Poliomyelitis: What Africans Need to Know. Dateline Health Africa. Available at: </a:t>
            </a:r>
            <a:r>
              <a:rPr lang="en-GB" sz="1400" dirty="0">
                <a:latin typeface="Arial"/>
                <a:ea typeface="+mn-lt"/>
                <a:cs typeface="Arial"/>
                <a:hlinkClick r:id="rId7"/>
              </a:rPr>
              <a:t>https://www.datelinehealthafrica.org/poliomyelitis-what-africans-need-to-know</a:t>
            </a:r>
            <a:r>
              <a:rPr lang="en-GB" sz="1400">
                <a:latin typeface="Arial"/>
                <a:ea typeface="+mn-lt"/>
                <a:cs typeface="Arial"/>
              </a:rPr>
              <a:t> (Accessed: 6 March 2026). </a:t>
            </a:r>
            <a:endParaRPr lang="en-US" sz="1400">
              <a:latin typeface="Arial"/>
              <a:ea typeface="+mn-lt"/>
              <a:cs typeface="Arial"/>
            </a:endParaRPr>
          </a:p>
          <a:p>
            <a:pPr marL="0" algn="just">
              <a:lnSpc>
                <a:spcPct val="100000"/>
              </a:lnSpc>
              <a:buNone/>
            </a:pPr>
            <a:r>
              <a:rPr lang="en-GB" sz="1400">
                <a:latin typeface="Arial"/>
                <a:ea typeface="+mn-lt"/>
                <a:cs typeface="Arial"/>
              </a:rPr>
              <a:t>NHS (2017) Polio. Available at: </a:t>
            </a:r>
            <a:r>
              <a:rPr lang="en-GB" sz="1400" dirty="0">
                <a:latin typeface="Arial"/>
                <a:ea typeface="+mn-lt"/>
                <a:cs typeface="Arial"/>
                <a:hlinkClick r:id="rId8"/>
              </a:rPr>
              <a:t>https://www.nhs.uk/conditions/polio</a:t>
            </a:r>
            <a:r>
              <a:rPr lang="en-GB" sz="1400">
                <a:latin typeface="Arial"/>
                <a:ea typeface="+mn-lt"/>
                <a:cs typeface="Arial"/>
              </a:rPr>
              <a:t> (Accessed: 6 March 2026). </a:t>
            </a:r>
            <a:endParaRPr lang="en-US" sz="1400">
              <a:latin typeface="Arial"/>
              <a:ea typeface="+mn-lt"/>
              <a:cs typeface="Arial"/>
            </a:endParaRPr>
          </a:p>
          <a:p>
            <a:pPr marL="0" algn="just">
              <a:lnSpc>
                <a:spcPct val="100000"/>
              </a:lnSpc>
              <a:buNone/>
            </a:pPr>
            <a:r>
              <a:rPr lang="en-GB" sz="1400" dirty="0" err="1">
                <a:latin typeface="Arial"/>
                <a:ea typeface="+mn-lt"/>
                <a:cs typeface="Arial"/>
              </a:rPr>
              <a:t>Ochmann</a:t>
            </a:r>
            <a:r>
              <a:rPr lang="en-GB" sz="1400" dirty="0">
                <a:latin typeface="Arial"/>
                <a:ea typeface="+mn-lt"/>
                <a:cs typeface="Arial"/>
              </a:rPr>
              <a:t>, S., Roser, M., </a:t>
            </a:r>
            <a:r>
              <a:rPr lang="en-GB" sz="1400" dirty="0" err="1">
                <a:latin typeface="Arial"/>
                <a:ea typeface="+mn-lt"/>
                <a:cs typeface="Arial"/>
              </a:rPr>
              <a:t>Dattani</a:t>
            </a:r>
            <a:r>
              <a:rPr lang="en-GB" sz="1400" dirty="0">
                <a:latin typeface="Arial"/>
                <a:ea typeface="+mn-lt"/>
                <a:cs typeface="Arial"/>
              </a:rPr>
              <a:t>, S. and Spooner, F. (2017) Polio. Our World in Data. Available at: </a:t>
            </a:r>
            <a:r>
              <a:rPr lang="en-GB" sz="1400" dirty="0">
                <a:latin typeface="Arial"/>
                <a:ea typeface="+mn-lt"/>
                <a:cs typeface="Arial"/>
                <a:hlinkClick r:id="rId9"/>
              </a:rPr>
              <a:t>https://ourworldindata.org/polio</a:t>
            </a:r>
            <a:r>
              <a:rPr lang="en-GB" sz="1400" dirty="0">
                <a:latin typeface="Arial"/>
                <a:ea typeface="+mn-lt"/>
                <a:cs typeface="Arial"/>
              </a:rPr>
              <a:t> (Accessed: 6 March 2026). </a:t>
            </a:r>
            <a:endParaRPr lang="en-US" sz="1400" dirty="0">
              <a:latin typeface="Arial"/>
              <a:ea typeface="+mn-lt"/>
              <a:cs typeface="Arial"/>
            </a:endParaRPr>
          </a:p>
          <a:p>
            <a:pPr marL="0" algn="just">
              <a:lnSpc>
                <a:spcPct val="100000"/>
              </a:lnSpc>
              <a:buNone/>
            </a:pPr>
            <a:r>
              <a:rPr lang="en-GB" sz="1400">
                <a:latin typeface="Arial"/>
                <a:cs typeface="Arial"/>
              </a:rPr>
              <a:t>UK Government (2025) Environmental surveillance for polio. Available at: </a:t>
            </a:r>
            <a:r>
              <a:rPr lang="en-GB" sz="1400" dirty="0">
                <a:latin typeface="Arial"/>
                <a:cs typeface="Arial"/>
                <a:hlinkClick r:id="rId10"/>
              </a:rPr>
              <a:t>https://www.gov.uk/government/publications/polio-global-eradication-nac-and-environmental-surveillance/environmental-surveillance-for-polio</a:t>
            </a:r>
            <a:r>
              <a:rPr lang="en-GB" sz="1400">
                <a:latin typeface="Arial"/>
                <a:cs typeface="Arial"/>
              </a:rPr>
              <a:t> (Accessed: 6 March 2026). </a:t>
            </a:r>
            <a:endParaRPr lang="en-GB"/>
          </a:p>
          <a:p>
            <a:pPr marL="0" algn="just">
              <a:lnSpc>
                <a:spcPct val="100000"/>
              </a:lnSpc>
              <a:buNone/>
            </a:pPr>
            <a:endParaRPr lang="en-GB" sz="1400" dirty="0">
              <a:latin typeface="Arial"/>
              <a:cs typeface="Arial"/>
            </a:endParaRPr>
          </a:p>
          <a:p>
            <a:pPr marL="0" algn="just">
              <a:lnSpc>
                <a:spcPct val="100000"/>
              </a:lnSpc>
              <a:buNone/>
            </a:pPr>
            <a:endParaRPr lang="en-GB" sz="1400" dirty="0">
              <a:latin typeface="Arial"/>
              <a:cs typeface="Arial"/>
            </a:endParaRPr>
          </a:p>
          <a:p>
            <a:pPr marL="0" algn="just">
              <a:lnSpc>
                <a:spcPct val="100000"/>
              </a:lnSpc>
              <a:buNone/>
            </a:pPr>
            <a:endParaRPr lang="en-GB" sz="1200">
              <a:latin typeface="Neue Haas Grotesk Text Pro"/>
              <a:cs typeface="Times New Roman"/>
            </a:endParaRPr>
          </a:p>
          <a:p>
            <a:pPr marL="0" algn="just">
              <a:lnSpc>
                <a:spcPct val="100000"/>
              </a:lnSpc>
              <a:buNone/>
            </a:pPr>
            <a:endParaRPr lang="en-GB" sz="1200">
              <a:latin typeface="Neue Haas Grotesk Text Pro"/>
              <a:cs typeface="Times New Roman"/>
            </a:endParaRPr>
          </a:p>
          <a:p>
            <a:pPr marL="0" algn="just">
              <a:lnSpc>
                <a:spcPct val="100000"/>
              </a:lnSpc>
              <a:buNone/>
            </a:pPr>
            <a:endParaRPr lang="en-GB" sz="1200">
              <a:latin typeface="Neue Haas Grotesk Text Pro"/>
              <a:cs typeface="Times New Roman"/>
            </a:endParaRPr>
          </a:p>
          <a:p>
            <a:pPr marL="0" algn="just">
              <a:lnSpc>
                <a:spcPct val="100000"/>
              </a:lnSpc>
              <a:buNone/>
            </a:pPr>
            <a:endParaRPr lang="en-GB" sz="1200">
              <a:latin typeface="Neue Haas Grotesk Text Pro"/>
              <a:cs typeface="Times New Roman"/>
            </a:endParaRPr>
          </a:p>
          <a:p>
            <a:pPr marL="0" algn="just">
              <a:lnSpc>
                <a:spcPct val="100000"/>
              </a:lnSpc>
              <a:buNone/>
            </a:pPr>
            <a:endParaRPr lang="en-GB" sz="1200">
              <a:latin typeface="Neue Haas Grotesk Text Pro"/>
              <a:cs typeface="Times New Roman"/>
            </a:endParaRPr>
          </a:p>
          <a:p>
            <a:pPr marL="0" indent="0">
              <a:lnSpc>
                <a:spcPct val="100000"/>
              </a:lnSpc>
              <a:buNone/>
            </a:pPr>
            <a:endParaRPr lang="en-GB" sz="1200">
              <a:latin typeface="Times New Roman"/>
              <a:cs typeface="Times New Roman"/>
            </a:endParaRPr>
          </a:p>
          <a:p>
            <a:pPr marL="0" indent="0">
              <a:lnSpc>
                <a:spcPct val="100000"/>
              </a:lnSpc>
              <a:buNone/>
            </a:pPr>
            <a:endParaRPr lang="en-GB" sz="1200">
              <a:latin typeface="Times New Roman"/>
              <a:cs typeface="Times New Roman"/>
            </a:endParaRPr>
          </a:p>
          <a:p>
            <a:pPr marL="0" indent="0">
              <a:lnSpc>
                <a:spcPct val="100000"/>
              </a:lnSpc>
              <a:buNone/>
            </a:pPr>
            <a:endParaRPr lang="en-GB" sz="1200">
              <a:latin typeface="Times New Roman"/>
              <a:cs typeface="Times New Roman"/>
            </a:endParaRPr>
          </a:p>
          <a:p>
            <a:pPr marL="0" indent="0">
              <a:lnSpc>
                <a:spcPct val="100000"/>
              </a:lnSpc>
              <a:buNone/>
            </a:pPr>
            <a:endParaRPr lang="en-GB" sz="1200">
              <a:latin typeface="Times New Roman"/>
              <a:cs typeface="Times New Roman"/>
            </a:endParaRPr>
          </a:p>
          <a:p>
            <a:pPr>
              <a:lnSpc>
                <a:spcPct val="100000"/>
              </a:lnSpc>
            </a:pPr>
            <a:endParaRPr lang="en-GB" sz="1200">
              <a:latin typeface="Times New Roman"/>
              <a:cs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CF6CD-D4AD-827A-EDB1-EE38CBFB6E45}"/>
              </a:ext>
            </a:extLst>
          </p:cNvPr>
          <p:cNvSpPr>
            <a:spLocks noGrp="1"/>
          </p:cNvSpPr>
          <p:nvPr>
            <p:ph type="title"/>
          </p:nvPr>
        </p:nvSpPr>
        <p:spPr>
          <a:xfrm>
            <a:off x="459486" y="548640"/>
            <a:ext cx="7990184" cy="641656"/>
          </a:xfrm>
        </p:spPr>
        <p:txBody>
          <a:bodyPr>
            <a:normAutofit/>
          </a:bodyPr>
          <a:lstStyle/>
          <a:p>
            <a:r>
              <a:rPr lang="en-GB" sz="2400">
                <a:latin typeface="Arial"/>
                <a:ea typeface="Calibri"/>
                <a:cs typeface="Arial"/>
              </a:rPr>
              <a:t>References</a:t>
            </a:r>
          </a:p>
        </p:txBody>
      </p:sp>
      <p:sp>
        <p:nvSpPr>
          <p:cNvPr id="3" name="Content Placeholder 2">
            <a:extLst>
              <a:ext uri="{FF2B5EF4-FFF2-40B4-BE49-F238E27FC236}">
                <a16:creationId xmlns:a16="http://schemas.microsoft.com/office/drawing/2014/main" id="{CFF4E2AB-DF69-3977-7C69-8FC471780C06}"/>
              </a:ext>
            </a:extLst>
          </p:cNvPr>
          <p:cNvSpPr>
            <a:spLocks noGrp="1"/>
          </p:cNvSpPr>
          <p:nvPr>
            <p:ph idx="1"/>
          </p:nvPr>
        </p:nvSpPr>
        <p:spPr>
          <a:xfrm>
            <a:off x="459486" y="1308436"/>
            <a:ext cx="7990184" cy="4593828"/>
          </a:xfrm>
        </p:spPr>
        <p:txBody>
          <a:bodyPr vert="horz" lIns="91440" tIns="45720" rIns="91440" bIns="45720" rtlCol="0" anchor="t">
            <a:normAutofit/>
          </a:bodyPr>
          <a:lstStyle/>
          <a:p>
            <a:pPr algn="just">
              <a:lnSpc>
                <a:spcPct val="100000"/>
              </a:lnSpc>
            </a:pPr>
            <a:endParaRPr lang="en-GB" sz="1400">
              <a:latin typeface="Neue Haas Grotesk Text Pro"/>
              <a:cs typeface="Times New Roman"/>
            </a:endParaRPr>
          </a:p>
          <a:p>
            <a:pPr marL="0" indent="0" algn="just">
              <a:lnSpc>
                <a:spcPct val="100000"/>
              </a:lnSpc>
              <a:buNone/>
            </a:pPr>
            <a:r>
              <a:rPr lang="en-GB" sz="1400">
                <a:latin typeface="Arial"/>
                <a:cs typeface="Arial"/>
              </a:rPr>
              <a:t>UK Government (2025) Polio Reference Service: laboratory services. Available at: </a:t>
            </a:r>
            <a:r>
              <a:rPr lang="en-GB" sz="1400" dirty="0">
                <a:latin typeface="Arial"/>
                <a:cs typeface="Arial"/>
                <a:hlinkClick r:id="rId2"/>
              </a:rPr>
              <a:t>https://www.gov.uk/guidance/polio-reference-service-laboratory-services</a:t>
            </a:r>
            <a:r>
              <a:rPr lang="en-GB" sz="1400">
                <a:latin typeface="Arial"/>
                <a:cs typeface="Arial"/>
              </a:rPr>
              <a:t> (Accessed: 13 March 2026). </a:t>
            </a:r>
          </a:p>
          <a:p>
            <a:pPr marL="0" indent="0" algn="just">
              <a:lnSpc>
                <a:spcPct val="100000"/>
              </a:lnSpc>
              <a:buNone/>
            </a:pPr>
            <a:r>
              <a:rPr lang="en-GB" sz="1400">
                <a:latin typeface="Arial"/>
                <a:cs typeface="Arial"/>
              </a:rPr>
              <a:t>UK Health Security Agency (UKHSA) (2026) Environmental surveillance for polio. Available at: </a:t>
            </a:r>
            <a:r>
              <a:rPr lang="en-GB" sz="1400" dirty="0">
                <a:latin typeface="Arial"/>
                <a:cs typeface="Arial"/>
                <a:hlinkClick r:id="rId3"/>
              </a:rPr>
              <a:t>https://www.gov.uk/government/publications/polio-global-eradication-nac-and-environmental-surveillance/environmental-surveillance-for-polio</a:t>
            </a:r>
            <a:r>
              <a:rPr lang="en-GB" sz="1400">
                <a:latin typeface="Arial"/>
                <a:cs typeface="Arial"/>
              </a:rPr>
              <a:t> (Accessed: 5 March 2026). </a:t>
            </a:r>
            <a:endParaRPr lang="en-GB"/>
          </a:p>
          <a:p>
            <a:pPr marL="0" indent="0" algn="just">
              <a:lnSpc>
                <a:spcPct val="100000"/>
              </a:lnSpc>
              <a:buNone/>
            </a:pPr>
            <a:r>
              <a:rPr lang="en-GB" sz="1400">
                <a:latin typeface="Arial"/>
                <a:cs typeface="Arial"/>
              </a:rPr>
              <a:t>World Health Organization (2018) Transition today. Available at: </a:t>
            </a:r>
            <a:r>
              <a:rPr lang="en-GB" sz="1400" dirty="0">
                <a:latin typeface="Arial"/>
                <a:cs typeface="Arial"/>
                <a:hlinkClick r:id="rId4"/>
              </a:rPr>
              <a:t>https://www.who.int/teams/polio-transition-programme/transition-today</a:t>
            </a:r>
            <a:r>
              <a:rPr lang="en-GB" sz="1400">
                <a:latin typeface="Arial"/>
                <a:cs typeface="Arial"/>
              </a:rPr>
              <a:t> (Accessed: 13 March 2026). </a:t>
            </a:r>
          </a:p>
          <a:p>
            <a:pPr marL="0" indent="0" algn="just">
              <a:lnSpc>
                <a:spcPct val="100000"/>
              </a:lnSpc>
              <a:buNone/>
            </a:pPr>
            <a:r>
              <a:rPr lang="en-GB" sz="1400">
                <a:latin typeface="Arial"/>
                <a:cs typeface="Arial"/>
              </a:rPr>
              <a:t>World Health Organization (2022) Polio Eradication Strategy 2022–2026: Delivering on a Promise. Available at: </a:t>
            </a:r>
            <a:r>
              <a:rPr lang="en-GB" sz="1400" dirty="0">
                <a:latin typeface="Arial"/>
                <a:cs typeface="Arial"/>
                <a:hlinkClick r:id="rId5"/>
              </a:rPr>
              <a:t>https://www.who.int/publications/i/item/9789240031937</a:t>
            </a:r>
            <a:r>
              <a:rPr lang="en-GB" sz="1400">
                <a:latin typeface="Arial"/>
                <a:cs typeface="Arial"/>
              </a:rPr>
              <a:t> (Accessed: 6 March 2026). </a:t>
            </a:r>
          </a:p>
          <a:p>
            <a:pPr marL="0" indent="0" algn="just">
              <a:lnSpc>
                <a:spcPct val="100000"/>
              </a:lnSpc>
              <a:buNone/>
            </a:pPr>
            <a:r>
              <a:rPr lang="en-GB" sz="1400">
                <a:latin typeface="Arial"/>
                <a:cs typeface="Arial"/>
              </a:rPr>
              <a:t>World Health Organization (2025) Poliomyelitis. Available at: </a:t>
            </a:r>
            <a:r>
              <a:rPr lang="en-GB" sz="1400" dirty="0">
                <a:latin typeface="Arial"/>
                <a:cs typeface="Arial"/>
                <a:hlinkClick r:id="rId6"/>
              </a:rPr>
              <a:t>https://www.who.int/news-room/fact-sheets/detail/poliomyelitis</a:t>
            </a:r>
            <a:r>
              <a:rPr lang="en-GB" sz="1400">
                <a:latin typeface="Arial"/>
                <a:cs typeface="Arial"/>
              </a:rPr>
              <a:t> (Accessed: 13 March 2026).</a:t>
            </a:r>
          </a:p>
          <a:p>
            <a:pPr algn="just">
              <a:lnSpc>
                <a:spcPct val="100000"/>
              </a:lnSpc>
            </a:pPr>
            <a:endParaRPr lang="en-GB" sz="1400" dirty="0">
              <a:latin typeface="Arial"/>
              <a:cs typeface="Arial"/>
            </a:endParaRPr>
          </a:p>
        </p:txBody>
      </p:sp>
      <p:sp>
        <p:nvSpPr>
          <p:cNvPr id="5" name="Footer Placeholder 4">
            <a:extLst>
              <a:ext uri="{FF2B5EF4-FFF2-40B4-BE49-F238E27FC236}">
                <a16:creationId xmlns:a16="http://schemas.microsoft.com/office/drawing/2014/main" id="{9865B3D6-BAF3-726B-CF47-462A5C6731AC}"/>
              </a:ext>
            </a:extLst>
          </p:cNvPr>
          <p:cNvSpPr>
            <a:spLocks noGrp="1"/>
          </p:cNvSpPr>
          <p:nvPr>
            <p:ph type="ftr" sz="quarter" idx="11"/>
          </p:nvPr>
        </p:nvSpPr>
        <p:spPr/>
        <p:txBody>
          <a:bodyPr/>
          <a:lstStyle/>
          <a:p>
            <a:r>
              <a:rPr lang="en-US"/>
              <a:t>
              </a:t>
            </a:r>
          </a:p>
        </p:txBody>
      </p:sp>
    </p:spTree>
    <p:extLst>
      <p:ext uri="{BB962C8B-B14F-4D97-AF65-F5344CB8AC3E}">
        <p14:creationId xmlns:p14="http://schemas.microsoft.com/office/powerpoint/2010/main" val="53253779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3ec5135d167bf82d56bf993efa1e9578">
  <xsd:schema xmlns:xsd="http://www.w3.org/2001/XMLSchema" xmlns:xs="http://www.w3.org/2001/XMLSchema" xmlns:p="http://schemas.microsoft.com/office/2006/metadata/properties" xmlns:ns3="b4f9f7ee-5770-4a14-8925-17f3d16e50b7" targetNamespace="http://schemas.microsoft.com/office/2006/metadata/properties" ma:root="true" ma:fieldsID="6c607c250bb47e231cbcf0343fb48948"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6A60C1-DB7B-4FCB-A2FA-45CEE2670F91}">
  <ds:schemaRefs>
    <ds:schemaRef ds:uri="http://schemas.microsoft.com/office/2006/metadata/properties"/>
    <ds:schemaRef ds:uri="http://www.w3.org/2000/xmlns/"/>
    <ds:schemaRef ds:uri="b4f9f7ee-5770-4a14-8925-17f3d16e50b7"/>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D71B6BE2-227B-43F3-B219-A8DD74EA4401}">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32213151-B39F-4BD1-813F-1ED23C9B641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TM03457515[[fn=View]]</Template>
  <TotalTime>1</TotalTime>
  <Words>2632</Words>
  <Application>Microsoft Office PowerPoint</Application>
  <PresentationFormat>On-screen Show (4:3)</PresentationFormat>
  <Paragraphs>204</Paragraphs>
  <Slides>18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Calibri</vt:lpstr>
      <vt:lpstr>Neue Haas Grotesk Text Pro</vt:lpstr>
      <vt:lpstr>Times New Roman</vt:lpstr>
      <vt:lpstr>Wingdings,Sans-Serif</vt:lpstr>
      <vt:lpstr>VanillaVTI</vt:lpstr>
      <vt:lpstr> Lecturer name: Mrs Caroline Salami </vt:lpstr>
      <vt:lpstr>POLIO (POLIOMYELITIS) Measuring, Monitoring and Controlling Incidents</vt:lpstr>
      <vt:lpstr>Contents</vt:lpstr>
      <vt:lpstr>What Is Polio?  Poliomyelitis (polio): Epidemiology and Global Burden</vt:lpstr>
      <vt:lpstr>How Polio Spreads</vt:lpstr>
      <vt:lpstr>Measuring a Polio Outbreak</vt:lpstr>
      <vt:lpstr>Measurement Methods</vt:lpstr>
      <vt:lpstr>Monitoring a Polio Outbreak</vt:lpstr>
      <vt:lpstr>  Environmental Monitoring</vt:lpstr>
      <vt:lpstr>Controlling a Polio Outbreak / Neighbourhood Health Education</vt:lpstr>
      <vt:lpstr>Control Strategies / Community Prevention Actions</vt:lpstr>
      <vt:lpstr>Polio (Poliomyelitis): Public Health Approaches</vt:lpstr>
      <vt:lpstr>POLIO CASE STUDY – North-East London (2022</vt:lpstr>
      <vt:lpstr>UK Government Public Health Policies</vt:lpstr>
      <vt:lpstr>UK Government Public Health Strategies</vt:lpstr>
      <vt:lpstr>Conclusion</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Lecturer name: Mrs Caroline Salami</dc:title>
  <dc:subject/>
  <dc:creator>mamle larissa Dion</dc:creator>
  <cp:keywords/>
  <dc:description>generated using python-pptx</dc:description>
  <cp:lastModifiedBy>barbara campbell</cp:lastModifiedBy>
  <cp:revision>380</cp:revision>
  <dcterms:created xsi:type="dcterms:W3CDTF">2013-01-27T09:14:16Z</dcterms:created>
  <dcterms:modified xsi:type="dcterms:W3CDTF">2026-03-18T09:09:20Z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