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7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1079DD"/>
    <a:srgbClr val="FFA5F6"/>
    <a:srgbClr val="FF0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82"/>
  </p:normalViewPr>
  <p:slideViewPr>
    <p:cSldViewPr snapToGrid="0">
      <p:cViewPr>
        <p:scale>
          <a:sx n="108" d="100"/>
          <a:sy n="108" d="100"/>
        </p:scale>
        <p:origin x="73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DE32B-57F4-D120-D6F1-C5C93C049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2CBF2-350B-575C-2147-C5B45F3521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8131-B222-B59E-903E-103641326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02C01-7C4C-0A45-1CD3-F2F52091F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65E2E-C8DC-D83D-19A5-578F22638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74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BA80D-B752-7683-37A6-C7CCC85B7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77AF0-FDC9-AAB6-4B5D-D290484DF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A12BB-50CD-8820-55EE-467707103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AF67C-E434-3155-C9D3-52430E78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E1EAE-ACBC-EF7A-EA92-C4A88A901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91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C0094-0618-341E-A179-09E35A8F4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CDF8B-FAD8-758B-D448-DBA908C1A7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9CEC5-184E-FA41-AB09-E9109B0DD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B7675-70B0-626E-971E-C893B62A9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F165F-9FE0-DCEF-B588-D30D25F6B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0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06BB6-E3D8-2847-9BAF-4B6897D46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57760-4FC8-6BEB-CEB5-CE7D4B1893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8FB087-DE89-26A2-9EE3-6F12B2A57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AF2657-9899-8241-7B8F-BD9EA429D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D30D2-727B-3DCF-9567-429FB67CC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CB5DE-3794-28CA-4A72-7814EE392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571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57CB2-5398-AA23-657F-A0714ADF1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B2785-99AB-9D24-8615-6355F4A221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C9F04A-F8BD-385F-477D-8FDF0CBCE5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6CCC88-2D13-9933-2DDB-471FBCA513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BE3936-7333-0CEA-89D5-68B28A9A13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A81DBE-4191-AF89-1648-7E33A9FF3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55D7D3-FDB0-B97C-0331-71BA8EB0E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93F1D4-8CA6-1F4A-0C46-35402FBB0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086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8E24D-CD10-01C8-2230-4D58B9970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890D70-481B-70EF-55EF-2DEB4ABA4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0775BD-FB26-7115-5F50-985E96285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C04A98-83CC-8BA5-2650-0178B6FA5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812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4C5BE6-C61F-2E35-B6A4-FA63DCCB3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D47F06-11F4-7DDE-A128-12714F33C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9CEC1-2735-28F3-15C4-38727863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115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B6EBD-F60C-C1B5-170B-33D06DD9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04F63-0E50-2432-8E32-5EC42A48D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CD8541-372F-B631-5874-DD5719229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07D51B-425F-973C-FDA6-C79527BE7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0B6A7-7E8B-FF31-5F4C-A5402ECA9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CA34E7-DFA5-F7C7-4561-C03004394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222F9-068C-FE32-A6ED-22DBE198C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B4C32E-F269-CD12-0D14-6DE07CFF08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8C8EE-E4C4-53BE-9EAA-E59AC705D6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E41A9C-6021-2C25-33BF-B423C790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5DA882-07A3-59A1-0840-76DC852F2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4AC2C6-B59B-7463-3EB8-1FD8E4BB4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03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0F97A-58EE-EDE3-29D3-A76FB996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3DCDF4-FBAA-DF5E-8369-017F4202C1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D2FA9-9564-3739-FD02-8BC1CE97E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C07C9-0856-AB26-4A16-17699C73C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9DE0B-C920-2240-6CDD-8799244CB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874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0E2888-8FA6-596A-1B28-F093AC29B8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CD603C-F4DB-FF76-8B15-F8F589EDFE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12BAC-6171-FCFF-D788-416316B3A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ECE70-ABD2-24A7-F3A9-9B0188A8C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5D5DA-234B-DF75-AC94-AA59F3F65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33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58F46E-09BD-2257-506D-2CD3FAC5F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70A819-BF4B-A532-F9E4-CF3DB5A9A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E0405-641F-CDAC-CD6A-40C85F6AA7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4EFFA-3B54-1046-9998-3D23C7FEBAEC}" type="datetimeFigureOut">
              <a:rPr lang="en-US" smtClean="0"/>
              <a:t>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9F76F-21B5-62E8-631B-DEC3924A14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B5FA6-38DC-BA40-19AA-0A7B4C9AB9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FEA3C-6D1A-D148-B7B4-4F08D66FD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786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dadyslexia.org.uk/services/assessments/diagnostic-assessments/why-have-an-assessment" TargetMode="External"/><Relationship Id="rId7" Type="http://schemas.openxmlformats.org/officeDocument/2006/relationships/hyperlink" Target="https://www.bdadyslexia.org.uk/dyslexia/about-dyslexia/what-is-dyslexia" TargetMode="External"/><Relationship Id="rId2" Type="http://schemas.openxmlformats.org/officeDocument/2006/relationships/hyperlink" Target="https://www.bdadyslexia.org.uk/advice/children/how-can-i-support-my-child/read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mbridgeenglish.org/blog/ten-ways-to-support-learners-with-dyslexia/" TargetMode="External"/><Relationship Id="rId5" Type="http://schemas.openxmlformats.org/officeDocument/2006/relationships/hyperlink" Target="https://cdn.bdadyslexia.org.uk/uploads/documents/Advice/early-help-better-future.pdf?v=1554464143" TargetMode="External"/><Relationship Id="rId4" Type="http://schemas.openxmlformats.org/officeDocument/2006/relationships/hyperlink" Target="https://dyslexiaida.org/dyslexia-and-the-brain-fact-sheet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publications/2019-04/disability-equality-forum-presentation-uncrdp-24-june-2015.pdf" TargetMode="External"/><Relationship Id="rId3" Type="http://schemas.openxmlformats.org/officeDocument/2006/relationships/hyperlink" Target="https://elischolar.library.yale.edu/cgi/viewcontent.cgi?article=1058&amp;context=yurj" TargetMode="External"/><Relationship Id="rId7" Type="http://schemas.openxmlformats.org/officeDocument/2006/relationships/hyperlink" Target="https://www.gov.wales/sites/default/files/statistics-and-research/2019-08/120824-current-literacy-dyslexia-provision-en.pdf" TargetMode="External"/><Relationship Id="rId2" Type="http://schemas.openxmlformats.org/officeDocument/2006/relationships/hyperlink" Target="https://localoffer.eastsussex.gov.uk/assets/documents/class-dyslexia-handbook-forteachers-2016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lyw.cymru/deddf-anghenion-dysgu-ychwanegol-ar-tribiwnlys-addysg-cymru" TargetMode="External"/><Relationship Id="rId5" Type="http://schemas.openxmlformats.org/officeDocument/2006/relationships/hyperlink" Target="https://www.childcomwales.org.uk/resources/the-right-way-a-childrens-rights-approach/a-childrens-rights-approach-to-additional-learning-needs/" TargetMode="External"/><Relationship Id="rId10" Type="http://schemas.openxmlformats.org/officeDocument/2006/relationships/hyperlink" Target="https://www.llyw.cymru/hawliau-plant-yng-nghymru" TargetMode="External"/><Relationship Id="rId4" Type="http://schemas.openxmlformats.org/officeDocument/2006/relationships/hyperlink" Target="https://www.playwales.org.uk/eng/rightoplay" TargetMode="External"/><Relationship Id="rId9" Type="http://schemas.openxmlformats.org/officeDocument/2006/relationships/hyperlink" Target="https://www.gov.wales/sites/default/files/publications/2018-02/additional-learning-needs-and-education-tribunal-wales-act-2018-explanatory-memorandum.pdf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napcymru.org/chwilio-am-gyngor/maer-system-anghenion-addysgol-arbennig-yn-newid/?lang=cy" TargetMode="External"/><Relationship Id="rId3" Type="http://schemas.openxmlformats.org/officeDocument/2006/relationships/hyperlink" Target="https://www.gov.wales/sites/default/files/publications/2022-09/a-guide-for-parents-about-rights-under-the-additional-learning-needs-system.pdf" TargetMode="External"/><Relationship Id="rId7" Type="http://schemas.openxmlformats.org/officeDocument/2006/relationships/hyperlink" Target="https://www.llyw.cymru/magu-plant-rhowch-amser-iddo/datblygiad-eich-plentyn/eich-plentyn-yn-5-7-oed" TargetMode="External"/><Relationship Id="rId2" Type="http://schemas.openxmlformats.org/officeDocument/2006/relationships/hyperlink" Target="https://www.gov.wales/sites/default/files/publications/2019-03/foundation-phase-nursery-guide-for-parents-and-carer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lyw.cymru/rhaglen-trawsnewid-y-system-anghenion-dysgu-ychwanegol-cwestiynau-cyffredin-html" TargetMode="External"/><Relationship Id="rId5" Type="http://schemas.openxmlformats.org/officeDocument/2006/relationships/hyperlink" Target="https://www.llyw.cymru/datganiad-ysgrifenedig-cyllid-ychwanegol-ar-gyfer-darpariaeth-anghenion-dysgu-ychwanegol-0" TargetMode="External"/><Relationship Id="rId4" Type="http://schemas.openxmlformats.org/officeDocument/2006/relationships/hyperlink" Target="https://www.gov.wales/sites/default/files/statistics-and-research/2022-06/budgeted-expenditure-special-educational-needs-provision-april-2022-march-2023-004.pdf" TargetMode="External"/><Relationship Id="rId9" Type="http://schemas.openxmlformats.org/officeDocument/2006/relationships/hyperlink" Target="https://dyslexiaassessments.org/about-dyslexia/advantages-of-early-intervention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n-help.org.uk/how-to-appeal/costs/" TargetMode="External"/><Relationship Id="rId3" Type="http://schemas.openxmlformats.org/officeDocument/2006/relationships/hyperlink" Target="https://www.walesdyslexia.org.uk/" TargetMode="External"/><Relationship Id="rId7" Type="http://schemas.openxmlformats.org/officeDocument/2006/relationships/hyperlink" Target="https://www.gov.uk/rights-disabled-person/education-rights" TargetMode="External"/><Relationship Id="rId12" Type="http://schemas.openxmlformats.org/officeDocument/2006/relationships/hyperlink" Target="https://www.taylorfrancis.com/books/mono/10.4324/9780203967713/spelling-handwriting-dyslexia-diane-montgomery" TargetMode="External"/><Relationship Id="rId2" Type="http://schemas.openxmlformats.org/officeDocument/2006/relationships/hyperlink" Target="https://dyslexia.yale.edu/dyslexia/dyslexia-faq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yslexiaida.org/dyslexia-basics/" TargetMode="External"/><Relationship Id="rId11" Type="http://schemas.openxmlformats.org/officeDocument/2006/relationships/hyperlink" Target="https://childmind.org/article/understanding-dyslexia" TargetMode="External"/><Relationship Id="rId5" Type="http://schemas.openxmlformats.org/officeDocument/2006/relationships/hyperlink" Target="https://books.google.co.uk/books?hl=en&amp;lr=&amp;id=OyEvDwAAQBAJ&amp;oi=fnd&amp;pg=PT7&amp;dq=dyslexia+in+children+&amp;ots=G3BSzVhWSt&amp;sig=WGU1OENp1FeqbCPLwW3RNjJqIZ4&amp;redir_esc=y#v=onepage&amp;q=dyslexia%20in%20children&amp;f=false" TargetMode="External"/><Relationship Id="rId10" Type="http://schemas.openxmlformats.org/officeDocument/2006/relationships/hyperlink" Target="https://www.bbc.co.uk/bitesize/articles/z6mts4j?utm_source=google&amp;utm_medium=cpc&amp;utm_campaign=dyslexia" TargetMode="External"/><Relationship Id="rId4" Type="http://schemas.openxmlformats.org/officeDocument/2006/relationships/hyperlink" Target="https://books.google.co.uk/books?hl=en&amp;lr=&amp;id=4lz2AgAAQBAJ&amp;oi=fnd&amp;pg=PR9&amp;dq=difficult+to+diagnose+dyslexia&amp;ots=LhpWoRrwUu&amp;sig=90tNjyf10YlQhWaFL4L7M__xi08&amp;redir_esc=y#v=onepage&amp;q=difficult%20to%20diagnose%20dyslexia&amp;f=false" TargetMode="External"/><Relationship Id="rId9" Type="http://schemas.openxmlformats.org/officeDocument/2006/relationships/hyperlink" Target="https://www.understood.org/en/articles/assistive-technology-for-readin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isabilityrightsuk.org/sites/default/files/pdf/uncrpdguide.pdf" TargetMode="External"/><Relationship Id="rId3" Type="http://schemas.openxmlformats.org/officeDocument/2006/relationships/hyperlink" Target="https://www.nhs.uk/conditions/learning-disabilities/" TargetMode="External"/><Relationship Id="rId7" Type="http://schemas.openxmlformats.org/officeDocument/2006/relationships/hyperlink" Target="https://books.google.co.uk/books?hl=en&amp;lr=&amp;id=937rqz4Ryc8C&amp;oi=fnd&amp;pg=PA369&amp;dq=barriers+to+dyslexia&amp;ots=8Dwtj0IU3x&amp;sig=6SE5Lt2vEHHeBts3TFo95AvoTMo&amp;redir_esc=y#v=onepage&amp;q=barriers%20to%20dyslexia&amp;f=false" TargetMode="External"/><Relationship Id="rId2" Type="http://schemas.openxmlformats.org/officeDocument/2006/relationships/hyperlink" Target="https://www.nhs.uk/conditions/Dyslexi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yslexia.yale.edu/resources/educators/instruction/kids-cant-wait-strategies-to-support-struggling-readers/" TargetMode="External"/><Relationship Id="rId5" Type="http://schemas.openxmlformats.org/officeDocument/2006/relationships/hyperlink" Target="https://dyslexiaida.org/wp-content/uploads/2015/01/DITC-Handbook.pdf" TargetMode="External"/><Relationship Id="rId4" Type="http://schemas.openxmlformats.org/officeDocument/2006/relationships/hyperlink" Target="https://www.nhs.uk/conditions/dyslexia/living-with/" TargetMode="External"/><Relationship Id="rId9" Type="http://schemas.openxmlformats.org/officeDocument/2006/relationships/hyperlink" Target="https://www.unicef.org.uk/rights-respecting-schools/wp-content/uploads/sites/4/2017/01/Summary-of-the-UNCRC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kidshealth.org/en/teens/dyslexia.html" TargetMode="External"/><Relationship Id="rId2" Type="http://schemas.openxmlformats.org/officeDocument/2006/relationships/hyperlink" Target="https://www.medicinenet.com/what_are_the_4_types_of_dyslexia/articl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4C7D32E-2E8F-670F-8FFC-F5760F0B4FA8}"/>
              </a:ext>
            </a:extLst>
          </p:cNvPr>
          <p:cNvSpPr/>
          <p:nvPr/>
        </p:nvSpPr>
        <p:spPr>
          <a:xfrm>
            <a:off x="5340089" y="0"/>
            <a:ext cx="15118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u="sng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Dyslecsia</a:t>
            </a:r>
            <a:endParaRPr lang="en-GB" sz="2400" b="0" u="sng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C52E5-7683-BA17-6D1E-3FC01F605030}"/>
              </a:ext>
            </a:extLst>
          </p:cNvPr>
          <p:cNvSpPr txBox="1"/>
          <p:nvPr/>
        </p:nvSpPr>
        <p:spPr>
          <a:xfrm>
            <a:off x="3060700" y="338554"/>
            <a:ext cx="6286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1811680                                                         ECEY6006/C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DB90A8-2DEE-20FF-1988-9BE3E84DB2C4}"/>
              </a:ext>
            </a:extLst>
          </p:cNvPr>
          <p:cNvSpPr txBox="1"/>
          <p:nvPr/>
        </p:nvSpPr>
        <p:spPr>
          <a:xfrm>
            <a:off x="74478" y="353774"/>
            <a:ext cx="3625021" cy="2431435"/>
          </a:xfrm>
          <a:prstGeom prst="rect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bg1"/>
                </a:solidFill>
              </a:rPr>
              <a:t>Cyflwyniad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dirty="0" err="1">
                <a:solidFill>
                  <a:schemeClr val="bg1"/>
                </a:solidFill>
              </a:rPr>
              <a:t>beth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yw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dyslecsia</a:t>
            </a:r>
            <a:r>
              <a:rPr lang="en-US" sz="1400" dirty="0">
                <a:solidFill>
                  <a:schemeClr val="bg1"/>
                </a:solidFill>
              </a:rPr>
              <a:t>?:</a:t>
            </a:r>
          </a:p>
          <a:p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ôl</a:t>
            </a:r>
            <a:r>
              <a:rPr lang="en-US" sz="900" dirty="0">
                <a:solidFill>
                  <a:schemeClr val="bg1"/>
                </a:solidFill>
              </a:rPr>
              <a:t> y British Dyslexia Association(2021), </a:t>
            </a:r>
            <a:r>
              <a:rPr lang="en-US" sz="900" dirty="0" err="1">
                <a:solidFill>
                  <a:schemeClr val="bg1"/>
                </a:solidFill>
              </a:rPr>
              <a:t>dyslecsia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yw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anhawster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dysgu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sydd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effeithio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sgiliau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prosesu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iaith</a:t>
            </a:r>
            <a:r>
              <a:rPr lang="en-US" sz="900" dirty="0">
                <a:solidFill>
                  <a:schemeClr val="bg1"/>
                </a:solidFill>
              </a:rPr>
              <a:t>.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gwahanol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anhawsterau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dysgu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eraill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nid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yw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ddeallusrwydd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gael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effeithio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meddwl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mae</a:t>
            </a:r>
            <a:r>
              <a:rPr lang="en-US" sz="900" dirty="0">
                <a:solidFill>
                  <a:schemeClr val="bg1"/>
                </a:solidFill>
              </a:rPr>
              <a:t> dyslexia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achosi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problemau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priodol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efo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galluoedd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priodol</a:t>
            </a:r>
            <a:r>
              <a:rPr lang="en-US" sz="900" dirty="0">
                <a:solidFill>
                  <a:schemeClr val="bg1"/>
                </a:solidFill>
              </a:rPr>
              <a:t> er </a:t>
            </a:r>
            <a:r>
              <a:rPr lang="en-US" sz="900" dirty="0" err="1">
                <a:solidFill>
                  <a:schemeClr val="bg1"/>
                </a:solidFill>
              </a:rPr>
              <a:t>enghraifft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efo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sgiliau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darllen</a:t>
            </a:r>
            <a:r>
              <a:rPr lang="en-US" sz="900" dirty="0">
                <a:solidFill>
                  <a:schemeClr val="bg1"/>
                </a:solidFill>
              </a:rPr>
              <a:t>, </a:t>
            </a:r>
            <a:r>
              <a:rPr lang="en-US" sz="900" dirty="0" err="1">
                <a:solidFill>
                  <a:schemeClr val="bg1"/>
                </a:solidFill>
              </a:rPr>
              <a:t>ysgrifennu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syllafu</a:t>
            </a:r>
            <a:r>
              <a:rPr lang="en-US" sz="900" dirty="0">
                <a:solidFill>
                  <a:schemeClr val="bg1"/>
                </a:solidFill>
              </a:rPr>
              <a:t>(GIG, 2023).  </a:t>
            </a:r>
            <a:r>
              <a:rPr lang="en-US" sz="900" dirty="0" err="1">
                <a:solidFill>
                  <a:schemeClr val="bg1"/>
                </a:solidFill>
              </a:rPr>
              <a:t>Amcangyfrif</a:t>
            </a:r>
            <a:r>
              <a:rPr lang="en-US" sz="900" dirty="0">
                <a:solidFill>
                  <a:schemeClr val="bg1"/>
                </a:solidFill>
              </a:rPr>
              <a:t> o </a:t>
            </a:r>
            <a:r>
              <a:rPr lang="en-US" sz="900" dirty="0" err="1">
                <a:solidFill>
                  <a:schemeClr val="bg1"/>
                </a:solidFill>
              </a:rPr>
              <a:t>tua</a:t>
            </a:r>
            <a:r>
              <a:rPr lang="en-US" sz="900" dirty="0">
                <a:solidFill>
                  <a:schemeClr val="bg1"/>
                </a:solidFill>
              </a:rPr>
              <a:t> 1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pob</a:t>
            </a:r>
            <a:r>
              <a:rPr lang="en-US" sz="900" dirty="0">
                <a:solidFill>
                  <a:schemeClr val="bg1"/>
                </a:solidFill>
              </a:rPr>
              <a:t> 10 person o </a:t>
            </a:r>
            <a:r>
              <a:rPr lang="en-US" sz="900" dirty="0" err="1">
                <a:solidFill>
                  <a:schemeClr val="bg1"/>
                </a:solidFill>
              </a:rPr>
              <a:t>fewn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Dernas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Unedig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cael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ryw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gradd</a:t>
            </a:r>
            <a:r>
              <a:rPr lang="en-US" sz="900" dirty="0">
                <a:solidFill>
                  <a:schemeClr val="bg1"/>
                </a:solidFill>
              </a:rPr>
              <a:t> o dyslexia. Mae </a:t>
            </a:r>
            <a:r>
              <a:rPr lang="en-US" sz="900" dirty="0" err="1">
                <a:solidFill>
                  <a:schemeClr val="bg1"/>
                </a:solidFill>
              </a:rPr>
              <a:t>dyslecsia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cael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adnabod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fel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anhwyster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dysgu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fwyaf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cyffredin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yr</a:t>
            </a:r>
            <a:r>
              <a:rPr lang="en-US" sz="900" dirty="0">
                <a:solidFill>
                  <a:schemeClr val="bg1"/>
                </a:solidFill>
              </a:rPr>
              <a:t> un </a:t>
            </a:r>
            <a:r>
              <a:rPr lang="en-US" sz="900" dirty="0" err="1">
                <a:solidFill>
                  <a:schemeClr val="bg1"/>
                </a:solidFill>
              </a:rPr>
              <a:t>sydd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wedi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cael</a:t>
            </a:r>
            <a:r>
              <a:rPr lang="en-US" sz="900" dirty="0">
                <a:solidFill>
                  <a:schemeClr val="bg1"/>
                </a:solidFill>
              </a:rPr>
              <a:t> y </a:t>
            </a:r>
            <a:r>
              <a:rPr lang="en-US" sz="900" dirty="0" err="1">
                <a:solidFill>
                  <a:schemeClr val="bg1"/>
                </a:solidFill>
              </a:rPr>
              <a:t>fwyaf</a:t>
            </a:r>
            <a:r>
              <a:rPr lang="en-US" sz="900" dirty="0">
                <a:solidFill>
                  <a:schemeClr val="bg1"/>
                </a:solidFill>
              </a:rPr>
              <a:t> o </a:t>
            </a:r>
            <a:r>
              <a:rPr lang="en-US" sz="900" dirty="0" err="1">
                <a:solidFill>
                  <a:schemeClr val="bg1"/>
                </a:solidFill>
              </a:rPr>
              <a:t>ymchwil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wedi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gwneud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deall</a:t>
            </a:r>
            <a:r>
              <a:rPr lang="en-US" sz="900" dirty="0">
                <a:solidFill>
                  <a:schemeClr val="bg1"/>
                </a:solidFill>
              </a:rPr>
              <a:t> y </a:t>
            </a:r>
            <a:r>
              <a:rPr lang="en-US" sz="900" dirty="0" err="1">
                <a:solidFill>
                  <a:schemeClr val="bg1"/>
                </a:solidFill>
              </a:rPr>
              <a:t>anhwyster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dysgu</a:t>
            </a:r>
            <a:r>
              <a:rPr lang="en-US" sz="900" dirty="0">
                <a:solidFill>
                  <a:schemeClr val="bg1"/>
                </a:solidFill>
              </a:rPr>
              <a:t>(The New England Journal of Medicine, 1998).</a:t>
            </a:r>
          </a:p>
          <a:p>
            <a:r>
              <a:rPr lang="en-US" sz="900" dirty="0" err="1">
                <a:solidFill>
                  <a:schemeClr val="bg1"/>
                </a:solidFill>
              </a:rPr>
              <a:t>Eto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mae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dyslecsia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anhwylder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niwroddatblygiadol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sydd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cael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ei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nodweddu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gan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adnabod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geriau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araf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anghywir</a:t>
            </a:r>
            <a:r>
              <a:rPr lang="en-US" sz="900" dirty="0">
                <a:solidFill>
                  <a:schemeClr val="bg1"/>
                </a:solidFill>
              </a:rPr>
              <a:t>. Mae </a:t>
            </a:r>
            <a:r>
              <a:rPr lang="en-US" sz="900" dirty="0" err="1">
                <a:solidFill>
                  <a:schemeClr val="bg1"/>
                </a:solidFill>
              </a:rPr>
              <a:t>dyslecsia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gallu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effeithio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unrhyw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plentyn</a:t>
            </a:r>
            <a:r>
              <a:rPr lang="en-US" sz="900" dirty="0">
                <a:solidFill>
                  <a:schemeClr val="bg1"/>
                </a:solidFill>
              </a:rPr>
              <a:t> neu person o </a:t>
            </a:r>
            <a:r>
              <a:rPr lang="en-US" sz="900" dirty="0" err="1">
                <a:solidFill>
                  <a:schemeClr val="bg1"/>
                </a:solidFill>
              </a:rPr>
              <a:t>pob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diwylliant</a:t>
            </a:r>
            <a:r>
              <a:rPr lang="en-US" sz="900" dirty="0">
                <a:solidFill>
                  <a:schemeClr val="bg1"/>
                </a:solidFill>
              </a:rPr>
              <a:t>, </a:t>
            </a:r>
            <a:r>
              <a:rPr lang="en-US" sz="900" dirty="0" err="1">
                <a:solidFill>
                  <a:schemeClr val="bg1"/>
                </a:solidFill>
              </a:rPr>
              <a:t>crefydd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rhyw</a:t>
            </a:r>
            <a:r>
              <a:rPr lang="en-US" sz="900" dirty="0">
                <a:solidFill>
                  <a:schemeClr val="bg1"/>
                </a:solidFill>
              </a:rPr>
              <a:t>  </a:t>
            </a:r>
            <a:r>
              <a:rPr lang="en-US" sz="900" dirty="0" err="1">
                <a:solidFill>
                  <a:schemeClr val="bg1"/>
                </a:solidFill>
              </a:rPr>
              <a:t>sydd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gallu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ymddangos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lefelau</a:t>
            </a:r>
            <a:r>
              <a:rPr lang="en-US" sz="900" dirty="0">
                <a:solidFill>
                  <a:schemeClr val="bg1"/>
                </a:solidFill>
              </a:rPr>
              <a:t> o </a:t>
            </a:r>
            <a:r>
              <a:rPr lang="en-US" sz="900" dirty="0" err="1">
                <a:solidFill>
                  <a:schemeClr val="bg1"/>
                </a:solidFill>
              </a:rPr>
              <a:t>difrfoldeb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gwahanol</a:t>
            </a:r>
            <a:r>
              <a:rPr lang="en-US" sz="900" dirty="0">
                <a:solidFill>
                  <a:schemeClr val="bg1"/>
                </a:solidFill>
              </a:rPr>
              <a:t> ac </a:t>
            </a:r>
            <a:r>
              <a:rPr lang="en-US" sz="900" dirty="0" err="1">
                <a:solidFill>
                  <a:schemeClr val="bg1"/>
                </a:solidFill>
              </a:rPr>
              <a:t>sydd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yn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anhwyster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ddysgu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900" dirty="0" err="1">
                <a:solidFill>
                  <a:schemeClr val="bg1"/>
                </a:solidFill>
              </a:rPr>
              <a:t>oes</a:t>
            </a:r>
            <a:r>
              <a:rPr lang="en-US" sz="900" dirty="0">
                <a:solidFill>
                  <a:schemeClr val="bg1"/>
                </a:solidFill>
              </a:rPr>
              <a:t> hir(Peterson a </a:t>
            </a:r>
            <a:r>
              <a:rPr lang="en-US" sz="900" dirty="0" err="1">
                <a:solidFill>
                  <a:schemeClr val="bg1"/>
                </a:solidFill>
              </a:rPr>
              <a:t>Fenning</a:t>
            </a:r>
            <a:r>
              <a:rPr lang="en-US" sz="900" dirty="0">
                <a:solidFill>
                  <a:schemeClr val="bg1"/>
                </a:solidFill>
              </a:rPr>
              <a:t>, 2012).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AC80C3-1477-32B7-DE9E-E70C7A76FF7D}"/>
              </a:ext>
            </a:extLst>
          </p:cNvPr>
          <p:cNvSpPr txBox="1"/>
          <p:nvPr/>
        </p:nvSpPr>
        <p:spPr>
          <a:xfrm>
            <a:off x="35025" y="2681205"/>
            <a:ext cx="3846021" cy="417037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Sut I </a:t>
            </a:r>
            <a:r>
              <a:rPr lang="en-US" sz="1400" dirty="0" err="1"/>
              <a:t>Adnabod</a:t>
            </a:r>
            <a:r>
              <a:rPr lang="en-US" sz="1400" dirty="0"/>
              <a:t> ac </a:t>
            </a:r>
            <a:r>
              <a:rPr lang="en-US" sz="1400" dirty="0" err="1"/>
              <a:t>dod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ddiagnositig</a:t>
            </a:r>
            <a:r>
              <a:rPr lang="en-US" sz="1400" dirty="0"/>
              <a:t>:</a:t>
            </a:r>
          </a:p>
          <a:p>
            <a:r>
              <a:rPr lang="en-US" sz="800" dirty="0"/>
              <a:t>Mae </a:t>
            </a:r>
            <a:r>
              <a:rPr lang="en-US" sz="800" dirty="0" err="1"/>
              <a:t>yna</a:t>
            </a:r>
            <a:r>
              <a:rPr lang="en-US" sz="800" dirty="0"/>
              <a:t> </a:t>
            </a:r>
            <a:r>
              <a:rPr lang="en-US" sz="800" dirty="0" err="1"/>
              <a:t>nifer</a:t>
            </a:r>
            <a:r>
              <a:rPr lang="en-US" sz="800" dirty="0"/>
              <a:t> o </a:t>
            </a:r>
            <a:r>
              <a:rPr lang="en-US" sz="800" dirty="0" err="1"/>
              <a:t>arwyddion</a:t>
            </a:r>
            <a:r>
              <a:rPr lang="en-US" sz="800" dirty="0"/>
              <a:t> o </a:t>
            </a:r>
            <a:r>
              <a:rPr lang="en-US" sz="800" dirty="0" err="1"/>
              <a:t>ddyslecsia</a:t>
            </a:r>
            <a:r>
              <a:rPr lang="en-US" sz="800" dirty="0"/>
              <a:t> o </a:t>
            </a:r>
            <a:r>
              <a:rPr lang="en-US" sz="800" dirty="0" err="1"/>
              <a:t>fewn</a:t>
            </a:r>
            <a:r>
              <a:rPr lang="en-US" sz="800" dirty="0"/>
              <a:t> y </a:t>
            </a:r>
            <a:r>
              <a:rPr lang="en-US" sz="800" dirty="0" err="1"/>
              <a:t>blynyddoedd</a:t>
            </a:r>
            <a:r>
              <a:rPr lang="en-US" sz="800" dirty="0"/>
              <a:t> </a:t>
            </a:r>
            <a:r>
              <a:rPr lang="en-US" sz="800" dirty="0" err="1"/>
              <a:t>cynnar</a:t>
            </a:r>
            <a:r>
              <a:rPr lang="en-US" sz="800" dirty="0"/>
              <a:t> er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derbynnu</a:t>
            </a:r>
            <a:r>
              <a:rPr lang="en-US" sz="800" dirty="0"/>
              <a:t> </a:t>
            </a:r>
            <a:r>
              <a:rPr lang="en-US" sz="800" dirty="0" err="1"/>
              <a:t>ar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difrfoldeb</a:t>
            </a:r>
            <a:r>
              <a:rPr lang="en-US" sz="800" dirty="0"/>
              <a:t> </a:t>
            </a:r>
            <a:r>
              <a:rPr lang="en-US" sz="800" dirty="0" err="1"/>
              <a:t>o’r</a:t>
            </a:r>
            <a:r>
              <a:rPr lang="en-US" sz="800" dirty="0"/>
              <a:t> </a:t>
            </a:r>
            <a:r>
              <a:rPr lang="en-US" sz="800" dirty="0" err="1"/>
              <a:t>ymddygiadau</a:t>
            </a:r>
            <a:r>
              <a:rPr lang="en-US" sz="800" dirty="0"/>
              <a:t> ac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hyd</a:t>
            </a:r>
            <a:r>
              <a:rPr lang="en-US" sz="800" dirty="0"/>
              <a:t> o </a:t>
            </a:r>
            <a:r>
              <a:rPr lang="en-US" sz="800" dirty="0" err="1"/>
              <a:t>amser</a:t>
            </a:r>
            <a:r>
              <a:rPr lang="en-US" sz="800" dirty="0"/>
              <a:t> </a:t>
            </a:r>
            <a:r>
              <a:rPr lang="en-US" sz="800" dirty="0" err="1"/>
              <a:t>mae’r</a:t>
            </a:r>
            <a:r>
              <a:rPr lang="en-US" sz="800" dirty="0"/>
              <a:t> </a:t>
            </a:r>
            <a:r>
              <a:rPr lang="en-US" sz="800" dirty="0" err="1"/>
              <a:t>plentyn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ddangos</a:t>
            </a:r>
            <a:r>
              <a:rPr lang="en-US" sz="800" dirty="0"/>
              <a:t> </a:t>
            </a:r>
            <a:r>
              <a:rPr lang="en-US" sz="800" dirty="0" err="1"/>
              <a:t>symptomau</a:t>
            </a:r>
            <a:r>
              <a:rPr lang="en-US" sz="800" dirty="0"/>
              <a:t>(East Sussex County Council, 2016).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cynnwys</a:t>
            </a:r>
            <a:r>
              <a:rPr lang="en-US" sz="800" dirty="0"/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Anhwyster</a:t>
            </a:r>
            <a:r>
              <a:rPr lang="en-US" sz="800" dirty="0"/>
              <a:t> </a:t>
            </a:r>
            <a:r>
              <a:rPr lang="en-US" sz="800" dirty="0" err="1"/>
              <a:t>dysgu</a:t>
            </a:r>
            <a:r>
              <a:rPr lang="en-US" sz="800" dirty="0"/>
              <a:t> </a:t>
            </a:r>
            <a:r>
              <a:rPr lang="en-US" sz="800" dirty="0" err="1"/>
              <a:t>rhigymau</a:t>
            </a:r>
            <a:r>
              <a:rPr lang="en-US" sz="800" dirty="0"/>
              <a:t> ac </a:t>
            </a:r>
            <a:r>
              <a:rPr lang="en-US" sz="800" dirty="0" err="1"/>
              <a:t>caneuon</a:t>
            </a:r>
            <a:r>
              <a:rPr lang="en-US" sz="8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Anhwyster</a:t>
            </a:r>
            <a:r>
              <a:rPr lang="en-US" sz="800" dirty="0"/>
              <a:t> </a:t>
            </a:r>
            <a:r>
              <a:rPr lang="en-US" sz="800" dirty="0" err="1"/>
              <a:t>dilyn</a:t>
            </a:r>
            <a:r>
              <a:rPr lang="en-US" sz="800" dirty="0"/>
              <a:t> </a:t>
            </a:r>
            <a:r>
              <a:rPr lang="en-US" sz="800" dirty="0" err="1"/>
              <a:t>cyfarwyddiadau</a:t>
            </a:r>
            <a:r>
              <a:rPr lang="en-US" sz="800" dirty="0"/>
              <a:t> ac </a:t>
            </a:r>
            <a:r>
              <a:rPr lang="en-US" sz="800" dirty="0" err="1"/>
              <a:t>eistedd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llonydd</a:t>
            </a:r>
            <a:r>
              <a:rPr lang="en-US" sz="8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Anhwyster</a:t>
            </a:r>
            <a:r>
              <a:rPr lang="en-US" sz="800" dirty="0"/>
              <a:t> </a:t>
            </a:r>
            <a:r>
              <a:rPr lang="en-US" sz="800" dirty="0" err="1"/>
              <a:t>talu</a:t>
            </a:r>
            <a:r>
              <a:rPr lang="en-US" sz="800" dirty="0"/>
              <a:t> </a:t>
            </a:r>
            <a:r>
              <a:rPr lang="en-US" sz="800" dirty="0" err="1"/>
              <a:t>sylw</a:t>
            </a:r>
            <a:r>
              <a:rPr lang="en-US" sz="800" dirty="0"/>
              <a:t>, ail-</a:t>
            </a:r>
            <a:r>
              <a:rPr lang="en-US" sz="800" dirty="0" err="1"/>
              <a:t>adrodd</a:t>
            </a:r>
            <a:r>
              <a:rPr lang="en-US" sz="800" dirty="0"/>
              <a:t> ac </a:t>
            </a:r>
            <a:r>
              <a:rPr lang="en-US" sz="800" dirty="0" err="1"/>
              <a:t>geriau</a:t>
            </a:r>
            <a:r>
              <a:rPr lang="en-US" sz="800" dirty="0"/>
              <a:t> </a:t>
            </a:r>
            <a:r>
              <a:rPr lang="en-US" sz="800" dirty="0" err="1"/>
              <a:t>dilyniannu</a:t>
            </a:r>
            <a:endParaRPr lang="en-US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Anghofio</a:t>
            </a:r>
            <a:r>
              <a:rPr lang="en-US" sz="800" dirty="0"/>
              <a:t> </a:t>
            </a:r>
            <a:r>
              <a:rPr lang="en-US" sz="800" dirty="0" err="1"/>
              <a:t>enwau</a:t>
            </a:r>
            <a:r>
              <a:rPr lang="en-US" sz="800" dirty="0"/>
              <a:t> ac </a:t>
            </a:r>
            <a:r>
              <a:rPr lang="en-US" sz="800" dirty="0" err="1"/>
              <a:t>geririau</a:t>
            </a:r>
            <a:r>
              <a:rPr lang="en-US" sz="8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Hanes o </a:t>
            </a:r>
            <a:r>
              <a:rPr lang="en-US" sz="800" dirty="0" err="1"/>
              <a:t>ddatblygiad</a:t>
            </a:r>
            <a:r>
              <a:rPr lang="en-US" sz="800" dirty="0"/>
              <a:t> </a:t>
            </a:r>
            <a:r>
              <a:rPr lang="en-US" sz="800" dirty="0" err="1"/>
              <a:t>llaferydd</a:t>
            </a:r>
            <a:r>
              <a:rPr lang="en-US" sz="800" dirty="0"/>
              <a:t> </a:t>
            </a:r>
            <a:r>
              <a:rPr lang="en-US" sz="800" dirty="0" err="1"/>
              <a:t>araf</a:t>
            </a:r>
            <a:endParaRPr lang="en-US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Cymysgu</a:t>
            </a:r>
            <a:r>
              <a:rPr lang="en-US" sz="800" dirty="0"/>
              <a:t> </a:t>
            </a:r>
            <a:r>
              <a:rPr lang="en-US" sz="800" dirty="0" err="1"/>
              <a:t>geiriau</a:t>
            </a:r>
            <a:r>
              <a:rPr lang="en-US" sz="800" dirty="0"/>
              <a:t> </a:t>
            </a:r>
          </a:p>
          <a:p>
            <a:r>
              <a:rPr lang="en-US" sz="800" dirty="0"/>
              <a:t>(British Dyslexia Association, 2021)</a:t>
            </a:r>
          </a:p>
          <a:p>
            <a:r>
              <a:rPr lang="en-US" sz="800" dirty="0" err="1"/>
              <a:t>Os</a:t>
            </a:r>
            <a:r>
              <a:rPr lang="en-US" sz="800" dirty="0"/>
              <a:t> </a:t>
            </a:r>
            <a:r>
              <a:rPr lang="en-US" sz="800" dirty="0" err="1"/>
              <a:t>mae</a:t>
            </a:r>
            <a:r>
              <a:rPr lang="en-US" sz="800" dirty="0"/>
              <a:t> </a:t>
            </a:r>
            <a:r>
              <a:rPr lang="en-US" sz="800" dirty="0" err="1"/>
              <a:t>pryderion</a:t>
            </a:r>
            <a:r>
              <a:rPr lang="en-US" sz="800" dirty="0"/>
              <a:t> </a:t>
            </a:r>
            <a:r>
              <a:rPr lang="en-US" sz="800" dirty="0" err="1"/>
              <a:t>efo</a:t>
            </a:r>
            <a:r>
              <a:rPr lang="en-US" sz="800" dirty="0"/>
              <a:t> </a:t>
            </a:r>
            <a:r>
              <a:rPr lang="en-US" sz="800" dirty="0" err="1"/>
              <a:t>rhieni</a:t>
            </a:r>
            <a:r>
              <a:rPr lang="en-US" sz="800" dirty="0"/>
              <a:t>, </a:t>
            </a:r>
            <a:r>
              <a:rPr lang="en-US" sz="800" dirty="0" err="1"/>
              <a:t>athrawon</a:t>
            </a:r>
            <a:r>
              <a:rPr lang="en-US" sz="800" dirty="0"/>
              <a:t> neu </a:t>
            </a:r>
            <a:r>
              <a:rPr lang="en-US" sz="800" dirty="0" err="1"/>
              <a:t>arbeingwyr</a:t>
            </a:r>
            <a:r>
              <a:rPr lang="en-US" sz="800" dirty="0"/>
              <a:t> </a:t>
            </a:r>
            <a:r>
              <a:rPr lang="en-US" sz="800" dirty="0" err="1"/>
              <a:t>fel</a:t>
            </a:r>
            <a:r>
              <a:rPr lang="en-US" sz="800" dirty="0"/>
              <a:t> </a:t>
            </a:r>
            <a:r>
              <a:rPr lang="en-US" sz="800" dirty="0" err="1"/>
              <a:t>seicolegydd</a:t>
            </a:r>
            <a:r>
              <a:rPr lang="en-US" sz="800" dirty="0"/>
              <a:t>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gweithio</a:t>
            </a:r>
            <a:r>
              <a:rPr lang="en-US" sz="800" dirty="0"/>
              <a:t> o </a:t>
            </a:r>
            <a:r>
              <a:rPr lang="en-US" sz="800" dirty="0" err="1"/>
              <a:t>fewn</a:t>
            </a:r>
            <a:r>
              <a:rPr lang="en-US" sz="800" dirty="0"/>
              <a:t> </a:t>
            </a:r>
            <a:r>
              <a:rPr lang="en-US" sz="800" dirty="0" err="1"/>
              <a:t>partneriaeth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ddod</a:t>
            </a:r>
            <a:r>
              <a:rPr lang="en-US" sz="800" dirty="0"/>
              <a:t> I </a:t>
            </a:r>
            <a:r>
              <a:rPr lang="en-US" sz="800" dirty="0" err="1"/>
              <a:t>greu</a:t>
            </a:r>
            <a:r>
              <a:rPr lang="en-US" sz="800" dirty="0"/>
              <a:t> IEP- individual education plan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adnabod</a:t>
            </a:r>
            <a:r>
              <a:rPr lang="en-US" sz="800" dirty="0"/>
              <a:t> </a:t>
            </a:r>
            <a:r>
              <a:rPr lang="en-US" sz="800" dirty="0" err="1"/>
              <a:t>targedau</a:t>
            </a:r>
            <a:r>
              <a:rPr lang="en-US" sz="800" dirty="0"/>
              <a:t> ac </a:t>
            </a:r>
            <a:r>
              <a:rPr lang="en-US" sz="800" dirty="0" err="1"/>
              <a:t>cymorth</a:t>
            </a:r>
            <a:r>
              <a:rPr lang="en-US" sz="800" dirty="0"/>
              <a:t>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rhoi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lle</a:t>
            </a:r>
            <a:r>
              <a:rPr lang="en-US" sz="800" dirty="0"/>
              <a:t> </a:t>
            </a:r>
            <a:r>
              <a:rPr lang="en-US" sz="800" dirty="0" err="1"/>
              <a:t>i’r</a:t>
            </a:r>
            <a:r>
              <a:rPr lang="en-US" sz="800" dirty="0"/>
              <a:t> </a:t>
            </a:r>
            <a:r>
              <a:rPr lang="en-US" sz="800" dirty="0" err="1"/>
              <a:t>blentyn</a:t>
            </a:r>
            <a:r>
              <a:rPr lang="en-US" sz="800" dirty="0"/>
              <a:t> </a:t>
            </a:r>
            <a:r>
              <a:rPr lang="en-US" sz="800" dirty="0" err="1"/>
              <a:t>cyn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asseiniad</a:t>
            </a:r>
            <a:r>
              <a:rPr lang="en-US" sz="800" dirty="0"/>
              <a:t> </a:t>
            </a:r>
            <a:r>
              <a:rPr lang="en-US" sz="800" dirty="0" err="1"/>
              <a:t>proffesiynol</a:t>
            </a:r>
            <a:r>
              <a:rPr lang="en-US" sz="800" dirty="0"/>
              <a:t> </a:t>
            </a:r>
            <a:r>
              <a:rPr lang="en-US" sz="800" dirty="0" err="1"/>
              <a:t>digwydd</a:t>
            </a:r>
            <a:r>
              <a:rPr lang="en-US" sz="800" dirty="0"/>
              <a:t>( </a:t>
            </a:r>
            <a:r>
              <a:rPr lang="en-US" sz="800" dirty="0" err="1"/>
              <a:t>Llywodraeth</a:t>
            </a:r>
            <a:r>
              <a:rPr lang="en-US" sz="800" dirty="0"/>
              <a:t> </a:t>
            </a:r>
            <a:r>
              <a:rPr lang="en-US" sz="800" dirty="0" err="1"/>
              <a:t>cymru</a:t>
            </a:r>
            <a:r>
              <a:rPr lang="en-US" sz="800" dirty="0"/>
              <a:t>, 2020). </a:t>
            </a:r>
          </a:p>
          <a:p>
            <a:r>
              <a:rPr lang="en-US" sz="800" dirty="0" err="1"/>
              <a:t>Mae’r</a:t>
            </a:r>
            <a:r>
              <a:rPr lang="en-US" sz="800" dirty="0"/>
              <a:t> </a:t>
            </a:r>
            <a:r>
              <a:rPr lang="en-US" sz="800" dirty="0" err="1"/>
              <a:t>aseiniad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gyflawni</a:t>
            </a:r>
            <a:r>
              <a:rPr lang="en-US" sz="800" dirty="0"/>
              <a:t> </a:t>
            </a:r>
            <a:r>
              <a:rPr lang="en-US" sz="800" dirty="0" err="1"/>
              <a:t>gan</a:t>
            </a:r>
            <a:r>
              <a:rPr lang="en-US" sz="800" dirty="0"/>
              <a:t> </a:t>
            </a:r>
            <a:r>
              <a:rPr lang="en-US" sz="800" dirty="0" err="1"/>
              <a:t>seciolegydd</a:t>
            </a:r>
            <a:r>
              <a:rPr lang="en-US" sz="800" dirty="0"/>
              <a:t> </a:t>
            </a:r>
            <a:r>
              <a:rPr lang="en-US" sz="800" dirty="0" err="1"/>
              <a:t>addysgol,CADY</a:t>
            </a:r>
            <a:r>
              <a:rPr lang="en-US" sz="800" dirty="0"/>
              <a:t> neu </a:t>
            </a:r>
            <a:r>
              <a:rPr lang="en-US" sz="800" dirty="0" err="1"/>
              <a:t>athro</a:t>
            </a:r>
            <a:r>
              <a:rPr lang="en-US" sz="800" dirty="0"/>
              <a:t> </a:t>
            </a:r>
            <a:r>
              <a:rPr lang="en-US" sz="800" dirty="0" err="1"/>
              <a:t>arbenigol</a:t>
            </a:r>
            <a:r>
              <a:rPr lang="en-US" sz="800" dirty="0"/>
              <a:t> </a:t>
            </a:r>
            <a:r>
              <a:rPr lang="en-US" sz="800" dirty="0" err="1"/>
              <a:t>dyslecsia</a:t>
            </a:r>
            <a:r>
              <a:rPr lang="en-US" sz="800" dirty="0"/>
              <a:t>, </a:t>
            </a:r>
            <a:r>
              <a:rPr lang="en-US" sz="800" dirty="0" err="1"/>
              <a:t>bydd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aseiniadau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gyflawni</a:t>
            </a:r>
            <a:r>
              <a:rPr lang="en-US" sz="800" dirty="0"/>
              <a:t> try </a:t>
            </a:r>
            <a:r>
              <a:rPr lang="en-US" sz="800" dirty="0" err="1"/>
              <a:t>arbrofion</a:t>
            </a:r>
            <a:r>
              <a:rPr lang="en-US" sz="800" dirty="0"/>
              <a:t>, </a:t>
            </a:r>
            <a:r>
              <a:rPr lang="en-US" sz="800" dirty="0" err="1"/>
              <a:t>cyfarfodydd</a:t>
            </a:r>
            <a:r>
              <a:rPr lang="en-US" sz="800" dirty="0"/>
              <a:t>  ac </a:t>
            </a:r>
            <a:r>
              <a:rPr lang="en-US" sz="800" dirty="0" err="1"/>
              <a:t>arsylwadau</a:t>
            </a:r>
            <a:r>
              <a:rPr lang="en-US" sz="800" dirty="0"/>
              <a:t>. </a:t>
            </a:r>
            <a:r>
              <a:rPr lang="en-US" sz="800" dirty="0" err="1"/>
              <a:t>Bydd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arbenigwyr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edrych</a:t>
            </a:r>
            <a:r>
              <a:rPr lang="en-US" sz="800" dirty="0"/>
              <a:t> ac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gwerthuso</a:t>
            </a:r>
            <a:r>
              <a:rPr lang="en-US" sz="800" dirty="0"/>
              <a:t> </a:t>
            </a:r>
            <a:r>
              <a:rPr lang="en-GB" sz="800" dirty="0" err="1"/>
              <a:t>nifer</a:t>
            </a:r>
            <a:r>
              <a:rPr lang="en-GB" sz="800" dirty="0"/>
              <a:t> o </a:t>
            </a:r>
            <a:r>
              <a:rPr lang="en-GB" sz="800" dirty="0" err="1"/>
              <a:t>sgiliau</a:t>
            </a:r>
            <a:r>
              <a:rPr lang="en-GB" sz="800" dirty="0"/>
              <a:t> ac </a:t>
            </a:r>
            <a:r>
              <a:rPr lang="en-GB" sz="800" dirty="0" err="1"/>
              <a:t>gallu’r</a:t>
            </a:r>
            <a:r>
              <a:rPr lang="en-GB" sz="800" dirty="0"/>
              <a:t> </a:t>
            </a:r>
            <a:r>
              <a:rPr lang="en-GB" sz="800" dirty="0" err="1"/>
              <a:t>plentyn</a:t>
            </a:r>
            <a:r>
              <a:rPr lang="cy-GB" sz="800" dirty="0"/>
              <a:t> i wedyn cymryd y gamau nesaf i gynorthwyo cymorth angenrheidiol i’r blentyn, yr ysgol a’i teulu(GIG, 2023)</a:t>
            </a:r>
            <a:endParaRPr lang="en-US" sz="800" dirty="0"/>
          </a:p>
          <a:p>
            <a:r>
              <a:rPr lang="en-US" sz="800" dirty="0"/>
              <a:t>Er </a:t>
            </a:r>
            <a:r>
              <a:rPr lang="en-US" sz="800" dirty="0" err="1"/>
              <a:t>hyn</a:t>
            </a:r>
            <a:r>
              <a:rPr lang="en-US" sz="800" dirty="0"/>
              <a:t> </a:t>
            </a:r>
            <a:r>
              <a:rPr lang="en-US" sz="800" dirty="0" err="1"/>
              <a:t>nid</a:t>
            </a:r>
            <a:r>
              <a:rPr lang="en-US" sz="800" dirty="0"/>
              <a:t> </a:t>
            </a:r>
            <a:r>
              <a:rPr lang="en-US" sz="800" dirty="0" err="1"/>
              <a:t>yw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diagnostig</a:t>
            </a:r>
            <a:r>
              <a:rPr lang="en-US" sz="800" dirty="0"/>
              <a:t> mor </a:t>
            </a:r>
            <a:r>
              <a:rPr lang="en-US" sz="800" dirty="0" err="1"/>
              <a:t>syml</a:t>
            </a:r>
            <a:r>
              <a:rPr lang="en-US" sz="800" dirty="0"/>
              <a:t>  </a:t>
            </a:r>
            <a:r>
              <a:rPr lang="en-US" sz="800" dirty="0" err="1"/>
              <a:t>fel</a:t>
            </a:r>
            <a:r>
              <a:rPr lang="en-US" sz="800" dirty="0"/>
              <a:t> </a:t>
            </a:r>
            <a:r>
              <a:rPr lang="en-US" sz="800" dirty="0" err="1"/>
              <a:t>mae’n</a:t>
            </a:r>
            <a:r>
              <a:rPr lang="en-US" sz="800" dirty="0"/>
              <a:t> </a:t>
            </a:r>
            <a:r>
              <a:rPr lang="en-US" sz="800" dirty="0" err="1"/>
              <a:t>ymddangos</a:t>
            </a:r>
            <a:r>
              <a:rPr lang="en-US" sz="800" dirty="0"/>
              <a:t> </a:t>
            </a:r>
            <a:r>
              <a:rPr lang="en-US" sz="800" dirty="0" err="1"/>
              <a:t>gyda</a:t>
            </a:r>
            <a:r>
              <a:rPr lang="en-US" sz="800" dirty="0"/>
              <a:t> </a:t>
            </a:r>
            <a:r>
              <a:rPr lang="en-US" sz="800" dirty="0" err="1"/>
              <a:t>llawer</a:t>
            </a:r>
            <a:r>
              <a:rPr lang="en-US" sz="800" dirty="0"/>
              <a:t> o </a:t>
            </a:r>
            <a:r>
              <a:rPr lang="en-US" sz="800" dirty="0" err="1"/>
              <a:t>gamsyniadau</a:t>
            </a:r>
            <a:r>
              <a:rPr lang="en-US" sz="800" dirty="0"/>
              <a:t>(Cunningham,2021) </a:t>
            </a:r>
            <a:r>
              <a:rPr lang="en-US" sz="800" dirty="0" err="1"/>
              <a:t>rhaid</a:t>
            </a:r>
            <a:r>
              <a:rPr lang="en-US" sz="800" dirty="0"/>
              <a:t> </a:t>
            </a:r>
            <a:r>
              <a:rPr lang="en-US" sz="800" dirty="0" err="1"/>
              <a:t>ystyried</a:t>
            </a:r>
            <a:r>
              <a:rPr lang="en-US" sz="800" dirty="0"/>
              <a:t> y 4 </a:t>
            </a:r>
            <a:r>
              <a:rPr lang="en-US" sz="800" dirty="0" err="1"/>
              <a:t>lefel</a:t>
            </a:r>
            <a:r>
              <a:rPr lang="en-US" sz="800" dirty="0"/>
              <a:t> o </a:t>
            </a:r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sef</a:t>
            </a:r>
            <a:r>
              <a:rPr lang="en-US" sz="800" dirty="0"/>
              <a:t> </a:t>
            </a:r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seinyddol</a:t>
            </a:r>
            <a:r>
              <a:rPr lang="en-US" sz="800" dirty="0"/>
              <a:t> </a:t>
            </a:r>
            <a:r>
              <a:rPr lang="en-US" sz="800" dirty="0" err="1"/>
              <a:t>sef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anhawster</a:t>
            </a:r>
            <a:r>
              <a:rPr lang="en-US" sz="800" dirty="0"/>
              <a:t> </a:t>
            </a:r>
            <a:r>
              <a:rPr lang="en-US" sz="800" dirty="0" err="1"/>
              <a:t>prosesu</a:t>
            </a:r>
            <a:r>
              <a:rPr lang="en-US" sz="800" dirty="0"/>
              <a:t> </a:t>
            </a:r>
            <a:r>
              <a:rPr lang="en-US" sz="800" dirty="0" err="1"/>
              <a:t>synau</a:t>
            </a:r>
            <a:r>
              <a:rPr lang="en-US" sz="800" dirty="0"/>
              <a:t> </a:t>
            </a:r>
            <a:r>
              <a:rPr lang="en-US" sz="800" dirty="0" err="1"/>
              <a:t>llythrennau</a:t>
            </a:r>
            <a:r>
              <a:rPr lang="en-US" sz="800" dirty="0"/>
              <a:t> </a:t>
            </a:r>
            <a:r>
              <a:rPr lang="en-US" sz="800" dirty="0" err="1"/>
              <a:t>unigol</a:t>
            </a:r>
            <a:r>
              <a:rPr lang="en-US" sz="800" dirty="0"/>
              <a:t> ac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chael</a:t>
            </a:r>
            <a:r>
              <a:rPr lang="en-US" sz="800" dirty="0"/>
              <a:t> </a:t>
            </a:r>
            <a:r>
              <a:rPr lang="en-US" sz="800" dirty="0" err="1"/>
              <a:t>hi’n</a:t>
            </a:r>
            <a:r>
              <a:rPr lang="en-US" sz="800" dirty="0"/>
              <a:t> </a:t>
            </a:r>
            <a:r>
              <a:rPr lang="en-US" sz="800" dirty="0" err="1"/>
              <a:t>anodd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paru</a:t>
            </a:r>
            <a:r>
              <a:rPr lang="en-US" sz="800" dirty="0"/>
              <a:t> </a:t>
            </a:r>
            <a:r>
              <a:rPr lang="en-US" sz="800" dirty="0" err="1"/>
              <a:t>â</a:t>
            </a:r>
            <a:r>
              <a:rPr lang="en-US" sz="800" dirty="0"/>
              <a:t> </a:t>
            </a:r>
            <a:r>
              <a:rPr lang="en-US" sz="800" dirty="0" err="1"/>
              <a:t>ffurflenni</a:t>
            </a:r>
            <a:r>
              <a:rPr lang="en-US" sz="800" dirty="0"/>
              <a:t> </a:t>
            </a:r>
            <a:r>
              <a:rPr lang="en-US" sz="800" dirty="0" err="1"/>
              <a:t>ysgrifenedig</a:t>
            </a:r>
            <a:r>
              <a:rPr lang="en-US" sz="800" dirty="0"/>
              <a:t>.</a:t>
            </a:r>
          </a:p>
          <a:p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wynebol</a:t>
            </a:r>
            <a:r>
              <a:rPr lang="en-US" sz="800" dirty="0"/>
              <a:t> </a:t>
            </a:r>
            <a:r>
              <a:rPr lang="en-US" sz="800" dirty="0" err="1"/>
              <a:t>sef</a:t>
            </a:r>
            <a:r>
              <a:rPr lang="en-US" sz="800" dirty="0"/>
              <a:t> </a:t>
            </a:r>
            <a:r>
              <a:rPr lang="en-US" sz="800" dirty="0" err="1"/>
              <a:t>anhwaster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adnabod</a:t>
            </a:r>
            <a:r>
              <a:rPr lang="en-US" sz="800" dirty="0"/>
              <a:t> ac </a:t>
            </a:r>
            <a:r>
              <a:rPr lang="en-US" sz="800" dirty="0" err="1"/>
              <a:t>cofio</a:t>
            </a:r>
            <a:r>
              <a:rPr lang="en-US" sz="800" dirty="0"/>
              <a:t> </a:t>
            </a:r>
            <a:r>
              <a:rPr lang="en-US" sz="800" dirty="0" err="1"/>
              <a:t>geiriau</a:t>
            </a:r>
            <a:r>
              <a:rPr lang="en-US" sz="800" dirty="0"/>
              <a:t> </a:t>
            </a:r>
            <a:r>
              <a:rPr lang="en-US" sz="800" dirty="0" err="1"/>
              <a:t>cyfan</a:t>
            </a:r>
            <a:r>
              <a:rPr lang="en-US" sz="800" dirty="0"/>
              <a:t>.</a:t>
            </a:r>
          </a:p>
          <a:p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dyffig</a:t>
            </a:r>
            <a:r>
              <a:rPr lang="en-US" sz="800" dirty="0"/>
              <a:t> </a:t>
            </a:r>
            <a:r>
              <a:rPr lang="en-US" sz="800" dirty="0" err="1"/>
              <a:t>enwi</a:t>
            </a:r>
            <a:r>
              <a:rPr lang="en-US" sz="800" dirty="0"/>
              <a:t> </a:t>
            </a:r>
            <a:r>
              <a:rPr lang="en-US" sz="800" dirty="0" err="1"/>
              <a:t>sef</a:t>
            </a:r>
            <a:r>
              <a:rPr lang="en-US" sz="800" dirty="0"/>
              <a:t> </a:t>
            </a:r>
            <a:r>
              <a:rPr lang="en-US" sz="800" dirty="0" err="1"/>
              <a:t>gweld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anodd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enwi</a:t>
            </a:r>
            <a:r>
              <a:rPr lang="en-US" sz="800" dirty="0"/>
              <a:t> </a:t>
            </a:r>
            <a:r>
              <a:rPr lang="en-US" sz="800" dirty="0" err="1"/>
              <a:t>llythrennau</a:t>
            </a:r>
            <a:r>
              <a:rPr lang="en-US" sz="800" dirty="0"/>
              <a:t> a </a:t>
            </a:r>
            <a:r>
              <a:rPr lang="en-US" sz="800" dirty="0" err="1"/>
              <a:t>rhifoedd</a:t>
            </a:r>
            <a:r>
              <a:rPr lang="en-US" sz="800" dirty="0"/>
              <a:t>. </a:t>
            </a:r>
          </a:p>
          <a:p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olaf</a:t>
            </a:r>
            <a:r>
              <a:rPr lang="en-US" sz="800" dirty="0"/>
              <a:t> </a:t>
            </a:r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diffyg</a:t>
            </a:r>
            <a:r>
              <a:rPr lang="en-US" sz="800" dirty="0"/>
              <a:t> </a:t>
            </a:r>
            <a:r>
              <a:rPr lang="en-US" sz="800" dirty="0" err="1"/>
              <a:t>dwbl</a:t>
            </a:r>
            <a:r>
              <a:rPr lang="en-US" sz="800" dirty="0"/>
              <a:t> </a:t>
            </a:r>
            <a:r>
              <a:rPr lang="en-US" sz="800" dirty="0" err="1"/>
              <a:t>sef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unigolyn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dangos</a:t>
            </a:r>
            <a:r>
              <a:rPr lang="en-US" sz="800" dirty="0"/>
              <a:t> </a:t>
            </a:r>
            <a:r>
              <a:rPr lang="en-US" sz="800" dirty="0" err="1"/>
              <a:t>diffygion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y broses </a:t>
            </a:r>
            <a:r>
              <a:rPr lang="en-US" sz="800" dirty="0" err="1"/>
              <a:t>ffonelegol</a:t>
            </a:r>
            <a:r>
              <a:rPr lang="en-US" sz="800" dirty="0"/>
              <a:t> a </a:t>
            </a:r>
            <a:r>
              <a:rPr lang="en-US" sz="800" dirty="0" err="1"/>
              <a:t>chyfymder</a:t>
            </a:r>
            <a:r>
              <a:rPr lang="en-US" sz="800" dirty="0"/>
              <a:t> </a:t>
            </a:r>
            <a:r>
              <a:rPr lang="en-US" sz="800" dirty="0" err="1"/>
              <a:t>enwi</a:t>
            </a:r>
            <a:r>
              <a:rPr lang="en-US" sz="800" dirty="0"/>
              <a:t>(Kelly a Phillips, 2016).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ychwanegol</a:t>
            </a:r>
            <a:r>
              <a:rPr lang="en-US" sz="800" dirty="0"/>
              <a:t> at </a:t>
            </a:r>
            <a:r>
              <a:rPr lang="en-US" sz="800" dirty="0" err="1"/>
              <a:t>hyn</a:t>
            </a:r>
            <a:r>
              <a:rPr lang="en-US" sz="800" dirty="0"/>
              <a:t> </a:t>
            </a:r>
            <a:r>
              <a:rPr lang="en-US" sz="800" dirty="0" err="1"/>
              <a:t>mae</a:t>
            </a:r>
            <a:r>
              <a:rPr lang="en-US" sz="800" dirty="0"/>
              <a:t> </a:t>
            </a:r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anhawster</a:t>
            </a:r>
            <a:r>
              <a:rPr lang="en-US" sz="800" dirty="0"/>
              <a:t> </a:t>
            </a:r>
            <a:r>
              <a:rPr lang="en-US" sz="800" dirty="0" err="1"/>
              <a:t>niwrolegol</a:t>
            </a:r>
            <a:r>
              <a:rPr lang="en-US" sz="800" dirty="0"/>
              <a:t> felly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effeithio</a:t>
            </a:r>
            <a:r>
              <a:rPr lang="en-US" sz="800" dirty="0"/>
              <a:t> </a:t>
            </a:r>
            <a:r>
              <a:rPr lang="en-US" sz="800" dirty="0" err="1"/>
              <a:t>pawb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wahanol</a:t>
            </a:r>
            <a:r>
              <a:rPr lang="en-US" sz="800" dirty="0"/>
              <a:t> o </a:t>
            </a:r>
            <a:r>
              <a:rPr lang="en-US" sz="800" dirty="0" err="1"/>
              <a:t>symptomau</a:t>
            </a:r>
            <a:r>
              <a:rPr lang="en-US" sz="800" dirty="0"/>
              <a:t> </a:t>
            </a:r>
            <a:r>
              <a:rPr lang="en-US" sz="800" dirty="0" err="1"/>
              <a:t>i’r</a:t>
            </a:r>
            <a:r>
              <a:rPr lang="en-US" sz="800" dirty="0"/>
              <a:t>  </a:t>
            </a:r>
            <a:r>
              <a:rPr lang="en-US" sz="800" dirty="0" err="1"/>
              <a:t>amod</a:t>
            </a:r>
            <a:r>
              <a:rPr lang="en-US" sz="800" dirty="0"/>
              <a:t> gallant </a:t>
            </a:r>
            <a:r>
              <a:rPr lang="en-US" sz="800" dirty="0" err="1"/>
              <a:t>amrywio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difrifoldeb</a:t>
            </a:r>
            <a:r>
              <a:rPr lang="en-US" sz="800" dirty="0"/>
              <a:t> 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gyflwyr</a:t>
            </a:r>
            <a:r>
              <a:rPr lang="en-US" sz="800" dirty="0"/>
              <a:t> </a:t>
            </a:r>
            <a:r>
              <a:rPr lang="en-US" sz="800" dirty="0" err="1"/>
              <a:t>gydol</a:t>
            </a:r>
            <a:r>
              <a:rPr lang="en-US" sz="800" dirty="0"/>
              <a:t> </a:t>
            </a:r>
            <a:r>
              <a:rPr lang="en-US" sz="800" dirty="0" err="1"/>
              <a:t>oes</a:t>
            </a:r>
            <a:r>
              <a:rPr lang="en-US" sz="800" dirty="0"/>
              <a:t>(British Dyslexia Association, 2022)</a:t>
            </a:r>
          </a:p>
          <a:p>
            <a:endParaRPr lang="en-US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C09FD4-9581-5C38-6871-2037710F2E3A}"/>
              </a:ext>
            </a:extLst>
          </p:cNvPr>
          <p:cNvSpPr txBox="1"/>
          <p:nvPr/>
        </p:nvSpPr>
        <p:spPr>
          <a:xfrm>
            <a:off x="3782953" y="608554"/>
            <a:ext cx="5196400" cy="116955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/>
              <a:t>Manteision</a:t>
            </a:r>
            <a:r>
              <a:rPr lang="en-US" sz="1400" dirty="0"/>
              <a:t> o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diagnostig</a:t>
            </a:r>
            <a:r>
              <a:rPr lang="en-US" sz="1400" dirty="0"/>
              <a:t>: </a:t>
            </a:r>
            <a:r>
              <a:rPr lang="en-US" sz="800" dirty="0"/>
              <a:t>Y </a:t>
            </a:r>
            <a:r>
              <a:rPr lang="en-US" sz="800" dirty="0" err="1"/>
              <a:t>gynaraf</a:t>
            </a:r>
            <a:r>
              <a:rPr lang="en-US" sz="800" dirty="0"/>
              <a:t>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diagnosio</a:t>
            </a:r>
            <a:r>
              <a:rPr lang="en-US" sz="800" dirty="0"/>
              <a:t> y </a:t>
            </a:r>
            <a:r>
              <a:rPr lang="en-US" sz="800" dirty="0" err="1"/>
              <a:t>fwyaf</a:t>
            </a:r>
            <a:r>
              <a:rPr lang="en-US" sz="800" dirty="0"/>
              <a:t> </a:t>
            </a:r>
            <a:r>
              <a:rPr lang="en-US" sz="800" dirty="0" err="1"/>
              <a:t>effeithiol</a:t>
            </a:r>
            <a:r>
              <a:rPr lang="en-US" sz="800" dirty="0"/>
              <a:t> </a:t>
            </a:r>
            <a:r>
              <a:rPr lang="en-US" sz="800" dirty="0" err="1"/>
              <a:t>bydd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ymyrraeth</a:t>
            </a:r>
            <a:r>
              <a:rPr lang="en-US" sz="800" dirty="0"/>
              <a:t> </a:t>
            </a:r>
            <a:r>
              <a:rPr lang="en-US" sz="800" dirty="0" err="1"/>
              <a:t>addysgol</a:t>
            </a:r>
            <a:r>
              <a:rPr lang="en-US" sz="800" dirty="0"/>
              <a:t> </a:t>
            </a:r>
            <a:r>
              <a:rPr lang="en-US" sz="800" dirty="0" err="1"/>
              <a:t>gan</a:t>
            </a:r>
            <a:r>
              <a:rPr lang="en-US" sz="800" dirty="0"/>
              <a:t> </a:t>
            </a:r>
            <a:r>
              <a:rPr lang="en-US" sz="800" dirty="0" err="1"/>
              <a:t>creu</a:t>
            </a:r>
            <a:r>
              <a:rPr lang="en-US" sz="800" dirty="0"/>
              <a:t> </a:t>
            </a:r>
            <a:r>
              <a:rPr lang="en-US" sz="800" dirty="0" err="1"/>
              <a:t>llun</a:t>
            </a:r>
            <a:r>
              <a:rPr lang="en-US" sz="800" dirty="0"/>
              <a:t> </a:t>
            </a:r>
            <a:r>
              <a:rPr lang="en-US" sz="800" dirty="0" err="1"/>
              <a:t>glir</a:t>
            </a:r>
            <a:r>
              <a:rPr lang="en-US" sz="800" dirty="0"/>
              <a:t> </a:t>
            </a:r>
            <a:r>
              <a:rPr lang="en-US" sz="800" dirty="0" err="1"/>
              <a:t>o’r</a:t>
            </a:r>
            <a:r>
              <a:rPr lang="en-US" sz="800" dirty="0"/>
              <a:t> </a:t>
            </a:r>
            <a:r>
              <a:rPr lang="en-US" sz="800" dirty="0" err="1"/>
              <a:t>plentyn</a:t>
            </a:r>
            <a:r>
              <a:rPr lang="en-US" sz="800" dirty="0"/>
              <a:t> </a:t>
            </a:r>
            <a:r>
              <a:rPr lang="en-US" sz="800" dirty="0" err="1"/>
              <a:t>unigryw</a:t>
            </a:r>
            <a:r>
              <a:rPr lang="en-US" sz="800" dirty="0"/>
              <a:t> </a:t>
            </a:r>
            <a:r>
              <a:rPr lang="en-US" sz="800" dirty="0" err="1"/>
              <a:t>a’i</a:t>
            </a:r>
            <a:r>
              <a:rPr lang="en-US" sz="800" dirty="0"/>
              <a:t>  </a:t>
            </a:r>
            <a:r>
              <a:rPr lang="en-US" sz="800" dirty="0" err="1"/>
              <a:t>anghenion</a:t>
            </a:r>
            <a:r>
              <a:rPr lang="en-US" sz="800" dirty="0"/>
              <a:t>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wedyn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sicirhau</a:t>
            </a:r>
            <a:r>
              <a:rPr lang="en-US" sz="800" dirty="0"/>
              <a:t> </a:t>
            </a:r>
            <a:r>
              <a:rPr lang="en-US" sz="800" dirty="0" err="1"/>
              <a:t>fod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</a:t>
            </a:r>
            <a:r>
              <a:rPr lang="en-US" sz="800" dirty="0" err="1"/>
              <a:t>plentyn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unrhyw</a:t>
            </a:r>
            <a:r>
              <a:rPr lang="en-US" sz="800" dirty="0"/>
              <a:t> </a:t>
            </a:r>
            <a:r>
              <a:rPr lang="en-US" sz="800" dirty="0" err="1"/>
              <a:t>cymorth</a:t>
            </a:r>
            <a:r>
              <a:rPr lang="en-US" sz="800" dirty="0"/>
              <a:t>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eisiau</a:t>
            </a:r>
            <a:r>
              <a:rPr lang="en-US" sz="800" dirty="0"/>
              <a:t> I </a:t>
            </a:r>
            <a:r>
              <a:rPr lang="en-US" sz="800" dirty="0" err="1"/>
              <a:t>llwyddo</a:t>
            </a:r>
            <a:r>
              <a:rPr lang="en-US" sz="800" dirty="0"/>
              <a:t> (GIG,2023). </a:t>
            </a:r>
            <a:r>
              <a:rPr lang="en-US" sz="800" dirty="0" err="1"/>
              <a:t>Mantais</a:t>
            </a:r>
            <a:r>
              <a:rPr lang="en-US" sz="800" dirty="0"/>
              <a:t> </a:t>
            </a:r>
            <a:r>
              <a:rPr lang="en-US" sz="800" dirty="0" err="1"/>
              <a:t>arall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cynnwys</a:t>
            </a:r>
            <a:r>
              <a:rPr lang="en-US" sz="800" dirty="0"/>
              <a:t> </a:t>
            </a:r>
            <a:r>
              <a:rPr lang="en-US" sz="800" dirty="0" err="1"/>
              <a:t>creu</a:t>
            </a:r>
            <a:r>
              <a:rPr lang="en-US" sz="800" dirty="0"/>
              <a:t> </a:t>
            </a:r>
            <a:r>
              <a:rPr lang="en-US" sz="800" dirty="0" err="1"/>
              <a:t>hunan</a:t>
            </a:r>
            <a:r>
              <a:rPr lang="en-US" sz="800" dirty="0"/>
              <a:t> </a:t>
            </a:r>
            <a:r>
              <a:rPr lang="en-US" sz="800" dirty="0" err="1"/>
              <a:t>barch</a:t>
            </a:r>
            <a:r>
              <a:rPr lang="en-US" sz="800" dirty="0"/>
              <a:t> </a:t>
            </a:r>
            <a:r>
              <a:rPr lang="en-US" sz="800" dirty="0" err="1"/>
              <a:t>cadarnhaol</a:t>
            </a:r>
            <a:r>
              <a:rPr lang="en-US" sz="800" dirty="0"/>
              <a:t>,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darparu</a:t>
            </a:r>
            <a:r>
              <a:rPr lang="en-US" sz="800" dirty="0"/>
              <a:t> </a:t>
            </a:r>
            <a:r>
              <a:rPr lang="en-US" sz="800" dirty="0" err="1"/>
              <a:t>hyder</a:t>
            </a:r>
            <a:r>
              <a:rPr lang="en-US" sz="800" dirty="0"/>
              <a:t>, </a:t>
            </a:r>
            <a:r>
              <a:rPr lang="en-US" sz="800" dirty="0" err="1"/>
              <a:t>cymhelliant</a:t>
            </a:r>
            <a:r>
              <a:rPr lang="en-US" sz="800" dirty="0"/>
              <a:t> a </a:t>
            </a:r>
            <a:r>
              <a:rPr lang="en-US" sz="800" dirty="0" err="1"/>
              <a:t>pherthynas</a:t>
            </a:r>
            <a:r>
              <a:rPr lang="en-US" sz="800" dirty="0"/>
              <a:t> </a:t>
            </a:r>
            <a:r>
              <a:rPr lang="en-US" sz="800" dirty="0" err="1"/>
              <a:t>gadarnhaol</a:t>
            </a:r>
            <a:r>
              <a:rPr lang="en-US" sz="800" dirty="0"/>
              <a:t> ag </a:t>
            </a:r>
            <a:r>
              <a:rPr lang="en-US" sz="800" dirty="0" err="1"/>
              <a:t>addysg</a:t>
            </a:r>
            <a:r>
              <a:rPr lang="en-US" sz="800" dirty="0"/>
              <a:t>(Reid, 2007).  Mae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diagnosistig</a:t>
            </a:r>
            <a:r>
              <a:rPr lang="en-US" sz="800" dirty="0"/>
              <a:t> </a:t>
            </a:r>
            <a:r>
              <a:rPr lang="en-US" sz="800" dirty="0" err="1"/>
              <a:t>hefyd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lleihau</a:t>
            </a:r>
            <a:r>
              <a:rPr lang="en-US" sz="800" dirty="0"/>
              <a:t> </a:t>
            </a:r>
            <a:r>
              <a:rPr lang="en-US" sz="800" dirty="0" err="1"/>
              <a:t>risg</a:t>
            </a:r>
            <a:r>
              <a:rPr lang="en-US" sz="800" dirty="0"/>
              <a:t> o </a:t>
            </a:r>
            <a:r>
              <a:rPr lang="en-US" sz="800" dirty="0" err="1"/>
              <a:t>isleder</a:t>
            </a:r>
            <a:r>
              <a:rPr lang="en-US" sz="800" dirty="0"/>
              <a:t> a </a:t>
            </a:r>
            <a:r>
              <a:rPr lang="en-US" sz="800" dirty="0" err="1"/>
              <a:t>phryder</a:t>
            </a:r>
            <a:r>
              <a:rPr lang="en-US" sz="800" dirty="0"/>
              <a:t>(</a:t>
            </a:r>
            <a:r>
              <a:rPr lang="en-US" sz="800" dirty="0" err="1"/>
              <a:t>Eissa</a:t>
            </a:r>
            <a:r>
              <a:rPr lang="en-US" sz="800" dirty="0"/>
              <a:t>, 2010); </a:t>
            </a:r>
            <a:r>
              <a:rPr lang="en-US" sz="800" dirty="0" err="1"/>
              <a:t>eto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osgoi</a:t>
            </a:r>
            <a:r>
              <a:rPr lang="en-US" sz="800" dirty="0"/>
              <a:t> </a:t>
            </a:r>
            <a:r>
              <a:rPr lang="en-US" sz="800" dirty="0" err="1"/>
              <a:t>methiant</a:t>
            </a:r>
            <a:r>
              <a:rPr lang="en-US" sz="800" dirty="0"/>
              <a:t> </a:t>
            </a:r>
            <a:r>
              <a:rPr lang="en-US" sz="800" dirty="0" err="1"/>
              <a:t>llythrenyedd</a:t>
            </a:r>
            <a:r>
              <a:rPr lang="en-US" sz="800" dirty="0"/>
              <a:t> </a:t>
            </a:r>
            <a:r>
              <a:rPr lang="en-US" sz="800" dirty="0" err="1"/>
              <a:t>cynnar</a:t>
            </a:r>
            <a:r>
              <a:rPr lang="en-US" sz="800" dirty="0"/>
              <a:t> a </a:t>
            </a:r>
            <a:r>
              <a:rPr lang="en-US" sz="800" dirty="0" err="1"/>
              <a:t>phroblemau</a:t>
            </a:r>
            <a:r>
              <a:rPr lang="en-US" sz="800" dirty="0"/>
              <a:t> </a:t>
            </a:r>
            <a:r>
              <a:rPr lang="en-US" sz="800" dirty="0" err="1"/>
              <a:t>cymdeithasol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ddiweddarch</a:t>
            </a:r>
            <a:r>
              <a:rPr lang="en-US" sz="800" dirty="0"/>
              <a:t>(Dyslexia Assessment, Dim </a:t>
            </a:r>
            <a:r>
              <a:rPr lang="en-US" sz="800" dirty="0" err="1"/>
              <a:t>Dyddiad</a:t>
            </a:r>
            <a:r>
              <a:rPr lang="en-US" sz="800" dirty="0"/>
              <a:t>). </a:t>
            </a:r>
            <a:r>
              <a:rPr lang="en-US" sz="800" dirty="0" err="1"/>
              <a:t>Ymyriadau</a:t>
            </a:r>
            <a:r>
              <a:rPr lang="en-US" sz="800" dirty="0"/>
              <a:t> </a:t>
            </a:r>
            <a:r>
              <a:rPr lang="en-US" sz="800" dirty="0" err="1"/>
              <a:t>cynnar</a:t>
            </a:r>
            <a:r>
              <a:rPr lang="en-US" sz="800" dirty="0"/>
              <a:t>= </a:t>
            </a:r>
            <a:r>
              <a:rPr lang="en-US" sz="800" dirty="0" err="1"/>
              <a:t>canlyniadau</a:t>
            </a:r>
            <a:r>
              <a:rPr lang="en-US" sz="800" dirty="0"/>
              <a:t> </a:t>
            </a:r>
            <a:r>
              <a:rPr lang="en-US" sz="800" dirty="0" err="1"/>
              <a:t>gorau</a:t>
            </a:r>
            <a:r>
              <a:rPr lang="en-US" sz="800" dirty="0"/>
              <a:t> </a:t>
            </a:r>
            <a:r>
              <a:rPr lang="en-US" sz="800" dirty="0" err="1"/>
              <a:t>posib</a:t>
            </a:r>
            <a:r>
              <a:rPr lang="en-US" sz="800" dirty="0"/>
              <a:t>(Alexander ac Slinge-Constant, 2004). </a:t>
            </a:r>
            <a:r>
              <a:rPr lang="en-US" sz="800" dirty="0" err="1"/>
              <a:t>Mae’n</a:t>
            </a:r>
            <a:r>
              <a:rPr lang="en-US" sz="800" dirty="0"/>
              <a:t> </a:t>
            </a:r>
            <a:r>
              <a:rPr lang="en-US" sz="800" dirty="0" err="1"/>
              <a:t>ofynnol</a:t>
            </a:r>
            <a:r>
              <a:rPr lang="en-US" sz="800" dirty="0"/>
              <a:t> i </a:t>
            </a:r>
            <a:r>
              <a:rPr lang="en-US" sz="800" dirty="0" err="1"/>
              <a:t>ysgolion</a:t>
            </a:r>
            <a:r>
              <a:rPr lang="en-US" sz="800" dirty="0"/>
              <a:t> </a:t>
            </a:r>
            <a:r>
              <a:rPr lang="en-US" sz="800" dirty="0" err="1"/>
              <a:t>darparu</a:t>
            </a:r>
            <a:r>
              <a:rPr lang="en-US" sz="800" dirty="0"/>
              <a:t> </a:t>
            </a:r>
            <a:r>
              <a:rPr lang="en-US" sz="800" dirty="0" err="1"/>
              <a:t>addasiadau</a:t>
            </a:r>
            <a:r>
              <a:rPr lang="en-US" sz="800" dirty="0"/>
              <a:t> </a:t>
            </a:r>
            <a:r>
              <a:rPr lang="en-US" sz="800" dirty="0" err="1"/>
              <a:t>rhesymol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sicrhau</a:t>
            </a:r>
            <a:r>
              <a:rPr lang="en-US" sz="800" dirty="0"/>
              <a:t> bod </a:t>
            </a:r>
            <a:r>
              <a:rPr lang="en-US" sz="800" dirty="0" err="1"/>
              <a:t>plentyn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mynediad</a:t>
            </a:r>
            <a:r>
              <a:rPr lang="en-US" sz="800" dirty="0"/>
              <a:t> </a:t>
            </a:r>
            <a:r>
              <a:rPr lang="en-US" sz="800" dirty="0" err="1"/>
              <a:t>i’r</a:t>
            </a:r>
            <a:r>
              <a:rPr lang="en-US" sz="800" dirty="0"/>
              <a:t> </a:t>
            </a:r>
            <a:r>
              <a:rPr lang="en-US" sz="800" dirty="0" err="1"/>
              <a:t>cwricwlwm</a:t>
            </a:r>
            <a:r>
              <a:rPr lang="en-US" sz="800" dirty="0"/>
              <a:t> o </a:t>
            </a:r>
            <a:r>
              <a:rPr lang="en-US" sz="800" dirty="0" err="1"/>
              <a:t>ddan</a:t>
            </a:r>
            <a:r>
              <a:rPr lang="en-US" sz="800" dirty="0"/>
              <a:t> </a:t>
            </a:r>
            <a:r>
              <a:rPr lang="en-US" sz="800" dirty="0" err="1"/>
              <a:t>deddf</a:t>
            </a:r>
            <a:r>
              <a:rPr lang="en-US" sz="800" dirty="0"/>
              <a:t> </a:t>
            </a:r>
            <a:r>
              <a:rPr lang="en-US" sz="800" dirty="0" err="1"/>
              <a:t>cydraddoldeb</a:t>
            </a:r>
            <a:r>
              <a:rPr lang="en-US" sz="800" dirty="0"/>
              <a:t> 2010(UNCRC,2023)</a:t>
            </a:r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2554A9-AFCA-EAC6-C877-FC7FDD840966}"/>
              </a:ext>
            </a:extLst>
          </p:cNvPr>
          <p:cNvSpPr txBox="1"/>
          <p:nvPr/>
        </p:nvSpPr>
        <p:spPr>
          <a:xfrm>
            <a:off x="3933335" y="1831378"/>
            <a:ext cx="4024411" cy="412420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/>
              <a:t>Rhwystrau</a:t>
            </a:r>
            <a:r>
              <a:rPr lang="en-US" sz="1400" dirty="0"/>
              <a:t> ac </a:t>
            </a:r>
            <a:r>
              <a:rPr lang="en-US" sz="1400" dirty="0" err="1"/>
              <a:t>heriau</a:t>
            </a:r>
            <a:r>
              <a:rPr lang="en-US" sz="1400" dirty="0"/>
              <a:t>:</a:t>
            </a:r>
          </a:p>
          <a:p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ôl</a:t>
            </a:r>
            <a:r>
              <a:rPr lang="en-US" sz="800" dirty="0"/>
              <a:t> y </a:t>
            </a:r>
            <a:r>
              <a:rPr lang="en-US" sz="800" dirty="0" err="1"/>
              <a:t>Llywodraeth</a:t>
            </a:r>
            <a:r>
              <a:rPr lang="en-US" sz="800" dirty="0"/>
              <a:t> Cymru(2023) </a:t>
            </a:r>
            <a:r>
              <a:rPr lang="en-US" sz="800" dirty="0" err="1"/>
              <a:t>mae</a:t>
            </a:r>
            <a:r>
              <a:rPr lang="en-US" sz="800" dirty="0"/>
              <a:t> </a:t>
            </a:r>
            <a:r>
              <a:rPr lang="en-US" sz="800" dirty="0" err="1"/>
              <a:t>yna</a:t>
            </a:r>
            <a:r>
              <a:rPr lang="en-US" sz="800" dirty="0"/>
              <a:t> </a:t>
            </a:r>
            <a:r>
              <a:rPr lang="en-US" sz="800" dirty="0" err="1"/>
              <a:t>nifer</a:t>
            </a:r>
            <a:r>
              <a:rPr lang="en-US" sz="800" dirty="0"/>
              <a:t> o </a:t>
            </a:r>
            <a:r>
              <a:rPr lang="en-US" sz="800" dirty="0" err="1"/>
              <a:t>hyfforddiant</a:t>
            </a:r>
            <a:r>
              <a:rPr lang="en-US" sz="800" dirty="0"/>
              <a:t> </a:t>
            </a:r>
            <a:r>
              <a:rPr lang="en-US" sz="800" dirty="0" err="1"/>
              <a:t>ar</a:t>
            </a:r>
            <a:r>
              <a:rPr lang="en-US" sz="800" dirty="0"/>
              <a:t> </a:t>
            </a:r>
            <a:r>
              <a:rPr lang="en-US" sz="800" dirty="0" err="1"/>
              <a:t>gael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athrawon</a:t>
            </a:r>
            <a:r>
              <a:rPr lang="en-US" sz="800" dirty="0"/>
              <a:t> </a:t>
            </a:r>
            <a:r>
              <a:rPr lang="en-US" sz="800" dirty="0" err="1"/>
              <a:t>dros</a:t>
            </a:r>
            <a:r>
              <a:rPr lang="en-US" sz="800" dirty="0"/>
              <a:t> </a:t>
            </a:r>
            <a:r>
              <a:rPr lang="en-US" sz="800" dirty="0" err="1"/>
              <a:t>cymru</a:t>
            </a:r>
            <a:r>
              <a:rPr lang="en-US" sz="800" dirty="0"/>
              <a:t> er </a:t>
            </a:r>
            <a:r>
              <a:rPr lang="en-US" sz="800" dirty="0" err="1"/>
              <a:t>nid</a:t>
            </a:r>
            <a:r>
              <a:rPr lang="en-US" sz="800" dirty="0"/>
              <a:t> </a:t>
            </a:r>
            <a:r>
              <a:rPr lang="en-US" sz="800" dirty="0" err="1"/>
              <a:t>yw</a:t>
            </a:r>
            <a:r>
              <a:rPr lang="en-US" sz="800" dirty="0"/>
              <a:t> </a:t>
            </a:r>
            <a:r>
              <a:rPr lang="en-US" sz="800" dirty="0" err="1"/>
              <a:t>hyfforddiant</a:t>
            </a:r>
            <a:r>
              <a:rPr lang="en-US" sz="800" dirty="0"/>
              <a:t> </a:t>
            </a:r>
            <a:r>
              <a:rPr lang="en-US" sz="800" dirty="0" err="1"/>
              <a:t>yma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gorfodol</a:t>
            </a:r>
            <a:r>
              <a:rPr lang="en-US" sz="800" dirty="0"/>
              <a:t>, </a:t>
            </a:r>
            <a:r>
              <a:rPr lang="en-US" sz="800" dirty="0" err="1"/>
              <a:t>gyda</a:t>
            </a:r>
            <a:r>
              <a:rPr lang="en-US" sz="800" dirty="0"/>
              <a:t> </a:t>
            </a:r>
            <a:r>
              <a:rPr lang="en-US" sz="800" dirty="0" err="1"/>
              <a:t>rhai</a:t>
            </a:r>
            <a:r>
              <a:rPr lang="en-US" sz="800" dirty="0"/>
              <a:t> </a:t>
            </a:r>
            <a:r>
              <a:rPr lang="en-US" sz="800" dirty="0" err="1"/>
              <a:t>ysgolion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unig</a:t>
            </a:r>
            <a:r>
              <a:rPr lang="en-US" sz="800" dirty="0"/>
              <a:t> </a:t>
            </a:r>
            <a:r>
              <a:rPr lang="en-US" sz="800" dirty="0" err="1"/>
              <a:t>ariannu</a:t>
            </a:r>
            <a:r>
              <a:rPr lang="en-US" sz="800" dirty="0"/>
              <a:t> un </a:t>
            </a:r>
            <a:r>
              <a:rPr lang="en-US" sz="800" dirty="0" err="1"/>
              <a:t>aelod</a:t>
            </a:r>
            <a:r>
              <a:rPr lang="en-US" sz="800" dirty="0"/>
              <a:t> o staff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unig</a:t>
            </a:r>
            <a:r>
              <a:rPr lang="en-US" sz="800" dirty="0"/>
              <a:t> </a:t>
            </a:r>
            <a:r>
              <a:rPr lang="en-US" sz="800" dirty="0" err="1"/>
              <a:t>efo’r</a:t>
            </a:r>
            <a:r>
              <a:rPr lang="en-US" sz="800" dirty="0"/>
              <a:t> </a:t>
            </a:r>
            <a:r>
              <a:rPr lang="en-US" sz="800" dirty="0" err="1"/>
              <a:t>hyfforddiant</a:t>
            </a:r>
            <a:r>
              <a:rPr lang="en-US" sz="800" dirty="0"/>
              <a:t>; </a:t>
            </a:r>
            <a:r>
              <a:rPr lang="en-US" sz="800" dirty="0" err="1"/>
              <a:t>mae</a:t>
            </a:r>
            <a:r>
              <a:rPr lang="en-US" sz="800" dirty="0"/>
              <a:t> </a:t>
            </a:r>
            <a:r>
              <a:rPr lang="en-US" sz="800" dirty="0" err="1"/>
              <a:t>hyn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oherwydd</a:t>
            </a:r>
            <a:r>
              <a:rPr lang="en-US" sz="800" dirty="0"/>
              <a:t> </a:t>
            </a:r>
            <a:r>
              <a:rPr lang="en-US" sz="800" dirty="0" err="1"/>
              <a:t>dyffig</a:t>
            </a:r>
            <a:r>
              <a:rPr lang="en-US" sz="800" dirty="0"/>
              <a:t> </a:t>
            </a:r>
            <a:r>
              <a:rPr lang="en-US" sz="800" dirty="0" err="1"/>
              <a:t>cyllid</a:t>
            </a:r>
            <a:r>
              <a:rPr lang="en-US" sz="800" dirty="0"/>
              <a:t> ac </a:t>
            </a:r>
            <a:r>
              <a:rPr lang="en-US" sz="800" dirty="0" err="1"/>
              <a:t>diffyg</a:t>
            </a:r>
            <a:r>
              <a:rPr lang="en-US" sz="800" dirty="0"/>
              <a:t> </a:t>
            </a:r>
            <a:r>
              <a:rPr lang="en-US" sz="800" dirty="0" err="1"/>
              <a:t>hyfforddiant</a:t>
            </a:r>
            <a:r>
              <a:rPr lang="en-US" sz="800" dirty="0"/>
              <a:t> </a:t>
            </a:r>
            <a:r>
              <a:rPr lang="en-US" sz="800" dirty="0" err="1"/>
              <a:t>trwy</a:t>
            </a:r>
            <a:r>
              <a:rPr lang="en-US" sz="800" dirty="0"/>
              <a:t> y </a:t>
            </a:r>
            <a:r>
              <a:rPr lang="en-US" sz="800" dirty="0" err="1"/>
              <a:t>gyfrwng</a:t>
            </a:r>
            <a:r>
              <a:rPr lang="en-US" sz="800" dirty="0"/>
              <a:t> y </a:t>
            </a:r>
            <a:r>
              <a:rPr lang="en-US" sz="800" dirty="0" err="1"/>
              <a:t>gymraeg</a:t>
            </a:r>
            <a:r>
              <a:rPr lang="en-US" sz="800" dirty="0"/>
              <a:t>.  </a:t>
            </a:r>
            <a:r>
              <a:rPr lang="en-US" sz="800" dirty="0" err="1"/>
              <a:t>Oherwydd</a:t>
            </a:r>
            <a:r>
              <a:rPr lang="en-US" sz="800" dirty="0"/>
              <a:t> </a:t>
            </a:r>
            <a:r>
              <a:rPr lang="en-US" sz="800" dirty="0" err="1"/>
              <a:t>hyn</a:t>
            </a:r>
            <a:r>
              <a:rPr lang="en-US" sz="800" dirty="0"/>
              <a:t> </a:t>
            </a:r>
            <a:r>
              <a:rPr lang="en-US" sz="800" dirty="0" err="1"/>
              <a:t>maent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arwain</a:t>
            </a:r>
            <a:r>
              <a:rPr lang="en-US" sz="800" dirty="0"/>
              <a:t> at </a:t>
            </a:r>
            <a:r>
              <a:rPr lang="en-US" sz="800" dirty="0" err="1"/>
              <a:t>ymarferwyr</a:t>
            </a:r>
            <a:r>
              <a:rPr lang="en-US" sz="800" dirty="0"/>
              <a:t>/ </a:t>
            </a:r>
            <a:r>
              <a:rPr lang="en-US" sz="800" dirty="0" err="1"/>
              <a:t>athrawon</a:t>
            </a:r>
            <a:r>
              <a:rPr lang="en-US" sz="800" dirty="0"/>
              <a:t> </a:t>
            </a:r>
            <a:r>
              <a:rPr lang="en-US" sz="800" dirty="0" err="1"/>
              <a:t>efo</a:t>
            </a:r>
            <a:r>
              <a:rPr lang="en-US" sz="800" dirty="0"/>
              <a:t> </a:t>
            </a:r>
            <a:r>
              <a:rPr lang="en-US" sz="800" dirty="0" err="1"/>
              <a:t>diffyg</a:t>
            </a:r>
            <a:r>
              <a:rPr lang="en-US" sz="800" dirty="0"/>
              <a:t> </a:t>
            </a:r>
            <a:r>
              <a:rPr lang="en-US" sz="800" dirty="0" err="1"/>
              <a:t>wybodaeth</a:t>
            </a:r>
            <a:r>
              <a:rPr lang="en-US" sz="800" dirty="0"/>
              <a:t> </a:t>
            </a:r>
            <a:r>
              <a:rPr lang="en-US" sz="800" dirty="0" err="1"/>
              <a:t>lle</a:t>
            </a:r>
            <a:r>
              <a:rPr lang="en-US" sz="800" dirty="0"/>
              <a:t> </a:t>
            </a:r>
            <a:r>
              <a:rPr lang="en-US" sz="800" dirty="0" err="1"/>
              <a:t>bydd</a:t>
            </a:r>
            <a:r>
              <a:rPr lang="en-US" sz="800" dirty="0"/>
              <a:t> </a:t>
            </a:r>
            <a:r>
              <a:rPr lang="en-US" sz="800" dirty="0" err="1"/>
              <a:t>nifer</a:t>
            </a:r>
            <a:r>
              <a:rPr lang="en-US" sz="800" dirty="0"/>
              <a:t> o </a:t>
            </a:r>
            <a:r>
              <a:rPr lang="en-US" sz="800" dirty="0" err="1"/>
              <a:t>blant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camddiagnosio</a:t>
            </a:r>
            <a:r>
              <a:rPr lang="en-US" sz="800" dirty="0"/>
              <a:t>, </a:t>
            </a:r>
            <a:r>
              <a:rPr lang="en-US" sz="800" dirty="0" err="1"/>
              <a:t>derbyn</a:t>
            </a:r>
            <a:r>
              <a:rPr lang="en-US" sz="800" dirty="0"/>
              <a:t> y </a:t>
            </a:r>
            <a:r>
              <a:rPr lang="en-US" sz="800" dirty="0" err="1"/>
              <a:t>cymorth</a:t>
            </a:r>
            <a:r>
              <a:rPr lang="en-US" sz="800" dirty="0"/>
              <a:t> </a:t>
            </a:r>
            <a:r>
              <a:rPr lang="en-US" sz="800" dirty="0" err="1"/>
              <a:t>anghywir</a:t>
            </a:r>
            <a:r>
              <a:rPr lang="en-US" sz="800" dirty="0"/>
              <a:t>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arwain</a:t>
            </a:r>
            <a:r>
              <a:rPr lang="en-US" sz="800" dirty="0"/>
              <a:t> </a:t>
            </a:r>
            <a:r>
              <a:rPr lang="en-US" sz="800" dirty="0" err="1"/>
              <a:t>tuag</a:t>
            </a:r>
            <a:r>
              <a:rPr lang="en-US" sz="800" dirty="0"/>
              <a:t> at </a:t>
            </a:r>
            <a:r>
              <a:rPr lang="en-US" sz="800" dirty="0" err="1"/>
              <a:t>nifer</a:t>
            </a:r>
            <a:r>
              <a:rPr lang="en-US" sz="800" dirty="0"/>
              <a:t> o </a:t>
            </a:r>
            <a:r>
              <a:rPr lang="en-US" sz="800" dirty="0" err="1"/>
              <a:t>broblemau</a:t>
            </a:r>
            <a:r>
              <a:rPr lang="en-US" sz="800" dirty="0"/>
              <a:t> </a:t>
            </a:r>
            <a:r>
              <a:rPr lang="en-US" sz="800" dirty="0" err="1"/>
              <a:t>eraill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ddiweddarach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bywyd</a:t>
            </a:r>
            <a:r>
              <a:rPr lang="en-US" sz="800" dirty="0"/>
              <a:t>.</a:t>
            </a:r>
          </a:p>
          <a:p>
            <a:endParaRPr lang="en-US" sz="800" dirty="0"/>
          </a:p>
          <a:p>
            <a:r>
              <a:rPr lang="en-US" sz="800" dirty="0" err="1"/>
              <a:t>Ar</a:t>
            </a:r>
            <a:r>
              <a:rPr lang="en-US" sz="800" dirty="0"/>
              <a:t> </a:t>
            </a:r>
            <a:r>
              <a:rPr lang="en-US" sz="800" dirty="0" err="1"/>
              <a:t>amcangyfrif</a:t>
            </a:r>
            <a:r>
              <a:rPr lang="en-US" sz="800" dirty="0"/>
              <a:t> </a:t>
            </a:r>
            <a:r>
              <a:rPr lang="en-US" sz="800" dirty="0" err="1"/>
              <a:t>tua</a:t>
            </a:r>
            <a:r>
              <a:rPr lang="en-US" sz="800" dirty="0"/>
              <a:t> 80% o plant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mynychu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ysgol</a:t>
            </a:r>
            <a:r>
              <a:rPr lang="en-US" sz="800" dirty="0"/>
              <a:t> </a:t>
            </a:r>
            <a:r>
              <a:rPr lang="en-US" sz="800" dirty="0" err="1"/>
              <a:t>efo</a:t>
            </a:r>
            <a:r>
              <a:rPr lang="en-US" sz="800" dirty="0"/>
              <a:t> </a:t>
            </a:r>
            <a:r>
              <a:rPr lang="en-US" sz="800" dirty="0" err="1"/>
              <a:t>dyslecsia</a:t>
            </a:r>
            <a:r>
              <a:rPr lang="en-US" sz="800" dirty="0"/>
              <a:t> </a:t>
            </a:r>
            <a:r>
              <a:rPr lang="en-US" sz="800" dirty="0" err="1"/>
              <a:t>wedi</a:t>
            </a:r>
            <a:r>
              <a:rPr lang="en-US" sz="800" dirty="0"/>
              <a:t> </a:t>
            </a:r>
            <a:r>
              <a:rPr lang="en-US" sz="800" dirty="0" err="1"/>
              <a:t>mynd</a:t>
            </a:r>
            <a:r>
              <a:rPr lang="en-US" sz="800" dirty="0"/>
              <a:t> </a:t>
            </a:r>
            <a:r>
              <a:rPr lang="en-US" sz="800" dirty="0" err="1"/>
              <a:t>heb</a:t>
            </a:r>
            <a:r>
              <a:rPr lang="en-US" sz="800" dirty="0"/>
              <a:t> </a:t>
            </a:r>
            <a:r>
              <a:rPr lang="en-US" sz="800" dirty="0" err="1"/>
              <a:t>diagnostig</a:t>
            </a:r>
            <a:r>
              <a:rPr lang="en-US" sz="800" dirty="0"/>
              <a:t>(Wales Dyslexia, 2023)</a:t>
            </a:r>
          </a:p>
          <a:p>
            <a:r>
              <a:rPr lang="en-US" sz="800" dirty="0"/>
              <a:t>Mae </a:t>
            </a:r>
            <a:r>
              <a:rPr lang="en-US" sz="800" dirty="0" err="1"/>
              <a:t>cyfranogiad</a:t>
            </a:r>
            <a:r>
              <a:rPr lang="en-US" sz="800" dirty="0"/>
              <a:t> </a:t>
            </a:r>
            <a:r>
              <a:rPr lang="en-US" sz="800" dirty="0" err="1"/>
              <a:t>athrawon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hanfodol</a:t>
            </a:r>
            <a:r>
              <a:rPr lang="en-US" sz="800" dirty="0"/>
              <a:t> o </a:t>
            </a:r>
            <a:r>
              <a:rPr lang="en-US" sz="800" dirty="0" err="1"/>
              <a:t>fewn</a:t>
            </a:r>
            <a:r>
              <a:rPr lang="en-US" sz="800" dirty="0"/>
              <a:t> </a:t>
            </a:r>
            <a:r>
              <a:rPr lang="en-US" sz="800" dirty="0" err="1"/>
              <a:t>diagnostig</a:t>
            </a:r>
            <a:r>
              <a:rPr lang="en-US" sz="800" dirty="0"/>
              <a:t>, </a:t>
            </a:r>
            <a:r>
              <a:rPr lang="en-US" sz="800" dirty="0" err="1"/>
              <a:t>cymorth</a:t>
            </a:r>
            <a:r>
              <a:rPr lang="en-US" sz="800" dirty="0"/>
              <a:t>, </a:t>
            </a:r>
            <a:r>
              <a:rPr lang="en-US" sz="800" dirty="0" err="1"/>
              <a:t>cynlluniau</a:t>
            </a:r>
            <a:r>
              <a:rPr lang="en-US" sz="800" dirty="0"/>
              <a:t> ac </a:t>
            </a:r>
            <a:r>
              <a:rPr lang="en-US" sz="800" dirty="0" err="1"/>
              <a:t>gwelliant</a:t>
            </a:r>
            <a:r>
              <a:rPr lang="en-US" sz="800" dirty="0"/>
              <a:t> </a:t>
            </a:r>
            <a:r>
              <a:rPr lang="en-US" sz="800" dirty="0" err="1"/>
              <a:t>fodd</a:t>
            </a:r>
            <a:r>
              <a:rPr lang="en-US" sz="800" dirty="0"/>
              <a:t> </a:t>
            </a:r>
            <a:r>
              <a:rPr lang="en-US" sz="800" dirty="0" err="1"/>
              <a:t>bynnag</a:t>
            </a:r>
            <a:r>
              <a:rPr lang="en-US" sz="800" dirty="0"/>
              <a:t>, </a:t>
            </a:r>
            <a:r>
              <a:rPr lang="en-US" sz="800" dirty="0" err="1"/>
              <a:t>nid</a:t>
            </a:r>
            <a:r>
              <a:rPr lang="en-US" sz="800" dirty="0"/>
              <a:t> </a:t>
            </a:r>
            <a:r>
              <a:rPr lang="en-US" sz="800" dirty="0" err="1"/>
              <a:t>oes</a:t>
            </a:r>
            <a:r>
              <a:rPr lang="en-US" sz="800" dirty="0"/>
              <a:t> </a:t>
            </a:r>
            <a:r>
              <a:rPr lang="en-US" sz="800" dirty="0" err="1"/>
              <a:t>llawer</a:t>
            </a:r>
            <a:r>
              <a:rPr lang="en-US" sz="800" dirty="0"/>
              <a:t> </a:t>
            </a:r>
            <a:r>
              <a:rPr lang="en-US" sz="800" dirty="0" err="1"/>
              <a:t>ohonynt</a:t>
            </a:r>
            <a:r>
              <a:rPr lang="en-US" sz="800" dirty="0"/>
              <a:t> </a:t>
            </a:r>
            <a:r>
              <a:rPr lang="en-US" sz="800" dirty="0" err="1"/>
              <a:t>efo’r</a:t>
            </a:r>
            <a:r>
              <a:rPr lang="en-US" sz="800" dirty="0"/>
              <a:t> </a:t>
            </a:r>
            <a:r>
              <a:rPr lang="en-US" sz="800" dirty="0" err="1"/>
              <a:t>adnoddau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ganfod</a:t>
            </a:r>
            <a:r>
              <a:rPr lang="en-US" sz="800" dirty="0"/>
              <a:t> a </a:t>
            </a:r>
            <a:r>
              <a:rPr lang="en-US" sz="800" dirty="0" err="1"/>
              <a:t>chefnogi</a:t>
            </a:r>
            <a:r>
              <a:rPr lang="en-US" sz="800" dirty="0"/>
              <a:t> plant </a:t>
            </a:r>
            <a:r>
              <a:rPr lang="en-US" sz="800" dirty="0" err="1"/>
              <a:t>efo</a:t>
            </a:r>
            <a:r>
              <a:rPr lang="en-US" sz="800" dirty="0"/>
              <a:t> </a:t>
            </a:r>
            <a:r>
              <a:rPr lang="en-US" sz="800" dirty="0" err="1"/>
              <a:t>dyslecia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gywir</a:t>
            </a:r>
            <a:r>
              <a:rPr lang="en-US" sz="800" dirty="0"/>
              <a:t>(Waddington, 2005). </a:t>
            </a:r>
          </a:p>
          <a:p>
            <a:endParaRPr lang="en-US" sz="800" dirty="0"/>
          </a:p>
          <a:p>
            <a:r>
              <a:rPr lang="en-US" sz="800" dirty="0"/>
              <a:t>Mae </a:t>
            </a:r>
            <a:r>
              <a:rPr lang="en-US" sz="800" dirty="0" err="1"/>
              <a:t>hyn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oherwydd</a:t>
            </a:r>
            <a:r>
              <a:rPr lang="en-US" sz="800" dirty="0"/>
              <a:t> </a:t>
            </a:r>
            <a:r>
              <a:rPr lang="en-US" sz="800" dirty="0" err="1"/>
              <a:t>nid</a:t>
            </a:r>
            <a:r>
              <a:rPr lang="en-US" sz="800" dirty="0"/>
              <a:t> </a:t>
            </a:r>
            <a:r>
              <a:rPr lang="en-US" sz="800" dirty="0" err="1"/>
              <a:t>yw</a:t>
            </a:r>
            <a:r>
              <a:rPr lang="en-US" sz="800" dirty="0"/>
              <a:t> </a:t>
            </a:r>
            <a:r>
              <a:rPr lang="en-US" sz="800" dirty="0" err="1"/>
              <a:t>cyllid</a:t>
            </a:r>
            <a:r>
              <a:rPr lang="en-US" sz="800" dirty="0"/>
              <a:t> </a:t>
            </a:r>
            <a:r>
              <a:rPr lang="en-US" sz="800" dirty="0" err="1"/>
              <a:t>penodol</a:t>
            </a:r>
            <a:r>
              <a:rPr lang="en-US" sz="800" dirty="0"/>
              <a:t> </a:t>
            </a:r>
            <a:r>
              <a:rPr lang="en-US" sz="800" dirty="0" err="1"/>
              <a:t>ar</a:t>
            </a:r>
            <a:r>
              <a:rPr lang="en-US" sz="800" dirty="0"/>
              <a:t> </a:t>
            </a:r>
            <a:r>
              <a:rPr lang="en-US" sz="800" dirty="0" err="1"/>
              <a:t>gael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wasanaethau</a:t>
            </a:r>
            <a:r>
              <a:rPr lang="en-US" sz="800" dirty="0"/>
              <a:t>, </a:t>
            </a:r>
            <a:r>
              <a:rPr lang="en-US" sz="800" dirty="0" err="1"/>
              <a:t>sefydliadau</a:t>
            </a:r>
            <a:r>
              <a:rPr lang="en-US" sz="800" dirty="0"/>
              <a:t>, </a:t>
            </a:r>
            <a:r>
              <a:rPr lang="en-US" sz="800" dirty="0" err="1"/>
              <a:t>hyfforddiant</a:t>
            </a:r>
            <a:r>
              <a:rPr lang="en-US" sz="800" dirty="0"/>
              <a:t> ac </a:t>
            </a:r>
            <a:r>
              <a:rPr lang="en-US" sz="800" dirty="0" err="1"/>
              <a:t>adnoddau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ddyslecsia</a:t>
            </a:r>
            <a:r>
              <a:rPr lang="en-US" sz="800" dirty="0"/>
              <a:t>(SEN </a:t>
            </a:r>
            <a:r>
              <a:rPr lang="en-US" sz="800" dirty="0" err="1"/>
              <a:t>Help,D.D</a:t>
            </a:r>
            <a:r>
              <a:rPr lang="en-US" sz="800" dirty="0"/>
              <a:t>). </a:t>
            </a:r>
            <a:r>
              <a:rPr lang="en-US" sz="800" dirty="0" err="1"/>
              <a:t>Mae’r</a:t>
            </a:r>
            <a:r>
              <a:rPr lang="en-US" sz="800" dirty="0"/>
              <a:t> </a:t>
            </a:r>
            <a:r>
              <a:rPr lang="en-US" sz="800" dirty="0" err="1"/>
              <a:t>cyllid</a:t>
            </a:r>
            <a:r>
              <a:rPr lang="en-US" sz="800" dirty="0"/>
              <a:t> </a:t>
            </a:r>
            <a:r>
              <a:rPr lang="en-US" sz="800" dirty="0" err="1"/>
              <a:t>mae</a:t>
            </a:r>
            <a:r>
              <a:rPr lang="en-US" sz="800" dirty="0"/>
              <a:t> </a:t>
            </a:r>
            <a:r>
              <a:rPr lang="en-US" sz="800" dirty="0" err="1"/>
              <a:t>ysgolion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cael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rhannu</a:t>
            </a:r>
            <a:r>
              <a:rPr lang="en-US" sz="800" dirty="0"/>
              <a:t> </a:t>
            </a:r>
            <a:r>
              <a:rPr lang="en-US" sz="800" dirty="0" err="1"/>
              <a:t>dros</a:t>
            </a:r>
            <a:r>
              <a:rPr lang="en-US" sz="800" dirty="0"/>
              <a:t> </a:t>
            </a:r>
            <a:r>
              <a:rPr lang="en-US" sz="800" dirty="0" err="1"/>
              <a:t>nifer</a:t>
            </a:r>
            <a:r>
              <a:rPr lang="en-US" sz="800" dirty="0"/>
              <a:t> o </a:t>
            </a:r>
            <a:r>
              <a:rPr lang="en-US" sz="800" dirty="0" err="1"/>
              <a:t>ardaloedd</a:t>
            </a:r>
            <a:r>
              <a:rPr lang="en-US" sz="800" dirty="0"/>
              <a:t> </a:t>
            </a:r>
            <a:r>
              <a:rPr lang="en-US" sz="800" dirty="0" err="1"/>
              <a:t>gyda</a:t>
            </a:r>
            <a:r>
              <a:rPr lang="en-US" sz="800" dirty="0"/>
              <a:t> </a:t>
            </a:r>
            <a:r>
              <a:rPr lang="en-US" sz="800" dirty="0" err="1"/>
              <a:t>cyfrifoldeb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cwmpo</a:t>
            </a:r>
            <a:r>
              <a:rPr lang="en-US" sz="800" dirty="0"/>
              <a:t> </a:t>
            </a:r>
            <a:r>
              <a:rPr lang="en-US" sz="800" dirty="0" err="1"/>
              <a:t>ar</a:t>
            </a:r>
            <a:r>
              <a:rPr lang="en-US" sz="800" dirty="0"/>
              <a:t> </a:t>
            </a:r>
            <a:r>
              <a:rPr lang="en-US" sz="800" dirty="0" err="1"/>
              <a:t>ysgolion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arianu</a:t>
            </a:r>
            <a:r>
              <a:rPr lang="en-US" sz="800" dirty="0"/>
              <a:t> </a:t>
            </a:r>
            <a:r>
              <a:rPr lang="en-US" sz="800" dirty="0" err="1"/>
              <a:t>assessiadau</a:t>
            </a:r>
            <a:r>
              <a:rPr lang="en-US" sz="800" dirty="0"/>
              <a:t> ac </a:t>
            </a:r>
            <a:r>
              <a:rPr lang="en-US" sz="800" dirty="0" err="1"/>
              <a:t>arbenigwyr</a:t>
            </a:r>
            <a:r>
              <a:rPr lang="en-US" sz="800" dirty="0"/>
              <a:t> 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blant</a:t>
            </a:r>
            <a:r>
              <a:rPr lang="en-US" sz="800" dirty="0"/>
              <a:t>. </a:t>
            </a:r>
            <a:r>
              <a:rPr lang="en-US" sz="800" dirty="0" err="1"/>
              <a:t>Yn</a:t>
            </a:r>
            <a:r>
              <a:rPr lang="en-US" sz="800" dirty="0"/>
              <a:t> 2021-2022 </a:t>
            </a:r>
            <a:r>
              <a:rPr lang="en-US" sz="800" dirty="0" err="1"/>
              <a:t>darparoedd</a:t>
            </a:r>
            <a:r>
              <a:rPr lang="en-US" sz="800" dirty="0"/>
              <a:t> y </a:t>
            </a:r>
            <a:r>
              <a:rPr lang="en-US" sz="800" dirty="0" err="1"/>
              <a:t>llywodraeth</a:t>
            </a:r>
            <a:r>
              <a:rPr lang="en-US" sz="800" dirty="0"/>
              <a:t> </a:t>
            </a:r>
            <a:r>
              <a:rPr lang="en-US" sz="800" dirty="0" err="1"/>
              <a:t>cymru</a:t>
            </a:r>
            <a:r>
              <a:rPr lang="en-US" sz="800" dirty="0"/>
              <a:t> £4.5 </a:t>
            </a:r>
            <a:r>
              <a:rPr lang="en-US" sz="800" dirty="0" err="1"/>
              <a:t>miliwn</a:t>
            </a:r>
            <a:r>
              <a:rPr lang="en-US" sz="800" dirty="0"/>
              <a:t> </a:t>
            </a:r>
            <a:r>
              <a:rPr lang="en-US" sz="800" dirty="0" err="1"/>
              <a:t>dros</a:t>
            </a:r>
            <a:r>
              <a:rPr lang="en-US" sz="800" dirty="0"/>
              <a:t> </a:t>
            </a:r>
            <a:r>
              <a:rPr lang="en-US" sz="800" dirty="0" err="1"/>
              <a:t>cymru</a:t>
            </a:r>
            <a:r>
              <a:rPr lang="en-US" sz="800" dirty="0"/>
              <a:t> </a:t>
            </a:r>
            <a:r>
              <a:rPr lang="en-US" sz="800" dirty="0" err="1"/>
              <a:t>cyfan</a:t>
            </a:r>
            <a:r>
              <a:rPr lang="en-US" sz="800" dirty="0"/>
              <a:t> (</a:t>
            </a:r>
            <a:r>
              <a:rPr lang="en-US" sz="800" dirty="0" err="1"/>
              <a:t>Llywodraeth</a:t>
            </a:r>
            <a:r>
              <a:rPr lang="en-US" sz="800" dirty="0"/>
              <a:t> CymruI,2022)</a:t>
            </a:r>
            <a:r>
              <a:rPr lang="en-US" sz="800" dirty="0" err="1"/>
              <a:t>i</a:t>
            </a:r>
            <a:r>
              <a:rPr lang="en-US" sz="800" dirty="0"/>
              <a:t> </a:t>
            </a:r>
            <a:r>
              <a:rPr lang="en-US" sz="800" dirty="0" err="1"/>
              <a:t>gynorthwyo</a:t>
            </a:r>
            <a:r>
              <a:rPr lang="en-US" sz="800" dirty="0"/>
              <a:t> </a:t>
            </a:r>
            <a:r>
              <a:rPr lang="en-US" sz="800" dirty="0" err="1"/>
              <a:t>angenion</a:t>
            </a:r>
            <a:r>
              <a:rPr lang="en-US" sz="800" dirty="0"/>
              <a:t> </a:t>
            </a:r>
            <a:r>
              <a:rPr lang="en-US" sz="800" dirty="0" err="1"/>
              <a:t>dysgu</a:t>
            </a:r>
            <a:r>
              <a:rPr lang="en-US" sz="800" dirty="0"/>
              <a:t> </a:t>
            </a:r>
            <a:r>
              <a:rPr lang="en-US" sz="800" dirty="0" err="1"/>
              <a:t>ychwanegol</a:t>
            </a:r>
            <a:r>
              <a:rPr lang="en-US" sz="800" dirty="0"/>
              <a:t>, </a:t>
            </a:r>
            <a:r>
              <a:rPr lang="en-US" sz="800" dirty="0" err="1"/>
              <a:t>sydd</a:t>
            </a:r>
            <a:r>
              <a:rPr lang="en-US" sz="800" dirty="0"/>
              <a:t> 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creu</a:t>
            </a:r>
            <a:r>
              <a:rPr lang="en-US" sz="800" dirty="0"/>
              <a:t> </a:t>
            </a:r>
            <a:r>
              <a:rPr lang="en-US" sz="800" dirty="0" err="1"/>
              <a:t>cyllideb</a:t>
            </a:r>
            <a:r>
              <a:rPr lang="en-US" sz="800" dirty="0"/>
              <a:t> </a:t>
            </a:r>
            <a:r>
              <a:rPr lang="en-US" sz="800" dirty="0" err="1"/>
              <a:t>rhwyng</a:t>
            </a:r>
            <a:r>
              <a:rPr lang="en-US" sz="800" dirty="0"/>
              <a:t> £1,080 a £821 </a:t>
            </a:r>
            <a:r>
              <a:rPr lang="en-US" sz="800" dirty="0" err="1"/>
              <a:t>fesul</a:t>
            </a:r>
            <a:r>
              <a:rPr lang="en-US" sz="800" dirty="0"/>
              <a:t> </a:t>
            </a:r>
            <a:r>
              <a:rPr lang="en-US" sz="800" dirty="0" err="1"/>
              <a:t>disgybl</a:t>
            </a:r>
            <a:r>
              <a:rPr lang="en-US" sz="800" dirty="0"/>
              <a:t> (British Dyslexia Association, 2022).</a:t>
            </a:r>
          </a:p>
          <a:p>
            <a:r>
              <a:rPr lang="en-US" sz="800" dirty="0"/>
              <a:t>Heb neu </a:t>
            </a:r>
            <a:r>
              <a:rPr lang="en-US" sz="800" dirty="0" err="1"/>
              <a:t>camddiagonstig</a:t>
            </a:r>
            <a:r>
              <a:rPr lang="en-US" sz="800" dirty="0"/>
              <a:t>, </a:t>
            </a:r>
            <a:r>
              <a:rPr lang="en-US" sz="800" dirty="0" err="1"/>
              <a:t>gwrthod</a:t>
            </a:r>
            <a:r>
              <a:rPr lang="en-US" sz="800" dirty="0"/>
              <a:t> neu </a:t>
            </a:r>
            <a:r>
              <a:rPr lang="en-US" sz="800" dirty="0" err="1"/>
              <a:t>darparu</a:t>
            </a:r>
            <a:r>
              <a:rPr lang="en-US" sz="800" dirty="0"/>
              <a:t> y </a:t>
            </a:r>
            <a:r>
              <a:rPr lang="en-US" sz="800" dirty="0" err="1"/>
              <a:t>cymorth</a:t>
            </a:r>
            <a:r>
              <a:rPr lang="en-US" sz="800" dirty="0"/>
              <a:t> </a:t>
            </a:r>
            <a:r>
              <a:rPr lang="en-US" sz="800" dirty="0" err="1"/>
              <a:t>anghywir</a:t>
            </a:r>
            <a:r>
              <a:rPr lang="en-US" sz="800" dirty="0"/>
              <a:t> ac </a:t>
            </a:r>
            <a:r>
              <a:rPr lang="en-US" sz="800" dirty="0" err="1"/>
              <a:t>ymyriadau</a:t>
            </a:r>
            <a:r>
              <a:rPr lang="en-US" sz="800" dirty="0"/>
              <a:t> </a:t>
            </a:r>
            <a:r>
              <a:rPr lang="en-US" sz="800" dirty="0" err="1"/>
              <a:t>hwyr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gallu</a:t>
            </a:r>
            <a:r>
              <a:rPr lang="en-US" sz="800" dirty="0"/>
              <a:t> </a:t>
            </a:r>
            <a:r>
              <a:rPr lang="en-US" sz="800" dirty="0" err="1"/>
              <a:t>mynd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erbyn</a:t>
            </a:r>
            <a:r>
              <a:rPr lang="en-US" sz="800" dirty="0"/>
              <a:t> </a:t>
            </a:r>
            <a:r>
              <a:rPr lang="en-US" sz="800" dirty="0" err="1"/>
              <a:t>yr</a:t>
            </a:r>
            <a:r>
              <a:rPr lang="en-US" sz="800" dirty="0"/>
              <a:t> y </a:t>
            </a:r>
            <a:r>
              <a:rPr lang="en-US" sz="800" dirty="0" err="1"/>
              <a:t>Confensiwn</a:t>
            </a:r>
            <a:r>
              <a:rPr lang="en-US" sz="800" dirty="0"/>
              <a:t> y </a:t>
            </a:r>
            <a:r>
              <a:rPr lang="en-US" sz="800" dirty="0" err="1"/>
              <a:t>Cenhedloedd</a:t>
            </a:r>
            <a:r>
              <a:rPr lang="en-US" sz="800" dirty="0"/>
              <a:t> </a:t>
            </a:r>
            <a:r>
              <a:rPr lang="en-US" sz="800" dirty="0" err="1"/>
              <a:t>Unedig</a:t>
            </a:r>
            <a:r>
              <a:rPr lang="en-US" sz="800" dirty="0"/>
              <a:t> </a:t>
            </a:r>
            <a:r>
              <a:rPr lang="en-US" sz="800" dirty="0" err="1"/>
              <a:t>a’r</a:t>
            </a:r>
            <a:r>
              <a:rPr lang="en-US" sz="800" dirty="0"/>
              <a:t> </a:t>
            </a:r>
            <a:r>
              <a:rPr lang="en-US" sz="800" dirty="0" err="1"/>
              <a:t>Hawliau</a:t>
            </a:r>
            <a:r>
              <a:rPr lang="en-US" sz="800" dirty="0"/>
              <a:t> y </a:t>
            </a:r>
            <a:r>
              <a:rPr lang="en-US" sz="800" dirty="0" err="1"/>
              <a:t>Blentyn</a:t>
            </a:r>
            <a:r>
              <a:rPr lang="en-US" sz="800" dirty="0"/>
              <a:t> </a:t>
            </a:r>
            <a:r>
              <a:rPr lang="en-US" sz="800" dirty="0" err="1"/>
              <a:t>a’i</a:t>
            </a:r>
            <a:r>
              <a:rPr lang="en-US" sz="800" dirty="0"/>
              <a:t> </a:t>
            </a:r>
            <a:r>
              <a:rPr lang="en-US" sz="800" dirty="0" err="1"/>
              <a:t>ymagwedd</a:t>
            </a:r>
            <a:r>
              <a:rPr lang="en-US" sz="800" dirty="0"/>
              <a:t> </a:t>
            </a:r>
            <a:r>
              <a:rPr lang="en-US" sz="800" dirty="0" err="1"/>
              <a:t>gywir</a:t>
            </a:r>
            <a:r>
              <a:rPr lang="en-US" sz="800" dirty="0"/>
              <a:t> plant at </a:t>
            </a:r>
            <a:r>
              <a:rPr lang="en-US" sz="800" dirty="0" err="1"/>
              <a:t>dysgu</a:t>
            </a:r>
            <a:r>
              <a:rPr lang="en-US" sz="800" dirty="0"/>
              <a:t> </a:t>
            </a:r>
            <a:r>
              <a:rPr lang="en-US" sz="800" dirty="0" err="1"/>
              <a:t>ychwanegol</a:t>
            </a:r>
            <a:r>
              <a:rPr lang="en-US" sz="800" dirty="0"/>
              <a:t> er </a:t>
            </a:r>
            <a:r>
              <a:rPr lang="en-US" sz="800" dirty="0" err="1"/>
              <a:t>enghraifft</a:t>
            </a:r>
            <a:r>
              <a:rPr lang="en-US" sz="800" dirty="0"/>
              <a:t> </a:t>
            </a:r>
            <a:r>
              <a:rPr lang="en-US" sz="800" dirty="0" err="1"/>
              <a:t>erthygl</a:t>
            </a:r>
            <a:r>
              <a:rPr lang="en-US" sz="800" dirty="0"/>
              <a:t> 23 ac </a:t>
            </a:r>
            <a:r>
              <a:rPr lang="en-US" sz="800" dirty="0" err="1"/>
              <a:t>erthygl</a:t>
            </a:r>
            <a:r>
              <a:rPr lang="en-US" sz="800" dirty="0"/>
              <a:t> 24 (CCUHP,2023) 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hefyd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arwain</a:t>
            </a:r>
            <a:r>
              <a:rPr lang="en-US" sz="800" dirty="0"/>
              <a:t> at </a:t>
            </a:r>
            <a:r>
              <a:rPr lang="en-US" sz="800" dirty="0" err="1"/>
              <a:t>anghyfartaledd</a:t>
            </a:r>
            <a:r>
              <a:rPr lang="en-US" sz="800" dirty="0"/>
              <a:t> ac </a:t>
            </a:r>
            <a:r>
              <a:rPr lang="en-US" sz="800" dirty="0" err="1"/>
              <a:t>gwahaniaethu</a:t>
            </a:r>
            <a:r>
              <a:rPr lang="en-US" sz="800" dirty="0"/>
              <a:t> </a:t>
            </a:r>
            <a:r>
              <a:rPr lang="en-US" sz="800" dirty="0" err="1"/>
              <a:t>uniongyrchol</a:t>
            </a:r>
            <a:r>
              <a:rPr lang="en-US" sz="800" dirty="0"/>
              <a:t> </a:t>
            </a:r>
            <a:r>
              <a:rPr lang="en-US" sz="800" dirty="0" err="1"/>
              <a:t>sydd</a:t>
            </a:r>
            <a:r>
              <a:rPr lang="en-US" sz="800" dirty="0"/>
              <a:t> </a:t>
            </a:r>
            <a:r>
              <a:rPr lang="en-US" sz="800" dirty="0" err="1"/>
              <a:t>mynd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erbyn</a:t>
            </a:r>
            <a:r>
              <a:rPr lang="en-US" sz="800" dirty="0"/>
              <a:t> </a:t>
            </a:r>
            <a:r>
              <a:rPr lang="en-US" sz="800" dirty="0" err="1"/>
              <a:t>deddf</a:t>
            </a:r>
            <a:r>
              <a:rPr lang="en-US" sz="800" dirty="0"/>
              <a:t> </a:t>
            </a:r>
            <a:r>
              <a:rPr lang="en-US" sz="800" dirty="0" err="1"/>
              <a:t>cydraddoldeb</a:t>
            </a:r>
            <a:r>
              <a:rPr lang="en-US" sz="800" dirty="0"/>
              <a:t> 2010. </a:t>
            </a:r>
          </a:p>
          <a:p>
            <a:endParaRPr lang="en-US" sz="800" dirty="0"/>
          </a:p>
          <a:p>
            <a:r>
              <a:rPr lang="en-US" sz="800" dirty="0" err="1"/>
              <a:t>Nid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unig</a:t>
            </a:r>
            <a:r>
              <a:rPr lang="en-US" sz="800" dirty="0"/>
              <a:t> </a:t>
            </a:r>
            <a:r>
              <a:rPr lang="en-US" sz="800" dirty="0" err="1"/>
              <a:t>yw</a:t>
            </a:r>
            <a:r>
              <a:rPr lang="en-US" sz="800" dirty="0"/>
              <a:t> </a:t>
            </a:r>
            <a:r>
              <a:rPr lang="en-US" sz="800" dirty="0" err="1"/>
              <a:t>athrawon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ardodd</a:t>
            </a:r>
            <a:r>
              <a:rPr lang="en-US" sz="800" dirty="0"/>
              <a:t> </a:t>
            </a:r>
            <a:r>
              <a:rPr lang="en-US" sz="800" dirty="0" err="1"/>
              <a:t>diffyg</a:t>
            </a:r>
            <a:r>
              <a:rPr lang="en-US" sz="800" dirty="0"/>
              <a:t> </a:t>
            </a:r>
            <a:r>
              <a:rPr lang="en-US" sz="800" dirty="0" err="1"/>
              <a:t>hyfforddiant</a:t>
            </a:r>
            <a:r>
              <a:rPr lang="en-US" sz="800" dirty="0"/>
              <a:t> ac </a:t>
            </a:r>
            <a:r>
              <a:rPr lang="en-US" sz="800" dirty="0" err="1"/>
              <a:t>adnoddau</a:t>
            </a:r>
            <a:r>
              <a:rPr lang="en-US" sz="800" dirty="0"/>
              <a:t> </a:t>
            </a:r>
            <a:r>
              <a:rPr lang="en-US" sz="800" dirty="0" err="1"/>
              <a:t>ond</a:t>
            </a:r>
            <a:r>
              <a:rPr lang="en-US" sz="800" dirty="0"/>
              <a:t> </a:t>
            </a:r>
            <a:r>
              <a:rPr lang="en-US" sz="800" dirty="0" err="1"/>
              <a:t>hefyd</a:t>
            </a:r>
            <a:r>
              <a:rPr lang="en-US" sz="800" dirty="0"/>
              <a:t> </a:t>
            </a:r>
            <a:r>
              <a:rPr lang="en-US" sz="800" dirty="0" err="1"/>
              <a:t>rhieni</a:t>
            </a:r>
            <a:r>
              <a:rPr lang="en-US" sz="800" dirty="0"/>
              <a:t>/</a:t>
            </a:r>
            <a:r>
              <a:rPr lang="en-US" sz="800" dirty="0" err="1"/>
              <a:t>gofalwyr</a:t>
            </a:r>
            <a:r>
              <a:rPr lang="en-US" sz="800" dirty="0"/>
              <a:t> </a:t>
            </a:r>
            <a:r>
              <a:rPr lang="en-US" sz="800" dirty="0" err="1"/>
              <a:t>gyda</a:t>
            </a:r>
            <a:r>
              <a:rPr lang="en-US" sz="800" dirty="0"/>
              <a:t> </a:t>
            </a:r>
            <a:r>
              <a:rPr lang="en-US" sz="800" dirty="0" err="1"/>
              <a:t>arolwg</a:t>
            </a:r>
            <a:r>
              <a:rPr lang="en-US" sz="800" dirty="0"/>
              <a:t> </a:t>
            </a:r>
            <a:r>
              <a:rPr lang="en-US" sz="800" dirty="0" err="1"/>
              <a:t>wedi</a:t>
            </a:r>
            <a:r>
              <a:rPr lang="en-US" sz="800" dirty="0"/>
              <a:t> </a:t>
            </a:r>
            <a:r>
              <a:rPr lang="en-US" sz="800" dirty="0" err="1"/>
              <a:t>ei</a:t>
            </a:r>
            <a:r>
              <a:rPr lang="en-US" sz="800" dirty="0"/>
              <a:t> </a:t>
            </a:r>
            <a:r>
              <a:rPr lang="en-US" sz="800" dirty="0" err="1"/>
              <a:t>chreu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2019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ddangos</a:t>
            </a:r>
            <a:r>
              <a:rPr lang="en-US" sz="800" dirty="0"/>
              <a:t> </a:t>
            </a:r>
            <a:r>
              <a:rPr lang="en-US" sz="800" dirty="0" err="1"/>
              <a:t>fod</a:t>
            </a:r>
            <a:r>
              <a:rPr lang="en-US" sz="800" dirty="0"/>
              <a:t> 95% </a:t>
            </a:r>
            <a:r>
              <a:rPr lang="en-US" sz="800" dirty="0" err="1"/>
              <a:t>rheini</a:t>
            </a:r>
            <a:r>
              <a:rPr lang="en-US" sz="800" dirty="0"/>
              <a:t>/</a:t>
            </a:r>
            <a:r>
              <a:rPr lang="en-US" sz="800" dirty="0" err="1"/>
              <a:t>gofalwyr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deimlo</a:t>
            </a:r>
            <a:r>
              <a:rPr lang="en-US" sz="800" dirty="0"/>
              <a:t> </a:t>
            </a:r>
            <a:r>
              <a:rPr lang="en-US" sz="800" dirty="0" err="1"/>
              <a:t>fel</a:t>
            </a:r>
            <a:r>
              <a:rPr lang="en-US" sz="800" dirty="0"/>
              <a:t> </a:t>
            </a:r>
            <a:r>
              <a:rPr lang="en-US" sz="800" dirty="0" err="1"/>
              <a:t>roedden</a:t>
            </a:r>
            <a:r>
              <a:rPr lang="en-US" sz="800" dirty="0"/>
              <a:t> </a:t>
            </a:r>
            <a:r>
              <a:rPr lang="en-US" sz="800" dirty="0" err="1"/>
              <a:t>nhw</a:t>
            </a:r>
            <a:r>
              <a:rPr lang="en-US" sz="800" dirty="0"/>
              <a:t> </a:t>
            </a:r>
            <a:r>
              <a:rPr lang="en-US" sz="800" dirty="0" err="1"/>
              <a:t>yn</a:t>
            </a:r>
            <a:r>
              <a:rPr lang="en-US" sz="800" dirty="0"/>
              <a:t> </a:t>
            </a:r>
            <a:r>
              <a:rPr lang="en-US" sz="800" dirty="0" err="1"/>
              <a:t>dyffig</a:t>
            </a:r>
            <a:r>
              <a:rPr lang="en-US" sz="800" dirty="0"/>
              <a:t> </a:t>
            </a:r>
            <a:r>
              <a:rPr lang="en-US" sz="800" dirty="0" err="1"/>
              <a:t>sgiliau</a:t>
            </a:r>
            <a:r>
              <a:rPr lang="en-US" sz="800" dirty="0"/>
              <a:t> ac </a:t>
            </a:r>
            <a:r>
              <a:rPr lang="en-US" sz="800" dirty="0" err="1"/>
              <a:t>wybodaeth</a:t>
            </a:r>
            <a:r>
              <a:rPr lang="en-US" sz="800" dirty="0"/>
              <a:t> I </a:t>
            </a:r>
            <a:r>
              <a:rPr lang="en-US" sz="800" dirty="0" err="1"/>
              <a:t>gefnogi</a:t>
            </a:r>
            <a:r>
              <a:rPr lang="en-US" sz="800" dirty="0"/>
              <a:t> </a:t>
            </a:r>
            <a:r>
              <a:rPr lang="en-US" sz="800" dirty="0" err="1"/>
              <a:t>eu</a:t>
            </a:r>
            <a:r>
              <a:rPr lang="en-US" sz="800" dirty="0"/>
              <a:t> </a:t>
            </a:r>
            <a:r>
              <a:rPr lang="en-US" sz="800" dirty="0" err="1"/>
              <a:t>plentyn</a:t>
            </a:r>
            <a:r>
              <a:rPr lang="en-US" sz="800" dirty="0"/>
              <a:t> </a:t>
            </a:r>
            <a:r>
              <a:rPr lang="en-US" sz="800" dirty="0" err="1"/>
              <a:t>dyslecsig</a:t>
            </a:r>
            <a:r>
              <a:rPr lang="en-US" sz="800" dirty="0"/>
              <a:t>(Mace, 2021). </a:t>
            </a:r>
          </a:p>
          <a:p>
            <a:endParaRPr lang="en-US" sz="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014127-57FE-43C1-ECA0-84053B7764F5}"/>
              </a:ext>
            </a:extLst>
          </p:cNvPr>
          <p:cNvSpPr txBox="1"/>
          <p:nvPr/>
        </p:nvSpPr>
        <p:spPr>
          <a:xfrm>
            <a:off x="8010035" y="1979167"/>
            <a:ext cx="4181965" cy="36009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bg1"/>
                </a:solidFill>
              </a:rPr>
              <a:t>Strategaethau</a:t>
            </a:r>
            <a:r>
              <a:rPr lang="en-US" sz="1400" dirty="0">
                <a:solidFill>
                  <a:schemeClr val="bg1"/>
                </a:solidFill>
              </a:rPr>
              <a:t>: </a:t>
            </a:r>
            <a:r>
              <a:rPr lang="en-US" sz="800" dirty="0">
                <a:solidFill>
                  <a:schemeClr val="bg1"/>
                </a:solidFill>
              </a:rPr>
              <a:t>Mae </a:t>
            </a:r>
            <a:r>
              <a:rPr lang="en-US" sz="800" dirty="0" err="1">
                <a:solidFill>
                  <a:schemeClr val="bg1"/>
                </a:solidFill>
              </a:rPr>
              <a:t>yna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nifer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stratagaethau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gynorthwyo</a:t>
            </a:r>
            <a:r>
              <a:rPr lang="en-US" sz="800" dirty="0">
                <a:solidFill>
                  <a:schemeClr val="bg1"/>
                </a:solidFill>
              </a:rPr>
              <a:t> plant </a:t>
            </a:r>
            <a:r>
              <a:rPr lang="en-US" sz="800" dirty="0" err="1">
                <a:solidFill>
                  <a:schemeClr val="bg1"/>
                </a:solidFill>
              </a:rPr>
              <a:t>efo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dyslecsia</a:t>
            </a:r>
            <a:r>
              <a:rPr lang="en-US" sz="800" dirty="0">
                <a:solidFill>
                  <a:schemeClr val="bg1"/>
                </a:solidFill>
              </a:rPr>
              <a:t>; </a:t>
            </a:r>
            <a:r>
              <a:rPr lang="en-US" sz="800" dirty="0" err="1">
                <a:solidFill>
                  <a:schemeClr val="bg1"/>
                </a:solidFill>
              </a:rPr>
              <a:t>esiamplau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yw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trwy</a:t>
            </a:r>
            <a:r>
              <a:rPr lang="en-US" sz="800" dirty="0">
                <a:solidFill>
                  <a:schemeClr val="bg1"/>
                </a:solidFill>
              </a:rPr>
              <a:t>  </a:t>
            </a:r>
            <a:r>
              <a:rPr lang="en-US" sz="800" dirty="0" err="1">
                <a:solidFill>
                  <a:schemeClr val="bg1"/>
                </a:solidFill>
              </a:rPr>
              <a:t>ymgorffori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diddordebau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plentyn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fewn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waith</a:t>
            </a:r>
            <a:r>
              <a:rPr lang="en-US" sz="800" dirty="0">
                <a:solidFill>
                  <a:schemeClr val="bg1"/>
                </a:solidFill>
              </a:rPr>
              <a:t> l(East Sussex County Council, 2016)</a:t>
            </a:r>
          </a:p>
          <a:p>
            <a:r>
              <a:rPr lang="en-US" sz="800" dirty="0">
                <a:solidFill>
                  <a:schemeClr val="bg1"/>
                </a:solidFill>
              </a:rPr>
              <a:t>Gall </a:t>
            </a:r>
            <a:r>
              <a:rPr lang="en-US" sz="800" dirty="0" err="1">
                <a:solidFill>
                  <a:schemeClr val="bg1"/>
                </a:solidFill>
              </a:rPr>
              <a:t>ymarferwyr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dod</a:t>
            </a:r>
            <a:r>
              <a:rPr lang="en-US" sz="800" dirty="0">
                <a:solidFill>
                  <a:schemeClr val="bg1"/>
                </a:solidFill>
              </a:rPr>
              <a:t> i </a:t>
            </a:r>
            <a:r>
              <a:rPr lang="en-US" sz="800" dirty="0" err="1">
                <a:solidFill>
                  <a:schemeClr val="bg1"/>
                </a:solidFill>
              </a:rPr>
              <a:t>adnabod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diddordebau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plentyn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trwy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gwrando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deall</a:t>
            </a:r>
            <a:r>
              <a:rPr lang="en-US" sz="800" dirty="0">
                <a:solidFill>
                  <a:schemeClr val="bg1"/>
                </a:solidFill>
              </a:rPr>
              <a:t>  </a:t>
            </a:r>
            <a:r>
              <a:rPr lang="en-US" sz="800" dirty="0" err="1">
                <a:solidFill>
                  <a:schemeClr val="bg1"/>
                </a:solidFill>
              </a:rPr>
              <a:t>llais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blentyn</a:t>
            </a:r>
            <a:r>
              <a:rPr lang="en-US" sz="800" dirty="0">
                <a:solidFill>
                  <a:schemeClr val="bg1"/>
                </a:solidFill>
              </a:rPr>
              <a:t>; </a:t>
            </a:r>
            <a:r>
              <a:rPr lang="en-US" sz="800" dirty="0" err="1">
                <a:solidFill>
                  <a:schemeClr val="bg1"/>
                </a:solidFill>
              </a:rPr>
              <a:t>mae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sicrhau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fod</a:t>
            </a:r>
            <a:r>
              <a:rPr lang="en-US" sz="800" dirty="0">
                <a:solidFill>
                  <a:schemeClr val="bg1"/>
                </a:solidFill>
              </a:rPr>
              <a:t> plant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ddeallus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rhan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benderfyniadau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ystod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addysgu</a:t>
            </a:r>
            <a:r>
              <a:rPr lang="en-US" sz="800" dirty="0">
                <a:solidFill>
                  <a:schemeClr val="bg1"/>
                </a:solidFill>
              </a:rPr>
              <a:t>(</a:t>
            </a:r>
            <a:r>
              <a:rPr lang="en-US" sz="800" dirty="0" err="1">
                <a:solidFill>
                  <a:schemeClr val="bg1"/>
                </a:solidFill>
              </a:rPr>
              <a:t>Llywodraeth</a:t>
            </a:r>
            <a:r>
              <a:rPr lang="en-US" sz="800" dirty="0">
                <a:solidFill>
                  <a:schemeClr val="bg1"/>
                </a:solidFill>
              </a:rPr>
              <a:t> Cymru, 2023)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Un </a:t>
            </a:r>
            <a:r>
              <a:rPr lang="en-US" sz="800" dirty="0" err="1">
                <a:solidFill>
                  <a:schemeClr val="bg1"/>
                </a:solidFill>
              </a:rPr>
              <a:t>strategaeth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syml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effeithiol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gyllid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effeithiol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yw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sicirhau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fod</a:t>
            </a:r>
            <a:r>
              <a:rPr lang="en-US" sz="800" dirty="0">
                <a:solidFill>
                  <a:schemeClr val="bg1"/>
                </a:solidFill>
              </a:rPr>
              <a:t> plant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teimlo’n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cyffyrddus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ystod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darllen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trwy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dathlu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cyflawniadau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bach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rhoi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amser</a:t>
            </a:r>
            <a:r>
              <a:rPr lang="en-US" sz="800" dirty="0">
                <a:solidFill>
                  <a:schemeClr val="bg1"/>
                </a:solidFill>
              </a:rPr>
              <a:t> ac 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ffocusu</a:t>
            </a:r>
            <a:r>
              <a:rPr lang="en-US" sz="800" dirty="0">
                <a:solidFill>
                  <a:schemeClr val="bg1"/>
                </a:solidFill>
              </a:rPr>
              <a:t>  </a:t>
            </a:r>
            <a:r>
              <a:rPr lang="en-US" sz="800" dirty="0" err="1">
                <a:solidFill>
                  <a:schemeClr val="bg1"/>
                </a:solidFill>
              </a:rPr>
              <a:t>llai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cywiro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gwallau</a:t>
            </a:r>
            <a:r>
              <a:rPr lang="en-US" sz="800" dirty="0">
                <a:solidFill>
                  <a:schemeClr val="bg1"/>
                </a:solidFill>
              </a:rPr>
              <a:t>(Child Mind Institute, 2016).</a:t>
            </a:r>
          </a:p>
          <a:p>
            <a:r>
              <a:rPr lang="en-US" sz="800" dirty="0">
                <a:solidFill>
                  <a:schemeClr val="bg1"/>
                </a:solidFill>
              </a:rPr>
              <a:t>Gyda plant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flynyddoedd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cynnar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dylid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ymarferydd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dilyn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geriau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gyda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bys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dweud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gair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allan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uchel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calonogi’r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plentyn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wneud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yr</a:t>
            </a:r>
            <a:r>
              <a:rPr lang="en-US" sz="800" dirty="0">
                <a:solidFill>
                  <a:schemeClr val="bg1"/>
                </a:solidFill>
              </a:rPr>
              <a:t> un </a:t>
            </a:r>
            <a:r>
              <a:rPr lang="en-US" sz="800" dirty="0" err="1">
                <a:solidFill>
                  <a:schemeClr val="bg1"/>
                </a:solidFill>
              </a:rPr>
              <a:t>peth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neu’r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defnyddio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gwybodaeth</a:t>
            </a:r>
            <a:r>
              <a:rPr lang="en-US" sz="800" dirty="0">
                <a:solidFill>
                  <a:schemeClr val="bg1"/>
                </a:solidFill>
              </a:rPr>
              <a:t> am </a:t>
            </a:r>
            <a:r>
              <a:rPr lang="en-US" sz="800" dirty="0" err="1">
                <a:solidFill>
                  <a:schemeClr val="bg1"/>
                </a:solidFill>
              </a:rPr>
              <a:t>ïonig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ynganu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geiriau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oed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os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ydynt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anghywir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ofyn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cwestiynau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syml</a:t>
            </a:r>
            <a:r>
              <a:rPr lang="en-US" sz="800" dirty="0">
                <a:solidFill>
                  <a:schemeClr val="bg1"/>
                </a:solidFill>
              </a:rPr>
              <a:t> am y </a:t>
            </a:r>
            <a:r>
              <a:rPr lang="en-US" sz="800" dirty="0" err="1">
                <a:solidFill>
                  <a:schemeClr val="bg1"/>
                </a:solidFill>
              </a:rPr>
              <a:t>lyfrau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rhoi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cyflueoedd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darllen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llyfrau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ddiddordeb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nhw</a:t>
            </a:r>
            <a:r>
              <a:rPr lang="en-US" sz="800" dirty="0">
                <a:solidFill>
                  <a:schemeClr val="bg1"/>
                </a:solidFill>
              </a:rPr>
              <a:t>(fostering network,2016)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cysyltu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efo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yw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defnydd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technoleg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gynorthwyol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sef</a:t>
            </a:r>
            <a:r>
              <a:rPr lang="en-US" sz="800" dirty="0">
                <a:solidFill>
                  <a:schemeClr val="bg1"/>
                </a:solidFill>
              </a:rPr>
              <a:t> ‘ e-readers’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gynorthwyo</a:t>
            </a:r>
            <a:r>
              <a:rPr lang="en-US" sz="800" dirty="0">
                <a:solidFill>
                  <a:schemeClr val="bg1"/>
                </a:solidFill>
              </a:rPr>
              <a:t> plant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ddarllen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am </a:t>
            </a:r>
            <a:r>
              <a:rPr lang="en-US" sz="800" dirty="0" err="1">
                <a:solidFill>
                  <a:schemeClr val="bg1"/>
                </a:solidFill>
              </a:rPr>
              <a:t>pleser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gyda’r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addasu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ffont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maint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bylchaid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disgleirdeb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gweithio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wneud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ddarllen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haws </a:t>
            </a:r>
            <a:r>
              <a:rPr lang="en-US" sz="800" dirty="0" err="1">
                <a:solidFill>
                  <a:schemeClr val="bg1"/>
                </a:solidFill>
              </a:rPr>
              <a:t>iddnyt</a:t>
            </a:r>
            <a:r>
              <a:rPr lang="en-US" sz="800" dirty="0">
                <a:solidFill>
                  <a:schemeClr val="bg1"/>
                </a:solidFill>
              </a:rPr>
              <a:t>. Pen </a:t>
            </a:r>
            <a:r>
              <a:rPr lang="en-US" sz="800" dirty="0" err="1">
                <a:solidFill>
                  <a:schemeClr val="bg1"/>
                </a:solidFill>
              </a:rPr>
              <a:t>darllen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llyfrau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sain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eto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deynydd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technoleg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gynorthwyol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haws </a:t>
            </a:r>
            <a:r>
              <a:rPr lang="en-US" sz="800" dirty="0" err="1">
                <a:solidFill>
                  <a:schemeClr val="bg1"/>
                </a:solidFill>
              </a:rPr>
              <a:t>yw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defnyddio</a:t>
            </a:r>
            <a:r>
              <a:rPr lang="en-US" sz="800" dirty="0">
                <a:solidFill>
                  <a:schemeClr val="bg1"/>
                </a:solidFill>
              </a:rPr>
              <a:t>; </a:t>
            </a:r>
            <a:r>
              <a:rPr lang="en-US" sz="800" dirty="0" err="1">
                <a:solidFill>
                  <a:schemeClr val="bg1"/>
                </a:solidFill>
              </a:rPr>
              <a:t>gyda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nifer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apiau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llyfrau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sain</a:t>
            </a:r>
            <a:r>
              <a:rPr lang="en-US" sz="800" dirty="0">
                <a:solidFill>
                  <a:schemeClr val="bg1"/>
                </a:solidFill>
              </a:rPr>
              <a:t> am </a:t>
            </a:r>
            <a:r>
              <a:rPr lang="en-US" sz="800" dirty="0" err="1">
                <a:solidFill>
                  <a:schemeClr val="bg1"/>
                </a:solidFill>
              </a:rPr>
              <a:t>ddim</a:t>
            </a:r>
            <a:r>
              <a:rPr lang="en-US" sz="800" dirty="0">
                <a:solidFill>
                  <a:schemeClr val="bg1"/>
                </a:solidFill>
              </a:rPr>
              <a:t>(</a:t>
            </a:r>
            <a:r>
              <a:rPr lang="en-US" sz="800" dirty="0" err="1">
                <a:solidFill>
                  <a:schemeClr val="bg1"/>
                </a:solidFill>
              </a:rPr>
              <a:t>Understood.org</a:t>
            </a:r>
            <a:r>
              <a:rPr lang="en-US" sz="800" dirty="0">
                <a:solidFill>
                  <a:schemeClr val="bg1"/>
                </a:solidFill>
              </a:rPr>
              <a:t>, D.D) </a:t>
            </a:r>
            <a:r>
              <a:rPr lang="en-US" sz="800" dirty="0" err="1">
                <a:solidFill>
                  <a:schemeClr val="bg1"/>
                </a:solidFill>
              </a:rPr>
              <a:t>Maent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hybu</a:t>
            </a:r>
            <a:r>
              <a:rPr lang="en-US" sz="800" dirty="0">
                <a:solidFill>
                  <a:schemeClr val="bg1"/>
                </a:solidFill>
              </a:rPr>
              <a:t> plant i </a:t>
            </a:r>
            <a:r>
              <a:rPr lang="en-US" sz="800" dirty="0" err="1">
                <a:solidFill>
                  <a:schemeClr val="bg1"/>
                </a:solidFill>
              </a:rPr>
              <a:t>ddarllen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cadw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diddordeb</a:t>
            </a:r>
            <a:r>
              <a:rPr lang="en-US" sz="800" dirty="0">
                <a:solidFill>
                  <a:schemeClr val="bg1"/>
                </a:solidFill>
              </a:rPr>
              <a:t> am </a:t>
            </a:r>
            <a:r>
              <a:rPr lang="en-US" sz="800" dirty="0" err="1">
                <a:solidFill>
                  <a:schemeClr val="bg1"/>
                </a:solidFill>
              </a:rPr>
              <a:t>cyfnodau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hirach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amser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hybu</a:t>
            </a:r>
            <a:r>
              <a:rPr lang="en-US" sz="800" dirty="0">
                <a:solidFill>
                  <a:schemeClr val="bg1"/>
                </a:solidFill>
              </a:rPr>
              <a:t> plant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ddatblygu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sgiliau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allweddol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fel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gwrando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canolbwyntio</a:t>
            </a:r>
            <a:r>
              <a:rPr lang="en-US" sz="800" dirty="0">
                <a:solidFill>
                  <a:schemeClr val="bg1"/>
                </a:solidFill>
              </a:rPr>
              <a:t>. Mae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ffordd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dda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cyflwyno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geirfa</a:t>
            </a:r>
            <a:r>
              <a:rPr lang="en-US" sz="800" dirty="0">
                <a:solidFill>
                  <a:schemeClr val="bg1"/>
                </a:solidFill>
              </a:rPr>
              <a:t> Newydd(Yale Centre for Dyslexia and Creativity, D.D)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syml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mae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strategaethau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cael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addasu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wrth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blentyn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tyfu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datblygu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diddordebau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newid</a:t>
            </a:r>
            <a:r>
              <a:rPr lang="en-US" sz="800" dirty="0">
                <a:solidFill>
                  <a:schemeClr val="bg1"/>
                </a:solidFill>
              </a:rPr>
              <a:t>(international dyslexia association,2017). </a:t>
            </a:r>
          </a:p>
          <a:p>
            <a:endParaRPr lang="en-US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C0151A-553B-7A92-5EFB-C1EB9CE1E677}"/>
              </a:ext>
            </a:extLst>
          </p:cNvPr>
          <p:cNvSpPr txBox="1"/>
          <p:nvPr/>
        </p:nvSpPr>
        <p:spPr>
          <a:xfrm>
            <a:off x="3933334" y="5804237"/>
            <a:ext cx="8223640" cy="92333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bg1"/>
                </a:solidFill>
              </a:rPr>
              <a:t>Casgliad</a:t>
            </a:r>
            <a:r>
              <a:rPr lang="en-US" sz="1400" dirty="0">
                <a:solidFill>
                  <a:schemeClr val="bg1"/>
                </a:solidFill>
              </a:rPr>
              <a:t>: </a:t>
            </a:r>
            <a:r>
              <a:rPr lang="en-US" sz="800" dirty="0">
                <a:solidFill>
                  <a:schemeClr val="bg1"/>
                </a:solidFill>
              </a:rPr>
              <a:t>I </a:t>
            </a:r>
            <a:r>
              <a:rPr lang="en-US" sz="800" dirty="0" err="1">
                <a:solidFill>
                  <a:schemeClr val="bg1"/>
                </a:solidFill>
              </a:rPr>
              <a:t>gloi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mae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nifer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gamsyniadau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cysylltu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efo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dyslecsia</a:t>
            </a:r>
            <a:r>
              <a:rPr lang="en-US" sz="800" dirty="0">
                <a:solidFill>
                  <a:schemeClr val="bg1"/>
                </a:solidFill>
              </a:rPr>
              <a:t>; </a:t>
            </a:r>
            <a:r>
              <a:rPr lang="en-US" sz="800" dirty="0" err="1">
                <a:solidFill>
                  <a:schemeClr val="bg1"/>
                </a:solidFill>
              </a:rPr>
              <a:t>mae’n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llawer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cymleth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na’r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sy’n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cwrdd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â’r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llygad</a:t>
            </a:r>
            <a:r>
              <a:rPr lang="en-US" sz="800" dirty="0">
                <a:solidFill>
                  <a:schemeClr val="bg1"/>
                </a:solidFill>
              </a:rPr>
              <a:t>.  Er </a:t>
            </a:r>
            <a:r>
              <a:rPr lang="en-US" sz="800" dirty="0" err="1">
                <a:solidFill>
                  <a:schemeClr val="bg1"/>
                </a:solidFill>
              </a:rPr>
              <a:t>gyda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darpariaeth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hyfforddiant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wybodaeth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enwedig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wrth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cyfoedion</a:t>
            </a:r>
            <a:r>
              <a:rPr lang="en-US" sz="800" dirty="0">
                <a:solidFill>
                  <a:schemeClr val="bg1"/>
                </a:solidFill>
              </a:rPr>
              <a:t> plant ac </a:t>
            </a:r>
            <a:r>
              <a:rPr lang="en-US" sz="800" dirty="0" err="1">
                <a:solidFill>
                  <a:schemeClr val="bg1"/>
                </a:solidFill>
              </a:rPr>
              <a:t>theuluoedd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gellir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torri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lawr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llawer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rwystrau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  <a:r>
              <a:rPr lang="en-US" sz="800" dirty="0" err="1">
                <a:solidFill>
                  <a:schemeClr val="bg1"/>
                </a:solidFill>
              </a:rPr>
              <a:t>Ond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oni</a:t>
            </a:r>
            <a:r>
              <a:rPr lang="en-US" sz="800" dirty="0">
                <a:solidFill>
                  <a:schemeClr val="bg1"/>
                </a:solidFill>
              </a:rPr>
              <a:t> bai </a:t>
            </a:r>
            <a:r>
              <a:rPr lang="en-US" sz="800" dirty="0" err="1">
                <a:solidFill>
                  <a:schemeClr val="bg1"/>
                </a:solidFill>
              </a:rPr>
              <a:t>fod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lywodraeth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darparu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gyllid</a:t>
            </a:r>
            <a:r>
              <a:rPr lang="en-US" sz="800" dirty="0">
                <a:solidFill>
                  <a:schemeClr val="bg1"/>
                </a:solidFill>
              </a:rPr>
              <a:t>, </a:t>
            </a:r>
            <a:r>
              <a:rPr lang="en-US" sz="800" dirty="0" err="1">
                <a:solidFill>
                  <a:schemeClr val="bg1"/>
                </a:solidFill>
              </a:rPr>
              <a:t>hyfforddiant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adnoddau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gynorthwyo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addysgu</a:t>
            </a:r>
            <a:r>
              <a:rPr lang="en-US" sz="800" dirty="0">
                <a:solidFill>
                  <a:schemeClr val="bg1"/>
                </a:solidFill>
              </a:rPr>
              <a:t> plant ac </a:t>
            </a:r>
            <a:r>
              <a:rPr lang="en-US" sz="800" dirty="0" err="1">
                <a:solidFill>
                  <a:schemeClr val="bg1"/>
                </a:solidFill>
              </a:rPr>
              <a:t>pobl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o’i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gwmpas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Ni </a:t>
            </a:r>
            <a:r>
              <a:rPr lang="en-US" sz="800" dirty="0" err="1">
                <a:solidFill>
                  <a:schemeClr val="bg1"/>
                </a:solidFill>
              </a:rPr>
              <a:t>allwn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drwsio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anawsterau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dysgwyr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ond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defnyddio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dulliau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addysgu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sgiliau</a:t>
            </a:r>
            <a:r>
              <a:rPr lang="en-US" sz="800" dirty="0">
                <a:solidFill>
                  <a:schemeClr val="bg1"/>
                </a:solidFill>
              </a:rPr>
              <a:t> a all </a:t>
            </a:r>
            <a:r>
              <a:rPr lang="en-US" sz="800" dirty="0" err="1">
                <a:solidFill>
                  <a:schemeClr val="bg1"/>
                </a:solidFill>
              </a:rPr>
              <a:t>eu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helpu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>
                <a:solidFill>
                  <a:schemeClr val="bg1"/>
                </a:solidFill>
              </a:rPr>
              <a:t>i </a:t>
            </a:r>
            <a:r>
              <a:rPr lang="en-US" sz="800" dirty="0" err="1">
                <a:solidFill>
                  <a:schemeClr val="bg1"/>
                </a:solidFill>
              </a:rPr>
              <a:t>ymdopi’n</a:t>
            </a:r>
            <a:r>
              <a:rPr lang="en-US" sz="800" dirty="0">
                <a:solidFill>
                  <a:schemeClr val="bg1"/>
                </a:solidFill>
              </a:rPr>
              <a:t> well a </a:t>
            </a:r>
            <a:r>
              <a:rPr lang="en-US" sz="800" dirty="0" err="1">
                <a:solidFill>
                  <a:schemeClr val="bg1"/>
                </a:solidFill>
              </a:rPr>
              <a:t>gwrthweithio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rhai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rhwystrau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efallai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byddan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nhw’n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wynebu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fewn</a:t>
            </a:r>
            <a:r>
              <a:rPr lang="en-US" sz="800" dirty="0">
                <a:solidFill>
                  <a:schemeClr val="bg1"/>
                </a:solidFill>
              </a:rPr>
              <a:t> y </a:t>
            </a:r>
            <a:r>
              <a:rPr lang="en-US" sz="800" dirty="0" err="1">
                <a:solidFill>
                  <a:schemeClr val="bg1"/>
                </a:solidFill>
              </a:rPr>
              <a:t>blynyddoedd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cynnar</a:t>
            </a:r>
            <a:r>
              <a:rPr lang="en-US" sz="800" dirty="0">
                <a:solidFill>
                  <a:schemeClr val="bg1"/>
                </a:solidFill>
              </a:rPr>
              <a:t>(</a:t>
            </a:r>
            <a:r>
              <a:rPr lang="en-US" sz="800" dirty="0" err="1">
                <a:solidFill>
                  <a:schemeClr val="bg1"/>
                </a:solidFill>
              </a:rPr>
              <a:t>Chathain</a:t>
            </a:r>
            <a:r>
              <a:rPr lang="en-US" sz="800" dirty="0">
                <a:solidFill>
                  <a:schemeClr val="bg1"/>
                </a:solidFill>
              </a:rPr>
              <a:t>, 2015).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E00460-FFB3-A92A-911B-B96FA26B450A}"/>
              </a:ext>
            </a:extLst>
          </p:cNvPr>
          <p:cNvSpPr txBox="1"/>
          <p:nvPr/>
        </p:nvSpPr>
        <p:spPr>
          <a:xfrm>
            <a:off x="9874194" y="1692878"/>
            <a:ext cx="2243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Delwedd</a:t>
            </a:r>
            <a:r>
              <a:rPr lang="en-US" sz="1200" dirty="0">
                <a:solidFill>
                  <a:schemeClr val="bg1"/>
                </a:solidFill>
              </a:rPr>
              <a:t>: D. Johnston, 2023)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B1DE2737-F5A6-A0F0-E75A-AE7552C91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315" y="59027"/>
            <a:ext cx="1809799" cy="166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712018C-CDAE-D948-0F49-289A7B5384F6}"/>
              </a:ext>
            </a:extLst>
          </p:cNvPr>
          <p:cNvSpPr txBox="1"/>
          <p:nvPr/>
        </p:nvSpPr>
        <p:spPr>
          <a:xfrm>
            <a:off x="1417858" y="6423"/>
            <a:ext cx="1805965" cy="307777"/>
          </a:xfrm>
          <a:prstGeom prst="rect">
            <a:avLst/>
          </a:prstGeom>
          <a:solidFill>
            <a:srgbClr val="FFA5F6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/>
              <a:t>Cyfrif</a:t>
            </a:r>
            <a:r>
              <a:rPr lang="en-US" sz="1400" dirty="0"/>
              <a:t> </a:t>
            </a:r>
            <a:r>
              <a:rPr lang="en-US" sz="1400" dirty="0" err="1"/>
              <a:t>geiriau</a:t>
            </a:r>
            <a:r>
              <a:rPr lang="en-US" sz="1400" dirty="0"/>
              <a:t>: 1,134</a:t>
            </a:r>
          </a:p>
        </p:txBody>
      </p:sp>
    </p:spTree>
    <p:extLst>
      <p:ext uri="{BB962C8B-B14F-4D97-AF65-F5344CB8AC3E}">
        <p14:creationId xmlns:p14="http://schemas.microsoft.com/office/powerpoint/2010/main" val="3355341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CEA0-4609-CA9E-EE9F-D78AF0751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315912"/>
          </a:xfrm>
        </p:spPr>
        <p:txBody>
          <a:bodyPr>
            <a:normAutofit/>
          </a:bodyPr>
          <a:lstStyle/>
          <a:p>
            <a:pPr algn="ctr"/>
            <a:r>
              <a:rPr lang="en-US" sz="1600" b="1" dirty="0" err="1">
                <a:latin typeface="+mn-lt"/>
                <a:cs typeface="Calibri" panose="020F0502020204030204" pitchFamily="34" charset="0"/>
              </a:rPr>
              <a:t>Rhestr</a:t>
            </a:r>
            <a:r>
              <a:rPr lang="en-US" sz="1600" b="1" dirty="0">
                <a:latin typeface="+mn-lt"/>
                <a:cs typeface="Calibri" panose="020F0502020204030204" pitchFamily="34" charset="0"/>
              </a:rPr>
              <a:t> </a:t>
            </a:r>
            <a:r>
              <a:rPr lang="en-US" sz="1600" b="1" dirty="0" err="1">
                <a:latin typeface="+mn-lt"/>
                <a:cs typeface="Calibri" panose="020F0502020204030204" pitchFamily="34" charset="0"/>
              </a:rPr>
              <a:t>Cyfernodi</a:t>
            </a:r>
            <a:endParaRPr lang="en-US" sz="1600" b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151F0-7301-AC85-6699-AB2245D10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70" y="315912"/>
            <a:ext cx="11986260" cy="6426836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and Skills, D. for E. (2004).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Delivering Skills for Life the National Strategy for Improving Adult Literacy and Numeracy Skills a Framework for Understanding Dyslexia Information on Theories and Approaches to Dyslexia and Dyscalculia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www.achieveability.org.uk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/files/1270740075/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dfes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-framework-for-understanding-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dyslexia.pdf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Association, B.D. (D.D).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Reading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British Dyslexia Association.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https://www.bdadyslexia.org.uk/advice/children/how-can-i-support-my-child/reading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10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Association, B.D. (D.D).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Why Have an assessment?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4800" dirty="0">
                <a:solidFill>
                  <a:srgbClr val="000000"/>
                </a:solidFill>
              </a:rPr>
              <a:t>[</a:t>
            </a:r>
            <a:r>
              <a:rPr lang="en-GB" sz="4800" dirty="0" err="1">
                <a:solidFill>
                  <a:srgbClr val="000000"/>
                </a:solidFill>
              </a:rPr>
              <a:t>Ar</a:t>
            </a:r>
            <a:r>
              <a:rPr lang="en-GB" sz="4800" dirty="0">
                <a:solidFill>
                  <a:srgbClr val="000000"/>
                </a:solidFill>
              </a:rPr>
              <a:t> </a:t>
            </a:r>
            <a:r>
              <a:rPr lang="en-GB" sz="4800" dirty="0" err="1">
                <a:solidFill>
                  <a:srgbClr val="000000"/>
                </a:solidFill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British Dyslexia Association.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https://www.bdadyslexia.org.uk/services/assessments/diagnostic-assessments/why-have-an-assessment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Association, I.D. (2016).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Dyslexia and the Brain – International Dyslexia Association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Dyslexiaida.org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https://dyslexiaida.org/dyslexia-and-the-brain-fact-sheet/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Augur, J. (D.D.).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Early Help Better Future a Guide to the Early Recognition of 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pp.1–9.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https://cdn.bdadyslexia.org.uk/uploads/documents/Advice/early-help-better-future.pdf?v=1554464143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Bazen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L., Boer, M., Jong, P.F. and Bree, E.H. (2020). Early and Late Diagnosed Dyslexia in Secondary school: Performance on Literacy Skills and Cognitive Correlates.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doi:10.1002/dys.1652.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Blue, J. (2021).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Ten Ways to Support Learners with Dyslexia | Cambridge English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www.cambridgeenglish.org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https://www.cambridgeenglish.org/blog/ten-ways-to-support-learners-with-dyslexia/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British Dyslexia Association (2010).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What Is dyslexia?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 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British Dyslexia Association.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https://www.bdadyslexia.org.uk/dyslexia/about-dyslexia/what-is-dyslexia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Chathaín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B.N. (2015).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How Teachers Can Help Learners with Dyslexia | British Council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Britishcouncil.org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 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www.britishcouncil.org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/voices-magazine/how-teachers-can-help-learners-dyslexia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EEA463-B71E-E8F7-986A-CDE6CED1613C}"/>
              </a:ext>
            </a:extLst>
          </p:cNvPr>
          <p:cNvSpPr txBox="1"/>
          <p:nvPr/>
        </p:nvSpPr>
        <p:spPr>
          <a:xfrm>
            <a:off x="1085850" y="5852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536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4DBCE-B92F-C3A3-EC12-E3DED8C96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70" y="80010"/>
            <a:ext cx="11532870" cy="667512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County Council, E.S. (2016).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Supporting Children with Dyslexia Strategies for Schools Communication, Learning and Autism Support Service (CLASS) Supporting Children with Dyslexia Communication, Learning and Autism Support Service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https://localoffer.eastsussex.gov.uk/assets/documents/class-dyslexia-handbook-forteachers-2016.pdf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Cunningham, M. (2021).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Rh</a:t>
            </a:r>
            <a:r>
              <a:rPr lang="en-GB" sz="1300" dirty="0" err="1">
                <a:solidFill>
                  <a:srgbClr val="000000"/>
                </a:solidFill>
              </a:rPr>
              <a:t>ifyn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1 Spring 2021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Erthygl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15 Part of the Psychiatry and Psychology Commons Recommended Citation Recommended Citation Cunningham.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The Yale Undergraduate Research Journal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,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2(1), p.15.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https://elischolar.library.yale.edu/cgi/viewcontent.cgi?article=1058&amp;context=yurj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7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C. (2023a).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Play Wales | the Right to Play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www.playwales.org.uk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https://www.playwales.org.uk/eng/rightoplay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6 Ion. 2023]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C.P. (2023b).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A Children’s Rights Approach to Additional Learning Needs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Children’s Commissioner for Wales.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https://www.childcomwales.org.uk/resources/the-right-way-a-childrens-rights-approach/a-childrens-rights-approach-to-additional-learning-needs/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(2011).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Deddf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Anghenion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Ychwanegol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A’r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Tribiwnlys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Addysg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(Cymru)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LLYW.CYMRU.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https://www.llyw.cymru/deddf-anghenion-dysgu-ychwanegol-ar-tribiwnlys-addysg-cymru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(2012).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Current Literacy and Dyslexia Provision in Wales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https://www.gov.wales/sites/default/files/statistics-and-research/2019-08/120824-current-literacy-dyslexia-provision-en.pdf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(2015).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UNITED NATIONS CONVENTION ON THE RIGHTS OF DISABLED PEOPLE Welsh Government 2015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https://www.gov.wales/sites/default/files/publications/2019-04/disability-equality-forum-presentation-uncrdp-24-june-2015.pdf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10 Ion. 2023]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(2018).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ADDITIONAL LEARNING NEEDS AND EDUCATION TRIBUNAL (WALES) ACT Explanatory Memorandum Incorporating the Regulatory Impact Assessment and Explanatory Notes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https://www.gov.wales/sites/default/files/publications/2018-02/additional-learning-needs-and-education-tribunal-wales-act-2018-explanatory-memorandum.pdf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10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(2019a).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Hawliau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Plant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Yng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Nghymru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LLYW.CYMRU.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10"/>
              </a:rPr>
              <a:t>https://www.llyw.cymru/hawliau-plant-yng-nghymru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8 Ion 2023].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35633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23B67-99A4-8771-5749-C828A7963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" y="0"/>
            <a:ext cx="11826240" cy="67437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(2019b).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Nursery Education for 3 and 4 Years Olds in Wales -Foundation Phase nursery: a Guide for Parents and Carers Nursery Education for 3 and 4 Year Olds in Wales Foundation Phase nursery: a Guide for Parents and Carers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dirty="0" err="1">
                <a:solidFill>
                  <a:srgbClr val="000000"/>
                </a:solidFill>
              </a:rPr>
              <a:t>A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https://www.gov.wales/sites/default/files/publications/2019-03/foundation-phase-nursery-guide-for-parents-and-carers.pdf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(2020).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A Guide for Parents about Rights under the Additional Learning Needs (ALN) System 2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https://www.gov.wales/sites/default/files/publications/2022-09/a-guide-for-parents-about-rights-under-the-additional-learning-needs-system.pdf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(2022a).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Budgeted Expenditure on Special Educational Needs (SEN) Provision: 2022-23 Chart 1: Proportion of SEN provision, 2022-23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https://www.gov.wales/sites/default/files/statistics-and-research/2022-06/budgeted-expenditure-special-educational-needs-provision-april-2022-march-2023-004.pdf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(2022b).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Datganiad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Ysgrifenedig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Cyllid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Ychwanegol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Gyfer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Darpariaeth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Anghenion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Ychwanegol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(23 Mawrth 2022)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LLYW.CYMRU.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 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https://www.llyw.cymru/datganiad-ysgrifenedig-cyllid-ychwanegol-ar-gyfer-darpariaeth-anghenion-dysgu-ychwanegol-0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(2022c).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Rhaglen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Trawsnewid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Y System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Anghenion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ychwanegol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Cwestiynau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Cyffredin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[HTML]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LLYW.CYMRU.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https://www.llyw.cymru/rhaglen-trawsnewid-y-system-anghenion-dysgu-ychwanegol-cwestiynau-cyffredin-html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L. (2023c).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Eich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Plentyn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5 I 7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Oed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LLYW.CYMRU.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https://www.llyw.cymru/magu-plant-rhowch-amser-iddo/datblygiad-eich-plentyn/eich-plentyn-yn-5-7-oed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10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Cymru, S. (D.D.). 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Mae’r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System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Anghenion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Addysgol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Arbennig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1" u="none" strike="noStrike" dirty="0" err="1">
                <a:solidFill>
                  <a:srgbClr val="000000"/>
                </a:solidFill>
                <a:effectLst/>
              </a:rPr>
              <a:t>Newid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Snap Cymru.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https://www.snapcymru.org/chwilio-am-gyngor/maer-system-anghenion-addysgol-arbennig-yn-newid/?lang=cy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50000"/>
              </a:lnSpc>
            </a:pP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Davies, T. (2023). </a:t>
            </a:r>
            <a:r>
              <a:rPr lang="en-GB" sz="1300" b="0" i="1" u="none" strike="noStrike" dirty="0">
                <a:solidFill>
                  <a:srgbClr val="000000"/>
                </a:solidFill>
                <a:effectLst/>
              </a:rPr>
              <a:t>Advantages of Early Intervention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] Theresa Davies Dyslexia Assessments.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https://dyslexiaassessments.org/about-dyslexia/advantages-of-early-intervention/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3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3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65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1FA78-8C60-DDD3-BDEB-22E9ED9B2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45414"/>
            <a:ext cx="11620500" cy="6552565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Dyslexia and Creativity, T.Y.C. for (2017).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Dyslexia FAQ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Yale Dyslexia.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https://dyslexia.yale.edu/dyslexia/dyslexia-faq/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Dyslexia, W. (D.D.).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Wales Dyslexia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www.walesdyslexia.org.uk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 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https://www.walesdyslexia.org.uk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Elliott, J.G. and Grigorenko, E.L. (2014).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The Dyslexia Debate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Google Books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Cambridge University Press.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https://books.google.co.uk/books?hl=en&amp;lr=&amp;id=4lz2AgAAQBAJ&amp;oi=fnd&amp;pg=PR9&amp;dq=difficult+to+diagnose+dyslexia&amp;ots=LhpWoRrwUu&amp;sig=90tNjyf10YlQhWaFL4L7M__xi08&amp;redir_esc=y#v=onepage&amp;q=difficult%20to%20diagnose%20dyslexia&amp;f=false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7 Jan.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Fawcett, A. and Nicolson, R. (2017).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Dyslexia in Children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Google Books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Routledge.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https://books.google.co.uk/books?hl=en&amp;lr=&amp;id=OyEvDwAAQBAJ&amp;oi=fnd&amp;pg=PT7&amp;dq=dyslexia+in+children+&amp;ots=G3BSzVhWSt&amp;sig=WGU1OENp1FeqbCPLwW3RNjJqIZ4&amp;redir_esc=y#v=onepage&amp;q=dyslexia%20in%20children&amp;f=false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Foundation, I.D. (2016).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Dyslexia Basics – International Dyslexia Association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Dyslexiaida.org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at: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https://dyslexiaida.org/dyslexia-basics/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Government Digital Service (2012).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Disability Rights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GOV.UK.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https://www.gov.uk/rights-disabled-person/education-rights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Help, S. (D.D.).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Costs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SEN help.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https://www.sen-help.org.uk/how-to-appeal/costs/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Lee, A. (D.D.).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Assistive Technology for Reading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www.understood.org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https://www.understood.org/en/articles/assistive-technology-for-reading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Mace, K. (2023).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Five Ways to Support Your Child with Dyslexia at Home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BBC Bitesize.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10"/>
              </a:rPr>
              <a:t>https://www.bbc.co.uk/bitesize/articles/z6mts4j?utm_source=google&amp;utm_medium=cpc&amp;utm_campaign=dyslexia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Martinelli, K. (2017).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Understanding Dyslexia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Child Mind Institute.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11"/>
              </a:rPr>
              <a:t>https://childmind.org/article/understanding-dyslexia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Montgomery, D. (2006).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Spelling, Handwriting and Dyslexia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1st ed.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Llundain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Routedge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12"/>
              </a:rPr>
              <a:t>https://www.taylorfrancis.com/books/mono/10.4324/9780203967713/spelling-handwriting-dyslexia-diane-montgomery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endParaRPr lang="en-GB" sz="19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058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3303B-0795-D54A-FE4C-6FF18640E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260" y="202564"/>
            <a:ext cx="12016740" cy="6472555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NHS (2018).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NHS.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https://www.nhs.uk/conditions/Dyslexia/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NHS (2022).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Overview - Learning Disabilities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NHS.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https://www.nhs.uk/conditions/learning-disabilities/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NHS Choices (2019).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Management - 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NHS.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 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https://www.nhs.uk/conditions/dyslexia/living-with/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Penczek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K. (2017).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Dyslexia in the Classroom What Every Teacher Needs to Know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https://dyslexiaida.org/wp-content/uploads/2015/01/DITC-Handbook.pdf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Peterson, R.L. and Pennington, B.F. (2012). Developmental Dyslexia.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The Lancet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379(9830), pp.1997–2007. doi:10.1016/s0140-6736(12)60198-6. [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7 Ion. 2023]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Redford, K. (D.D.).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Kids Can’t Wait: Strategies to Support Struggling Readers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Yale Dyslexia.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https://dyslexia.yale.edu/resources/educators/instruction/kids-cant-wait-strategies-to-support-struggling-readers/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10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Reid, G., Fawcett, A., Manis, F. and Siegel, L. (2008).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The SAGE Handbook of Dyslexia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Google Books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SAGE.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https://books.google.co.uk/books?hl=en&amp;lr=&amp;id=937rqz4Ryc8C&amp;oi=fnd&amp;pg=PA369&amp;dq=barriers+to+dyslexia&amp;ots=8Dwtj0IU3x&amp;sig=6SE5Lt2vEHHeBts3TFo95AvoTMo&amp;redir_esc=y#v=onepage&amp;q=barriers%20to%20dyslexia&amp;f=false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Schumacher, J., Hoffmann, P.,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Schmal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C., Schulte-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Korne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G. and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Nothen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M.M. (2007). Genetics of dyslexia: the Evolving Landscape.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Journal of Medical Genetics</a:t>
            </a:r>
            <a:r>
              <a:rPr lang="en-GB" sz="4800" dirty="0">
                <a:solidFill>
                  <a:srgbClr val="000000"/>
                </a:solidFill>
              </a:rPr>
              <a:t>,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44(5), pp.289–297. doi:10.1136/jmg.2006.046516.[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Shaywitz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S.E. (1998). Dyslexia.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New England Journal of Medicine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, 338(5), pp.307–312. doi:10.1056/nejm199801293380507. [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UK, D.R. (2010).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The United Nations Convention on the Rights of People with Disabilities Equality and Human Rights Commission Guidance What Does It Mean for you? a Guide for Disabled People and Disabled people’s Organisations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https://www.disabilityrightsuk.org/sites/default/files/pdf/uncrpdguide.pdf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9 Ion. 2023].</a:t>
            </a:r>
          </a:p>
          <a:p>
            <a:pPr algn="just">
              <a:lnSpc>
                <a:spcPct val="170000"/>
              </a:lnSpc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UNICEF (2017).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</a:rPr>
              <a:t>A Summary of the UN Convention on the Rights of the Child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Unicef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https://www.unicef.org.uk/rights-respecting-schools/wp-content/uploads/sites/4/2017/01/Summary-of-the-UNCRC.pdf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br>
              <a:rPr lang="en-GB" sz="4800" dirty="0"/>
            </a:br>
            <a:br>
              <a:rPr lang="en-GB" dirty="0"/>
            </a:b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450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E513D-DA84-0BAA-4ED0-65C6BC136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179705"/>
            <a:ext cx="10515600" cy="43513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Uttekar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MD, P.S. (n.d.).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What Are the 4 Types of Dyslexia? Causes, Symptoms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MedicineNet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https://www.medicinenet.com/what_are_the_4_types_of_dyslexia/article.htm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8 Ion. 2023].</a:t>
            </a:r>
          </a:p>
          <a:p>
            <a:pPr algn="just"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Zettler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-Greeley, C. (2018).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Understanding Dyslexia (for Teens) - </a:t>
            </a:r>
            <a:r>
              <a:rPr lang="en-GB" sz="1200" b="0" i="1" u="none" strike="noStrike" dirty="0" err="1">
                <a:solidFill>
                  <a:srgbClr val="000000"/>
                </a:solidFill>
                <a:effectLst/>
              </a:rPr>
              <a:t>KidsHealth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lein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Kidshealth.org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https://kidshealth.org/en/teens/dyslexia.html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[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Mynediad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7 Ion. 2023].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63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4819</TotalTime>
  <Words>4321</Words>
  <Application>Microsoft Macintosh PowerPoint</Application>
  <PresentationFormat>Widescreen</PresentationFormat>
  <Paragraphs>99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 2013 - 2022</vt:lpstr>
      <vt:lpstr>PowerPoint Presentation</vt:lpstr>
      <vt:lpstr>Rhestr Cyfernodi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Shauna Thomas (1811680)</dc:creator>
  <cp:lastModifiedBy>Shauna Thomas (1811680)</cp:lastModifiedBy>
  <cp:revision>2</cp:revision>
  <dcterms:created xsi:type="dcterms:W3CDTF">2023-01-09T22:20:07Z</dcterms:created>
  <dcterms:modified xsi:type="dcterms:W3CDTF">2023-01-19T19:30:26Z</dcterms:modified>
</cp:coreProperties>
</file>