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4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68" r:id="rId16"/>
    <p:sldId id="271" r:id="rId17"/>
    <p:sldId id="275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E85C1-17FE-4D88-ACDB-05BA81E2193B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EE6D3F-333C-4E1D-98BC-2C8647987F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312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7456E-DCDE-4BFB-A9CB-87868D316EEA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BBAE-5F2A-42A7-B9C1-A63335BAA4D4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E323F-9A3B-46AB-B959-DB02DB99266C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AB78E-DB67-4A10-BFE7-A6DE169A132F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8F5D5-30EE-480E-9C73-6E3D37E86C8D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DD68A-F17A-4B36-8DFC-62214D481BE1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1C34E-37A7-443D-9902-0C89802AD165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7C124-458C-45A7-99D4-99445A4439A9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01A7F-4E6D-4FC1-BAF4-3D9C94E8236B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62A90-4F92-422A-9841-6D843E829942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E0DF-805B-49F1-BCFE-B3D4DDDC36D5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1" y="1600200"/>
            <a:ext cx="8229600" cy="4525963"/>
          </a:xfrm>
        </p:spPr>
        <p:txBody>
          <a:bodyPr/>
          <a:lstStyle/>
          <a:p>
            <a:pPr lvl="0"/>
            <a:endParaRPr lang="en-GB" noProof="0" dirty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F3D5B7-1188-4198-985C-423A1D7AB6D3}" type="datetime1">
              <a:rPr lang="en-GB" smtClean="0"/>
              <a:pPr>
                <a:defRPr/>
              </a:pPr>
              <a:t>15/10/2019</a:t>
            </a:fld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A92C2B-E5D1-4284-85C9-38D4936952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8EA2F-E091-4295-973D-315AD8F8BFF7}" type="datetime1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D5B773-BD12-4BE5-8455-872D5573295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Objectives, Strategies and Tactics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4005064"/>
            <a:ext cx="6400800" cy="1752600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Glenn </a:t>
            </a:r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Behenna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itchFamily="66" charset="0"/>
              </a:rPr>
              <a:t>What is Strategy?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>
                <a:solidFill>
                  <a:srgbClr val="CC0099"/>
                </a:solidFill>
                <a:latin typeface="Comic Sans MS" pitchFamily="66" charset="0"/>
              </a:rPr>
              <a:t>Strategy</a:t>
            </a:r>
            <a:r>
              <a:rPr lang="en-GB" sz="2800" dirty="0" smtClean="0">
                <a:latin typeface="Comic Sans MS" pitchFamily="66" charset="0"/>
              </a:rPr>
              <a:t> is the direction and scope of an organisation over the long term, which achieves advantage in a changing environment through its configuration of resources and competences with the aim of fulfilling stakeholder expectations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2011).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latin typeface="Comic Sans MS" pitchFamily="66" charset="0"/>
              </a:rPr>
              <a:t>The Relationship Between Objectives, Strategies and Tactics</a:t>
            </a: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5" name="Content Placeholder 4" descr="C02NF008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233613" y="1610519"/>
            <a:ext cx="4676775" cy="450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itchFamily="66" charset="0"/>
              </a:rPr>
              <a:t>What are Objectives?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What are Objectives?</a:t>
            </a:r>
          </a:p>
          <a:p>
            <a:r>
              <a:rPr lang="en-GB" sz="2400" dirty="0" smtClean="0">
                <a:latin typeface="Comic Sans MS" pitchFamily="66" charset="0"/>
              </a:rPr>
              <a:t>‘The expected outcomes of strategy’</a:t>
            </a:r>
          </a:p>
          <a:p>
            <a:r>
              <a:rPr lang="en-GB" sz="2400" dirty="0" smtClean="0">
                <a:latin typeface="Comic Sans MS" pitchFamily="66" charset="0"/>
              </a:rPr>
              <a:t>‘Clear statements of what the business or function wants to achieve’</a:t>
            </a:r>
          </a:p>
          <a:p>
            <a:r>
              <a:rPr lang="en-GB" sz="2400" dirty="0" smtClean="0">
                <a:latin typeface="Comic Sans MS" pitchFamily="66" charset="0"/>
              </a:rPr>
              <a:t>‘Hierarchical, quantitative, realistic and consistent.  They should be SMART’</a:t>
            </a:r>
          </a:p>
          <a:p>
            <a:r>
              <a:rPr lang="en-GB" sz="2400" dirty="0" smtClean="0">
                <a:latin typeface="Comic Sans MS" pitchFamily="66" charset="0"/>
              </a:rPr>
              <a:t>‘Corporate, Functional and Operational’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omic Sans MS" pitchFamily="66" charset="0"/>
              </a:rPr>
              <a:t/>
            </a:r>
            <a:br>
              <a:rPr lang="en-GB" dirty="0" smtClean="0">
                <a:latin typeface="Comic Sans MS" pitchFamily="66" charset="0"/>
              </a:rPr>
            </a:br>
            <a:r>
              <a:rPr lang="en-GB" dirty="0" smtClean="0">
                <a:latin typeface="Comic Sans MS" pitchFamily="66" charset="0"/>
              </a:rPr>
              <a:t>What is Strategy?</a:t>
            </a:r>
            <a:br>
              <a:rPr lang="en-GB" dirty="0" smtClean="0">
                <a:latin typeface="Comic Sans MS" pitchFamily="66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What is Strategy?</a:t>
            </a:r>
          </a:p>
          <a:p>
            <a:r>
              <a:rPr lang="en-GB" sz="2400" dirty="0" smtClean="0">
                <a:latin typeface="Comic Sans MS" pitchFamily="66" charset="0"/>
              </a:rPr>
              <a:t>‘Defines how we will meet our objectives’</a:t>
            </a:r>
          </a:p>
          <a:p>
            <a:r>
              <a:rPr lang="en-GB" sz="2400" dirty="0" smtClean="0">
                <a:latin typeface="Comic Sans MS" pitchFamily="66" charset="0"/>
              </a:rPr>
              <a:t>‘Sets allocation of resources to meet goals’</a:t>
            </a:r>
          </a:p>
          <a:p>
            <a:r>
              <a:rPr lang="en-GB" sz="2400" dirty="0" smtClean="0">
                <a:latin typeface="Comic Sans MS" pitchFamily="66" charset="0"/>
              </a:rPr>
              <a:t>‘Selects preferred strategic options to compete within a market’</a:t>
            </a:r>
          </a:p>
          <a:p>
            <a:r>
              <a:rPr lang="en-GB" sz="2400" dirty="0" smtClean="0">
                <a:latin typeface="Comic Sans MS" pitchFamily="66" charset="0"/>
              </a:rPr>
              <a:t>‘Provides a long-term plan for the development of the organisation’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What are Tactics?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What are Tactics?</a:t>
            </a:r>
          </a:p>
          <a:p>
            <a:r>
              <a:rPr lang="en-GB" sz="2400" dirty="0" smtClean="0">
                <a:latin typeface="Comic Sans MS" pitchFamily="66" charset="0"/>
              </a:rPr>
              <a:t>‘Defines how the objectives will be achieved’</a:t>
            </a:r>
          </a:p>
          <a:p>
            <a:r>
              <a:rPr lang="en-GB" sz="2400" dirty="0" smtClean="0">
                <a:latin typeface="Comic Sans MS" pitchFamily="66" charset="0"/>
              </a:rPr>
              <a:t>‘Are time related, costed actions – timings, costing and responsibilities’</a:t>
            </a:r>
          </a:p>
          <a:p>
            <a:r>
              <a:rPr lang="en-GB" sz="2400" dirty="0" smtClean="0">
                <a:latin typeface="Comic Sans MS" pitchFamily="66" charset="0"/>
              </a:rPr>
              <a:t>Implementation of activities over a planned period’</a:t>
            </a:r>
          </a:p>
          <a:p>
            <a:r>
              <a:rPr lang="en-GB" sz="2400" dirty="0" smtClean="0">
                <a:latin typeface="Comic Sans MS" pitchFamily="66" charset="0"/>
              </a:rPr>
              <a:t>‘Responsibility is assigned, and control and review mechanisms are put in place’</a:t>
            </a:r>
          </a:p>
          <a:p>
            <a:r>
              <a:rPr lang="en-GB" sz="2400" dirty="0" smtClean="0">
                <a:latin typeface="Comic Sans MS" pitchFamily="66" charset="0"/>
              </a:rPr>
              <a:t>‘The day to day application of the plans’</a:t>
            </a:r>
          </a:p>
          <a:p>
            <a:endParaRPr lang="en-GB" dirty="0" smtClean="0"/>
          </a:p>
          <a:p>
            <a:pPr>
              <a:buFont typeface="Wingdings" pitchFamily="2" charset="2"/>
              <a:buChar char="§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526CE1A-FA25-4EDE-A668-6A20E29EDDF8}" type="slidenum">
              <a:rPr lang="en-GB"/>
              <a:pPr/>
              <a:t>7</a:t>
            </a:fld>
            <a:endParaRPr lang="en-GB" dirty="0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latin typeface="Comic Sans MS" pitchFamily="66" charset="0"/>
              </a:rPr>
              <a:t>Strategy vs Tactics</a:t>
            </a:r>
          </a:p>
        </p:txBody>
      </p:sp>
      <p:graphicFrame>
        <p:nvGraphicFramePr>
          <p:cNvPr id="7224" name="Group 56"/>
          <p:cNvGraphicFramePr>
            <a:graphicFrameLocks noGrp="1"/>
          </p:cNvGraphicFramePr>
          <p:nvPr>
            <p:ph idx="1"/>
          </p:nvPr>
        </p:nvGraphicFramePr>
        <p:xfrm>
          <a:off x="457201" y="1412876"/>
          <a:ext cx="8229600" cy="4645152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Strategy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Tactics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Timeframe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Long term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Short term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Focus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Broad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Narrow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Key Tasks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Defining market &amp; competitive position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Day-to-day marketing 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Information &amp; problem solving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Unstructured, external, speculative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Structured, internal, repetitive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961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Example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Segmentation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NPD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Price discounting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</a:rPr>
                        <a:t>Comms campaign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225" name="Text Box 57"/>
          <p:cNvSpPr txBox="1">
            <a:spLocks noChangeArrowheads="1"/>
          </p:cNvSpPr>
          <p:nvPr/>
        </p:nvSpPr>
        <p:spPr bwMode="auto">
          <a:xfrm flipH="1">
            <a:off x="6643702" y="6118225"/>
            <a:ext cx="1928824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0" tIns="45714" rIns="91430" bIns="45714">
            <a:spAutoFit/>
          </a:bodyPr>
          <a:lstStyle/>
          <a:p>
            <a:r>
              <a:rPr lang="en-GB" dirty="0">
                <a:latin typeface="Comic Sans MS" pitchFamily="66" charset="0"/>
              </a:rPr>
              <a:t>CIM </a:t>
            </a:r>
            <a:r>
              <a:rPr lang="en-GB" dirty="0" smtClean="0">
                <a:latin typeface="Comic Sans MS" pitchFamily="66" charset="0"/>
              </a:rPr>
              <a:t>2011</a:t>
            </a:r>
            <a:endParaRPr lang="en-GB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2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omic Sans MS" pitchFamily="66" charset="0"/>
              </a:rPr>
              <a:t>Characteristics of Strategic Decisions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Long-term direction.</a:t>
            </a:r>
          </a:p>
          <a:p>
            <a:r>
              <a:rPr lang="en-US" sz="2800" dirty="0" smtClean="0">
                <a:latin typeface="Comic Sans MS" pitchFamily="66" charset="0"/>
              </a:rPr>
              <a:t>Scope of an </a:t>
            </a:r>
            <a:r>
              <a:rPr lang="en-US" sz="2800" dirty="0" err="1" smtClean="0">
                <a:latin typeface="Comic Sans MS" pitchFamily="66" charset="0"/>
              </a:rPr>
              <a:t>organisation’s</a:t>
            </a:r>
            <a:r>
              <a:rPr lang="en-US" sz="2800" dirty="0" smtClean="0">
                <a:latin typeface="Comic Sans MS" pitchFamily="66" charset="0"/>
              </a:rPr>
              <a:t> activities.</a:t>
            </a:r>
          </a:p>
          <a:p>
            <a:r>
              <a:rPr lang="en-US" sz="2800" dirty="0" smtClean="0">
                <a:latin typeface="Comic Sans MS" pitchFamily="66" charset="0"/>
              </a:rPr>
              <a:t>Competitive advantage.</a:t>
            </a:r>
          </a:p>
          <a:p>
            <a:r>
              <a:rPr lang="en-US" sz="2800" dirty="0" smtClean="0">
                <a:latin typeface="Comic Sans MS" pitchFamily="66" charset="0"/>
              </a:rPr>
              <a:t>Strategic fit with business environment.</a:t>
            </a:r>
          </a:p>
          <a:p>
            <a:r>
              <a:rPr lang="en-US" sz="2800" dirty="0" err="1" smtClean="0">
                <a:latin typeface="Comic Sans MS" pitchFamily="66" charset="0"/>
              </a:rPr>
              <a:t>Organisation</a:t>
            </a:r>
            <a:r>
              <a:rPr lang="en-US" sz="2800" dirty="0" smtClean="0">
                <a:latin typeface="Comic Sans MS" pitchFamily="66" charset="0"/>
              </a:rPr>
              <a:t> resources and competences.</a:t>
            </a:r>
          </a:p>
          <a:p>
            <a:r>
              <a:rPr lang="en-US" sz="2800" dirty="0" smtClean="0">
                <a:latin typeface="Comic Sans MS" pitchFamily="66" charset="0"/>
              </a:rPr>
              <a:t>Values and expectations of power players.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>
                <a:latin typeface="Comic Sans MS" pitchFamily="66" charset="0"/>
              </a:rPr>
              <a:t>Implications of Strategic Decisions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>
                <a:latin typeface="Comic Sans MS" pitchFamily="66" charset="0"/>
              </a:rPr>
              <a:t>Complexity</a:t>
            </a:r>
          </a:p>
          <a:p>
            <a:r>
              <a:rPr lang="en-US" sz="2800" dirty="0" smtClean="0">
                <a:latin typeface="Comic Sans MS" pitchFamily="66" charset="0"/>
              </a:rPr>
              <a:t>Uncertainty</a:t>
            </a:r>
          </a:p>
          <a:p>
            <a:r>
              <a:rPr lang="en-US" sz="2800" dirty="0" smtClean="0">
                <a:latin typeface="Comic Sans MS" pitchFamily="66" charset="0"/>
              </a:rPr>
              <a:t>Operational decisions</a:t>
            </a:r>
          </a:p>
          <a:p>
            <a:r>
              <a:rPr lang="en-US" sz="2800" dirty="0" smtClean="0">
                <a:latin typeface="Comic Sans MS" pitchFamily="66" charset="0"/>
              </a:rPr>
              <a:t>Integration</a:t>
            </a:r>
          </a:p>
          <a:p>
            <a:r>
              <a:rPr lang="en-US" sz="2800" dirty="0" smtClean="0">
                <a:latin typeface="Comic Sans MS" pitchFamily="66" charset="0"/>
              </a:rPr>
              <a:t>Relationships and networks</a:t>
            </a:r>
          </a:p>
          <a:p>
            <a:r>
              <a:rPr lang="en-US" sz="2800" dirty="0" smtClean="0">
                <a:latin typeface="Comic Sans MS" pitchFamily="66" charset="0"/>
              </a:rPr>
              <a:t>Change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Strategic Management Process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10</a:t>
            </a:fld>
            <a:endParaRPr lang="en-GB" dirty="0"/>
          </a:p>
        </p:txBody>
      </p:sp>
      <p:pic>
        <p:nvPicPr>
          <p:cNvPr id="7" name="Picture 4" descr="picture"/>
          <p:cNvPicPr preferRelativeResize="0"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7" y="1643050"/>
            <a:ext cx="8286808" cy="4143404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4143372" y="6072206"/>
            <a:ext cx="4214842" cy="369332"/>
          </a:xfrm>
          <a:prstGeom prst="rect">
            <a:avLst/>
          </a:prstGeom>
          <a:noFill/>
        </p:spPr>
        <p:txBody>
          <a:bodyPr wrap="square" lIns="91430" tIns="45714" rIns="91430" bIns="45714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Adapted from Johnson </a:t>
            </a:r>
            <a:r>
              <a:rPr lang="en-GB" i="1" dirty="0" smtClean="0">
                <a:latin typeface="Comic Sans MS" pitchFamily="66" charset="0"/>
              </a:rPr>
              <a:t>et al 2011 </a:t>
            </a:r>
            <a:endParaRPr lang="en-GB" i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7" name="AutoShape 13"/>
          <p:cNvSpPr>
            <a:spLocks noChangeArrowheads="1"/>
          </p:cNvSpPr>
          <p:nvPr/>
        </p:nvSpPr>
        <p:spPr bwMode="auto">
          <a:xfrm>
            <a:off x="1718858" y="146144"/>
            <a:ext cx="7451958" cy="254745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eaLnBrk="0" fontAlgn="base" hangingPunct="0">
              <a:lnSpc>
                <a:spcPts val="2006"/>
              </a:lnSpc>
              <a:spcBef>
                <a:spcPct val="0"/>
              </a:spcBef>
              <a:spcAft>
                <a:spcPct val="0"/>
              </a:spcAft>
            </a:pPr>
            <a:endParaRPr lang="en-US" sz="6100" b="1" dirty="0">
              <a:latin typeface="Arial" charset="0"/>
            </a:endParaRPr>
          </a:p>
        </p:txBody>
      </p:sp>
      <p:sp>
        <p:nvSpPr>
          <p:cNvPr id="1036" name="AutoShape 12"/>
          <p:cNvSpPr>
            <a:spLocks noChangeArrowheads="1"/>
          </p:cNvSpPr>
          <p:nvPr/>
        </p:nvSpPr>
        <p:spPr bwMode="auto">
          <a:xfrm>
            <a:off x="1891817" y="1228139"/>
            <a:ext cx="7278999" cy="416978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eaLnBrk="0" fontAlgn="base" hangingPunct="0">
              <a:lnSpc>
                <a:spcPts val="4043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400" dirty="0">
                <a:latin typeface="Comic Sans MS" pitchFamily="66" charset="0"/>
              </a:rPr>
              <a:t>Strategy </a:t>
            </a:r>
            <a:r>
              <a:rPr lang="en-US" sz="3400" i="1" dirty="0">
                <a:latin typeface="Comic Sans MS" pitchFamily="66" charset="0"/>
              </a:rPr>
              <a:t>as an emergent </a:t>
            </a:r>
            <a:r>
              <a:rPr lang="en-US" sz="3400" dirty="0">
                <a:latin typeface="Comic Sans MS" pitchFamily="66" charset="0"/>
              </a:rPr>
              <a:t>or</a:t>
            </a:r>
          </a:p>
        </p:txBody>
      </p:sp>
      <p:sp>
        <p:nvSpPr>
          <p:cNvPr id="1034" name="AutoShape 10"/>
          <p:cNvSpPr>
            <a:spLocks noChangeArrowheads="1"/>
          </p:cNvSpPr>
          <p:nvPr/>
        </p:nvSpPr>
        <p:spPr bwMode="auto">
          <a:xfrm>
            <a:off x="3015375" y="1965558"/>
            <a:ext cx="6155440" cy="197092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indent="-139427" eaLnBrk="0" fontAlgn="base" hangingPunct="0">
              <a:lnSpc>
                <a:spcPts val="4043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400" dirty="0">
                <a:latin typeface="Comic Sans MS" pitchFamily="66" charset="0"/>
              </a:rPr>
              <a:t>discovery process</a:t>
            </a:r>
          </a:p>
        </p:txBody>
      </p:sp>
      <p:pic>
        <p:nvPicPr>
          <p:cNvPr id="1032" name="Picture 8" descr="picture"/>
          <p:cNvPicPr preferRelativeResize="0"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01532" y="3046212"/>
            <a:ext cx="3900278" cy="2625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031" name="AutoShape 7"/>
          <p:cNvSpPr>
            <a:spLocks noChangeArrowheads="1"/>
          </p:cNvSpPr>
          <p:nvPr/>
        </p:nvSpPr>
        <p:spPr bwMode="auto">
          <a:xfrm>
            <a:off x="7002806" y="3422299"/>
            <a:ext cx="1309947" cy="429044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eaLnBrk="0" fontAlgn="base" hangingPunct="0">
              <a:lnSpc>
                <a:spcPts val="1795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400" dirty="0" err="1" smtClean="0">
                <a:latin typeface="Comic Sans MS" pitchFamily="66" charset="0"/>
              </a:rPr>
              <a:t>Realised</a:t>
            </a:r>
            <a:endParaRPr lang="en-US" sz="1400" dirty="0" smtClean="0">
              <a:latin typeface="Comic Sans MS" pitchFamily="66" charset="0"/>
            </a:endParaRPr>
          </a:p>
          <a:p>
            <a:pPr eaLnBrk="0" fontAlgn="base" hangingPunct="0">
              <a:lnSpc>
                <a:spcPts val="1795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400" dirty="0" smtClean="0">
                <a:latin typeface="Comic Sans MS" pitchFamily="66" charset="0"/>
              </a:rPr>
              <a:t>strategy</a:t>
            </a:r>
            <a:endParaRPr lang="en-US" sz="1400" dirty="0">
              <a:latin typeface="Comic Sans MS" pitchFamily="66" charset="0"/>
            </a:endParaRPr>
          </a:p>
        </p:txBody>
      </p:sp>
      <p:sp>
        <p:nvSpPr>
          <p:cNvPr id="1029" name="AutoShape 5"/>
          <p:cNvSpPr>
            <a:spLocks noChangeArrowheads="1"/>
          </p:cNvSpPr>
          <p:nvPr/>
        </p:nvSpPr>
        <p:spPr bwMode="auto">
          <a:xfrm>
            <a:off x="6100470" y="5518578"/>
            <a:ext cx="3070346" cy="154188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indent="-211822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i="1" dirty="0">
                <a:latin typeface="Comic Sans MS" pitchFamily="66" charset="0"/>
              </a:rPr>
              <a:t>Source: </a:t>
            </a:r>
            <a:r>
              <a:rPr lang="en-US" dirty="0" err="1">
                <a:latin typeface="Comic Sans MS" pitchFamily="66" charset="0"/>
              </a:rPr>
              <a:t>Mintzberg</a:t>
            </a:r>
            <a:endParaRPr lang="en-US" dirty="0">
              <a:latin typeface="Comic Sans MS" pitchFamily="66" charset="0"/>
            </a:endParaRPr>
          </a:p>
        </p:txBody>
      </p:sp>
      <p:sp>
        <p:nvSpPr>
          <p:cNvPr id="1028" name="AutoShape 4"/>
          <p:cNvSpPr>
            <a:spLocks noChangeArrowheads="1"/>
          </p:cNvSpPr>
          <p:nvPr/>
        </p:nvSpPr>
        <p:spPr bwMode="auto">
          <a:xfrm>
            <a:off x="5888629" y="5672766"/>
            <a:ext cx="1659864" cy="42904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1027" name="AutoShape 3"/>
          <p:cNvSpPr>
            <a:spLocks noChangeArrowheads="1"/>
          </p:cNvSpPr>
          <p:nvPr/>
        </p:nvSpPr>
        <p:spPr bwMode="auto">
          <a:xfrm>
            <a:off x="2563538" y="5958348"/>
            <a:ext cx="4282395" cy="158210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100" dirty="0">
              <a:latin typeface="Arial" charset="0"/>
            </a:endParaRPr>
          </a:p>
        </p:txBody>
      </p:sp>
      <p:sp>
        <p:nvSpPr>
          <p:cNvPr id="1026" name="AutoShape 2"/>
          <p:cNvSpPr>
            <a:spLocks noChangeArrowheads="1"/>
          </p:cNvSpPr>
          <p:nvPr/>
        </p:nvSpPr>
        <p:spPr bwMode="auto">
          <a:xfrm>
            <a:off x="7657095" y="5954326"/>
            <a:ext cx="1513720" cy="112624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100" dirty="0">
              <a:latin typeface="Arial" charset="0"/>
            </a:endParaRPr>
          </a:p>
        </p:txBody>
      </p:sp>
      <p:sp>
        <p:nvSpPr>
          <p:cNvPr id="14" name="Right Arrow 13"/>
          <p:cNvSpPr/>
          <p:nvPr/>
        </p:nvSpPr>
        <p:spPr>
          <a:xfrm>
            <a:off x="6683715" y="3006657"/>
            <a:ext cx="1448034" cy="1267029"/>
          </a:xfrm>
          <a:prstGeom prst="rightArrow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7221" tIns="38611" rIns="77221" bIns="38611" rtlCol="0" anchor="ctr"/>
          <a:lstStyle/>
          <a:p>
            <a:pPr algn="ctr"/>
            <a:endParaRPr lang="en-GB"/>
          </a:p>
        </p:txBody>
      </p:sp>
      <p:sp>
        <p:nvSpPr>
          <p:cNvPr id="1033" name="AutoShape 9"/>
          <p:cNvSpPr>
            <a:spLocks noChangeArrowheads="1"/>
          </p:cNvSpPr>
          <p:nvPr/>
        </p:nvSpPr>
        <p:spPr bwMode="auto">
          <a:xfrm>
            <a:off x="2339615" y="3730673"/>
            <a:ext cx="1732294" cy="433067"/>
          </a:xfrm>
          <a:custGeom>
            <a:avLst/>
            <a:gdLst/>
            <a:ahLst/>
            <a:cxnLst/>
            <a:rect l="0" t="0" r="0" b="0"/>
            <a:pathLst/>
          </a:cu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lIns="0" tIns="0" rIns="0" bIns="0"/>
          <a:lstStyle/>
          <a:p>
            <a:pPr marL="80439" indent="-80439" algn="ctr" eaLnBrk="0" fontAlgn="base" hangingPunct="0">
              <a:lnSpc>
                <a:spcPts val="1827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400" dirty="0" err="1" smtClean="0">
                <a:latin typeface="Comic Sans MS" pitchFamily="66" charset="0"/>
              </a:rPr>
              <a:t>Unrealised</a:t>
            </a:r>
            <a:endParaRPr lang="en-US" sz="1400" dirty="0" smtClean="0">
              <a:latin typeface="Comic Sans MS" pitchFamily="66" charset="0"/>
            </a:endParaRPr>
          </a:p>
          <a:p>
            <a:pPr marL="80439" indent="-80439" algn="ctr" eaLnBrk="0" fontAlgn="base" hangingPunct="0">
              <a:lnSpc>
                <a:spcPts val="1827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400" dirty="0" smtClean="0">
                <a:latin typeface="Comic Sans MS" pitchFamily="66" charset="0"/>
              </a:rPr>
              <a:t>strategy</a:t>
            </a:r>
            <a:endParaRPr lang="en-US" sz="1400" dirty="0">
              <a:latin typeface="Comic Sans MS" pitchFamily="66" charset="0"/>
            </a:endParaRPr>
          </a:p>
        </p:txBody>
      </p:sp>
      <p:grpSp>
        <p:nvGrpSpPr>
          <p:cNvPr id="2" name="Group 15"/>
          <p:cNvGrpSpPr/>
          <p:nvPr/>
        </p:nvGrpSpPr>
        <p:grpSpPr>
          <a:xfrm>
            <a:off x="1439979" y="1965558"/>
            <a:ext cx="1623653" cy="1222103"/>
            <a:chOff x="1704975" y="2327275"/>
            <a:chExt cx="1922450" cy="1447004"/>
          </a:xfrm>
        </p:grpSpPr>
        <p:pic>
          <p:nvPicPr>
            <p:cNvPr id="1035" name="Picture 11" descr="picture"/>
            <p:cNvPicPr preferRelativeResize="0">
              <a:picLocks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704975" y="2327275"/>
              <a:ext cx="1865313" cy="1279525"/>
            </a:xfrm>
            <a:prstGeom prst="rect">
              <a:avLst/>
            </a:prstGeom>
            <a:solidFill>
              <a:srgbClr val="FFFFFF"/>
            </a:solidFill>
            <a:ln w="0">
              <a:noFill/>
              <a:round/>
              <a:headEnd/>
              <a:tailEnd/>
            </a:ln>
          </p:spPr>
        </p:pic>
        <p:sp>
          <p:nvSpPr>
            <p:cNvPr id="15" name="Rectangle 14"/>
            <p:cNvSpPr/>
            <p:nvPr/>
          </p:nvSpPr>
          <p:spPr>
            <a:xfrm>
              <a:off x="3341673" y="3631403"/>
              <a:ext cx="285752" cy="14287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/>
            </a:r>
            <a:br>
              <a:rPr lang="en-GB" sz="4000" dirty="0" smtClean="0">
                <a:latin typeface="Comic Sans MS" pitchFamily="66" charset="0"/>
              </a:rPr>
            </a:br>
            <a:r>
              <a:rPr lang="en-GB" sz="4000" dirty="0" smtClean="0">
                <a:latin typeface="Comic Sans MS" pitchFamily="66" charset="0"/>
              </a:rPr>
              <a:t>Summary of Ways in Which Strategy May Evolve 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sz="2800" dirty="0" smtClean="0">
              <a:latin typeface="Comic Sans MS" pitchFamily="66" charset="0"/>
            </a:endParaRPr>
          </a:p>
          <a:p>
            <a:r>
              <a:rPr lang="en-GB" sz="2800" dirty="0" smtClean="0">
                <a:latin typeface="Comic Sans MS" pitchFamily="66" charset="0"/>
              </a:rPr>
              <a:t>Deliberately through managerial intent.</a:t>
            </a:r>
          </a:p>
          <a:p>
            <a:r>
              <a:rPr lang="en-GB" sz="2800" dirty="0" smtClean="0">
                <a:latin typeface="Comic Sans MS" pitchFamily="66" charset="0"/>
              </a:rPr>
              <a:t>As the outcome of cultural processes.</a:t>
            </a:r>
          </a:p>
          <a:p>
            <a:r>
              <a:rPr lang="en-GB" sz="2800" dirty="0" smtClean="0">
                <a:latin typeface="Comic Sans MS" pitchFamily="66" charset="0"/>
              </a:rPr>
              <a:t>As the outcome of changes in the external environment.</a:t>
            </a:r>
          </a:p>
          <a:p>
            <a:r>
              <a:rPr lang="en-GB" sz="2800" dirty="0" smtClean="0">
                <a:latin typeface="Comic Sans MS" pitchFamily="66" charset="0"/>
              </a:rPr>
              <a:t>Through learning by doing. </a:t>
            </a:r>
          </a:p>
          <a:p>
            <a:r>
              <a:rPr lang="en-GB" sz="2800" dirty="0" smtClean="0">
                <a:latin typeface="Comic Sans MS" pitchFamily="66" charset="0"/>
              </a:rPr>
              <a:t>Through constraints on choice.</a:t>
            </a:r>
          </a:p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				</a:t>
            </a:r>
          </a:p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			Adapted from Johnson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2011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4A163B5-1641-4960-98A5-9E1E0A1AF328}" type="slidenum">
              <a:rPr lang="en-GB" smtClean="0">
                <a:latin typeface="Arial" pitchFamily="34" charset="0"/>
              </a:rPr>
              <a:pPr/>
              <a:t>13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Strategic Direction – Trade Offs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It is inevitable that organisations will have to make trade offs between different types of objectives when developing their strategic direction.  These may include (Hooley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2008):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Short term versus long term.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Profit margin versus competitive position.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Market penetration versus market development.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Related versus non related growth.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40A8342-C8B3-46DD-9780-CFD9733C023D}" type="slidenum">
              <a:rPr lang="en-GB" smtClean="0">
                <a:latin typeface="Arial" pitchFamily="34" charset="0"/>
              </a:rPr>
              <a:pPr/>
              <a:t>14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Strategic Direction – Trade Offs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>
                <a:latin typeface="Comic Sans MS" pitchFamily="66" charset="0"/>
              </a:rPr>
              <a:t>Profit versus non profit objectives.</a:t>
            </a: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Growth versus stability.</a:t>
            </a: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Risk avoidance versus risk taking.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Strategy Summary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Strategy is the direction and scope of an </a:t>
            </a:r>
            <a:r>
              <a:rPr lang="en-US" sz="2800" dirty="0" err="1" smtClean="0">
                <a:latin typeface="Comic Sans MS" pitchFamily="66" charset="0"/>
              </a:rPr>
              <a:t>organisation</a:t>
            </a:r>
            <a:r>
              <a:rPr lang="en-US" sz="2800" dirty="0" smtClean="0">
                <a:latin typeface="Comic Sans MS" pitchFamily="66" charset="0"/>
              </a:rPr>
              <a:t> over the long term.</a:t>
            </a:r>
          </a:p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Strategic decisions made at multiple levels in an </a:t>
            </a:r>
            <a:r>
              <a:rPr lang="en-US" sz="2800" dirty="0" err="1" smtClean="0">
                <a:latin typeface="Comic Sans MS" pitchFamily="66" charset="0"/>
              </a:rPr>
              <a:t>organisation</a:t>
            </a:r>
            <a:r>
              <a:rPr lang="en-US" sz="2800" dirty="0" smtClean="0">
                <a:latin typeface="Comic Sans MS" pitchFamily="66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Strategic position, strategic choices, and strategy in action as the major elements of strategic management.</a:t>
            </a:r>
          </a:p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Strategy is a kind of job.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2B28F-8E3F-46A8-B70B-3560BAE4C4CA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0BBE585-E0F4-4935-8901-2AFF4C9FBED1}" type="slidenum">
              <a:rPr lang="en-GB" smtClean="0">
                <a:latin typeface="Arial" pitchFamily="34" charset="0"/>
              </a:rPr>
              <a:pPr/>
              <a:t>16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Student Activity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In small groups, using examples, discuss the following :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Objectives.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Strategies.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Tactics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Then discuss the relationship between objectives, strategies and tactics.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References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600" dirty="0" smtClean="0">
                <a:latin typeface="Comic Sans MS" pitchFamily="66" charset="0"/>
              </a:rPr>
              <a:t>CIM (2011) </a:t>
            </a:r>
            <a:r>
              <a:rPr lang="en-GB" sz="2600" b="1" u="sng" dirty="0" smtClean="0">
                <a:latin typeface="Comic Sans MS" pitchFamily="66" charset="0"/>
              </a:rPr>
              <a:t>CIM </a:t>
            </a:r>
            <a:r>
              <a:rPr lang="en-GB" sz="2600" b="1" u="sng" dirty="0" err="1" smtClean="0">
                <a:latin typeface="Comic Sans MS" pitchFamily="66" charset="0"/>
              </a:rPr>
              <a:t>Coursebook</a:t>
            </a:r>
            <a:r>
              <a:rPr lang="en-GB" sz="2600" b="1" u="sng" dirty="0" smtClean="0">
                <a:latin typeface="Comic Sans MS" pitchFamily="66" charset="0"/>
              </a:rPr>
              <a:t>: The Marketing Planning Process</a:t>
            </a:r>
            <a:r>
              <a:rPr lang="en-GB" sz="2600" b="1" dirty="0" smtClean="0">
                <a:latin typeface="Comic Sans MS" pitchFamily="66" charset="0"/>
              </a:rPr>
              <a:t>,</a:t>
            </a:r>
            <a:r>
              <a:rPr lang="en-GB" sz="2600" dirty="0" smtClean="0">
                <a:latin typeface="Comic Sans MS" pitchFamily="66" charset="0"/>
              </a:rPr>
              <a:t> London: Butterworth Heinemann</a:t>
            </a:r>
          </a:p>
          <a:p>
            <a:r>
              <a:rPr lang="en-GB" sz="2600" dirty="0" smtClean="0">
                <a:latin typeface="Comic Sans MS" pitchFamily="66" charset="0"/>
              </a:rPr>
              <a:t>Hooley, G, </a:t>
            </a:r>
            <a:r>
              <a:rPr lang="en-GB" sz="2600" dirty="0" err="1" smtClean="0">
                <a:latin typeface="Comic Sans MS" pitchFamily="66" charset="0"/>
              </a:rPr>
              <a:t>Piercy</a:t>
            </a:r>
            <a:r>
              <a:rPr lang="en-GB" sz="2600" dirty="0" smtClean="0">
                <a:latin typeface="Comic Sans MS" pitchFamily="66" charset="0"/>
              </a:rPr>
              <a:t>, N F and </a:t>
            </a:r>
            <a:r>
              <a:rPr lang="en-GB" sz="2600" dirty="0" err="1" smtClean="0">
                <a:latin typeface="Comic Sans MS" pitchFamily="66" charset="0"/>
              </a:rPr>
              <a:t>Nicoulaud</a:t>
            </a:r>
            <a:r>
              <a:rPr lang="en-GB" sz="2600" dirty="0" smtClean="0">
                <a:latin typeface="Comic Sans MS" pitchFamily="66" charset="0"/>
              </a:rPr>
              <a:t>, B (2008) </a:t>
            </a:r>
            <a:r>
              <a:rPr lang="en-GB" sz="2600" b="1" u="sng" dirty="0" smtClean="0">
                <a:latin typeface="Comic Sans MS" pitchFamily="66" charset="0"/>
              </a:rPr>
              <a:t>Marketing Strategy and Competitive Positioning</a:t>
            </a:r>
            <a:r>
              <a:rPr lang="en-GB" sz="2600" dirty="0" smtClean="0">
                <a:latin typeface="Comic Sans MS" pitchFamily="66" charset="0"/>
              </a:rPr>
              <a:t>, London: Prentice Hall</a:t>
            </a:r>
          </a:p>
          <a:p>
            <a:r>
              <a:rPr lang="en-GB" sz="2600" dirty="0" smtClean="0">
                <a:latin typeface="Comic Sans MS" pitchFamily="66" charset="0"/>
              </a:rPr>
              <a:t>Johnson, G, </a:t>
            </a:r>
            <a:r>
              <a:rPr lang="en-GB" sz="2600" dirty="0" err="1" smtClean="0">
                <a:latin typeface="Comic Sans MS" pitchFamily="66" charset="0"/>
              </a:rPr>
              <a:t>Scholes</a:t>
            </a:r>
            <a:r>
              <a:rPr lang="en-GB" sz="2600" dirty="0" smtClean="0">
                <a:latin typeface="Comic Sans MS" pitchFamily="66" charset="0"/>
              </a:rPr>
              <a:t>, K and Whittington, R (2011) </a:t>
            </a:r>
            <a:r>
              <a:rPr lang="en-GB" sz="2600" b="1" u="sng" dirty="0" smtClean="0">
                <a:latin typeface="Comic Sans MS" pitchFamily="66" charset="0"/>
              </a:rPr>
              <a:t>Exploring Corporate Strategy: Text and Cases</a:t>
            </a:r>
            <a:r>
              <a:rPr lang="en-GB" sz="2600" dirty="0" smtClean="0">
                <a:latin typeface="Comic Sans MS" pitchFamily="66" charset="0"/>
              </a:rPr>
              <a:t>, London: Prentice Hall</a:t>
            </a:r>
          </a:p>
          <a:p>
            <a:r>
              <a:rPr lang="en-GB" sz="2600" dirty="0" err="1" smtClean="0">
                <a:latin typeface="Comic Sans MS" pitchFamily="66" charset="0"/>
              </a:rPr>
              <a:t>Mintzberg</a:t>
            </a:r>
            <a:r>
              <a:rPr lang="en-GB" sz="2600" dirty="0" smtClean="0">
                <a:latin typeface="Comic Sans MS" pitchFamily="66" charset="0"/>
              </a:rPr>
              <a:t>, H (1978). Patterns in Strategy Formation, </a:t>
            </a:r>
            <a:r>
              <a:rPr lang="en-GB" sz="2600" b="1" u="sng" dirty="0" smtClean="0">
                <a:latin typeface="Comic Sans MS" pitchFamily="66" charset="0"/>
              </a:rPr>
              <a:t>Management Science</a:t>
            </a:r>
            <a:r>
              <a:rPr lang="en-GB" sz="2600" dirty="0" smtClean="0">
                <a:latin typeface="Comic Sans MS" pitchFamily="66" charset="0"/>
              </a:rPr>
              <a:t>, </a:t>
            </a:r>
            <a:r>
              <a:rPr lang="en-GB" sz="2600" dirty="0" err="1" smtClean="0">
                <a:latin typeface="Comic Sans MS" pitchFamily="66" charset="0"/>
              </a:rPr>
              <a:t>Vol</a:t>
            </a:r>
            <a:r>
              <a:rPr lang="en-GB" sz="2600" dirty="0" smtClean="0">
                <a:latin typeface="Comic Sans MS" pitchFamily="66" charset="0"/>
              </a:rPr>
              <a:t> 24, No 9, pp 934-948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B773-BD12-4BE5-8455-872D5573295D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latin typeface="Comic Sans MS" pitchFamily="66" charset="0"/>
              </a:rPr>
              <a:t>Extended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smtClean="0">
                <a:latin typeface="Comic Sans MS" pitchFamily="66" charset="0"/>
              </a:rPr>
              <a:t>For a general overview and good examples of the different types of objectives that may exist in a hotel see Drummond and Ensor (2001:138).</a:t>
            </a:r>
          </a:p>
          <a:p>
            <a:r>
              <a:rPr lang="en-GB" sz="2800" smtClean="0">
                <a:latin typeface="Comic Sans MS" pitchFamily="66" charset="0"/>
              </a:rPr>
              <a:t>For a more extensive discussion and a fuller explanation of organisational purposes: values, mission, vision and objectives see Johnson </a:t>
            </a:r>
            <a:r>
              <a:rPr lang="en-GB" sz="2800" i="1" smtClean="0">
                <a:latin typeface="Comic Sans MS" pitchFamily="66" charset="0"/>
              </a:rPr>
              <a:t>et al </a:t>
            </a:r>
            <a:r>
              <a:rPr lang="en-GB" sz="2800" smtClean="0">
                <a:latin typeface="Comic Sans MS" pitchFamily="66" charset="0"/>
              </a:rPr>
              <a:t>2008, Chapter 4, pp 131-171.</a:t>
            </a: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41060DF-1B3D-4378-BC39-869A05D3EA99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695</Words>
  <Application>Microsoft Office PowerPoint</Application>
  <PresentationFormat>On-screen Show (4:3)</PresentationFormat>
  <Paragraphs>124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Comic Sans MS</vt:lpstr>
      <vt:lpstr>Wingdings</vt:lpstr>
      <vt:lpstr>Office Theme</vt:lpstr>
      <vt:lpstr>Objectives, Strategies and Tactics</vt:lpstr>
      <vt:lpstr>What is Strategy?</vt:lpstr>
      <vt:lpstr>The Relationship Between Objectives, Strategies and Tactics</vt:lpstr>
      <vt:lpstr>What are Objectives?</vt:lpstr>
      <vt:lpstr> What is Strategy? </vt:lpstr>
      <vt:lpstr>What are Tactics?</vt:lpstr>
      <vt:lpstr>Strategy vs Tactics</vt:lpstr>
      <vt:lpstr>Characteristics of Strategic Decisions</vt:lpstr>
      <vt:lpstr>Implications of Strategic Decisions</vt:lpstr>
      <vt:lpstr>Strategic Management Process</vt:lpstr>
      <vt:lpstr>PowerPoint Presentation</vt:lpstr>
      <vt:lpstr> Summary of Ways in Which Strategy May Evolve </vt:lpstr>
      <vt:lpstr>Strategic Direction – Trade Offs</vt:lpstr>
      <vt:lpstr>Strategic Direction – Trade Offs</vt:lpstr>
      <vt:lpstr>Strategy Summary</vt:lpstr>
      <vt:lpstr>Student Activity</vt:lpstr>
      <vt:lpstr>References</vt:lpstr>
      <vt:lpstr>Extended Knowledge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bus-vs</dc:creator>
  <cp:lastModifiedBy>UWTSD</cp:lastModifiedBy>
  <cp:revision>24</cp:revision>
  <dcterms:created xsi:type="dcterms:W3CDTF">2010-09-30T16:10:07Z</dcterms:created>
  <dcterms:modified xsi:type="dcterms:W3CDTF">2019-10-15T15:11:24Z</dcterms:modified>
</cp:coreProperties>
</file>