
<file path=[Content_Types].xml><?xml version="1.0" encoding="utf-8"?>
<Types xmlns="http://schemas.openxmlformats.org/package/2006/content-types">
  <Default Extension="img" ContentType="image/pn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3.img" ContentType="image/jpe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30267275" cy="202088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17"/>
    <p:restoredTop sz="94635"/>
  </p:normalViewPr>
  <p:slideViewPr>
    <p:cSldViewPr snapToGrid="0" snapToObjects="1">
      <p:cViewPr>
        <p:scale>
          <a:sx n="39" d="100"/>
          <a:sy n="39" d="100"/>
        </p:scale>
        <p:origin x="928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img"/><Relationship Id="rId3" Type="http://schemas.openxmlformats.org/officeDocument/2006/relationships/hyperlink" Target="https://casp-uk.net/casp-tools-checklists/" TargetMode="External"/><Relationship Id="rId7" Type="http://schemas.openxmlformats.org/officeDocument/2006/relationships/hyperlink" Target="https://thebms.org.uk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news-room/fact-sheets/detail/menopause" TargetMode="External"/><Relationship Id="rId11" Type="http://schemas.openxmlformats.org/officeDocument/2006/relationships/hyperlink" Target="https://www.msn.com/en-in/health/women-health/menopause-symptoms-need-attention-urban-indian-study-flags-severe-impact-doctors-seek-better-care/ar-AA2etDWG" TargetMode="External"/><Relationship Id="rId5" Type="http://schemas.openxmlformats.org/officeDocument/2006/relationships/hyperlink" Target="https://www.nhs.uk/conditions/menopause/" TargetMode="External"/><Relationship Id="rId10" Type="http://schemas.openxmlformats.org/officeDocument/2006/relationships/image" Target="../media/image3.img"/><Relationship Id="rId4" Type="http://schemas.openxmlformats.org/officeDocument/2006/relationships/hyperlink" Target="https://www.cipd.org/" TargetMode="External"/><Relationship Id="rId9" Type="http://schemas.openxmlformats.org/officeDocument/2006/relationships/hyperlink" Target="https://www.msn.com/en-in/news/other/world-menopause-day-is-it-empty-nest-syndrome-or-menopause-symptoms-expert-explains/ar-AA2etln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1148" y="36576"/>
            <a:ext cx="30266640" cy="20950936"/>
          </a:xfrm>
          <a:prstGeom prst="rect">
            <a:avLst/>
          </a:prstGeom>
          <a:solidFill>
            <a:srgbClr val="FFF9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30307788" cy="2825496"/>
          </a:xfrm>
          <a:prstGeom prst="rect">
            <a:avLst/>
          </a:prstGeom>
          <a:solidFill>
            <a:srgbClr val="F4DCE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10911" y="256032"/>
            <a:ext cx="25215215" cy="1141338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>
              <a:spcAft>
                <a:spcPts val="500"/>
              </a:spcAft>
              <a:defRPr sz="2400" b="1">
                <a:solidFill>
                  <a:srgbClr val="45215B"/>
                </a:solidFill>
                <a:latin typeface="Arial"/>
              </a:defRPr>
            </a:pPr>
            <a:r>
              <a:rPr sz="3200" dirty="0"/>
              <a:t>Menopause in the Workplace: Exploring the Impact of Menopausal Symptoms, Workplace Experiences and</a:t>
            </a:r>
          </a:p>
          <a:p>
            <a:pPr>
              <a:spcAft>
                <a:spcPts val="500"/>
              </a:spcAft>
              <a:defRPr sz="2400" b="1">
                <a:solidFill>
                  <a:srgbClr val="45215B"/>
                </a:solidFill>
                <a:latin typeface="Arial"/>
              </a:defRPr>
            </a:pPr>
            <a:r>
              <a:rPr lang="en-GB" sz="3200" dirty="0"/>
              <a:t>Organisational Support on Women’s Health and Wellbeing in the UK</a:t>
            </a:r>
            <a:endParaRPr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411480" y="2157985"/>
            <a:ext cx="18854928" cy="338554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45215B"/>
                </a:solidFill>
                <a:latin typeface="Arial"/>
              </a:defRPr>
            </a:pPr>
            <a:r>
              <a:rPr sz="1600" dirty="0"/>
              <a:t>Student: Violeta Pinderova   </a:t>
            </a:r>
            <a:r>
              <a:rPr lang="en-GB" sz="1600" dirty="0"/>
              <a:t>Student ID: 2247133</a:t>
            </a:r>
            <a:r>
              <a:rPr sz="1600" dirty="0"/>
              <a:t> </a:t>
            </a:r>
            <a:r>
              <a:rPr lang="en-GB" sz="1600" dirty="0"/>
              <a:t>Student email: 2247133@student.uwtsd.ac.uk</a:t>
            </a:r>
            <a:r>
              <a:rPr sz="1600" dirty="0"/>
              <a:t> Supervisor: Dr. </a:t>
            </a:r>
            <a:r>
              <a:rPr sz="1600" dirty="0" err="1"/>
              <a:t>Itse</a:t>
            </a:r>
            <a:r>
              <a:rPr sz="1600" dirty="0"/>
              <a:t> Olaoye </a:t>
            </a:r>
            <a:r>
              <a:rPr sz="1600" dirty="0" err="1"/>
              <a:t>Programme</a:t>
            </a:r>
            <a:r>
              <a:rPr sz="1600" dirty="0"/>
              <a:t>: MSc Public Health and Social </a:t>
            </a:r>
            <a:r>
              <a:rPr dirty="0"/>
              <a:t>Care</a:t>
            </a:r>
            <a:r>
              <a:rPr sz="1600" dirty="0"/>
              <a:t> in </a:t>
            </a:r>
            <a:r>
              <a:rPr dirty="0"/>
              <a:t>Practice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11480" y="2907792"/>
            <a:ext cx="9418320" cy="3703320"/>
          </a:xfrm>
          <a:prstGeom prst="roundRect">
            <a:avLst/>
          </a:prstGeom>
          <a:solidFill>
            <a:srgbClr val="F9EF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411480" y="2907792"/>
            <a:ext cx="9418320" cy="713232"/>
          </a:xfrm>
          <a:prstGeom prst="roundRect">
            <a:avLst/>
          </a:prstGeom>
          <a:solidFill>
            <a:srgbClr val="713E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21792" y="2990088"/>
            <a:ext cx="9052560" cy="50292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>
              <a:spcAft>
                <a:spcPts val="500"/>
              </a:spcAft>
              <a:defRPr sz="1900" b="1">
                <a:solidFill>
                  <a:srgbClr val="FFFFFF"/>
                </a:solidFill>
                <a:latin typeface="Arial"/>
              </a:defRPr>
            </a:pPr>
            <a:r>
              <a:t>Introduction &amp; Prevalence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3776472"/>
            <a:ext cx="8869680" cy="2770632"/>
          </a:xfrm>
          <a:prstGeom prst="rect">
            <a:avLst/>
          </a:prstGeom>
          <a:noFill/>
        </p:spPr>
        <p:txBody>
          <a:bodyPr wrap="square" lIns="82296">
            <a:normAutofit/>
          </a:bodyPr>
          <a:lstStyle/>
          <a:p>
            <a:pPr>
              <a:defRPr/>
            </a:pPr>
            <a:r>
              <a:rPr dirty="0"/>
              <a:t>Menopause is a natural biological transition, usually occurring between ages 45 and 55 (NHS, 2024). It marks the end of menstruation and is preceded by perimenopause.</a:t>
            </a:r>
          </a:p>
          <a:p>
            <a:r>
              <a:rPr dirty="0"/>
              <a:t>Common symptoms include hot flushes, disrupted sleep, anxiety, fatigue and difficulties with memory or concentration (NICE, 2024).</a:t>
            </a:r>
          </a:p>
          <a:p>
            <a:r>
              <a:rPr dirty="0"/>
              <a:t>Symptom severity varies considerably. For some women, symptoms affect confidence, work performance, attendance and decisions about remaining in employment (CIPD, 2023).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0058400" y="2907792"/>
            <a:ext cx="9418320" cy="3703320"/>
          </a:xfrm>
          <a:prstGeom prst="roundRect">
            <a:avLst/>
          </a:prstGeom>
          <a:solidFill>
            <a:srgbClr val="F9EF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10058400" y="2907792"/>
            <a:ext cx="9418320" cy="713232"/>
          </a:xfrm>
          <a:prstGeom prst="roundRect">
            <a:avLst/>
          </a:prstGeom>
          <a:solidFill>
            <a:srgbClr val="C350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268712" y="2990088"/>
            <a:ext cx="9052560" cy="50292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>
              <a:spcAft>
                <a:spcPts val="500"/>
              </a:spcAft>
              <a:defRPr sz="1900" b="1">
                <a:solidFill>
                  <a:srgbClr val="FFFFFF"/>
                </a:solidFill>
                <a:latin typeface="Arial"/>
              </a:defRPr>
            </a:pPr>
            <a:r>
              <a:t>Research Rationale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332720" y="3776472"/>
            <a:ext cx="8869680" cy="2770632"/>
          </a:xfrm>
          <a:prstGeom prst="rect">
            <a:avLst/>
          </a:prstGeom>
          <a:noFill/>
        </p:spPr>
        <p:txBody>
          <a:bodyPr wrap="square" lIns="82296">
            <a:normAutofit/>
          </a:bodyPr>
          <a:lstStyle/>
          <a:p>
            <a:pPr>
              <a:defRPr/>
            </a:pPr>
            <a:r>
              <a:t>Menopause is a public health, employment and equality issue because symptoms can coincide with important stages of women’s careers.</a:t>
            </a:r>
          </a:p>
          <a:p>
            <a:r>
              <a:t>Stigma, fear of disclosure, limited managerial awareness and inflexible working arrangements may increase distress and disadvantage (Fawcett Society, 2022).</a:t>
            </a:r>
          </a:p>
          <a:p>
            <a:r>
              <a:t>Support varies across sectors and employers, while women’s experiences are shaped by job demands and workplace culture.</a:t>
            </a:r>
          </a:p>
          <a:p>
            <a:r>
              <a:t>Synthesising UK research can identify effective adjustments, evidence gaps and priorities for equitable policy.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19705320" y="2907792"/>
            <a:ext cx="10149840" cy="3703320"/>
          </a:xfrm>
          <a:prstGeom prst="roundRect">
            <a:avLst/>
          </a:prstGeom>
          <a:solidFill>
            <a:srgbClr val="F9EF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ounded Rectangle 14"/>
          <p:cNvSpPr/>
          <p:nvPr/>
        </p:nvSpPr>
        <p:spPr>
          <a:xfrm>
            <a:off x="19705320" y="2907792"/>
            <a:ext cx="10149840" cy="713232"/>
          </a:xfrm>
          <a:prstGeom prst="roundRect">
            <a:avLst/>
          </a:prstGeom>
          <a:solidFill>
            <a:srgbClr val="713E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19915632" y="2990088"/>
            <a:ext cx="9784080" cy="50292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>
              <a:spcAft>
                <a:spcPts val="500"/>
              </a:spcAft>
              <a:defRPr sz="1900" b="1">
                <a:solidFill>
                  <a:srgbClr val="FFFFFF"/>
                </a:solidFill>
                <a:latin typeface="Arial"/>
              </a:defRPr>
            </a:pPr>
            <a:r>
              <a:rPr dirty="0"/>
              <a:t>Research Question and Aim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9979640" y="3776472"/>
            <a:ext cx="9601200" cy="2770632"/>
          </a:xfrm>
          <a:prstGeom prst="rect">
            <a:avLst/>
          </a:prstGeom>
          <a:noFill/>
        </p:spPr>
        <p:txBody>
          <a:bodyPr wrap="square" lIns="82296">
            <a:normAutofit/>
          </a:bodyPr>
          <a:lstStyle/>
          <a:p>
            <a:pPr>
              <a:defRPr/>
            </a:pPr>
            <a:r>
              <a:t>RESEARCH QUESTION</a:t>
            </a:r>
          </a:p>
          <a:p>
            <a:r>
              <a:t>How does menopause affect women’s physical and psychological wellbeing, workplace experiences and participation in the UK, and what role does organisational support play?</a:t>
            </a:r>
          </a:p>
          <a:p>
            <a:endParaRPr/>
          </a:p>
          <a:p>
            <a:r>
              <a:t>AIM</a:t>
            </a:r>
          </a:p>
          <a:p>
            <a:r>
              <a:t>To critically examine these impacts through a systematic review of UK evidence and evaluate how workplace policies, reasonable adjustments and supportive management may improve wellbeing and employment experiences.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11480" y="6876288"/>
            <a:ext cx="14538960" cy="3886200"/>
          </a:xfrm>
          <a:prstGeom prst="roundRect">
            <a:avLst/>
          </a:prstGeom>
          <a:solidFill>
            <a:srgbClr val="F9EF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ounded Rectangle 18"/>
          <p:cNvSpPr/>
          <p:nvPr/>
        </p:nvSpPr>
        <p:spPr>
          <a:xfrm>
            <a:off x="411480" y="6876288"/>
            <a:ext cx="14538960" cy="713232"/>
          </a:xfrm>
          <a:prstGeom prst="roundRect">
            <a:avLst/>
          </a:prstGeom>
          <a:solidFill>
            <a:srgbClr val="904C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21792" y="6958583"/>
            <a:ext cx="14173200" cy="50292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>
              <a:spcAft>
                <a:spcPts val="500"/>
              </a:spcAft>
              <a:defRPr sz="1900" b="1">
                <a:solidFill>
                  <a:srgbClr val="FFFFFF"/>
                </a:solidFill>
                <a:latin typeface="Arial"/>
              </a:defRPr>
            </a:pPr>
            <a:r>
              <a:t>Four Research Objectives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85800" y="7744967"/>
            <a:ext cx="13990320" cy="2953512"/>
          </a:xfrm>
          <a:prstGeom prst="rect">
            <a:avLst/>
          </a:prstGeom>
          <a:noFill/>
        </p:spPr>
        <p:txBody>
          <a:bodyPr wrap="square" lIns="82296">
            <a:normAutofit/>
          </a:bodyPr>
          <a:lstStyle/>
          <a:p>
            <a:pPr>
              <a:defRPr/>
            </a:pPr>
            <a:r>
              <a:t>1. Explore how menopausal symptoms influence physical health, psychological wellbeing, confidence and ability to participate effectively at work.</a:t>
            </a:r>
          </a:p>
          <a:p>
            <a:r>
              <a:t>2. Examine experiences of stigma, disclosure, relationships with managers and colleagues, sickness absence and productivity.</a:t>
            </a:r>
          </a:p>
          <a:p>
            <a:r>
              <a:t>3. Critically evaluate workplace policies, flexible working, environmental adjustments and access to occupational health support.</a:t>
            </a:r>
          </a:p>
          <a:p>
            <a:r>
              <a:t>4. Develop evidence-informed recommendations for UK employers and policymakers, highlighting inequalities and gaps in existing research.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15179040" y="6876288"/>
            <a:ext cx="14676120" cy="3886200"/>
          </a:xfrm>
          <a:prstGeom prst="roundRect">
            <a:avLst/>
          </a:prstGeom>
          <a:solidFill>
            <a:srgbClr val="F9EF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ounded Rectangle 22"/>
          <p:cNvSpPr/>
          <p:nvPr/>
        </p:nvSpPr>
        <p:spPr>
          <a:xfrm>
            <a:off x="15179040" y="6876288"/>
            <a:ext cx="14676120" cy="713232"/>
          </a:xfrm>
          <a:prstGeom prst="roundRect">
            <a:avLst/>
          </a:prstGeom>
          <a:solidFill>
            <a:srgbClr val="2783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15389352" y="6958583"/>
            <a:ext cx="14310360" cy="50292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>
              <a:spcAft>
                <a:spcPts val="500"/>
              </a:spcAft>
              <a:defRPr sz="1900" b="1">
                <a:solidFill>
                  <a:srgbClr val="FFFFFF"/>
                </a:solidFill>
                <a:latin typeface="Arial"/>
              </a:defRPr>
            </a:pPr>
            <a:r>
              <a:t>Proposed Methodology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5453360" y="7744967"/>
            <a:ext cx="14127480" cy="2953512"/>
          </a:xfrm>
          <a:prstGeom prst="rect">
            <a:avLst/>
          </a:prstGeom>
          <a:noFill/>
        </p:spPr>
        <p:txBody>
          <a:bodyPr wrap="square" lIns="82296">
            <a:normAutofit/>
          </a:bodyPr>
          <a:lstStyle/>
          <a:p>
            <a:pPr>
              <a:defRPr/>
            </a:pPr>
            <a:r>
              <a:rPr dirty="0"/>
              <a:t>DESIGN: Systematic literature review focused on UK workplace studies involving perimenopausal and menopausal women.</a:t>
            </a:r>
          </a:p>
          <a:p>
            <a:r>
              <a:rPr dirty="0"/>
              <a:t>SEARCH:</a:t>
            </a:r>
            <a:r>
              <a:rPr lang="en-GB" dirty="0"/>
              <a:t> GOOCLE SCHOLAR, ProQuest</a:t>
            </a:r>
            <a:r>
              <a:rPr dirty="0"/>
              <a:t>, </a:t>
            </a:r>
            <a:r>
              <a:rPr lang="en-GB" dirty="0"/>
              <a:t>PubMed</a:t>
            </a:r>
            <a:r>
              <a:rPr dirty="0"/>
              <a:t> and </a:t>
            </a:r>
            <a:r>
              <a:rPr lang="en-GB" dirty="0"/>
              <a:t>SAGE Journals</a:t>
            </a:r>
            <a:r>
              <a:rPr dirty="0"/>
              <a:t>, using menopause, employment, wellbeing and workplace-support terms.</a:t>
            </a:r>
          </a:p>
          <a:p>
            <a:r>
              <a:rPr dirty="0"/>
              <a:t>SELECTION: Predefined inclusion/exclusion criteria; document screening with a PRISMA 2020 flow diagram (Page et al., 2021).</a:t>
            </a:r>
          </a:p>
          <a:p>
            <a:r>
              <a:rPr dirty="0"/>
              <a:t>QUALITY: Apply study-appropriate CASP checklists and consider bias.</a:t>
            </a:r>
          </a:p>
          <a:p>
            <a:r>
              <a:rPr dirty="0"/>
              <a:t>SYNTHESIS: Narrative/thematic synthesis of symptoms, experiences, support and outcomes (Braun and Clarke, 2006).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411480" y="11018520"/>
            <a:ext cx="9372600" cy="2971800"/>
          </a:xfrm>
          <a:prstGeom prst="roundRect">
            <a:avLst/>
          </a:prstGeom>
          <a:solidFill>
            <a:srgbClr val="F9EF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ounded Rectangle 26"/>
          <p:cNvSpPr/>
          <p:nvPr/>
        </p:nvSpPr>
        <p:spPr>
          <a:xfrm>
            <a:off x="411480" y="11018520"/>
            <a:ext cx="9372600" cy="713232"/>
          </a:xfrm>
          <a:prstGeom prst="roundRect">
            <a:avLst/>
          </a:prstGeom>
          <a:solidFill>
            <a:srgbClr val="C3508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621792" y="11100816"/>
            <a:ext cx="9006840" cy="50292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>
              <a:spcAft>
                <a:spcPts val="500"/>
              </a:spcAft>
              <a:defRPr sz="1900" b="1">
                <a:solidFill>
                  <a:srgbClr val="FFFFFF"/>
                </a:solidFill>
                <a:latin typeface="Arial"/>
              </a:defRPr>
            </a:pPr>
            <a:r>
              <a:t>Limitations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85800" y="11887200"/>
            <a:ext cx="8823960" cy="2039112"/>
          </a:xfrm>
          <a:prstGeom prst="rect">
            <a:avLst/>
          </a:prstGeom>
          <a:noFill/>
        </p:spPr>
        <p:txBody>
          <a:bodyPr wrap="square" lIns="82296">
            <a:normAutofit fontScale="92500" lnSpcReduction="10000"/>
          </a:bodyPr>
          <a:lstStyle/>
          <a:p>
            <a:pPr>
              <a:defRPr/>
            </a:pPr>
            <a:r>
              <a:t>Self-reported symptoms, recall error and volunteer sampling may introduce measurement and selection bias.</a:t>
            </a:r>
          </a:p>
          <a:p>
            <a:r>
              <a:t>Studies may differ in design, symptom definitions and outcome measures, limiting direct comparison.</a:t>
            </a:r>
          </a:p>
          <a:p>
            <a:r>
              <a:t>Under-representation of ethnic minorities, lower-paid workers and some sectors may reduce transferability.</a:t>
            </a:r>
          </a:p>
          <a:p>
            <a:r>
              <a:t>A UK-only review may exclude useful international evidence; publication bias and inconsistent quality may affect conclusions.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10012680" y="11018520"/>
            <a:ext cx="9372600" cy="2971800"/>
          </a:xfrm>
          <a:prstGeom prst="roundRect">
            <a:avLst/>
          </a:prstGeom>
          <a:solidFill>
            <a:srgbClr val="F9EF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30"/>
          <p:cNvSpPr/>
          <p:nvPr/>
        </p:nvSpPr>
        <p:spPr>
          <a:xfrm>
            <a:off x="10012680" y="11018520"/>
            <a:ext cx="9372600" cy="713232"/>
          </a:xfrm>
          <a:prstGeom prst="roundRect">
            <a:avLst/>
          </a:prstGeom>
          <a:solidFill>
            <a:srgbClr val="713E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10222992" y="11100816"/>
            <a:ext cx="9006840" cy="50292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>
              <a:spcAft>
                <a:spcPts val="500"/>
              </a:spcAft>
              <a:defRPr sz="1900" b="1">
                <a:solidFill>
                  <a:srgbClr val="FFFFFF"/>
                </a:solidFill>
                <a:latin typeface="Arial"/>
              </a:defRPr>
            </a:pPr>
            <a:r>
              <a:t>Ethical Considerations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287000" y="11887200"/>
            <a:ext cx="8823960" cy="2039112"/>
          </a:xfrm>
          <a:prstGeom prst="rect">
            <a:avLst/>
          </a:prstGeom>
          <a:noFill/>
        </p:spPr>
        <p:txBody>
          <a:bodyPr wrap="square" lIns="82296">
            <a:normAutofit/>
          </a:bodyPr>
          <a:lstStyle/>
          <a:p>
            <a:pPr>
              <a:defRPr/>
            </a:pPr>
            <a:r>
              <a:t>This secondary research uses published studies and does not recruit participants or collect identifiable personal data.</a:t>
            </a:r>
          </a:p>
          <a:p>
            <a:r>
              <a:t>Research integrity requires accurate citation, transparent screening, fair representation of findings and declaration of potential bias (UKRIO, 2023).</a:t>
            </a:r>
          </a:p>
          <a:p>
            <a:r>
              <a:t>Sensitive accounts of symptoms, discrimination and disclosure will be discussed respectfully without stereotyping women’s experiences.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19613880" y="11018520"/>
            <a:ext cx="10241280" cy="2971800"/>
          </a:xfrm>
          <a:prstGeom prst="roundRect">
            <a:avLst/>
          </a:prstGeom>
          <a:solidFill>
            <a:srgbClr val="F9EFF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34"/>
          <p:cNvSpPr/>
          <p:nvPr/>
        </p:nvSpPr>
        <p:spPr>
          <a:xfrm>
            <a:off x="19613880" y="11018520"/>
            <a:ext cx="10241280" cy="713232"/>
          </a:xfrm>
          <a:prstGeom prst="roundRect">
            <a:avLst/>
          </a:prstGeom>
          <a:solidFill>
            <a:srgbClr val="2783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19824192" y="11100816"/>
            <a:ext cx="9875519" cy="50292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>
              <a:spcAft>
                <a:spcPts val="500"/>
              </a:spcAft>
              <a:defRPr sz="1900" b="1">
                <a:solidFill>
                  <a:srgbClr val="FFFFFF"/>
                </a:solidFill>
                <a:latin typeface="Arial"/>
              </a:defRPr>
            </a:pPr>
            <a:r>
              <a:t>Expected Research Impact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9888200" y="11887200"/>
            <a:ext cx="9692640" cy="2039112"/>
          </a:xfrm>
          <a:prstGeom prst="rect">
            <a:avLst/>
          </a:prstGeom>
          <a:noFill/>
        </p:spPr>
        <p:txBody>
          <a:bodyPr wrap="square" lIns="82296">
            <a:normAutofit/>
          </a:bodyPr>
          <a:lstStyle/>
          <a:p>
            <a:pPr>
              <a:defRPr/>
            </a:pPr>
            <a:r>
              <a:t>The review will map links between symptoms, workplace culture and wellbeing, and identify where evidence is strongest or uncertain.</a:t>
            </a:r>
          </a:p>
          <a:p>
            <a:r>
              <a:t>Findings may inform manager training, flexible scheduling, temperature and rest-break adjustments, confidential conversations and occupational health referral.</a:t>
            </a:r>
          </a:p>
          <a:p>
            <a:r>
              <a:t>Recommendations will emphasise inclusion, staff retention and proportionate, evidence-based workplace policy.</a:t>
            </a:r>
          </a:p>
        </p:txBody>
      </p:sp>
      <p:pic>
        <p:nvPicPr>
          <p:cNvPr id="38" name="Picture 37" descr="poster_photo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7280" y="14246352"/>
            <a:ext cx="4846320" cy="1874519"/>
          </a:xfrm>
          <a:prstGeom prst="rect">
            <a:avLst/>
          </a:prstGeom>
        </p:spPr>
      </p:pic>
      <p:pic>
        <p:nvPicPr>
          <p:cNvPr id="39" name="Picture 38" descr="poster_photo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7960" y="14246353"/>
            <a:ext cx="4846320" cy="1874518"/>
          </a:xfrm>
          <a:prstGeom prst="rect">
            <a:avLst/>
          </a:prstGeom>
        </p:spPr>
      </p:pic>
      <p:sp>
        <p:nvSpPr>
          <p:cNvPr id="40" name="TextBox 39"/>
          <p:cNvSpPr txBox="1"/>
          <p:nvPr/>
        </p:nvSpPr>
        <p:spPr>
          <a:xfrm>
            <a:off x="11978640" y="14401800"/>
            <a:ext cx="17190720" cy="155448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>
              <a:spcAft>
                <a:spcPts val="500"/>
              </a:spcAft>
              <a:defRPr sz="1600" b="0">
                <a:solidFill>
                  <a:srgbClr val="355269"/>
                </a:solidFill>
                <a:latin typeface="Arial"/>
              </a:defRPr>
            </a:pPr>
            <a:r>
              <a:t>Critical perspective: Findings will be interpreted in light of study quality, sampling, possible bias and differences in workplace contexts. Recommendations will reflect the strength of available evidence.</a:t>
            </a:r>
          </a:p>
        </p:txBody>
      </p:sp>
      <p:sp>
        <p:nvSpPr>
          <p:cNvPr id="41" name="Rectangle 40"/>
          <p:cNvSpPr/>
          <p:nvPr/>
        </p:nvSpPr>
        <p:spPr>
          <a:xfrm>
            <a:off x="411480" y="16504920"/>
            <a:ext cx="29443680" cy="4482592"/>
          </a:xfrm>
          <a:prstGeom prst="rect">
            <a:avLst/>
          </a:prstGeom>
          <a:solidFill>
            <a:srgbClr val="F2F6F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Rectangle 41"/>
          <p:cNvSpPr/>
          <p:nvPr/>
        </p:nvSpPr>
        <p:spPr>
          <a:xfrm>
            <a:off x="411480" y="16504920"/>
            <a:ext cx="29443680" cy="502920"/>
          </a:xfrm>
          <a:prstGeom prst="rect">
            <a:avLst/>
          </a:prstGeom>
          <a:solidFill>
            <a:srgbClr val="713E8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TextBox 42"/>
          <p:cNvSpPr txBox="1"/>
          <p:nvPr/>
        </p:nvSpPr>
        <p:spPr>
          <a:xfrm>
            <a:off x="640080" y="16550640"/>
            <a:ext cx="28346400" cy="41148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>
              <a:spcAft>
                <a:spcPts val="500"/>
              </a:spcAft>
              <a:defRPr sz="1700" b="1">
                <a:solidFill>
                  <a:srgbClr val="FFFFFF"/>
                </a:solidFill>
                <a:latin typeface="Arial"/>
              </a:defRPr>
            </a:pPr>
            <a:r>
              <a:t>REFERENCES  |  HARVARD STYLE (15)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658368" y="17117568"/>
            <a:ext cx="9464040" cy="26161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sz="1100" dirty="0"/>
              <a:t>BPS (2021) Ethics guidelines for internet-mediated research. Leicester: British Psychological Society.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58368" y="17620488"/>
            <a:ext cx="9464040" cy="26161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sz="1100" dirty="0"/>
              <a:t>BSI (2023) BS 30416:2023: Menstruation, menstrual health and menopause in the workplace. London: BSI.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58368" y="18123408"/>
            <a:ext cx="9464040" cy="26161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dirty="0"/>
              <a:t>CASP (2024) CASP checklists. Available at: </a:t>
            </a:r>
            <a:r>
              <a:rPr dirty="0">
                <a:hlinkClick r:id="rId3"/>
              </a:rPr>
              <a:t>https://casp-uk.net/casp-tools-checklists/</a:t>
            </a:r>
            <a:r>
              <a:rPr lang="en-GB" dirty="0"/>
              <a:t>. </a:t>
            </a:r>
            <a:r>
              <a:rPr dirty="0"/>
              <a:t> (Accessed: </a:t>
            </a:r>
            <a:r>
              <a:rPr lang="en-GB" dirty="0"/>
              <a:t>6</a:t>
            </a:r>
            <a:r>
              <a:rPr dirty="0"/>
              <a:t> October </a:t>
            </a:r>
            <a:r>
              <a:rPr sz="1100" dirty="0"/>
              <a:t>2026</a:t>
            </a:r>
            <a:r>
              <a:rPr dirty="0"/>
              <a:t>).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658368" y="18626327"/>
            <a:ext cx="9464040" cy="236988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dirty="0"/>
              <a:t> CIPD (2023) Menopause in the workplace: Employee experiences in 2023. London: CIPD.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58368" y="19129248"/>
            <a:ext cx="9464040" cy="26161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sz="1100" dirty="0"/>
              <a:t> CIPD (2026) The menopause at work: Guidance for people managers. Available at: </a:t>
            </a:r>
            <a:r>
              <a:rPr sz="1100" dirty="0">
                <a:hlinkClick r:id="rId4"/>
              </a:rPr>
              <a:t>https://www.cipd.org/</a:t>
            </a:r>
            <a:r>
              <a:rPr lang="en-GB" sz="1100" dirty="0"/>
              <a:t>. </a:t>
            </a:r>
            <a:r>
              <a:rPr sz="1100" dirty="0"/>
              <a:t>(Accessed: </a:t>
            </a:r>
            <a:r>
              <a:rPr lang="en-GB" sz="1100" dirty="0"/>
              <a:t>6</a:t>
            </a:r>
            <a:r>
              <a:rPr sz="1100" dirty="0"/>
              <a:t> October 2026).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10442448" y="17117568"/>
            <a:ext cx="9464040" cy="236988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dirty="0"/>
              <a:t> Equality Act 2010, c.15. London: The Stationery Office.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10442448" y="17620488"/>
            <a:ext cx="9464040" cy="26161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sz="1100" dirty="0"/>
              <a:t> Fawcett Society (2022) Menopause and the workplace. London: Fawcett Society.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10442448" y="18123408"/>
            <a:ext cx="9464040" cy="26161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lang="en-GB" dirty="0"/>
              <a:t> </a:t>
            </a:r>
            <a:r>
              <a:rPr dirty="0"/>
              <a:t>House of Commons Women and Equalities Committee (2022) Menopause and the workplace. London: House of </a:t>
            </a:r>
            <a:r>
              <a:rPr sz="1100" dirty="0"/>
              <a:t>Commons</a:t>
            </a:r>
            <a:r>
              <a:rPr dirty="0"/>
              <a:t>.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0442448" y="18626327"/>
            <a:ext cx="9464040" cy="236988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dirty="0"/>
              <a:t>NICE (2024) Menopause: Identification and management (NG23). London: NICE.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0442448" y="19129248"/>
            <a:ext cx="9464040" cy="26161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dirty="0"/>
              <a:t>. </a:t>
            </a:r>
            <a:r>
              <a:rPr sz="1100" dirty="0"/>
              <a:t>NHS</a:t>
            </a:r>
            <a:r>
              <a:rPr dirty="0"/>
              <a:t> (2024) Menopause. Available at: </a:t>
            </a:r>
            <a:r>
              <a:rPr dirty="0">
                <a:hlinkClick r:id="rId5"/>
              </a:rPr>
              <a:t>https://www.nhs.uk/conditions/menopause/</a:t>
            </a:r>
            <a:r>
              <a:rPr lang="en-GB" dirty="0"/>
              <a:t>. </a:t>
            </a:r>
            <a:r>
              <a:rPr dirty="0"/>
              <a:t>(Accessed: </a:t>
            </a:r>
            <a:r>
              <a:rPr lang="en-GB" dirty="0"/>
              <a:t>8 </a:t>
            </a:r>
            <a:r>
              <a:rPr dirty="0"/>
              <a:t>October 2026).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20226527" y="17117568"/>
            <a:ext cx="9464040" cy="26161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sz="1100" dirty="0"/>
              <a:t> Page, M.J. et al. (2021) The PRISMA 2020 statement. BMJ, 372, n71.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20226527" y="17620488"/>
            <a:ext cx="9464040" cy="26161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lang="en-GB" dirty="0"/>
              <a:t> </a:t>
            </a:r>
            <a:r>
              <a:rPr sz="1100" dirty="0"/>
              <a:t>Braun</a:t>
            </a:r>
            <a:r>
              <a:rPr dirty="0"/>
              <a:t>, V. and Clarke, V. (2006) Using thematic analysis in psychology. Qualitative Research in Psychology, 3(2), pp.77–101.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20226527" y="18123408"/>
            <a:ext cx="9464040" cy="236988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lang="en-GB" dirty="0"/>
              <a:t>  </a:t>
            </a:r>
            <a:r>
              <a:rPr dirty="0"/>
              <a:t>UKRIO (2023) Code of practice for research. London: UK Research Integrity Office.</a:t>
            </a:r>
          </a:p>
        </p:txBody>
      </p:sp>
      <p:sp>
        <p:nvSpPr>
          <p:cNvPr id="57" name="TextBox 56"/>
          <p:cNvSpPr txBox="1"/>
          <p:nvPr/>
        </p:nvSpPr>
        <p:spPr>
          <a:xfrm>
            <a:off x="20226527" y="18626327"/>
            <a:ext cx="9464040" cy="261610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lang="en-GB" sz="1100" dirty="0"/>
              <a:t>  </a:t>
            </a:r>
            <a:r>
              <a:rPr sz="1100" dirty="0"/>
              <a:t>WHO (2024) Menopause. Available at: </a:t>
            </a:r>
            <a:r>
              <a:rPr sz="1100" dirty="0">
                <a:hlinkClick r:id="rId6"/>
              </a:rPr>
              <a:t>https://www.who.int/news-room/fact-sheets/detail/menopause</a:t>
            </a:r>
            <a:r>
              <a:rPr lang="en-GB" sz="1100" dirty="0"/>
              <a:t>. </a:t>
            </a:r>
            <a:r>
              <a:rPr sz="1100" dirty="0"/>
              <a:t>(Accessed: 19 October 2026).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20226527" y="19129248"/>
            <a:ext cx="9464040" cy="236988"/>
          </a:xfrm>
          <a:prstGeom prst="rect">
            <a:avLst/>
          </a:prstGeom>
          <a:noFill/>
        </p:spPr>
        <p:txBody>
          <a:bodyPr wrap="square" lIns="82296">
            <a:spAutoFit/>
          </a:bodyPr>
          <a:lstStyle/>
          <a:p>
            <a:pPr marL="171450" indent="-171450">
              <a:spcAft>
                <a:spcPts val="500"/>
              </a:spcAft>
              <a:buFont typeface="Arial" panose="020B0604020202020204" pitchFamily="34" charset="0"/>
              <a:buChar char="•"/>
              <a:defRPr sz="940" b="0">
                <a:solidFill>
                  <a:srgbClr val="253044"/>
                </a:solidFill>
                <a:latin typeface="Arial"/>
              </a:defRPr>
            </a:pPr>
            <a:r>
              <a:rPr lang="en-GB" dirty="0"/>
              <a:t>  </a:t>
            </a:r>
            <a:r>
              <a:rPr dirty="0"/>
              <a:t> British Menopause Society (2024) Menopause and the workplace. Available at: </a:t>
            </a:r>
            <a:r>
              <a:rPr dirty="0">
                <a:hlinkClick r:id="rId7"/>
              </a:rPr>
              <a:t>https://thebms.org.uk/</a:t>
            </a:r>
            <a:r>
              <a:rPr lang="en-GB" dirty="0"/>
              <a:t>. </a:t>
            </a:r>
            <a:r>
              <a:rPr dirty="0"/>
              <a:t> (Accessed: 19 October 2026).</a:t>
            </a:r>
          </a:p>
        </p:txBody>
      </p:sp>
      <p:pic>
        <p:nvPicPr>
          <p:cNvPr id="61" name="Picture 60" descr="World Menopause Day: Is it empty nest syndrome or menopause symptoms ...">
            <a:extLst>
              <a:ext uri="{FF2B5EF4-FFF2-40B4-BE49-F238E27FC236}">
                <a16:creationId xmlns:a16="http://schemas.microsoft.com/office/drawing/2014/main" id="{63A222C4-AFAD-DC8E-043D-DCB96A02941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116362" y="14246351"/>
            <a:ext cx="5409650" cy="2148842"/>
          </a:xfrm>
          <a:prstGeom prst="rect">
            <a:avLst/>
          </a:prstGeom>
        </p:spPr>
      </p:pic>
      <p:pic>
        <p:nvPicPr>
          <p:cNvPr id="63" name="Picture 62" descr="Menopause symptoms need attention: Urban Indian study flags severe ...">
            <a:extLst>
              <a:ext uri="{FF2B5EF4-FFF2-40B4-BE49-F238E27FC236}">
                <a16:creationId xmlns:a16="http://schemas.microsoft.com/office/drawing/2014/main" id="{C2A724A0-FC36-764D-51EC-1794C74D80C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685800" y="14246351"/>
            <a:ext cx="5219763" cy="209397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1041</Words>
  <Application>Microsoft Macintosh PowerPoint</Application>
  <PresentationFormat>Custom</PresentationFormat>
  <Paragraphs>59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toni petrov</cp:lastModifiedBy>
  <cp:revision>3</cp:revision>
  <cp:lastPrinted>2026-10-23T14:43:56Z</cp:lastPrinted>
  <dcterms:created xsi:type="dcterms:W3CDTF">2013-01-27T09:14:16Z</dcterms:created>
  <dcterms:modified xsi:type="dcterms:W3CDTF">2026-10-23T15:56:48Z</dcterms:modified>
  <cp:category/>
</cp:coreProperties>
</file>