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sldIdLst>
    <p:sldId id="256" r:id="rId2"/>
    <p:sldId id="257" r:id="rId3"/>
    <p:sldId id="273" r:id="rId4"/>
    <p:sldId id="270" r:id="rId5"/>
    <p:sldId id="271" r:id="rId6"/>
    <p:sldId id="269" r:id="rId7"/>
    <p:sldId id="272" r:id="rId8"/>
    <p:sldId id="266" r:id="rId9"/>
    <p:sldId id="275" r:id="rId10"/>
    <p:sldId id="268" r:id="rId11"/>
    <p:sldId id="27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CD42B6-BC91-9407-008F-3B1B3200AC7F}" v="1916" dt="2023-11-17T20:26:10.242"/>
    <p1510:client id="{C9C2FB05-290B-4387-9A2F-CCAE44805985}" v="85" dt="2023-11-02T20:37:26.1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presProps" Target="presProps.xml" Id="rId13" /><Relationship Type="http://schemas.microsoft.com/office/2015/10/relationships/revisionInfo" Target="revisionInfo.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xml" Id="rId2" /><Relationship Type="http://schemas.openxmlformats.org/officeDocument/2006/relationships/tableStyles" Target="tableStyles.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theme" Target="theme/theme1.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viewProps" Target="viewProps.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11/17/2023</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272983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11/17/2023</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71522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11/17/2023</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09678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11/17/2023</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41611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11/17/2023</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282688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11/17/2023</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08372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11/17/2023</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960595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11/17/2023</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90867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11/17/2023</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89771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11/17/2023</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535057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11/17/2023</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12513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11/17/2023</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932951883"/>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0" r:id="rId6"/>
    <p:sldLayoutId id="2147483756" r:id="rId7"/>
    <p:sldLayoutId id="2147483757" r:id="rId8"/>
    <p:sldLayoutId id="2147483758" r:id="rId9"/>
    <p:sldLayoutId id="2147483759" r:id="rId10"/>
    <p:sldLayoutId id="2147483761"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7F0EADF-D3D6-F4F2-C288-4200739ABA01}"/>
              </a:ext>
            </a:extLst>
          </p:cNvPr>
          <p:cNvPicPr>
            <a:picLocks noChangeAspect="1"/>
          </p:cNvPicPr>
          <p:nvPr/>
        </p:nvPicPr>
        <p:blipFill rotWithShape="1">
          <a:blip r:embed="rId2">
            <a:alphaModFix amt="50000"/>
          </a:blip>
          <a:srcRect t="12771" r="6" b="6"/>
          <a:stretch/>
        </p:blipFill>
        <p:spPr>
          <a:xfrm>
            <a:off x="20" y="10"/>
            <a:ext cx="12188930" cy="6857990"/>
          </a:xfrm>
          <a:prstGeom prst="rect">
            <a:avLst/>
          </a:prstGeom>
        </p:spPr>
      </p:pic>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pPr algn="ctr"/>
            <a:r>
              <a:rPr lang="en-US" sz="3200">
                <a:solidFill>
                  <a:schemeClr val="bg1"/>
                </a:solidFill>
                <a:cs typeface="Calibri"/>
              </a:rPr>
              <a:t>William Lane Craig</a:t>
            </a:r>
            <a:endParaRPr lang="en-US" sz="3200">
              <a:solidFill>
                <a:schemeClr val="bg1"/>
              </a:solidFill>
            </a:endParaRPr>
          </a:p>
        </p:txBody>
      </p:sp>
      <p:sp>
        <p:nvSpPr>
          <p:cNvPr id="1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en Jesus Cross image - Free stock photo - Public Domain photo - CC0 ...">
            <a:extLst>
              <a:ext uri="{FF2B5EF4-FFF2-40B4-BE49-F238E27FC236}">
                <a16:creationId xmlns:a16="http://schemas.microsoft.com/office/drawing/2014/main" id="{69214895-4D07-BF22-C629-0EFD0FF3CC5B}"/>
              </a:ext>
            </a:extLst>
          </p:cNvPr>
          <p:cNvPicPr>
            <a:picLocks noChangeAspect="1"/>
          </p:cNvPicPr>
          <p:nvPr/>
        </p:nvPicPr>
        <p:blipFill>
          <a:blip r:embed="rId3"/>
          <a:stretch>
            <a:fillRect/>
          </a:stretch>
        </p:blipFill>
        <p:spPr>
          <a:xfrm>
            <a:off x="-3234" y="7189"/>
            <a:ext cx="12198469" cy="6872377"/>
          </a:xfrm>
          <a:prstGeom prst="rect">
            <a:avLst/>
          </a:prstGeom>
        </p:spPr>
      </p:pic>
      <p:sp>
        <p:nvSpPr>
          <p:cNvPr id="7" name="Title 6">
            <a:extLst>
              <a:ext uri="{FF2B5EF4-FFF2-40B4-BE49-F238E27FC236}">
                <a16:creationId xmlns:a16="http://schemas.microsoft.com/office/drawing/2014/main" id="{D3C652DC-9825-7366-A944-513E0B26B55A}"/>
              </a:ext>
            </a:extLst>
          </p:cNvPr>
          <p:cNvSpPr>
            <a:spLocks noGrp="1"/>
          </p:cNvSpPr>
          <p:nvPr>
            <p:ph type="ctrTitle"/>
          </p:nvPr>
        </p:nvSpPr>
        <p:spPr>
          <a:xfrm>
            <a:off x="2710304" y="-83908"/>
            <a:ext cx="6806242" cy="2070628"/>
          </a:xfrm>
        </p:spPr>
        <p:txBody>
          <a:bodyPr/>
          <a:lstStyle/>
          <a:p>
            <a:r>
              <a:rPr lang="en-US" dirty="0">
                <a:solidFill>
                  <a:schemeClr val="bg1"/>
                </a:solidFill>
              </a:rPr>
              <a:t>William Lane Craig</a:t>
            </a:r>
          </a:p>
        </p:txBody>
      </p:sp>
      <p:pic>
        <p:nvPicPr>
          <p:cNvPr id="6" name="Picture 5" descr="William Lane Craig – Analytic Philosopher – Bishop's Encyclopedia of ...">
            <a:extLst>
              <a:ext uri="{FF2B5EF4-FFF2-40B4-BE49-F238E27FC236}">
                <a16:creationId xmlns:a16="http://schemas.microsoft.com/office/drawing/2014/main" id="{E8AE6728-0283-8A9B-F196-617C9145BAA7}"/>
              </a:ext>
            </a:extLst>
          </p:cNvPr>
          <p:cNvPicPr>
            <a:picLocks noChangeAspect="1"/>
          </p:cNvPicPr>
          <p:nvPr/>
        </p:nvPicPr>
        <p:blipFill>
          <a:blip r:embed="rId4"/>
          <a:stretch>
            <a:fillRect/>
          </a:stretch>
        </p:blipFill>
        <p:spPr>
          <a:xfrm>
            <a:off x="3048719" y="1984793"/>
            <a:ext cx="6324600" cy="40386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7F0EADF-D3D6-F4F2-C288-4200739ABA01}"/>
              </a:ext>
            </a:extLst>
          </p:cNvPr>
          <p:cNvPicPr>
            <a:picLocks noChangeAspect="1"/>
          </p:cNvPicPr>
          <p:nvPr/>
        </p:nvPicPr>
        <p:blipFill rotWithShape="1">
          <a:blip r:embed="rId2">
            <a:alphaModFix amt="50000"/>
          </a:blip>
          <a:srcRect t="12771" r="6" b="6"/>
          <a:stretch/>
        </p:blipFill>
        <p:spPr>
          <a:xfrm>
            <a:off x="20" y="10"/>
            <a:ext cx="12188930" cy="6857990"/>
          </a:xfrm>
          <a:prstGeom prst="rect">
            <a:avLst/>
          </a:prstGeom>
        </p:spPr>
      </p:pic>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pPr algn="ctr"/>
            <a:r>
              <a:rPr lang="en-US" sz="3200">
                <a:solidFill>
                  <a:schemeClr val="bg1"/>
                </a:solidFill>
                <a:cs typeface="Calibri"/>
              </a:rPr>
              <a:t>William Lane Craig</a:t>
            </a:r>
            <a:endParaRPr lang="en-US" sz="3200">
              <a:solidFill>
                <a:schemeClr val="bg1"/>
              </a:solidFill>
            </a:endParaRPr>
          </a:p>
        </p:txBody>
      </p:sp>
      <p:sp>
        <p:nvSpPr>
          <p:cNvPr id="1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en Jesus Cross image - Free stock photo - Public Domain photo - CC0 ...">
            <a:extLst>
              <a:ext uri="{FF2B5EF4-FFF2-40B4-BE49-F238E27FC236}">
                <a16:creationId xmlns:a16="http://schemas.microsoft.com/office/drawing/2014/main" id="{69214895-4D07-BF22-C629-0EFD0FF3CC5B}"/>
              </a:ext>
            </a:extLst>
          </p:cNvPr>
          <p:cNvPicPr>
            <a:picLocks noChangeAspect="1"/>
          </p:cNvPicPr>
          <p:nvPr/>
        </p:nvPicPr>
        <p:blipFill>
          <a:blip r:embed="rId3"/>
          <a:stretch>
            <a:fillRect/>
          </a:stretch>
        </p:blipFill>
        <p:spPr>
          <a:xfrm>
            <a:off x="-3234" y="7189"/>
            <a:ext cx="12198469" cy="6872377"/>
          </a:xfrm>
          <a:prstGeom prst="rect">
            <a:avLst/>
          </a:prstGeom>
        </p:spPr>
      </p:pic>
      <p:sp>
        <p:nvSpPr>
          <p:cNvPr id="7" name="Title 6">
            <a:extLst>
              <a:ext uri="{FF2B5EF4-FFF2-40B4-BE49-F238E27FC236}">
                <a16:creationId xmlns:a16="http://schemas.microsoft.com/office/drawing/2014/main" id="{D3C652DC-9825-7366-A944-513E0B26B55A}"/>
              </a:ext>
            </a:extLst>
          </p:cNvPr>
          <p:cNvSpPr>
            <a:spLocks noGrp="1"/>
          </p:cNvSpPr>
          <p:nvPr>
            <p:ph type="ctrTitle"/>
          </p:nvPr>
        </p:nvSpPr>
        <p:spPr>
          <a:xfrm>
            <a:off x="2868457" y="-213303"/>
            <a:ext cx="9264769" cy="6858287"/>
          </a:xfrm>
        </p:spPr>
        <p:txBody>
          <a:bodyPr vert="horz" lIns="91440" tIns="45720" rIns="91440" bIns="45720" rtlCol="0" anchor="t">
            <a:noAutofit/>
          </a:bodyPr>
          <a:lstStyle/>
          <a:p>
            <a:r>
              <a:rPr lang="en-US" sz="8800" dirty="0" err="1">
                <a:solidFill>
                  <a:schemeClr val="bg1"/>
                </a:solidFill>
              </a:rPr>
              <a:t>WHo</a:t>
            </a:r>
            <a:r>
              <a:rPr lang="en-US" sz="8800" dirty="0">
                <a:solidFill>
                  <a:schemeClr val="bg1"/>
                </a:solidFill>
              </a:rPr>
              <a:t> is he?</a:t>
            </a:r>
            <a:br>
              <a:rPr lang="en-US" dirty="0">
                <a:solidFill>
                  <a:schemeClr val="bg1"/>
                </a:solidFill>
              </a:rPr>
            </a:br>
            <a:r>
              <a:rPr lang="en-US" sz="2800" dirty="0">
                <a:solidFill>
                  <a:schemeClr val="bg1"/>
                </a:solidFill>
              </a:rPr>
              <a:t>A Christian</a:t>
            </a:r>
            <a:br>
              <a:rPr lang="en-US" sz="2800" dirty="0">
                <a:solidFill>
                  <a:schemeClr val="bg1"/>
                </a:solidFill>
              </a:rPr>
            </a:br>
            <a:r>
              <a:rPr lang="en-US" sz="2800" dirty="0">
                <a:solidFill>
                  <a:schemeClr val="bg1"/>
                </a:solidFill>
              </a:rPr>
              <a:t>An American</a:t>
            </a:r>
            <a:br>
              <a:rPr lang="en-US" sz="2800" dirty="0">
                <a:solidFill>
                  <a:schemeClr val="bg1"/>
                </a:solidFill>
              </a:rPr>
            </a:br>
            <a:r>
              <a:rPr lang="en-US" sz="2800" dirty="0">
                <a:solidFill>
                  <a:schemeClr val="bg1"/>
                </a:solidFill>
              </a:rPr>
              <a:t>A Husband, a father and a son.</a:t>
            </a:r>
            <a:br>
              <a:rPr lang="en-US" sz="2800" dirty="0">
                <a:solidFill>
                  <a:schemeClr val="bg1"/>
                </a:solidFill>
              </a:rPr>
            </a:br>
            <a:r>
              <a:rPr lang="en-US" sz="2800" dirty="0">
                <a:solidFill>
                  <a:schemeClr val="bg1"/>
                </a:solidFill>
              </a:rPr>
              <a:t>Friend</a:t>
            </a:r>
            <a:br>
              <a:rPr lang="en-US" sz="2800" dirty="0">
                <a:solidFill>
                  <a:schemeClr val="bg1"/>
                </a:solidFill>
              </a:rPr>
            </a:br>
            <a:r>
              <a:rPr lang="en-US" sz="2800" dirty="0">
                <a:solidFill>
                  <a:schemeClr val="bg1"/>
                </a:solidFill>
              </a:rPr>
              <a:t>Christian Apologist – defends </a:t>
            </a:r>
            <a:r>
              <a:rPr lang="en-US" sz="2800" dirty="0" err="1">
                <a:solidFill>
                  <a:schemeClr val="bg1"/>
                </a:solidFill>
              </a:rPr>
              <a:t>christianity</a:t>
            </a:r>
            <a:r>
              <a:rPr lang="en-US" sz="2800" dirty="0">
                <a:solidFill>
                  <a:schemeClr val="bg1"/>
                </a:solidFill>
              </a:rPr>
              <a:t>.</a:t>
            </a:r>
            <a:br>
              <a:rPr lang="en-US" sz="2800" dirty="0">
                <a:solidFill>
                  <a:schemeClr val="bg1"/>
                </a:solidFill>
              </a:rPr>
            </a:br>
            <a:r>
              <a:rPr lang="en-US" sz="2800" dirty="0">
                <a:solidFill>
                  <a:schemeClr val="bg1"/>
                </a:solidFill>
              </a:rPr>
              <a:t>Philosopher – reasonably seeks truth.</a:t>
            </a:r>
            <a:br>
              <a:rPr lang="en-US" sz="2800" dirty="0">
                <a:solidFill>
                  <a:schemeClr val="bg1"/>
                </a:solidFill>
              </a:rPr>
            </a:br>
            <a:r>
              <a:rPr lang="en-US" sz="2800" dirty="0">
                <a:solidFill>
                  <a:schemeClr val="bg1"/>
                </a:solidFill>
              </a:rPr>
              <a:t>Theologian – studying and discussing GOD.</a:t>
            </a:r>
            <a:br>
              <a:rPr lang="en-US" sz="2800" dirty="0">
                <a:solidFill>
                  <a:schemeClr val="bg1"/>
                </a:solidFill>
              </a:rPr>
            </a:br>
            <a:r>
              <a:rPr lang="en-US" sz="2800" dirty="0">
                <a:solidFill>
                  <a:schemeClr val="bg1"/>
                </a:solidFill>
              </a:rPr>
              <a:t>A doctor in philosophy.</a:t>
            </a:r>
            <a:br>
              <a:rPr lang="en-US" sz="3000" dirty="0"/>
            </a:br>
            <a:endParaRPr lang="en-US" sz="3000" dirty="0"/>
          </a:p>
        </p:txBody>
      </p:sp>
      <p:pic>
        <p:nvPicPr>
          <p:cNvPr id="2" name="Picture 1" descr="Happy family. Father, mother, son and daughter. Cartoon characters ...">
            <a:extLst>
              <a:ext uri="{FF2B5EF4-FFF2-40B4-BE49-F238E27FC236}">
                <a16:creationId xmlns:a16="http://schemas.microsoft.com/office/drawing/2014/main" id="{6DE2B0CA-1161-7B9C-3CC5-225CB3882EB3}"/>
              </a:ext>
            </a:extLst>
          </p:cNvPr>
          <p:cNvPicPr>
            <a:picLocks noChangeAspect="1"/>
          </p:cNvPicPr>
          <p:nvPr/>
        </p:nvPicPr>
        <p:blipFill>
          <a:blip r:embed="rId4"/>
          <a:stretch>
            <a:fillRect/>
          </a:stretch>
        </p:blipFill>
        <p:spPr>
          <a:xfrm>
            <a:off x="10360324" y="214706"/>
            <a:ext cx="1506747" cy="2144136"/>
          </a:xfrm>
          <a:prstGeom prst="rect">
            <a:avLst/>
          </a:prstGeom>
        </p:spPr>
      </p:pic>
      <p:pic>
        <p:nvPicPr>
          <p:cNvPr id="6" name="Picture 5" descr="Understanding Christian Apologetics - Come Reason Ministries">
            <a:extLst>
              <a:ext uri="{FF2B5EF4-FFF2-40B4-BE49-F238E27FC236}">
                <a16:creationId xmlns:a16="http://schemas.microsoft.com/office/drawing/2014/main" id="{D82C082E-791D-A271-AA18-EFC8F74A5639}"/>
              </a:ext>
            </a:extLst>
          </p:cNvPr>
          <p:cNvPicPr>
            <a:picLocks noChangeAspect="1"/>
          </p:cNvPicPr>
          <p:nvPr/>
        </p:nvPicPr>
        <p:blipFill>
          <a:blip r:embed="rId5"/>
          <a:stretch>
            <a:fillRect/>
          </a:stretch>
        </p:blipFill>
        <p:spPr>
          <a:xfrm>
            <a:off x="7168551" y="386895"/>
            <a:ext cx="2743200" cy="1569720"/>
          </a:xfrm>
          <a:prstGeom prst="rect">
            <a:avLst/>
          </a:prstGeom>
        </p:spPr>
      </p:pic>
      <p:pic>
        <p:nvPicPr>
          <p:cNvPr id="8" name="Picture 7" descr="Flagz Group Limited – Flags USA - Flag - Flagz Group Limited - Flags">
            <a:extLst>
              <a:ext uri="{FF2B5EF4-FFF2-40B4-BE49-F238E27FC236}">
                <a16:creationId xmlns:a16="http://schemas.microsoft.com/office/drawing/2014/main" id="{DB5D701E-19BE-F3C5-7022-D5905222C3B7}"/>
              </a:ext>
            </a:extLst>
          </p:cNvPr>
          <p:cNvPicPr>
            <a:picLocks noChangeAspect="1"/>
          </p:cNvPicPr>
          <p:nvPr/>
        </p:nvPicPr>
        <p:blipFill>
          <a:blip r:embed="rId6"/>
          <a:stretch>
            <a:fillRect/>
          </a:stretch>
        </p:blipFill>
        <p:spPr>
          <a:xfrm>
            <a:off x="9066362" y="2730145"/>
            <a:ext cx="2743200" cy="1426464"/>
          </a:xfrm>
          <a:prstGeom prst="rect">
            <a:avLst/>
          </a:prstGeom>
        </p:spPr>
      </p:pic>
      <p:pic>
        <p:nvPicPr>
          <p:cNvPr id="10" name="Picture 9" descr="Animated Doctor - Animated Pictures Of A Doctor - 640x480 PNG Download ...">
            <a:extLst>
              <a:ext uri="{FF2B5EF4-FFF2-40B4-BE49-F238E27FC236}">
                <a16:creationId xmlns:a16="http://schemas.microsoft.com/office/drawing/2014/main" id="{13EF344F-A0EA-904F-280F-65EC9D1D1331}"/>
              </a:ext>
            </a:extLst>
          </p:cNvPr>
          <p:cNvPicPr>
            <a:picLocks noChangeAspect="1"/>
          </p:cNvPicPr>
          <p:nvPr/>
        </p:nvPicPr>
        <p:blipFill>
          <a:blip r:embed="rId7"/>
          <a:stretch>
            <a:fillRect/>
          </a:stretch>
        </p:blipFill>
        <p:spPr>
          <a:xfrm>
            <a:off x="8994475" y="4475526"/>
            <a:ext cx="2743199" cy="1875098"/>
          </a:xfrm>
          <a:prstGeom prst="rect">
            <a:avLst/>
          </a:prstGeom>
        </p:spPr>
      </p:pic>
    </p:spTree>
    <p:extLst>
      <p:ext uri="{BB962C8B-B14F-4D97-AF65-F5344CB8AC3E}">
        <p14:creationId xmlns:p14="http://schemas.microsoft.com/office/powerpoint/2010/main" val="2388800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7F0EADF-D3D6-F4F2-C288-4200739ABA01}"/>
              </a:ext>
            </a:extLst>
          </p:cNvPr>
          <p:cNvPicPr>
            <a:picLocks noChangeAspect="1"/>
          </p:cNvPicPr>
          <p:nvPr/>
        </p:nvPicPr>
        <p:blipFill rotWithShape="1">
          <a:blip r:embed="rId2">
            <a:alphaModFix amt="50000"/>
          </a:blip>
          <a:srcRect t="12771" r="6" b="6"/>
          <a:stretch/>
        </p:blipFill>
        <p:spPr>
          <a:xfrm>
            <a:off x="20" y="10"/>
            <a:ext cx="12188930" cy="6857990"/>
          </a:xfrm>
          <a:prstGeom prst="rect">
            <a:avLst/>
          </a:prstGeom>
        </p:spPr>
      </p:pic>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pPr algn="ctr"/>
            <a:r>
              <a:rPr lang="en-US" sz="3200">
                <a:solidFill>
                  <a:schemeClr val="bg1"/>
                </a:solidFill>
                <a:cs typeface="Calibri"/>
              </a:rPr>
              <a:t>William Lane Craig</a:t>
            </a:r>
            <a:endParaRPr lang="en-US" sz="3200">
              <a:solidFill>
                <a:schemeClr val="bg1"/>
              </a:solidFill>
            </a:endParaRPr>
          </a:p>
        </p:txBody>
      </p:sp>
      <p:sp>
        <p:nvSpPr>
          <p:cNvPr id="1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en Jesus Cross image - Free stock photo - Public Domain photo - CC0 ...">
            <a:extLst>
              <a:ext uri="{FF2B5EF4-FFF2-40B4-BE49-F238E27FC236}">
                <a16:creationId xmlns:a16="http://schemas.microsoft.com/office/drawing/2014/main" id="{69214895-4D07-BF22-C629-0EFD0FF3CC5B}"/>
              </a:ext>
            </a:extLst>
          </p:cNvPr>
          <p:cNvPicPr>
            <a:picLocks noChangeAspect="1"/>
          </p:cNvPicPr>
          <p:nvPr/>
        </p:nvPicPr>
        <p:blipFill>
          <a:blip r:embed="rId3"/>
          <a:stretch>
            <a:fillRect/>
          </a:stretch>
        </p:blipFill>
        <p:spPr>
          <a:xfrm>
            <a:off x="-3234" y="7189"/>
            <a:ext cx="12198469" cy="6872377"/>
          </a:xfrm>
          <a:prstGeom prst="rect">
            <a:avLst/>
          </a:prstGeom>
        </p:spPr>
      </p:pic>
      <p:sp>
        <p:nvSpPr>
          <p:cNvPr id="7" name="Title 6">
            <a:extLst>
              <a:ext uri="{FF2B5EF4-FFF2-40B4-BE49-F238E27FC236}">
                <a16:creationId xmlns:a16="http://schemas.microsoft.com/office/drawing/2014/main" id="{D3C652DC-9825-7366-A944-513E0B26B55A}"/>
              </a:ext>
            </a:extLst>
          </p:cNvPr>
          <p:cNvSpPr>
            <a:spLocks noGrp="1"/>
          </p:cNvSpPr>
          <p:nvPr>
            <p:ph type="ctrTitle"/>
          </p:nvPr>
        </p:nvSpPr>
        <p:spPr>
          <a:xfrm>
            <a:off x="2925966" y="-184549"/>
            <a:ext cx="9279146" cy="6858287"/>
          </a:xfrm>
        </p:spPr>
        <p:txBody>
          <a:bodyPr vert="horz" lIns="91440" tIns="45720" rIns="91440" bIns="45720" rtlCol="0" anchor="t">
            <a:noAutofit/>
          </a:bodyPr>
          <a:lstStyle/>
          <a:p>
            <a:r>
              <a:rPr lang="en-US" sz="8800" dirty="0">
                <a:solidFill>
                  <a:schemeClr val="bg1"/>
                </a:solidFill>
              </a:rPr>
              <a:t>When did he become a </a:t>
            </a:r>
            <a:r>
              <a:rPr lang="en-US" sz="8800" err="1">
                <a:solidFill>
                  <a:schemeClr val="bg1"/>
                </a:solidFill>
              </a:rPr>
              <a:t>christian</a:t>
            </a:r>
            <a:r>
              <a:rPr lang="en-US" sz="8800" dirty="0">
                <a:solidFill>
                  <a:schemeClr val="bg1"/>
                </a:solidFill>
              </a:rPr>
              <a:t>?</a:t>
            </a:r>
            <a:br>
              <a:rPr lang="en-US" sz="8800" dirty="0">
                <a:solidFill>
                  <a:schemeClr val="bg1"/>
                </a:solidFill>
              </a:rPr>
            </a:br>
            <a:r>
              <a:rPr lang="en-US" sz="3200" err="1">
                <a:solidFill>
                  <a:schemeClr val="bg1"/>
                </a:solidFill>
              </a:rPr>
              <a:t>AGed</a:t>
            </a:r>
            <a:r>
              <a:rPr lang="en-US" sz="3200" dirty="0">
                <a:solidFill>
                  <a:schemeClr val="bg1"/>
                </a:solidFill>
              </a:rPr>
              <a:t> 16 years old.</a:t>
            </a:r>
            <a:br>
              <a:rPr lang="en-US" sz="3200" dirty="0">
                <a:solidFill>
                  <a:schemeClr val="bg1"/>
                </a:solidFill>
              </a:rPr>
            </a:br>
            <a:r>
              <a:rPr lang="en-US" sz="3200" dirty="0">
                <a:solidFill>
                  <a:schemeClr val="bg1"/>
                </a:solidFill>
              </a:rPr>
              <a:t>He was in High school.</a:t>
            </a:r>
            <a:br>
              <a:rPr lang="en-US" sz="3200" dirty="0">
                <a:solidFill>
                  <a:schemeClr val="bg1"/>
                </a:solidFill>
              </a:rPr>
            </a:br>
            <a:r>
              <a:rPr lang="en-US" sz="3200" dirty="0">
                <a:solidFill>
                  <a:schemeClr val="bg1"/>
                </a:solidFill>
              </a:rPr>
              <a:t>Spoke to a young lady in his class who was a </a:t>
            </a:r>
            <a:r>
              <a:rPr lang="en-US" sz="3200" err="1">
                <a:solidFill>
                  <a:schemeClr val="bg1"/>
                </a:solidFill>
              </a:rPr>
              <a:t>christian</a:t>
            </a:r>
            <a:r>
              <a:rPr lang="en-US" sz="3200" dirty="0">
                <a:solidFill>
                  <a:schemeClr val="bg1"/>
                </a:solidFill>
              </a:rPr>
              <a:t> who always had joy.</a:t>
            </a:r>
            <a:br>
              <a:rPr lang="en-US" sz="3200" dirty="0">
                <a:solidFill>
                  <a:schemeClr val="bg1"/>
                </a:solidFill>
              </a:rPr>
            </a:br>
            <a:r>
              <a:rPr lang="en-US" sz="3200" dirty="0">
                <a:solidFill>
                  <a:schemeClr val="bg1"/>
                </a:solidFill>
              </a:rPr>
              <a:t>This led </a:t>
            </a:r>
            <a:r>
              <a:rPr lang="en-US" sz="3200" err="1">
                <a:solidFill>
                  <a:schemeClr val="bg1"/>
                </a:solidFill>
              </a:rPr>
              <a:t>william</a:t>
            </a:r>
            <a:r>
              <a:rPr lang="en-US" sz="3200" dirty="0">
                <a:solidFill>
                  <a:schemeClr val="bg1"/>
                </a:solidFill>
              </a:rPr>
              <a:t> to question more about god as he was saw this young lady's genuine happiness, while he felt empty inside although his situation was fair.</a:t>
            </a:r>
          </a:p>
        </p:txBody>
      </p:sp>
    </p:spTree>
    <p:extLst>
      <p:ext uri="{BB962C8B-B14F-4D97-AF65-F5344CB8AC3E}">
        <p14:creationId xmlns:p14="http://schemas.microsoft.com/office/powerpoint/2010/main" val="3346368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7F0EADF-D3D6-F4F2-C288-4200739ABA01}"/>
              </a:ext>
            </a:extLst>
          </p:cNvPr>
          <p:cNvPicPr>
            <a:picLocks noChangeAspect="1"/>
          </p:cNvPicPr>
          <p:nvPr/>
        </p:nvPicPr>
        <p:blipFill rotWithShape="1">
          <a:blip r:embed="rId2">
            <a:alphaModFix amt="50000"/>
          </a:blip>
          <a:srcRect t="12771" r="6" b="6"/>
          <a:stretch/>
        </p:blipFill>
        <p:spPr>
          <a:xfrm>
            <a:off x="20" y="10"/>
            <a:ext cx="12188930" cy="6857990"/>
          </a:xfrm>
          <a:prstGeom prst="rect">
            <a:avLst/>
          </a:prstGeom>
        </p:spPr>
      </p:pic>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pPr algn="ctr"/>
            <a:r>
              <a:rPr lang="en-US" sz="3200">
                <a:solidFill>
                  <a:schemeClr val="bg1"/>
                </a:solidFill>
                <a:cs typeface="Calibri"/>
              </a:rPr>
              <a:t>William Lane Craig</a:t>
            </a:r>
            <a:endParaRPr lang="en-US" sz="3200">
              <a:solidFill>
                <a:schemeClr val="bg1"/>
              </a:solidFill>
            </a:endParaRPr>
          </a:p>
        </p:txBody>
      </p:sp>
      <p:sp>
        <p:nvSpPr>
          <p:cNvPr id="1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en Jesus Cross image - Free stock photo - Public Domain photo - CC0 ...">
            <a:extLst>
              <a:ext uri="{FF2B5EF4-FFF2-40B4-BE49-F238E27FC236}">
                <a16:creationId xmlns:a16="http://schemas.microsoft.com/office/drawing/2014/main" id="{69214895-4D07-BF22-C629-0EFD0FF3CC5B}"/>
              </a:ext>
            </a:extLst>
          </p:cNvPr>
          <p:cNvPicPr>
            <a:picLocks noChangeAspect="1"/>
          </p:cNvPicPr>
          <p:nvPr/>
        </p:nvPicPr>
        <p:blipFill>
          <a:blip r:embed="rId3"/>
          <a:stretch>
            <a:fillRect/>
          </a:stretch>
        </p:blipFill>
        <p:spPr>
          <a:xfrm>
            <a:off x="-3234" y="7189"/>
            <a:ext cx="12198469" cy="6872377"/>
          </a:xfrm>
          <a:prstGeom prst="rect">
            <a:avLst/>
          </a:prstGeom>
        </p:spPr>
      </p:pic>
      <p:sp>
        <p:nvSpPr>
          <p:cNvPr id="7" name="Title 6">
            <a:extLst>
              <a:ext uri="{FF2B5EF4-FFF2-40B4-BE49-F238E27FC236}">
                <a16:creationId xmlns:a16="http://schemas.microsoft.com/office/drawing/2014/main" id="{D3C652DC-9825-7366-A944-513E0B26B55A}"/>
              </a:ext>
            </a:extLst>
          </p:cNvPr>
          <p:cNvSpPr>
            <a:spLocks noGrp="1"/>
          </p:cNvSpPr>
          <p:nvPr>
            <p:ph type="ctrTitle"/>
          </p:nvPr>
        </p:nvSpPr>
        <p:spPr>
          <a:xfrm>
            <a:off x="2925966" y="-198926"/>
            <a:ext cx="9264769" cy="6858287"/>
          </a:xfrm>
        </p:spPr>
        <p:txBody>
          <a:bodyPr vert="horz" lIns="91440" tIns="45720" rIns="91440" bIns="45720" rtlCol="0" anchor="t">
            <a:noAutofit/>
          </a:bodyPr>
          <a:lstStyle/>
          <a:p>
            <a:r>
              <a:rPr lang="en-US" sz="8800" dirty="0">
                <a:solidFill>
                  <a:schemeClr val="bg1"/>
                </a:solidFill>
                <a:ea typeface="+mj-lt"/>
                <a:cs typeface="+mj-lt"/>
              </a:rPr>
              <a:t>how did he become a christian?</a:t>
            </a:r>
            <a:br>
              <a:rPr lang="en-US" sz="8800" dirty="0">
                <a:solidFill>
                  <a:schemeClr val="bg1"/>
                </a:solidFill>
                <a:ea typeface="+mj-lt"/>
                <a:cs typeface="+mj-lt"/>
              </a:rPr>
            </a:br>
            <a:r>
              <a:rPr lang="en-US" sz="3200" dirty="0">
                <a:solidFill>
                  <a:schemeClr val="bg1"/>
                </a:solidFill>
                <a:ea typeface="+mj-lt"/>
                <a:cs typeface="+mj-lt"/>
              </a:rPr>
              <a:t>His testimony:</a:t>
            </a:r>
            <a:br>
              <a:rPr lang="en-US" sz="3200" dirty="0">
                <a:solidFill>
                  <a:schemeClr val="bg1"/>
                </a:solidFill>
                <a:ea typeface="+mj-lt"/>
                <a:cs typeface="+mj-lt"/>
              </a:rPr>
            </a:br>
            <a:r>
              <a:rPr lang="en-US" sz="3200" dirty="0">
                <a:solidFill>
                  <a:schemeClr val="bg1"/>
                </a:solidFill>
                <a:ea typeface="+mj-lt"/>
                <a:cs typeface="+mj-lt"/>
              </a:rPr>
              <a:t>He grew up asking himself the questions of “Who am I?” “Why am I here?” “Where am I going?”.</a:t>
            </a:r>
            <a:br>
              <a:rPr lang="en-US" sz="1200" dirty="0">
                <a:solidFill>
                  <a:schemeClr val="bg1"/>
                </a:solidFill>
                <a:ea typeface="+mj-lt"/>
                <a:cs typeface="+mj-lt"/>
              </a:rPr>
            </a:br>
            <a:r>
              <a:rPr lang="en-US" sz="3200" dirty="0">
                <a:solidFill>
                  <a:schemeClr val="bg1"/>
                </a:solidFill>
                <a:ea typeface="+mj-lt"/>
                <a:cs typeface="+mj-lt"/>
              </a:rPr>
              <a:t>As mentioned a moment ago, a young lady in his class left a strong impression on </a:t>
            </a:r>
            <a:r>
              <a:rPr lang="en-US" sz="3200" err="1">
                <a:solidFill>
                  <a:schemeClr val="bg1"/>
                </a:solidFill>
                <a:ea typeface="+mj-lt"/>
                <a:cs typeface="+mj-lt"/>
              </a:rPr>
              <a:t>william</a:t>
            </a:r>
            <a:r>
              <a:rPr lang="en-US" sz="3200" dirty="0">
                <a:solidFill>
                  <a:schemeClr val="bg1"/>
                </a:solidFill>
                <a:ea typeface="+mj-lt"/>
                <a:cs typeface="+mj-lt"/>
              </a:rPr>
              <a:t>.</a:t>
            </a:r>
            <a:br>
              <a:rPr lang="en-US" sz="3200" dirty="0">
                <a:solidFill>
                  <a:schemeClr val="bg1"/>
                </a:solidFill>
                <a:ea typeface="+mj-lt"/>
                <a:cs typeface="+mj-lt"/>
              </a:rPr>
            </a:br>
            <a:r>
              <a:rPr lang="en-US" sz="3200" dirty="0">
                <a:solidFill>
                  <a:schemeClr val="bg1"/>
                </a:solidFill>
                <a:ea typeface="+mj-lt"/>
                <a:cs typeface="+mj-lt"/>
              </a:rPr>
              <a:t>Her genuine joy and positivity led to </a:t>
            </a:r>
            <a:r>
              <a:rPr lang="en-US" sz="3200" err="1">
                <a:solidFill>
                  <a:schemeClr val="bg1"/>
                </a:solidFill>
                <a:ea typeface="+mj-lt"/>
                <a:cs typeface="+mj-lt"/>
              </a:rPr>
              <a:t>william</a:t>
            </a:r>
            <a:r>
              <a:rPr lang="en-US" sz="3200" dirty="0">
                <a:solidFill>
                  <a:schemeClr val="bg1"/>
                </a:solidFill>
                <a:ea typeface="+mj-lt"/>
                <a:cs typeface="+mj-lt"/>
              </a:rPr>
              <a:t> seeking the truth for himself.</a:t>
            </a:r>
          </a:p>
        </p:txBody>
      </p:sp>
    </p:spTree>
    <p:extLst>
      <p:ext uri="{BB962C8B-B14F-4D97-AF65-F5344CB8AC3E}">
        <p14:creationId xmlns:p14="http://schemas.microsoft.com/office/powerpoint/2010/main" val="2427074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7F0EADF-D3D6-F4F2-C288-4200739ABA01}"/>
              </a:ext>
            </a:extLst>
          </p:cNvPr>
          <p:cNvPicPr>
            <a:picLocks noChangeAspect="1"/>
          </p:cNvPicPr>
          <p:nvPr/>
        </p:nvPicPr>
        <p:blipFill rotWithShape="1">
          <a:blip r:embed="rId2">
            <a:alphaModFix amt="50000"/>
          </a:blip>
          <a:srcRect t="12771" r="6" b="6"/>
          <a:stretch/>
        </p:blipFill>
        <p:spPr>
          <a:xfrm>
            <a:off x="20" y="10"/>
            <a:ext cx="12188930" cy="6857990"/>
          </a:xfrm>
          <a:prstGeom prst="rect">
            <a:avLst/>
          </a:prstGeom>
        </p:spPr>
      </p:pic>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pPr algn="ctr"/>
            <a:r>
              <a:rPr lang="en-US" sz="3200">
                <a:solidFill>
                  <a:schemeClr val="bg1"/>
                </a:solidFill>
                <a:cs typeface="Calibri"/>
              </a:rPr>
              <a:t>William Lane Craig</a:t>
            </a:r>
            <a:endParaRPr lang="en-US" sz="3200">
              <a:solidFill>
                <a:schemeClr val="bg1"/>
              </a:solidFill>
            </a:endParaRPr>
          </a:p>
        </p:txBody>
      </p:sp>
      <p:sp>
        <p:nvSpPr>
          <p:cNvPr id="1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en Jesus Cross image - Free stock photo - Public Domain photo - CC0 ...">
            <a:extLst>
              <a:ext uri="{FF2B5EF4-FFF2-40B4-BE49-F238E27FC236}">
                <a16:creationId xmlns:a16="http://schemas.microsoft.com/office/drawing/2014/main" id="{69214895-4D07-BF22-C629-0EFD0FF3CC5B}"/>
              </a:ext>
            </a:extLst>
          </p:cNvPr>
          <p:cNvPicPr>
            <a:picLocks noChangeAspect="1"/>
          </p:cNvPicPr>
          <p:nvPr/>
        </p:nvPicPr>
        <p:blipFill>
          <a:blip r:embed="rId3"/>
          <a:stretch>
            <a:fillRect/>
          </a:stretch>
        </p:blipFill>
        <p:spPr>
          <a:xfrm>
            <a:off x="-3234" y="7189"/>
            <a:ext cx="12198469" cy="6872377"/>
          </a:xfrm>
          <a:prstGeom prst="rect">
            <a:avLst/>
          </a:prstGeom>
        </p:spPr>
      </p:pic>
      <p:sp>
        <p:nvSpPr>
          <p:cNvPr id="7" name="Title 6">
            <a:extLst>
              <a:ext uri="{FF2B5EF4-FFF2-40B4-BE49-F238E27FC236}">
                <a16:creationId xmlns:a16="http://schemas.microsoft.com/office/drawing/2014/main" id="{D3C652DC-9825-7366-A944-513E0B26B55A}"/>
              </a:ext>
            </a:extLst>
          </p:cNvPr>
          <p:cNvSpPr>
            <a:spLocks noGrp="1"/>
          </p:cNvSpPr>
          <p:nvPr>
            <p:ph type="ctrTitle"/>
          </p:nvPr>
        </p:nvSpPr>
        <p:spPr>
          <a:xfrm>
            <a:off x="2782192" y="131753"/>
            <a:ext cx="9264769" cy="6010023"/>
          </a:xfrm>
        </p:spPr>
        <p:txBody>
          <a:bodyPr vert="horz" lIns="91440" tIns="45720" rIns="91440" bIns="45720" rtlCol="0" anchor="t">
            <a:noAutofit/>
          </a:bodyPr>
          <a:lstStyle/>
          <a:p>
            <a:r>
              <a:rPr lang="en-US" sz="3200" dirty="0">
                <a:solidFill>
                  <a:schemeClr val="bg1"/>
                </a:solidFill>
              </a:rPr>
              <a:t>His testimony (continued):</a:t>
            </a:r>
            <a:br>
              <a:rPr lang="en-US" sz="3200" dirty="0"/>
            </a:br>
            <a:r>
              <a:rPr lang="en-US" sz="3200" err="1">
                <a:solidFill>
                  <a:schemeClr val="bg1"/>
                </a:solidFill>
              </a:rPr>
              <a:t>william</a:t>
            </a:r>
            <a:r>
              <a:rPr lang="en-US" sz="3200" dirty="0">
                <a:solidFill>
                  <a:schemeClr val="bg1"/>
                </a:solidFill>
              </a:rPr>
              <a:t> was a self-hating young man. Having encountered someone truly joyful and deeply at peace baffled him.</a:t>
            </a:r>
            <a:br>
              <a:rPr lang="en-US" sz="3200" dirty="0">
                <a:solidFill>
                  <a:schemeClr val="bg1"/>
                </a:solidFill>
              </a:rPr>
            </a:br>
            <a:r>
              <a:rPr lang="en-US" sz="3200" dirty="0">
                <a:solidFill>
                  <a:schemeClr val="bg1"/>
                </a:solidFill>
              </a:rPr>
              <a:t>After questioning the young lady, the conclusion that </a:t>
            </a:r>
            <a:r>
              <a:rPr lang="en-US" sz="3200" err="1">
                <a:solidFill>
                  <a:schemeClr val="bg1"/>
                </a:solidFill>
              </a:rPr>
              <a:t>christ</a:t>
            </a:r>
            <a:r>
              <a:rPr lang="en-US" sz="3200" dirty="0">
                <a:solidFill>
                  <a:schemeClr val="bg1"/>
                </a:solidFill>
              </a:rPr>
              <a:t> loved him was made.</a:t>
            </a:r>
            <a:br>
              <a:rPr lang="en-US" sz="3200" dirty="0">
                <a:solidFill>
                  <a:schemeClr val="bg1"/>
                </a:solidFill>
              </a:rPr>
            </a:br>
            <a:r>
              <a:rPr lang="en-US" sz="3200" dirty="0">
                <a:solidFill>
                  <a:schemeClr val="bg1"/>
                </a:solidFill>
              </a:rPr>
              <a:t>This led to </a:t>
            </a:r>
            <a:r>
              <a:rPr lang="en-US" sz="3200" err="1">
                <a:solidFill>
                  <a:schemeClr val="bg1"/>
                </a:solidFill>
              </a:rPr>
              <a:t>william</a:t>
            </a:r>
            <a:r>
              <a:rPr lang="en-US" sz="3200" dirty="0">
                <a:solidFill>
                  <a:schemeClr val="bg1"/>
                </a:solidFill>
              </a:rPr>
              <a:t> reading the new </a:t>
            </a:r>
            <a:r>
              <a:rPr lang="en-US" sz="3200" err="1">
                <a:solidFill>
                  <a:schemeClr val="bg1"/>
                </a:solidFill>
              </a:rPr>
              <a:t>testmaent</a:t>
            </a:r>
            <a:r>
              <a:rPr lang="en-US" sz="3200" dirty="0">
                <a:solidFill>
                  <a:schemeClr val="bg1"/>
                </a:solidFill>
              </a:rPr>
              <a:t> from beginning to end.</a:t>
            </a:r>
            <a:br>
              <a:rPr lang="en-US" sz="3200" dirty="0">
                <a:solidFill>
                  <a:schemeClr val="bg1"/>
                </a:solidFill>
              </a:rPr>
            </a:br>
            <a:r>
              <a:rPr lang="en-US" sz="3200" dirty="0">
                <a:solidFill>
                  <a:schemeClr val="bg1"/>
                </a:solidFill>
              </a:rPr>
              <a:t>He was amazed by </a:t>
            </a:r>
            <a:r>
              <a:rPr lang="en-US" sz="3200" err="1">
                <a:solidFill>
                  <a:schemeClr val="bg1"/>
                </a:solidFill>
              </a:rPr>
              <a:t>jesus</a:t>
            </a:r>
            <a:r>
              <a:rPr lang="en-US" sz="3200" dirty="0">
                <a:solidFill>
                  <a:schemeClr val="bg1"/>
                </a:solidFill>
              </a:rPr>
              <a:t> </a:t>
            </a:r>
            <a:r>
              <a:rPr lang="en-US" sz="3200" err="1">
                <a:solidFill>
                  <a:schemeClr val="bg1"/>
                </a:solidFill>
              </a:rPr>
              <a:t>christ</a:t>
            </a:r>
            <a:r>
              <a:rPr lang="en-US" sz="3200" dirty="0">
                <a:solidFill>
                  <a:schemeClr val="bg1"/>
                </a:solidFill>
              </a:rPr>
              <a:t> the </a:t>
            </a:r>
            <a:r>
              <a:rPr lang="en-US" sz="3200" err="1">
                <a:solidFill>
                  <a:schemeClr val="bg1"/>
                </a:solidFill>
              </a:rPr>
              <a:t>nazarene</a:t>
            </a:r>
            <a:r>
              <a:rPr lang="en-US" sz="3200" dirty="0">
                <a:solidFill>
                  <a:schemeClr val="bg1"/>
                </a:solidFill>
              </a:rPr>
              <a:t>.</a:t>
            </a:r>
            <a:br>
              <a:rPr lang="en-US" dirty="0">
                <a:solidFill>
                  <a:schemeClr val="bg1"/>
                </a:solidFill>
              </a:rPr>
            </a:br>
            <a:r>
              <a:rPr lang="en-US" sz="3200" dirty="0">
                <a:solidFill>
                  <a:schemeClr val="bg1"/>
                </a:solidFill>
              </a:rPr>
              <a:t>He went on to study more and seek god for six months after speaking to the young lady in his class.</a:t>
            </a:r>
          </a:p>
        </p:txBody>
      </p:sp>
    </p:spTree>
    <p:extLst>
      <p:ext uri="{BB962C8B-B14F-4D97-AF65-F5344CB8AC3E}">
        <p14:creationId xmlns:p14="http://schemas.microsoft.com/office/powerpoint/2010/main" val="645217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7F0EADF-D3D6-F4F2-C288-4200739ABA01}"/>
              </a:ext>
            </a:extLst>
          </p:cNvPr>
          <p:cNvPicPr>
            <a:picLocks noChangeAspect="1"/>
          </p:cNvPicPr>
          <p:nvPr/>
        </p:nvPicPr>
        <p:blipFill rotWithShape="1">
          <a:blip r:embed="rId2">
            <a:alphaModFix amt="50000"/>
          </a:blip>
          <a:srcRect t="12771" r="6" b="6"/>
          <a:stretch/>
        </p:blipFill>
        <p:spPr>
          <a:xfrm>
            <a:off x="20" y="10"/>
            <a:ext cx="12188930" cy="6857990"/>
          </a:xfrm>
          <a:prstGeom prst="rect">
            <a:avLst/>
          </a:prstGeom>
        </p:spPr>
      </p:pic>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pPr algn="ctr"/>
            <a:r>
              <a:rPr lang="en-US" sz="3200">
                <a:solidFill>
                  <a:schemeClr val="bg1"/>
                </a:solidFill>
                <a:cs typeface="Calibri"/>
              </a:rPr>
              <a:t>William Lane Craig</a:t>
            </a:r>
            <a:endParaRPr lang="en-US" sz="3200">
              <a:solidFill>
                <a:schemeClr val="bg1"/>
              </a:solidFill>
            </a:endParaRPr>
          </a:p>
        </p:txBody>
      </p:sp>
      <p:sp>
        <p:nvSpPr>
          <p:cNvPr id="1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en Jesus Cross image - Free stock photo - Public Domain photo - CC0 ...">
            <a:extLst>
              <a:ext uri="{FF2B5EF4-FFF2-40B4-BE49-F238E27FC236}">
                <a16:creationId xmlns:a16="http://schemas.microsoft.com/office/drawing/2014/main" id="{69214895-4D07-BF22-C629-0EFD0FF3CC5B}"/>
              </a:ext>
            </a:extLst>
          </p:cNvPr>
          <p:cNvPicPr>
            <a:picLocks noChangeAspect="1"/>
          </p:cNvPicPr>
          <p:nvPr/>
        </p:nvPicPr>
        <p:blipFill>
          <a:blip r:embed="rId3"/>
          <a:stretch>
            <a:fillRect/>
          </a:stretch>
        </p:blipFill>
        <p:spPr>
          <a:xfrm>
            <a:off x="-3234" y="7189"/>
            <a:ext cx="12198469" cy="6872377"/>
          </a:xfrm>
          <a:prstGeom prst="rect">
            <a:avLst/>
          </a:prstGeom>
        </p:spPr>
      </p:pic>
      <p:sp>
        <p:nvSpPr>
          <p:cNvPr id="7" name="Title 6">
            <a:extLst>
              <a:ext uri="{FF2B5EF4-FFF2-40B4-BE49-F238E27FC236}">
                <a16:creationId xmlns:a16="http://schemas.microsoft.com/office/drawing/2014/main" id="{D3C652DC-9825-7366-A944-513E0B26B55A}"/>
              </a:ext>
            </a:extLst>
          </p:cNvPr>
          <p:cNvSpPr>
            <a:spLocks noGrp="1"/>
          </p:cNvSpPr>
          <p:nvPr>
            <p:ph type="ctrTitle"/>
          </p:nvPr>
        </p:nvSpPr>
        <p:spPr>
          <a:xfrm>
            <a:off x="2825324" y="318658"/>
            <a:ext cx="9264769" cy="6024401"/>
          </a:xfrm>
        </p:spPr>
        <p:txBody>
          <a:bodyPr vert="horz" lIns="91440" tIns="45720" rIns="91440" bIns="45720" rtlCol="0" anchor="t">
            <a:noAutofit/>
          </a:bodyPr>
          <a:lstStyle/>
          <a:p>
            <a:r>
              <a:rPr lang="en-US" sz="3200" dirty="0">
                <a:solidFill>
                  <a:schemeClr val="bg1"/>
                </a:solidFill>
              </a:rPr>
              <a:t>His testimony (continued):</a:t>
            </a:r>
            <a:br>
              <a:rPr lang="en-US" sz="3200" dirty="0">
                <a:solidFill>
                  <a:schemeClr val="bg1"/>
                </a:solidFill>
              </a:rPr>
            </a:br>
            <a:r>
              <a:rPr lang="en-US" sz="3200" dirty="0">
                <a:solidFill>
                  <a:schemeClr val="bg1"/>
                </a:solidFill>
              </a:rPr>
              <a:t>One night he was fed up and cried out to god.</a:t>
            </a:r>
            <a:br>
              <a:rPr lang="en-US" sz="3200" dirty="0">
                <a:solidFill>
                  <a:schemeClr val="bg1"/>
                </a:solidFill>
              </a:rPr>
            </a:br>
            <a:r>
              <a:rPr lang="en-US" sz="3200" dirty="0">
                <a:solidFill>
                  <a:schemeClr val="bg1"/>
                </a:solidFill>
              </a:rPr>
              <a:t>He cried out all his sadness and anger. These emotions were replaced with joy.</a:t>
            </a:r>
            <a:br>
              <a:rPr lang="en-US" sz="3200" dirty="0">
                <a:solidFill>
                  <a:schemeClr val="bg1"/>
                </a:solidFill>
              </a:rPr>
            </a:br>
            <a:r>
              <a:rPr lang="en-US" sz="3200" dirty="0">
                <a:solidFill>
                  <a:schemeClr val="bg1"/>
                </a:solidFill>
                <a:ea typeface="+mj-lt"/>
                <a:cs typeface="+mj-lt"/>
              </a:rPr>
              <a:t>'Reasonable faith with </a:t>
            </a:r>
            <a:r>
              <a:rPr lang="en-US" sz="3200" err="1">
                <a:solidFill>
                  <a:schemeClr val="bg1"/>
                </a:solidFill>
                <a:ea typeface="+mj-lt"/>
                <a:cs typeface="+mj-lt"/>
              </a:rPr>
              <a:t>william</a:t>
            </a:r>
            <a:r>
              <a:rPr lang="en-US" sz="3200" dirty="0">
                <a:solidFill>
                  <a:schemeClr val="bg1"/>
                </a:solidFill>
                <a:ea typeface="+mj-lt"/>
                <a:cs typeface="+mj-lt"/>
              </a:rPr>
              <a:t> lane </a:t>
            </a:r>
            <a:r>
              <a:rPr lang="en-US" sz="3200" err="1">
                <a:solidFill>
                  <a:schemeClr val="bg1"/>
                </a:solidFill>
                <a:ea typeface="+mj-lt"/>
                <a:cs typeface="+mj-lt"/>
              </a:rPr>
              <a:t>criag</a:t>
            </a:r>
            <a:r>
              <a:rPr lang="en-US" sz="3200" dirty="0">
                <a:solidFill>
                  <a:schemeClr val="bg1"/>
                </a:solidFill>
                <a:ea typeface="+mj-lt"/>
                <a:cs typeface="+mj-lt"/>
              </a:rPr>
              <a:t>' is the name of the website </a:t>
            </a:r>
            <a:r>
              <a:rPr lang="en-US" sz="3200" err="1">
                <a:solidFill>
                  <a:schemeClr val="bg1"/>
                </a:solidFill>
                <a:ea typeface="+mj-lt"/>
                <a:cs typeface="+mj-lt"/>
              </a:rPr>
              <a:t>william</a:t>
            </a:r>
            <a:r>
              <a:rPr lang="en-US" sz="3200" dirty="0">
                <a:solidFill>
                  <a:schemeClr val="bg1"/>
                </a:solidFill>
                <a:ea typeface="+mj-lt"/>
                <a:cs typeface="+mj-lt"/>
              </a:rPr>
              <a:t> answers questions he is asked on. He shared his personal testimony on this website, sharing his moment of </a:t>
            </a:r>
            <a:r>
              <a:rPr lang="en-US" sz="3200" err="1">
                <a:solidFill>
                  <a:schemeClr val="bg1"/>
                </a:solidFill>
                <a:ea typeface="+mj-lt"/>
                <a:cs typeface="+mj-lt"/>
              </a:rPr>
              <a:t>trulying</a:t>
            </a:r>
            <a:r>
              <a:rPr lang="en-US" sz="3200" dirty="0">
                <a:solidFill>
                  <a:schemeClr val="bg1"/>
                </a:solidFill>
                <a:ea typeface="+mj-lt"/>
                <a:cs typeface="+mj-lt"/>
              </a:rPr>
              <a:t> </a:t>
            </a:r>
            <a:r>
              <a:rPr lang="en-US" sz="3200" err="1">
                <a:solidFill>
                  <a:schemeClr val="bg1"/>
                </a:solidFill>
                <a:ea typeface="+mj-lt"/>
                <a:cs typeface="+mj-lt"/>
              </a:rPr>
              <a:t>acknowldgeing</a:t>
            </a:r>
            <a:r>
              <a:rPr lang="en-US" sz="3200" dirty="0">
                <a:solidFill>
                  <a:schemeClr val="bg1"/>
                </a:solidFill>
                <a:ea typeface="+mj-lt"/>
                <a:cs typeface="+mj-lt"/>
              </a:rPr>
              <a:t> he is a child of god. He said ''I remember I rushed outdoors—it was a clear, mid-western, summer night, and you could see the Milky Way stretched from horizon to horizon. As I looked up at the stars, I thought, “God! I’ve come to know God!” ''.</a:t>
            </a:r>
            <a:br>
              <a:rPr lang="en-US" sz="3200" dirty="0">
                <a:solidFill>
                  <a:srgbClr val="1C1C1C"/>
                </a:solidFill>
                <a:ea typeface="+mj-lt"/>
                <a:cs typeface="+mj-lt"/>
              </a:rPr>
            </a:br>
            <a:endParaRPr lang="en-US" sz="3200" dirty="0"/>
          </a:p>
        </p:txBody>
      </p:sp>
    </p:spTree>
    <p:extLst>
      <p:ext uri="{BB962C8B-B14F-4D97-AF65-F5344CB8AC3E}">
        <p14:creationId xmlns:p14="http://schemas.microsoft.com/office/powerpoint/2010/main" val="435544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7F0EADF-D3D6-F4F2-C288-4200739ABA01}"/>
              </a:ext>
            </a:extLst>
          </p:cNvPr>
          <p:cNvPicPr>
            <a:picLocks noChangeAspect="1"/>
          </p:cNvPicPr>
          <p:nvPr/>
        </p:nvPicPr>
        <p:blipFill rotWithShape="1">
          <a:blip r:embed="rId2">
            <a:alphaModFix amt="50000"/>
          </a:blip>
          <a:srcRect t="12771" r="6" b="6"/>
          <a:stretch/>
        </p:blipFill>
        <p:spPr>
          <a:xfrm>
            <a:off x="20" y="10"/>
            <a:ext cx="12188930" cy="6857990"/>
          </a:xfrm>
          <a:prstGeom prst="rect">
            <a:avLst/>
          </a:prstGeom>
        </p:spPr>
      </p:pic>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pPr algn="ctr"/>
            <a:r>
              <a:rPr lang="en-US" sz="3200">
                <a:solidFill>
                  <a:schemeClr val="bg1"/>
                </a:solidFill>
                <a:cs typeface="Calibri"/>
              </a:rPr>
              <a:t>William Lane Craig</a:t>
            </a:r>
            <a:endParaRPr lang="en-US" sz="3200">
              <a:solidFill>
                <a:schemeClr val="bg1"/>
              </a:solidFill>
            </a:endParaRPr>
          </a:p>
        </p:txBody>
      </p:sp>
      <p:sp>
        <p:nvSpPr>
          <p:cNvPr id="1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en Jesus Cross image - Free stock photo - Public Domain photo - CC0 ...">
            <a:extLst>
              <a:ext uri="{FF2B5EF4-FFF2-40B4-BE49-F238E27FC236}">
                <a16:creationId xmlns:a16="http://schemas.microsoft.com/office/drawing/2014/main" id="{69214895-4D07-BF22-C629-0EFD0FF3CC5B}"/>
              </a:ext>
            </a:extLst>
          </p:cNvPr>
          <p:cNvPicPr>
            <a:picLocks noChangeAspect="1"/>
          </p:cNvPicPr>
          <p:nvPr/>
        </p:nvPicPr>
        <p:blipFill>
          <a:blip r:embed="rId3"/>
          <a:stretch>
            <a:fillRect/>
          </a:stretch>
        </p:blipFill>
        <p:spPr>
          <a:xfrm>
            <a:off x="-3234" y="7189"/>
            <a:ext cx="12198469" cy="6872377"/>
          </a:xfrm>
          <a:prstGeom prst="rect">
            <a:avLst/>
          </a:prstGeom>
        </p:spPr>
      </p:pic>
      <p:sp>
        <p:nvSpPr>
          <p:cNvPr id="7" name="Title 6">
            <a:extLst>
              <a:ext uri="{FF2B5EF4-FFF2-40B4-BE49-F238E27FC236}">
                <a16:creationId xmlns:a16="http://schemas.microsoft.com/office/drawing/2014/main" id="{D3C652DC-9825-7366-A944-513E0B26B55A}"/>
              </a:ext>
            </a:extLst>
          </p:cNvPr>
          <p:cNvSpPr>
            <a:spLocks noGrp="1"/>
          </p:cNvSpPr>
          <p:nvPr>
            <p:ph type="ctrTitle"/>
          </p:nvPr>
        </p:nvSpPr>
        <p:spPr>
          <a:xfrm>
            <a:off x="2925966" y="-155793"/>
            <a:ext cx="9264769" cy="5377419"/>
          </a:xfrm>
        </p:spPr>
        <p:txBody>
          <a:bodyPr vert="horz" lIns="91440" tIns="45720" rIns="91440" bIns="45720" rtlCol="0" anchor="t">
            <a:noAutofit/>
          </a:bodyPr>
          <a:lstStyle/>
          <a:p>
            <a:r>
              <a:rPr lang="en-US" sz="8800" dirty="0">
                <a:solidFill>
                  <a:schemeClr val="bg1"/>
                </a:solidFill>
              </a:rPr>
              <a:t>How did </a:t>
            </a:r>
            <a:r>
              <a:rPr lang="en-US" sz="8800" err="1">
                <a:solidFill>
                  <a:schemeClr val="bg1"/>
                </a:solidFill>
              </a:rPr>
              <a:t>william</a:t>
            </a:r>
            <a:r>
              <a:rPr lang="en-US" sz="8800" dirty="0">
                <a:solidFill>
                  <a:schemeClr val="bg1"/>
                </a:solidFill>
              </a:rPr>
              <a:t> impact </a:t>
            </a:r>
            <a:r>
              <a:rPr lang="en-US" sz="8800" err="1">
                <a:solidFill>
                  <a:schemeClr val="bg1"/>
                </a:solidFill>
              </a:rPr>
              <a:t>christian</a:t>
            </a:r>
            <a:r>
              <a:rPr lang="en-US" sz="8800" dirty="0">
                <a:solidFill>
                  <a:schemeClr val="bg1"/>
                </a:solidFill>
              </a:rPr>
              <a:t> thought?</a:t>
            </a:r>
            <a:br>
              <a:rPr lang="en-US" sz="8800" dirty="0">
                <a:solidFill>
                  <a:schemeClr val="bg1"/>
                </a:solidFill>
              </a:rPr>
            </a:br>
            <a:r>
              <a:rPr lang="en-US" sz="3200" dirty="0">
                <a:solidFill>
                  <a:schemeClr val="bg1"/>
                </a:solidFill>
              </a:rPr>
              <a:t>Kalam argument:</a:t>
            </a:r>
            <a:br>
              <a:rPr lang="en-US" sz="3200" dirty="0">
                <a:solidFill>
                  <a:schemeClr val="bg1"/>
                </a:solidFill>
              </a:rPr>
            </a:br>
            <a:r>
              <a:rPr lang="en-US" sz="3200" dirty="0">
                <a:solidFill>
                  <a:schemeClr val="bg1"/>
                </a:solidFill>
              </a:rPr>
              <a:t>1) Things exist as a cause of something else.</a:t>
            </a:r>
            <a:br>
              <a:rPr lang="en-US" sz="3200" dirty="0">
                <a:solidFill>
                  <a:schemeClr val="bg1"/>
                </a:solidFill>
              </a:rPr>
            </a:br>
            <a:r>
              <a:rPr lang="en-US" sz="3200" dirty="0">
                <a:solidFill>
                  <a:schemeClr val="bg1"/>
                </a:solidFill>
              </a:rPr>
              <a:t>2) The universe began to exist.</a:t>
            </a:r>
            <a:br>
              <a:rPr lang="en-US" sz="3200" dirty="0">
                <a:solidFill>
                  <a:schemeClr val="bg1"/>
                </a:solidFill>
              </a:rPr>
            </a:br>
            <a:r>
              <a:rPr lang="en-US" sz="3200" dirty="0">
                <a:solidFill>
                  <a:schemeClr val="bg1"/>
                </a:solidFill>
              </a:rPr>
              <a:t>3) The universe exists as a cause of something else.</a:t>
            </a:r>
            <a:br>
              <a:rPr lang="en-US" sz="3200" dirty="0">
                <a:solidFill>
                  <a:schemeClr val="bg1"/>
                </a:solidFill>
              </a:rPr>
            </a:br>
            <a:r>
              <a:rPr lang="en-US" sz="3200" dirty="0">
                <a:solidFill>
                  <a:schemeClr val="bg1"/>
                </a:solidFill>
              </a:rPr>
              <a:t>This leads us into the argument of divine aseity.</a:t>
            </a:r>
          </a:p>
        </p:txBody>
      </p:sp>
    </p:spTree>
    <p:extLst>
      <p:ext uri="{BB962C8B-B14F-4D97-AF65-F5344CB8AC3E}">
        <p14:creationId xmlns:p14="http://schemas.microsoft.com/office/powerpoint/2010/main" val="1565792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7F0EADF-D3D6-F4F2-C288-4200739ABA01}"/>
              </a:ext>
            </a:extLst>
          </p:cNvPr>
          <p:cNvPicPr>
            <a:picLocks noChangeAspect="1"/>
          </p:cNvPicPr>
          <p:nvPr/>
        </p:nvPicPr>
        <p:blipFill rotWithShape="1">
          <a:blip r:embed="rId2">
            <a:alphaModFix amt="50000"/>
          </a:blip>
          <a:srcRect t="12771" r="6" b="6"/>
          <a:stretch/>
        </p:blipFill>
        <p:spPr>
          <a:xfrm>
            <a:off x="20" y="10"/>
            <a:ext cx="12188930" cy="6857990"/>
          </a:xfrm>
          <a:prstGeom prst="rect">
            <a:avLst/>
          </a:prstGeom>
        </p:spPr>
      </p:pic>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pPr algn="ctr"/>
            <a:r>
              <a:rPr lang="en-US" sz="3200">
                <a:solidFill>
                  <a:schemeClr val="bg1"/>
                </a:solidFill>
                <a:cs typeface="Calibri"/>
              </a:rPr>
              <a:t>William Lane Craig</a:t>
            </a:r>
            <a:endParaRPr lang="en-US" sz="3200">
              <a:solidFill>
                <a:schemeClr val="bg1"/>
              </a:solidFill>
            </a:endParaRPr>
          </a:p>
        </p:txBody>
      </p:sp>
      <p:sp>
        <p:nvSpPr>
          <p:cNvPr id="1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en Jesus Cross image - Free stock photo - Public Domain photo - CC0 ...">
            <a:extLst>
              <a:ext uri="{FF2B5EF4-FFF2-40B4-BE49-F238E27FC236}">
                <a16:creationId xmlns:a16="http://schemas.microsoft.com/office/drawing/2014/main" id="{69214895-4D07-BF22-C629-0EFD0FF3CC5B}"/>
              </a:ext>
            </a:extLst>
          </p:cNvPr>
          <p:cNvPicPr>
            <a:picLocks noChangeAspect="1"/>
          </p:cNvPicPr>
          <p:nvPr/>
        </p:nvPicPr>
        <p:blipFill>
          <a:blip r:embed="rId3"/>
          <a:stretch>
            <a:fillRect/>
          </a:stretch>
        </p:blipFill>
        <p:spPr>
          <a:xfrm>
            <a:off x="-3234" y="7189"/>
            <a:ext cx="12198469" cy="6872377"/>
          </a:xfrm>
          <a:prstGeom prst="rect">
            <a:avLst/>
          </a:prstGeom>
        </p:spPr>
      </p:pic>
      <p:sp>
        <p:nvSpPr>
          <p:cNvPr id="7" name="Title 6">
            <a:extLst>
              <a:ext uri="{FF2B5EF4-FFF2-40B4-BE49-F238E27FC236}">
                <a16:creationId xmlns:a16="http://schemas.microsoft.com/office/drawing/2014/main" id="{D3C652DC-9825-7366-A944-513E0B26B55A}"/>
              </a:ext>
            </a:extLst>
          </p:cNvPr>
          <p:cNvSpPr>
            <a:spLocks noGrp="1"/>
          </p:cNvSpPr>
          <p:nvPr>
            <p:ph type="ctrTitle"/>
          </p:nvPr>
        </p:nvSpPr>
        <p:spPr>
          <a:xfrm>
            <a:off x="2925966" y="304281"/>
            <a:ext cx="9264769" cy="6268816"/>
          </a:xfrm>
        </p:spPr>
        <p:txBody>
          <a:bodyPr vert="horz" lIns="91440" tIns="45720" rIns="91440" bIns="45720" rtlCol="0" anchor="t">
            <a:noAutofit/>
          </a:bodyPr>
          <a:lstStyle/>
          <a:p>
            <a:r>
              <a:rPr lang="en-US" sz="3200" dirty="0">
                <a:solidFill>
                  <a:schemeClr val="bg1"/>
                </a:solidFill>
              </a:rPr>
              <a:t>Divine aseity:</a:t>
            </a:r>
            <a:br>
              <a:rPr lang="en-US" sz="3200" dirty="0">
                <a:solidFill>
                  <a:schemeClr val="bg1"/>
                </a:solidFill>
              </a:rPr>
            </a:br>
            <a:r>
              <a:rPr lang="en-US" sz="3200" dirty="0">
                <a:solidFill>
                  <a:schemeClr val="bg1"/>
                </a:solidFill>
              </a:rPr>
              <a:t>bear in mind the kalam argument.</a:t>
            </a:r>
            <a:br>
              <a:rPr lang="en-US" sz="3200" dirty="0">
                <a:solidFill>
                  <a:schemeClr val="bg1"/>
                </a:solidFill>
              </a:rPr>
            </a:br>
            <a:r>
              <a:rPr lang="en-US" sz="3200" dirty="0">
                <a:solidFill>
                  <a:schemeClr val="bg1"/>
                </a:solidFill>
              </a:rPr>
              <a:t>1) Things being a cause of something else means something had to exist without cause.</a:t>
            </a:r>
            <a:br>
              <a:rPr lang="en-US" sz="3200" dirty="0">
                <a:solidFill>
                  <a:schemeClr val="bg1"/>
                </a:solidFill>
              </a:rPr>
            </a:br>
            <a:r>
              <a:rPr lang="en-US" sz="3200" dirty="0">
                <a:solidFill>
                  <a:schemeClr val="bg1"/>
                </a:solidFill>
              </a:rPr>
              <a:t>2) God alone is self-existent.</a:t>
            </a:r>
            <a:br>
              <a:rPr lang="en-US" sz="3200" dirty="0">
                <a:solidFill>
                  <a:schemeClr val="bg1"/>
                </a:solidFill>
              </a:rPr>
            </a:br>
            <a:r>
              <a:rPr lang="en-US" sz="3200" dirty="0">
                <a:solidFill>
                  <a:schemeClr val="bg1"/>
                </a:solidFill>
              </a:rPr>
              <a:t>3) God is the </a:t>
            </a:r>
            <a:r>
              <a:rPr lang="en-US" sz="3200" err="1">
                <a:solidFill>
                  <a:schemeClr val="bg1"/>
                </a:solidFill>
              </a:rPr>
              <a:t>causless</a:t>
            </a:r>
            <a:r>
              <a:rPr lang="en-US" sz="3200" dirty="0">
                <a:solidFill>
                  <a:schemeClr val="bg1"/>
                </a:solidFill>
              </a:rPr>
              <a:t> something.</a:t>
            </a:r>
            <a:br>
              <a:rPr lang="en-US" sz="3200" dirty="0">
                <a:solidFill>
                  <a:schemeClr val="bg1"/>
                </a:solidFill>
              </a:rPr>
            </a:br>
            <a:r>
              <a:rPr lang="en-US" sz="3200" dirty="0">
                <a:solidFill>
                  <a:schemeClr val="bg1"/>
                </a:solidFill>
              </a:rPr>
              <a:t>4) God </a:t>
            </a:r>
            <a:r>
              <a:rPr lang="en-US" sz="3200" err="1">
                <a:solidFill>
                  <a:schemeClr val="bg1"/>
                </a:solidFill>
              </a:rPr>
              <a:t>atleast</a:t>
            </a:r>
            <a:r>
              <a:rPr lang="en-US" sz="3200" dirty="0">
                <a:solidFill>
                  <a:schemeClr val="bg1"/>
                </a:solidFill>
              </a:rPr>
              <a:t> initiated creation.</a:t>
            </a:r>
            <a:br>
              <a:rPr lang="en-US" sz="3200" dirty="0">
                <a:solidFill>
                  <a:schemeClr val="bg1"/>
                </a:solidFill>
              </a:rPr>
            </a:br>
            <a:r>
              <a:rPr lang="en-US" sz="3200" dirty="0">
                <a:solidFill>
                  <a:schemeClr val="bg1"/>
                </a:solidFill>
              </a:rPr>
              <a:t>Other arguments lead into how god is the creator of us, the world and more.</a:t>
            </a:r>
            <a:r>
              <a:rPr lang="en-US" sz="3200" dirty="0"/>
              <a:t> </a:t>
            </a:r>
          </a:p>
        </p:txBody>
      </p:sp>
    </p:spTree>
    <p:extLst>
      <p:ext uri="{BB962C8B-B14F-4D97-AF65-F5344CB8AC3E}">
        <p14:creationId xmlns:p14="http://schemas.microsoft.com/office/powerpoint/2010/main" val="4075554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7F0EADF-D3D6-F4F2-C288-4200739ABA01}"/>
              </a:ext>
            </a:extLst>
          </p:cNvPr>
          <p:cNvPicPr>
            <a:picLocks noChangeAspect="1"/>
          </p:cNvPicPr>
          <p:nvPr/>
        </p:nvPicPr>
        <p:blipFill rotWithShape="1">
          <a:blip r:embed="rId2">
            <a:alphaModFix amt="50000"/>
          </a:blip>
          <a:srcRect t="12771" r="6" b="6"/>
          <a:stretch/>
        </p:blipFill>
        <p:spPr>
          <a:xfrm>
            <a:off x="20" y="10"/>
            <a:ext cx="12188930" cy="6857990"/>
          </a:xfrm>
          <a:prstGeom prst="rect">
            <a:avLst/>
          </a:prstGeom>
        </p:spPr>
      </p:pic>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pPr algn="ctr"/>
            <a:r>
              <a:rPr lang="en-US" sz="3200">
                <a:solidFill>
                  <a:schemeClr val="bg1"/>
                </a:solidFill>
                <a:cs typeface="Calibri"/>
              </a:rPr>
              <a:t>William Lane Craig</a:t>
            </a:r>
            <a:endParaRPr lang="en-US" sz="3200">
              <a:solidFill>
                <a:schemeClr val="bg1"/>
              </a:solidFill>
            </a:endParaRPr>
          </a:p>
        </p:txBody>
      </p:sp>
      <p:sp>
        <p:nvSpPr>
          <p:cNvPr id="1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en Jesus Cross image - Free stock photo - Public Domain photo - CC0 ...">
            <a:extLst>
              <a:ext uri="{FF2B5EF4-FFF2-40B4-BE49-F238E27FC236}">
                <a16:creationId xmlns:a16="http://schemas.microsoft.com/office/drawing/2014/main" id="{69214895-4D07-BF22-C629-0EFD0FF3CC5B}"/>
              </a:ext>
            </a:extLst>
          </p:cNvPr>
          <p:cNvPicPr>
            <a:picLocks noChangeAspect="1"/>
          </p:cNvPicPr>
          <p:nvPr/>
        </p:nvPicPr>
        <p:blipFill>
          <a:blip r:embed="rId3"/>
          <a:stretch>
            <a:fillRect/>
          </a:stretch>
        </p:blipFill>
        <p:spPr>
          <a:xfrm>
            <a:off x="-3234" y="7189"/>
            <a:ext cx="12198469" cy="6872377"/>
          </a:xfrm>
          <a:prstGeom prst="rect">
            <a:avLst/>
          </a:prstGeom>
        </p:spPr>
      </p:pic>
      <p:sp>
        <p:nvSpPr>
          <p:cNvPr id="7" name="Title 6">
            <a:extLst>
              <a:ext uri="{FF2B5EF4-FFF2-40B4-BE49-F238E27FC236}">
                <a16:creationId xmlns:a16="http://schemas.microsoft.com/office/drawing/2014/main" id="{D3C652DC-9825-7366-A944-513E0B26B55A}"/>
              </a:ext>
            </a:extLst>
          </p:cNvPr>
          <p:cNvSpPr>
            <a:spLocks noGrp="1"/>
          </p:cNvSpPr>
          <p:nvPr>
            <p:ph type="ctrTitle"/>
          </p:nvPr>
        </p:nvSpPr>
        <p:spPr>
          <a:xfrm>
            <a:off x="3055362" y="1641375"/>
            <a:ext cx="9264769" cy="6196929"/>
          </a:xfrm>
        </p:spPr>
        <p:txBody>
          <a:bodyPr vert="horz" lIns="91440" tIns="45720" rIns="91440" bIns="45720" rtlCol="0" anchor="t">
            <a:noAutofit/>
          </a:bodyPr>
          <a:lstStyle/>
          <a:p>
            <a:r>
              <a:rPr lang="en-US" sz="3200" dirty="0">
                <a:solidFill>
                  <a:schemeClr val="bg1"/>
                </a:solidFill>
              </a:rPr>
              <a:t>Divine omniscience:</a:t>
            </a:r>
            <a:br>
              <a:rPr lang="en-US" sz="3200" dirty="0">
                <a:solidFill>
                  <a:schemeClr val="bg1"/>
                </a:solidFill>
              </a:rPr>
            </a:br>
            <a:r>
              <a:rPr lang="en-US" sz="3200" dirty="0">
                <a:solidFill>
                  <a:schemeClr val="bg1"/>
                </a:solidFill>
              </a:rPr>
              <a:t>1) God knows everything at all times.</a:t>
            </a:r>
            <a:br>
              <a:rPr lang="en-US" sz="3200" dirty="0">
                <a:solidFill>
                  <a:schemeClr val="bg1"/>
                </a:solidFill>
              </a:rPr>
            </a:br>
            <a:r>
              <a:rPr lang="en-US" sz="3200" dirty="0">
                <a:solidFill>
                  <a:schemeClr val="bg1"/>
                </a:solidFill>
              </a:rPr>
              <a:t>2) god knows all things that could happen and will happen.</a:t>
            </a:r>
            <a:br>
              <a:rPr lang="en-US" sz="3200" dirty="0">
                <a:solidFill>
                  <a:schemeClr val="bg1"/>
                </a:solidFill>
              </a:rPr>
            </a:br>
            <a:r>
              <a:rPr lang="en-US" sz="3200" dirty="0">
                <a:solidFill>
                  <a:schemeClr val="bg1"/>
                </a:solidFill>
              </a:rPr>
              <a:t>3) god's omniscience could be self-limiting if it is misunderstood. It is not a capacity, it is a state of god.</a:t>
            </a:r>
            <a:br>
              <a:rPr lang="en-US" sz="3200" dirty="0"/>
            </a:br>
            <a:endParaRPr lang="en-US" sz="3200"/>
          </a:p>
        </p:txBody>
      </p:sp>
    </p:spTree>
    <p:extLst>
      <p:ext uri="{BB962C8B-B14F-4D97-AF65-F5344CB8AC3E}">
        <p14:creationId xmlns:p14="http://schemas.microsoft.com/office/powerpoint/2010/main" val="2828363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7F0EADF-D3D6-F4F2-C288-4200739ABA01}"/>
              </a:ext>
            </a:extLst>
          </p:cNvPr>
          <p:cNvPicPr>
            <a:picLocks noChangeAspect="1"/>
          </p:cNvPicPr>
          <p:nvPr/>
        </p:nvPicPr>
        <p:blipFill rotWithShape="1">
          <a:blip r:embed="rId2">
            <a:alphaModFix amt="50000"/>
          </a:blip>
          <a:srcRect t="12771" r="6" b="6"/>
          <a:stretch/>
        </p:blipFill>
        <p:spPr>
          <a:xfrm>
            <a:off x="20" y="10"/>
            <a:ext cx="12188930" cy="6857990"/>
          </a:xfrm>
          <a:prstGeom prst="rect">
            <a:avLst/>
          </a:prstGeom>
        </p:spPr>
      </p:pic>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pPr algn="ctr"/>
            <a:r>
              <a:rPr lang="en-US" sz="3200">
                <a:solidFill>
                  <a:schemeClr val="bg1"/>
                </a:solidFill>
                <a:cs typeface="Calibri"/>
              </a:rPr>
              <a:t>William Lane Craig</a:t>
            </a:r>
            <a:endParaRPr lang="en-US" sz="3200">
              <a:solidFill>
                <a:schemeClr val="bg1"/>
              </a:solidFill>
            </a:endParaRPr>
          </a:p>
        </p:txBody>
      </p:sp>
      <p:sp>
        <p:nvSpPr>
          <p:cNvPr id="1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en Jesus Cross image - Free stock photo - Public Domain photo - CC0 ...">
            <a:extLst>
              <a:ext uri="{FF2B5EF4-FFF2-40B4-BE49-F238E27FC236}">
                <a16:creationId xmlns:a16="http://schemas.microsoft.com/office/drawing/2014/main" id="{69214895-4D07-BF22-C629-0EFD0FF3CC5B}"/>
              </a:ext>
            </a:extLst>
          </p:cNvPr>
          <p:cNvPicPr>
            <a:picLocks noChangeAspect="1"/>
          </p:cNvPicPr>
          <p:nvPr/>
        </p:nvPicPr>
        <p:blipFill>
          <a:blip r:embed="rId3"/>
          <a:stretch>
            <a:fillRect/>
          </a:stretch>
        </p:blipFill>
        <p:spPr>
          <a:xfrm>
            <a:off x="-3234" y="7189"/>
            <a:ext cx="12198469" cy="6872377"/>
          </a:xfrm>
          <a:prstGeom prst="rect">
            <a:avLst/>
          </a:prstGeom>
        </p:spPr>
      </p:pic>
      <p:sp>
        <p:nvSpPr>
          <p:cNvPr id="7" name="Title 6">
            <a:extLst>
              <a:ext uri="{FF2B5EF4-FFF2-40B4-BE49-F238E27FC236}">
                <a16:creationId xmlns:a16="http://schemas.microsoft.com/office/drawing/2014/main" id="{D3C652DC-9825-7366-A944-513E0B26B55A}"/>
              </a:ext>
            </a:extLst>
          </p:cNvPr>
          <p:cNvSpPr>
            <a:spLocks noGrp="1"/>
          </p:cNvSpPr>
          <p:nvPr>
            <p:ph type="ctrTitle"/>
          </p:nvPr>
        </p:nvSpPr>
        <p:spPr>
          <a:xfrm>
            <a:off x="2925966" y="1296320"/>
            <a:ext cx="9264769" cy="6958928"/>
          </a:xfrm>
        </p:spPr>
        <p:txBody>
          <a:bodyPr vert="horz" lIns="91440" tIns="45720" rIns="91440" bIns="45720" rtlCol="0" anchor="t">
            <a:noAutofit/>
          </a:bodyPr>
          <a:lstStyle/>
          <a:p>
            <a:r>
              <a:rPr lang="en-US" sz="3200" dirty="0">
                <a:solidFill>
                  <a:schemeClr val="bg1"/>
                </a:solidFill>
              </a:rPr>
              <a:t>The resurrection of JESUS CHRIST:</a:t>
            </a:r>
            <a:br>
              <a:rPr lang="en-US" sz="3200" dirty="0">
                <a:solidFill>
                  <a:schemeClr val="bg1"/>
                </a:solidFill>
              </a:rPr>
            </a:br>
            <a:r>
              <a:rPr lang="en-US" sz="3200" dirty="0">
                <a:solidFill>
                  <a:schemeClr val="bg1"/>
                </a:solidFill>
              </a:rPr>
              <a:t>1) bearing in mind all the previous arguments, those arguments result in a well-rounded conclusion that god is the only eligible reason for the existence of everything.</a:t>
            </a:r>
            <a:br>
              <a:rPr lang="en-US" sz="3200" dirty="0">
                <a:solidFill>
                  <a:schemeClr val="bg1"/>
                </a:solidFill>
              </a:rPr>
            </a:br>
            <a:r>
              <a:rPr lang="en-US" sz="3200" dirty="0">
                <a:solidFill>
                  <a:schemeClr val="bg1"/>
                </a:solidFill>
              </a:rPr>
              <a:t>2) </a:t>
            </a:r>
            <a:r>
              <a:rPr lang="en-US" sz="3200" dirty="0" err="1">
                <a:solidFill>
                  <a:schemeClr val="bg1"/>
                </a:solidFill>
              </a:rPr>
              <a:t>jesus'</a:t>
            </a:r>
            <a:r>
              <a:rPr lang="en-US" sz="3200" dirty="0">
                <a:solidFill>
                  <a:schemeClr val="bg1"/>
                </a:solidFill>
              </a:rPr>
              <a:t> resurrection argument is built off the existence of god.</a:t>
            </a:r>
            <a:br>
              <a:rPr lang="en-US" sz="3200" dirty="0">
                <a:solidFill>
                  <a:schemeClr val="bg1"/>
                </a:solidFill>
              </a:rPr>
            </a:br>
            <a:r>
              <a:rPr lang="en-US" sz="3200" dirty="0">
                <a:solidFill>
                  <a:schemeClr val="bg1"/>
                </a:solidFill>
              </a:rPr>
              <a:t>3) William uses </a:t>
            </a:r>
            <a:r>
              <a:rPr lang="en-US" sz="3200" dirty="0" err="1">
                <a:solidFill>
                  <a:schemeClr val="bg1"/>
                </a:solidFill>
              </a:rPr>
              <a:t>jesus'</a:t>
            </a:r>
            <a:r>
              <a:rPr lang="en-US" sz="3200" dirty="0">
                <a:solidFill>
                  <a:schemeClr val="bg1"/>
                </a:solidFill>
              </a:rPr>
              <a:t> resurrection as evidence that the </a:t>
            </a:r>
            <a:r>
              <a:rPr lang="en-US" sz="3200" dirty="0" err="1">
                <a:solidFill>
                  <a:schemeClr val="bg1"/>
                </a:solidFill>
              </a:rPr>
              <a:t>christian</a:t>
            </a:r>
            <a:r>
              <a:rPr lang="en-US" sz="3200" dirty="0">
                <a:solidFill>
                  <a:schemeClr val="bg1"/>
                </a:solidFill>
              </a:rPr>
              <a:t> god exists. </a:t>
            </a:r>
            <a:br>
              <a:rPr lang="en-US" sz="3200" dirty="0"/>
            </a:br>
            <a:endParaRPr lang="en-US" sz="3200"/>
          </a:p>
        </p:txBody>
      </p:sp>
    </p:spTree>
    <p:extLst>
      <p:ext uri="{BB962C8B-B14F-4D97-AF65-F5344CB8AC3E}">
        <p14:creationId xmlns:p14="http://schemas.microsoft.com/office/powerpoint/2010/main" val="738459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7F0EADF-D3D6-F4F2-C288-4200739ABA01}"/>
              </a:ext>
            </a:extLst>
          </p:cNvPr>
          <p:cNvPicPr>
            <a:picLocks noChangeAspect="1"/>
          </p:cNvPicPr>
          <p:nvPr/>
        </p:nvPicPr>
        <p:blipFill rotWithShape="1">
          <a:blip r:embed="rId2">
            <a:alphaModFix amt="50000"/>
          </a:blip>
          <a:srcRect t="12771" r="6" b="6"/>
          <a:stretch/>
        </p:blipFill>
        <p:spPr>
          <a:xfrm>
            <a:off x="20" y="10"/>
            <a:ext cx="12188930" cy="6857990"/>
          </a:xfrm>
          <a:prstGeom prst="rect">
            <a:avLst/>
          </a:prstGeom>
        </p:spPr>
      </p:pic>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pPr algn="ctr"/>
            <a:r>
              <a:rPr lang="en-US" sz="3200">
                <a:solidFill>
                  <a:schemeClr val="bg1"/>
                </a:solidFill>
                <a:cs typeface="Calibri"/>
              </a:rPr>
              <a:t>William Lane Craig</a:t>
            </a:r>
            <a:endParaRPr lang="en-US" sz="3200">
              <a:solidFill>
                <a:schemeClr val="bg1"/>
              </a:solidFill>
            </a:endParaRPr>
          </a:p>
        </p:txBody>
      </p:sp>
      <p:sp>
        <p:nvSpPr>
          <p:cNvPr id="1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en Jesus Cross image - Free stock photo - Public Domain photo - CC0 ...">
            <a:extLst>
              <a:ext uri="{FF2B5EF4-FFF2-40B4-BE49-F238E27FC236}">
                <a16:creationId xmlns:a16="http://schemas.microsoft.com/office/drawing/2014/main" id="{69214895-4D07-BF22-C629-0EFD0FF3CC5B}"/>
              </a:ext>
            </a:extLst>
          </p:cNvPr>
          <p:cNvPicPr>
            <a:picLocks noChangeAspect="1"/>
          </p:cNvPicPr>
          <p:nvPr/>
        </p:nvPicPr>
        <p:blipFill>
          <a:blip r:embed="rId3"/>
          <a:stretch>
            <a:fillRect/>
          </a:stretch>
        </p:blipFill>
        <p:spPr>
          <a:xfrm>
            <a:off x="-3234" y="7189"/>
            <a:ext cx="12198469" cy="6872377"/>
          </a:xfrm>
          <a:prstGeom prst="rect">
            <a:avLst/>
          </a:prstGeom>
        </p:spPr>
      </p:pic>
      <p:sp>
        <p:nvSpPr>
          <p:cNvPr id="7" name="Title 6">
            <a:extLst>
              <a:ext uri="{FF2B5EF4-FFF2-40B4-BE49-F238E27FC236}">
                <a16:creationId xmlns:a16="http://schemas.microsoft.com/office/drawing/2014/main" id="{D3C652DC-9825-7366-A944-513E0B26B55A}"/>
              </a:ext>
            </a:extLst>
          </p:cNvPr>
          <p:cNvSpPr>
            <a:spLocks noGrp="1"/>
          </p:cNvSpPr>
          <p:nvPr>
            <p:ph type="ctrTitle"/>
          </p:nvPr>
        </p:nvSpPr>
        <p:spPr>
          <a:xfrm>
            <a:off x="2925966" y="2302735"/>
            <a:ext cx="9264769" cy="5952513"/>
          </a:xfrm>
        </p:spPr>
        <p:txBody>
          <a:bodyPr vert="horz" lIns="91440" tIns="45720" rIns="91440" bIns="45720" rtlCol="0" anchor="t">
            <a:noAutofit/>
          </a:bodyPr>
          <a:lstStyle/>
          <a:p>
            <a:r>
              <a:rPr lang="en-US" sz="3200" dirty="0">
                <a:solidFill>
                  <a:schemeClr val="bg1"/>
                </a:solidFill>
              </a:rPr>
              <a:t>To conclude:</a:t>
            </a:r>
            <a:br>
              <a:rPr lang="en-US" sz="3200" dirty="0">
                <a:solidFill>
                  <a:schemeClr val="bg1"/>
                </a:solidFill>
              </a:rPr>
            </a:br>
            <a:r>
              <a:rPr lang="en-US" sz="3200" dirty="0">
                <a:solidFill>
                  <a:schemeClr val="bg1"/>
                </a:solidFill>
              </a:rPr>
              <a:t>Willaim Lane craig's life has been an incredible testimony and the lord has blessed him with brilliant arguments for the existence of god and that </a:t>
            </a:r>
            <a:r>
              <a:rPr lang="en-US" sz="3200" dirty="0" err="1">
                <a:solidFill>
                  <a:schemeClr val="bg1"/>
                </a:solidFill>
              </a:rPr>
              <a:t>jesus</a:t>
            </a:r>
            <a:r>
              <a:rPr lang="en-US" sz="3200" dirty="0">
                <a:solidFill>
                  <a:schemeClr val="bg1"/>
                </a:solidFill>
              </a:rPr>
              <a:t> </a:t>
            </a:r>
            <a:r>
              <a:rPr lang="en-US" sz="3200" dirty="0" err="1">
                <a:solidFill>
                  <a:schemeClr val="bg1"/>
                </a:solidFill>
              </a:rPr>
              <a:t>christ</a:t>
            </a:r>
            <a:r>
              <a:rPr lang="en-US" sz="3200" dirty="0">
                <a:solidFill>
                  <a:schemeClr val="bg1"/>
                </a:solidFill>
              </a:rPr>
              <a:t> came to save us from the causes of sin.</a:t>
            </a:r>
          </a:p>
        </p:txBody>
      </p:sp>
    </p:spTree>
    <p:extLst>
      <p:ext uri="{BB962C8B-B14F-4D97-AF65-F5344CB8AC3E}">
        <p14:creationId xmlns:p14="http://schemas.microsoft.com/office/powerpoint/2010/main" val="3627104048"/>
      </p:ext>
    </p:extLst>
  </p:cSld>
  <p:clrMapOvr>
    <a:masterClrMapping/>
  </p:clrMapOvr>
</p:sld>
</file>

<file path=ppt/theme/theme1.xml><?xml version="1.0" encoding="utf-8"?>
<a:theme xmlns:a="http://schemas.openxmlformats.org/drawingml/2006/main" name="SketchyVTI">
  <a:themeElements>
    <a:clrScheme name="AnalogousFromLightSeed_2SEEDS">
      <a:dk1>
        <a:srgbClr val="000000"/>
      </a:dk1>
      <a:lt1>
        <a:srgbClr val="FFFFFF"/>
      </a:lt1>
      <a:dk2>
        <a:srgbClr val="412D24"/>
      </a:dk2>
      <a:lt2>
        <a:srgbClr val="E2E6E8"/>
      </a:lt2>
      <a:accent1>
        <a:srgbClr val="BA917F"/>
      </a:accent1>
      <a:accent2>
        <a:srgbClr val="C6969B"/>
      </a:accent2>
      <a:accent3>
        <a:srgbClr val="AEA284"/>
      </a:accent3>
      <a:accent4>
        <a:srgbClr val="77ABAE"/>
      </a:accent4>
      <a:accent5>
        <a:srgbClr val="87A5BE"/>
      </a:accent5>
      <a:accent6>
        <a:srgbClr val="7F86BA"/>
      </a:accent6>
      <a:hlink>
        <a:srgbClr val="5E899C"/>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SketchyVTI</vt:lpstr>
      <vt:lpstr>William Lane Craig</vt:lpstr>
      <vt:lpstr>WHo is he? A Christian An American A Husband, a father and a son. Friend Christian Apologist – defends christianity. Philosopher – reasonably seeks truth. Theologian – studying and discussing GOD. A doctor in philosophy. </vt:lpstr>
      <vt:lpstr>When did he become a christian? AGed 16 years old. He was in High school. Spoke to a young lady in his class who was a christian who always had joy. This led william to question more about god as he was saw this young lady's genuine happiness, while he felt empty inside although his situation was fair.</vt:lpstr>
      <vt:lpstr>how did he become a christian? His testimony: He grew up asking himself the questions of “Who am I?” “Why am I here?” “Where am I going?”. As mentioned a moment ago, a young lady in his class left a strong impression on william. Her genuine joy and positivity led to william seeking the truth for himself.</vt:lpstr>
      <vt:lpstr>His testimony (continued): william was a self-hating young man. Having encountered someone truly joyful and deeply at peace baffled him. After questioning the young lady, the conclusion that christ loved him was made. This led to william reading the new testmaent from beginning to end. He was amazed by jesus christ the nazarene. He went on to study more and seek god for six months after speaking to the young lady in his class.</vt:lpstr>
      <vt:lpstr>His testimony (continued): One night he was fed up and cried out to god. He cried out all his sadness and anger. These emotions were replaced with joy. 'Reasonable faith with william lane criag' is the name of the website william answers questions he is asked on. He shared his personal testimony on this website, sharing his moment of trulying acknowldgeing he is a child of god. He said ''I remember I rushed outdoors—it was a clear, mid-western, summer night, and you could see the Milky Way stretched from horizon to horizon. As I looked up at the stars, I thought, “God! I’ve come to know God!” ''. </vt:lpstr>
      <vt:lpstr>How did william impact christian thought? Kalam argument: 1) Things exist as a cause of something else. 2) The universe began to exist. 3) The universe exists as a cause of something else. This leads us into the argument of divine aseity.</vt:lpstr>
      <vt:lpstr>Divine aseity: bear in mind the kalam argument. 1) Things being a cause of something else means something had to exist without cause. 2) God alone is self-existent. 3) God is the causless something. 4) God atleast initiated creation. Other arguments lead into how god is the creator of us, the world and more. </vt:lpstr>
      <vt:lpstr>Divine omniscience: 1) God knows everything at all times. 2) god knows all things that could happen and will happen. 3) god's omniscience could be self-limiting if it is misunderstood. It is not a capacity, it is a state of god. </vt:lpstr>
      <vt:lpstr>The resurrection of JESUS CHRIST: 1) bearing in mind all the previous arguments, those arguments result in a well-rounded conclusion that god is the only eligible reason for the existence of everything. 2) jesus' resurrection argument is built off the existence of god. 3) William uses jesus' resurrection as evidence that the christian god exists.  </vt:lpstr>
      <vt:lpstr>To conclude: Willaim Lane craig's life has been an incredible testimony and the lord has blessed him with brilliant arguments for the existence of god and that jesus christ came to save us from the causes of sin.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Powerpoint Presentation -- You will submit a pdf of 10-12 Powerpoint slides surveying the life and summarising the major contributions of a Christian thinker to the discipline of theology. You can select any thinker in any geographical location or period of history, provided that they both, a) worked within the Christian tradition, and b) their writings made substantial contributions to Christian thought. You must, however, have your chosen figure approved with the module tutor. You do not need to record yourself presenting the slides, but the powerpoint you develop should be suitable for use in teaching, e.g., for a Sunday School class, or for students doing A levels. This will be due at 11:59pm on Friday 17 November. It is worth 50% of the overall module grade. </dc:title>
  <dc:creator/>
  <cp:lastModifiedBy/>
  <cp:revision>431</cp:revision>
  <dcterms:created xsi:type="dcterms:W3CDTF">2023-10-26T22:19:54Z</dcterms:created>
  <dcterms:modified xsi:type="dcterms:W3CDTF">2023-11-17T20:26:10Z</dcterms:modified>
</cp:coreProperties>
</file>