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70" r:id="rId4"/>
    <p:sldId id="271" r:id="rId5"/>
    <p:sldId id="272" r:id="rId6"/>
    <p:sldId id="273" r:id="rId7"/>
    <p:sldId id="265" r:id="rId8"/>
    <p:sldId id="267" r:id="rId9"/>
    <p:sldId id="266" r:id="rId10"/>
    <p:sldId id="268" r:id="rId11"/>
    <p:sldId id="269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6" autoAdjust="0"/>
    <p:restoredTop sz="94660"/>
  </p:normalViewPr>
  <p:slideViewPr>
    <p:cSldViewPr snapToGrid="0">
      <p:cViewPr varScale="1">
        <p:scale>
          <a:sx n="88" d="100"/>
          <a:sy n="88" d="100"/>
        </p:scale>
        <p:origin x="35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87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565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17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364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03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038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56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998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09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32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19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3B986535-382E-45CC-856C-D75C38B457F2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E46B57CF-B834-436E-8A7B-40C0F4ACF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6338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8800" dirty="0" smtClean="0"/>
              <a:t>Resort Developments</a:t>
            </a:r>
            <a:endParaRPr lang="en-GB" sz="8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354227" y="4374292"/>
            <a:ext cx="12480324" cy="2018270"/>
          </a:xfrm>
        </p:spPr>
        <p:txBody>
          <a:bodyPr>
            <a:noAutofit/>
          </a:bodyPr>
          <a:lstStyle/>
          <a:p>
            <a:r>
              <a:rPr lang="en-GB" sz="4800" dirty="0" smtClean="0"/>
              <a:t>Global Destinations &amp; Resort Management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380214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</a:t>
            </a:r>
            <a:r>
              <a:rPr lang="en-GB" dirty="0" smtClean="0"/>
              <a:t>Destinations &amp; Resorts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b="1" dirty="0" smtClean="0"/>
              <a:t>Niche Resort Developments – Key Authentic Experiences</a:t>
            </a:r>
          </a:p>
          <a:p>
            <a:r>
              <a:rPr lang="en-GB" dirty="0" smtClean="0"/>
              <a:t>Culture </a:t>
            </a:r>
            <a:r>
              <a:rPr lang="en-GB" dirty="0" smtClean="0"/>
              <a:t>&amp; Heritage</a:t>
            </a:r>
          </a:p>
          <a:p>
            <a:r>
              <a:rPr lang="en-GB" dirty="0" smtClean="0"/>
              <a:t>Development 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Branding / Re branding </a:t>
            </a:r>
          </a:p>
          <a:p>
            <a:r>
              <a:rPr lang="en-GB" dirty="0" smtClean="0"/>
              <a:t>Sense of Place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Visitor Flow</a:t>
            </a:r>
          </a:p>
          <a:p>
            <a:r>
              <a:rPr lang="en-GB" dirty="0" smtClean="0"/>
              <a:t>Economic Development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Destination 2030 WTTC launch assessment of cities readiness for Tourism Growth </a:t>
            </a:r>
            <a:r>
              <a:rPr lang="en-GB" dirty="0" smtClean="0">
                <a:solidFill>
                  <a:prstClr val="black"/>
                </a:solidFill>
              </a:rPr>
              <a:t>(2019) – Aim to enable effective </a:t>
            </a:r>
            <a:r>
              <a:rPr lang="en-GB" dirty="0" err="1" smtClean="0">
                <a:solidFill>
                  <a:prstClr val="black"/>
                </a:solidFill>
              </a:rPr>
              <a:t>decisionmaking</a:t>
            </a:r>
            <a:r>
              <a:rPr lang="en-GB" dirty="0" smtClean="0">
                <a:solidFill>
                  <a:prstClr val="black"/>
                </a:solidFill>
              </a:rPr>
              <a:t> to support thriving destinations, provide actionable investment &amp; sustainable growth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996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Scales v Concentration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Visitor Activity</a:t>
            </a:r>
          </a:p>
          <a:p>
            <a:r>
              <a:rPr lang="en-GB" dirty="0" smtClean="0"/>
              <a:t>Visitor Attractions</a:t>
            </a:r>
          </a:p>
          <a:p>
            <a:r>
              <a:rPr lang="en-GB" dirty="0" smtClean="0"/>
              <a:t>Connectivity</a:t>
            </a:r>
          </a:p>
          <a:p>
            <a:r>
              <a:rPr lang="en-GB" dirty="0" smtClean="0"/>
              <a:t>Tourism Economy</a:t>
            </a:r>
          </a:p>
          <a:p>
            <a:r>
              <a:rPr lang="en-GB" dirty="0" smtClean="0"/>
              <a:t>Accommodations</a:t>
            </a:r>
          </a:p>
          <a:p>
            <a:r>
              <a:rPr lang="en-GB" dirty="0" smtClean="0"/>
              <a:t>Convention Space</a:t>
            </a:r>
          </a:p>
        </p:txBody>
      </p:sp>
    </p:spTree>
    <p:extLst>
      <p:ext uri="{BB962C8B-B14F-4D97-AF65-F5344CB8AC3E}">
        <p14:creationId xmlns:p14="http://schemas.microsoft.com/office/powerpoint/2010/main" val="2323935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Leisure v Business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Visitor Activity</a:t>
            </a:r>
          </a:p>
          <a:p>
            <a:r>
              <a:rPr lang="en-GB" dirty="0" smtClean="0"/>
              <a:t>Corporate Environment</a:t>
            </a:r>
          </a:p>
          <a:p>
            <a:r>
              <a:rPr lang="en-GB" dirty="0" smtClean="0"/>
              <a:t>Visitor Attractions</a:t>
            </a:r>
          </a:p>
          <a:p>
            <a:r>
              <a:rPr lang="en-GB" dirty="0" smtClean="0"/>
              <a:t>Connectivity</a:t>
            </a:r>
          </a:p>
          <a:p>
            <a:r>
              <a:rPr lang="en-GB" dirty="0" smtClean="0"/>
              <a:t>Wealth</a:t>
            </a:r>
          </a:p>
          <a:p>
            <a:r>
              <a:rPr lang="en-GB" dirty="0" smtClean="0"/>
              <a:t>Accommodations</a:t>
            </a:r>
          </a:p>
          <a:p>
            <a:r>
              <a:rPr lang="en-GB" dirty="0" smtClean="0"/>
              <a:t>Convention Space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542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Urban Readiness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Labor</a:t>
            </a:r>
            <a:r>
              <a:rPr lang="en-GB" dirty="0" smtClean="0"/>
              <a:t> Availability</a:t>
            </a:r>
          </a:p>
          <a:p>
            <a:r>
              <a:rPr lang="en-GB" dirty="0" smtClean="0"/>
              <a:t>Urban Infrastructures</a:t>
            </a:r>
          </a:p>
          <a:p>
            <a:r>
              <a:rPr lang="en-GB" dirty="0" err="1" smtClean="0"/>
              <a:t>Envirnonment</a:t>
            </a:r>
            <a:endParaRPr lang="en-GB" dirty="0" smtClean="0"/>
          </a:p>
          <a:p>
            <a:r>
              <a:rPr lang="en-GB" dirty="0" smtClean="0"/>
              <a:t>Stability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607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Policy </a:t>
            </a:r>
            <a:r>
              <a:rPr lang="en-GB" dirty="0" smtClean="0"/>
              <a:t>Engagement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 Development Plan</a:t>
            </a:r>
          </a:p>
          <a:p>
            <a:r>
              <a:rPr lang="en-GB" dirty="0" smtClean="0"/>
              <a:t>Citizen Engagement Policy</a:t>
            </a:r>
          </a:p>
          <a:p>
            <a:r>
              <a:rPr lang="en-GB" dirty="0" smtClean="0"/>
              <a:t>Tourism Flows Management Plan</a:t>
            </a:r>
          </a:p>
          <a:p>
            <a:r>
              <a:rPr lang="en-GB" dirty="0" smtClean="0"/>
              <a:t>Sustainable Tourism Growth Plan</a:t>
            </a:r>
          </a:p>
          <a:p>
            <a:r>
              <a:rPr lang="en-GB" dirty="0" smtClean="0"/>
              <a:t>Home Sharing Policy</a:t>
            </a:r>
          </a:p>
          <a:p>
            <a:r>
              <a:rPr lang="en-GB" dirty="0" smtClean="0"/>
              <a:t>Tourism Development Tax Legislation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673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Dawning Developers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Emerging Tourism Infrastructure</a:t>
            </a:r>
          </a:p>
          <a:p>
            <a:r>
              <a:rPr lang="en-GB" dirty="0" smtClean="0"/>
              <a:t>Gradual Tourism Growth</a:t>
            </a:r>
          </a:p>
          <a:p>
            <a:r>
              <a:rPr lang="en-GB" dirty="0" smtClean="0"/>
              <a:t>Lower Visitor Concentration </a:t>
            </a:r>
          </a:p>
          <a:p>
            <a:r>
              <a:rPr lang="en-GB" dirty="0" smtClean="0"/>
              <a:t>Potential to Grow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Kuala Lumpur, Rio, Chengdu, Manila, Moscow &amp; Riyadh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380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Emerging Performers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Emerging Tourism Infrastructures</a:t>
            </a:r>
          </a:p>
          <a:p>
            <a:r>
              <a:rPr lang="en-GB" dirty="0" smtClean="0"/>
              <a:t>Growing Tourism Momentum</a:t>
            </a:r>
          </a:p>
          <a:p>
            <a:r>
              <a:rPr lang="en-GB" dirty="0" smtClean="0"/>
              <a:t>Start of increasing pressures related to tourism growth</a:t>
            </a:r>
          </a:p>
          <a:p>
            <a:endParaRPr lang="en-GB" dirty="0"/>
          </a:p>
          <a:p>
            <a:r>
              <a:rPr lang="en-GB" dirty="0" smtClean="0"/>
              <a:t>Cape Town, Delhi, Istanbul, Jakarta &amp; Mexico City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578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Balanced Dynamics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Often Financial Hubs</a:t>
            </a:r>
          </a:p>
          <a:p>
            <a:r>
              <a:rPr lang="en-GB" dirty="0" smtClean="0"/>
              <a:t>Lower Share of Leisure Tourism compared to Business Tourism</a:t>
            </a:r>
          </a:p>
          <a:p>
            <a:r>
              <a:rPr lang="en-GB" dirty="0" smtClean="0"/>
              <a:t>Established Tourism Infrastructure</a:t>
            </a:r>
          </a:p>
          <a:p>
            <a:r>
              <a:rPr lang="en-GB" dirty="0" smtClean="0"/>
              <a:t>Potential for Travel &amp; Tourism Growth</a:t>
            </a:r>
          </a:p>
          <a:p>
            <a:endParaRPr lang="en-GB" dirty="0"/>
          </a:p>
          <a:p>
            <a:r>
              <a:rPr lang="en-GB" dirty="0" smtClean="0"/>
              <a:t>Singapore, Dubai, Beijing, Hong Kong, Chicago, Munich &amp; Tokyo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939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Mature Performers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Cities have strong leisure and /or business travel dynamics</a:t>
            </a:r>
          </a:p>
          <a:p>
            <a:r>
              <a:rPr lang="en-GB" dirty="0" smtClean="0"/>
              <a:t>Established Tourism Infrastructure</a:t>
            </a:r>
          </a:p>
          <a:p>
            <a:r>
              <a:rPr lang="en-GB" dirty="0" smtClean="0"/>
              <a:t>Risk of future strain on visitor volume, infrastructure or activity</a:t>
            </a:r>
          </a:p>
          <a:p>
            <a:r>
              <a:rPr lang="en-GB" dirty="0" smtClean="0"/>
              <a:t>Testing readiness for additional growth</a:t>
            </a:r>
          </a:p>
          <a:p>
            <a:endParaRPr lang="en-GB" dirty="0"/>
          </a:p>
          <a:p>
            <a:r>
              <a:rPr lang="en-GB" dirty="0" smtClean="0"/>
              <a:t>NY, London, Seville, Madrid, Miami, LA, Las Vegas, Dublin &amp; Sydney</a:t>
            </a:r>
          </a:p>
        </p:txBody>
      </p:sp>
    </p:spTree>
    <p:extLst>
      <p:ext uri="{BB962C8B-B14F-4D97-AF65-F5344CB8AC3E}">
        <p14:creationId xmlns:p14="http://schemas.microsoft.com/office/powerpoint/2010/main" val="4168247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Managing Momentum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 Growth Momentum driven by Leisure Travel </a:t>
            </a:r>
          </a:p>
          <a:p>
            <a:r>
              <a:rPr lang="en-GB" dirty="0" smtClean="0"/>
              <a:t>Established Tourism Infrastructure</a:t>
            </a:r>
          </a:p>
          <a:p>
            <a:r>
              <a:rPr lang="en-GB" dirty="0" smtClean="0"/>
              <a:t>Pressures to ensure the volume of travellers is matched with the required infrastructure and tourism product diversity</a:t>
            </a:r>
          </a:p>
          <a:p>
            <a:endParaRPr lang="en-GB" dirty="0"/>
          </a:p>
          <a:p>
            <a:r>
              <a:rPr lang="en-GB" dirty="0" smtClean="0"/>
              <a:t>Amsterdam, Barcelona, Paris, Rome, Toronto, Vancouver &amp; Prague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134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&amp; Current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IMPACTS OF </a:t>
            </a:r>
            <a:r>
              <a:rPr lang="en-GB" dirty="0" err="1" smtClean="0"/>
              <a:t>Covid</a:t>
            </a:r>
            <a:r>
              <a:rPr lang="en-GB" dirty="0" smtClean="0"/>
              <a:t> PANDEMIC</a:t>
            </a:r>
          </a:p>
          <a:p>
            <a:r>
              <a:rPr lang="en-GB" dirty="0" smtClean="0"/>
              <a:t>RESORT RELAUNCHES</a:t>
            </a:r>
          </a:p>
          <a:p>
            <a:r>
              <a:rPr lang="en-GB" dirty="0" smtClean="0"/>
              <a:t>REBRANDING</a:t>
            </a:r>
          </a:p>
          <a:p>
            <a:r>
              <a:rPr lang="en-GB" dirty="0" smtClean="0"/>
              <a:t>PLACEBUILDING</a:t>
            </a:r>
          </a:p>
          <a:p>
            <a:r>
              <a:rPr lang="en-GB" dirty="0" smtClean="0"/>
              <a:t>REJUVINATION</a:t>
            </a:r>
          </a:p>
          <a:p>
            <a:r>
              <a:rPr lang="en-GB" dirty="0" smtClean="0"/>
              <a:t>REDEVELOPMENT</a:t>
            </a:r>
          </a:p>
          <a:p>
            <a:r>
              <a:rPr lang="en-GB" dirty="0" smtClean="0"/>
              <a:t>EVENTS LED STRATEGIES</a:t>
            </a:r>
          </a:p>
          <a:p>
            <a:r>
              <a:rPr lang="en-GB" dirty="0" smtClean="0"/>
              <a:t>FUTURE?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440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70</TotalTime>
  <Words>334</Words>
  <Application>Microsoft Office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Corbel</vt:lpstr>
      <vt:lpstr>Wingdings</vt:lpstr>
      <vt:lpstr>Banded</vt:lpstr>
      <vt:lpstr>Resort Developments</vt:lpstr>
      <vt:lpstr>            Destinations &amp; Resorts </vt:lpstr>
      <vt:lpstr>    Scales v Concentration</vt:lpstr>
      <vt:lpstr>     Leisure v Business Drivers</vt:lpstr>
      <vt:lpstr>   Urban Readiness</vt:lpstr>
      <vt:lpstr>Strategic Policy Engagement</vt:lpstr>
      <vt:lpstr>    Dawning Developers</vt:lpstr>
      <vt:lpstr>            Emerging Performers</vt:lpstr>
      <vt:lpstr>                    Balanced Dynamics</vt:lpstr>
      <vt:lpstr>                  Mature Performers</vt:lpstr>
      <vt:lpstr>         Managing Momentum</vt:lpstr>
      <vt:lpstr>Issues &amp; Current Impacts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Niche Tourism</dc:title>
  <dc:creator>Jacqui Jones</dc:creator>
  <cp:lastModifiedBy>Jacqui Jones</cp:lastModifiedBy>
  <cp:revision>5</cp:revision>
  <dcterms:created xsi:type="dcterms:W3CDTF">2019-02-25T10:57:38Z</dcterms:created>
  <dcterms:modified xsi:type="dcterms:W3CDTF">2020-10-04T19:17:35Z</dcterms:modified>
</cp:coreProperties>
</file>