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51" y="43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592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4924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2961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772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5369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525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975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1392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829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2045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2319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425104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08349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87988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5440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39700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2/21/2019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0967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2/21/2019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55780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  <p:sldLayoutId id="2147483713" r:id="rId15"/>
    <p:sldLayoutId id="2147483714" r:id="rId16"/>
    <p:sldLayoutId id="214748371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8800" dirty="0" smtClean="0"/>
              <a:t>EFT</a:t>
            </a:r>
            <a:br>
              <a:rPr lang="en-GB" sz="8800" dirty="0" smtClean="0"/>
            </a:br>
            <a:endParaRPr lang="en-GB" sz="8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GB" sz="4800" dirty="0" smtClean="0"/>
              <a:t>Classifying Emotion Responses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3914991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Direct (Primary) Emotional Reactions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1413" y="1968759"/>
            <a:ext cx="9905998" cy="4488025"/>
          </a:xfrm>
        </p:spPr>
        <p:txBody>
          <a:bodyPr>
            <a:normAutofit/>
          </a:bodyPr>
          <a:lstStyle/>
          <a:p>
            <a:r>
              <a:rPr lang="en-GB" dirty="0" smtClean="0"/>
              <a:t>Primary emotional reactions refers to the emotion that is a direct reaction to any given situation. (Greenberg 2002)</a:t>
            </a:r>
          </a:p>
          <a:p>
            <a:endParaRPr lang="en-GB" dirty="0"/>
          </a:p>
          <a:p>
            <a:r>
              <a:rPr lang="en-GB" dirty="0" smtClean="0"/>
              <a:t>Primary Adaptive Emotions – healthy</a:t>
            </a:r>
          </a:p>
          <a:p>
            <a:pPr lvl="1"/>
            <a:r>
              <a:rPr lang="en-GB" dirty="0"/>
              <a:t>consistent with the immediate situation and helps the person take appropriate action. E.g. a fear response to danger.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Primary Maladaptive – unhealthy</a:t>
            </a:r>
          </a:p>
          <a:p>
            <a:pPr lvl="1"/>
            <a:r>
              <a:rPr lang="en-GB" dirty="0" smtClean="0"/>
              <a:t>The result of overlearned responses based on previous, often traumatic, experiences. (e.g. a client reacts with anger when the therapist offers a caring response because of historical abusive experiences)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2944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Indirect emotional reactions</a:t>
            </a:r>
            <a:r>
              <a:rPr lang="en-GB" dirty="0"/>
              <a:t> </a:t>
            </a:r>
            <a:r>
              <a:rPr lang="en-GB" dirty="0" smtClean="0"/>
              <a:t>- secondary </a:t>
            </a:r>
            <a:r>
              <a:rPr lang="en-GB" dirty="0"/>
              <a:t>or </a:t>
            </a:r>
            <a:r>
              <a:rPr lang="en-GB" dirty="0" smtClean="0"/>
              <a:t>instrumental</a:t>
            </a:r>
            <a:r>
              <a:rPr lang="en-GB" dirty="0"/>
              <a:t> </a:t>
            </a:r>
            <a:r>
              <a:rPr lang="en-GB" dirty="0" smtClean="0"/>
              <a:t> (both are maladaptive/dysfunctional)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248678"/>
            <a:ext cx="11104242" cy="4497354"/>
          </a:xfrm>
        </p:spPr>
        <p:txBody>
          <a:bodyPr/>
          <a:lstStyle/>
          <a:p>
            <a:r>
              <a:rPr lang="en-GB" sz="3200" dirty="0" smtClean="0"/>
              <a:t>Secondary emotional reactions:</a:t>
            </a:r>
          </a:p>
          <a:p>
            <a:pPr lvl="1"/>
            <a:r>
              <a:rPr lang="en-GB" sz="2400" dirty="0" smtClean="0"/>
              <a:t>stem from but hide primary adaptive emotions. The client reacts against the nature of the primary adaptive emotion and replaces it with a secondary one – “reaction to the reaction” (e.g. big boys or strong girls don’t cry – better to be angry or fear is shameful so anger replaces it and can place the recipient in more danger!)</a:t>
            </a:r>
          </a:p>
          <a:p>
            <a:pPr marL="457200" lvl="1" indent="0">
              <a:buNone/>
            </a:pPr>
            <a:endParaRPr lang="en-GB" sz="2400" dirty="0" smtClean="0"/>
          </a:p>
          <a:p>
            <a:r>
              <a:rPr lang="en-GB" sz="3200" dirty="0" smtClean="0"/>
              <a:t>Instrumental emotions:</a:t>
            </a:r>
          </a:p>
          <a:p>
            <a:pPr lvl="1"/>
            <a:r>
              <a:rPr lang="en-GB" sz="2800" dirty="0" smtClean="0"/>
              <a:t>Response that is intended to influence or control others (can be in or out of awareness). Seeking a particular response or behaviour </a:t>
            </a:r>
            <a:r>
              <a:rPr lang="en-GB" sz="2800" smtClean="0"/>
              <a:t>from another.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50957820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36</TotalTime>
  <Words>207</Words>
  <Application>Microsoft Office PowerPoint</Application>
  <PresentationFormat>Widescreen</PresentationFormat>
  <Paragraphs>16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Trebuchet MS</vt:lpstr>
      <vt:lpstr>Berlin</vt:lpstr>
      <vt:lpstr>EFT </vt:lpstr>
      <vt:lpstr>Direct (Primary) Emotional Reactions</vt:lpstr>
      <vt:lpstr>Indirect emotional reactions - secondary or instrumental  (both are maladaptive/dysfunctional)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EFT</dc:title>
  <dc:creator>Catherine Hancox</dc:creator>
  <cp:lastModifiedBy>Carol U Hughes</cp:lastModifiedBy>
  <cp:revision>6</cp:revision>
  <dcterms:created xsi:type="dcterms:W3CDTF">2017-02-03T10:47:19Z</dcterms:created>
  <dcterms:modified xsi:type="dcterms:W3CDTF">2019-02-21T15:44:24Z</dcterms:modified>
</cp:coreProperties>
</file>