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88" r:id="rId3"/>
    <p:sldId id="278" r:id="rId4"/>
    <p:sldId id="276" r:id="rId5"/>
    <p:sldId id="275" r:id="rId6"/>
    <p:sldId id="273" r:id="rId7"/>
    <p:sldId id="272" r:id="rId8"/>
    <p:sldId id="271" r:id="rId9"/>
    <p:sldId id="291" r:id="rId10"/>
    <p:sldId id="29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12D"/>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AAB1E0-A37B-4C92-A4BC-6FA30D69D817}" v="1" dt="2024-01-17T08:35:36.676"/>
    <p1510:client id="{2A60E1A6-47F3-9437-5521-B2B5230709A8}" v="3" dt="2024-01-16T16:47:23.828"/>
    <p1510:client id="{3D152DE5-3266-4499-A12F-8DEE26A0466E}" v="33" dt="2024-01-16T19:29:15.863"/>
    <p1510:client id="{453D0A78-3A68-0958-164C-3FCA997F6974}" v="95" dt="2024-01-16T21:26:08.426"/>
    <p1510:client id="{56F8C8A8-DE92-3089-CBD8-9CEE039FA56B}" v="5" dt="2024-01-16T16:46:18.974"/>
    <p1510:client id="{780465DA-F0E3-E572-9EC0-D6A8920A47A8}" v="27" dt="2024-01-17T07:21:52.788"/>
    <p1510:client id="{8B9E81BE-C671-47B3-9DD2-21B1BC1C5FCF}" v="12" dt="2024-01-16T16:49:12.236"/>
    <p1510:client id="{9D78014A-B025-CA77-8A5C-7A9A1D75B1DA}" v="14" dt="2024-01-17T08:23:58.109"/>
    <p1510:client id="{A8BBD1F4-2C46-8F36-1B2A-A6C0A3273648}" v="89" dt="2024-01-16T11:30:33.956"/>
    <p1510:client id="{E1D7DB7B-B028-D477-9906-03DDABC745C1}" v="3" dt="2024-01-17T01:03:28.073"/>
    <p1510:client id="{E924D0E4-E528-B314-FE77-8ECFBCC988B9}" v="20" dt="2024-01-16T20:46:41.384"/>
    <p1510:client id="{FD50BD6F-583E-CCE6-C16E-7E5EAC0DDA13}" v="608" dt="2024-01-17T00:41:22.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20"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134351 (Shane Clement)" userId="00a64e01-e81a-4d45-bec3-3283f3fac839" providerId="ADAL" clId="{3843B1A9-3982-4001-80E6-334F4E473D4C}"/>
    <pc:docChg chg="delSld">
      <pc:chgData name="134351 (Shane Clement)" userId="00a64e01-e81a-4d45-bec3-3283f3fac839" providerId="ADAL" clId="{3843B1A9-3982-4001-80E6-334F4E473D4C}" dt="2024-01-17T08:52:37.685" v="18" actId="47"/>
      <pc:docMkLst>
        <pc:docMk/>
      </pc:docMkLst>
      <pc:sldChg chg="del">
        <pc:chgData name="134351 (Shane Clement)" userId="00a64e01-e81a-4d45-bec3-3283f3fac839" providerId="ADAL" clId="{3843B1A9-3982-4001-80E6-334F4E473D4C}" dt="2024-01-17T08:52:37.685" v="18" actId="47"/>
        <pc:sldMkLst>
          <pc:docMk/>
          <pc:sldMk cId="4103710833" sldId="263"/>
        </pc:sldMkLst>
      </pc:sldChg>
      <pc:sldChg chg="del">
        <pc:chgData name="134351 (Shane Clement)" userId="00a64e01-e81a-4d45-bec3-3283f3fac839" providerId="ADAL" clId="{3843B1A9-3982-4001-80E6-334F4E473D4C}" dt="2024-01-17T08:52:36.777" v="13" actId="47"/>
        <pc:sldMkLst>
          <pc:docMk/>
          <pc:sldMk cId="3411331994" sldId="264"/>
        </pc:sldMkLst>
      </pc:sldChg>
      <pc:sldChg chg="del">
        <pc:chgData name="134351 (Shane Clement)" userId="00a64e01-e81a-4d45-bec3-3283f3fac839" providerId="ADAL" clId="{3843B1A9-3982-4001-80E6-334F4E473D4C}" dt="2024-01-17T08:52:36.024" v="11" actId="47"/>
        <pc:sldMkLst>
          <pc:docMk/>
          <pc:sldMk cId="1102761329" sldId="265"/>
        </pc:sldMkLst>
      </pc:sldChg>
      <pc:sldChg chg="del">
        <pc:chgData name="134351 (Shane Clement)" userId="00a64e01-e81a-4d45-bec3-3283f3fac839" providerId="ADAL" clId="{3843B1A9-3982-4001-80E6-334F4E473D4C}" dt="2024-01-17T08:52:36.916" v="14" actId="47"/>
        <pc:sldMkLst>
          <pc:docMk/>
          <pc:sldMk cId="1104670859" sldId="268"/>
        </pc:sldMkLst>
      </pc:sldChg>
      <pc:sldChg chg="del">
        <pc:chgData name="134351 (Shane Clement)" userId="00a64e01-e81a-4d45-bec3-3283f3fac839" providerId="ADAL" clId="{3843B1A9-3982-4001-80E6-334F4E473D4C}" dt="2024-01-17T08:52:36.616" v="12" actId="47"/>
        <pc:sldMkLst>
          <pc:docMk/>
          <pc:sldMk cId="4782949" sldId="269"/>
        </pc:sldMkLst>
      </pc:sldChg>
      <pc:sldChg chg="del">
        <pc:chgData name="134351 (Shane Clement)" userId="00a64e01-e81a-4d45-bec3-3283f3fac839" providerId="ADAL" clId="{3843B1A9-3982-4001-80E6-334F4E473D4C}" dt="2024-01-17T08:52:37.187" v="16" actId="47"/>
        <pc:sldMkLst>
          <pc:docMk/>
          <pc:sldMk cId="3430905132" sldId="270"/>
        </pc:sldMkLst>
      </pc:sldChg>
      <pc:sldChg chg="del">
        <pc:chgData name="134351 (Shane Clement)" userId="00a64e01-e81a-4d45-bec3-3283f3fac839" providerId="ADAL" clId="{3843B1A9-3982-4001-80E6-334F4E473D4C}" dt="2024-01-17T08:52:29.463" v="2" actId="47"/>
        <pc:sldMkLst>
          <pc:docMk/>
          <pc:sldMk cId="2715201649" sldId="280"/>
        </pc:sldMkLst>
      </pc:sldChg>
      <pc:sldChg chg="del">
        <pc:chgData name="134351 (Shane Clement)" userId="00a64e01-e81a-4d45-bec3-3283f3fac839" providerId="ADAL" clId="{3843B1A9-3982-4001-80E6-334F4E473D4C}" dt="2024-01-17T08:52:35.008" v="5" actId="47"/>
        <pc:sldMkLst>
          <pc:docMk/>
          <pc:sldMk cId="686166890" sldId="281"/>
        </pc:sldMkLst>
      </pc:sldChg>
      <pc:sldChg chg="del">
        <pc:chgData name="134351 (Shane Clement)" userId="00a64e01-e81a-4d45-bec3-3283f3fac839" providerId="ADAL" clId="{3843B1A9-3982-4001-80E6-334F4E473D4C}" dt="2024-01-17T08:52:35.190" v="6" actId="47"/>
        <pc:sldMkLst>
          <pc:docMk/>
          <pc:sldMk cId="644513146" sldId="284"/>
        </pc:sldMkLst>
      </pc:sldChg>
      <pc:sldChg chg="del">
        <pc:chgData name="134351 (Shane Clement)" userId="00a64e01-e81a-4d45-bec3-3283f3fac839" providerId="ADAL" clId="{3843B1A9-3982-4001-80E6-334F4E473D4C}" dt="2024-01-17T08:52:33.755" v="3" actId="47"/>
        <pc:sldMkLst>
          <pc:docMk/>
          <pc:sldMk cId="356561354" sldId="285"/>
        </pc:sldMkLst>
      </pc:sldChg>
      <pc:sldChg chg="del">
        <pc:chgData name="134351 (Shane Clement)" userId="00a64e01-e81a-4d45-bec3-3283f3fac839" providerId="ADAL" clId="{3843B1A9-3982-4001-80E6-334F4E473D4C}" dt="2024-01-17T08:52:25.999" v="1" actId="47"/>
        <pc:sldMkLst>
          <pc:docMk/>
          <pc:sldMk cId="1175191151" sldId="290"/>
        </pc:sldMkLst>
      </pc:sldChg>
      <pc:sldChg chg="del">
        <pc:chgData name="134351 (Shane Clement)" userId="00a64e01-e81a-4d45-bec3-3283f3fac839" providerId="ADAL" clId="{3843B1A9-3982-4001-80E6-334F4E473D4C}" dt="2024-01-17T08:52:34.519" v="4" actId="47"/>
        <pc:sldMkLst>
          <pc:docMk/>
          <pc:sldMk cId="1895385590" sldId="293"/>
        </pc:sldMkLst>
      </pc:sldChg>
      <pc:sldChg chg="del">
        <pc:chgData name="134351 (Shane Clement)" userId="00a64e01-e81a-4d45-bec3-3283f3fac839" providerId="ADAL" clId="{3843B1A9-3982-4001-80E6-334F4E473D4C}" dt="2024-01-17T08:52:25.306" v="0" actId="47"/>
        <pc:sldMkLst>
          <pc:docMk/>
          <pc:sldMk cId="2104128553" sldId="296"/>
        </pc:sldMkLst>
      </pc:sldChg>
      <pc:sldChg chg="del">
        <pc:chgData name="134351 (Shane Clement)" userId="00a64e01-e81a-4d45-bec3-3283f3fac839" providerId="ADAL" clId="{3843B1A9-3982-4001-80E6-334F4E473D4C}" dt="2024-01-17T08:52:35.376" v="7" actId="47"/>
        <pc:sldMkLst>
          <pc:docMk/>
          <pc:sldMk cId="2409232602" sldId="298"/>
        </pc:sldMkLst>
      </pc:sldChg>
      <pc:sldChg chg="del">
        <pc:chgData name="134351 (Shane Clement)" userId="00a64e01-e81a-4d45-bec3-3283f3fac839" providerId="ADAL" clId="{3843B1A9-3982-4001-80E6-334F4E473D4C}" dt="2024-01-17T08:52:35.551" v="8" actId="47"/>
        <pc:sldMkLst>
          <pc:docMk/>
          <pc:sldMk cId="472871617" sldId="300"/>
        </pc:sldMkLst>
      </pc:sldChg>
      <pc:sldChg chg="del">
        <pc:chgData name="134351 (Shane Clement)" userId="00a64e01-e81a-4d45-bec3-3283f3fac839" providerId="ADAL" clId="{3843B1A9-3982-4001-80E6-334F4E473D4C}" dt="2024-01-17T08:52:35.728" v="9" actId="47"/>
        <pc:sldMkLst>
          <pc:docMk/>
          <pc:sldMk cId="3510266009" sldId="301"/>
        </pc:sldMkLst>
      </pc:sldChg>
      <pc:sldChg chg="del">
        <pc:chgData name="134351 (Shane Clement)" userId="00a64e01-e81a-4d45-bec3-3283f3fac839" providerId="ADAL" clId="{3843B1A9-3982-4001-80E6-334F4E473D4C}" dt="2024-01-17T08:52:35.867" v="10" actId="47"/>
        <pc:sldMkLst>
          <pc:docMk/>
          <pc:sldMk cId="1488437404" sldId="303"/>
        </pc:sldMkLst>
      </pc:sldChg>
      <pc:sldChg chg="del">
        <pc:chgData name="134351 (Shane Clement)" userId="00a64e01-e81a-4d45-bec3-3283f3fac839" providerId="ADAL" clId="{3843B1A9-3982-4001-80E6-334F4E473D4C}" dt="2024-01-17T08:52:37.053" v="15" actId="47"/>
        <pc:sldMkLst>
          <pc:docMk/>
          <pc:sldMk cId="2913536204" sldId="305"/>
        </pc:sldMkLst>
      </pc:sldChg>
      <pc:sldChg chg="del">
        <pc:chgData name="134351 (Shane Clement)" userId="00a64e01-e81a-4d45-bec3-3283f3fac839" providerId="ADAL" clId="{3843B1A9-3982-4001-80E6-334F4E473D4C}" dt="2024-01-17T08:52:37.342" v="17" actId="47"/>
        <pc:sldMkLst>
          <pc:docMk/>
          <pc:sldMk cId="651430025" sldId="30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AF7806-0596-4FBA-B62D-82C4DC796BEB}" type="datetimeFigureOut">
              <a:t>1/17/2024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684B27-BFD1-4EED-90AE-39C317A7C559}" type="slidenum">
              <a:t>‹#›</a:t>
            </a:fld>
            <a:endParaRPr lang="en-GB"/>
          </a:p>
        </p:txBody>
      </p:sp>
    </p:spTree>
    <p:extLst>
      <p:ext uri="{BB962C8B-B14F-4D97-AF65-F5344CB8AC3E}">
        <p14:creationId xmlns:p14="http://schemas.microsoft.com/office/powerpoint/2010/main" val="3353450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layitgreen.com/our-values-togethernes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sv.edu/blog/team-leaders-make-great-project-managers/"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aspiretrainingteam.co.uk/what-leadership-and-management-can-do-for-your-business/" TargetMode="External"/><Relationship Id="rId5" Type="http://schemas.openxmlformats.org/officeDocument/2006/relationships/hyperlink" Target="https://www.researchgate.net/profile/Peter-Bachiochi/publication/241758706_THE_QUALITIES_OF_AN_EFFECTIVE_TEAM_LEADER/links/55cb60a908aebc967dfe0cdb/THE-QUALITIES-OF-AN-EFFECTIVE-TEAM-LEADER.pdf" TargetMode="External"/><Relationship Id="rId4" Type="http://schemas.openxmlformats.org/officeDocument/2006/relationships/hyperlink" Target="https://www.open.edu/openlearn/money-business/leadership-management/how-teams-work/content-section-4.1"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i.org/10.1007/s11042-022-13428-4" TargetMode="External"/><Relationship Id="rId7" Type="http://schemas.openxmlformats.org/officeDocument/2006/relationships/hyperlink" Target="https://www.cxtoday.com/contact-centre/what-is-natural-language-processing-nlp/"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analyticssteps.com/blogs/ethical-considerations-natural-language-processing-nlp" TargetMode="External"/><Relationship Id="rId5" Type="http://schemas.openxmlformats.org/officeDocument/2006/relationships/hyperlink" Target="https://www.kaianalytics.com/post/benefits-of-nlp" TargetMode="External"/><Relationship Id="rId4" Type="http://schemas.openxmlformats.org/officeDocument/2006/relationships/hyperlink" Target="https://the-learning-agency-lab.com/the-learning-curve/how-npl-will-change-education/#:~:text=NLP%20has%20successfully%20and%20typically,scores%20for%20five%2Dparagraph%20essays"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rjet.net/archives/V6/i9/IRJET-V6I9188.pdf"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opennlp.apache.org/download.html" TargetMode="External"/><Relationship Id="rId5" Type="http://schemas.openxmlformats.org/officeDocument/2006/relationships/hyperlink" Target="https://medium.com/javarevisited/how-to-use-apache-opennlp-with-springboot-a8439a082e62" TargetMode="External"/><Relationship Id="rId4" Type="http://schemas.openxmlformats.org/officeDocument/2006/relationships/hyperlink" Target="https://stanfordnlp.github.io/CoreNLP/"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medium.com/codex/analyzing-system-state-with-data-flow-diagrams-53dee01d9309"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torialspoint.com/opennlp/opennlp_tokenization.htm"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opennlp.apache.org/docs/1.5.3/manual/opennlp.html#opennlp.ml.maxent"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echtarget.com/whatis/definition/pseudocode#:~:text=Pseudocode%20is%20a%20detailed%20yet,involved%20in%20the%20development%20process"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medium.com/codex/analyzing-system-state-with-data-flow-diagrams-53dee01d9309" TargetMode="External"/><Relationship Id="rId4" Type="http://schemas.openxmlformats.org/officeDocument/2006/relationships/hyperlink" Target="https://medium.com/@shaluisha29/pseudocode-and-flowchart-4e4c506a33a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panose="020F0502020204030204"/>
              </a:rPr>
              <a:t>Figure</a:t>
            </a:r>
          </a:p>
          <a:p>
            <a:r>
              <a:rPr lang="en-US"/>
              <a:t>‌1. Burton C. Our Values: Togetherness [Internet]. PLAY IT GREEN. 2022 [cited 2024 Jan 11]. Available from: </a:t>
            </a:r>
            <a:r>
              <a:rPr lang="en-US">
                <a:hlinkClick r:id="rId3"/>
              </a:rPr>
              <a:t>https://playitgreen.com/our-values-togetherness/</a:t>
            </a:r>
            <a:endParaRPr lang="en-US"/>
          </a:p>
          <a:p>
            <a:r>
              <a:rPr lang="en-US"/>
              <a:t>‌</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GB"/>
              <a:t>2</a:t>
            </a:fld>
            <a:endParaRPr lang="en-GB"/>
          </a:p>
        </p:txBody>
      </p:sp>
    </p:spTree>
    <p:extLst>
      <p:ext uri="{BB962C8B-B14F-4D97-AF65-F5344CB8AC3E}">
        <p14:creationId xmlns:p14="http://schemas.microsoft.com/office/powerpoint/2010/main" val="4180821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role of team leader ensures that the aims and objectives are being performed by the team members and highlighting any issues/challenges, resulting for the project to remain on schedule. (2, 3, 4 p.11)</a:t>
            </a:r>
            <a:endParaRPr lang="en-US"/>
          </a:p>
          <a:p>
            <a:endParaRPr lang="en-US">
              <a:cs typeface="Calibri"/>
            </a:endParaRPr>
          </a:p>
          <a:p>
            <a:r>
              <a:rPr lang="en-US">
                <a:cs typeface="Calibri"/>
              </a:rPr>
              <a:t>I was designated with making </a:t>
            </a:r>
            <a:r>
              <a:rPr lang="en-US" err="1">
                <a:cs typeface="Calibri"/>
              </a:rPr>
              <a:t>finalised</a:t>
            </a:r>
            <a:r>
              <a:rPr lang="en-US">
                <a:cs typeface="Calibri"/>
              </a:rPr>
              <a:t> decisions when roadblocks emerged.  This benefitted the project's progression and eliminated any hesitations. </a:t>
            </a:r>
          </a:p>
          <a:p>
            <a:endParaRPr lang="en-US">
              <a:cs typeface="Calibri"/>
            </a:endParaRPr>
          </a:p>
          <a:p>
            <a:r>
              <a:rPr lang="en-US"/>
              <a:t>Progress checking's were carried out every Monday evenings via Microsoft Teams ensuring consistent workflow. However, messaging at varied times resulted in feedback challenges, which could be improved with a fixed time.</a:t>
            </a:r>
            <a:endParaRPr lang="en-US">
              <a:cs typeface="Calibri"/>
            </a:endParaRPr>
          </a:p>
          <a:p>
            <a:endParaRPr lang="en-US">
              <a:cs typeface="Calibri"/>
            </a:endParaRPr>
          </a:p>
          <a:p>
            <a:r>
              <a:rPr lang="en-US"/>
              <a:t>While I offered some motivational support, my limited experience in this role proved to be ineffective. </a:t>
            </a:r>
            <a:endParaRPr lang="en-US">
              <a:cs typeface="Calibri"/>
            </a:endParaRPr>
          </a:p>
          <a:p>
            <a:endParaRPr lang="en-US"/>
          </a:p>
          <a:p>
            <a:r>
              <a:rPr lang="en-US"/>
              <a:t>It would have been more ethical if I had researched around the role as team leader, providing an understanding how to get the best out of the team.</a:t>
            </a:r>
            <a:endParaRPr lang="en-US">
              <a:cs typeface="Calibri"/>
            </a:endParaRPr>
          </a:p>
          <a:p>
            <a:endParaRPr lang="en-US">
              <a:cs typeface="Calibri"/>
            </a:endParaRPr>
          </a:p>
          <a:p>
            <a:r>
              <a:rPr lang="en-GB" b="1"/>
              <a:t>References</a:t>
            </a:r>
            <a:endParaRPr lang="en-US"/>
          </a:p>
          <a:p>
            <a:r>
              <a:rPr lang="en-US"/>
              <a:t>2. Team Leaders Make Great Project Managers. University of Silicon Valley. Usv.edu. 2019 [Accessed on 10.01.2024] Available from: </a:t>
            </a:r>
            <a:r>
              <a:rPr lang="en-US">
                <a:hlinkClick r:id="rId3"/>
              </a:rPr>
              <a:t>https://usv.edu/blog/team-leaders-make-great-project-managers/</a:t>
            </a:r>
            <a:endParaRPr lang="en-US">
              <a:cs typeface="Calibri" panose="020F0502020204030204"/>
            </a:endParaRPr>
          </a:p>
          <a:p>
            <a:r>
              <a:rPr lang="en-US"/>
              <a:t>3. How teams work [Internet]. </a:t>
            </a:r>
            <a:r>
              <a:rPr lang="en-US" err="1"/>
              <a:t>OpenLearn</a:t>
            </a:r>
            <a:r>
              <a:rPr lang="en-US"/>
              <a:t>. 2024 [Accessed on 10.01.2024]. Available from: </a:t>
            </a:r>
            <a:r>
              <a:rPr lang="en-US">
                <a:hlinkClick r:id="rId4"/>
              </a:rPr>
              <a:t>https://www.open.edu/openlearn/money-business/leadership-management/how-teams-work/content-section-4.1</a:t>
            </a:r>
            <a:endParaRPr lang="en-US">
              <a:cs typeface="Calibri" panose="020F0502020204030204"/>
            </a:endParaRPr>
          </a:p>
          <a:p>
            <a:r>
              <a:rPr lang="en-US"/>
              <a:t>4. </a:t>
            </a:r>
            <a:r>
              <a:rPr lang="en-US" err="1"/>
              <a:t>Bachiochi</a:t>
            </a:r>
            <a:r>
              <a:rPr lang="en-US"/>
              <a:t>, P.D., </a:t>
            </a:r>
            <a:r>
              <a:rPr lang="en-US" err="1"/>
              <a:t>Rogelberg</a:t>
            </a:r>
            <a:r>
              <a:rPr lang="en-US"/>
              <a:t>, S., O'Connor, M.S., &amp; Elder, A.E. The Qualities of an Effective Team Leader. </a:t>
            </a:r>
            <a:r>
              <a:rPr lang="en-US" i="1"/>
              <a:t>Organization Development Journal. 2000;18(</a:t>
            </a:r>
            <a:r>
              <a:rPr lang="en-US"/>
              <a:t>1). Available from: </a:t>
            </a:r>
            <a:r>
              <a:rPr lang="en-US">
                <a:hlinkClick r:id="rId5"/>
              </a:rPr>
              <a:t>https://www.researchgate.net/profile/Peter-Bachiochi/publication/241758706_THE_QUALITIES_OF_AN_EFFECTIVE_TEAM_LEADER/links/55cb60a908aebc967dfe0cdb/THE-QUALITIES-OF-AN-EFFECTIVE-TEAM-LEADER.pdf</a:t>
            </a:r>
            <a:endParaRPr lang="en-US">
              <a:cs typeface="Calibri"/>
            </a:endParaRPr>
          </a:p>
          <a:p>
            <a:pPr marL="228600" indent="-228600">
              <a:buAutoNum type="arabicPeriod"/>
            </a:pPr>
            <a:endParaRPr lang="en-US">
              <a:cs typeface="Calibri"/>
            </a:endParaRPr>
          </a:p>
          <a:p>
            <a:r>
              <a:rPr lang="en-US" b="1">
                <a:cs typeface="Calibri"/>
              </a:rPr>
              <a:t>Figure</a:t>
            </a:r>
            <a:endParaRPr lang="en-GB" b="1">
              <a:cs typeface="Calibri"/>
            </a:endParaRPr>
          </a:p>
          <a:p>
            <a:r>
              <a:rPr lang="en-US">
                <a:cs typeface="Calibri"/>
              </a:rPr>
              <a:t>2. What</a:t>
            </a:r>
            <a:r>
              <a:rPr lang="en-US"/>
              <a:t> Leadership and Management can do for your business [Internet]. Aspire Training Team. 2019 [Accessed on 11.01.2024]. Available from: </a:t>
            </a:r>
            <a:r>
              <a:rPr lang="en-US">
                <a:hlinkClick r:id="rId6"/>
              </a:rPr>
              <a:t>https://www.aspiretrainingteam.co.uk/what-leadership-and-management-can-do-for-your-business/</a:t>
            </a:r>
            <a:endParaRPr lang="en-GB">
              <a:cs typeface="Calibri" panose="020F0502020204030204"/>
            </a:endParaRPr>
          </a:p>
          <a:p>
            <a:endParaRPr lang="en-US">
              <a:cs typeface="Calibri"/>
            </a:endParaRPr>
          </a:p>
          <a:p>
            <a:pPr marL="228600" indent="-228600">
              <a:buAutoNum type="arabicPeriod"/>
            </a:pPr>
            <a:endParaRPr lang="en-US"/>
          </a:p>
          <a:p>
            <a:r>
              <a:rPr lang="en-US"/>
              <a:t>‌</a:t>
            </a:r>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GB"/>
              <a:t>3</a:t>
            </a:fld>
            <a:endParaRPr lang="en-GB"/>
          </a:p>
        </p:txBody>
      </p:sp>
    </p:spTree>
    <p:extLst>
      <p:ext uri="{BB962C8B-B14F-4D97-AF65-F5344CB8AC3E}">
        <p14:creationId xmlns:p14="http://schemas.microsoft.com/office/powerpoint/2010/main" val="2481374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t>Natural Language Processing (NLP)</a:t>
            </a:r>
            <a:endParaRPr lang="en-GB" b="1"/>
          </a:p>
          <a:p>
            <a:pPr algn="just"/>
            <a:r>
              <a:rPr lang="en-GB"/>
              <a:t>As software designer, I investigated AI technologies and selected Natural Language Processing (NLP) was the chosen as it is a linguistic technology that enables computers to interpret natural language.</a:t>
            </a:r>
            <a:endParaRPr lang="en-GB">
              <a:ea typeface="Calibri"/>
              <a:cs typeface="Calibri"/>
            </a:endParaRPr>
          </a:p>
          <a:p>
            <a:pPr algn="just"/>
            <a:r>
              <a:rPr lang="en-GB"/>
              <a:t>NLP incorporates artificial intelligence through the formulation of text probabilities.</a:t>
            </a:r>
            <a:endParaRPr lang="en-GB">
              <a:cs typeface="Calibri" panose="020F0502020204030204"/>
            </a:endParaRPr>
          </a:p>
          <a:p>
            <a:pPr algn="just"/>
            <a:r>
              <a:rPr lang="en-GB"/>
              <a:t>A series of algorithms, methods, and tools were adopted to empower the application to analyse, comprehend, and manipulate natural language effectively [5].</a:t>
            </a:r>
            <a:endParaRPr lang="en-GB">
              <a:cs typeface="Calibri" panose="020F0502020204030204"/>
            </a:endParaRPr>
          </a:p>
          <a:p>
            <a:pPr algn="just"/>
            <a:endParaRPr lang="en-GB">
              <a:ea typeface="Calibri" panose="020F0502020204030204"/>
              <a:cs typeface="Calibri"/>
            </a:endParaRPr>
          </a:p>
          <a:p>
            <a:pPr algn="just"/>
            <a:r>
              <a:rPr lang="en-GB">
                <a:cs typeface="Calibri" panose="020F0502020204030204"/>
              </a:rPr>
              <a:t>Academia may benefit from NLP by improving workflow efficiency, reading and writing academic skills [6, 7]. Also, being open-source assists with financial concerns</a:t>
            </a:r>
            <a:endParaRPr lang="en-GB">
              <a:ea typeface="Calibri" panose="020F0502020204030204"/>
              <a:cs typeface="Calibri" panose="020F0502020204030204"/>
            </a:endParaRPr>
          </a:p>
          <a:p>
            <a:pPr algn="just"/>
            <a:endParaRPr lang="en-GB">
              <a:cs typeface="Calibri" panose="020F0502020204030204"/>
            </a:endParaRPr>
          </a:p>
          <a:p>
            <a:pPr algn="just"/>
            <a:r>
              <a:rPr lang="en-GB" b="1">
                <a:cs typeface="Calibri" panose="020F0502020204030204"/>
              </a:rPr>
              <a:t>Ethics</a:t>
            </a:r>
            <a:endParaRPr lang="en-GB" b="1">
              <a:ea typeface="Calibri"/>
              <a:cs typeface="Calibri" panose="020F0502020204030204"/>
            </a:endParaRPr>
          </a:p>
          <a:p>
            <a:pPr algn="just"/>
            <a:r>
              <a:rPr lang="en-GB">
                <a:cs typeface="Calibri" panose="020F0502020204030204"/>
              </a:rPr>
              <a:t>Addressing privacy concerns is an issue when handling user's personal data.  One measure consists of removing the collected data after use through data minimisation procedures.</a:t>
            </a:r>
          </a:p>
          <a:p>
            <a:pPr algn="just"/>
            <a:r>
              <a:rPr lang="en-GB">
                <a:cs typeface="Calibri" panose="020F0502020204030204"/>
              </a:rPr>
              <a:t>If the application were to deployed, data regulations should also be followed [8].</a:t>
            </a:r>
          </a:p>
          <a:p>
            <a:pPr algn="just"/>
            <a:endParaRPr lang="en-GB">
              <a:cs typeface="Calibri" panose="020F0502020204030204"/>
            </a:endParaRPr>
          </a:p>
          <a:p>
            <a:pPr algn="just"/>
            <a:endParaRPr lang="en-GB">
              <a:cs typeface="Calibri" panose="020F0502020204030204"/>
            </a:endParaRPr>
          </a:p>
          <a:p>
            <a:r>
              <a:rPr lang="en-US" b="1"/>
              <a:t>References</a:t>
            </a:r>
            <a:endParaRPr lang="en-US" b="1">
              <a:ea typeface="Calibri"/>
              <a:cs typeface="Calibri"/>
            </a:endParaRPr>
          </a:p>
          <a:p>
            <a:r>
              <a:rPr lang="en-GB"/>
              <a:t>5. Khurana D, Koli A &amp;Khatter K. Natural language processing: state of the art, current trends and challenges. Multimedia Tools and Applications. 2023. DOI </a:t>
            </a:r>
            <a:r>
              <a:rPr lang="en-GB">
                <a:hlinkClick r:id="rId3"/>
              </a:rPr>
              <a:t>https://doi.org/10.1007/s11042-022-13428-4</a:t>
            </a:r>
            <a:endParaRPr lang="en-GB">
              <a:cs typeface="Calibri" panose="020F0502020204030204"/>
            </a:endParaRPr>
          </a:p>
          <a:p>
            <a:r>
              <a:rPr lang="en-GB">
                <a:cs typeface="Calibri" panose="020F0502020204030204"/>
              </a:rPr>
              <a:t>6. Crossley S. Natural Language Processing In Education. 2020 [Accessed on 12.01.2024]. Available from: </a:t>
            </a:r>
            <a:r>
              <a:rPr lang="en-GB">
                <a:hlinkClick r:id="rId4"/>
              </a:rPr>
              <a:t>https://the-learning-agency-lab.com/the-learning-curve/how-npl-will-change-education/#:~:text=NLP%20has%20successfully%20and%20typically,scores%20for%20five%2Dparagraph%20essays</a:t>
            </a:r>
            <a:r>
              <a:rPr lang="en-GB"/>
              <a:t>.</a:t>
            </a:r>
            <a:endParaRPr lang="en-GB">
              <a:cs typeface="Calibri"/>
            </a:endParaRPr>
          </a:p>
          <a:p>
            <a:r>
              <a:rPr lang="en-GB">
                <a:cs typeface="Calibri"/>
              </a:rPr>
              <a:t>7. Chang K. </a:t>
            </a:r>
            <a:r>
              <a:rPr lang="en-GB"/>
              <a:t>The Powerful Benefits of Text Analysis (NLP) in Higher Education. 2020 [Accessed on 12.01.2024]. Available from: </a:t>
            </a:r>
            <a:r>
              <a:rPr lang="en-GB">
                <a:hlinkClick r:id="rId5"/>
              </a:rPr>
              <a:t>https://www.kaianalytics.com/post/benefits-of-nlp</a:t>
            </a:r>
            <a:endParaRPr lang="en-GB"/>
          </a:p>
          <a:p>
            <a:r>
              <a:rPr lang="en-GB"/>
              <a:t>8. Bhattacharyya S. The Ethical Considerations of Natural Language Processing (NLP). 2023 [Accessed on 12.01.2024]. Available from: </a:t>
            </a:r>
            <a:r>
              <a:rPr lang="en-GB">
                <a:hlinkClick r:id="rId6"/>
              </a:rPr>
              <a:t>https://analyticssteps.com/blogs/ethical-considerations-natural-language-processing-nlp</a:t>
            </a:r>
            <a:endParaRPr lang="en-GB"/>
          </a:p>
          <a:p>
            <a:r>
              <a:rPr lang="en-GB"/>
              <a:t>‌</a:t>
            </a:r>
            <a:endParaRPr lang="en-GB">
              <a:cs typeface="Calibri"/>
            </a:endParaRPr>
          </a:p>
          <a:p>
            <a:endParaRPr lang="en-GB">
              <a:cs typeface="Calibri"/>
            </a:endParaRPr>
          </a:p>
          <a:p>
            <a:pPr algn="just"/>
            <a:r>
              <a:rPr lang="en-GB" b="1">
                <a:cs typeface="Calibri" panose="020F0502020204030204"/>
              </a:rPr>
              <a:t>Figure</a:t>
            </a:r>
          </a:p>
          <a:p>
            <a:pPr algn="just"/>
            <a:r>
              <a:rPr lang="en-GB"/>
              <a:t>3. Carter R. What is NLP? Natural Language Processing [Internet]. CX Today. 2023. Available from: </a:t>
            </a:r>
            <a:r>
              <a:rPr lang="en-GB">
                <a:hlinkClick r:id="rId7"/>
              </a:rPr>
              <a:t>https://www.cxtoday.com/contact-centre/what-is-natural-language-processing-nlp/</a:t>
            </a:r>
            <a:endParaRPr lang="en-GB"/>
          </a:p>
          <a:p>
            <a:pPr algn="just"/>
            <a:r>
              <a:rPr lang="en-GB"/>
              <a:t>‌</a:t>
            </a:r>
            <a:endParaRPr lang="en-GB">
              <a:cs typeface="Calibri"/>
            </a:endParaRPr>
          </a:p>
          <a:p>
            <a:pPr algn="just"/>
            <a:endParaRPr lang="en-GB">
              <a:cs typeface="Calibri"/>
            </a:endParaRPr>
          </a:p>
          <a:p>
            <a:pPr algn="just"/>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GB"/>
              <a:t>4</a:t>
            </a:fld>
            <a:endParaRPr lang="en-GB"/>
          </a:p>
        </p:txBody>
      </p:sp>
    </p:spTree>
    <p:extLst>
      <p:ext uri="{BB962C8B-B14F-4D97-AF65-F5344CB8AC3E}">
        <p14:creationId xmlns:p14="http://schemas.microsoft.com/office/powerpoint/2010/main" val="2764720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4D1CE-9693-9E00-ABA5-50677C8B3C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142768-818B-F141-D60E-14EE779D26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2A59D4-703B-0661-9164-482DBD06E69B}"/>
              </a:ext>
            </a:extLst>
          </p:cNvPr>
          <p:cNvSpPr>
            <a:spLocks noGrp="1"/>
          </p:cNvSpPr>
          <p:nvPr>
            <p:ph type="body" idx="1"/>
          </p:nvPr>
        </p:nvSpPr>
        <p:spPr/>
        <p:txBody>
          <a:bodyPr/>
          <a:lstStyle/>
          <a:p>
            <a:r>
              <a:rPr lang="en-GB" b="1" u="sng" err="1"/>
              <a:t>OpenNLP</a:t>
            </a:r>
            <a:endParaRPr lang="en-GB" b="1"/>
          </a:p>
          <a:p>
            <a:pPr algn="just"/>
            <a:r>
              <a:rPr lang="en-GB"/>
              <a:t>NLP libraries were explored for integration.</a:t>
            </a:r>
            <a:endParaRPr lang="en-GB">
              <a:cs typeface="Calibri"/>
            </a:endParaRPr>
          </a:p>
          <a:p>
            <a:pPr algn="just"/>
            <a:r>
              <a:rPr lang="en-GB"/>
              <a:t>Apache's </a:t>
            </a:r>
            <a:r>
              <a:rPr lang="en-GB" err="1"/>
              <a:t>OpenNLP</a:t>
            </a:r>
            <a:r>
              <a:rPr lang="en-GB"/>
              <a:t>, a Java toolkit, comprises of tasks like sentence detection, tokenization, part-of-speech tagging, and named entity recognition (NER) [9].</a:t>
            </a:r>
            <a:endParaRPr lang="en-GB">
              <a:cs typeface="Calibri"/>
            </a:endParaRPr>
          </a:p>
          <a:p>
            <a:pPr algn="just"/>
            <a:endParaRPr lang="en-GB">
              <a:cs typeface="Calibri"/>
            </a:endParaRPr>
          </a:p>
          <a:p>
            <a:pPr algn="just"/>
            <a:r>
              <a:rPr lang="en-GB" b="1" u="sng" err="1">
                <a:ea typeface="Calibri" panose="020F0502020204030204"/>
                <a:cs typeface="Calibri"/>
              </a:rPr>
              <a:t>CoreNLP</a:t>
            </a:r>
            <a:endParaRPr lang="en-GB" b="1" u="sng">
              <a:ea typeface="Calibri" panose="020F0502020204030204"/>
              <a:cs typeface="Calibri"/>
            </a:endParaRPr>
          </a:p>
          <a:p>
            <a:pPr algn="just"/>
            <a:r>
              <a:rPr lang="en-GB"/>
              <a:t>Stanford's </a:t>
            </a:r>
            <a:r>
              <a:rPr lang="en-GB" err="1"/>
              <a:t>CoreNLP</a:t>
            </a:r>
            <a:r>
              <a:rPr lang="en-GB"/>
              <a:t>, also in Java, shares capabilities with </a:t>
            </a:r>
            <a:r>
              <a:rPr lang="en-GB" err="1"/>
              <a:t>OpenNLP</a:t>
            </a:r>
            <a:r>
              <a:rPr lang="en-GB"/>
              <a:t>, offering in-depth sentence deconstruction and word meaning understanding [10]. </a:t>
            </a:r>
          </a:p>
          <a:p>
            <a:pPr algn="just"/>
            <a:r>
              <a:rPr lang="en-GB"/>
              <a:t>However, its complex documentation could pose challenges for beginners when navigating for assistance.</a:t>
            </a:r>
            <a:endParaRPr lang="en-GB">
              <a:cs typeface="Calibri"/>
            </a:endParaRPr>
          </a:p>
          <a:p>
            <a:pPr algn="just"/>
            <a:endParaRPr lang="en-GB">
              <a:cs typeface="Calibri"/>
            </a:endParaRPr>
          </a:p>
          <a:p>
            <a:r>
              <a:rPr lang="en-GB" b="1" u="sng"/>
              <a:t>Choice of Apache </a:t>
            </a:r>
            <a:r>
              <a:rPr lang="en-GB" b="1" u="sng" err="1"/>
              <a:t>OpenNLP</a:t>
            </a:r>
            <a:endParaRPr lang="en-US" b="1">
              <a:cs typeface="Calibri"/>
            </a:endParaRPr>
          </a:p>
          <a:p>
            <a:r>
              <a:rPr lang="en-GB"/>
              <a:t>The choice to adopt Apache </a:t>
            </a:r>
            <a:r>
              <a:rPr lang="en-GB" err="1"/>
              <a:t>OpenNLP</a:t>
            </a:r>
            <a:r>
              <a:rPr lang="en-GB"/>
              <a:t> for our project was motivated by its extensive machine learning algorithms, aligning with our team's Java expertise [11]. </a:t>
            </a:r>
          </a:p>
          <a:p>
            <a:r>
              <a:rPr lang="en-GB"/>
              <a:t>We focused on tokenization, POS, and NER. Sentence Detection was needed but only for multiple sentences.</a:t>
            </a:r>
            <a:endParaRPr lang="en-GB">
              <a:cs typeface="Calibri"/>
            </a:endParaRPr>
          </a:p>
          <a:p>
            <a:endParaRPr lang="en-GB"/>
          </a:p>
          <a:p>
            <a:r>
              <a:rPr lang="en-GB"/>
              <a:t>To facilitate learning, online tutorials were instrumental and provided an understanding of the processes involved.</a:t>
            </a:r>
            <a:endParaRPr lang="en-GB">
              <a:cs typeface="Calibri"/>
            </a:endParaRPr>
          </a:p>
          <a:p>
            <a:r>
              <a:rPr lang="en-GB"/>
              <a:t>However, a drawback emerged — </a:t>
            </a:r>
            <a:r>
              <a:rPr lang="en-GB" err="1"/>
              <a:t>OpenNLP</a:t>
            </a:r>
            <a:r>
              <a:rPr lang="en-GB"/>
              <a:t> lacks spellchecking which was notified in the report. However, this was forgotten about up until development. An alternative library had to be quickly integrated to address this gap.</a:t>
            </a:r>
            <a:endParaRPr lang="en-GB">
              <a:cs typeface="Calibri"/>
            </a:endParaRPr>
          </a:p>
          <a:p>
            <a:endParaRPr lang="en-GB"/>
          </a:p>
          <a:p>
            <a:r>
              <a:rPr lang="en-GB" b="1" u="sng"/>
              <a:t>Opinion</a:t>
            </a:r>
            <a:endParaRPr lang="en-GB" b="1" u="sng">
              <a:ea typeface="Calibri"/>
              <a:cs typeface="Calibri"/>
            </a:endParaRPr>
          </a:p>
          <a:p>
            <a:r>
              <a:rPr lang="en-GB"/>
              <a:t>In retrospect, seeing that the solution was a spell checker, the designer should have researched spell-checking library immediately.</a:t>
            </a:r>
            <a:endParaRPr lang="en-GB">
              <a:ea typeface="Calibri"/>
              <a:cs typeface="Calibri"/>
            </a:endParaRPr>
          </a:p>
          <a:p>
            <a:pPr algn="just"/>
            <a:endParaRPr lang="en-GB">
              <a:cs typeface="Calibri"/>
            </a:endParaRPr>
          </a:p>
          <a:p>
            <a:pPr algn="just"/>
            <a:br>
              <a:rPr lang="en-US">
                <a:cs typeface="+mn-lt"/>
              </a:rPr>
            </a:br>
            <a:endParaRPr lang="en-US"/>
          </a:p>
          <a:p>
            <a:r>
              <a:rPr lang="en-GB" b="1"/>
              <a:t>References</a:t>
            </a:r>
            <a:endParaRPr lang="en-GB" b="1">
              <a:cs typeface="Calibri"/>
            </a:endParaRPr>
          </a:p>
          <a:p>
            <a:r>
              <a:rPr lang="en-GB"/>
              <a:t>9. Surve NH. Sentiment Analysis using Natural Language Processing (NLP). International Research Journal of Engineering and Technology (IRJET). 2019;06(09). Accessed on [02-Nov-2023]. Available from: </a:t>
            </a:r>
            <a:r>
              <a:rPr lang="en-GB" u="sng">
                <a:hlinkClick r:id="rId3"/>
              </a:rPr>
              <a:t>https://www.irjet.net/archives/V6/i9/IRJET-V6I9188.pdf</a:t>
            </a:r>
            <a:endParaRPr lang="en-US">
              <a:cs typeface="Calibri" panose="020F0502020204030204"/>
            </a:endParaRPr>
          </a:p>
          <a:p>
            <a:r>
              <a:rPr lang="en-GB"/>
              <a:t>10. Stanford NLP Group, “</a:t>
            </a:r>
            <a:r>
              <a:rPr lang="en-GB" err="1"/>
              <a:t>CoreNLP</a:t>
            </a:r>
            <a:r>
              <a:rPr lang="en-GB"/>
              <a:t>” (accessed 17/12/2023) available at: </a:t>
            </a:r>
            <a:r>
              <a:rPr lang="en-GB">
                <a:hlinkClick r:id="rId4"/>
              </a:rPr>
              <a:t>https://stanfordnlp.github.io/CoreNLP/</a:t>
            </a:r>
            <a:r>
              <a:rPr lang="en-GB"/>
              <a:t> </a:t>
            </a:r>
            <a:endParaRPr lang="en-GB" u="sng">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11. </a:t>
            </a:r>
            <a:r>
              <a:rPr lang="en-GB" err="1"/>
              <a:t>Valappil</a:t>
            </a:r>
            <a:r>
              <a:rPr lang="en-GB"/>
              <a:t> R. How to Use Apache </a:t>
            </a:r>
            <a:r>
              <a:rPr lang="en-GB" err="1"/>
              <a:t>OpenNLP</a:t>
            </a:r>
            <a:r>
              <a:rPr lang="en-GB"/>
              <a:t> with </a:t>
            </a:r>
            <a:r>
              <a:rPr lang="en-GB" err="1"/>
              <a:t>SpringBoot</a:t>
            </a:r>
            <a:r>
              <a:rPr lang="en-GB"/>
              <a:t> [Internet]. </a:t>
            </a:r>
            <a:r>
              <a:rPr lang="en-GB" err="1"/>
              <a:t>Javarevisited</a:t>
            </a:r>
            <a:r>
              <a:rPr lang="en-GB"/>
              <a:t>. 2022 [Accessed on 18.11.2023]. Available from: </a:t>
            </a:r>
            <a:r>
              <a:rPr lang="en-GB">
                <a:hlinkClick r:id="rId5"/>
              </a:rPr>
              <a:t>https://medium.com/javarevisited/how-to-use-apache-opennlp-with-springboot-a8439a082e62</a:t>
            </a:r>
            <a:endParaRPr lang="en-US">
              <a:cs typeface="Calibri" panose="020F0502020204030204"/>
            </a:endParaRPr>
          </a:p>
          <a:p>
            <a:endParaRPr lang="en-GB">
              <a:cs typeface="Calibri" panose="020F0502020204030204"/>
            </a:endParaRPr>
          </a:p>
          <a:p>
            <a:r>
              <a:rPr lang="en-US" b="1">
                <a:cs typeface="Calibri" panose="020F0502020204030204"/>
              </a:rPr>
              <a:t>Figures</a:t>
            </a:r>
          </a:p>
          <a:p>
            <a:r>
              <a:rPr lang="en-US"/>
              <a:t>4. Download - Apache </a:t>
            </a:r>
            <a:r>
              <a:rPr lang="en-US" err="1"/>
              <a:t>OpenNLP</a:t>
            </a:r>
            <a:r>
              <a:rPr lang="en-US"/>
              <a:t>. opennlp.apache.org. [cited 2024 Jan 11]. Available from: </a:t>
            </a:r>
            <a:r>
              <a:rPr lang="en-US">
                <a:hlinkClick r:id="rId6"/>
              </a:rPr>
              <a:t>https://opennlp.apache.org/download.html</a:t>
            </a:r>
            <a:endParaRPr lang="en-US">
              <a:cs typeface="Calibri"/>
            </a:endParaRPr>
          </a:p>
          <a:p>
            <a:r>
              <a:rPr lang="en-US"/>
              <a:t>‌5. Overview. </a:t>
            </a:r>
            <a:r>
              <a:rPr lang="en-US" err="1"/>
              <a:t>CoreNLP</a:t>
            </a:r>
            <a:r>
              <a:rPr lang="en-US"/>
              <a:t>. Available from: </a:t>
            </a:r>
            <a:r>
              <a:rPr lang="en-US">
                <a:hlinkClick r:id="rId4"/>
              </a:rPr>
              <a:t>https://stanfordnlp.github.io/CoreNLP/</a:t>
            </a:r>
            <a:endParaRPr lang="en-US">
              <a:cs typeface="Calibri"/>
            </a:endParaRPr>
          </a:p>
          <a:p>
            <a:r>
              <a:rPr lang="en-US"/>
              <a:t>‌</a:t>
            </a:r>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a:extLst>
              <a:ext uri="{FF2B5EF4-FFF2-40B4-BE49-F238E27FC236}">
                <a16:creationId xmlns:a16="http://schemas.microsoft.com/office/drawing/2014/main" id="{95C21A12-3288-9C87-4CD8-54FC08AECA74}"/>
              </a:ext>
            </a:extLst>
          </p:cNvPr>
          <p:cNvSpPr>
            <a:spLocks noGrp="1"/>
          </p:cNvSpPr>
          <p:nvPr>
            <p:ph type="sldNum" sz="quarter" idx="5"/>
          </p:nvPr>
        </p:nvSpPr>
        <p:spPr/>
        <p:txBody>
          <a:bodyPr/>
          <a:lstStyle/>
          <a:p>
            <a:fld id="{10684B27-BFD1-4EED-90AE-39C317A7C559}" type="slidenum">
              <a:t>5</a:t>
            </a:fld>
            <a:endParaRPr lang="en-GB"/>
          </a:p>
        </p:txBody>
      </p:sp>
    </p:spTree>
    <p:extLst>
      <p:ext uri="{BB962C8B-B14F-4D97-AF65-F5344CB8AC3E}">
        <p14:creationId xmlns:p14="http://schemas.microsoft.com/office/powerpoint/2010/main" val="60620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DFD Level 1</a:t>
            </a:r>
            <a:endParaRPr lang="en-US" b="1">
              <a:ea typeface="Calibri"/>
              <a:cs typeface="Calibri"/>
            </a:endParaRPr>
          </a:p>
          <a:p>
            <a:r>
              <a:rPr lang="en-GB"/>
              <a:t>For the dev team to understand </a:t>
            </a:r>
            <a:r>
              <a:rPr lang="en-GB" err="1"/>
              <a:t>OpenNLP's</a:t>
            </a:r>
            <a:r>
              <a:rPr lang="en-GB"/>
              <a:t> processes, data flows and data stores, DFDs were constructed [12, 13].</a:t>
            </a:r>
          </a:p>
          <a:p>
            <a:endParaRPr lang="en-GB">
              <a:cs typeface="Calibri"/>
            </a:endParaRPr>
          </a:p>
          <a:p>
            <a:r>
              <a:rPr lang="en-US"/>
              <a:t>Here is a display of </a:t>
            </a:r>
            <a:r>
              <a:rPr lang="en-US" err="1"/>
              <a:t>tokenisation</a:t>
            </a:r>
            <a:r>
              <a:rPr lang="en-US"/>
              <a:t>, which is the most sophisticated tasks that OpenNLP constituted of.  </a:t>
            </a:r>
            <a:endParaRPr lang="en-US">
              <a:ea typeface="Calibri"/>
              <a:cs typeface="Calibri"/>
            </a:endParaRPr>
          </a:p>
          <a:p>
            <a:r>
              <a:rPr lang="en-US"/>
              <a:t>There were initial problems with the joins in the DFDs when conveying to the team.  The designer had to edit this multiple times and presented to the team for them to simplistically interpret.</a:t>
            </a:r>
            <a:endParaRPr lang="en-US">
              <a:cs typeface="Calibri"/>
            </a:endParaRPr>
          </a:p>
          <a:p>
            <a:r>
              <a:rPr lang="en-GB"/>
              <a:t> </a:t>
            </a:r>
          </a:p>
          <a:p>
            <a:r>
              <a:rPr lang="en-GB"/>
              <a:t>This was designed in SmartDraw, a web-based diagrammatical tool.  </a:t>
            </a:r>
          </a:p>
          <a:p>
            <a:r>
              <a:rPr lang="en-GB"/>
              <a:t>The designer therefore could facilitate the platforms’ features, such as the user-friendly interface and drag-and-drop functionalities [14].</a:t>
            </a:r>
            <a:endParaRPr lang="en-GB">
              <a:cs typeface="Calibri"/>
            </a:endParaRPr>
          </a:p>
          <a:p>
            <a:endParaRPr lang="en-GB"/>
          </a:p>
          <a:p>
            <a:r>
              <a:rPr lang="en-GB"/>
              <a:t>However, the software obtains licensing for use, so I was only able to use a 7-day free trial which forced me to complete the diagrams in a time limit; causing problems for editing purposes.</a:t>
            </a:r>
            <a:endParaRPr lang="en-GB">
              <a:cs typeface="Calibri"/>
            </a:endParaRPr>
          </a:p>
          <a:p>
            <a:r>
              <a:rPr lang="en-GB">
                <a:cs typeface="Calibri"/>
              </a:rPr>
              <a:t>Would choose a free software for future projects.</a:t>
            </a:r>
            <a:endParaRPr lang="en-GB">
              <a:ea typeface="Calibri"/>
              <a:cs typeface="Calibri"/>
            </a:endParaRPr>
          </a:p>
          <a:p>
            <a:endParaRPr lang="en-GB">
              <a:cs typeface="Calibri"/>
            </a:endParaRPr>
          </a:p>
          <a:p>
            <a:endParaRPr lang="en-GB">
              <a:cs typeface="Calibri"/>
            </a:endParaRPr>
          </a:p>
          <a:p>
            <a:r>
              <a:rPr lang="en-GB" b="1"/>
              <a:t>References</a:t>
            </a:r>
            <a:endParaRPr lang="en-GB"/>
          </a:p>
          <a:p>
            <a:r>
              <a:rPr lang="en-GB"/>
              <a:t>12. Sion L, </a:t>
            </a:r>
            <a:r>
              <a:rPr lang="en-GB" err="1"/>
              <a:t>Yskout</a:t>
            </a:r>
            <a:r>
              <a:rPr lang="en-GB"/>
              <a:t> K, Van Landuyt D, </a:t>
            </a:r>
            <a:r>
              <a:rPr lang="en-GB" err="1"/>
              <a:t>Joosen</a:t>
            </a:r>
            <a:r>
              <a:rPr lang="en-GB"/>
              <a:t> W. Solution-aware data flow diagrams for security threat </a:t>
            </a:r>
            <a:r>
              <a:rPr lang="en-GB" err="1"/>
              <a:t>modeling</a:t>
            </a:r>
            <a:r>
              <a:rPr lang="en-GB"/>
              <a:t>. Proceedings of the 33rd Annual ACM Symposium on Applied Computing. 2018 Apr 9;</a:t>
            </a:r>
            <a:endParaRPr lang="en-GB">
              <a:cs typeface="Calibri"/>
            </a:endParaRPr>
          </a:p>
          <a:p>
            <a:r>
              <a:rPr lang="en-GB"/>
              <a:t>13. </a:t>
            </a:r>
            <a:r>
              <a:rPr lang="en-GB" err="1"/>
              <a:t>Balaur</a:t>
            </a:r>
            <a:r>
              <a:rPr lang="en-GB"/>
              <a:t> I, Roy L, </a:t>
            </a:r>
            <a:r>
              <a:rPr lang="en-GB" err="1"/>
              <a:t>Vasundra</a:t>
            </a:r>
            <a:r>
              <a:rPr lang="en-GB"/>
              <a:t> Touré, </a:t>
            </a:r>
            <a:r>
              <a:rPr lang="en-GB" err="1"/>
              <a:t>Mazein</a:t>
            </a:r>
            <a:r>
              <a:rPr lang="en-GB"/>
              <a:t> A, </a:t>
            </a:r>
            <a:r>
              <a:rPr lang="en-GB" err="1"/>
              <a:t>Auffray</a:t>
            </a:r>
            <a:r>
              <a:rPr lang="en-GB"/>
              <a:t> C. </a:t>
            </a:r>
            <a:r>
              <a:rPr lang="en-GB" err="1"/>
              <a:t>GraphML</a:t>
            </a:r>
            <a:r>
              <a:rPr lang="en-GB"/>
              <a:t>-SBGN bidirectional converter for metabolic networks. Journal of Integrative Bioinformatics. 2022 Dec 1;19(4). </a:t>
            </a:r>
            <a:endParaRPr lang="en-GB">
              <a:cs typeface="Calibri" panose="020F0502020204030204"/>
            </a:endParaRPr>
          </a:p>
          <a:p>
            <a:r>
              <a:rPr lang="en-GB"/>
              <a:t>14. Proctor J. </a:t>
            </a:r>
            <a:r>
              <a:rPr lang="en-GB" err="1"/>
              <a:t>Analyzing</a:t>
            </a:r>
            <a:r>
              <a:rPr lang="en-GB"/>
              <a:t> System State with Data Flow Diagrams [Internet]. </a:t>
            </a:r>
            <a:r>
              <a:rPr lang="en-GB" err="1"/>
              <a:t>CodeX</a:t>
            </a:r>
            <a:r>
              <a:rPr lang="en-GB"/>
              <a:t>. 2023 [Accessed on 18.11.2023]. Available from: </a:t>
            </a:r>
            <a:r>
              <a:rPr lang="en-GB">
                <a:hlinkClick r:id="rId3"/>
              </a:rPr>
              <a:t>https://medium.com/codex/analyzing-system-state-with-data-flow-diagrams-53dee01d9309</a:t>
            </a:r>
            <a:endParaRPr lang="en-GB">
              <a:cs typeface="Calibri"/>
            </a:endParaRPr>
          </a:p>
          <a:p>
            <a:pPr marL="228600" indent="-228600">
              <a:buAutoNum type="arabicPeriod"/>
            </a:pPr>
            <a:endParaRPr lang="en-GB">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GB"/>
              <a:t>6</a:t>
            </a:fld>
            <a:endParaRPr lang="en-GB"/>
          </a:p>
        </p:txBody>
      </p:sp>
    </p:spTree>
    <p:extLst>
      <p:ext uri="{BB962C8B-B14F-4D97-AF65-F5344CB8AC3E}">
        <p14:creationId xmlns:p14="http://schemas.microsoft.com/office/powerpoint/2010/main" val="3040647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DFD File Storage</a:t>
            </a:r>
            <a:endParaRPr lang="en-US"/>
          </a:p>
          <a:p>
            <a:r>
              <a:rPr lang="en-US"/>
              <a:t>This portrays a sub diagram of various data being stored temporarily in the RAM during the process of the input text being split into words (</a:t>
            </a:r>
            <a:r>
              <a:rPr lang="en-US" err="1"/>
              <a:t>tokenisation</a:t>
            </a:r>
            <a:r>
              <a:rPr lang="en-US"/>
              <a:t>).  The model files were stored permanently in the root folder of the system as they need to be integrated during runtime.</a:t>
            </a:r>
          </a:p>
          <a:p>
            <a:endParaRPr lang="en-US"/>
          </a:p>
          <a:p>
            <a:r>
              <a:rPr lang="en-US" b="1" err="1"/>
              <a:t>SimpleTokenizer</a:t>
            </a:r>
            <a:r>
              <a:rPr lang="en-US"/>
              <a:t> − Uses character classes to tokenize the provided raw text.</a:t>
            </a:r>
          </a:p>
          <a:p>
            <a:r>
              <a:rPr lang="en-US" b="1" err="1"/>
              <a:t>WhitespaceTokenizer</a:t>
            </a:r>
            <a:r>
              <a:rPr lang="en-US"/>
              <a:t> − Whitespaces are used by this class to tokenize the raw text.</a:t>
            </a:r>
            <a:endParaRPr lang="en-GB"/>
          </a:p>
          <a:p>
            <a:r>
              <a:rPr lang="en-US" b="1" err="1"/>
              <a:t>TokenizerME</a:t>
            </a:r>
            <a:r>
              <a:rPr lang="en-US"/>
              <a:t> − Bases its decisions on Maximum Entropy which creates distinct tokens from raw text. (18)</a:t>
            </a:r>
            <a:endParaRPr lang="en-GB"/>
          </a:p>
          <a:p>
            <a:r>
              <a:rPr lang="en-US">
                <a:cs typeface="Calibri"/>
              </a:rPr>
              <a:t>Maximum Entropy - </a:t>
            </a:r>
            <a:r>
              <a:rPr lang="en-US"/>
              <a:t>A method for classifying data that integrates information from numerous disparate sources (19)</a:t>
            </a:r>
            <a:endParaRPr lang="en-US">
              <a:cs typeface="Calibri"/>
            </a:endParaRPr>
          </a:p>
          <a:p>
            <a:endParaRPr lang="en-US">
              <a:cs typeface="Calibri"/>
            </a:endParaRPr>
          </a:p>
          <a:p>
            <a:r>
              <a:rPr lang="en-US"/>
              <a:t>18. OpenNLP – Tokenization.  2024 [Accessed on 12.01.2024]. Available from: </a:t>
            </a:r>
            <a:r>
              <a:rPr lang="en-US">
                <a:hlinkClick r:id="rId3"/>
              </a:rPr>
              <a:t>https://www.tutorialspoint.com/opennlp/opennlp_tokenization.htm</a:t>
            </a:r>
            <a:endParaRPr lang="en-US"/>
          </a:p>
          <a:p>
            <a:r>
              <a:rPr lang="en-US"/>
              <a:t>‌19. Apache OpenNLP Developer Documentation. 2023 [Accessed on 12.01.2024]. Available from: </a:t>
            </a:r>
            <a:r>
              <a:rPr lang="en-US">
                <a:hlinkClick r:id="rId4"/>
              </a:rPr>
              <a:t>https://opennlp.apache.org/docs/1.5.3/manual/opennlp.html#opennlp.ml.maxent</a:t>
            </a:r>
            <a:endParaRPr lang="en-US">
              <a:cs typeface="Calibri"/>
            </a:endParaRPr>
          </a:p>
          <a:p>
            <a:r>
              <a:rPr lang="en-US"/>
              <a:t>‌</a:t>
            </a:r>
            <a:endParaRPr lang="en-US">
              <a:cs typeface="Calibri"/>
            </a:endParaRP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GB"/>
              <a:t>7</a:t>
            </a:fld>
            <a:endParaRPr lang="en-GB"/>
          </a:p>
        </p:txBody>
      </p:sp>
    </p:spTree>
    <p:extLst>
      <p:ext uri="{BB962C8B-B14F-4D97-AF65-F5344CB8AC3E}">
        <p14:creationId xmlns:p14="http://schemas.microsoft.com/office/powerpoint/2010/main" val="682254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Pseudocode was developed to covey to the development team of how each NLP task and model will execute.  Pseudocode is written in a natural language to be interpreted by humans and acts as a blueprint.  </a:t>
            </a:r>
            <a:endParaRPr lang="en-US"/>
          </a:p>
          <a:p>
            <a:r>
              <a:rPr lang="en-GB"/>
              <a:t>Only key principles of each algorithm are illustrated by excluding any complexities, and focuses on the design specifications and application logic [15, 16].  </a:t>
            </a:r>
            <a:endParaRPr lang="en-US">
              <a:cs typeface="Calibri"/>
            </a:endParaRPr>
          </a:p>
          <a:p>
            <a:endParaRPr lang="en-GB"/>
          </a:p>
          <a:p>
            <a:r>
              <a:rPr lang="en-GB"/>
              <a:t>When developing pseudocode, it is crucial to keep the audience in mind from both a technical and non-technical perspective.  However, the initial drafts needed to be edited due to the designer making them tailored for computers to understand – applying Java syntax.  This confused the team and therefore the code was stripped back to basic form.</a:t>
            </a:r>
            <a:endParaRPr lang="en-GB">
              <a:ea typeface="Calibri"/>
              <a:cs typeface="Calibri"/>
            </a:endParaRPr>
          </a:p>
          <a:p>
            <a:r>
              <a:rPr lang="en-GB"/>
              <a:t>To portray decision rules and loops in the system, flowcharts were developed using </a:t>
            </a:r>
            <a:r>
              <a:rPr lang="en-GB" err="1"/>
              <a:t>yED</a:t>
            </a:r>
            <a:r>
              <a:rPr lang="en-GB"/>
              <a:t>, an open-source software.  These depictions help to segregate the individual steps of the processes in sequential order, in this case, the system’s algorithms [17].</a:t>
            </a:r>
            <a:endParaRPr lang="en-GB">
              <a:ea typeface="Calibri"/>
              <a:cs typeface="Calibri"/>
            </a:endParaRPr>
          </a:p>
          <a:p>
            <a:endParaRPr lang="en-GB">
              <a:ea typeface="Calibri"/>
              <a:cs typeface="Calibri"/>
            </a:endParaRPr>
          </a:p>
          <a:p>
            <a:r>
              <a:rPr lang="en-GB" b="1">
                <a:cs typeface="Calibri"/>
              </a:rPr>
              <a:t>References</a:t>
            </a:r>
            <a:endParaRPr lang="en-GB"/>
          </a:p>
          <a:p>
            <a:r>
              <a:rPr lang="en-GB"/>
              <a:t>15. Sheldon R. What is pseudocode? 2023 [Accessed on 2.01.2024]. Available from: </a:t>
            </a:r>
            <a:r>
              <a:rPr lang="en-GB">
                <a:hlinkClick r:id="rId3"/>
              </a:rPr>
              <a:t>https://www.techtarget.com/whatis/definition/pseudocode#:~:text=Pseudocode%20is%20a%20detailed%20yet,involved%20in%20the%20development%20process</a:t>
            </a:r>
            <a:r>
              <a:rPr lang="en-GB"/>
              <a:t>.</a:t>
            </a:r>
            <a:endParaRPr lang="en-GB">
              <a:ea typeface="Calibri" panose="020F0502020204030204"/>
              <a:cs typeface="Calibri" panose="020F0502020204030204"/>
            </a:endParaRPr>
          </a:p>
          <a:p>
            <a:r>
              <a:rPr lang="en-GB"/>
              <a:t>16. </a:t>
            </a:r>
            <a:r>
              <a:rPr lang="en-GB" err="1"/>
              <a:t>Cithirangathan</a:t>
            </a:r>
            <a:r>
              <a:rPr lang="en-GB"/>
              <a:t> N. Pseudocode and Flowchart. 2023 [Accessed on 2.01.2024]. Available from: </a:t>
            </a:r>
            <a:r>
              <a:rPr lang="en-GB">
                <a:hlinkClick r:id="rId4"/>
              </a:rPr>
              <a:t>https://medium.com/@shaluisha29/pseudocode-and-flowchart-4e4c506a33a1</a:t>
            </a:r>
            <a:endParaRPr lang="en-GB">
              <a:ea typeface="Calibri" panose="020F0502020204030204"/>
              <a:cs typeface="Calibri" panose="020F0502020204030204"/>
            </a:endParaRPr>
          </a:p>
          <a:p>
            <a:r>
              <a:rPr lang="en-GB"/>
              <a:t>17. Proctor J. </a:t>
            </a:r>
            <a:r>
              <a:rPr lang="en-GB" err="1"/>
              <a:t>Analyzing</a:t>
            </a:r>
            <a:r>
              <a:rPr lang="en-GB"/>
              <a:t> System State with Data Flow Diagrams [Internet]. </a:t>
            </a:r>
            <a:r>
              <a:rPr lang="en-GB" err="1"/>
              <a:t>CodeX</a:t>
            </a:r>
            <a:r>
              <a:rPr lang="en-GB"/>
              <a:t>. 2023 [Accessed on 18.11.2023]. Available from: </a:t>
            </a:r>
            <a:r>
              <a:rPr lang="en-GB">
                <a:hlinkClick r:id="rId5"/>
              </a:rPr>
              <a:t>https://medium.com/codex/analyzing-system-state-with-data-flow-diagrams-53dee01d9309</a:t>
            </a:r>
            <a:r>
              <a:rPr lang="en-GB"/>
              <a:t> </a:t>
            </a:r>
            <a:endParaRPr lang="en-GB">
              <a:ea typeface="Calibri" panose="020F0502020204030204"/>
              <a:cs typeface="Calibri" panose="020F0502020204030204"/>
            </a:endParaRPr>
          </a:p>
          <a:p>
            <a:endParaRPr lang="en-GB">
              <a:ea typeface="Calibri" panose="020F0502020204030204"/>
              <a:cs typeface="Calibri" panose="020F0502020204030204"/>
            </a:endParaRPr>
          </a:p>
          <a:p>
            <a:endParaRPr lang="en-GB"/>
          </a:p>
          <a:p>
            <a:endParaRPr lang="en-GB"/>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GB"/>
              <a:t>8</a:t>
            </a:fld>
            <a:endParaRPr lang="en-GB"/>
          </a:p>
        </p:txBody>
      </p:sp>
    </p:spTree>
    <p:extLst>
      <p:ext uri="{BB962C8B-B14F-4D97-AF65-F5344CB8AC3E}">
        <p14:creationId xmlns:p14="http://schemas.microsoft.com/office/powerpoint/2010/main" val="3515266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kaianalytics.com/post/benefits-of-nlp" TargetMode="External"/><Relationship Id="rId13" Type="http://schemas.openxmlformats.org/officeDocument/2006/relationships/hyperlink" Target="https://medium.com/codex/analyzing-system-state-with-data-flow-diagrams-53dee01d9309" TargetMode="External"/><Relationship Id="rId3" Type="http://schemas.openxmlformats.org/officeDocument/2006/relationships/hyperlink" Target="https://usv.edu/blog/team-leaders-make-great-project-managers/" TargetMode="External"/><Relationship Id="rId7" Type="http://schemas.openxmlformats.org/officeDocument/2006/relationships/hyperlink" Target="https://the-learning-agency-lab.com/the-learning-curve/how-npl-will-change-education/#:~:text=NLP%20has%20successfully%20and%20typically,scores%20for%20five%2Dparagraph%20essays" TargetMode="External"/><Relationship Id="rId12" Type="http://schemas.openxmlformats.org/officeDocument/2006/relationships/hyperlink" Target="https://medium.com/javarevisited/how-to-use-apache-opennlp-with-springboot-a8439a082e62" TargetMode="External"/><Relationship Id="rId2" Type="http://schemas.openxmlformats.org/officeDocument/2006/relationships/hyperlink" Target="https://www.sciencedirect.com/science/article/pii/S2666498423000959" TargetMode="External"/><Relationship Id="rId1" Type="http://schemas.openxmlformats.org/officeDocument/2006/relationships/slideLayout" Target="../slideLayouts/slideLayout2.xml"/><Relationship Id="rId6" Type="http://schemas.openxmlformats.org/officeDocument/2006/relationships/hyperlink" Target="https://doi.org/10.1007/s11042-022-13428-4" TargetMode="External"/><Relationship Id="rId11" Type="http://schemas.openxmlformats.org/officeDocument/2006/relationships/hyperlink" Target="https://stanfordnlp.github.io/CoreNLP/" TargetMode="External"/><Relationship Id="rId5" Type="http://schemas.openxmlformats.org/officeDocument/2006/relationships/hyperlink" Target="https://www.researchgate.net/profile/Peter-Bachiochi/publication/241758706_THE_QUALITIES_OF_AN_EFFECTIVE_TEAM_LEADER/links/55cb60a908aebc967dfe0cdb/THE-QUALITIES-OF-AN-EFFECTIVE-TEAM-LEADER.pdf" TargetMode="External"/><Relationship Id="rId15" Type="http://schemas.openxmlformats.org/officeDocument/2006/relationships/hyperlink" Target="https://medium.com/@shaluisha29/pseudocode-and-flowchart-4e4c506a33a1" TargetMode="External"/><Relationship Id="rId10" Type="http://schemas.openxmlformats.org/officeDocument/2006/relationships/hyperlink" Target="https://www.irjet.net/archives/V6/i9/IRJET-V6I9188.pdf" TargetMode="External"/><Relationship Id="rId4" Type="http://schemas.openxmlformats.org/officeDocument/2006/relationships/hyperlink" Target="https://www.open.edu/openlearn/money-business/leadership-management/how-teams-work/content-section-4.1" TargetMode="External"/><Relationship Id="rId9" Type="http://schemas.openxmlformats.org/officeDocument/2006/relationships/hyperlink" Target="https://analyticssteps.com/blogs/ethical-considerations-natural-language-processing-nlp" TargetMode="External"/><Relationship Id="rId14" Type="http://schemas.openxmlformats.org/officeDocument/2006/relationships/hyperlink" Target="https://www.techtarget.com/whatis/definition/pseudocode#:~:text=Pseudocode%20is%20a%20detailed%20yet,involved%20in%20the%20development%20proces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aspiretrainingteam.co.uk/what-leadership-and-management-can-do-for-your-business/&#8203;" TargetMode="External"/><Relationship Id="rId7" Type="http://schemas.openxmlformats.org/officeDocument/2006/relationships/hyperlink" Target="https://opennlp.apache.org/download.html" TargetMode="External"/><Relationship Id="rId2" Type="http://schemas.openxmlformats.org/officeDocument/2006/relationships/hyperlink" Target="https://playitgreen.com/our-values-togetherness/" TargetMode="External"/><Relationship Id="rId1" Type="http://schemas.openxmlformats.org/officeDocument/2006/relationships/slideLayout" Target="../slideLayouts/slideLayout2.xml"/><Relationship Id="rId6" Type="http://schemas.openxmlformats.org/officeDocument/2006/relationships/hyperlink" Target="https://stanfordnlp.github.io/CoreNLP/" TargetMode="External"/><Relationship Id="rId5" Type="http://schemas.openxmlformats.org/officeDocument/2006/relationships/hyperlink" Target="https://www.irjet.net/archives/V6/i9/IRJET-V6I9188.pdf" TargetMode="External"/><Relationship Id="rId4" Type="http://schemas.openxmlformats.org/officeDocument/2006/relationships/hyperlink" Target="https://www.cxtoday.com/contact-centre/what-is-natural-language-processing-nl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nancial graphs on a dark display">
            <a:extLst>
              <a:ext uri="{FF2B5EF4-FFF2-40B4-BE49-F238E27FC236}">
                <a16:creationId xmlns:a16="http://schemas.microsoft.com/office/drawing/2014/main" id="{8E301BC4-8384-49F0-D229-9A8C9066B6A2}"/>
              </a:ext>
            </a:extLst>
          </p:cNvPr>
          <p:cNvPicPr>
            <a:picLocks noChangeAspect="1"/>
          </p:cNvPicPr>
          <p:nvPr/>
        </p:nvPicPr>
        <p:blipFill rotWithShape="1">
          <a:blip r:embed="rId2">
            <a:alphaModFix amt="50000"/>
          </a:blip>
          <a:srcRect t="10000"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6033CFBD-C27B-AE65-50E3-3DF0580B6560}"/>
              </a:ext>
            </a:extLst>
          </p:cNvPr>
          <p:cNvSpPr>
            <a:spLocks noGrp="1"/>
          </p:cNvSpPr>
          <p:nvPr>
            <p:ph type="ctrTitle"/>
          </p:nvPr>
        </p:nvSpPr>
        <p:spPr>
          <a:xfrm>
            <a:off x="1524000" y="1122362"/>
            <a:ext cx="9144000" cy="3704851"/>
          </a:xfrm>
        </p:spPr>
        <p:txBody>
          <a:bodyPr>
            <a:normAutofit/>
          </a:bodyPr>
          <a:lstStyle/>
          <a:p>
            <a:r>
              <a:rPr lang="en-GB" b="1" i="1">
                <a:solidFill>
                  <a:srgbClr val="FFFFFF"/>
                </a:solidFill>
              </a:rPr>
              <a:t>Emerging Trends</a:t>
            </a:r>
            <a:br>
              <a:rPr lang="en-GB" i="1"/>
            </a:br>
            <a:br>
              <a:rPr lang="en-GB" i="1"/>
            </a:br>
            <a:r>
              <a:rPr lang="en-GB" sz="5400" i="1">
                <a:solidFill>
                  <a:srgbClr val="FFFFFF"/>
                </a:solidFill>
                <a:cs typeface="Calibri Light"/>
              </a:rPr>
              <a:t>Evaluation of Developing an AI Text Parser</a:t>
            </a:r>
            <a:endParaRPr lang="en-US" sz="5400">
              <a:solidFill>
                <a:srgbClr val="FFFFFF"/>
              </a:solidFill>
              <a:cs typeface="Calibri Light" panose="020F0302020204030204"/>
            </a:endParaRPr>
          </a:p>
        </p:txBody>
      </p:sp>
    </p:spTree>
    <p:extLst>
      <p:ext uri="{BB962C8B-B14F-4D97-AF65-F5344CB8AC3E}">
        <p14:creationId xmlns:p14="http://schemas.microsoft.com/office/powerpoint/2010/main" val="1244005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hands holding their fists together&#10;&#10;Description automatically generated">
            <a:extLst>
              <a:ext uri="{FF2B5EF4-FFF2-40B4-BE49-F238E27FC236}">
                <a16:creationId xmlns:a16="http://schemas.microsoft.com/office/drawing/2014/main" id="{1FF48A13-CB4A-9411-B4FC-1E43B9F583DA}"/>
              </a:ext>
            </a:extLst>
          </p:cNvPr>
          <p:cNvPicPr>
            <a:picLocks noChangeAspect="1"/>
          </p:cNvPicPr>
          <p:nvPr/>
        </p:nvPicPr>
        <p:blipFill rotWithShape="1">
          <a:blip r:embed="rId3"/>
          <a:srcRect t="4662" r="33859" b="2323"/>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F52FD-29DE-6C86-0368-5B6B273BFC03}"/>
              </a:ext>
            </a:extLst>
          </p:cNvPr>
          <p:cNvSpPr>
            <a:spLocks noGrp="1"/>
          </p:cNvSpPr>
          <p:nvPr>
            <p:ph type="title"/>
          </p:nvPr>
        </p:nvSpPr>
        <p:spPr>
          <a:xfrm>
            <a:off x="371094" y="1086924"/>
            <a:ext cx="3438144" cy="1199076"/>
          </a:xfrm>
        </p:spPr>
        <p:txBody>
          <a:bodyPr anchor="b">
            <a:normAutofit/>
          </a:bodyPr>
          <a:lstStyle/>
          <a:p>
            <a:r>
              <a:rPr lang="en-GB" sz="4000" b="1">
                <a:solidFill>
                  <a:schemeClr val="bg1"/>
                </a:solidFill>
                <a:cs typeface="Calibri Light"/>
              </a:rPr>
              <a:t>Shane Clement 134351</a:t>
            </a:r>
            <a:endParaRPr lang="en-GB" sz="3600" b="1">
              <a:solidFill>
                <a:schemeClr val="bg1"/>
              </a:solidFill>
              <a:cs typeface="Calibri Light" panose="020F0302020204030204"/>
            </a:endParaRP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2D4F7E6-EAD1-5D2E-7EE9-8F7465ED22EA}"/>
              </a:ext>
            </a:extLst>
          </p:cNvPr>
          <p:cNvSpPr>
            <a:spLocks noGrp="1"/>
          </p:cNvSpPr>
          <p:nvPr>
            <p:ph idx="1"/>
          </p:nvPr>
        </p:nvSpPr>
        <p:spPr>
          <a:xfrm>
            <a:off x="371093" y="2718054"/>
            <a:ext cx="4523166" cy="3207258"/>
          </a:xfrm>
        </p:spPr>
        <p:txBody>
          <a:bodyPr anchor="t">
            <a:normAutofit/>
          </a:bodyPr>
          <a:lstStyle/>
          <a:p>
            <a:pPr marL="0" indent="0">
              <a:buNone/>
            </a:pPr>
            <a:r>
              <a:rPr lang="en-US" sz="4000" b="1">
                <a:solidFill>
                  <a:schemeClr val="bg1"/>
                </a:solidFill>
                <a:ea typeface="Calibri" panose="020F0502020204030204"/>
                <a:cs typeface="Calibri"/>
              </a:rPr>
              <a:t>Roles</a:t>
            </a:r>
          </a:p>
          <a:p>
            <a:pPr marL="0" indent="0">
              <a:buNone/>
            </a:pPr>
            <a:endParaRPr lang="en-US" sz="4000" b="1">
              <a:solidFill>
                <a:schemeClr val="bg1"/>
              </a:solidFill>
              <a:ea typeface="Calibri" panose="020F0502020204030204"/>
              <a:cs typeface="Calibri"/>
            </a:endParaRPr>
          </a:p>
          <a:p>
            <a:pPr marL="571500" indent="-571500"/>
            <a:r>
              <a:rPr lang="en-US" sz="3600">
                <a:solidFill>
                  <a:schemeClr val="bg1"/>
                </a:solidFill>
                <a:cs typeface="Calibri" panose="020F0502020204030204"/>
              </a:rPr>
              <a:t>Team Leader</a:t>
            </a:r>
            <a:endParaRPr lang="en-US">
              <a:solidFill>
                <a:schemeClr val="bg1"/>
              </a:solidFill>
              <a:ea typeface="Calibri" panose="020F0502020204030204"/>
              <a:cs typeface="Calibri" panose="020F0502020204030204"/>
            </a:endParaRPr>
          </a:p>
          <a:p>
            <a:pPr marL="0" indent="0">
              <a:buNone/>
            </a:pPr>
            <a:endParaRPr lang="en-US" sz="3600">
              <a:solidFill>
                <a:schemeClr val="bg1"/>
              </a:solidFill>
              <a:cs typeface="Calibri" panose="020F0502020204030204"/>
            </a:endParaRPr>
          </a:p>
          <a:p>
            <a:pPr marL="571500" indent="-571500"/>
            <a:r>
              <a:rPr lang="en-US" sz="3600">
                <a:solidFill>
                  <a:schemeClr val="bg1"/>
                </a:solidFill>
                <a:cs typeface="Calibri" panose="020F0502020204030204"/>
              </a:rPr>
              <a:t>Software Designer</a:t>
            </a:r>
            <a:endParaRPr lang="en-US" sz="3600">
              <a:solidFill>
                <a:schemeClr val="bg1"/>
              </a:solidFill>
              <a:ea typeface="Calibri"/>
              <a:cs typeface="Calibri" panose="020F0502020204030204"/>
            </a:endParaRPr>
          </a:p>
        </p:txBody>
      </p:sp>
    </p:spTree>
    <p:extLst>
      <p:ext uri="{BB962C8B-B14F-4D97-AF65-F5344CB8AC3E}">
        <p14:creationId xmlns:p14="http://schemas.microsoft.com/office/powerpoint/2010/main" val="3819006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68823-D698-C63B-3890-A5E698800729}"/>
              </a:ext>
            </a:extLst>
          </p:cNvPr>
          <p:cNvSpPr>
            <a:spLocks noGrp="1"/>
          </p:cNvSpPr>
          <p:nvPr>
            <p:ph type="title"/>
          </p:nvPr>
        </p:nvSpPr>
        <p:spPr>
          <a:xfrm>
            <a:off x="630936" y="639520"/>
            <a:ext cx="3429000" cy="1719072"/>
          </a:xfrm>
        </p:spPr>
        <p:txBody>
          <a:bodyPr anchor="b">
            <a:normAutofit/>
          </a:bodyPr>
          <a:lstStyle/>
          <a:p>
            <a:r>
              <a:rPr lang="en-GB" sz="4600" b="1">
                <a:cs typeface="Calibri Light"/>
              </a:rPr>
              <a:t>Team Leader</a:t>
            </a:r>
            <a:endParaRPr lang="en-GB" sz="4600" b="1"/>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58A126-A1EF-26A2-5D69-4C50245B737F}"/>
              </a:ext>
            </a:extLst>
          </p:cNvPr>
          <p:cNvSpPr>
            <a:spLocks noGrp="1"/>
          </p:cNvSpPr>
          <p:nvPr>
            <p:ph idx="1"/>
          </p:nvPr>
        </p:nvSpPr>
        <p:spPr>
          <a:xfrm>
            <a:off x="644543" y="2807208"/>
            <a:ext cx="3524250" cy="3410712"/>
          </a:xfrm>
        </p:spPr>
        <p:txBody>
          <a:bodyPr vert="horz" lIns="91440" tIns="45720" rIns="91440" bIns="45720" rtlCol="0" anchor="t">
            <a:normAutofit fontScale="92500"/>
          </a:bodyPr>
          <a:lstStyle/>
          <a:p>
            <a:r>
              <a:rPr lang="en-GB" sz="2200">
                <a:cs typeface="Calibri"/>
              </a:rPr>
              <a:t>Ensures aims and objectives</a:t>
            </a:r>
          </a:p>
          <a:p>
            <a:r>
              <a:rPr lang="en-GB" sz="2200">
                <a:cs typeface="Calibri"/>
              </a:rPr>
              <a:t>Highlight struggling members</a:t>
            </a:r>
          </a:p>
          <a:p>
            <a:r>
              <a:rPr lang="en-GB" sz="2200">
                <a:cs typeface="Calibri"/>
              </a:rPr>
              <a:t>Decision-making</a:t>
            </a:r>
            <a:endParaRPr lang="en-GB"/>
          </a:p>
          <a:p>
            <a:r>
              <a:rPr lang="en-GB" sz="2200">
                <a:cs typeface="Calibri"/>
              </a:rPr>
              <a:t>Communication amongst members</a:t>
            </a:r>
          </a:p>
          <a:p>
            <a:r>
              <a:rPr lang="en-GB" sz="2200">
                <a:cs typeface="Calibri"/>
              </a:rPr>
              <a:t>Progress and performance checks</a:t>
            </a:r>
            <a:endParaRPr lang="en-US" sz="2200">
              <a:cs typeface="Calibri"/>
            </a:endParaRPr>
          </a:p>
          <a:p>
            <a:r>
              <a:rPr lang="en-GB" sz="2200">
                <a:cs typeface="Calibri"/>
              </a:rPr>
              <a:t>Motivational mechanisms</a:t>
            </a:r>
          </a:p>
          <a:p>
            <a:pPr marL="0" indent="0">
              <a:buNone/>
            </a:pPr>
            <a:r>
              <a:rPr lang="en-GB" sz="2200">
                <a:cs typeface="Calibri"/>
              </a:rPr>
              <a:t>(2, 3, 4 p.11)</a:t>
            </a:r>
          </a:p>
        </p:txBody>
      </p:sp>
      <p:pic>
        <p:nvPicPr>
          <p:cNvPr id="4" name="Picture 3" descr="Train Team Leaders Well">
            <a:extLst>
              <a:ext uri="{FF2B5EF4-FFF2-40B4-BE49-F238E27FC236}">
                <a16:creationId xmlns:a16="http://schemas.microsoft.com/office/drawing/2014/main" id="{72C5D7E1-627F-AE0E-B009-D76865742B0B}"/>
              </a:ext>
            </a:extLst>
          </p:cNvPr>
          <p:cNvPicPr>
            <a:picLocks noChangeAspect="1"/>
          </p:cNvPicPr>
          <p:nvPr/>
        </p:nvPicPr>
        <p:blipFill>
          <a:blip r:embed="rId3"/>
          <a:stretch>
            <a:fillRect/>
          </a:stretch>
        </p:blipFill>
        <p:spPr>
          <a:xfrm>
            <a:off x="4654296" y="1452810"/>
            <a:ext cx="6903720" cy="3952379"/>
          </a:xfrm>
          <a:prstGeom prst="rect">
            <a:avLst/>
          </a:prstGeom>
        </p:spPr>
      </p:pic>
    </p:spTree>
    <p:extLst>
      <p:ext uri="{BB962C8B-B14F-4D97-AF65-F5344CB8AC3E}">
        <p14:creationId xmlns:p14="http://schemas.microsoft.com/office/powerpoint/2010/main" val="3784819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8A3E4-44B0-657F-0DEA-D2CD28986AF6}"/>
              </a:ext>
            </a:extLst>
          </p:cNvPr>
          <p:cNvSpPr>
            <a:spLocks noGrp="1"/>
          </p:cNvSpPr>
          <p:nvPr>
            <p:ph type="title"/>
          </p:nvPr>
        </p:nvSpPr>
        <p:spPr>
          <a:xfrm>
            <a:off x="601980" y="1519"/>
            <a:ext cx="4368602" cy="1956841"/>
          </a:xfrm>
        </p:spPr>
        <p:txBody>
          <a:bodyPr vert="horz" lIns="91440" tIns="45720" rIns="91440" bIns="45720" rtlCol="0" anchor="b">
            <a:normAutofit/>
          </a:bodyPr>
          <a:lstStyle/>
          <a:p>
            <a:r>
              <a:rPr lang="en-US" sz="4600" b="1"/>
              <a:t>Software Designer </a:t>
            </a:r>
            <a:br>
              <a:rPr lang="en-US" sz="4600" b="1">
                <a:ea typeface="Calibri Light"/>
                <a:cs typeface="Calibri Light"/>
              </a:rPr>
            </a:br>
            <a:r>
              <a:rPr lang="en-US" sz="3200" b="1">
                <a:ea typeface="Calibri Light"/>
                <a:cs typeface="Calibri Light"/>
              </a:rPr>
              <a:t>NLP</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3B88735-C9FD-1B39-7F01-D6E020419954}"/>
              </a:ext>
            </a:extLst>
          </p:cNvPr>
          <p:cNvSpPr txBox="1"/>
          <p:nvPr/>
        </p:nvSpPr>
        <p:spPr>
          <a:xfrm>
            <a:off x="601980" y="2227356"/>
            <a:ext cx="4416116" cy="43376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endParaRPr lang="en-US" sz="2400">
              <a:cs typeface="Calibri"/>
            </a:endParaRPr>
          </a:p>
          <a:p>
            <a:pPr marL="285750" indent="-228600">
              <a:lnSpc>
                <a:spcPct val="90000"/>
              </a:lnSpc>
              <a:spcAft>
                <a:spcPts val="600"/>
              </a:spcAft>
              <a:buFont typeface="Arial" panose="020B0604020202020204" pitchFamily="34" charset="0"/>
              <a:buChar char="•"/>
            </a:pPr>
            <a:r>
              <a:rPr lang="en-US" sz="2000"/>
              <a:t>Linguistic Technology to interpret natural language</a:t>
            </a:r>
            <a:endParaRPr lang="en-US" sz="2000">
              <a:cs typeface="Calibri"/>
            </a:endParaRPr>
          </a:p>
          <a:p>
            <a:pPr marL="285750" indent="-228600">
              <a:lnSpc>
                <a:spcPct val="90000"/>
              </a:lnSpc>
              <a:spcAft>
                <a:spcPts val="600"/>
              </a:spcAft>
              <a:buFont typeface="Arial" panose="020B0604020202020204" pitchFamily="34" charset="0"/>
              <a:buChar char="•"/>
            </a:pPr>
            <a:r>
              <a:rPr lang="en-US" sz="2000" err="1"/>
              <a:t>Formulises</a:t>
            </a:r>
            <a:r>
              <a:rPr lang="en-US" sz="2000"/>
              <a:t> text probabilities through AI</a:t>
            </a:r>
            <a:endParaRPr lang="en-US" sz="2000">
              <a:cs typeface="Calibri"/>
            </a:endParaRPr>
          </a:p>
          <a:p>
            <a:pPr marL="285750" indent="-228600">
              <a:lnSpc>
                <a:spcPct val="90000"/>
              </a:lnSpc>
              <a:spcAft>
                <a:spcPts val="600"/>
              </a:spcAft>
              <a:buFont typeface="Arial" panose="020B0604020202020204" pitchFamily="34" charset="0"/>
              <a:buChar char="•"/>
            </a:pPr>
            <a:r>
              <a:rPr lang="en-US" sz="2000" err="1"/>
              <a:t>Analyse</a:t>
            </a:r>
            <a:r>
              <a:rPr lang="en-US" sz="2000"/>
              <a:t>, comprehend, manipulate natural language (5)</a:t>
            </a:r>
            <a:endParaRPr lang="en-US" sz="2000">
              <a:cs typeface="Calibri"/>
            </a:endParaRPr>
          </a:p>
          <a:p>
            <a:pPr marL="285750" indent="-228600">
              <a:lnSpc>
                <a:spcPct val="90000"/>
              </a:lnSpc>
              <a:spcAft>
                <a:spcPts val="600"/>
              </a:spcAft>
              <a:buFont typeface="Arial" panose="020B0604020202020204" pitchFamily="34" charset="0"/>
              <a:buChar char="•"/>
            </a:pPr>
            <a:r>
              <a:rPr lang="en-US" sz="2000">
                <a:cs typeface="Calibri"/>
              </a:rPr>
              <a:t>Improves workflow efficiency, reading and writing skills</a:t>
            </a:r>
            <a:endParaRPr lang="en-US" sz="2000">
              <a:ea typeface="Calibri"/>
              <a:cs typeface="Calibri"/>
            </a:endParaRPr>
          </a:p>
          <a:p>
            <a:pPr marL="285750" indent="-228600">
              <a:lnSpc>
                <a:spcPct val="90000"/>
              </a:lnSpc>
              <a:spcAft>
                <a:spcPts val="600"/>
              </a:spcAft>
              <a:buFont typeface="Arial" panose="020B0604020202020204" pitchFamily="34" charset="0"/>
              <a:buChar char="•"/>
            </a:pPr>
            <a:r>
              <a:rPr lang="en-US" sz="2000">
                <a:cs typeface="Calibri"/>
              </a:rPr>
              <a:t>Open-source: financial</a:t>
            </a:r>
          </a:p>
          <a:p>
            <a:pPr marL="285750" indent="-228600">
              <a:lnSpc>
                <a:spcPct val="90000"/>
              </a:lnSpc>
              <a:spcAft>
                <a:spcPts val="600"/>
              </a:spcAft>
              <a:buFont typeface="Arial" panose="020B0604020202020204" pitchFamily="34" charset="0"/>
              <a:buChar char="•"/>
            </a:pPr>
            <a:r>
              <a:rPr lang="en-US" sz="2000">
                <a:cs typeface="Calibri"/>
              </a:rPr>
              <a:t>Ethics (6, 7, 8)</a:t>
            </a:r>
          </a:p>
          <a:p>
            <a:pPr marL="742950" lvl="1" indent="-228600">
              <a:lnSpc>
                <a:spcPct val="90000"/>
              </a:lnSpc>
              <a:spcAft>
                <a:spcPts val="600"/>
              </a:spcAft>
              <a:buFont typeface="Courier New" panose="020B0604020202020204" pitchFamily="34" charset="0"/>
              <a:buChar char="o"/>
            </a:pPr>
            <a:r>
              <a:rPr lang="en-US">
                <a:cs typeface="Calibri"/>
              </a:rPr>
              <a:t>Privacy concerns</a:t>
            </a:r>
          </a:p>
          <a:p>
            <a:pPr marL="742950" lvl="1" indent="-228600">
              <a:lnSpc>
                <a:spcPct val="90000"/>
              </a:lnSpc>
              <a:spcAft>
                <a:spcPts val="600"/>
              </a:spcAft>
              <a:buFont typeface="Courier New" panose="020B0604020202020204" pitchFamily="34" charset="0"/>
              <a:buChar char="o"/>
            </a:pPr>
            <a:r>
              <a:rPr lang="en-US">
                <a:cs typeface="Calibri"/>
              </a:rPr>
              <a:t>Regulations</a:t>
            </a:r>
          </a:p>
        </p:txBody>
      </p:sp>
      <p:pic>
        <p:nvPicPr>
          <p:cNvPr id="4" name="Picture 3" descr="What Is Natural Language Processing (NLP)?">
            <a:extLst>
              <a:ext uri="{FF2B5EF4-FFF2-40B4-BE49-F238E27FC236}">
                <a16:creationId xmlns:a16="http://schemas.microsoft.com/office/drawing/2014/main" id="{B9086D37-A556-0FB9-BBBE-22416DA74E24}"/>
              </a:ext>
            </a:extLst>
          </p:cNvPr>
          <p:cNvPicPr>
            <a:picLocks noChangeAspect="1"/>
          </p:cNvPicPr>
          <p:nvPr/>
        </p:nvPicPr>
        <p:blipFill rotWithShape="1">
          <a:blip r:embed="rId3"/>
          <a:srcRect l="20719" r="2913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38387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D98AC1-2CB8-F538-1AC9-7056E935952C}"/>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AD387-15A9-9658-04F7-E069A6A747E1}"/>
              </a:ext>
            </a:extLst>
          </p:cNvPr>
          <p:cNvSpPr>
            <a:spLocks noGrp="1"/>
          </p:cNvSpPr>
          <p:nvPr>
            <p:ph type="title"/>
          </p:nvPr>
        </p:nvSpPr>
        <p:spPr>
          <a:xfrm>
            <a:off x="838200" y="365125"/>
            <a:ext cx="10515600" cy="1325563"/>
          </a:xfrm>
        </p:spPr>
        <p:txBody>
          <a:bodyPr>
            <a:normAutofit/>
          </a:bodyPr>
          <a:lstStyle/>
          <a:p>
            <a:r>
              <a:rPr lang="en-GB" sz="5400" b="1"/>
              <a:t>Software Designer </a:t>
            </a:r>
            <a:br>
              <a:rPr lang="en-GB" sz="5400" b="1"/>
            </a:br>
            <a:r>
              <a:rPr lang="en-GB" sz="3200" b="1"/>
              <a:t>Investigating NLP Libraries</a:t>
            </a:r>
            <a:endParaRPr lang="en-US" sz="3200" b="1">
              <a:cs typeface="Calibri Light"/>
            </a:endParaRPr>
          </a:p>
        </p:txBody>
      </p:sp>
      <p:sp>
        <p:nvSpPr>
          <p:cNvPr id="2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5CB717F8-7CC5-8F5A-AB92-641C72AFB110}"/>
              </a:ext>
            </a:extLst>
          </p:cNvPr>
          <p:cNvSpPr/>
          <p:nvPr/>
        </p:nvSpPr>
        <p:spPr>
          <a:xfrm>
            <a:off x="832576" y="2009281"/>
            <a:ext cx="3472430" cy="348223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Download - Apache OpenNLP">
            <a:extLst>
              <a:ext uri="{FF2B5EF4-FFF2-40B4-BE49-F238E27FC236}">
                <a16:creationId xmlns:a16="http://schemas.microsoft.com/office/drawing/2014/main" id="{9D25FC03-7394-AF4B-5EDC-597A705CB0A7}"/>
              </a:ext>
            </a:extLst>
          </p:cNvPr>
          <p:cNvPicPr>
            <a:picLocks noChangeAspect="1"/>
          </p:cNvPicPr>
          <p:nvPr/>
        </p:nvPicPr>
        <p:blipFill>
          <a:blip r:embed="rId3"/>
          <a:stretch>
            <a:fillRect/>
          </a:stretch>
        </p:blipFill>
        <p:spPr>
          <a:xfrm>
            <a:off x="998823" y="2534366"/>
            <a:ext cx="3073634" cy="793763"/>
          </a:xfrm>
          <a:prstGeom prst="rect">
            <a:avLst/>
          </a:prstGeom>
        </p:spPr>
      </p:pic>
      <p:sp>
        <p:nvSpPr>
          <p:cNvPr id="12" name="Content Placeholder 2">
            <a:extLst>
              <a:ext uri="{FF2B5EF4-FFF2-40B4-BE49-F238E27FC236}">
                <a16:creationId xmlns:a16="http://schemas.microsoft.com/office/drawing/2014/main" id="{C8CBCC48-F2A0-E69D-1472-D04793C84BBE}"/>
              </a:ext>
            </a:extLst>
          </p:cNvPr>
          <p:cNvSpPr txBox="1">
            <a:spLocks/>
          </p:cNvSpPr>
          <p:nvPr/>
        </p:nvSpPr>
        <p:spPr>
          <a:xfrm>
            <a:off x="8383109" y="2126776"/>
            <a:ext cx="2242076" cy="42186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685800">
              <a:spcBef>
                <a:spcPts val="750"/>
              </a:spcBef>
              <a:buNone/>
            </a:pPr>
            <a:r>
              <a:rPr lang="en-GB" sz="2100" b="1" kern="1200">
                <a:latin typeface="+mn-lt"/>
                <a:ea typeface="+mn-ea"/>
                <a:cs typeface="Calibri"/>
              </a:rPr>
              <a:t>Stanford </a:t>
            </a:r>
            <a:r>
              <a:rPr lang="en-GB" sz="2100" b="1" kern="1200" err="1">
                <a:latin typeface="+mn-lt"/>
                <a:ea typeface="+mn-ea"/>
                <a:cs typeface="Calibri"/>
              </a:rPr>
              <a:t>CoreNLP</a:t>
            </a:r>
            <a:endParaRPr lang="en-US" sz="2100" b="1" kern="1200" err="1">
              <a:latin typeface="+mn-lt"/>
              <a:cs typeface="Calibri"/>
            </a:endParaRPr>
          </a:p>
          <a:p>
            <a:pPr marL="342900" lvl="1" indent="0" defTabSz="685800">
              <a:spcBef>
                <a:spcPts val="375"/>
              </a:spcBef>
              <a:buNone/>
            </a:pPr>
            <a:endParaRPr lang="en-GB" sz="1800" kern="1200">
              <a:solidFill>
                <a:schemeClr val="tx1"/>
              </a:solidFill>
              <a:latin typeface="+mn-lt"/>
              <a:ea typeface="+mn-ea"/>
              <a:cs typeface="Calibri"/>
            </a:endParaRPr>
          </a:p>
          <a:p>
            <a:pPr marL="171450" indent="-171450" defTabSz="685800">
              <a:spcBef>
                <a:spcPts val="750"/>
              </a:spcBef>
            </a:pPr>
            <a:endParaRPr lang="en-GB" sz="2100" kern="1200">
              <a:solidFill>
                <a:schemeClr val="tx1"/>
              </a:solidFill>
              <a:latin typeface="+mn-lt"/>
              <a:ea typeface="+mn-ea"/>
              <a:cs typeface="Calibri"/>
            </a:endParaRPr>
          </a:p>
          <a:p>
            <a:pPr lvl="1"/>
            <a:endParaRPr lang="en-GB"/>
          </a:p>
        </p:txBody>
      </p:sp>
      <p:sp>
        <p:nvSpPr>
          <p:cNvPr id="14" name="Content Placeholder 2">
            <a:extLst>
              <a:ext uri="{FF2B5EF4-FFF2-40B4-BE49-F238E27FC236}">
                <a16:creationId xmlns:a16="http://schemas.microsoft.com/office/drawing/2014/main" id="{99FF6F47-9A46-43A2-F2AD-CD0BCE73501C}"/>
              </a:ext>
            </a:extLst>
          </p:cNvPr>
          <p:cNvSpPr txBox="1">
            <a:spLocks/>
          </p:cNvSpPr>
          <p:nvPr/>
        </p:nvSpPr>
        <p:spPr>
          <a:xfrm>
            <a:off x="1410686" y="2116567"/>
            <a:ext cx="2242076" cy="42186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defTabSz="685800">
              <a:spcBef>
                <a:spcPts val="750"/>
              </a:spcBef>
              <a:buNone/>
            </a:pPr>
            <a:r>
              <a:rPr lang="en-GB" sz="2100" b="1" kern="1200">
                <a:latin typeface="+mn-lt"/>
                <a:ea typeface="+mn-ea"/>
                <a:cs typeface="Calibri"/>
              </a:rPr>
              <a:t>Apache </a:t>
            </a:r>
            <a:r>
              <a:rPr lang="en-GB" sz="2100" b="1" kern="1200" err="1">
                <a:latin typeface="+mn-lt"/>
                <a:ea typeface="+mn-ea"/>
                <a:cs typeface="Calibri"/>
              </a:rPr>
              <a:t>OpenNLP</a:t>
            </a:r>
            <a:endParaRPr lang="en-US" sz="2100" b="1" kern="1200" err="1">
              <a:latin typeface="+mn-lt"/>
              <a:cs typeface="Calibri"/>
            </a:endParaRPr>
          </a:p>
          <a:p>
            <a:pPr marL="342900" lvl="1" indent="0" defTabSz="685800">
              <a:spcBef>
                <a:spcPts val="375"/>
              </a:spcBef>
              <a:buNone/>
            </a:pPr>
            <a:endParaRPr lang="en-GB" sz="1800" kern="1200">
              <a:solidFill>
                <a:schemeClr val="tx1"/>
              </a:solidFill>
              <a:latin typeface="+mn-lt"/>
              <a:ea typeface="+mn-ea"/>
              <a:cs typeface="Calibri"/>
            </a:endParaRPr>
          </a:p>
          <a:p>
            <a:pPr marL="171450" indent="-171450" defTabSz="685800">
              <a:spcBef>
                <a:spcPts val="750"/>
              </a:spcBef>
            </a:pPr>
            <a:endParaRPr lang="en-GB" sz="2100" kern="1200">
              <a:solidFill>
                <a:schemeClr val="tx1"/>
              </a:solidFill>
              <a:latin typeface="+mn-lt"/>
              <a:ea typeface="+mn-ea"/>
              <a:cs typeface="Calibri"/>
            </a:endParaRPr>
          </a:p>
          <a:p>
            <a:pPr lvl="1"/>
            <a:endParaRPr lang="en-GB"/>
          </a:p>
        </p:txBody>
      </p:sp>
      <p:pic>
        <p:nvPicPr>
          <p:cNvPr id="15" name="Picture 14">
            <a:extLst>
              <a:ext uri="{FF2B5EF4-FFF2-40B4-BE49-F238E27FC236}">
                <a16:creationId xmlns:a16="http://schemas.microsoft.com/office/drawing/2014/main" id="{B93A141B-1D33-863A-1BA0-B2ED4F7ADF24}"/>
              </a:ext>
            </a:extLst>
          </p:cNvPr>
          <p:cNvPicPr>
            <a:picLocks noChangeAspect="1"/>
          </p:cNvPicPr>
          <p:nvPr/>
        </p:nvPicPr>
        <p:blipFill>
          <a:blip r:embed="rId4"/>
          <a:stretch>
            <a:fillRect/>
          </a:stretch>
        </p:blipFill>
        <p:spPr>
          <a:xfrm>
            <a:off x="7982169" y="2556655"/>
            <a:ext cx="3043311" cy="790363"/>
          </a:xfrm>
          <a:prstGeom prst="rect">
            <a:avLst/>
          </a:prstGeom>
        </p:spPr>
      </p:pic>
      <p:sp>
        <p:nvSpPr>
          <p:cNvPr id="18" name="TextBox 17">
            <a:extLst>
              <a:ext uri="{FF2B5EF4-FFF2-40B4-BE49-F238E27FC236}">
                <a16:creationId xmlns:a16="http://schemas.microsoft.com/office/drawing/2014/main" id="{558763FF-35E8-AFC1-E4ED-8561B4371C7B}"/>
              </a:ext>
            </a:extLst>
          </p:cNvPr>
          <p:cNvSpPr txBox="1"/>
          <p:nvPr/>
        </p:nvSpPr>
        <p:spPr>
          <a:xfrm>
            <a:off x="1087613" y="3490459"/>
            <a:ext cx="2687700" cy="1963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r>
              <a:rPr lang="en-GB" sz="1350" b="1" kern="1200">
                <a:solidFill>
                  <a:schemeClr val="tx1"/>
                </a:solidFill>
                <a:latin typeface="+mn-lt"/>
                <a:ea typeface="+mn-ea"/>
                <a:cs typeface="Calibri"/>
              </a:rPr>
              <a:t>Benefits</a:t>
            </a:r>
          </a:p>
          <a:p>
            <a:pPr marL="214313" indent="-214313" defTabSz="685800">
              <a:buFont typeface="Arial"/>
              <a:buChar char="•"/>
            </a:pPr>
            <a:r>
              <a:rPr lang="en-GB" sz="1350" kern="1200">
                <a:solidFill>
                  <a:schemeClr val="tx1"/>
                </a:solidFill>
                <a:latin typeface="+mn-lt"/>
                <a:ea typeface="+mn-ea"/>
                <a:cs typeface="Calibri"/>
              </a:rPr>
              <a:t>Accurate</a:t>
            </a:r>
            <a:endParaRPr lang="en-US" sz="1350" kern="1200">
              <a:solidFill>
                <a:schemeClr val="tx1"/>
              </a:solidFill>
              <a:latin typeface="+mn-lt"/>
              <a:ea typeface="+mn-ea"/>
              <a:cs typeface="Calibri" panose="020F0502020204030204"/>
            </a:endParaRPr>
          </a:p>
          <a:p>
            <a:pPr marL="214313" indent="-214313" defTabSz="685800">
              <a:buFont typeface="Arial"/>
              <a:buChar char="•"/>
            </a:pPr>
            <a:r>
              <a:rPr lang="en-GB" sz="1350" kern="1200">
                <a:solidFill>
                  <a:schemeClr val="tx1"/>
                </a:solidFill>
                <a:latin typeface="+mn-lt"/>
                <a:ea typeface="+mn-ea"/>
                <a:cs typeface="Calibri"/>
              </a:rPr>
              <a:t>Customisable</a:t>
            </a:r>
          </a:p>
          <a:p>
            <a:pPr marL="214313" indent="-214313" defTabSz="685800">
              <a:buFont typeface="Arial"/>
              <a:buChar char="•"/>
            </a:pPr>
            <a:r>
              <a:rPr lang="en-GB" sz="1350" kern="1200">
                <a:solidFill>
                  <a:schemeClr val="tx1"/>
                </a:solidFill>
                <a:latin typeface="+mn-lt"/>
                <a:ea typeface="+mn-ea"/>
                <a:cs typeface="Calibri"/>
              </a:rPr>
              <a:t>Integration</a:t>
            </a:r>
          </a:p>
          <a:p>
            <a:pPr marL="214313" indent="-214313" defTabSz="685800">
              <a:buFont typeface="Arial"/>
              <a:buChar char="•"/>
            </a:pPr>
            <a:r>
              <a:rPr lang="en-GB" sz="1350" kern="1200">
                <a:solidFill>
                  <a:schemeClr val="tx1"/>
                </a:solidFill>
                <a:latin typeface="+mn-lt"/>
                <a:ea typeface="+mn-ea"/>
                <a:cs typeface="Calibri"/>
              </a:rPr>
              <a:t>Open Source </a:t>
            </a:r>
          </a:p>
          <a:p>
            <a:pPr defTabSz="685800"/>
            <a:endParaRPr lang="en-GB" sz="1350" kern="1200">
              <a:solidFill>
                <a:schemeClr val="tx1"/>
              </a:solidFill>
              <a:latin typeface="+mn-lt"/>
              <a:ea typeface="+mn-ea"/>
              <a:cs typeface="Calibri"/>
            </a:endParaRPr>
          </a:p>
          <a:p>
            <a:pPr defTabSz="685800"/>
            <a:r>
              <a:rPr lang="en-GB" sz="1350" b="1" kern="1200">
                <a:solidFill>
                  <a:schemeClr val="tx1"/>
                </a:solidFill>
                <a:latin typeface="+mn-lt"/>
                <a:ea typeface="+mn-ea"/>
                <a:cs typeface="Calibri"/>
              </a:rPr>
              <a:t>Drawbacks</a:t>
            </a:r>
          </a:p>
          <a:p>
            <a:pPr marL="214313" indent="-214313" defTabSz="685800">
              <a:buFont typeface="Arial"/>
              <a:buChar char="•"/>
            </a:pPr>
            <a:r>
              <a:rPr lang="en-GB" sz="1350" kern="1200">
                <a:solidFill>
                  <a:schemeClr val="tx1"/>
                </a:solidFill>
                <a:latin typeface="+mn-lt"/>
                <a:ea typeface="+mn-ea"/>
                <a:cs typeface="Calibri"/>
              </a:rPr>
              <a:t>Limited Documentation</a:t>
            </a:r>
          </a:p>
          <a:p>
            <a:pPr marL="214313" indent="-214313" defTabSz="685800">
              <a:buFont typeface="Arial"/>
              <a:buChar char="•"/>
            </a:pPr>
            <a:r>
              <a:rPr lang="en-GB" sz="1350" kern="1200">
                <a:solidFill>
                  <a:schemeClr val="tx1"/>
                </a:solidFill>
                <a:latin typeface="+mn-lt"/>
                <a:ea typeface="+mn-ea"/>
                <a:cs typeface="Calibri"/>
              </a:rPr>
              <a:t>Learning Difficulties</a:t>
            </a:r>
            <a:endParaRPr lang="en-GB">
              <a:cs typeface="Calibri"/>
            </a:endParaRPr>
          </a:p>
        </p:txBody>
      </p:sp>
      <p:sp>
        <p:nvSpPr>
          <p:cNvPr id="19" name="TextBox 18">
            <a:extLst>
              <a:ext uri="{FF2B5EF4-FFF2-40B4-BE49-F238E27FC236}">
                <a16:creationId xmlns:a16="http://schemas.microsoft.com/office/drawing/2014/main" id="{2BBD3060-8632-C373-789E-EF29D9EA5F67}"/>
              </a:ext>
            </a:extLst>
          </p:cNvPr>
          <p:cNvSpPr txBox="1"/>
          <p:nvPr/>
        </p:nvSpPr>
        <p:spPr>
          <a:xfrm>
            <a:off x="8156759" y="3512230"/>
            <a:ext cx="2687700" cy="15427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r>
              <a:rPr lang="en-GB" sz="1350" b="1" kern="1200">
                <a:solidFill>
                  <a:schemeClr val="tx1"/>
                </a:solidFill>
                <a:latin typeface="+mn-lt"/>
                <a:ea typeface="+mn-ea"/>
                <a:cs typeface="Calibri"/>
              </a:rPr>
              <a:t>Benefits</a:t>
            </a:r>
          </a:p>
          <a:p>
            <a:pPr marL="214313" indent="-214313" defTabSz="685800">
              <a:buFont typeface="Arial"/>
              <a:buChar char="•"/>
            </a:pPr>
            <a:r>
              <a:rPr lang="en-GB" sz="1350" kern="1200">
                <a:solidFill>
                  <a:schemeClr val="tx1"/>
                </a:solidFill>
                <a:latin typeface="+mn-lt"/>
                <a:ea typeface="+mn-ea"/>
                <a:cs typeface="Calibri"/>
              </a:rPr>
              <a:t>Eclectic Documentation </a:t>
            </a:r>
            <a:endParaRPr lang="en-US" sz="1350" kern="1200">
              <a:solidFill>
                <a:schemeClr val="tx1"/>
              </a:solidFill>
              <a:latin typeface="+mn-lt"/>
              <a:ea typeface="+mn-ea"/>
              <a:cs typeface="Calibri" panose="020F0502020204030204"/>
            </a:endParaRPr>
          </a:p>
          <a:p>
            <a:pPr marL="214313" indent="-214313" defTabSz="685800">
              <a:buFont typeface="Arial"/>
              <a:buChar char="•"/>
            </a:pPr>
            <a:r>
              <a:rPr lang="en-GB" sz="1350" kern="1200">
                <a:solidFill>
                  <a:schemeClr val="tx1"/>
                </a:solidFill>
                <a:latin typeface="+mn-lt"/>
                <a:ea typeface="+mn-ea"/>
                <a:cs typeface="Calibri"/>
              </a:rPr>
              <a:t>Simplistic Comprehension</a:t>
            </a:r>
          </a:p>
          <a:p>
            <a:pPr marL="214313" indent="-214313" defTabSz="685800">
              <a:buFont typeface="Arial"/>
              <a:buChar char="•"/>
            </a:pPr>
            <a:r>
              <a:rPr lang="en-GB" sz="1350" kern="1200">
                <a:solidFill>
                  <a:schemeClr val="tx1"/>
                </a:solidFill>
                <a:latin typeface="+mn-lt"/>
                <a:ea typeface="+mn-ea"/>
                <a:cs typeface="Calibri"/>
              </a:rPr>
              <a:t>Open Source</a:t>
            </a:r>
          </a:p>
          <a:p>
            <a:pPr marL="214313" indent="-214313" defTabSz="685800">
              <a:buFont typeface="Arial"/>
              <a:buChar char="•"/>
            </a:pPr>
            <a:endParaRPr lang="en-GB" sz="1350" kern="1200">
              <a:solidFill>
                <a:schemeClr val="tx1"/>
              </a:solidFill>
              <a:latin typeface="+mn-lt"/>
              <a:ea typeface="+mn-ea"/>
              <a:cs typeface="Calibri"/>
            </a:endParaRPr>
          </a:p>
          <a:p>
            <a:pPr defTabSz="685800"/>
            <a:r>
              <a:rPr lang="en-GB" sz="1350" b="1" kern="1200">
                <a:solidFill>
                  <a:schemeClr val="tx1"/>
                </a:solidFill>
                <a:latin typeface="+mn-lt"/>
                <a:ea typeface="+mn-ea"/>
                <a:cs typeface="Calibri"/>
              </a:rPr>
              <a:t>Drawbacks</a:t>
            </a:r>
          </a:p>
          <a:p>
            <a:pPr marL="214313" indent="-214313" defTabSz="685800">
              <a:buFont typeface="Arial"/>
              <a:buChar char="•"/>
            </a:pPr>
            <a:r>
              <a:rPr lang="en-GB" sz="1350" kern="1200">
                <a:solidFill>
                  <a:schemeClr val="tx1"/>
                </a:solidFill>
                <a:latin typeface="+mn-lt"/>
                <a:ea typeface="+mn-ea"/>
                <a:cs typeface="Calibri"/>
              </a:rPr>
              <a:t>Skill required for documentation</a:t>
            </a:r>
            <a:endParaRPr lang="en-GB">
              <a:cs typeface="Calibri"/>
            </a:endParaRPr>
          </a:p>
        </p:txBody>
      </p:sp>
      <p:sp>
        <p:nvSpPr>
          <p:cNvPr id="21" name="Rectangle: Rounded Corners 20">
            <a:extLst>
              <a:ext uri="{FF2B5EF4-FFF2-40B4-BE49-F238E27FC236}">
                <a16:creationId xmlns:a16="http://schemas.microsoft.com/office/drawing/2014/main" id="{C3BAE7BD-34A2-9E3D-0C86-F06642A93F12}"/>
              </a:ext>
            </a:extLst>
          </p:cNvPr>
          <p:cNvSpPr/>
          <p:nvPr/>
        </p:nvSpPr>
        <p:spPr>
          <a:xfrm>
            <a:off x="7764394" y="2031052"/>
            <a:ext cx="3472430" cy="348223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black line on a white background&#10;&#10;Description automatically generated">
            <a:extLst>
              <a:ext uri="{FF2B5EF4-FFF2-40B4-BE49-F238E27FC236}">
                <a16:creationId xmlns:a16="http://schemas.microsoft.com/office/drawing/2014/main" id="{37BF8F97-9F39-7FD7-D76A-871C286AA416}"/>
              </a:ext>
            </a:extLst>
          </p:cNvPr>
          <p:cNvPicPr>
            <a:picLocks noChangeAspect="1"/>
          </p:cNvPicPr>
          <p:nvPr/>
        </p:nvPicPr>
        <p:blipFill>
          <a:blip r:embed="rId5"/>
          <a:stretch>
            <a:fillRect/>
          </a:stretch>
        </p:blipFill>
        <p:spPr>
          <a:xfrm>
            <a:off x="971826" y="5601606"/>
            <a:ext cx="10248348" cy="888809"/>
          </a:xfrm>
          <a:prstGeom prst="rect">
            <a:avLst/>
          </a:prstGeom>
        </p:spPr>
      </p:pic>
      <p:sp>
        <p:nvSpPr>
          <p:cNvPr id="6" name="TextBox 5">
            <a:extLst>
              <a:ext uri="{FF2B5EF4-FFF2-40B4-BE49-F238E27FC236}">
                <a16:creationId xmlns:a16="http://schemas.microsoft.com/office/drawing/2014/main" id="{777E4669-F77D-0813-8BE9-5F2017102C36}"/>
              </a:ext>
            </a:extLst>
          </p:cNvPr>
          <p:cNvSpPr txBox="1"/>
          <p:nvPr/>
        </p:nvSpPr>
        <p:spPr>
          <a:xfrm>
            <a:off x="4613265" y="2067368"/>
            <a:ext cx="296294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ea typeface="Calibri"/>
                <a:cs typeface="Calibri"/>
              </a:rPr>
              <a:t>OpenNLP</a:t>
            </a:r>
            <a:endParaRPr lang="en-GB" b="1">
              <a:ea typeface="Calibri"/>
              <a:cs typeface="Calibri"/>
            </a:endParaRPr>
          </a:p>
          <a:p>
            <a:pPr marL="285750" indent="-285750">
              <a:buFont typeface="Arial"/>
              <a:buChar char="•"/>
            </a:pPr>
            <a:r>
              <a:rPr lang="en-GB">
                <a:ea typeface="Calibri"/>
                <a:cs typeface="Calibri"/>
              </a:rPr>
              <a:t>Java toolkit that comprises of NLP tasks (9)</a:t>
            </a:r>
          </a:p>
          <a:p>
            <a:r>
              <a:rPr lang="en-GB" b="1" err="1">
                <a:ea typeface="Calibri"/>
                <a:cs typeface="Calibri"/>
              </a:rPr>
              <a:t>CoreNLP</a:t>
            </a:r>
            <a:endParaRPr lang="en-GB" b="1">
              <a:ea typeface="Calibri"/>
              <a:cs typeface="Calibri"/>
            </a:endParaRPr>
          </a:p>
          <a:p>
            <a:pPr marL="285750" indent="-285750">
              <a:buFont typeface="Arial"/>
              <a:buChar char="•"/>
            </a:pPr>
            <a:r>
              <a:rPr lang="en-GB">
                <a:ea typeface="Calibri"/>
                <a:cs typeface="Calibri"/>
              </a:rPr>
              <a:t>Sentence Deconstruction</a:t>
            </a:r>
          </a:p>
          <a:p>
            <a:pPr marL="285750" indent="-285750">
              <a:buFont typeface="Arial"/>
              <a:buChar char="•"/>
            </a:pPr>
            <a:r>
              <a:rPr lang="en-GB">
                <a:ea typeface="Calibri"/>
                <a:cs typeface="Calibri"/>
              </a:rPr>
              <a:t>Word meaning comprehension (10)</a:t>
            </a:r>
            <a:endParaRPr lang="en-GB"/>
          </a:p>
          <a:p>
            <a:endParaRPr lang="en-GB">
              <a:ea typeface="Calibri"/>
              <a:cs typeface="Calibri"/>
            </a:endParaRPr>
          </a:p>
          <a:p>
            <a:pPr marL="285750" indent="-285750">
              <a:buFont typeface="Arial"/>
              <a:buChar char="•"/>
            </a:pPr>
            <a:r>
              <a:rPr lang="en-GB">
                <a:ea typeface="Calibri"/>
                <a:cs typeface="Calibri"/>
              </a:rPr>
              <a:t>Online tutorials formed process understanding </a:t>
            </a:r>
          </a:p>
          <a:p>
            <a:pPr marL="285750" indent="-285750">
              <a:buFont typeface="Arial"/>
              <a:buChar char="•"/>
            </a:pPr>
            <a:r>
              <a:rPr lang="en-GB">
                <a:ea typeface="Calibri"/>
                <a:cs typeface="Calibri"/>
              </a:rPr>
              <a:t>Spell-checking incapabilities </a:t>
            </a:r>
          </a:p>
        </p:txBody>
      </p:sp>
    </p:spTree>
    <p:extLst>
      <p:ext uri="{BB962C8B-B14F-4D97-AF65-F5344CB8AC3E}">
        <p14:creationId xmlns:p14="http://schemas.microsoft.com/office/powerpoint/2010/main" val="125581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diagram&#10;&#10;Description automatically generated">
            <a:extLst>
              <a:ext uri="{FF2B5EF4-FFF2-40B4-BE49-F238E27FC236}">
                <a16:creationId xmlns:a16="http://schemas.microsoft.com/office/drawing/2014/main" id="{477A6679-C114-E807-0E0F-C7ADE71C75E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180336"/>
            <a:ext cx="10718276" cy="5677664"/>
          </a:xfrm>
        </p:spPr>
      </p:pic>
      <p:sp>
        <p:nvSpPr>
          <p:cNvPr id="2" name="Title 1">
            <a:extLst>
              <a:ext uri="{FF2B5EF4-FFF2-40B4-BE49-F238E27FC236}">
                <a16:creationId xmlns:a16="http://schemas.microsoft.com/office/drawing/2014/main" id="{4B4437D5-24C4-0C61-1BD2-71D821F86753}"/>
              </a:ext>
            </a:extLst>
          </p:cNvPr>
          <p:cNvSpPr>
            <a:spLocks noGrp="1"/>
          </p:cNvSpPr>
          <p:nvPr>
            <p:ph type="title"/>
          </p:nvPr>
        </p:nvSpPr>
        <p:spPr/>
        <p:txBody>
          <a:bodyPr/>
          <a:lstStyle/>
          <a:p>
            <a:r>
              <a:rPr lang="en-GB" b="1"/>
              <a:t>Software Design</a:t>
            </a:r>
            <a:br>
              <a:rPr lang="en-GB" b="1"/>
            </a:br>
            <a:r>
              <a:rPr lang="en-GB" sz="3200" b="1"/>
              <a:t>DFD Level 1</a:t>
            </a:r>
          </a:p>
        </p:txBody>
      </p:sp>
    </p:spTree>
    <p:extLst>
      <p:ext uri="{BB962C8B-B14F-4D97-AF65-F5344CB8AC3E}">
        <p14:creationId xmlns:p14="http://schemas.microsoft.com/office/powerpoint/2010/main" val="147127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storage system&#10;&#10;Description automatically generated">
            <a:extLst>
              <a:ext uri="{FF2B5EF4-FFF2-40B4-BE49-F238E27FC236}">
                <a16:creationId xmlns:a16="http://schemas.microsoft.com/office/drawing/2014/main" id="{40464DB9-5567-5A04-2828-D094698DA26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35960" y="562929"/>
            <a:ext cx="8668138" cy="6067696"/>
          </a:xfrm>
        </p:spPr>
      </p:pic>
      <p:sp>
        <p:nvSpPr>
          <p:cNvPr id="2" name="Title 1">
            <a:extLst>
              <a:ext uri="{FF2B5EF4-FFF2-40B4-BE49-F238E27FC236}">
                <a16:creationId xmlns:a16="http://schemas.microsoft.com/office/drawing/2014/main" id="{4B4437D5-24C4-0C61-1BD2-71D821F86753}"/>
              </a:ext>
            </a:extLst>
          </p:cNvPr>
          <p:cNvSpPr>
            <a:spLocks noGrp="1"/>
          </p:cNvSpPr>
          <p:nvPr>
            <p:ph type="title"/>
          </p:nvPr>
        </p:nvSpPr>
        <p:spPr/>
        <p:txBody>
          <a:bodyPr/>
          <a:lstStyle/>
          <a:p>
            <a:r>
              <a:rPr lang="en-GB" b="1"/>
              <a:t>Software Designer</a:t>
            </a:r>
            <a:br>
              <a:rPr lang="en-GB" b="1"/>
            </a:br>
            <a:r>
              <a:rPr lang="en-GB" sz="3200" b="1"/>
              <a:t>File Storage</a:t>
            </a:r>
          </a:p>
        </p:txBody>
      </p:sp>
    </p:spTree>
    <p:extLst>
      <p:ext uri="{BB962C8B-B14F-4D97-AF65-F5344CB8AC3E}">
        <p14:creationId xmlns:p14="http://schemas.microsoft.com/office/powerpoint/2010/main" val="24173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437D5-24C4-0C61-1BD2-71D821F86753}"/>
              </a:ext>
            </a:extLst>
          </p:cNvPr>
          <p:cNvSpPr>
            <a:spLocks noGrp="1"/>
          </p:cNvSpPr>
          <p:nvPr>
            <p:ph type="title"/>
          </p:nvPr>
        </p:nvSpPr>
        <p:spPr>
          <a:xfrm>
            <a:off x="838200" y="365125"/>
            <a:ext cx="6001139" cy="1325563"/>
          </a:xfrm>
        </p:spPr>
        <p:txBody>
          <a:bodyPr/>
          <a:lstStyle/>
          <a:p>
            <a:r>
              <a:rPr lang="en-GB" b="1"/>
              <a:t>Software Designer</a:t>
            </a:r>
            <a:br>
              <a:rPr lang="en-GB" b="1"/>
            </a:br>
            <a:r>
              <a:rPr lang="en-GB" sz="3200" b="1"/>
              <a:t>Pseudocode </a:t>
            </a:r>
          </a:p>
        </p:txBody>
      </p:sp>
      <p:sp>
        <p:nvSpPr>
          <p:cNvPr id="6" name="TextBox 5">
            <a:extLst>
              <a:ext uri="{FF2B5EF4-FFF2-40B4-BE49-F238E27FC236}">
                <a16:creationId xmlns:a16="http://schemas.microsoft.com/office/drawing/2014/main" id="{E0BCB95E-3C43-18DC-52FF-67090135C5A2}"/>
              </a:ext>
            </a:extLst>
          </p:cNvPr>
          <p:cNvSpPr txBox="1"/>
          <p:nvPr/>
        </p:nvSpPr>
        <p:spPr>
          <a:xfrm>
            <a:off x="4611289" y="1348683"/>
            <a:ext cx="4933655" cy="5078313"/>
          </a:xfrm>
          <a:prstGeom prst="rect">
            <a:avLst/>
          </a:prstGeom>
          <a:noFill/>
        </p:spPr>
        <p:txBody>
          <a:bodyPr wrap="square" lIns="91440" tIns="45720" rIns="91440" bIns="45720" rtlCol="0" anchor="t">
            <a:spAutoFit/>
          </a:bodyPr>
          <a:lstStyle/>
          <a:p>
            <a:r>
              <a:rPr lang="en-GB" b="1"/>
              <a:t>Start Tokenization</a:t>
            </a:r>
          </a:p>
          <a:p>
            <a:endParaRPr lang="en-GB"/>
          </a:p>
          <a:p>
            <a:r>
              <a:rPr lang="en-GB"/>
              <a:t> // Initialize the tokenization process</a:t>
            </a:r>
            <a:endParaRPr lang="en-GB">
              <a:ea typeface="Calibri"/>
              <a:cs typeface="Calibri"/>
            </a:endParaRPr>
          </a:p>
          <a:p>
            <a:r>
              <a:rPr lang="en-GB"/>
              <a:t> SET </a:t>
            </a:r>
            <a:r>
              <a:rPr lang="en-GB" err="1"/>
              <a:t>tokenModel</a:t>
            </a:r>
            <a:r>
              <a:rPr lang="en-GB"/>
              <a:t> = </a:t>
            </a:r>
            <a:r>
              <a:rPr lang="en-GB" err="1"/>
              <a:t>TokeniserModel</a:t>
            </a:r>
            <a:r>
              <a:rPr lang="en-GB"/>
              <a:t>()</a:t>
            </a:r>
            <a:endParaRPr lang="en-GB">
              <a:ea typeface="Calibri"/>
              <a:cs typeface="Calibri"/>
            </a:endParaRPr>
          </a:p>
          <a:p>
            <a:endParaRPr lang="en-GB"/>
          </a:p>
          <a:p>
            <a:r>
              <a:rPr lang="en-GB"/>
              <a:t> // Prompt the user for input text</a:t>
            </a:r>
          </a:p>
          <a:p>
            <a:r>
              <a:rPr lang="en-GB"/>
              <a:t>GET </a:t>
            </a:r>
            <a:r>
              <a:rPr lang="en-GB" err="1"/>
              <a:t>inputText</a:t>
            </a:r>
            <a:r>
              <a:rPr lang="en-GB"/>
              <a:t> = "John travelled to Italy for holiday."</a:t>
            </a:r>
            <a:endParaRPr lang="en-GB">
              <a:ea typeface="Calibri"/>
              <a:cs typeface="Calibri"/>
            </a:endParaRPr>
          </a:p>
          <a:p>
            <a:endParaRPr lang="en-GB"/>
          </a:p>
          <a:p>
            <a:r>
              <a:rPr lang="en-GB"/>
              <a:t> // Tokenize the input text using the specified model</a:t>
            </a:r>
            <a:endParaRPr lang="en-GB">
              <a:ea typeface="Calibri"/>
              <a:cs typeface="Calibri"/>
            </a:endParaRPr>
          </a:p>
          <a:p>
            <a:r>
              <a:rPr lang="en-GB"/>
              <a:t>SET </a:t>
            </a:r>
            <a:r>
              <a:rPr lang="en-GB" err="1"/>
              <a:t>tokenizedText</a:t>
            </a:r>
            <a:r>
              <a:rPr lang="en-GB"/>
              <a:t> = </a:t>
            </a:r>
            <a:r>
              <a:rPr lang="en-GB" err="1"/>
              <a:t>tokenizeText</a:t>
            </a:r>
            <a:r>
              <a:rPr lang="en-GB"/>
              <a:t>(</a:t>
            </a:r>
            <a:r>
              <a:rPr lang="en-GB" err="1"/>
              <a:t>inputText</a:t>
            </a:r>
            <a:r>
              <a:rPr lang="en-GB"/>
              <a:t>, </a:t>
            </a:r>
            <a:r>
              <a:rPr lang="en-GB" err="1"/>
              <a:t>tokenModel</a:t>
            </a:r>
            <a:r>
              <a:rPr lang="en-GB"/>
              <a:t>)</a:t>
            </a:r>
            <a:endParaRPr lang="en-GB">
              <a:ea typeface="Calibri"/>
              <a:cs typeface="Calibri"/>
            </a:endParaRPr>
          </a:p>
          <a:p>
            <a:endParaRPr lang="en-GB"/>
          </a:p>
          <a:p>
            <a:r>
              <a:rPr lang="en-GB"/>
              <a:t>// Output the tokenized text</a:t>
            </a:r>
            <a:endParaRPr lang="en-GB">
              <a:ea typeface="Calibri"/>
              <a:cs typeface="Calibri"/>
            </a:endParaRPr>
          </a:p>
          <a:p>
            <a:r>
              <a:rPr lang="en-GB"/>
              <a:t>OUTPUT </a:t>
            </a:r>
            <a:r>
              <a:rPr lang="en-GB" err="1"/>
              <a:t>tokenizedText</a:t>
            </a:r>
            <a:endParaRPr lang="en-GB">
              <a:ea typeface="Calibri"/>
              <a:cs typeface="Calibri"/>
            </a:endParaRPr>
          </a:p>
          <a:p>
            <a:endParaRPr lang="en-GB"/>
          </a:p>
          <a:p>
            <a:r>
              <a:rPr lang="en-GB" b="1"/>
              <a:t>End Algorithm</a:t>
            </a:r>
            <a:endParaRPr lang="en-GB" b="1">
              <a:ea typeface="Calibri"/>
              <a:cs typeface="Calibri"/>
            </a:endParaRPr>
          </a:p>
        </p:txBody>
      </p:sp>
      <p:pic>
        <p:nvPicPr>
          <p:cNvPr id="3" name="Picture 2" descr="A diagram of a user input text&#10;&#10;Description automatically generated">
            <a:extLst>
              <a:ext uri="{FF2B5EF4-FFF2-40B4-BE49-F238E27FC236}">
                <a16:creationId xmlns:a16="http://schemas.microsoft.com/office/drawing/2014/main" id="{C08DF947-087D-CEF0-477C-543B0859101E}"/>
              </a:ext>
            </a:extLst>
          </p:cNvPr>
          <p:cNvPicPr>
            <a:picLocks noChangeAspect="1"/>
          </p:cNvPicPr>
          <p:nvPr/>
        </p:nvPicPr>
        <p:blipFill>
          <a:blip r:embed="rId3"/>
          <a:stretch>
            <a:fillRect/>
          </a:stretch>
        </p:blipFill>
        <p:spPr>
          <a:xfrm>
            <a:off x="9540002" y="76199"/>
            <a:ext cx="1350483" cy="6705601"/>
          </a:xfrm>
          <a:prstGeom prst="rect">
            <a:avLst/>
          </a:prstGeom>
        </p:spPr>
      </p:pic>
      <p:sp>
        <p:nvSpPr>
          <p:cNvPr id="4" name="Rectangle: Rounded Corners 3">
            <a:extLst>
              <a:ext uri="{FF2B5EF4-FFF2-40B4-BE49-F238E27FC236}">
                <a16:creationId xmlns:a16="http://schemas.microsoft.com/office/drawing/2014/main" id="{2D5A8CAA-8BDB-EE1D-8ADD-ACACC6697EAC}"/>
              </a:ext>
            </a:extLst>
          </p:cNvPr>
          <p:cNvSpPr/>
          <p:nvPr/>
        </p:nvSpPr>
        <p:spPr>
          <a:xfrm>
            <a:off x="4369543" y="1306285"/>
            <a:ext cx="4773282" cy="533400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E065AE0-7450-2349-409E-36F243F42B96}"/>
              </a:ext>
            </a:extLst>
          </p:cNvPr>
          <p:cNvSpPr txBox="1"/>
          <p:nvPr/>
        </p:nvSpPr>
        <p:spPr>
          <a:xfrm>
            <a:off x="1026367" y="1959428"/>
            <a:ext cx="3172408"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ea typeface="Calibri"/>
                <a:cs typeface="Calibri"/>
              </a:rPr>
              <a:t>Convey how each model and task will execute</a:t>
            </a:r>
            <a:endParaRPr lang="en-US" sz="2000">
              <a:ea typeface="Calibri"/>
              <a:cs typeface="Calibri"/>
            </a:endParaRPr>
          </a:p>
          <a:p>
            <a:pPr marL="285750" indent="-285750">
              <a:buFont typeface="Arial"/>
              <a:buChar char="•"/>
            </a:pPr>
            <a:r>
              <a:rPr lang="en-GB" sz="2000">
                <a:ea typeface="Calibri"/>
                <a:cs typeface="Calibri"/>
              </a:rPr>
              <a:t>Natural language that acts as a blueprint</a:t>
            </a:r>
          </a:p>
          <a:p>
            <a:pPr marL="285750" indent="-285750">
              <a:buFont typeface="Arial"/>
              <a:buChar char="•"/>
            </a:pPr>
            <a:r>
              <a:rPr lang="en-GB" sz="2000">
                <a:ea typeface="Calibri"/>
                <a:cs typeface="Calibri"/>
              </a:rPr>
              <a:t>Key principles of each algorithm </a:t>
            </a:r>
          </a:p>
          <a:p>
            <a:pPr marL="285750" indent="-285750">
              <a:buFont typeface="Arial"/>
              <a:buChar char="•"/>
            </a:pPr>
            <a:r>
              <a:rPr lang="en-GB" sz="2000">
                <a:ea typeface="Calibri"/>
                <a:cs typeface="Calibri"/>
              </a:rPr>
              <a:t>Audience from a technical/non-technical perspective</a:t>
            </a:r>
          </a:p>
          <a:p>
            <a:pPr marL="285750" indent="-285750">
              <a:buFont typeface="Arial"/>
              <a:buChar char="•"/>
            </a:pPr>
            <a:r>
              <a:rPr lang="en-GB" sz="2000">
                <a:ea typeface="Calibri"/>
                <a:cs typeface="Calibri"/>
              </a:rPr>
              <a:t>Flowchart represented the flow of each algorithm</a:t>
            </a:r>
          </a:p>
          <a:p>
            <a:pPr marL="285750" indent="-285750">
              <a:buFont typeface="Arial"/>
              <a:buChar char="•"/>
            </a:pPr>
            <a:r>
              <a:rPr lang="en-GB" sz="2000">
                <a:ea typeface="Calibri"/>
                <a:cs typeface="Calibri"/>
              </a:rPr>
              <a:t>Sequential order</a:t>
            </a:r>
          </a:p>
        </p:txBody>
      </p:sp>
    </p:spTree>
    <p:extLst>
      <p:ext uri="{BB962C8B-B14F-4D97-AF65-F5344CB8AC3E}">
        <p14:creationId xmlns:p14="http://schemas.microsoft.com/office/powerpoint/2010/main" val="4004639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84D31-E40B-74A7-5B7B-8D94E04C362A}"/>
              </a:ext>
            </a:extLst>
          </p:cNvPr>
          <p:cNvSpPr>
            <a:spLocks noGrp="1"/>
          </p:cNvSpPr>
          <p:nvPr>
            <p:ph type="title"/>
          </p:nvPr>
        </p:nvSpPr>
        <p:spPr>
          <a:xfrm>
            <a:off x="841248" y="548640"/>
            <a:ext cx="3600860" cy="5431536"/>
          </a:xfrm>
        </p:spPr>
        <p:txBody>
          <a:bodyPr>
            <a:normAutofit/>
          </a:bodyPr>
          <a:lstStyle/>
          <a:p>
            <a:r>
              <a:rPr lang="en-GB" sz="5400" b="1">
                <a:cs typeface="Calibri Light"/>
              </a:rPr>
              <a:t>References </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34A4DF-11AF-D62F-FF4D-CBCA1E79E71C}"/>
              </a:ext>
            </a:extLst>
          </p:cNvPr>
          <p:cNvSpPr>
            <a:spLocks noGrp="1"/>
          </p:cNvSpPr>
          <p:nvPr>
            <p:ph idx="1"/>
          </p:nvPr>
        </p:nvSpPr>
        <p:spPr>
          <a:xfrm>
            <a:off x="5116893" y="353145"/>
            <a:ext cx="6224335" cy="6150403"/>
          </a:xfrm>
        </p:spPr>
        <p:txBody>
          <a:bodyPr vert="horz" lIns="91440" tIns="45720" rIns="91440" bIns="45720" rtlCol="0" anchor="ctr">
            <a:noAutofit/>
          </a:bodyPr>
          <a:lstStyle/>
          <a:p>
            <a:pPr>
              <a:spcBef>
                <a:spcPts val="0"/>
              </a:spcBef>
              <a:buAutoNum type="arabicPeriod"/>
            </a:pPr>
            <a:r>
              <a:rPr lang="en-GB" sz="900" err="1">
                <a:cs typeface="Calibri" panose="020F0502020204030204"/>
              </a:rPr>
              <a:t>Bibri</a:t>
            </a:r>
            <a:r>
              <a:rPr lang="en-GB" sz="900">
                <a:cs typeface="Calibri" panose="020F0502020204030204"/>
              </a:rPr>
              <a:t> ES, </a:t>
            </a:r>
            <a:r>
              <a:rPr lang="en-GB" sz="900" err="1">
                <a:cs typeface="Calibri" panose="020F0502020204030204"/>
              </a:rPr>
              <a:t>Krogstie</a:t>
            </a:r>
            <a:r>
              <a:rPr lang="en-GB" sz="900">
                <a:cs typeface="Calibri" panose="020F0502020204030204"/>
              </a:rPr>
              <a:t> J, </a:t>
            </a:r>
            <a:r>
              <a:rPr lang="en-GB" sz="900" err="1">
                <a:cs typeface="Calibri" panose="020F0502020204030204"/>
              </a:rPr>
              <a:t>Kaboli</a:t>
            </a:r>
            <a:r>
              <a:rPr lang="en-GB" sz="900">
                <a:cs typeface="Calibri" panose="020F0502020204030204"/>
              </a:rPr>
              <a:t> A, </a:t>
            </a:r>
            <a:r>
              <a:rPr lang="en-GB" sz="900" err="1">
                <a:cs typeface="Calibri" panose="020F0502020204030204"/>
              </a:rPr>
              <a:t>Alahi</a:t>
            </a:r>
            <a:r>
              <a:rPr lang="en-GB" sz="900">
                <a:cs typeface="Calibri" panose="020F0502020204030204"/>
              </a:rPr>
              <a:t> A. Smarter eco-cities and their leading-edge artificial intelligence of things solutions for environmental sustainability: A comprehensive systematic review. Environmental Science and Ecotechnology. 2023;19. Available from: </a:t>
            </a:r>
            <a:r>
              <a:rPr lang="en-GB" sz="900">
                <a:cs typeface="Calibri" panose="020F0502020204030204"/>
                <a:hlinkClick r:id="rId2"/>
              </a:rPr>
              <a:t>https://www.sciencedirect.com/science/article/pii/S2666498423000959</a:t>
            </a:r>
            <a:endParaRPr lang="en-GB" sz="900">
              <a:cs typeface="Calibri" panose="020F0502020204030204"/>
            </a:endParaRPr>
          </a:p>
          <a:p>
            <a:pPr>
              <a:spcBef>
                <a:spcPts val="0"/>
              </a:spcBef>
              <a:buAutoNum type="arabicPeriod"/>
            </a:pPr>
            <a:r>
              <a:rPr lang="en-US" sz="900">
                <a:cs typeface="Calibri" panose="020F0502020204030204"/>
              </a:rPr>
              <a:t>Team Leaders Make Great Project Managers. University of Silicon Valley. Usv.edu. 2019 [Accessed on 10.01.2024] Available from: </a:t>
            </a:r>
            <a:r>
              <a:rPr lang="en-US" sz="900">
                <a:cs typeface="Calibri" panose="020F0502020204030204"/>
                <a:hlinkClick r:id="rId3"/>
              </a:rPr>
              <a:t>https://usv.edu/blog/team-leaders-make-great-project-managers/</a:t>
            </a:r>
            <a:endParaRPr lang="en-US" sz="900">
              <a:cs typeface="Calibri" panose="020F0502020204030204"/>
            </a:endParaRPr>
          </a:p>
          <a:p>
            <a:pPr>
              <a:spcBef>
                <a:spcPts val="0"/>
              </a:spcBef>
              <a:buAutoNum type="arabicPeriod"/>
            </a:pPr>
            <a:r>
              <a:rPr lang="en-US" sz="900">
                <a:cs typeface="Calibri" panose="020F0502020204030204"/>
              </a:rPr>
              <a:t>How teams work [Internet]. </a:t>
            </a:r>
            <a:r>
              <a:rPr lang="en-US" sz="900" err="1">
                <a:cs typeface="Calibri" panose="020F0502020204030204"/>
              </a:rPr>
              <a:t>OpenLearn</a:t>
            </a:r>
            <a:r>
              <a:rPr lang="en-US" sz="900">
                <a:cs typeface="Calibri" panose="020F0502020204030204"/>
              </a:rPr>
              <a:t>. 2024 [Accessed on 10.01.2024]. Available from: </a:t>
            </a:r>
            <a:r>
              <a:rPr lang="en-US" sz="900">
                <a:cs typeface="Calibri" panose="020F0502020204030204"/>
                <a:hlinkClick r:id="rId4"/>
              </a:rPr>
              <a:t>https://www.open.edu/openlearn/money-business/leadership-management/how-teams-work/content-section-4.1</a:t>
            </a:r>
            <a:endParaRPr lang="en-US" sz="900">
              <a:cs typeface="Calibri" panose="020F0502020204030204"/>
            </a:endParaRPr>
          </a:p>
          <a:p>
            <a:pPr>
              <a:spcBef>
                <a:spcPts val="0"/>
              </a:spcBef>
              <a:buAutoNum type="arabicPeriod"/>
            </a:pPr>
            <a:r>
              <a:rPr lang="en-US" sz="900" err="1">
                <a:cs typeface="Calibri" panose="020F0502020204030204"/>
              </a:rPr>
              <a:t>Bachiochi</a:t>
            </a:r>
            <a:r>
              <a:rPr lang="en-US" sz="900">
                <a:cs typeface="Calibri" panose="020F0502020204030204"/>
              </a:rPr>
              <a:t>, P.D., </a:t>
            </a:r>
            <a:r>
              <a:rPr lang="en-US" sz="900" err="1">
                <a:cs typeface="Calibri" panose="020F0502020204030204"/>
              </a:rPr>
              <a:t>Rogelberg</a:t>
            </a:r>
            <a:r>
              <a:rPr lang="en-US" sz="900">
                <a:cs typeface="Calibri" panose="020F0502020204030204"/>
              </a:rPr>
              <a:t>, S., O'Connor, M.S., &amp; Elder, A.E. The Qualities of an Effective Team Leader. </a:t>
            </a:r>
            <a:r>
              <a:rPr lang="en-US" sz="900" i="1">
                <a:cs typeface="Calibri" panose="020F0502020204030204"/>
              </a:rPr>
              <a:t>Organization Development Journal. 2000;18(</a:t>
            </a:r>
            <a:r>
              <a:rPr lang="en-US" sz="900">
                <a:cs typeface="Calibri" panose="020F0502020204030204"/>
              </a:rPr>
              <a:t>1). Available from: </a:t>
            </a:r>
            <a:r>
              <a:rPr lang="en-US" sz="900">
                <a:cs typeface="Calibri" panose="020F0502020204030204"/>
                <a:hlinkClick r:id="rId5"/>
              </a:rPr>
              <a:t>https://www.researchgate.net/profile/Peter-Bachiochi/publication/241758706_THE_QUALITIES_OF_AN_EFFECTIVE_TEAM_LEADER/links/55cb60a908aebc967dfe0cdb/THE-QUALITIES-OF-AN-EFFECTIVE-TEAM-LEADER.pdf</a:t>
            </a:r>
            <a:endParaRPr lang="en-GB" sz="900">
              <a:cs typeface="Calibri" panose="020F0502020204030204"/>
            </a:endParaRPr>
          </a:p>
          <a:p>
            <a:pPr>
              <a:spcBef>
                <a:spcPts val="0"/>
              </a:spcBef>
              <a:buAutoNum type="arabicPeriod"/>
            </a:pPr>
            <a:r>
              <a:rPr lang="en-GB" sz="900">
                <a:cs typeface="Calibri" panose="020F0502020204030204"/>
              </a:rPr>
              <a:t>Khurana D, Koli A &amp;Khatter K. Natural language processing: state of the art, current trends and challenges. Multimedia Tools and Applications. 2023. DOI </a:t>
            </a:r>
            <a:r>
              <a:rPr lang="en-GB" sz="900">
                <a:cs typeface="Calibri" panose="020F0502020204030204"/>
                <a:hlinkClick r:id="rId6"/>
              </a:rPr>
              <a:t>https://doi.org/10.1007/s11042-022-13428-4</a:t>
            </a:r>
            <a:endParaRPr lang="en-US" sz="900">
              <a:cs typeface="Calibri" panose="020F0502020204030204"/>
            </a:endParaRPr>
          </a:p>
          <a:p>
            <a:pPr>
              <a:lnSpc>
                <a:spcPct val="100000"/>
              </a:lnSpc>
              <a:spcBef>
                <a:spcPts val="0"/>
              </a:spcBef>
              <a:buAutoNum type="arabicPeriod"/>
            </a:pPr>
            <a:r>
              <a:rPr lang="en-GB" sz="900">
                <a:cs typeface="Calibri" panose="020F0502020204030204"/>
              </a:rPr>
              <a:t>Crossley S. Natural Language Processing In Education. 2020 [Accessed on 12.01.2024]. Available from: </a:t>
            </a:r>
            <a:r>
              <a:rPr lang="en-GB" sz="900">
                <a:solidFill>
                  <a:srgbClr val="444444"/>
                </a:solidFill>
                <a:cs typeface="Calibri" panose="020F0502020204030204"/>
                <a:hlinkClick r:id="rId7"/>
              </a:rPr>
              <a:t>https://the-learning-agency-lab.com/the-learning-curve/how-npl-will-change-education/#:~:text=NLP%20has%20successfully%20and%20typically,scores%20for%20five%2Dparagraph%20essays</a:t>
            </a:r>
            <a:r>
              <a:rPr lang="en-GB" sz="900">
                <a:cs typeface="Calibri" panose="020F0502020204030204"/>
              </a:rPr>
              <a:t>.</a:t>
            </a:r>
          </a:p>
          <a:p>
            <a:pPr>
              <a:lnSpc>
                <a:spcPct val="100000"/>
              </a:lnSpc>
              <a:spcBef>
                <a:spcPts val="0"/>
              </a:spcBef>
              <a:buAutoNum type="arabicPeriod"/>
            </a:pPr>
            <a:r>
              <a:rPr lang="en-GB" sz="900">
                <a:cs typeface="Calibri" panose="020F0502020204030204"/>
              </a:rPr>
              <a:t>Chang K. The Powerful Benefits of Text Analysis (NLP) in Higher Education. 2020 [Accessed on 12.01.2024. Available from: </a:t>
            </a:r>
            <a:r>
              <a:rPr lang="en-GB" sz="900">
                <a:solidFill>
                  <a:srgbClr val="444444"/>
                </a:solidFill>
                <a:cs typeface="Calibri" panose="020F0502020204030204"/>
                <a:hlinkClick r:id="rId8"/>
              </a:rPr>
              <a:t>https://www.kaianalytics.com/post/benefits-of-nlp</a:t>
            </a:r>
            <a:endParaRPr lang="en-GB" sz="900">
              <a:cs typeface="Calibri" panose="020F0502020204030204"/>
            </a:endParaRPr>
          </a:p>
          <a:p>
            <a:pPr>
              <a:lnSpc>
                <a:spcPct val="100000"/>
              </a:lnSpc>
              <a:spcBef>
                <a:spcPts val="0"/>
              </a:spcBef>
              <a:buAutoNum type="arabicPeriod"/>
            </a:pPr>
            <a:r>
              <a:rPr lang="en-GB" sz="900">
                <a:cs typeface="Calibri" panose="020F0502020204030204"/>
              </a:rPr>
              <a:t>Bhattacharyya S. The Ethical Considerations of Natural Language Processing (NLP). 2023 [Accessed on 12.01.2024. Available from: </a:t>
            </a:r>
            <a:r>
              <a:rPr lang="en-GB" sz="900">
                <a:solidFill>
                  <a:srgbClr val="444444"/>
                </a:solidFill>
                <a:cs typeface="Calibri" panose="020F0502020204030204"/>
                <a:hlinkClick r:id="rId9"/>
              </a:rPr>
              <a:t>https://analyticssteps.com/blogs/ethical-considerations-natural-language-processing-nlp</a:t>
            </a:r>
            <a:endParaRPr lang="en-GB" sz="900">
              <a:cs typeface="Calibri" panose="020F0502020204030204"/>
            </a:endParaRPr>
          </a:p>
          <a:p>
            <a:pPr>
              <a:spcBef>
                <a:spcPts val="0"/>
              </a:spcBef>
              <a:buAutoNum type="arabicPeriod"/>
            </a:pPr>
            <a:r>
              <a:rPr lang="en-GB" sz="900">
                <a:cs typeface="Calibri" panose="020F0502020204030204"/>
              </a:rPr>
              <a:t>Surve NH. Sentiment Analysis using Natural Language Processing (NLP). International Research Journal of Engineering and Technology (IRJET). 2019;06(09). Accessed on [02-Nov-2023]. Available from: </a:t>
            </a:r>
            <a:r>
              <a:rPr lang="en-GB" sz="900">
                <a:cs typeface="Calibri" panose="020F0502020204030204"/>
                <a:hlinkClick r:id="rId10"/>
              </a:rPr>
              <a:t>https://www.irjet.net/archives/V6/i9/IRJET-V6I9188.pdf</a:t>
            </a:r>
            <a:endParaRPr lang="en-US" sz="900">
              <a:cs typeface="Calibri" panose="020F0502020204030204"/>
            </a:endParaRPr>
          </a:p>
          <a:p>
            <a:pPr>
              <a:spcBef>
                <a:spcPts val="0"/>
              </a:spcBef>
              <a:buAutoNum type="arabicPeriod"/>
            </a:pPr>
            <a:r>
              <a:rPr lang="en-GB" sz="900">
                <a:cs typeface="Calibri" panose="020F0502020204030204"/>
              </a:rPr>
              <a:t>Stanford NLP Group, “</a:t>
            </a:r>
            <a:r>
              <a:rPr lang="en-GB" sz="900" err="1">
                <a:cs typeface="Calibri" panose="020F0502020204030204"/>
              </a:rPr>
              <a:t>CoreNLP</a:t>
            </a:r>
            <a:r>
              <a:rPr lang="en-GB" sz="900">
                <a:cs typeface="Calibri" panose="020F0502020204030204"/>
              </a:rPr>
              <a:t>” (accessed 17/12/2023) available at: </a:t>
            </a:r>
            <a:r>
              <a:rPr lang="en-GB" sz="900">
                <a:cs typeface="Calibri" panose="020F0502020204030204"/>
                <a:hlinkClick r:id="rId11"/>
              </a:rPr>
              <a:t>https://stanfordnlp.github.io/CoreNLP/</a:t>
            </a:r>
            <a:r>
              <a:rPr lang="en-GB" sz="900">
                <a:cs typeface="Calibri" panose="020F0502020204030204"/>
              </a:rPr>
              <a:t> </a:t>
            </a:r>
            <a:endParaRPr lang="en-US" sz="900">
              <a:cs typeface="Calibri" panose="020F0502020204030204"/>
            </a:endParaRPr>
          </a:p>
          <a:p>
            <a:pPr>
              <a:spcBef>
                <a:spcPts val="0"/>
              </a:spcBef>
              <a:buAutoNum type="arabicPeriod"/>
            </a:pPr>
            <a:r>
              <a:rPr lang="en-GB" sz="900" err="1">
                <a:cs typeface="Calibri" panose="020F0502020204030204"/>
              </a:rPr>
              <a:t>Valappil</a:t>
            </a:r>
            <a:r>
              <a:rPr lang="en-GB" sz="900">
                <a:cs typeface="Calibri" panose="020F0502020204030204"/>
              </a:rPr>
              <a:t> R. How to Use Apache </a:t>
            </a:r>
            <a:r>
              <a:rPr lang="en-GB" sz="900" err="1">
                <a:cs typeface="Calibri" panose="020F0502020204030204"/>
              </a:rPr>
              <a:t>OpenNLP</a:t>
            </a:r>
            <a:r>
              <a:rPr lang="en-GB" sz="900">
                <a:cs typeface="Calibri" panose="020F0502020204030204"/>
              </a:rPr>
              <a:t> with </a:t>
            </a:r>
            <a:r>
              <a:rPr lang="en-GB" sz="900" err="1">
                <a:cs typeface="Calibri" panose="020F0502020204030204"/>
              </a:rPr>
              <a:t>SpringBoot</a:t>
            </a:r>
            <a:r>
              <a:rPr lang="en-GB" sz="900">
                <a:cs typeface="Calibri" panose="020F0502020204030204"/>
              </a:rPr>
              <a:t> [Internet]. </a:t>
            </a:r>
            <a:r>
              <a:rPr lang="en-GB" sz="900" err="1">
                <a:cs typeface="Calibri" panose="020F0502020204030204"/>
              </a:rPr>
              <a:t>Javarevisited</a:t>
            </a:r>
            <a:r>
              <a:rPr lang="en-GB" sz="900">
                <a:cs typeface="Calibri" panose="020F0502020204030204"/>
              </a:rPr>
              <a:t>. 2022 [Accessed on 18.11.2023]. Available from: </a:t>
            </a:r>
            <a:r>
              <a:rPr lang="en-GB" sz="900">
                <a:cs typeface="Calibri" panose="020F0502020204030204"/>
                <a:hlinkClick r:id="rId12"/>
              </a:rPr>
              <a:t>https://medium.com/javarevisited/how-to-use-apache-opennlp-with-springboot-a8439a082e62</a:t>
            </a:r>
            <a:endParaRPr lang="en-GB" sz="900">
              <a:cs typeface="Calibri" panose="020F0502020204030204"/>
            </a:endParaRPr>
          </a:p>
          <a:p>
            <a:pPr>
              <a:spcBef>
                <a:spcPts val="0"/>
              </a:spcBef>
              <a:buAutoNum type="arabicPeriod"/>
            </a:pPr>
            <a:r>
              <a:rPr lang="en-GB" sz="900">
                <a:cs typeface="Calibri" panose="020F0502020204030204"/>
              </a:rPr>
              <a:t>Sion L, </a:t>
            </a:r>
            <a:r>
              <a:rPr lang="en-GB" sz="900" err="1">
                <a:cs typeface="Calibri" panose="020F0502020204030204"/>
              </a:rPr>
              <a:t>Yskout</a:t>
            </a:r>
            <a:r>
              <a:rPr lang="en-GB" sz="900">
                <a:cs typeface="Calibri" panose="020F0502020204030204"/>
              </a:rPr>
              <a:t> K, Van Landuyt D, Joosen W. Solution-aware data flow diagrams for security threat </a:t>
            </a:r>
            <a:r>
              <a:rPr lang="en-GB" sz="900" err="1">
                <a:cs typeface="Calibri" panose="020F0502020204030204"/>
              </a:rPr>
              <a:t>modeling</a:t>
            </a:r>
            <a:r>
              <a:rPr lang="en-GB" sz="900">
                <a:cs typeface="Calibri" panose="020F0502020204030204"/>
              </a:rPr>
              <a:t>. Proceedings of the 33rd Annual ACM Symposium on Applied Computing. 2018 Apr 9;</a:t>
            </a:r>
            <a:endParaRPr lang="en-US" sz="900">
              <a:cs typeface="Calibri" panose="020F0502020204030204"/>
            </a:endParaRPr>
          </a:p>
          <a:p>
            <a:pPr>
              <a:spcBef>
                <a:spcPts val="0"/>
              </a:spcBef>
              <a:buAutoNum type="arabicPeriod"/>
            </a:pPr>
            <a:r>
              <a:rPr lang="en-GB" sz="900" err="1">
                <a:cs typeface="Calibri" panose="020F0502020204030204"/>
              </a:rPr>
              <a:t>Balaur</a:t>
            </a:r>
            <a:r>
              <a:rPr lang="en-GB" sz="900">
                <a:cs typeface="Calibri" panose="020F0502020204030204"/>
              </a:rPr>
              <a:t> I, Roy L, Vasundra Touré, </a:t>
            </a:r>
            <a:r>
              <a:rPr lang="en-GB" sz="900" err="1">
                <a:cs typeface="Calibri" panose="020F0502020204030204"/>
              </a:rPr>
              <a:t>Mazein</a:t>
            </a:r>
            <a:r>
              <a:rPr lang="en-GB" sz="900">
                <a:cs typeface="Calibri" panose="020F0502020204030204"/>
              </a:rPr>
              <a:t> A, Auffray C. </a:t>
            </a:r>
            <a:r>
              <a:rPr lang="en-GB" sz="900" err="1">
                <a:cs typeface="Calibri" panose="020F0502020204030204"/>
              </a:rPr>
              <a:t>GraphML</a:t>
            </a:r>
            <a:r>
              <a:rPr lang="en-GB" sz="900">
                <a:cs typeface="Calibri" panose="020F0502020204030204"/>
              </a:rPr>
              <a:t>-SBGN bidirectional converter for metabolic networks. Journal of Integrative Bioinformatics. 2022 Dec 1;19(4). </a:t>
            </a:r>
          </a:p>
          <a:p>
            <a:pPr>
              <a:spcBef>
                <a:spcPts val="0"/>
              </a:spcBef>
              <a:buAutoNum type="arabicPeriod"/>
            </a:pPr>
            <a:r>
              <a:rPr lang="en-GB" sz="900">
                <a:cs typeface="Calibri" panose="020F0502020204030204"/>
              </a:rPr>
              <a:t>Proctor J. </a:t>
            </a:r>
            <a:r>
              <a:rPr lang="en-GB" sz="900" err="1">
                <a:cs typeface="Calibri" panose="020F0502020204030204"/>
              </a:rPr>
              <a:t>Analyzing</a:t>
            </a:r>
            <a:r>
              <a:rPr lang="en-GB" sz="900">
                <a:cs typeface="Calibri" panose="020F0502020204030204"/>
              </a:rPr>
              <a:t> System State with Data Flow Diagrams [Internet]. </a:t>
            </a:r>
            <a:r>
              <a:rPr lang="en-GB" sz="900" err="1">
                <a:cs typeface="Calibri" panose="020F0502020204030204"/>
              </a:rPr>
              <a:t>CodeX</a:t>
            </a:r>
            <a:r>
              <a:rPr lang="en-GB" sz="900">
                <a:cs typeface="Calibri" panose="020F0502020204030204"/>
              </a:rPr>
              <a:t>. 2023 [Accessed on 18.11.2023]. Available from: </a:t>
            </a:r>
            <a:r>
              <a:rPr lang="en-GB" sz="900">
                <a:cs typeface="Calibri" panose="020F0502020204030204"/>
                <a:hlinkClick r:id="rId13"/>
              </a:rPr>
              <a:t>https://medium.com/codex/analyzing-system-state-with-data-flow-diagrams-53dee01d9309</a:t>
            </a:r>
            <a:endParaRPr lang="en-GB" sz="900">
              <a:cs typeface="Calibri" panose="020F0502020204030204"/>
            </a:endParaRPr>
          </a:p>
          <a:p>
            <a:pPr>
              <a:spcBef>
                <a:spcPts val="0"/>
              </a:spcBef>
              <a:buAutoNum type="arabicPeriod"/>
            </a:pPr>
            <a:r>
              <a:rPr lang="en-GB" sz="900">
                <a:cs typeface="Calibri" panose="020F0502020204030204"/>
              </a:rPr>
              <a:t>Sheldon R. What is pseudocode? 2023 [Accessed on 2.01.2024]. Available from: </a:t>
            </a:r>
            <a:r>
              <a:rPr lang="en-GB" sz="900">
                <a:cs typeface="Calibri" panose="020F0502020204030204"/>
                <a:hlinkClick r:id="rId14"/>
              </a:rPr>
              <a:t>https://www.techtarget.com/whatis/definition/pseudocode#:~:text=Pseudocode%20is%20a%20detailed%20yet,involved%20in%20the%20development%20process</a:t>
            </a:r>
            <a:r>
              <a:rPr lang="en-GB" sz="900">
                <a:cs typeface="Calibri" panose="020F0502020204030204"/>
              </a:rPr>
              <a:t>.</a:t>
            </a:r>
          </a:p>
          <a:p>
            <a:pPr>
              <a:spcBef>
                <a:spcPts val="0"/>
              </a:spcBef>
              <a:buAutoNum type="arabicPeriod"/>
            </a:pPr>
            <a:r>
              <a:rPr lang="en-GB" sz="900" err="1">
                <a:cs typeface="Calibri" panose="020F0502020204030204"/>
              </a:rPr>
              <a:t>Cithirangathan</a:t>
            </a:r>
            <a:r>
              <a:rPr lang="en-GB" sz="900">
                <a:cs typeface="Calibri" panose="020F0502020204030204"/>
              </a:rPr>
              <a:t> N. Pseudocode and Flowchart. 2023 [Accessed on 2.01.2024]. Available from: </a:t>
            </a:r>
            <a:r>
              <a:rPr lang="en-GB" sz="900">
                <a:cs typeface="Calibri" panose="020F0502020204030204"/>
                <a:hlinkClick r:id="rId15"/>
              </a:rPr>
              <a:t>https://medium.com/@shaluisha29/pseudocode-and-flowchart-4e4c506a33a1</a:t>
            </a:r>
            <a:endParaRPr lang="en-GB" sz="900">
              <a:cs typeface="Calibri" panose="020F0502020204030204"/>
            </a:endParaRPr>
          </a:p>
          <a:p>
            <a:pPr>
              <a:spcBef>
                <a:spcPts val="0"/>
              </a:spcBef>
              <a:buAutoNum type="arabicPeriod"/>
            </a:pPr>
            <a:r>
              <a:rPr lang="en-GB" sz="900">
                <a:cs typeface="Calibri" panose="020F0502020204030204"/>
              </a:rPr>
              <a:t>Proctor J. </a:t>
            </a:r>
            <a:r>
              <a:rPr lang="en-GB" sz="900" err="1">
                <a:cs typeface="Calibri" panose="020F0502020204030204"/>
              </a:rPr>
              <a:t>Analyzing</a:t>
            </a:r>
            <a:r>
              <a:rPr lang="en-GB" sz="900">
                <a:cs typeface="Calibri" panose="020F0502020204030204"/>
              </a:rPr>
              <a:t> System State with Data Flow Diagrams [Internet]. </a:t>
            </a:r>
            <a:r>
              <a:rPr lang="en-GB" sz="900" err="1">
                <a:cs typeface="Calibri" panose="020F0502020204030204"/>
              </a:rPr>
              <a:t>CodeX</a:t>
            </a:r>
            <a:r>
              <a:rPr lang="en-GB" sz="900">
                <a:cs typeface="Calibri" panose="020F0502020204030204"/>
              </a:rPr>
              <a:t>. 2023 [Accessed on 18.11.2023]. Available from: </a:t>
            </a:r>
            <a:r>
              <a:rPr lang="en-GB" sz="900">
                <a:cs typeface="Calibri" panose="020F0502020204030204"/>
                <a:hlinkClick r:id="rId13"/>
              </a:rPr>
              <a:t>https://medium.com/codex/analyzing-system-state-with-data-flow-diagrams-53dee01d9309</a:t>
            </a:r>
            <a:r>
              <a:rPr lang="en-GB" sz="900">
                <a:cs typeface="Calibri" panose="020F0502020204030204"/>
              </a:rPr>
              <a:t> </a:t>
            </a:r>
          </a:p>
          <a:p>
            <a:pPr>
              <a:buAutoNum type="arabicPeriod"/>
            </a:pPr>
            <a:endParaRPr lang="en-GB" sz="900">
              <a:cs typeface="Calibri" panose="020F0502020204030204"/>
            </a:endParaRPr>
          </a:p>
        </p:txBody>
      </p:sp>
    </p:spTree>
    <p:extLst>
      <p:ext uri="{BB962C8B-B14F-4D97-AF65-F5344CB8AC3E}">
        <p14:creationId xmlns:p14="http://schemas.microsoft.com/office/powerpoint/2010/main" val="295819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E45D2E-C078-2932-A03A-DF66B1B294C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EFB7995-74E3-189F-62D2-FF34697E2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CF9E4-936D-7B4C-3F9C-4A4627DF83F9}"/>
              </a:ext>
            </a:extLst>
          </p:cNvPr>
          <p:cNvSpPr>
            <a:spLocks noGrp="1"/>
          </p:cNvSpPr>
          <p:nvPr>
            <p:ph type="title"/>
          </p:nvPr>
        </p:nvSpPr>
        <p:spPr>
          <a:xfrm>
            <a:off x="841248" y="548640"/>
            <a:ext cx="3600860" cy="5431536"/>
          </a:xfrm>
        </p:spPr>
        <p:txBody>
          <a:bodyPr>
            <a:normAutofit/>
          </a:bodyPr>
          <a:lstStyle/>
          <a:p>
            <a:r>
              <a:rPr lang="en-GB" sz="5400" b="1">
                <a:cs typeface="Calibri Light"/>
              </a:rPr>
              <a:t>References</a:t>
            </a:r>
            <a:br>
              <a:rPr lang="en-GB" sz="5400" b="1">
                <a:cs typeface="Calibri Light"/>
              </a:rPr>
            </a:br>
            <a:r>
              <a:rPr lang="en-GB" sz="4000" b="1">
                <a:cs typeface="Calibri Light"/>
              </a:rPr>
              <a:t>[Figures] </a:t>
            </a:r>
          </a:p>
        </p:txBody>
      </p:sp>
      <p:sp>
        <p:nvSpPr>
          <p:cNvPr id="15" name="sketch line">
            <a:extLst>
              <a:ext uri="{FF2B5EF4-FFF2-40B4-BE49-F238E27FC236}">
                <a16:creationId xmlns:a16="http://schemas.microsoft.com/office/drawing/2014/main" id="{434674C2-889A-347E-8973-5113AF63E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A1DE62-A071-0765-1494-FC7AFC7B5019}"/>
              </a:ext>
            </a:extLst>
          </p:cNvPr>
          <p:cNvSpPr>
            <a:spLocks noGrp="1"/>
          </p:cNvSpPr>
          <p:nvPr>
            <p:ph idx="1"/>
          </p:nvPr>
        </p:nvSpPr>
        <p:spPr>
          <a:xfrm>
            <a:off x="5116893" y="223749"/>
            <a:ext cx="6224335" cy="6150403"/>
          </a:xfrm>
        </p:spPr>
        <p:txBody>
          <a:bodyPr vert="horz" lIns="91440" tIns="45720" rIns="91440" bIns="45720" rtlCol="0" anchor="ctr">
            <a:noAutofit/>
          </a:bodyPr>
          <a:lstStyle/>
          <a:p>
            <a:pPr>
              <a:spcBef>
                <a:spcPts val="0"/>
              </a:spcBef>
              <a:buAutoNum type="arabicPeriod"/>
            </a:pPr>
            <a:endParaRPr lang="en-GB" sz="1050">
              <a:cs typeface="Calibri" panose="020F0502020204030204"/>
            </a:endParaRPr>
          </a:p>
          <a:p>
            <a:pPr marL="0" indent="0">
              <a:buNone/>
            </a:pPr>
            <a:endParaRPr lang="en-GB" sz="800">
              <a:cs typeface="Calibri" panose="020F0502020204030204"/>
            </a:endParaRPr>
          </a:p>
        </p:txBody>
      </p:sp>
      <p:sp>
        <p:nvSpPr>
          <p:cNvPr id="5" name="TextBox 4">
            <a:extLst>
              <a:ext uri="{FF2B5EF4-FFF2-40B4-BE49-F238E27FC236}">
                <a16:creationId xmlns:a16="http://schemas.microsoft.com/office/drawing/2014/main" id="{44E66BED-5787-E5F9-0E0F-5190814CBAF8}"/>
              </a:ext>
            </a:extLst>
          </p:cNvPr>
          <p:cNvSpPr txBox="1"/>
          <p:nvPr/>
        </p:nvSpPr>
        <p:spPr>
          <a:xfrm>
            <a:off x="5112588" y="928777"/>
            <a:ext cx="6337540" cy="3193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US" sz="1200">
                <a:solidFill>
                  <a:srgbClr val="000000"/>
                </a:solidFill>
                <a:cs typeface="Calibri"/>
              </a:rPr>
              <a:t>‌1. Burton C. Our Values: Togetherness [Internet]. PLAY IT GREEN. 2022 [cited 2024 Jan 11]. Available from: </a:t>
            </a:r>
            <a:r>
              <a:rPr lang="en-US" sz="1200">
                <a:solidFill>
                  <a:srgbClr val="444444"/>
                </a:solidFill>
                <a:cs typeface="Calibri"/>
                <a:hlinkClick r:id="rId2"/>
              </a:rPr>
              <a:t>https://playitgreen.com/our-values-togetherness/</a:t>
            </a:r>
            <a:endParaRPr lang="en-US" sz="1200">
              <a:solidFill>
                <a:srgbClr val="000000"/>
              </a:solidFill>
              <a:cs typeface="Calibri"/>
            </a:endParaRPr>
          </a:p>
          <a:p>
            <a:pPr marL="228600" indent="-228600">
              <a:buAutoNum type="arabicPeriod"/>
            </a:pPr>
            <a:r>
              <a:rPr lang="en-US" sz="1200">
                <a:solidFill>
                  <a:srgbClr val="444444"/>
                </a:solidFill>
                <a:cs typeface="Arial"/>
              </a:rPr>
              <a:t>What Leadership and Management can do for your business [Internet]. Aspire Training Team. 2019 [Accessed on 11.01.2024]. Available from: </a:t>
            </a:r>
            <a:r>
              <a:rPr lang="en-US" sz="1200" u="sng">
                <a:solidFill>
                  <a:srgbClr val="0563C1"/>
                </a:solidFill>
                <a:cs typeface="Arial"/>
                <a:hlinkClick r:id="rId3"/>
              </a:rPr>
              <a:t>https://www.aspiretrainingteam.co.uk/what-leadership-and-management-can-do-for-your-business/</a:t>
            </a:r>
            <a:r>
              <a:rPr lang="en-GB" sz="1200">
                <a:solidFill>
                  <a:srgbClr val="444444"/>
                </a:solidFill>
                <a:cs typeface="Arial"/>
                <a:hlinkClick r:id="rId3"/>
              </a:rPr>
              <a:t>​</a:t>
            </a:r>
            <a:endParaRPr lang="en-US" sz="1200">
              <a:cs typeface="Calibri" panose="020F0502020204030204"/>
            </a:endParaRPr>
          </a:p>
          <a:p>
            <a:pPr marL="228600" indent="-228600">
              <a:buAutoNum type="arabicPeriod"/>
            </a:pPr>
            <a:r>
              <a:rPr lang="en-GB" sz="1200">
                <a:solidFill>
                  <a:srgbClr val="000000"/>
                </a:solidFill>
                <a:cs typeface="Calibri"/>
              </a:rPr>
              <a:t>Carter R. What is NLP? Natural Language Processing [Internet]. CX Today. 2023. Available from: </a:t>
            </a:r>
            <a:r>
              <a:rPr lang="en-GB" sz="1200">
                <a:solidFill>
                  <a:srgbClr val="444444"/>
                </a:solidFill>
                <a:cs typeface="Calibri"/>
                <a:hlinkClick r:id="rId4"/>
              </a:rPr>
              <a:t>https://www.cxtoday.com/contact-centre/what-is-natural-language-processing-nlp/</a:t>
            </a:r>
            <a:endParaRPr lang="en-GB" sz="1200">
              <a:solidFill>
                <a:srgbClr val="000000"/>
              </a:solidFill>
              <a:cs typeface="Calibri"/>
            </a:endParaRPr>
          </a:p>
          <a:p>
            <a:pPr marL="228600" indent="-228600">
              <a:buAutoNum type="arabicPeriod"/>
            </a:pPr>
            <a:r>
              <a:rPr lang="en-GB" sz="1200">
                <a:solidFill>
                  <a:srgbClr val="000000"/>
                </a:solidFill>
                <a:cs typeface="Calibri"/>
              </a:rPr>
              <a:t>Surve NH. Sentiment Analysis using Natural Language Processing (NLP). International Research Journal of Engineering and Technology (IRJET). 2019;06(09). Accessed on [02-Nov-2023]. Available from: </a:t>
            </a:r>
            <a:r>
              <a:rPr lang="en-GB" sz="1200">
                <a:solidFill>
                  <a:srgbClr val="444444"/>
                </a:solidFill>
                <a:cs typeface="Calibri"/>
                <a:hlinkClick r:id="rId5"/>
              </a:rPr>
              <a:t>https://www.irjet.net/archives/V6/i9/IRJET-V6I9188.pdf</a:t>
            </a:r>
            <a:endParaRPr lang="en-US" sz="1200">
              <a:solidFill>
                <a:srgbClr val="000000"/>
              </a:solidFill>
              <a:cs typeface="Calibri"/>
            </a:endParaRPr>
          </a:p>
          <a:p>
            <a:pPr marL="228600" indent="-228600">
              <a:buAutoNum type="arabicPeriod"/>
            </a:pPr>
            <a:r>
              <a:rPr lang="en-GB" sz="1200">
                <a:solidFill>
                  <a:srgbClr val="000000"/>
                </a:solidFill>
                <a:cs typeface="Calibri"/>
              </a:rPr>
              <a:t>Stanford NLP Group, “</a:t>
            </a:r>
            <a:r>
              <a:rPr lang="en-GB" sz="1200" err="1">
                <a:solidFill>
                  <a:srgbClr val="000000"/>
                </a:solidFill>
                <a:cs typeface="Calibri"/>
              </a:rPr>
              <a:t>CoreNLP</a:t>
            </a:r>
            <a:r>
              <a:rPr lang="en-GB" sz="1200">
                <a:solidFill>
                  <a:srgbClr val="000000"/>
                </a:solidFill>
                <a:cs typeface="Calibri"/>
              </a:rPr>
              <a:t>” (accessed 17/12/2023) available at: </a:t>
            </a:r>
            <a:r>
              <a:rPr lang="en-GB" sz="1200">
                <a:solidFill>
                  <a:srgbClr val="444444"/>
                </a:solidFill>
                <a:cs typeface="Calibri"/>
                <a:hlinkClick r:id="rId6"/>
              </a:rPr>
              <a:t>https://stanfordnlp.github.io/CoreNLP/</a:t>
            </a:r>
            <a:r>
              <a:rPr lang="en-GB" sz="1200">
                <a:solidFill>
                  <a:srgbClr val="000000"/>
                </a:solidFill>
                <a:cs typeface="Calibri"/>
              </a:rPr>
              <a:t> </a:t>
            </a:r>
          </a:p>
          <a:p>
            <a:pPr marL="228600" indent="-228600">
              <a:buAutoNum type="arabicPeriod"/>
            </a:pPr>
            <a:r>
              <a:rPr lang="en-US" sz="1200">
                <a:solidFill>
                  <a:srgbClr val="000000"/>
                </a:solidFill>
                <a:cs typeface="Calibri"/>
              </a:rPr>
              <a:t>Download - Apache </a:t>
            </a:r>
            <a:r>
              <a:rPr lang="en-US" sz="1200" err="1">
                <a:solidFill>
                  <a:srgbClr val="000000"/>
                </a:solidFill>
                <a:cs typeface="Calibri"/>
              </a:rPr>
              <a:t>OpenNLP</a:t>
            </a:r>
            <a:r>
              <a:rPr lang="en-US" sz="1200">
                <a:solidFill>
                  <a:srgbClr val="000000"/>
                </a:solidFill>
                <a:cs typeface="Calibri"/>
              </a:rPr>
              <a:t>. opennlp.apache.org. [cited 2024 Jan 11]. Available from: </a:t>
            </a:r>
            <a:r>
              <a:rPr lang="en-US" sz="1200">
                <a:solidFill>
                  <a:srgbClr val="000000"/>
                </a:solidFill>
                <a:cs typeface="Calibri"/>
                <a:hlinkClick r:id="rId7"/>
              </a:rPr>
              <a:t>https://opennlp.apache.org/download.html</a:t>
            </a:r>
            <a:endParaRPr lang="en-GB" sz="1200">
              <a:solidFill>
                <a:srgbClr val="000000"/>
              </a:solidFill>
              <a:cs typeface="Calibri"/>
            </a:endParaRPr>
          </a:p>
          <a:p>
            <a:pPr marL="285750" indent="-285750">
              <a:buAutoNum type="arabicPeriod"/>
            </a:pPr>
            <a:endParaRPr lang="en-GB" sz="1200">
              <a:solidFill>
                <a:srgbClr val="000000"/>
              </a:solidFill>
              <a:cs typeface="Calibri"/>
            </a:endParaRPr>
          </a:p>
          <a:p>
            <a:pPr marL="228600" indent="-228600">
              <a:buAutoNum type="arabicPeriod"/>
            </a:pPr>
            <a:endParaRPr lang="en-GB" sz="1200">
              <a:solidFill>
                <a:srgbClr val="444444"/>
              </a:solidFill>
              <a:cs typeface="Calibri"/>
            </a:endParaRPr>
          </a:p>
          <a:p>
            <a:pPr marL="228600" indent="-228600">
              <a:buAutoNum type="arabicPeriod"/>
            </a:pPr>
            <a:endParaRPr lang="en-GB" sz="950">
              <a:solidFill>
                <a:srgbClr val="444444"/>
              </a:solidFill>
              <a:cs typeface="Arial"/>
            </a:endParaRPr>
          </a:p>
        </p:txBody>
      </p:sp>
    </p:spTree>
    <p:extLst>
      <p:ext uri="{BB962C8B-B14F-4D97-AF65-F5344CB8AC3E}">
        <p14:creationId xmlns:p14="http://schemas.microsoft.com/office/powerpoint/2010/main" val="4736956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290A003-4A45-4BFD-849F-D19AF98383BA}"/>
</file>

<file path=customXml/itemProps2.xml><?xml version="1.0" encoding="utf-8"?>
<ds:datastoreItem xmlns:ds="http://schemas.openxmlformats.org/officeDocument/2006/customXml" ds:itemID="{57B38A6A-54BF-471B-AEBC-E3C5CB5FDE33}"/>
</file>

<file path=docProps/app.xml><?xml version="1.0" encoding="utf-8"?>
<Properties xmlns="http://schemas.openxmlformats.org/officeDocument/2006/extended-properties" xmlns:vt="http://schemas.openxmlformats.org/officeDocument/2006/docPropsVTypes">
  <Template>office theme</Template>
  <TotalTime>0</TotalTime>
  <Words>3010</Words>
  <Application>Microsoft Office PowerPoint</Application>
  <PresentationFormat>Widescreen</PresentationFormat>
  <Paragraphs>229</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Courier New</vt:lpstr>
      <vt:lpstr>office theme</vt:lpstr>
      <vt:lpstr>Emerging Trends  Evaluation of Developing an AI Text Parser</vt:lpstr>
      <vt:lpstr>Shane Clement 134351</vt:lpstr>
      <vt:lpstr>Team Leader</vt:lpstr>
      <vt:lpstr>Software Designer  NLP</vt:lpstr>
      <vt:lpstr>Software Designer  Investigating NLP Libraries</vt:lpstr>
      <vt:lpstr>Software Design DFD Level 1</vt:lpstr>
      <vt:lpstr>Software Designer File Storage</vt:lpstr>
      <vt:lpstr>Software Designer Pseudocode </vt:lpstr>
      <vt:lpstr>References </vt:lpstr>
      <vt:lpstr>References [Figures]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134351 (Shane Clement)</dc:creator>
  <cp:lastModifiedBy>134351 (Shane Clement)</cp:lastModifiedBy>
  <cp:revision>1</cp:revision>
  <dcterms:created xsi:type="dcterms:W3CDTF">2013-07-15T20:26:40Z</dcterms:created>
  <dcterms:modified xsi:type="dcterms:W3CDTF">2024-01-17T08:52:45Z</dcterms:modified>
</cp:coreProperties>
</file>