
<file path=[Content_Types].xml><?xml version="1.0" encoding="utf-8"?>
<Types xmlns="http://schemas.openxmlformats.org/package/2006/content-types">
  <Default Extension="fntdata" ContentType="application/x-fontdata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857" r:id="rId1"/>
  </p:sldMasterIdLst>
  <p:notesMasterIdLst>
    <p:notesMasterId r:id="rId11"/>
  </p:notesMasterIdLst>
  <p:sldIdLst>
    <p:sldId id="291" r:id="rId2"/>
    <p:sldId id="256" r:id="rId3"/>
    <p:sldId id="258" r:id="rId4"/>
    <p:sldId id="260" r:id="rId5"/>
    <p:sldId id="263" r:id="rId6"/>
    <p:sldId id="289" r:id="rId7"/>
    <p:sldId id="259" r:id="rId8"/>
    <p:sldId id="290" r:id="rId9"/>
    <p:sldId id="287" r:id="rId10"/>
  </p:sldIdLst>
  <p:sldSz cx="9144000" cy="5143500" type="screen16x9"/>
  <p:notesSz cx="6858000" cy="9144000"/>
  <p:embeddedFontLst>
    <p:embeddedFont>
      <p:font typeface="Carter One" panose="020B0604020202020204" charset="0"/>
      <p:regular r:id="rId12"/>
    </p:embeddedFont>
    <p:embeddedFont>
      <p:font typeface="Century Gothic" panose="020B0502020202020204" pitchFamily="34" charset="0"/>
      <p:regular r:id="rId13"/>
      <p:bold r:id="rId14"/>
      <p:italic r:id="rId15"/>
      <p:boldItalic r:id="rId16"/>
    </p:embeddedFont>
    <p:embeddedFont>
      <p:font typeface="Livvic" pitchFamily="2" charset="0"/>
      <p:regular r:id="rId17"/>
      <p:bold r:id="rId18"/>
      <p:italic r:id="rId19"/>
      <p:boldItalic r:id="rId20"/>
    </p:embeddedFont>
    <p:embeddedFont>
      <p:font typeface="Lucida Calligraphy" panose="03010101010101010101" pitchFamily="66" charset="0"/>
      <p:regular r:id="rId21"/>
    </p:embeddedFont>
    <p:embeddedFont>
      <p:font typeface="Roboto" panose="02000000000000000000" pitchFamily="2" charset="0"/>
      <p:regular r:id="rId22"/>
      <p:bold r:id="rId23"/>
      <p:italic r:id="rId24"/>
      <p:boldItalic r:id="rId25"/>
    </p:embeddedFont>
    <p:embeddedFont>
      <p:font typeface="Wingdings 3" panose="05040102010807070707" pitchFamily="18" charset="2"/>
      <p:regular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AD9F"/>
    <a:srgbClr val="FFF6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22A198-4BD8-47F9-A609-4E992A37C418}" v="39" dt="2023-10-27T15:39:42.939"/>
  </p1510:revLst>
</p1510:revInfo>
</file>

<file path=ppt/tableStyles.xml><?xml version="1.0" encoding="utf-8"?>
<a:tblStyleLst xmlns:a="http://schemas.openxmlformats.org/drawingml/2006/main" def="{4DD74F5D-229B-4FD0-AAC4-7A908637E471}">
  <a:tblStyle styleId="{4DD74F5D-229B-4FD0-AAC4-7A908637E47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58" autoAdjust="0"/>
  </p:normalViewPr>
  <p:slideViewPr>
    <p:cSldViewPr snapToGrid="0">
      <p:cViewPr varScale="1">
        <p:scale>
          <a:sx n="103" d="100"/>
          <a:sy n="103" d="100"/>
        </p:scale>
        <p:origin x="874" y="8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font" Target="fonts/font15.fntdata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font" Target="fonts/font13.fntdata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4564132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14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1561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71abd52bdf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71abd52bdf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87437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g907d9a1b06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1" name="Google Shape;361;g907d9a1b06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675780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g71abd52bdf_0_1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5" name="Google Shape;435;g71abd52bdf_0_1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4267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Google Shape;1121;g903916e606_0_2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2" name="Google Shape;1122;g903916e606_0_2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70761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7715f35af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7715f35af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542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704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3" name="Google Shape;1083;g903916e606_0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4" name="Google Shape;1084;g903916e606_0_2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35151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10" y="1885950"/>
            <a:ext cx="6686549" cy="1697086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10" y="3583035"/>
            <a:ext cx="6686549" cy="844712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3242858"/>
            <a:ext cx="1308489" cy="583942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3397155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042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1600200"/>
            <a:ext cx="6686550" cy="28332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2966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544063"/>
            <a:ext cx="6686549" cy="110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2647597"/>
            <a:ext cx="6686549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568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1909" y="1600200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3060" y="1594666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590837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62157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530" y="1479527"/>
            <a:ext cx="299454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1909" y="1911725"/>
            <a:ext cx="3257170" cy="251554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9972" y="1477106"/>
            <a:ext cx="2999251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5218" y="1909304"/>
            <a:ext cx="3254006" cy="251554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590837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90124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3212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96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34566"/>
            <a:ext cx="2628899" cy="732234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259" y="334567"/>
            <a:ext cx="3886200" cy="4061222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1198960"/>
            <a:ext cx="2628899" cy="319682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5506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600450"/>
            <a:ext cx="668655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1909" y="476224"/>
            <a:ext cx="6686550" cy="289122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4025504"/>
            <a:ext cx="6686550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8934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57200"/>
            <a:ext cx="6686549" cy="233778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8645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56259" y="2628900"/>
            <a:ext cx="5652416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238363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50739" y="48600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6139" y="217898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86900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828800"/>
            <a:ext cx="6686550" cy="2043634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35625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50739" y="48600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6139" y="217898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987047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70555"/>
            <a:ext cx="6686549" cy="2160015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3141" y="3683794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02560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12083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1109" y="470554"/>
            <a:ext cx="1655701" cy="3962863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1909" y="470554"/>
            <a:ext cx="4857750" cy="39628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3141" y="535782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30332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">
  <p:cSld name="Table of conte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3"/>
          <p:cNvSpPr txBox="1">
            <a:spLocks noGrp="1"/>
          </p:cNvSpPr>
          <p:nvPr>
            <p:ph type="title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5200" b="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2" hasCustomPrompt="1"/>
          </p:nvPr>
        </p:nvSpPr>
        <p:spPr>
          <a:xfrm>
            <a:off x="1411050" y="54000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1"/>
          </p:nvPr>
        </p:nvSpPr>
        <p:spPr>
          <a:xfrm>
            <a:off x="716700" y="930312"/>
            <a:ext cx="21813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subTitle" idx="3"/>
          </p:nvPr>
        </p:nvSpPr>
        <p:spPr>
          <a:xfrm>
            <a:off x="716700" y="1183149"/>
            <a:ext cx="21813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4" hasCustomPrompt="1"/>
          </p:nvPr>
        </p:nvSpPr>
        <p:spPr>
          <a:xfrm>
            <a:off x="4171500" y="1970633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5"/>
          </p:nvPr>
        </p:nvSpPr>
        <p:spPr>
          <a:xfrm>
            <a:off x="347625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6"/>
          </p:nvPr>
        </p:nvSpPr>
        <p:spPr>
          <a:xfrm>
            <a:off x="347625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title" idx="7" hasCustomPrompt="1"/>
          </p:nvPr>
        </p:nvSpPr>
        <p:spPr>
          <a:xfrm>
            <a:off x="1411350" y="1970633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8"/>
          </p:nvPr>
        </p:nvSpPr>
        <p:spPr>
          <a:xfrm>
            <a:off x="7158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9"/>
          </p:nvPr>
        </p:nvSpPr>
        <p:spPr>
          <a:xfrm>
            <a:off x="7158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title" idx="13" hasCustomPrompt="1"/>
          </p:nvPr>
        </p:nvSpPr>
        <p:spPr>
          <a:xfrm>
            <a:off x="6940350" y="54000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14"/>
          </p:nvPr>
        </p:nvSpPr>
        <p:spPr>
          <a:xfrm>
            <a:off x="6245100" y="930312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15"/>
          </p:nvPr>
        </p:nvSpPr>
        <p:spPr>
          <a:xfrm>
            <a:off x="6246750" y="1183149"/>
            <a:ext cx="21798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title" idx="16" hasCustomPrompt="1"/>
          </p:nvPr>
        </p:nvSpPr>
        <p:spPr>
          <a:xfrm>
            <a:off x="4171800" y="540000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17"/>
          </p:nvPr>
        </p:nvSpPr>
        <p:spPr>
          <a:xfrm>
            <a:off x="3476250" y="930312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subTitle" idx="18"/>
          </p:nvPr>
        </p:nvSpPr>
        <p:spPr>
          <a:xfrm>
            <a:off x="3476250" y="1183149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title" idx="19" hasCustomPrompt="1"/>
          </p:nvPr>
        </p:nvSpPr>
        <p:spPr>
          <a:xfrm>
            <a:off x="6940650" y="1970633"/>
            <a:ext cx="7920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20"/>
          </p:nvPr>
        </p:nvSpPr>
        <p:spPr>
          <a:xfrm>
            <a:off x="62451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subTitle" idx="21"/>
          </p:nvPr>
        </p:nvSpPr>
        <p:spPr>
          <a:xfrm>
            <a:off x="62451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33458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9"/>
          <p:cNvSpPr txBox="1">
            <a:spLocks noGrp="1"/>
          </p:cNvSpPr>
          <p:nvPr>
            <p:ph type="title"/>
          </p:nvPr>
        </p:nvSpPr>
        <p:spPr>
          <a:xfrm>
            <a:off x="4965575" y="1763700"/>
            <a:ext cx="3069900" cy="58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sz="2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ubTitle" idx="1"/>
          </p:nvPr>
        </p:nvSpPr>
        <p:spPr>
          <a:xfrm>
            <a:off x="4965575" y="2292800"/>
            <a:ext cx="3069900" cy="115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8320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-column text">
  <p:cSld name="Two-column text">
    <p:bg>
      <p:bgPr>
        <a:solidFill>
          <a:schemeClr val="dk2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subTitle" idx="1"/>
          </p:nvPr>
        </p:nvSpPr>
        <p:spPr>
          <a:xfrm>
            <a:off x="5413800" y="1633536"/>
            <a:ext cx="25836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title"/>
          </p:nvPr>
        </p:nvSpPr>
        <p:spPr>
          <a:xfrm>
            <a:off x="5413800" y="1165025"/>
            <a:ext cx="25836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9pPr>
          </a:lstStyle>
          <a:p>
            <a:endParaRPr/>
          </a:p>
        </p:txBody>
      </p:sp>
      <p:sp>
        <p:nvSpPr>
          <p:cNvPr id="107" name="Google Shape;107;p14"/>
          <p:cNvSpPr txBox="1">
            <a:spLocks noGrp="1"/>
          </p:cNvSpPr>
          <p:nvPr>
            <p:ph type="title" idx="2"/>
          </p:nvPr>
        </p:nvSpPr>
        <p:spPr>
          <a:xfrm>
            <a:off x="5413350" y="3352140"/>
            <a:ext cx="25845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200" b="0"/>
            </a:lvl9pPr>
          </a:lstStyle>
          <a:p>
            <a:endParaRPr/>
          </a:p>
        </p:txBody>
      </p:sp>
      <p:sp>
        <p:nvSpPr>
          <p:cNvPr id="108" name="Google Shape;108;p14"/>
          <p:cNvSpPr txBox="1">
            <a:spLocks noGrp="1"/>
          </p:cNvSpPr>
          <p:nvPr>
            <p:ph type="subTitle" idx="3"/>
          </p:nvPr>
        </p:nvSpPr>
        <p:spPr>
          <a:xfrm>
            <a:off x="5413350" y="3820650"/>
            <a:ext cx="25845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07727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mall numbers">
  <p:cSld name="Small numbers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29"/>
          <p:cNvSpPr txBox="1">
            <a:spLocks noGrp="1"/>
          </p:cNvSpPr>
          <p:nvPr>
            <p:ph type="title" hasCustomPrompt="1"/>
          </p:nvPr>
        </p:nvSpPr>
        <p:spPr>
          <a:xfrm>
            <a:off x="3868350" y="3740350"/>
            <a:ext cx="13989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66" name="Google Shape;266;p29"/>
          <p:cNvSpPr txBox="1">
            <a:spLocks noGrp="1"/>
          </p:cNvSpPr>
          <p:nvPr>
            <p:ph type="subTitle" idx="1"/>
          </p:nvPr>
        </p:nvSpPr>
        <p:spPr>
          <a:xfrm>
            <a:off x="347625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67" name="Google Shape;267;p29"/>
          <p:cNvSpPr txBox="1">
            <a:spLocks noGrp="1"/>
          </p:cNvSpPr>
          <p:nvPr>
            <p:ph type="subTitle" idx="2"/>
          </p:nvPr>
        </p:nvSpPr>
        <p:spPr>
          <a:xfrm>
            <a:off x="347625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68" name="Google Shape;268;p29"/>
          <p:cNvSpPr txBox="1">
            <a:spLocks noGrp="1"/>
          </p:cNvSpPr>
          <p:nvPr>
            <p:ph type="title" idx="3" hasCustomPrompt="1"/>
          </p:nvPr>
        </p:nvSpPr>
        <p:spPr>
          <a:xfrm>
            <a:off x="1105650" y="3740350"/>
            <a:ext cx="14034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69" name="Google Shape;269;p29"/>
          <p:cNvSpPr txBox="1">
            <a:spLocks noGrp="1"/>
          </p:cNvSpPr>
          <p:nvPr>
            <p:ph type="subTitle" idx="4"/>
          </p:nvPr>
        </p:nvSpPr>
        <p:spPr>
          <a:xfrm>
            <a:off x="7158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70" name="Google Shape;270;p29"/>
          <p:cNvSpPr txBox="1">
            <a:spLocks noGrp="1"/>
          </p:cNvSpPr>
          <p:nvPr>
            <p:ph type="subTitle" idx="5"/>
          </p:nvPr>
        </p:nvSpPr>
        <p:spPr>
          <a:xfrm>
            <a:off x="7158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71" name="Google Shape;271;p29"/>
          <p:cNvSpPr txBox="1">
            <a:spLocks noGrp="1"/>
          </p:cNvSpPr>
          <p:nvPr>
            <p:ph type="title" idx="6" hasCustomPrompt="1"/>
          </p:nvPr>
        </p:nvSpPr>
        <p:spPr>
          <a:xfrm>
            <a:off x="6637200" y="3740350"/>
            <a:ext cx="13989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9pPr>
          </a:lstStyle>
          <a:p>
            <a:r>
              <a:t>xx%</a:t>
            </a:r>
          </a:p>
        </p:txBody>
      </p:sp>
      <p:sp>
        <p:nvSpPr>
          <p:cNvPr id="272" name="Google Shape;272;p29"/>
          <p:cNvSpPr txBox="1">
            <a:spLocks noGrp="1"/>
          </p:cNvSpPr>
          <p:nvPr>
            <p:ph type="subTitle" idx="7"/>
          </p:nvPr>
        </p:nvSpPr>
        <p:spPr>
          <a:xfrm>
            <a:off x="6245100" y="2360941"/>
            <a:ext cx="21831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1"/>
            </a:lvl9pPr>
          </a:lstStyle>
          <a:p>
            <a:endParaRPr/>
          </a:p>
        </p:txBody>
      </p:sp>
      <p:sp>
        <p:nvSpPr>
          <p:cNvPr id="273" name="Google Shape;273;p29"/>
          <p:cNvSpPr txBox="1">
            <a:spLocks noGrp="1"/>
          </p:cNvSpPr>
          <p:nvPr>
            <p:ph type="subTitle" idx="8"/>
          </p:nvPr>
        </p:nvSpPr>
        <p:spPr>
          <a:xfrm>
            <a:off x="6245100" y="2613783"/>
            <a:ext cx="2183100" cy="633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274" name="Google Shape;274;p29"/>
          <p:cNvSpPr txBox="1">
            <a:spLocks noGrp="1"/>
          </p:cNvSpPr>
          <p:nvPr>
            <p:ph type="title" idx="9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419649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subTitle" idx="1"/>
          </p:nvPr>
        </p:nvSpPr>
        <p:spPr>
          <a:xfrm>
            <a:off x="720000" y="2038625"/>
            <a:ext cx="2857200" cy="1614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3858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8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6">
  <p:cSld name="Section header 6"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2"/>
          <p:cNvSpPr txBox="1">
            <a:spLocks noGrp="1"/>
          </p:cNvSpPr>
          <p:nvPr>
            <p:ph type="title"/>
          </p:nvPr>
        </p:nvSpPr>
        <p:spPr>
          <a:xfrm flipH="1">
            <a:off x="4710549" y="1504375"/>
            <a:ext cx="3586800" cy="23775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5000"/>
              <a:buNone/>
              <a:defRPr sz="5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7341580" y="3767775"/>
            <a:ext cx="1327200" cy="91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47777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171450"/>
            <a:ext cx="2138637" cy="4978971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0416" y="-589"/>
            <a:ext cx="1767506" cy="514052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09" y="1600200"/>
            <a:ext cx="6686550" cy="291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1210" y="4597828"/>
            <a:ext cx="859712" cy="2777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228BF-DCFC-4323-B9E6-4A365D9B9DE7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1910" y="4601856"/>
            <a:ext cx="571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98860" y="590837"/>
            <a:ext cx="5848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B1F73F2C-9370-455A-A977-31007920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805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  <p:sldLayoutId id="2147483870" r:id="rId13"/>
    <p:sldLayoutId id="2147483871" r:id="rId14"/>
    <p:sldLayoutId id="2147483872" r:id="rId15"/>
    <p:sldLayoutId id="2147483873" r:id="rId16"/>
    <p:sldLayoutId id="2147483874" r:id="rId17"/>
    <p:sldLayoutId id="2147483875" r:id="rId18"/>
    <p:sldLayoutId id="2147483876" r:id="rId19"/>
    <p:sldLayoutId id="2147483877" r:id="rId20"/>
    <p:sldLayoutId id="2147483878" r:id="rId21"/>
    <p:sldLayoutId id="2147483879" r:id="rId22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9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2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7" Type="http://schemas.openxmlformats.org/officeDocument/2006/relationships/image" Target="../media/image14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978C9-AF76-BF07-8CBE-2E03A4E73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9939" y="1012902"/>
            <a:ext cx="6686550" cy="2833217"/>
          </a:xfrm>
        </p:spPr>
        <p:txBody>
          <a:bodyPr>
            <a:normAutofit fontScale="85000" lnSpcReduction="20000"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Rezaul Rabbani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1813391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Foreign Languages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BMIH5003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Lisa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Bassler</a:t>
            </a:r>
            <a:b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FC60E5E6-D590-4682-2F49-E84E1A4CCE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047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3"/>
    </mc:Choice>
    <mc:Fallback xmlns="">
      <p:transition spd="slow" advTm="2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3"/>
          <p:cNvPicPr preferRelativeResize="0"/>
          <p:nvPr/>
        </p:nvPicPr>
        <p:blipFill rotWithShape="1">
          <a:blip r:embed="rId5">
            <a:alphaModFix/>
          </a:blip>
          <a:srcRect l="11394" t="-210" r="4579" b="209"/>
          <a:stretch/>
        </p:blipFill>
        <p:spPr>
          <a:xfrm rot="138568">
            <a:off x="3813497" y="336886"/>
            <a:ext cx="5628880" cy="446972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0" name="Google Shape;300;p33"/>
          <p:cNvGrpSpPr/>
          <p:nvPr/>
        </p:nvGrpSpPr>
        <p:grpSpPr>
          <a:xfrm>
            <a:off x="295607" y="865280"/>
            <a:ext cx="4711051" cy="3412937"/>
            <a:chOff x="3958700" y="1446124"/>
            <a:chExt cx="4125625" cy="2988823"/>
          </a:xfrm>
        </p:grpSpPr>
        <p:sp>
          <p:nvSpPr>
            <p:cNvPr id="301" name="Google Shape;301;p33"/>
            <p:cNvSpPr/>
            <p:nvPr/>
          </p:nvSpPr>
          <p:spPr>
            <a:xfrm>
              <a:off x="3996300" y="1504500"/>
              <a:ext cx="4080950" cy="2849150"/>
            </a:xfrm>
            <a:custGeom>
              <a:avLst/>
              <a:gdLst/>
              <a:ahLst/>
              <a:cxnLst/>
              <a:rect l="l" t="t" r="r" b="b"/>
              <a:pathLst>
                <a:path w="163238" h="113966" extrusionOk="0">
                  <a:moveTo>
                    <a:pt x="16550" y="3761"/>
                  </a:moveTo>
                  <a:lnTo>
                    <a:pt x="152330" y="0"/>
                  </a:lnTo>
                  <a:lnTo>
                    <a:pt x="163238" y="113966"/>
                  </a:lnTo>
                  <a:lnTo>
                    <a:pt x="0" y="8425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2" name="Google Shape;302;p33"/>
            <p:cNvSpPr/>
            <p:nvPr/>
          </p:nvSpPr>
          <p:spPr>
            <a:xfrm>
              <a:off x="3958700" y="1904125"/>
              <a:ext cx="332425" cy="1694925"/>
            </a:xfrm>
            <a:custGeom>
              <a:avLst/>
              <a:gdLst/>
              <a:ahLst/>
              <a:cxnLst/>
              <a:rect l="l" t="t" r="r" b="b"/>
              <a:pathLst>
                <a:path w="13297" h="67797" extrusionOk="0">
                  <a:moveTo>
                    <a:pt x="0" y="67797"/>
                  </a:moveTo>
                  <a:lnTo>
                    <a:pt x="6151" y="0"/>
                  </a:lnTo>
                  <a:lnTo>
                    <a:pt x="13297" y="112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3" name="Google Shape;303;p33"/>
            <p:cNvSpPr/>
            <p:nvPr/>
          </p:nvSpPr>
          <p:spPr>
            <a:xfrm>
              <a:off x="4420426" y="1446124"/>
              <a:ext cx="1256700" cy="108150"/>
            </a:xfrm>
            <a:custGeom>
              <a:avLst/>
              <a:gdLst/>
              <a:ahLst/>
              <a:cxnLst/>
              <a:rect l="l" t="t" r="r" b="b"/>
              <a:pathLst>
                <a:path w="50268" h="4326" extrusionOk="0">
                  <a:moveTo>
                    <a:pt x="50268" y="3369"/>
                  </a:moveTo>
                  <a:lnTo>
                    <a:pt x="0" y="4326"/>
                  </a:lnTo>
                  <a:lnTo>
                    <a:pt x="9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4" name="Google Shape;304;p33"/>
            <p:cNvSpPr/>
            <p:nvPr/>
          </p:nvSpPr>
          <p:spPr>
            <a:xfrm>
              <a:off x="7846500" y="1499800"/>
              <a:ext cx="134400" cy="1403400"/>
            </a:xfrm>
            <a:custGeom>
              <a:avLst/>
              <a:gdLst/>
              <a:ahLst/>
              <a:cxnLst/>
              <a:rect l="l" t="t" r="r" b="b"/>
              <a:pathLst>
                <a:path w="5376" h="56136" extrusionOk="0">
                  <a:moveTo>
                    <a:pt x="5376" y="56136"/>
                  </a:moveTo>
                  <a:lnTo>
                    <a:pt x="0" y="94"/>
                  </a:lnTo>
                  <a:lnTo>
                    <a:pt x="413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5" name="Google Shape;305;p33"/>
            <p:cNvSpPr/>
            <p:nvPr/>
          </p:nvSpPr>
          <p:spPr>
            <a:xfrm>
              <a:off x="7212175" y="4256272"/>
              <a:ext cx="872150" cy="178675"/>
            </a:xfrm>
            <a:custGeom>
              <a:avLst/>
              <a:gdLst/>
              <a:ahLst/>
              <a:cxnLst/>
              <a:rect l="l" t="t" r="r" b="b"/>
              <a:pathLst>
                <a:path w="34886" h="7147" extrusionOk="0">
                  <a:moveTo>
                    <a:pt x="34886" y="5681"/>
                  </a:moveTo>
                  <a:lnTo>
                    <a:pt x="0" y="7147"/>
                  </a:lnTo>
                  <a:lnTo>
                    <a:pt x="225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6" name="Google Shape;306;p33"/>
          <p:cNvSpPr txBox="1">
            <a:spLocks noGrp="1"/>
          </p:cNvSpPr>
          <p:nvPr>
            <p:ph type="ctrTitle"/>
          </p:nvPr>
        </p:nvSpPr>
        <p:spPr>
          <a:xfrm>
            <a:off x="805561" y="1387826"/>
            <a:ext cx="3725998" cy="56134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0" dirty="0">
                <a:latin typeface="Carter One"/>
                <a:ea typeface="Carter One"/>
                <a:cs typeface="Carter One"/>
                <a:sym typeface="Carter One"/>
              </a:rPr>
              <a:t>Hospitality</a:t>
            </a:r>
            <a:endParaRPr sz="1050" b="0" dirty="0">
              <a:latin typeface="Carter One"/>
              <a:ea typeface="Carter One"/>
              <a:cs typeface="Carter One"/>
              <a:sym typeface="Carter One"/>
            </a:endParaRPr>
          </a:p>
        </p:txBody>
      </p:sp>
      <p:sp>
        <p:nvSpPr>
          <p:cNvPr id="307" name="Google Shape;307;p33"/>
          <p:cNvSpPr txBox="1">
            <a:spLocks noGrp="1"/>
          </p:cNvSpPr>
          <p:nvPr>
            <p:ph type="subTitle" idx="1"/>
          </p:nvPr>
        </p:nvSpPr>
        <p:spPr>
          <a:xfrm>
            <a:off x="585265" y="2077816"/>
            <a:ext cx="4395678" cy="115988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>
              <a:buSzPts val="1100"/>
            </a:pPr>
            <a:r>
              <a:rPr lang="en-US" sz="1400" dirty="0"/>
              <a:t>A presentation on</a:t>
            </a:r>
          </a:p>
          <a:p>
            <a:pPr marL="0" lvl="0" indent="0">
              <a:buSzPts val="1100"/>
            </a:pPr>
            <a:r>
              <a:rPr lang="en-US" sz="2400" dirty="0"/>
              <a:t>Embracing Multilingualism at Diversity Hotel &amp; Spa London</a:t>
            </a:r>
            <a:endParaRPr sz="2400" dirty="0">
              <a:sym typeface="Livvic"/>
            </a:endParaRPr>
          </a:p>
        </p:txBody>
      </p:sp>
      <p:sp>
        <p:nvSpPr>
          <p:cNvPr id="308" name="Google Shape;308;p33"/>
          <p:cNvSpPr/>
          <p:nvPr/>
        </p:nvSpPr>
        <p:spPr>
          <a:xfrm>
            <a:off x="7602425" y="270825"/>
            <a:ext cx="1647300" cy="117700"/>
          </a:xfrm>
          <a:custGeom>
            <a:avLst/>
            <a:gdLst/>
            <a:ahLst/>
            <a:cxnLst/>
            <a:rect l="l" t="t" r="r" b="b"/>
            <a:pathLst>
              <a:path w="65892" h="4708" extrusionOk="0">
                <a:moveTo>
                  <a:pt x="0" y="2143"/>
                </a:moveTo>
                <a:lnTo>
                  <a:pt x="65892" y="0"/>
                </a:lnTo>
                <a:lnTo>
                  <a:pt x="65501" y="4708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pSp>
        <p:nvGrpSpPr>
          <p:cNvPr id="309" name="Google Shape;309;p33"/>
          <p:cNvGrpSpPr/>
          <p:nvPr/>
        </p:nvGrpSpPr>
        <p:grpSpPr>
          <a:xfrm>
            <a:off x="2052124" y="1144859"/>
            <a:ext cx="1198043" cy="210331"/>
            <a:chOff x="1026623" y="2953314"/>
            <a:chExt cx="5688711" cy="1008300"/>
          </a:xfrm>
        </p:grpSpPr>
        <p:sp>
          <p:nvSpPr>
            <p:cNvPr id="310" name="Google Shape;310;p33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33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33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33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33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458288" y="4366575"/>
            <a:ext cx="1742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tx1">
                    <a:lumMod val="60000"/>
                    <a:lumOff val="40000"/>
                  </a:schemeClr>
                </a:solidFill>
                <a:latin typeface="Livvic" panose="020B0604020202020204" charset="0"/>
              </a:rPr>
              <a:t>Module: BMIH5003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996F8B6D-76EC-4D23-6174-99330C0D75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1"/>
    </mc:Choice>
    <mc:Fallback xmlns="">
      <p:transition spd="slow" advTm="2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35"/>
          <p:cNvSpPr txBox="1">
            <a:spLocks noGrp="1"/>
          </p:cNvSpPr>
          <p:nvPr>
            <p:ph type="title"/>
          </p:nvPr>
        </p:nvSpPr>
        <p:spPr>
          <a:xfrm>
            <a:off x="70338" y="3986772"/>
            <a:ext cx="5245240" cy="102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800" dirty="0"/>
              <a:t>Multilingualism and </a:t>
            </a:r>
            <a:br>
              <a:rPr lang="en-GB" sz="2800" dirty="0"/>
            </a:br>
            <a:r>
              <a:rPr lang="en-GB" sz="2800" dirty="0"/>
              <a:t>Language Awareness</a:t>
            </a:r>
            <a:endParaRPr sz="2800" dirty="0"/>
          </a:p>
        </p:txBody>
      </p:sp>
      <p:sp>
        <p:nvSpPr>
          <p:cNvPr id="345" name="Google Shape;345;p35"/>
          <p:cNvSpPr txBox="1">
            <a:spLocks noGrp="1"/>
          </p:cNvSpPr>
          <p:nvPr>
            <p:ph type="title" idx="2"/>
          </p:nvPr>
        </p:nvSpPr>
        <p:spPr>
          <a:xfrm>
            <a:off x="5426110" y="162701"/>
            <a:ext cx="3538454" cy="58164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Lucida Calligraphy" panose="03010101010101010101" pitchFamily="66" charset="0"/>
              </a:rPr>
              <a:t>Diversity Hotel &amp; Spa London</a:t>
            </a:r>
            <a:endParaRPr dirty="0">
              <a:solidFill>
                <a:schemeClr val="accent5">
                  <a:lumMod val="50000"/>
                </a:schemeClr>
              </a:solidFill>
              <a:latin typeface="Lucida Calligraphy" panose="03010101010101010101" pitchFamily="66" charset="0"/>
            </a:endParaRPr>
          </a:p>
        </p:txBody>
      </p:sp>
      <p:sp>
        <p:nvSpPr>
          <p:cNvPr id="337" name="Google Shape;337;p35"/>
          <p:cNvSpPr txBox="1">
            <a:spLocks noGrp="1"/>
          </p:cNvSpPr>
          <p:nvPr>
            <p:ph type="subTitle" idx="1"/>
          </p:nvPr>
        </p:nvSpPr>
        <p:spPr>
          <a:xfrm>
            <a:off x="662150" y="1217382"/>
            <a:ext cx="7709973" cy="19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600" dirty="0"/>
              <a:t>Multilingualism and language awareness are essential in today's globalized world, fostering effective communication and cultural understanding (</a:t>
            </a:r>
            <a:r>
              <a:rPr lang="en-US" sz="1600" dirty="0" err="1"/>
              <a:t>Priller</a:t>
            </a:r>
            <a:r>
              <a:rPr lang="en-US" sz="1600" dirty="0"/>
              <a:t>, 2019). </a:t>
            </a:r>
          </a:p>
          <a:p>
            <a:pPr marL="0" lvl="0" indent="0"/>
            <a:r>
              <a:rPr lang="en-US" sz="1600" dirty="0"/>
              <a:t>They enable businesses, like hotels, to cater to diverse clientele, enhancing guest satisfaction. </a:t>
            </a:r>
          </a:p>
          <a:p>
            <a:pPr marL="0" lvl="0" indent="0"/>
            <a:endParaRPr lang="en-US" sz="1600" dirty="0"/>
          </a:p>
          <a:p>
            <a:pPr marL="0" lvl="0" indent="0"/>
            <a:r>
              <a:rPr lang="en-US" sz="1600" dirty="0"/>
              <a:t>Language awareness skills empower staff to navigate linguistic and cultural nuances, ultimately elevating the quality of service.</a:t>
            </a:r>
            <a:endParaRPr sz="16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7583" y="3321399"/>
            <a:ext cx="952500" cy="952500"/>
          </a:xfrm>
          <a:prstGeom prst="rect">
            <a:avLst/>
          </a:prstGeom>
        </p:spPr>
      </p:pic>
      <p:sp>
        <p:nvSpPr>
          <p:cNvPr id="19" name="L-Shape 18"/>
          <p:cNvSpPr/>
          <p:nvPr/>
        </p:nvSpPr>
        <p:spPr>
          <a:xfrm>
            <a:off x="5432834" y="460249"/>
            <a:ext cx="107355" cy="131422"/>
          </a:xfrm>
          <a:prstGeom prst="corner">
            <a:avLst>
              <a:gd name="adj1" fmla="val 42308"/>
              <a:gd name="adj2" fmla="val 38461"/>
            </a:avLst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L-Shape 44"/>
          <p:cNvSpPr/>
          <p:nvPr/>
        </p:nvSpPr>
        <p:spPr>
          <a:xfrm rot="10800000">
            <a:off x="8793126" y="275666"/>
            <a:ext cx="115550" cy="127746"/>
          </a:xfrm>
          <a:prstGeom prst="corner">
            <a:avLst>
              <a:gd name="adj1" fmla="val 34464"/>
              <a:gd name="adj2" fmla="val 38461"/>
            </a:avLst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13EA7D6-A16C-043E-B796-22226268A6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91"/>
    </mc:Choice>
    <mc:Fallback xmlns="">
      <p:transition spd="slow" advTm="30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37"/>
          <p:cNvSpPr txBox="1">
            <a:spLocks noGrp="1"/>
          </p:cNvSpPr>
          <p:nvPr>
            <p:ph type="title"/>
          </p:nvPr>
        </p:nvSpPr>
        <p:spPr>
          <a:xfrm>
            <a:off x="4965575" y="576031"/>
            <a:ext cx="3957708" cy="58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2400" dirty="0"/>
              <a:t>Benefits of Multilingualism</a:t>
            </a:r>
            <a:endParaRPr sz="2400" dirty="0"/>
          </a:p>
        </p:txBody>
      </p:sp>
      <p:sp>
        <p:nvSpPr>
          <p:cNvPr id="405" name="Google Shape;405;p37"/>
          <p:cNvSpPr txBox="1">
            <a:spLocks noGrp="1"/>
          </p:cNvSpPr>
          <p:nvPr>
            <p:ph type="subTitle" idx="1"/>
          </p:nvPr>
        </p:nvSpPr>
        <p:spPr>
          <a:xfrm>
            <a:off x="5340796" y="2605276"/>
            <a:ext cx="3207266" cy="115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Enhanced Guest Experience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Global Outreach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Improved Communication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Increased Cultural Sensitivity (</a:t>
            </a:r>
            <a:r>
              <a:rPr lang="en-US" dirty="0" err="1"/>
              <a:t>Lecomte</a:t>
            </a:r>
            <a:r>
              <a:rPr lang="en-US" dirty="0"/>
              <a:t> et al., 2023)</a:t>
            </a:r>
          </a:p>
        </p:txBody>
      </p:sp>
      <p:grpSp>
        <p:nvGrpSpPr>
          <p:cNvPr id="365" name="Google Shape;365;p37"/>
          <p:cNvGrpSpPr/>
          <p:nvPr/>
        </p:nvGrpSpPr>
        <p:grpSpPr>
          <a:xfrm>
            <a:off x="927803" y="3527359"/>
            <a:ext cx="1944907" cy="249092"/>
            <a:chOff x="1225580" y="3285309"/>
            <a:chExt cx="1944907" cy="249092"/>
          </a:xfrm>
        </p:grpSpPr>
        <p:sp>
          <p:nvSpPr>
            <p:cNvPr id="366" name="Google Shape;366;p37"/>
            <p:cNvSpPr/>
            <p:nvPr/>
          </p:nvSpPr>
          <p:spPr>
            <a:xfrm>
              <a:off x="1225580" y="3285309"/>
              <a:ext cx="977295" cy="249092"/>
            </a:xfrm>
            <a:prstGeom prst="rect">
              <a:avLst/>
            </a:prstGeom>
          </p:spPr>
          <p:txBody>
            <a:bodyPr>
              <a:prstTxWarp prst="textPlain">
                <a:avLst/>
              </a:prstTxWarp>
            </a:bodyPr>
            <a:lstStyle/>
            <a:p>
              <a:pPr lvl="0" algn="ctr"/>
              <a:r>
                <a:rPr b="0" i="0">
                  <a:ln>
                    <a:noFill/>
                  </a:ln>
                  <a:solidFill>
                    <a:schemeClr val="dk1"/>
                  </a:solidFill>
                  <a:latin typeface="Carter One"/>
                </a:rPr>
                <a:t>HOTEL</a:t>
              </a:r>
            </a:p>
          </p:txBody>
        </p:sp>
        <p:sp>
          <p:nvSpPr>
            <p:cNvPr id="367" name="Google Shape;367;p37"/>
            <p:cNvSpPr/>
            <p:nvPr/>
          </p:nvSpPr>
          <p:spPr>
            <a:xfrm>
              <a:off x="2302128" y="3285309"/>
              <a:ext cx="868360" cy="236294"/>
            </a:xfrm>
            <a:prstGeom prst="rect">
              <a:avLst/>
            </a:prstGeom>
          </p:spPr>
          <p:txBody>
            <a:bodyPr>
              <a:prstTxWarp prst="textPlain">
                <a:avLst/>
              </a:prstTxWarp>
            </a:bodyPr>
            <a:lstStyle/>
            <a:p>
              <a:pPr lvl="0" algn="ctr"/>
              <a:r>
                <a:rPr b="0" i="0" dirty="0">
                  <a:ln>
                    <a:noFill/>
                  </a:ln>
                  <a:solidFill>
                    <a:schemeClr val="dk1"/>
                  </a:solidFill>
                  <a:latin typeface="Carter One"/>
                </a:rPr>
                <a:t>&amp; SPA</a:t>
              </a:r>
            </a:p>
          </p:txBody>
        </p:sp>
      </p:grpSp>
      <p:grpSp>
        <p:nvGrpSpPr>
          <p:cNvPr id="368" name="Google Shape;368;p37"/>
          <p:cNvGrpSpPr/>
          <p:nvPr/>
        </p:nvGrpSpPr>
        <p:grpSpPr>
          <a:xfrm>
            <a:off x="768380" y="1320327"/>
            <a:ext cx="2261609" cy="1490976"/>
            <a:chOff x="1225580" y="1576023"/>
            <a:chExt cx="2261609" cy="1490976"/>
          </a:xfrm>
        </p:grpSpPr>
        <p:grpSp>
          <p:nvGrpSpPr>
            <p:cNvPr id="369" name="Google Shape;369;p37"/>
            <p:cNvGrpSpPr/>
            <p:nvPr/>
          </p:nvGrpSpPr>
          <p:grpSpPr>
            <a:xfrm>
              <a:off x="1225580" y="1576023"/>
              <a:ext cx="2261609" cy="1490976"/>
              <a:chOff x="1216975" y="1950278"/>
              <a:chExt cx="1824025" cy="1202497"/>
            </a:xfrm>
          </p:grpSpPr>
          <p:sp>
            <p:nvSpPr>
              <p:cNvPr id="370" name="Google Shape;370;p37"/>
              <p:cNvSpPr/>
              <p:nvPr/>
            </p:nvSpPr>
            <p:spPr>
              <a:xfrm>
                <a:off x="1216975" y="2257425"/>
                <a:ext cx="533400" cy="895350"/>
              </a:xfrm>
              <a:custGeom>
                <a:avLst/>
                <a:gdLst/>
                <a:ahLst/>
                <a:cxnLst/>
                <a:rect l="l" t="t" r="r" b="b"/>
                <a:pathLst>
                  <a:path w="21336" h="35814" extrusionOk="0">
                    <a:moveTo>
                      <a:pt x="0" y="34099"/>
                    </a:moveTo>
                    <a:lnTo>
                      <a:pt x="0" y="3238"/>
                    </a:lnTo>
                    <a:lnTo>
                      <a:pt x="21336" y="0"/>
                    </a:lnTo>
                    <a:lnTo>
                      <a:pt x="21336" y="3581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1" name="Google Shape;371;p37"/>
              <p:cNvSpPr/>
              <p:nvPr/>
            </p:nvSpPr>
            <p:spPr>
              <a:xfrm flipH="1">
                <a:off x="2507600" y="2204760"/>
                <a:ext cx="533400" cy="895350"/>
              </a:xfrm>
              <a:custGeom>
                <a:avLst/>
                <a:gdLst/>
                <a:ahLst/>
                <a:cxnLst/>
                <a:rect l="l" t="t" r="r" b="b"/>
                <a:pathLst>
                  <a:path w="21336" h="35814" extrusionOk="0">
                    <a:moveTo>
                      <a:pt x="0" y="34099"/>
                    </a:moveTo>
                    <a:lnTo>
                      <a:pt x="0" y="3238"/>
                    </a:lnTo>
                    <a:lnTo>
                      <a:pt x="21336" y="0"/>
                    </a:lnTo>
                    <a:lnTo>
                      <a:pt x="21336" y="3581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2" name="Google Shape;372;p37"/>
              <p:cNvSpPr/>
              <p:nvPr/>
            </p:nvSpPr>
            <p:spPr>
              <a:xfrm>
                <a:off x="1828242" y="1950278"/>
                <a:ext cx="615175" cy="1162050"/>
              </a:xfrm>
              <a:custGeom>
                <a:avLst/>
                <a:gdLst/>
                <a:ahLst/>
                <a:cxnLst/>
                <a:rect l="l" t="t" r="r" b="b"/>
                <a:pathLst>
                  <a:path w="24607" h="46482" extrusionOk="0">
                    <a:moveTo>
                      <a:pt x="0" y="4191"/>
                    </a:moveTo>
                    <a:lnTo>
                      <a:pt x="0" y="46482"/>
                    </a:lnTo>
                    <a:lnTo>
                      <a:pt x="24607" y="44615"/>
                    </a:lnTo>
                    <a:lnTo>
                      <a:pt x="2457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73" name="Google Shape;373;p37"/>
            <p:cNvGrpSpPr/>
            <p:nvPr/>
          </p:nvGrpSpPr>
          <p:grpSpPr>
            <a:xfrm>
              <a:off x="2772504" y="1979648"/>
              <a:ext cx="530730" cy="529727"/>
              <a:chOff x="-60254550" y="3367325"/>
              <a:chExt cx="318200" cy="317575"/>
            </a:xfrm>
          </p:grpSpPr>
          <p:sp>
            <p:nvSpPr>
              <p:cNvPr id="374" name="Google Shape;374;p37"/>
              <p:cNvSpPr/>
              <p:nvPr/>
            </p:nvSpPr>
            <p:spPr>
              <a:xfrm>
                <a:off x="-60219125" y="3367325"/>
                <a:ext cx="51225" cy="10357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4143" extrusionOk="0">
                    <a:moveTo>
                      <a:pt x="1051" y="0"/>
                    </a:moveTo>
                    <a:cubicBezTo>
                      <a:pt x="935" y="0"/>
                      <a:pt x="815" y="57"/>
                      <a:pt x="725" y="164"/>
                    </a:cubicBezTo>
                    <a:cubicBezTo>
                      <a:pt x="568" y="290"/>
                      <a:pt x="568" y="573"/>
                      <a:pt x="757" y="731"/>
                    </a:cubicBezTo>
                    <a:cubicBezTo>
                      <a:pt x="1103" y="1046"/>
                      <a:pt x="1103" y="1456"/>
                      <a:pt x="757" y="1771"/>
                    </a:cubicBezTo>
                    <a:cubicBezTo>
                      <a:pt x="32" y="2401"/>
                      <a:pt x="1" y="3377"/>
                      <a:pt x="757" y="4039"/>
                    </a:cubicBezTo>
                    <a:cubicBezTo>
                      <a:pt x="828" y="4110"/>
                      <a:pt x="924" y="4143"/>
                      <a:pt x="1023" y="4143"/>
                    </a:cubicBezTo>
                    <a:cubicBezTo>
                      <a:pt x="1144" y="4143"/>
                      <a:pt x="1269" y="4094"/>
                      <a:pt x="1356" y="4007"/>
                    </a:cubicBezTo>
                    <a:cubicBezTo>
                      <a:pt x="1513" y="3850"/>
                      <a:pt x="1513" y="3566"/>
                      <a:pt x="1292" y="3409"/>
                    </a:cubicBezTo>
                    <a:cubicBezTo>
                      <a:pt x="946" y="3094"/>
                      <a:pt x="946" y="2716"/>
                      <a:pt x="1292" y="2401"/>
                    </a:cubicBezTo>
                    <a:cubicBezTo>
                      <a:pt x="2017" y="1771"/>
                      <a:pt x="2049" y="762"/>
                      <a:pt x="1292" y="101"/>
                    </a:cubicBezTo>
                    <a:cubicBezTo>
                      <a:pt x="1224" y="33"/>
                      <a:pt x="1139" y="0"/>
                      <a:pt x="105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37"/>
              <p:cNvSpPr/>
              <p:nvPr/>
            </p:nvSpPr>
            <p:spPr>
              <a:xfrm>
                <a:off x="-60156900" y="3367325"/>
                <a:ext cx="51225" cy="10357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4143" extrusionOk="0">
                    <a:moveTo>
                      <a:pt x="1038" y="0"/>
                    </a:moveTo>
                    <a:cubicBezTo>
                      <a:pt x="913" y="0"/>
                      <a:pt x="783" y="57"/>
                      <a:pt x="694" y="164"/>
                    </a:cubicBezTo>
                    <a:cubicBezTo>
                      <a:pt x="536" y="290"/>
                      <a:pt x="536" y="573"/>
                      <a:pt x="757" y="731"/>
                    </a:cubicBezTo>
                    <a:cubicBezTo>
                      <a:pt x="1103" y="1046"/>
                      <a:pt x="1103" y="1456"/>
                      <a:pt x="757" y="1771"/>
                    </a:cubicBezTo>
                    <a:cubicBezTo>
                      <a:pt x="32" y="2401"/>
                      <a:pt x="1" y="3377"/>
                      <a:pt x="757" y="4039"/>
                    </a:cubicBezTo>
                    <a:cubicBezTo>
                      <a:pt x="828" y="4110"/>
                      <a:pt x="918" y="4143"/>
                      <a:pt x="1010" y="4143"/>
                    </a:cubicBezTo>
                    <a:cubicBezTo>
                      <a:pt x="1122" y="4143"/>
                      <a:pt x="1237" y="4094"/>
                      <a:pt x="1324" y="4007"/>
                    </a:cubicBezTo>
                    <a:cubicBezTo>
                      <a:pt x="1481" y="3850"/>
                      <a:pt x="1481" y="3566"/>
                      <a:pt x="1292" y="3409"/>
                    </a:cubicBezTo>
                    <a:cubicBezTo>
                      <a:pt x="946" y="3094"/>
                      <a:pt x="946" y="2716"/>
                      <a:pt x="1292" y="2401"/>
                    </a:cubicBezTo>
                    <a:cubicBezTo>
                      <a:pt x="2017" y="1771"/>
                      <a:pt x="2049" y="762"/>
                      <a:pt x="1292" y="101"/>
                    </a:cubicBezTo>
                    <a:cubicBezTo>
                      <a:pt x="1224" y="33"/>
                      <a:pt x="1133" y="0"/>
                      <a:pt x="103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37"/>
              <p:cNvSpPr/>
              <p:nvPr/>
            </p:nvSpPr>
            <p:spPr>
              <a:xfrm>
                <a:off x="-60094675" y="3367325"/>
                <a:ext cx="51225" cy="10357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4143" extrusionOk="0">
                    <a:moveTo>
                      <a:pt x="1038" y="0"/>
                    </a:moveTo>
                    <a:cubicBezTo>
                      <a:pt x="913" y="0"/>
                      <a:pt x="783" y="57"/>
                      <a:pt x="694" y="164"/>
                    </a:cubicBezTo>
                    <a:cubicBezTo>
                      <a:pt x="536" y="290"/>
                      <a:pt x="536" y="573"/>
                      <a:pt x="725" y="731"/>
                    </a:cubicBezTo>
                    <a:cubicBezTo>
                      <a:pt x="1103" y="1046"/>
                      <a:pt x="1103" y="1456"/>
                      <a:pt x="725" y="1771"/>
                    </a:cubicBezTo>
                    <a:cubicBezTo>
                      <a:pt x="32" y="2401"/>
                      <a:pt x="1" y="3377"/>
                      <a:pt x="725" y="4039"/>
                    </a:cubicBezTo>
                    <a:cubicBezTo>
                      <a:pt x="796" y="4110"/>
                      <a:pt x="893" y="4143"/>
                      <a:pt x="992" y="4143"/>
                    </a:cubicBezTo>
                    <a:cubicBezTo>
                      <a:pt x="1113" y="4143"/>
                      <a:pt x="1237" y="4094"/>
                      <a:pt x="1324" y="4007"/>
                    </a:cubicBezTo>
                    <a:cubicBezTo>
                      <a:pt x="1481" y="3850"/>
                      <a:pt x="1481" y="3566"/>
                      <a:pt x="1292" y="3409"/>
                    </a:cubicBezTo>
                    <a:cubicBezTo>
                      <a:pt x="946" y="3094"/>
                      <a:pt x="946" y="2716"/>
                      <a:pt x="1292" y="2401"/>
                    </a:cubicBezTo>
                    <a:cubicBezTo>
                      <a:pt x="1985" y="1771"/>
                      <a:pt x="2048" y="762"/>
                      <a:pt x="1292" y="101"/>
                    </a:cubicBezTo>
                    <a:cubicBezTo>
                      <a:pt x="1224" y="33"/>
                      <a:pt x="1133" y="0"/>
                      <a:pt x="103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37"/>
              <p:cNvSpPr/>
              <p:nvPr/>
            </p:nvSpPr>
            <p:spPr>
              <a:xfrm>
                <a:off x="-60254550" y="3478525"/>
                <a:ext cx="318200" cy="206375"/>
              </a:xfrm>
              <a:custGeom>
                <a:avLst/>
                <a:gdLst/>
                <a:ahLst/>
                <a:cxnLst/>
                <a:rect l="l" t="t" r="r" b="b"/>
                <a:pathLst>
                  <a:path w="12728" h="8255" extrusionOk="0">
                    <a:moveTo>
                      <a:pt x="10428" y="1607"/>
                    </a:moveTo>
                    <a:cubicBezTo>
                      <a:pt x="11184" y="1607"/>
                      <a:pt x="11814" y="2237"/>
                      <a:pt x="11814" y="2994"/>
                    </a:cubicBezTo>
                    <a:cubicBezTo>
                      <a:pt x="11814" y="3718"/>
                      <a:pt x="11184" y="4380"/>
                      <a:pt x="10428" y="4380"/>
                    </a:cubicBezTo>
                    <a:lnTo>
                      <a:pt x="9767" y="4380"/>
                    </a:lnTo>
                    <a:cubicBezTo>
                      <a:pt x="9861" y="4002"/>
                      <a:pt x="9893" y="3655"/>
                      <a:pt x="9893" y="3246"/>
                    </a:cubicBezTo>
                    <a:lnTo>
                      <a:pt x="9893" y="1607"/>
                    </a:lnTo>
                    <a:close/>
                    <a:moveTo>
                      <a:pt x="410" y="1"/>
                    </a:moveTo>
                    <a:cubicBezTo>
                      <a:pt x="158" y="1"/>
                      <a:pt x="0" y="190"/>
                      <a:pt x="0" y="379"/>
                    </a:cubicBezTo>
                    <a:lnTo>
                      <a:pt x="0" y="3309"/>
                    </a:lnTo>
                    <a:cubicBezTo>
                      <a:pt x="0" y="5041"/>
                      <a:pt x="882" y="6522"/>
                      <a:pt x="2237" y="7436"/>
                    </a:cubicBezTo>
                    <a:lnTo>
                      <a:pt x="441" y="7436"/>
                    </a:lnTo>
                    <a:cubicBezTo>
                      <a:pt x="189" y="7436"/>
                      <a:pt x="32" y="7625"/>
                      <a:pt x="32" y="7845"/>
                    </a:cubicBezTo>
                    <a:cubicBezTo>
                      <a:pt x="32" y="8066"/>
                      <a:pt x="252" y="8255"/>
                      <a:pt x="441" y="8255"/>
                    </a:cubicBezTo>
                    <a:lnTo>
                      <a:pt x="9546" y="8255"/>
                    </a:lnTo>
                    <a:cubicBezTo>
                      <a:pt x="9767" y="8255"/>
                      <a:pt x="9924" y="8066"/>
                      <a:pt x="9924" y="7845"/>
                    </a:cubicBezTo>
                    <a:cubicBezTo>
                      <a:pt x="9924" y="7593"/>
                      <a:pt x="9735" y="7436"/>
                      <a:pt x="9546" y="7436"/>
                    </a:cubicBezTo>
                    <a:lnTo>
                      <a:pt x="7719" y="7436"/>
                    </a:lnTo>
                    <a:cubicBezTo>
                      <a:pt x="8538" y="6900"/>
                      <a:pt x="9168" y="6144"/>
                      <a:pt x="9578" y="5230"/>
                    </a:cubicBezTo>
                    <a:lnTo>
                      <a:pt x="10523" y="5230"/>
                    </a:lnTo>
                    <a:cubicBezTo>
                      <a:pt x="11751" y="5230"/>
                      <a:pt x="12728" y="4254"/>
                      <a:pt x="12728" y="3025"/>
                    </a:cubicBezTo>
                    <a:cubicBezTo>
                      <a:pt x="12728" y="1796"/>
                      <a:pt x="11657" y="788"/>
                      <a:pt x="10428" y="788"/>
                    </a:cubicBezTo>
                    <a:lnTo>
                      <a:pt x="9893" y="788"/>
                    </a:lnTo>
                    <a:lnTo>
                      <a:pt x="9893" y="379"/>
                    </a:lnTo>
                    <a:cubicBezTo>
                      <a:pt x="9893" y="158"/>
                      <a:pt x="9704" y="1"/>
                      <a:pt x="948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8" name="Google Shape;378;p37"/>
            <p:cNvGrpSpPr/>
            <p:nvPr/>
          </p:nvGrpSpPr>
          <p:grpSpPr>
            <a:xfrm>
              <a:off x="2137651" y="2518417"/>
              <a:ext cx="439613" cy="532865"/>
              <a:chOff x="-39248625" y="3588600"/>
              <a:chExt cx="256775" cy="316050"/>
            </a:xfrm>
          </p:grpSpPr>
          <p:sp>
            <p:nvSpPr>
              <p:cNvPr id="379" name="Google Shape;379;p37"/>
              <p:cNvSpPr/>
              <p:nvPr/>
            </p:nvSpPr>
            <p:spPr>
              <a:xfrm>
                <a:off x="-39248625" y="3588600"/>
                <a:ext cx="256775" cy="316050"/>
              </a:xfrm>
              <a:custGeom>
                <a:avLst/>
                <a:gdLst/>
                <a:ahLst/>
                <a:cxnLst/>
                <a:rect l="l" t="t" r="r" b="b"/>
                <a:pathLst>
                  <a:path w="10271" h="12642" extrusionOk="0">
                    <a:moveTo>
                      <a:pt x="5364" y="0"/>
                    </a:moveTo>
                    <a:cubicBezTo>
                      <a:pt x="5041" y="0"/>
                      <a:pt x="4710" y="118"/>
                      <a:pt x="4443" y="355"/>
                    </a:cubicBezTo>
                    <a:lnTo>
                      <a:pt x="3277" y="1552"/>
                    </a:lnTo>
                    <a:cubicBezTo>
                      <a:pt x="2804" y="2025"/>
                      <a:pt x="2804" y="2812"/>
                      <a:pt x="3277" y="3316"/>
                    </a:cubicBezTo>
                    <a:lnTo>
                      <a:pt x="3938" y="3978"/>
                    </a:lnTo>
                    <a:lnTo>
                      <a:pt x="1702" y="6215"/>
                    </a:lnTo>
                    <a:cubicBezTo>
                      <a:pt x="1544" y="6152"/>
                      <a:pt x="1355" y="6057"/>
                      <a:pt x="1135" y="6057"/>
                    </a:cubicBezTo>
                    <a:cubicBezTo>
                      <a:pt x="1119" y="6056"/>
                      <a:pt x="1104" y="6056"/>
                      <a:pt x="1089" y="6056"/>
                    </a:cubicBezTo>
                    <a:cubicBezTo>
                      <a:pt x="538" y="6056"/>
                      <a:pt x="0" y="6611"/>
                      <a:pt x="0" y="7286"/>
                    </a:cubicBezTo>
                    <a:cubicBezTo>
                      <a:pt x="0" y="7947"/>
                      <a:pt x="567" y="8515"/>
                      <a:pt x="1229" y="8515"/>
                    </a:cubicBezTo>
                    <a:cubicBezTo>
                      <a:pt x="1418" y="8515"/>
                      <a:pt x="1576" y="8483"/>
                      <a:pt x="1733" y="8388"/>
                    </a:cubicBezTo>
                    <a:lnTo>
                      <a:pt x="3560" y="10216"/>
                    </a:lnTo>
                    <a:cubicBezTo>
                      <a:pt x="2993" y="10720"/>
                      <a:pt x="2615" y="11381"/>
                      <a:pt x="2521" y="12169"/>
                    </a:cubicBezTo>
                    <a:cubicBezTo>
                      <a:pt x="2489" y="12421"/>
                      <a:pt x="2678" y="12642"/>
                      <a:pt x="2930" y="12642"/>
                    </a:cubicBezTo>
                    <a:lnTo>
                      <a:pt x="8633" y="12642"/>
                    </a:lnTo>
                    <a:cubicBezTo>
                      <a:pt x="8853" y="12642"/>
                      <a:pt x="9074" y="12421"/>
                      <a:pt x="9011" y="12169"/>
                    </a:cubicBezTo>
                    <a:cubicBezTo>
                      <a:pt x="8790" y="10562"/>
                      <a:pt x="7404" y="9334"/>
                      <a:pt x="5766" y="9334"/>
                    </a:cubicBezTo>
                    <a:cubicBezTo>
                      <a:pt x="5199" y="9334"/>
                      <a:pt x="4695" y="9491"/>
                      <a:pt x="4222" y="9743"/>
                    </a:cubicBezTo>
                    <a:lnTo>
                      <a:pt x="2300" y="7853"/>
                    </a:lnTo>
                    <a:cubicBezTo>
                      <a:pt x="2363" y="7695"/>
                      <a:pt x="2395" y="7475"/>
                      <a:pt x="2395" y="7286"/>
                    </a:cubicBezTo>
                    <a:cubicBezTo>
                      <a:pt x="2395" y="7097"/>
                      <a:pt x="2363" y="6939"/>
                      <a:pt x="2300" y="6782"/>
                    </a:cubicBezTo>
                    <a:lnTo>
                      <a:pt x="4285" y="4797"/>
                    </a:lnTo>
                    <a:lnTo>
                      <a:pt x="4285" y="4797"/>
                    </a:lnTo>
                    <a:cubicBezTo>
                      <a:pt x="4253" y="5742"/>
                      <a:pt x="4537" y="6624"/>
                      <a:pt x="5073" y="7317"/>
                    </a:cubicBezTo>
                    <a:lnTo>
                      <a:pt x="10271" y="2119"/>
                    </a:lnTo>
                    <a:cubicBezTo>
                      <a:pt x="9636" y="1606"/>
                      <a:pt x="8888" y="1321"/>
                      <a:pt x="8026" y="1321"/>
                    </a:cubicBezTo>
                    <a:cubicBezTo>
                      <a:pt x="7776" y="1321"/>
                      <a:pt x="7516" y="1345"/>
                      <a:pt x="7246" y="1394"/>
                    </a:cubicBezTo>
                    <a:lnTo>
                      <a:pt x="6238" y="355"/>
                    </a:lnTo>
                    <a:cubicBezTo>
                      <a:pt x="6002" y="118"/>
                      <a:pt x="5687" y="0"/>
                      <a:pt x="536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37"/>
              <p:cNvSpPr/>
              <p:nvPr/>
            </p:nvSpPr>
            <p:spPr>
              <a:xfrm>
                <a:off x="-39076150" y="3684875"/>
                <a:ext cx="84300" cy="80300"/>
              </a:xfrm>
              <a:custGeom>
                <a:avLst/>
                <a:gdLst/>
                <a:ahLst/>
                <a:cxnLst/>
                <a:rect l="l" t="t" r="r" b="b"/>
                <a:pathLst>
                  <a:path w="3372" h="3212" extrusionOk="0">
                    <a:moveTo>
                      <a:pt x="2868" y="1"/>
                    </a:moveTo>
                    <a:lnTo>
                      <a:pt x="1" y="2868"/>
                    </a:lnTo>
                    <a:cubicBezTo>
                      <a:pt x="353" y="3098"/>
                      <a:pt x="757" y="3212"/>
                      <a:pt x="1156" y="3212"/>
                    </a:cubicBezTo>
                    <a:cubicBezTo>
                      <a:pt x="1686" y="3212"/>
                      <a:pt x="2207" y="3011"/>
                      <a:pt x="2584" y="2616"/>
                    </a:cubicBezTo>
                    <a:cubicBezTo>
                      <a:pt x="3309" y="1891"/>
                      <a:pt x="3372" y="851"/>
                      <a:pt x="286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81" name="Google Shape;381;p37"/>
            <p:cNvGrpSpPr/>
            <p:nvPr/>
          </p:nvGrpSpPr>
          <p:grpSpPr>
            <a:xfrm>
              <a:off x="1409535" y="1976497"/>
              <a:ext cx="546174" cy="532878"/>
              <a:chOff x="-17170750" y="4058800"/>
              <a:chExt cx="308775" cy="304050"/>
            </a:xfrm>
          </p:grpSpPr>
          <p:sp>
            <p:nvSpPr>
              <p:cNvPr id="382" name="Google Shape;382;p37"/>
              <p:cNvSpPr/>
              <p:nvPr/>
            </p:nvSpPr>
            <p:spPr>
              <a:xfrm>
                <a:off x="-17041575" y="4058800"/>
                <a:ext cx="49650" cy="49850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1994" extrusionOk="0">
                    <a:moveTo>
                      <a:pt x="989" y="1"/>
                    </a:moveTo>
                    <a:cubicBezTo>
                      <a:pt x="859" y="1"/>
                      <a:pt x="725" y="56"/>
                      <a:pt x="662" y="166"/>
                    </a:cubicBezTo>
                    <a:lnTo>
                      <a:pt x="1" y="1521"/>
                    </a:lnTo>
                    <a:lnTo>
                      <a:pt x="32" y="1521"/>
                    </a:lnTo>
                    <a:lnTo>
                      <a:pt x="977" y="1993"/>
                    </a:lnTo>
                    <a:lnTo>
                      <a:pt x="1954" y="1521"/>
                    </a:lnTo>
                    <a:lnTo>
                      <a:pt x="1985" y="1521"/>
                    </a:lnTo>
                    <a:lnTo>
                      <a:pt x="1292" y="166"/>
                    </a:lnTo>
                    <a:cubicBezTo>
                      <a:pt x="1245" y="56"/>
                      <a:pt x="1119" y="1"/>
                      <a:pt x="98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37"/>
              <p:cNvSpPr/>
              <p:nvPr/>
            </p:nvSpPr>
            <p:spPr>
              <a:xfrm>
                <a:off x="-17041575" y="4312625"/>
                <a:ext cx="49650" cy="50225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2009" extrusionOk="0">
                    <a:moveTo>
                      <a:pt x="977" y="0"/>
                    </a:moveTo>
                    <a:lnTo>
                      <a:pt x="32" y="473"/>
                    </a:lnTo>
                    <a:lnTo>
                      <a:pt x="1" y="473"/>
                    </a:lnTo>
                    <a:lnTo>
                      <a:pt x="662" y="1796"/>
                    </a:lnTo>
                    <a:cubicBezTo>
                      <a:pt x="757" y="1938"/>
                      <a:pt x="891" y="2009"/>
                      <a:pt x="1013" y="2009"/>
                    </a:cubicBezTo>
                    <a:cubicBezTo>
                      <a:pt x="1135" y="2009"/>
                      <a:pt x="1245" y="1938"/>
                      <a:pt x="1292" y="1796"/>
                    </a:cubicBezTo>
                    <a:lnTo>
                      <a:pt x="1985" y="473"/>
                    </a:lnTo>
                    <a:lnTo>
                      <a:pt x="1954" y="473"/>
                    </a:lnTo>
                    <a:lnTo>
                      <a:pt x="97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37"/>
              <p:cNvSpPr/>
              <p:nvPr/>
            </p:nvSpPr>
            <p:spPr>
              <a:xfrm>
                <a:off x="-17170750" y="4186600"/>
                <a:ext cx="52800" cy="48075"/>
              </a:xfrm>
              <a:custGeom>
                <a:avLst/>
                <a:gdLst/>
                <a:ahLst/>
                <a:cxnLst/>
                <a:rect l="l" t="t" r="r" b="b"/>
                <a:pathLst>
                  <a:path w="2112" h="1923" extrusionOk="0">
                    <a:moveTo>
                      <a:pt x="1639" y="0"/>
                    </a:moveTo>
                    <a:lnTo>
                      <a:pt x="284" y="630"/>
                    </a:lnTo>
                    <a:cubicBezTo>
                      <a:pt x="1" y="788"/>
                      <a:pt x="1" y="1135"/>
                      <a:pt x="284" y="1261"/>
                    </a:cubicBezTo>
                    <a:lnTo>
                      <a:pt x="1639" y="1922"/>
                    </a:lnTo>
                    <a:lnTo>
                      <a:pt x="1639" y="1891"/>
                    </a:lnTo>
                    <a:lnTo>
                      <a:pt x="2112" y="946"/>
                    </a:lnTo>
                    <a:lnTo>
                      <a:pt x="163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37"/>
              <p:cNvSpPr/>
              <p:nvPr/>
            </p:nvSpPr>
            <p:spPr>
              <a:xfrm>
                <a:off x="-16914775" y="4185025"/>
                <a:ext cx="52800" cy="49650"/>
              </a:xfrm>
              <a:custGeom>
                <a:avLst/>
                <a:gdLst/>
                <a:ahLst/>
                <a:cxnLst/>
                <a:rect l="l" t="t" r="r" b="b"/>
                <a:pathLst>
                  <a:path w="2112" h="1986" extrusionOk="0">
                    <a:moveTo>
                      <a:pt x="474" y="0"/>
                    </a:moveTo>
                    <a:lnTo>
                      <a:pt x="474" y="63"/>
                    </a:lnTo>
                    <a:lnTo>
                      <a:pt x="1" y="1009"/>
                    </a:lnTo>
                    <a:lnTo>
                      <a:pt x="474" y="1954"/>
                    </a:lnTo>
                    <a:lnTo>
                      <a:pt x="474" y="1985"/>
                    </a:lnTo>
                    <a:lnTo>
                      <a:pt x="1828" y="1324"/>
                    </a:lnTo>
                    <a:cubicBezTo>
                      <a:pt x="2112" y="1198"/>
                      <a:pt x="2112" y="851"/>
                      <a:pt x="1828" y="693"/>
                    </a:cubicBezTo>
                    <a:lnTo>
                      <a:pt x="47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37"/>
              <p:cNvSpPr/>
              <p:nvPr/>
            </p:nvSpPr>
            <p:spPr>
              <a:xfrm>
                <a:off x="-17127800" y="4273225"/>
                <a:ext cx="47650" cy="46500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860" extrusionOk="0">
                    <a:moveTo>
                      <a:pt x="551" y="1"/>
                    </a:moveTo>
                    <a:lnTo>
                      <a:pt x="79" y="1419"/>
                    </a:lnTo>
                    <a:cubicBezTo>
                      <a:pt x="0" y="1628"/>
                      <a:pt x="183" y="1859"/>
                      <a:pt x="373" y="1859"/>
                    </a:cubicBezTo>
                    <a:cubicBezTo>
                      <a:pt x="412" y="1859"/>
                      <a:pt x="451" y="1850"/>
                      <a:pt x="488" y="1828"/>
                    </a:cubicBezTo>
                    <a:lnTo>
                      <a:pt x="1906" y="1356"/>
                    </a:lnTo>
                    <a:lnTo>
                      <a:pt x="1906" y="1324"/>
                    </a:lnTo>
                    <a:lnTo>
                      <a:pt x="1591" y="347"/>
                    </a:lnTo>
                    <a:lnTo>
                      <a:pt x="58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37"/>
              <p:cNvSpPr/>
              <p:nvPr/>
            </p:nvSpPr>
            <p:spPr>
              <a:xfrm>
                <a:off x="-16952575" y="4100775"/>
                <a:ext cx="47675" cy="47250"/>
              </a:xfrm>
              <a:custGeom>
                <a:avLst/>
                <a:gdLst/>
                <a:ahLst/>
                <a:cxnLst/>
                <a:rect l="l" t="t" r="r" b="b"/>
                <a:pathLst>
                  <a:path w="1907" h="1890" extrusionOk="0">
                    <a:moveTo>
                      <a:pt x="1544" y="0"/>
                    </a:moveTo>
                    <a:cubicBezTo>
                      <a:pt x="1503" y="0"/>
                      <a:pt x="1461" y="10"/>
                      <a:pt x="1418" y="31"/>
                    </a:cubicBezTo>
                    <a:lnTo>
                      <a:pt x="1" y="503"/>
                    </a:lnTo>
                    <a:lnTo>
                      <a:pt x="1" y="535"/>
                    </a:lnTo>
                    <a:lnTo>
                      <a:pt x="316" y="1543"/>
                    </a:lnTo>
                    <a:lnTo>
                      <a:pt x="1324" y="1890"/>
                    </a:lnTo>
                    <a:lnTo>
                      <a:pt x="1355" y="1890"/>
                    </a:lnTo>
                    <a:lnTo>
                      <a:pt x="1828" y="472"/>
                    </a:lnTo>
                    <a:cubicBezTo>
                      <a:pt x="1907" y="236"/>
                      <a:pt x="1745" y="0"/>
                      <a:pt x="154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37"/>
              <p:cNvSpPr/>
              <p:nvPr/>
            </p:nvSpPr>
            <p:spPr>
              <a:xfrm>
                <a:off x="-16954150" y="4273225"/>
                <a:ext cx="49200" cy="47800"/>
              </a:xfrm>
              <a:custGeom>
                <a:avLst/>
                <a:gdLst/>
                <a:ahLst/>
                <a:cxnLst/>
                <a:rect l="l" t="t" r="r" b="b"/>
                <a:pathLst>
                  <a:path w="1968" h="1912" extrusionOk="0">
                    <a:moveTo>
                      <a:pt x="1387" y="1"/>
                    </a:moveTo>
                    <a:lnTo>
                      <a:pt x="379" y="347"/>
                    </a:lnTo>
                    <a:lnTo>
                      <a:pt x="1" y="1356"/>
                    </a:lnTo>
                    <a:lnTo>
                      <a:pt x="1" y="1419"/>
                    </a:lnTo>
                    <a:lnTo>
                      <a:pt x="1418" y="1891"/>
                    </a:lnTo>
                    <a:cubicBezTo>
                      <a:pt x="1460" y="1905"/>
                      <a:pt x="1501" y="1911"/>
                      <a:pt x="1541" y="1911"/>
                    </a:cubicBezTo>
                    <a:cubicBezTo>
                      <a:pt x="1776" y="1911"/>
                      <a:pt x="1967" y="1692"/>
                      <a:pt x="1860" y="1450"/>
                    </a:cubicBezTo>
                    <a:lnTo>
                      <a:pt x="138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37"/>
              <p:cNvSpPr/>
              <p:nvPr/>
            </p:nvSpPr>
            <p:spPr>
              <a:xfrm>
                <a:off x="-17128625" y="4101275"/>
                <a:ext cx="48475" cy="46750"/>
              </a:xfrm>
              <a:custGeom>
                <a:avLst/>
                <a:gdLst/>
                <a:ahLst/>
                <a:cxnLst/>
                <a:rect l="l" t="t" r="r" b="b"/>
                <a:pathLst>
                  <a:path w="1939" h="1870" extrusionOk="0">
                    <a:moveTo>
                      <a:pt x="433" y="0"/>
                    </a:moveTo>
                    <a:cubicBezTo>
                      <a:pt x="209" y="0"/>
                      <a:pt x="0" y="201"/>
                      <a:pt x="112" y="452"/>
                    </a:cubicBezTo>
                    <a:lnTo>
                      <a:pt x="584" y="1870"/>
                    </a:lnTo>
                    <a:lnTo>
                      <a:pt x="1592" y="1523"/>
                    </a:lnTo>
                    <a:lnTo>
                      <a:pt x="1939" y="483"/>
                    </a:lnTo>
                    <a:lnTo>
                      <a:pt x="521" y="11"/>
                    </a:lnTo>
                    <a:cubicBezTo>
                      <a:pt x="492" y="4"/>
                      <a:pt x="462" y="0"/>
                      <a:pt x="43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37"/>
              <p:cNvSpPr/>
              <p:nvPr/>
            </p:nvSpPr>
            <p:spPr>
              <a:xfrm>
                <a:off x="-17043150" y="4183450"/>
                <a:ext cx="52800" cy="52800"/>
              </a:xfrm>
              <a:custGeom>
                <a:avLst/>
                <a:gdLst/>
                <a:ahLst/>
                <a:cxnLst/>
                <a:rect l="l" t="t" r="r" b="b"/>
                <a:pathLst>
                  <a:path w="2112" h="2112" extrusionOk="0">
                    <a:moveTo>
                      <a:pt x="1040" y="0"/>
                    </a:moveTo>
                    <a:cubicBezTo>
                      <a:pt x="473" y="0"/>
                      <a:pt x="1" y="473"/>
                      <a:pt x="1" y="1072"/>
                    </a:cubicBezTo>
                    <a:cubicBezTo>
                      <a:pt x="1" y="1639"/>
                      <a:pt x="473" y="2111"/>
                      <a:pt x="1040" y="2111"/>
                    </a:cubicBezTo>
                    <a:cubicBezTo>
                      <a:pt x="1639" y="2111"/>
                      <a:pt x="2112" y="1639"/>
                      <a:pt x="2112" y="1072"/>
                    </a:cubicBezTo>
                    <a:cubicBezTo>
                      <a:pt x="2112" y="504"/>
                      <a:pt x="1639" y="0"/>
                      <a:pt x="104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1" name="Google Shape;391;p37"/>
              <p:cNvSpPr/>
              <p:nvPr/>
            </p:nvSpPr>
            <p:spPr>
              <a:xfrm>
                <a:off x="-17070725" y="4111975"/>
                <a:ext cx="44925" cy="604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2419" extrusionOk="0">
                    <a:moveTo>
                      <a:pt x="722" y="0"/>
                    </a:moveTo>
                    <a:cubicBezTo>
                      <a:pt x="663" y="0"/>
                      <a:pt x="600" y="8"/>
                      <a:pt x="537" y="24"/>
                    </a:cubicBezTo>
                    <a:cubicBezTo>
                      <a:pt x="411" y="55"/>
                      <a:pt x="348" y="150"/>
                      <a:pt x="316" y="244"/>
                    </a:cubicBezTo>
                    <a:lnTo>
                      <a:pt x="1" y="1253"/>
                    </a:lnTo>
                    <a:lnTo>
                      <a:pt x="1167" y="2418"/>
                    </a:lnTo>
                    <a:cubicBezTo>
                      <a:pt x="1356" y="2355"/>
                      <a:pt x="1576" y="2229"/>
                      <a:pt x="1797" y="2198"/>
                    </a:cubicBezTo>
                    <a:lnTo>
                      <a:pt x="1797" y="496"/>
                    </a:lnTo>
                    <a:lnTo>
                      <a:pt x="883" y="24"/>
                    </a:lnTo>
                    <a:cubicBezTo>
                      <a:pt x="836" y="8"/>
                      <a:pt x="781" y="0"/>
                      <a:pt x="72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2" name="Google Shape;392;p37"/>
              <p:cNvSpPr/>
              <p:nvPr/>
            </p:nvSpPr>
            <p:spPr>
              <a:xfrm>
                <a:off x="-16979350" y="4156675"/>
                <a:ext cx="60675" cy="45700"/>
              </a:xfrm>
              <a:custGeom>
                <a:avLst/>
                <a:gdLst/>
                <a:ahLst/>
                <a:cxnLst/>
                <a:rect l="l" t="t" r="r" b="b"/>
                <a:pathLst>
                  <a:path w="2427" h="1828" extrusionOk="0">
                    <a:moveTo>
                      <a:pt x="1166" y="0"/>
                    </a:moveTo>
                    <a:lnTo>
                      <a:pt x="1" y="1166"/>
                    </a:lnTo>
                    <a:cubicBezTo>
                      <a:pt x="127" y="1386"/>
                      <a:pt x="190" y="1575"/>
                      <a:pt x="284" y="1827"/>
                    </a:cubicBezTo>
                    <a:lnTo>
                      <a:pt x="1954" y="1827"/>
                    </a:lnTo>
                    <a:lnTo>
                      <a:pt x="2426" y="914"/>
                    </a:lnTo>
                    <a:cubicBezTo>
                      <a:pt x="2426" y="756"/>
                      <a:pt x="2426" y="630"/>
                      <a:pt x="2395" y="567"/>
                    </a:cubicBezTo>
                    <a:cubicBezTo>
                      <a:pt x="2363" y="441"/>
                      <a:pt x="2269" y="347"/>
                      <a:pt x="2174" y="315"/>
                    </a:cubicBezTo>
                    <a:lnTo>
                      <a:pt x="116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" name="Google Shape;393;p37"/>
              <p:cNvSpPr/>
              <p:nvPr/>
            </p:nvSpPr>
            <p:spPr>
              <a:xfrm>
                <a:off x="-17116400" y="4155875"/>
                <a:ext cx="63050" cy="44125"/>
              </a:xfrm>
              <a:custGeom>
                <a:avLst/>
                <a:gdLst/>
                <a:ahLst/>
                <a:cxnLst/>
                <a:rect l="l" t="t" r="r" b="b"/>
                <a:pathLst>
                  <a:path w="2522" h="1765" extrusionOk="0">
                    <a:moveTo>
                      <a:pt x="1292" y="1"/>
                    </a:moveTo>
                    <a:lnTo>
                      <a:pt x="316" y="316"/>
                    </a:lnTo>
                    <a:cubicBezTo>
                      <a:pt x="190" y="347"/>
                      <a:pt x="127" y="442"/>
                      <a:pt x="95" y="536"/>
                    </a:cubicBezTo>
                    <a:cubicBezTo>
                      <a:pt x="32" y="662"/>
                      <a:pt x="1" y="788"/>
                      <a:pt x="95" y="851"/>
                    </a:cubicBezTo>
                    <a:lnTo>
                      <a:pt x="568" y="1765"/>
                    </a:lnTo>
                    <a:lnTo>
                      <a:pt x="2238" y="1765"/>
                    </a:lnTo>
                    <a:cubicBezTo>
                      <a:pt x="2301" y="1544"/>
                      <a:pt x="2364" y="1324"/>
                      <a:pt x="2521" y="1135"/>
                    </a:cubicBezTo>
                    <a:lnTo>
                      <a:pt x="1292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" name="Google Shape;394;p37"/>
              <p:cNvSpPr/>
              <p:nvPr/>
            </p:nvSpPr>
            <p:spPr>
              <a:xfrm>
                <a:off x="-17007700" y="4112450"/>
                <a:ext cx="44925" cy="607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2431" extrusionOk="0">
                    <a:moveTo>
                      <a:pt x="1042" y="0"/>
                    </a:moveTo>
                    <a:cubicBezTo>
                      <a:pt x="989" y="0"/>
                      <a:pt x="936" y="10"/>
                      <a:pt x="883" y="36"/>
                    </a:cubicBezTo>
                    <a:lnTo>
                      <a:pt x="0" y="509"/>
                    </a:lnTo>
                    <a:lnTo>
                      <a:pt x="0" y="2179"/>
                    </a:lnTo>
                    <a:cubicBezTo>
                      <a:pt x="221" y="2210"/>
                      <a:pt x="410" y="2273"/>
                      <a:pt x="630" y="2431"/>
                    </a:cubicBezTo>
                    <a:lnTo>
                      <a:pt x="1796" y="1265"/>
                    </a:lnTo>
                    <a:lnTo>
                      <a:pt x="1481" y="288"/>
                    </a:lnTo>
                    <a:cubicBezTo>
                      <a:pt x="1450" y="162"/>
                      <a:pt x="1355" y="68"/>
                      <a:pt x="1261" y="36"/>
                    </a:cubicBezTo>
                    <a:cubicBezTo>
                      <a:pt x="1188" y="18"/>
                      <a:pt x="1115" y="0"/>
                      <a:pt x="104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5" name="Google Shape;395;p37"/>
              <p:cNvSpPr/>
              <p:nvPr/>
            </p:nvSpPr>
            <p:spPr>
              <a:xfrm>
                <a:off x="-17007700" y="4248025"/>
                <a:ext cx="44925" cy="61475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2459" extrusionOk="0">
                    <a:moveTo>
                      <a:pt x="630" y="1"/>
                    </a:moveTo>
                    <a:cubicBezTo>
                      <a:pt x="473" y="95"/>
                      <a:pt x="221" y="221"/>
                      <a:pt x="0" y="253"/>
                    </a:cubicBezTo>
                    <a:lnTo>
                      <a:pt x="0" y="1954"/>
                    </a:lnTo>
                    <a:lnTo>
                      <a:pt x="883" y="2427"/>
                    </a:lnTo>
                    <a:cubicBezTo>
                      <a:pt x="946" y="2458"/>
                      <a:pt x="1009" y="2458"/>
                      <a:pt x="1040" y="2458"/>
                    </a:cubicBezTo>
                    <a:cubicBezTo>
                      <a:pt x="1135" y="2458"/>
                      <a:pt x="1198" y="2427"/>
                      <a:pt x="1261" y="2364"/>
                    </a:cubicBezTo>
                    <a:cubicBezTo>
                      <a:pt x="1324" y="2332"/>
                      <a:pt x="1450" y="2269"/>
                      <a:pt x="1481" y="2175"/>
                    </a:cubicBezTo>
                    <a:lnTo>
                      <a:pt x="1796" y="1198"/>
                    </a:lnTo>
                    <a:lnTo>
                      <a:pt x="63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6" name="Google Shape;396;p37"/>
              <p:cNvSpPr/>
              <p:nvPr/>
            </p:nvSpPr>
            <p:spPr>
              <a:xfrm>
                <a:off x="-16980125" y="4219675"/>
                <a:ext cx="61450" cy="45700"/>
              </a:xfrm>
              <a:custGeom>
                <a:avLst/>
                <a:gdLst/>
                <a:ahLst/>
                <a:cxnLst/>
                <a:rect l="l" t="t" r="r" b="b"/>
                <a:pathLst>
                  <a:path w="2458" h="1828" extrusionOk="0">
                    <a:moveTo>
                      <a:pt x="252" y="1"/>
                    </a:moveTo>
                    <a:cubicBezTo>
                      <a:pt x="221" y="253"/>
                      <a:pt x="158" y="442"/>
                      <a:pt x="0" y="631"/>
                    </a:cubicBezTo>
                    <a:lnTo>
                      <a:pt x="1166" y="1828"/>
                    </a:lnTo>
                    <a:lnTo>
                      <a:pt x="2142" y="1513"/>
                    </a:lnTo>
                    <a:cubicBezTo>
                      <a:pt x="2268" y="1450"/>
                      <a:pt x="2363" y="1387"/>
                      <a:pt x="2394" y="1261"/>
                    </a:cubicBezTo>
                    <a:cubicBezTo>
                      <a:pt x="2426" y="1135"/>
                      <a:pt x="2457" y="1009"/>
                      <a:pt x="2394" y="946"/>
                    </a:cubicBezTo>
                    <a:lnTo>
                      <a:pt x="1953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" name="Google Shape;397;p37"/>
              <p:cNvSpPr/>
              <p:nvPr/>
            </p:nvSpPr>
            <p:spPr>
              <a:xfrm>
                <a:off x="-17070725" y="4247250"/>
                <a:ext cx="44925" cy="61300"/>
              </a:xfrm>
              <a:custGeom>
                <a:avLst/>
                <a:gdLst/>
                <a:ahLst/>
                <a:cxnLst/>
                <a:rect l="l" t="t" r="r" b="b"/>
                <a:pathLst>
                  <a:path w="1797" h="2452" extrusionOk="0">
                    <a:moveTo>
                      <a:pt x="1167" y="0"/>
                    </a:moveTo>
                    <a:lnTo>
                      <a:pt x="1" y="1197"/>
                    </a:lnTo>
                    <a:lnTo>
                      <a:pt x="316" y="2174"/>
                    </a:lnTo>
                    <a:cubicBezTo>
                      <a:pt x="348" y="2300"/>
                      <a:pt x="411" y="2332"/>
                      <a:pt x="505" y="2363"/>
                    </a:cubicBezTo>
                    <a:cubicBezTo>
                      <a:pt x="578" y="2418"/>
                      <a:pt x="641" y="2452"/>
                      <a:pt x="711" y="2452"/>
                    </a:cubicBezTo>
                    <a:cubicBezTo>
                      <a:pt x="762" y="2452"/>
                      <a:pt x="817" y="2434"/>
                      <a:pt x="883" y="2395"/>
                    </a:cubicBezTo>
                    <a:lnTo>
                      <a:pt x="1797" y="1922"/>
                    </a:lnTo>
                    <a:lnTo>
                      <a:pt x="1797" y="284"/>
                    </a:lnTo>
                    <a:cubicBezTo>
                      <a:pt x="1576" y="221"/>
                      <a:pt x="1356" y="158"/>
                      <a:pt x="116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" name="Google Shape;398;p37"/>
              <p:cNvSpPr/>
              <p:nvPr/>
            </p:nvSpPr>
            <p:spPr>
              <a:xfrm>
                <a:off x="-17115600" y="4218900"/>
                <a:ext cx="61450" cy="44900"/>
              </a:xfrm>
              <a:custGeom>
                <a:avLst/>
                <a:gdLst/>
                <a:ahLst/>
                <a:cxnLst/>
                <a:rect l="l" t="t" r="r" b="b"/>
                <a:pathLst>
                  <a:path w="2458" h="1796" extrusionOk="0">
                    <a:moveTo>
                      <a:pt x="536" y="0"/>
                    </a:moveTo>
                    <a:lnTo>
                      <a:pt x="536" y="32"/>
                    </a:lnTo>
                    <a:lnTo>
                      <a:pt x="63" y="945"/>
                    </a:lnTo>
                    <a:cubicBezTo>
                      <a:pt x="0" y="1071"/>
                      <a:pt x="0" y="1166"/>
                      <a:pt x="63" y="1260"/>
                    </a:cubicBezTo>
                    <a:cubicBezTo>
                      <a:pt x="95" y="1386"/>
                      <a:pt x="158" y="1449"/>
                      <a:pt x="284" y="1481"/>
                    </a:cubicBezTo>
                    <a:lnTo>
                      <a:pt x="1260" y="1796"/>
                    </a:lnTo>
                    <a:lnTo>
                      <a:pt x="2458" y="630"/>
                    </a:lnTo>
                    <a:cubicBezTo>
                      <a:pt x="2332" y="441"/>
                      <a:pt x="2269" y="221"/>
                      <a:pt x="217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99" name="Google Shape;399;p37"/>
          <p:cNvGrpSpPr/>
          <p:nvPr/>
        </p:nvGrpSpPr>
        <p:grpSpPr>
          <a:xfrm>
            <a:off x="1308646" y="3977175"/>
            <a:ext cx="1198043" cy="210331"/>
            <a:chOff x="1026623" y="2953314"/>
            <a:chExt cx="5688711" cy="1008300"/>
          </a:xfrm>
        </p:grpSpPr>
        <p:sp>
          <p:nvSpPr>
            <p:cNvPr id="400" name="Google Shape;400;p37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7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7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7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7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345;p35"/>
          <p:cNvSpPr txBox="1">
            <a:spLocks/>
          </p:cNvSpPr>
          <p:nvPr/>
        </p:nvSpPr>
        <p:spPr>
          <a:xfrm>
            <a:off x="224717" y="2864952"/>
            <a:ext cx="3538454" cy="58164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1600" dirty="0">
                <a:solidFill>
                  <a:schemeClr val="accent5">
                    <a:lumMod val="50000"/>
                  </a:schemeClr>
                </a:solidFill>
                <a:latin typeface="Lucida Calligraphy" panose="03010101010101010101" pitchFamily="66" charset="0"/>
              </a:rPr>
              <a:t>Diversity Hotel &amp; Spa London</a:t>
            </a:r>
          </a:p>
        </p:txBody>
      </p:sp>
      <p:sp>
        <p:nvSpPr>
          <p:cNvPr id="46" name="L-Shape 45"/>
          <p:cNvSpPr/>
          <p:nvPr/>
        </p:nvSpPr>
        <p:spPr>
          <a:xfrm>
            <a:off x="231441" y="3162500"/>
            <a:ext cx="107355" cy="131422"/>
          </a:xfrm>
          <a:prstGeom prst="corner">
            <a:avLst>
              <a:gd name="adj1" fmla="val 42308"/>
              <a:gd name="adj2" fmla="val 38461"/>
            </a:avLst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47" name="L-Shape 46"/>
          <p:cNvSpPr/>
          <p:nvPr/>
        </p:nvSpPr>
        <p:spPr>
          <a:xfrm rot="10800000">
            <a:off x="3591733" y="2977917"/>
            <a:ext cx="115550" cy="127746"/>
          </a:xfrm>
          <a:prstGeom prst="corner">
            <a:avLst>
              <a:gd name="adj1" fmla="val 34464"/>
              <a:gd name="adj2" fmla="val 38461"/>
            </a:avLst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3" name="Rectangle 2"/>
          <p:cNvSpPr/>
          <p:nvPr/>
        </p:nvSpPr>
        <p:spPr>
          <a:xfrm>
            <a:off x="4658429" y="1385038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>
              <a:buClr>
                <a:srgbClr val="916452"/>
              </a:buClr>
              <a:buSzPts val="1600"/>
            </a:pPr>
            <a:r>
              <a:rPr lang="en-US" sz="1600">
                <a:solidFill>
                  <a:srgbClr val="916452"/>
                </a:solidFill>
                <a:latin typeface="Livvic"/>
                <a:sym typeface="Livvic"/>
              </a:rPr>
              <a:t>Multilingualism: The ability to speak multiple languages</a:t>
            </a:r>
            <a:endParaRPr lang="en-US" sz="1600" dirty="0">
              <a:solidFill>
                <a:srgbClr val="916452"/>
              </a:solidFill>
              <a:latin typeface="Livvic"/>
              <a:sym typeface="Livvic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32588" y="2291404"/>
            <a:ext cx="222368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buClr>
                <a:srgbClr val="916452"/>
              </a:buClr>
              <a:buSzPts val="1600"/>
            </a:pPr>
            <a:r>
              <a:rPr lang="en-US" sz="1600" dirty="0">
                <a:solidFill>
                  <a:srgbClr val="916452"/>
                </a:solidFill>
                <a:latin typeface="Livvic"/>
                <a:sym typeface="Livvic"/>
              </a:rPr>
              <a:t>Benefits in Hospitality: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2C66593E-2D14-975F-E1BF-EA25A86B31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88"/>
    </mc:Choice>
    <mc:Fallback xmlns="">
      <p:transition spd="slow" advTm="39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7" name="Google Shape;437;p40"/>
          <p:cNvGrpSpPr/>
          <p:nvPr/>
        </p:nvGrpSpPr>
        <p:grpSpPr>
          <a:xfrm>
            <a:off x="7817027" y="1046605"/>
            <a:ext cx="1043750" cy="789850"/>
            <a:chOff x="1730175" y="2632875"/>
            <a:chExt cx="1043750" cy="789850"/>
          </a:xfrm>
        </p:grpSpPr>
        <p:sp>
          <p:nvSpPr>
            <p:cNvPr id="438" name="Google Shape;438;p40"/>
            <p:cNvSpPr/>
            <p:nvPr/>
          </p:nvSpPr>
          <p:spPr>
            <a:xfrm>
              <a:off x="1730175" y="2642275"/>
              <a:ext cx="1043750" cy="780450"/>
            </a:xfrm>
            <a:custGeom>
              <a:avLst/>
              <a:gdLst/>
              <a:ahLst/>
              <a:cxnLst/>
              <a:rect l="l" t="t" r="r" b="b"/>
              <a:pathLst>
                <a:path w="41750" h="31218" extrusionOk="0">
                  <a:moveTo>
                    <a:pt x="26329" y="0"/>
                  </a:moveTo>
                  <a:lnTo>
                    <a:pt x="41750" y="31218"/>
                  </a:lnTo>
                  <a:lnTo>
                    <a:pt x="0" y="244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9" name="Google Shape;439;p40"/>
            <p:cNvSpPr/>
            <p:nvPr/>
          </p:nvSpPr>
          <p:spPr>
            <a:xfrm>
              <a:off x="2411900" y="2632875"/>
              <a:ext cx="356975" cy="517175"/>
            </a:xfrm>
            <a:custGeom>
              <a:avLst/>
              <a:gdLst/>
              <a:ahLst/>
              <a:cxnLst/>
              <a:rect l="l" t="t" r="r" b="b"/>
              <a:pathLst>
                <a:path w="14279" h="20687" extrusionOk="0">
                  <a:moveTo>
                    <a:pt x="14279" y="17029"/>
                  </a:moveTo>
                  <a:lnTo>
                    <a:pt x="10719" y="206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6" name="Google Shape;446;p40"/>
          <p:cNvSpPr txBox="1">
            <a:spLocks noGrp="1"/>
          </p:cNvSpPr>
          <p:nvPr>
            <p:ph type="subTitle" idx="1"/>
          </p:nvPr>
        </p:nvSpPr>
        <p:spPr>
          <a:xfrm>
            <a:off x="3048000" y="1307998"/>
            <a:ext cx="6096000" cy="35085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27000" indent="0"/>
            <a:r>
              <a:rPr lang="en-US" b="1" u="sng" dirty="0"/>
              <a:t>Where is French spoken?</a:t>
            </a:r>
          </a:p>
          <a:p>
            <a:pPr lvl="1"/>
            <a:r>
              <a:rPr lang="en-US" dirty="0"/>
              <a:t>France</a:t>
            </a:r>
          </a:p>
          <a:p>
            <a:pPr lvl="1"/>
            <a:r>
              <a:rPr lang="en-US" dirty="0"/>
              <a:t>Belgium</a:t>
            </a:r>
          </a:p>
          <a:p>
            <a:pPr lvl="1"/>
            <a:r>
              <a:rPr lang="en-US" dirty="0"/>
              <a:t>Switzerland</a:t>
            </a:r>
          </a:p>
          <a:p>
            <a:pPr lvl="1"/>
            <a:r>
              <a:rPr lang="en-US" dirty="0"/>
              <a:t>Canada (Quebec)</a:t>
            </a:r>
          </a:p>
          <a:p>
            <a:pPr lvl="1"/>
            <a:r>
              <a:rPr lang="en-US" dirty="0"/>
              <a:t>Many African countries</a:t>
            </a:r>
          </a:p>
          <a:p>
            <a:endParaRPr lang="en-US" dirty="0"/>
          </a:p>
          <a:p>
            <a:r>
              <a:rPr lang="en-US" b="1" u="sng" dirty="0"/>
              <a:t>Polite/Impolite in a Business Context:</a:t>
            </a:r>
          </a:p>
          <a:p>
            <a:pPr lvl="1"/>
            <a:r>
              <a:rPr lang="en-US" dirty="0"/>
              <a:t>Politeness: Greetings, titles (e.g., "Monsieur" or "Madame").</a:t>
            </a:r>
          </a:p>
          <a:p>
            <a:pPr lvl="1"/>
            <a:r>
              <a:rPr lang="en-US" dirty="0"/>
              <a:t>Impoliteness: Interrupting, using informal pronouns such as “</a:t>
            </a:r>
            <a:r>
              <a:rPr lang="en-US" dirty="0" err="1"/>
              <a:t>tu</a:t>
            </a:r>
            <a:r>
              <a:rPr lang="en-US" dirty="0"/>
              <a:t>” instead of  “</a:t>
            </a:r>
            <a:r>
              <a:rPr lang="en-US" dirty="0" err="1"/>
              <a:t>vous</a:t>
            </a:r>
            <a:r>
              <a:rPr lang="en-US" dirty="0"/>
              <a:t>” (</a:t>
            </a:r>
            <a:r>
              <a:rPr lang="en-US" dirty="0" err="1"/>
              <a:t>Tziora</a:t>
            </a:r>
            <a:r>
              <a:rPr lang="en-US" dirty="0"/>
              <a:t> and </a:t>
            </a:r>
            <a:r>
              <a:rPr lang="en-US" dirty="0" err="1"/>
              <a:t>Giovanis</a:t>
            </a:r>
            <a:r>
              <a:rPr lang="en-US" dirty="0"/>
              <a:t>, 2016). </a:t>
            </a:r>
          </a:p>
        </p:txBody>
      </p:sp>
      <p:sp>
        <p:nvSpPr>
          <p:cNvPr id="443" name="Google Shape;443;p40"/>
          <p:cNvSpPr txBox="1">
            <a:spLocks noGrp="1"/>
          </p:cNvSpPr>
          <p:nvPr>
            <p:ph type="title"/>
          </p:nvPr>
        </p:nvSpPr>
        <p:spPr>
          <a:xfrm>
            <a:off x="3976912" y="402485"/>
            <a:ext cx="4674735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/>
              <a:t>A Modern European Language: French</a:t>
            </a:r>
            <a:endParaRPr dirty="0"/>
          </a:p>
        </p:txBody>
      </p:sp>
      <p:sp>
        <p:nvSpPr>
          <p:cNvPr id="444" name="Google Shape;444;p40"/>
          <p:cNvSpPr txBox="1">
            <a:spLocks noGrp="1"/>
          </p:cNvSpPr>
          <p:nvPr>
            <p:ph type="title" idx="2"/>
          </p:nvPr>
        </p:nvSpPr>
        <p:spPr>
          <a:xfrm>
            <a:off x="6559500" y="4939202"/>
            <a:ext cx="25845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</a:rPr>
              <a:t>Solution</a:t>
            </a:r>
            <a:endParaRPr dirty="0">
              <a:solidFill>
                <a:schemeClr val="dk1"/>
              </a:solidFill>
            </a:endParaRPr>
          </a:p>
        </p:txBody>
      </p:sp>
      <p:grpSp>
        <p:nvGrpSpPr>
          <p:cNvPr id="447" name="Google Shape;447;p40"/>
          <p:cNvGrpSpPr/>
          <p:nvPr/>
        </p:nvGrpSpPr>
        <p:grpSpPr>
          <a:xfrm>
            <a:off x="8261819" y="1278518"/>
            <a:ext cx="296061" cy="328262"/>
            <a:chOff x="3300325" y="249875"/>
            <a:chExt cx="433725" cy="480900"/>
          </a:xfrm>
        </p:grpSpPr>
        <p:sp>
          <p:nvSpPr>
            <p:cNvPr id="448" name="Google Shape;448;p40"/>
            <p:cNvSpPr/>
            <p:nvPr/>
          </p:nvSpPr>
          <p:spPr>
            <a:xfrm>
              <a:off x="3610875" y="334550"/>
              <a:ext cx="56475" cy="28250"/>
            </a:xfrm>
            <a:custGeom>
              <a:avLst/>
              <a:gdLst/>
              <a:ahLst/>
              <a:cxnLst/>
              <a:rect l="l" t="t" r="r" b="b"/>
              <a:pathLst>
                <a:path w="2259" h="1130" extrusionOk="0">
                  <a:moveTo>
                    <a:pt x="566" y="0"/>
                  </a:moveTo>
                  <a:cubicBezTo>
                    <a:pt x="253" y="0"/>
                    <a:pt x="0" y="253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49" name="Google Shape;449;p40"/>
            <p:cNvSpPr/>
            <p:nvPr/>
          </p:nvSpPr>
          <p:spPr>
            <a:xfrm>
              <a:off x="346767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647" y="1"/>
                  </a:moveTo>
                  <a:cubicBezTo>
                    <a:pt x="562" y="1"/>
                    <a:pt x="476" y="20"/>
                    <a:pt x="395" y="60"/>
                  </a:cubicBezTo>
                  <a:cubicBezTo>
                    <a:pt x="115" y="198"/>
                    <a:pt x="1" y="539"/>
                    <a:pt x="142" y="819"/>
                  </a:cubicBezTo>
                  <a:lnTo>
                    <a:pt x="705" y="1948"/>
                  </a:lnTo>
                  <a:cubicBezTo>
                    <a:pt x="806" y="2144"/>
                    <a:pt x="1004" y="2259"/>
                    <a:pt x="1211" y="2259"/>
                  </a:cubicBezTo>
                  <a:cubicBezTo>
                    <a:pt x="1296" y="2259"/>
                    <a:pt x="1383" y="2239"/>
                    <a:pt x="1464" y="2198"/>
                  </a:cubicBezTo>
                  <a:cubicBezTo>
                    <a:pt x="1744" y="2059"/>
                    <a:pt x="1856" y="1722"/>
                    <a:pt x="1717" y="1442"/>
                  </a:cubicBezTo>
                  <a:lnTo>
                    <a:pt x="1151" y="313"/>
                  </a:lnTo>
                  <a:cubicBezTo>
                    <a:pt x="1053" y="114"/>
                    <a:pt x="853" y="1"/>
                    <a:pt x="6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50" name="Google Shape;450;p40"/>
            <p:cNvSpPr/>
            <p:nvPr/>
          </p:nvSpPr>
          <p:spPr>
            <a:xfrm>
              <a:off x="356652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1210" y="1"/>
                  </a:moveTo>
                  <a:cubicBezTo>
                    <a:pt x="1003" y="1"/>
                    <a:pt x="803" y="114"/>
                    <a:pt x="705" y="313"/>
                  </a:cubicBezTo>
                  <a:lnTo>
                    <a:pt x="139" y="1442"/>
                  </a:lnTo>
                  <a:cubicBezTo>
                    <a:pt x="1" y="1719"/>
                    <a:pt x="115" y="2059"/>
                    <a:pt x="392" y="2198"/>
                  </a:cubicBezTo>
                  <a:cubicBezTo>
                    <a:pt x="474" y="2239"/>
                    <a:pt x="561" y="2259"/>
                    <a:pt x="646" y="2259"/>
                  </a:cubicBezTo>
                  <a:cubicBezTo>
                    <a:pt x="852" y="2259"/>
                    <a:pt x="1051" y="2144"/>
                    <a:pt x="1151" y="1948"/>
                  </a:cubicBezTo>
                  <a:lnTo>
                    <a:pt x="1714" y="819"/>
                  </a:lnTo>
                  <a:cubicBezTo>
                    <a:pt x="1856" y="539"/>
                    <a:pt x="1741" y="198"/>
                    <a:pt x="1461" y="60"/>
                  </a:cubicBezTo>
                  <a:cubicBezTo>
                    <a:pt x="1381" y="20"/>
                    <a:pt x="1295" y="1"/>
                    <a:pt x="12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51" name="Google Shape;451;p40"/>
            <p:cNvSpPr/>
            <p:nvPr/>
          </p:nvSpPr>
          <p:spPr>
            <a:xfrm>
              <a:off x="3413250" y="334550"/>
              <a:ext cx="56500" cy="28250"/>
            </a:xfrm>
            <a:custGeom>
              <a:avLst/>
              <a:gdLst/>
              <a:ahLst/>
              <a:cxnLst/>
              <a:rect l="l" t="t" r="r" b="b"/>
              <a:pathLst>
                <a:path w="2260" h="1130" extrusionOk="0">
                  <a:moveTo>
                    <a:pt x="567" y="0"/>
                  </a:moveTo>
                  <a:cubicBezTo>
                    <a:pt x="254" y="0"/>
                    <a:pt x="1" y="253"/>
                    <a:pt x="1" y="567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52" name="Google Shape;452;p40"/>
            <p:cNvSpPr/>
            <p:nvPr/>
          </p:nvSpPr>
          <p:spPr>
            <a:xfrm>
              <a:off x="3300325" y="476675"/>
              <a:ext cx="84725" cy="254100"/>
            </a:xfrm>
            <a:custGeom>
              <a:avLst/>
              <a:gdLst/>
              <a:ahLst/>
              <a:cxnLst/>
              <a:rect l="l" t="t" r="r" b="b"/>
              <a:pathLst>
                <a:path w="3389" h="10164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lnTo>
                    <a:pt x="1" y="9598"/>
                  </a:lnTo>
                  <a:cubicBezTo>
                    <a:pt x="1" y="9911"/>
                    <a:pt x="254" y="10164"/>
                    <a:pt x="567" y="10164"/>
                  </a:cubicBezTo>
                  <a:lnTo>
                    <a:pt x="2825" y="10164"/>
                  </a:lnTo>
                  <a:cubicBezTo>
                    <a:pt x="3136" y="10164"/>
                    <a:pt x="3389" y="9911"/>
                    <a:pt x="3389" y="9598"/>
                  </a:cubicBezTo>
                  <a:lnTo>
                    <a:pt x="3389" y="564"/>
                  </a:lnTo>
                  <a:cubicBezTo>
                    <a:pt x="3389" y="251"/>
                    <a:pt x="3136" y="1"/>
                    <a:pt x="28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53" name="Google Shape;453;p40"/>
            <p:cNvSpPr/>
            <p:nvPr/>
          </p:nvSpPr>
          <p:spPr>
            <a:xfrm>
              <a:off x="3413250" y="335525"/>
              <a:ext cx="320800" cy="395250"/>
            </a:xfrm>
            <a:custGeom>
              <a:avLst/>
              <a:gdLst/>
              <a:ahLst/>
              <a:cxnLst/>
              <a:rect l="l" t="t" r="r" b="b"/>
              <a:pathLst>
                <a:path w="12832" h="15810" extrusionOk="0">
                  <a:moveTo>
                    <a:pt x="3954" y="1"/>
                  </a:moveTo>
                  <a:cubicBezTo>
                    <a:pt x="3641" y="1"/>
                    <a:pt x="3388" y="254"/>
                    <a:pt x="3388" y="564"/>
                  </a:cubicBezTo>
                  <a:cubicBezTo>
                    <a:pt x="3388" y="1871"/>
                    <a:pt x="2879" y="4225"/>
                    <a:pt x="1922" y="5186"/>
                  </a:cubicBezTo>
                  <a:cubicBezTo>
                    <a:pt x="1274" y="5830"/>
                    <a:pt x="723" y="6065"/>
                    <a:pt x="1" y="6427"/>
                  </a:cubicBezTo>
                  <a:lnTo>
                    <a:pt x="1" y="14897"/>
                  </a:lnTo>
                  <a:cubicBezTo>
                    <a:pt x="1109" y="15268"/>
                    <a:pt x="2515" y="15810"/>
                    <a:pt x="4659" y="15810"/>
                  </a:cubicBezTo>
                  <a:lnTo>
                    <a:pt x="8351" y="15810"/>
                  </a:lnTo>
                  <a:cubicBezTo>
                    <a:pt x="9567" y="15810"/>
                    <a:pt x="10516" y="14680"/>
                    <a:pt x="10046" y="13491"/>
                  </a:cubicBezTo>
                  <a:cubicBezTo>
                    <a:pt x="11019" y="13226"/>
                    <a:pt x="11546" y="12172"/>
                    <a:pt x="11175" y="11233"/>
                  </a:cubicBezTo>
                  <a:cubicBezTo>
                    <a:pt x="12386" y="10901"/>
                    <a:pt x="12832" y="9408"/>
                    <a:pt x="11992" y="8468"/>
                  </a:cubicBezTo>
                  <a:cubicBezTo>
                    <a:pt x="12314" y="8107"/>
                    <a:pt x="12467" y="7625"/>
                    <a:pt x="12410" y="7143"/>
                  </a:cubicBezTo>
                  <a:cubicBezTo>
                    <a:pt x="12311" y="6267"/>
                    <a:pt x="11495" y="5647"/>
                    <a:pt x="10612" y="5647"/>
                  </a:cubicBezTo>
                  <a:lnTo>
                    <a:pt x="6213" y="5647"/>
                  </a:lnTo>
                  <a:cubicBezTo>
                    <a:pt x="6586" y="4975"/>
                    <a:pt x="6785" y="3081"/>
                    <a:pt x="6776" y="2307"/>
                  </a:cubicBezTo>
                  <a:cubicBezTo>
                    <a:pt x="6761" y="1027"/>
                    <a:pt x="5701" y="1"/>
                    <a:pt x="44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56" name="Google Shape;456;p40"/>
          <p:cNvSpPr/>
          <p:nvPr/>
        </p:nvSpPr>
        <p:spPr>
          <a:xfrm rot="10697333" flipH="1">
            <a:off x="2141161" y="3612657"/>
            <a:ext cx="1191102" cy="179739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1">
              <a:lumMod val="9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57" name="Google Shape;457;p40"/>
          <p:cNvSpPr/>
          <p:nvPr/>
        </p:nvSpPr>
        <p:spPr>
          <a:xfrm rot="-102635">
            <a:off x="339751" y="804274"/>
            <a:ext cx="1328359" cy="223233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r="26045" b="595"/>
          <a:stretch/>
        </p:blipFill>
        <p:spPr>
          <a:xfrm rot="21444264">
            <a:off x="394945" y="1037326"/>
            <a:ext cx="2870996" cy="25701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454" y="4360032"/>
            <a:ext cx="3542083" cy="579170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3695B3D-67A5-AAB1-9FAE-0238181191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782"/>
    </mc:Choice>
    <mc:Fallback xmlns="">
      <p:transition spd="slow" advTm="72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51839" y="3174815"/>
            <a:ext cx="4619380" cy="229701"/>
          </a:xfrm>
        </p:spPr>
        <p:txBody>
          <a:bodyPr/>
          <a:lstStyle/>
          <a:p>
            <a:r>
              <a:rPr lang="en-GB" sz="1800" dirty="0"/>
              <a:t>Example from Hotel Industry</a:t>
            </a:r>
          </a:p>
        </p:txBody>
      </p:sp>
      <p:sp>
        <p:nvSpPr>
          <p:cNvPr id="1133" name="Google Shape;1133;p66"/>
          <p:cNvSpPr txBox="1">
            <a:spLocks noGrp="1"/>
          </p:cNvSpPr>
          <p:nvPr>
            <p:ph type="subTitle" idx="1"/>
          </p:nvPr>
        </p:nvSpPr>
        <p:spPr>
          <a:xfrm>
            <a:off x="228346" y="1093117"/>
            <a:ext cx="3606879" cy="31719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u="sng" dirty="0"/>
              <a:t>Importance of Language Awareness:</a:t>
            </a:r>
          </a:p>
          <a:p>
            <a:pPr marL="0" lvl="0" indent="0" algn="l"/>
            <a:endParaRPr lang="en-US" dirty="0"/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Avoiding Cultural Misunderstandings(Feng, 2015)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Building Rapport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Enhancing Guest Satisfaction</a:t>
            </a:r>
          </a:p>
          <a:p>
            <a:pPr marL="0" lvl="0" indent="0" algn="l"/>
            <a:endParaRPr lang="en-US" dirty="0"/>
          </a:p>
        </p:txBody>
      </p:sp>
      <p:sp>
        <p:nvSpPr>
          <p:cNvPr id="1124" name="Google Shape;1124;p66"/>
          <p:cNvSpPr txBox="1">
            <a:spLocks noGrp="1"/>
          </p:cNvSpPr>
          <p:nvPr>
            <p:ph type="title" idx="3"/>
          </p:nvPr>
        </p:nvSpPr>
        <p:spPr>
          <a:xfrm>
            <a:off x="228346" y="524131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2000" dirty="0"/>
              <a:t>Navigating Multilingual Interactions</a:t>
            </a:r>
            <a:endParaRPr sz="2000" dirty="0"/>
          </a:p>
        </p:txBody>
      </p:sp>
      <p:sp>
        <p:nvSpPr>
          <p:cNvPr id="1130" name="Google Shape;1130;p66"/>
          <p:cNvSpPr/>
          <p:nvPr/>
        </p:nvSpPr>
        <p:spPr>
          <a:xfrm rot="10800000" flipH="1">
            <a:off x="228346" y="3089465"/>
            <a:ext cx="4266367" cy="412730"/>
          </a:xfrm>
          <a:custGeom>
            <a:avLst/>
            <a:gdLst/>
            <a:ahLst/>
            <a:cxnLst/>
            <a:rect l="l" t="t" r="r" b="b"/>
            <a:pathLst>
              <a:path w="40411" h="27850" extrusionOk="0">
                <a:moveTo>
                  <a:pt x="40410" y="1"/>
                </a:moveTo>
                <a:lnTo>
                  <a:pt x="0" y="632"/>
                </a:lnTo>
                <a:lnTo>
                  <a:pt x="1905" y="27849"/>
                </a:lnTo>
                <a:lnTo>
                  <a:pt x="38493" y="27278"/>
                </a:lnTo>
                <a:lnTo>
                  <a:pt x="4041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7200" y="359685"/>
            <a:ext cx="2371475" cy="38776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90592" y="1151181"/>
            <a:ext cx="4572000" cy="149271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>
              <a:buClr>
                <a:srgbClr val="916452"/>
              </a:buClr>
              <a:buSzPts val="1600"/>
            </a:pPr>
            <a:r>
              <a:rPr lang="en-US" u="sng" dirty="0">
                <a:solidFill>
                  <a:srgbClr val="916452"/>
                </a:solidFill>
                <a:latin typeface="Livvic"/>
                <a:sym typeface="Livvic"/>
              </a:rPr>
              <a:t>Key Skills:</a:t>
            </a:r>
          </a:p>
          <a:p>
            <a:pPr marL="285750" lvl="0" indent="-285750" algn="ctr">
              <a:buClr>
                <a:srgbClr val="916452"/>
              </a:buClr>
              <a:buSzPts val="1600"/>
              <a:buFont typeface="Wingdings" panose="05000000000000000000" pitchFamily="2" charset="2"/>
              <a:buChar char="v"/>
            </a:pPr>
            <a:endParaRPr lang="en-US" dirty="0">
              <a:solidFill>
                <a:srgbClr val="916452"/>
              </a:solidFill>
              <a:latin typeface="Livvic"/>
              <a:sym typeface="Livvic"/>
            </a:endParaRPr>
          </a:p>
          <a:p>
            <a:pPr marL="285750" lvl="0" indent="-285750" algn="ctr">
              <a:lnSpc>
                <a:spcPct val="150000"/>
              </a:lnSpc>
              <a:buClr>
                <a:srgbClr val="916452"/>
              </a:buClr>
              <a:buSzPts val="16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916452"/>
                </a:solidFill>
                <a:latin typeface="Livvic"/>
                <a:sym typeface="Livvic"/>
              </a:rPr>
              <a:t>Active Listening</a:t>
            </a:r>
          </a:p>
          <a:p>
            <a:pPr marL="285750" lvl="0" indent="-285750" algn="ctr">
              <a:lnSpc>
                <a:spcPct val="150000"/>
              </a:lnSpc>
              <a:buClr>
                <a:srgbClr val="916452"/>
              </a:buClr>
              <a:buSzPts val="16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916452"/>
                </a:solidFill>
                <a:latin typeface="Livvic"/>
                <a:sym typeface="Livvic"/>
              </a:rPr>
              <a:t>Empathy</a:t>
            </a:r>
          </a:p>
          <a:p>
            <a:pPr marL="285750" lvl="0" indent="-285750" algn="ctr">
              <a:lnSpc>
                <a:spcPct val="150000"/>
              </a:lnSpc>
              <a:buClr>
                <a:srgbClr val="916452"/>
              </a:buClr>
              <a:buSzPts val="1600"/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916452"/>
                </a:solidFill>
                <a:latin typeface="Livvic"/>
                <a:sym typeface="Livvic"/>
              </a:rPr>
              <a:t>Cultural Sensitivity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78374" y="3812404"/>
            <a:ext cx="593834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Livvic" panose="020B0604020202020204" charset="0"/>
              </a:rPr>
              <a:t>Active Listening: Paying attention to pronunciation and accents.</a:t>
            </a:r>
          </a:p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Livvic" panose="020B0604020202020204" charset="0"/>
              </a:rPr>
              <a:t>Empathy: Understanding guest frustration due to language barriers.</a:t>
            </a:r>
          </a:p>
          <a:p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Livvic" panose="020B0604020202020204" charset="0"/>
              </a:rPr>
              <a:t>Cultural Sensitivity: Respecting cultural norms in communication.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6"/>
          <a:srcRect l="3175" t="977" r="31355" b="-977"/>
          <a:stretch/>
        </p:blipFill>
        <p:spPr>
          <a:xfrm rot="349758">
            <a:off x="6479720" y="1379965"/>
            <a:ext cx="2464861" cy="2507454"/>
          </a:xfrm>
          <a:prstGeom prst="rect">
            <a:avLst/>
          </a:prstGeom>
        </p:spPr>
      </p:pic>
      <p:sp>
        <p:nvSpPr>
          <p:cNvPr id="53" name="Google Shape;357;p36"/>
          <p:cNvSpPr/>
          <p:nvPr/>
        </p:nvSpPr>
        <p:spPr>
          <a:xfrm flipH="1" flipV="1">
            <a:off x="7553605" y="1317183"/>
            <a:ext cx="1509399" cy="133602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4" name="Google Shape;358;p36"/>
          <p:cNvSpPr/>
          <p:nvPr/>
        </p:nvSpPr>
        <p:spPr>
          <a:xfrm rot="5400000" flipH="1">
            <a:off x="7114698" y="3045621"/>
            <a:ext cx="196924" cy="1682009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CAAC8EFE-6748-27E6-1527-7E8A525F1C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706"/>
    </mc:Choice>
    <mc:Fallback xmlns="">
      <p:transition spd="slow" advTm="79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36"/>
          <p:cNvSpPr txBox="1">
            <a:spLocks noGrp="1"/>
          </p:cNvSpPr>
          <p:nvPr>
            <p:ph type="subTitle" idx="1"/>
          </p:nvPr>
        </p:nvSpPr>
        <p:spPr>
          <a:xfrm>
            <a:off x="561844" y="1461992"/>
            <a:ext cx="4647965" cy="161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27000" lvl="0" indent="0"/>
            <a:r>
              <a:rPr lang="en-US" u="sng" dirty="0"/>
              <a:t>Diversity Hotel &amp; Spa London's Commitment:</a:t>
            </a:r>
          </a:p>
          <a:p>
            <a:pPr lvl="0">
              <a:buChar char="●"/>
            </a:pPr>
            <a:r>
              <a:rPr lang="en-US" dirty="0"/>
              <a:t>Multilingual Staff</a:t>
            </a:r>
          </a:p>
          <a:p>
            <a:pPr lvl="0">
              <a:buChar char="●"/>
            </a:pPr>
            <a:r>
              <a:rPr lang="en-US" dirty="0"/>
              <a:t>Ongoing Language Training</a:t>
            </a:r>
          </a:p>
          <a:p>
            <a:pPr marL="127000" lvl="0" indent="0"/>
            <a:endParaRPr lang="en-US" dirty="0"/>
          </a:p>
          <a:p>
            <a:pPr marL="127000" lvl="0" indent="0"/>
            <a:endParaRPr lang="en-US" dirty="0"/>
          </a:p>
          <a:p>
            <a:pPr marL="127000" lvl="0" indent="0"/>
            <a:r>
              <a:rPr lang="en-US" u="sng" dirty="0"/>
              <a:t>My Role:</a:t>
            </a:r>
          </a:p>
          <a:p>
            <a:pPr lvl="0">
              <a:buChar char="●"/>
            </a:pPr>
            <a:r>
              <a:rPr lang="en-US" dirty="0"/>
              <a:t>Embrace Language Awareness Skills</a:t>
            </a:r>
          </a:p>
          <a:p>
            <a:pPr lvl="0">
              <a:buChar char="●"/>
            </a:pPr>
            <a:r>
              <a:rPr lang="en-US" dirty="0"/>
              <a:t>Deliver Exceptional Guest Experiences (</a:t>
            </a:r>
            <a:r>
              <a:rPr lang="en-US" dirty="0" err="1"/>
              <a:t>Cenni</a:t>
            </a:r>
            <a:r>
              <a:rPr lang="en-US" dirty="0"/>
              <a:t>, Goethals and </a:t>
            </a:r>
            <a:r>
              <a:rPr lang="en-US" dirty="0" err="1"/>
              <a:t>Vásquez</a:t>
            </a:r>
            <a:r>
              <a:rPr lang="en-US" dirty="0"/>
              <a:t>, 2020)</a:t>
            </a:r>
            <a:endParaRPr dirty="0"/>
          </a:p>
        </p:txBody>
      </p:sp>
      <p:sp>
        <p:nvSpPr>
          <p:cNvPr id="355" name="Google Shape;355;p36"/>
          <p:cNvSpPr txBox="1">
            <a:spLocks noGrp="1"/>
          </p:cNvSpPr>
          <p:nvPr>
            <p:ph type="title"/>
          </p:nvPr>
        </p:nvSpPr>
        <p:spPr>
          <a:xfrm>
            <a:off x="859905" y="244448"/>
            <a:ext cx="4100513" cy="115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000" dirty="0"/>
              <a:t>Embracing Multilingualism for </a:t>
            </a:r>
            <a:br>
              <a:rPr lang="en-GB" sz="2000" dirty="0"/>
            </a:br>
            <a:r>
              <a:rPr lang="en-GB" sz="2000" dirty="0"/>
              <a:t>a Better Guest Experience</a:t>
            </a:r>
            <a:endParaRPr sz="2000" dirty="0"/>
          </a:p>
        </p:txBody>
      </p:sp>
      <p:sp>
        <p:nvSpPr>
          <p:cNvPr id="357" name="Google Shape;357;p36"/>
          <p:cNvSpPr/>
          <p:nvPr/>
        </p:nvSpPr>
        <p:spPr>
          <a:xfrm rot="190261">
            <a:off x="6510552" y="1144289"/>
            <a:ext cx="2327159" cy="253532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58" name="Google Shape;358;p36"/>
          <p:cNvSpPr/>
          <p:nvPr/>
        </p:nvSpPr>
        <p:spPr>
          <a:xfrm rot="5525853">
            <a:off x="8252524" y="3193031"/>
            <a:ext cx="1448207" cy="239865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8393" y="210725"/>
            <a:ext cx="2371475" cy="38776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80027">
            <a:off x="5031570" y="1495845"/>
            <a:ext cx="3790333" cy="2287146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E666FD75-0429-94ED-64B2-378D563663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394"/>
    </mc:Choice>
    <mc:Fallback xmlns="">
      <p:transition spd="slow" advTm="45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408425" y="859952"/>
            <a:ext cx="8273121" cy="267152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 err="1">
                <a:latin typeface="Times New Roman" panose="02020603050405020304" pitchFamily="18" charset="0"/>
              </a:rPr>
              <a:t>Cenni</a:t>
            </a:r>
            <a:r>
              <a:rPr lang="en-GB" sz="1100" dirty="0">
                <a:latin typeface="Times New Roman" panose="02020603050405020304" pitchFamily="18" charset="0"/>
              </a:rPr>
              <a:t>, I., Goethals, P. and </a:t>
            </a:r>
            <a:r>
              <a:rPr lang="en-GB" sz="1100" dirty="0" err="1">
                <a:latin typeface="Times New Roman" panose="02020603050405020304" pitchFamily="18" charset="0"/>
              </a:rPr>
              <a:t>Vásquez</a:t>
            </a:r>
            <a:r>
              <a:rPr lang="en-GB" sz="1100" dirty="0">
                <a:latin typeface="Times New Roman" panose="02020603050405020304" pitchFamily="18" charset="0"/>
              </a:rPr>
              <a:t>, C. (2020). A cross-linguistic Study of Metacommunication in Online Hotel Reviews. </a:t>
            </a:r>
            <a:r>
              <a:rPr lang="en-GB" sz="1100" i="1" dirty="0">
                <a:latin typeface="Times New Roman" panose="02020603050405020304" pitchFamily="18" charset="0"/>
              </a:rPr>
              <a:t>Intercultural Pragmatics</a:t>
            </a:r>
            <a:r>
              <a:rPr lang="en-GB" sz="1100" dirty="0">
                <a:latin typeface="Times New Roman" panose="02020603050405020304" pitchFamily="18" charset="0"/>
              </a:rPr>
              <a:t>, 17(4), pp.445–470. </a:t>
            </a:r>
            <a:r>
              <a:rPr lang="en-GB" sz="1100" dirty="0" err="1">
                <a:latin typeface="Times New Roman" panose="02020603050405020304" pitchFamily="18" charset="0"/>
              </a:rPr>
              <a:t>doi:https</a:t>
            </a:r>
            <a:r>
              <a:rPr lang="en-GB" sz="1100" dirty="0">
                <a:latin typeface="Times New Roman" panose="02020603050405020304" pitchFamily="18" charset="0"/>
              </a:rPr>
              <a:t>://doi.org/10.1515/ip-2020-4003.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Times New Roman" panose="02020603050405020304" pitchFamily="18" charset="0"/>
              </a:rPr>
              <a:t>Feng, J. (2015). </a:t>
            </a:r>
            <a:r>
              <a:rPr lang="en-GB" sz="1100" i="1" dirty="0">
                <a:latin typeface="Times New Roman" panose="02020603050405020304" pitchFamily="18" charset="0"/>
              </a:rPr>
              <a:t>Educational Strategies for the next Generation Leaders in Hotel Management</a:t>
            </a:r>
            <a:r>
              <a:rPr lang="en-GB" sz="1100" dirty="0">
                <a:latin typeface="Times New Roman" panose="02020603050405020304" pitchFamily="18" charset="0"/>
              </a:rPr>
              <a:t>. IGI Global.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Times New Roman" panose="02020603050405020304" pitchFamily="18" charset="0"/>
              </a:rPr>
              <a:t>Lecomte</a:t>
            </a:r>
            <a:r>
              <a:rPr lang="en-GB" sz="1100" dirty="0">
                <a:latin typeface="Times New Roman" panose="02020603050405020304" pitchFamily="18" charset="0"/>
              </a:rPr>
              <a:t>, P., </a:t>
            </a:r>
            <a:r>
              <a:rPr lang="en-GB" sz="1100" dirty="0" err="1">
                <a:latin typeface="Times New Roman" panose="02020603050405020304" pitchFamily="18" charset="0"/>
              </a:rPr>
              <a:t>Vigier</a:t>
            </a:r>
            <a:r>
              <a:rPr lang="en-GB" sz="1100" dirty="0">
                <a:latin typeface="Times New Roman" panose="02020603050405020304" pitchFamily="18" charset="0"/>
              </a:rPr>
              <a:t>, M., </a:t>
            </a:r>
            <a:r>
              <a:rPr lang="en-GB" sz="1100" dirty="0" err="1">
                <a:latin typeface="Times New Roman" panose="02020603050405020304" pitchFamily="18" charset="0"/>
              </a:rPr>
              <a:t>Gaibrois</a:t>
            </a:r>
            <a:r>
              <a:rPr lang="en-GB" sz="1100" dirty="0">
                <a:latin typeface="Times New Roman" panose="02020603050405020304" pitchFamily="18" charset="0"/>
              </a:rPr>
              <a:t>, C. and Beeler, B. (2023). </a:t>
            </a:r>
            <a:r>
              <a:rPr lang="en-GB" sz="1100" i="1" dirty="0">
                <a:latin typeface="Times New Roman" panose="02020603050405020304" pitchFamily="18" charset="0"/>
              </a:rPr>
              <a:t>Understanding the Dynamics of Language and Multilingualism in Professional Contexts</a:t>
            </a:r>
            <a:r>
              <a:rPr lang="en-GB" sz="1100" dirty="0">
                <a:latin typeface="Times New Roman" panose="02020603050405020304" pitchFamily="18" charset="0"/>
              </a:rPr>
              <a:t>. Edward Elgar Publishing.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Times New Roman" panose="02020603050405020304" pitchFamily="18" charset="0"/>
              </a:rPr>
              <a:t>Priller</a:t>
            </a:r>
            <a:r>
              <a:rPr lang="en-GB" sz="1100" dirty="0">
                <a:latin typeface="Times New Roman" panose="02020603050405020304" pitchFamily="18" charset="0"/>
              </a:rPr>
              <a:t>, M. (2019). </a:t>
            </a:r>
            <a:r>
              <a:rPr lang="en-GB" sz="1100" i="1" dirty="0">
                <a:latin typeface="Times New Roman" panose="02020603050405020304" pitchFamily="18" charset="0"/>
              </a:rPr>
              <a:t>Human Resources Management in the Hospitality Industry. the Importance of Body Language</a:t>
            </a:r>
            <a:r>
              <a:rPr lang="en-GB" sz="1100" dirty="0">
                <a:latin typeface="Times New Roman" panose="02020603050405020304" pitchFamily="18" charset="0"/>
              </a:rPr>
              <a:t>. GRIN </a:t>
            </a:r>
            <a:r>
              <a:rPr lang="en-GB" sz="1100" dirty="0" err="1">
                <a:latin typeface="Times New Roman" panose="02020603050405020304" pitchFamily="18" charset="0"/>
              </a:rPr>
              <a:t>Verlag</a:t>
            </a:r>
            <a:r>
              <a:rPr lang="en-GB" sz="1100" dirty="0"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Times New Roman" panose="02020603050405020304" pitchFamily="18" charset="0"/>
              </a:rPr>
              <a:t>Tziora</a:t>
            </a:r>
            <a:r>
              <a:rPr lang="en-GB" sz="1100" dirty="0">
                <a:latin typeface="Times New Roman" panose="02020603050405020304" pitchFamily="18" charset="0"/>
              </a:rPr>
              <a:t>, N. and </a:t>
            </a:r>
            <a:r>
              <a:rPr lang="en-GB" sz="1100" dirty="0" err="1">
                <a:latin typeface="Times New Roman" panose="02020603050405020304" pitchFamily="18" charset="0"/>
              </a:rPr>
              <a:t>Giovanis</a:t>
            </a:r>
            <a:r>
              <a:rPr lang="en-GB" sz="1100" dirty="0">
                <a:latin typeface="Times New Roman" panose="02020603050405020304" pitchFamily="18" charset="0"/>
              </a:rPr>
              <a:t>, N. (2016). The Role of Foreign Languages in Hospitality Management. </a:t>
            </a:r>
            <a:r>
              <a:rPr lang="en-GB" sz="1100" i="1" dirty="0">
                <a:latin typeface="Times New Roman" panose="02020603050405020304" pitchFamily="18" charset="0"/>
              </a:rPr>
              <a:t>International Journal of Language, Translation and Intercultural Communication</a:t>
            </a:r>
            <a:r>
              <a:rPr lang="en-GB" sz="1100" dirty="0">
                <a:latin typeface="Times New Roman" panose="02020603050405020304" pitchFamily="18" charset="0"/>
              </a:rPr>
              <a:t>, [online] 4(1), p.89. </a:t>
            </a:r>
            <a:r>
              <a:rPr lang="en-GB" sz="1100" dirty="0" err="1">
                <a:latin typeface="Times New Roman" panose="02020603050405020304" pitchFamily="18" charset="0"/>
              </a:rPr>
              <a:t>doi:https</a:t>
            </a:r>
            <a:r>
              <a:rPr lang="en-GB" sz="1100" dirty="0">
                <a:latin typeface="Times New Roman" panose="02020603050405020304" pitchFamily="18" charset="0"/>
              </a:rPr>
              <a:t>://doi.org/10.12681/ijltic.10353.</a:t>
            </a:r>
          </a:p>
          <a:p>
            <a:endParaRPr lang="en-GB" sz="11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8425" y="287252"/>
            <a:ext cx="3858900" cy="572700"/>
          </a:xfrm>
        </p:spPr>
        <p:txBody>
          <a:bodyPr/>
          <a:lstStyle/>
          <a:p>
            <a:r>
              <a:rPr lang="en-GB" sz="1800" dirty="0"/>
              <a:t>Bibliography 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EBF269FC-A928-3074-7293-D35F46CD60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3096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8"/>
    </mc:Choice>
    <mc:Fallback xmlns="">
      <p:transition spd="slow" advTm="5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6" name="Google Shape;1086;p64"/>
          <p:cNvPicPr preferRelativeResize="0"/>
          <p:nvPr/>
        </p:nvPicPr>
        <p:blipFill rotWithShape="1">
          <a:blip r:embed="rId5">
            <a:alphaModFix/>
          </a:blip>
          <a:srcRect l="13610" t="14817" r="16085" b="659"/>
          <a:stretch/>
        </p:blipFill>
        <p:spPr>
          <a:xfrm rot="240001">
            <a:off x="447745" y="585792"/>
            <a:ext cx="4951180" cy="397191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87" name="Google Shape;1087;p64"/>
          <p:cNvGrpSpPr/>
          <p:nvPr/>
        </p:nvGrpSpPr>
        <p:grpSpPr>
          <a:xfrm rot="-10442861">
            <a:off x="4287239" y="782575"/>
            <a:ext cx="5301879" cy="3958436"/>
            <a:chOff x="-464369" y="431368"/>
            <a:chExt cx="5301925" cy="3958470"/>
          </a:xfrm>
        </p:grpSpPr>
        <p:sp>
          <p:nvSpPr>
            <p:cNvPr id="1088" name="Google Shape;1088;p64"/>
            <p:cNvSpPr/>
            <p:nvPr/>
          </p:nvSpPr>
          <p:spPr>
            <a:xfrm>
              <a:off x="-454618" y="695262"/>
              <a:ext cx="5209925" cy="3694575"/>
            </a:xfrm>
            <a:custGeom>
              <a:avLst/>
              <a:gdLst/>
              <a:ahLst/>
              <a:cxnLst/>
              <a:rect l="l" t="t" r="r" b="b"/>
              <a:pathLst>
                <a:path w="208397" h="147783" extrusionOk="0">
                  <a:moveTo>
                    <a:pt x="189560" y="0"/>
                  </a:moveTo>
                  <a:lnTo>
                    <a:pt x="0" y="49645"/>
                  </a:lnTo>
                  <a:lnTo>
                    <a:pt x="16283" y="147783"/>
                  </a:lnTo>
                  <a:lnTo>
                    <a:pt x="208397" y="10430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Google Shape;1089;p64"/>
            <p:cNvSpPr/>
            <p:nvPr/>
          </p:nvSpPr>
          <p:spPr>
            <a:xfrm>
              <a:off x="-464369" y="431368"/>
              <a:ext cx="3391275" cy="1411500"/>
            </a:xfrm>
            <a:custGeom>
              <a:avLst/>
              <a:gdLst/>
              <a:ahLst/>
              <a:cxnLst/>
              <a:rect l="l" t="t" r="r" b="b"/>
              <a:pathLst>
                <a:path w="135651" h="56460" extrusionOk="0">
                  <a:moveTo>
                    <a:pt x="4703" y="0"/>
                  </a:moveTo>
                  <a:lnTo>
                    <a:pt x="0" y="56460"/>
                  </a:lnTo>
                  <a:lnTo>
                    <a:pt x="135651" y="2208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Google Shape;1090;p64"/>
            <p:cNvSpPr/>
            <p:nvPr/>
          </p:nvSpPr>
          <p:spPr>
            <a:xfrm>
              <a:off x="1764506" y="3376756"/>
              <a:ext cx="3073050" cy="710675"/>
            </a:xfrm>
            <a:custGeom>
              <a:avLst/>
              <a:gdLst/>
              <a:ahLst/>
              <a:cxnLst/>
              <a:rect l="l" t="t" r="r" b="b"/>
              <a:pathLst>
                <a:path w="122922" h="28427" extrusionOk="0">
                  <a:moveTo>
                    <a:pt x="122922" y="14099"/>
                  </a:moveTo>
                  <a:lnTo>
                    <a:pt x="120318" y="0"/>
                  </a:lnTo>
                  <a:lnTo>
                    <a:pt x="0" y="2842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91" name="Google Shape;1091;p64"/>
          <p:cNvSpPr/>
          <p:nvPr/>
        </p:nvSpPr>
        <p:spPr>
          <a:xfrm flipH="1">
            <a:off x="365047" y="396000"/>
            <a:ext cx="166875" cy="1994050"/>
          </a:xfrm>
          <a:custGeom>
            <a:avLst/>
            <a:gdLst/>
            <a:ahLst/>
            <a:cxnLst/>
            <a:rect l="l" t="t" r="r" b="b"/>
            <a:pathLst>
              <a:path w="6675" h="79762" extrusionOk="0">
                <a:moveTo>
                  <a:pt x="5184" y="79762"/>
                </a:moveTo>
                <a:lnTo>
                  <a:pt x="0" y="552"/>
                </a:lnTo>
                <a:lnTo>
                  <a:pt x="667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92" name="Google Shape;1092;p6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 You</a:t>
            </a:r>
            <a:endParaRPr dirty="0"/>
          </a:p>
        </p:txBody>
      </p:sp>
      <p:sp>
        <p:nvSpPr>
          <p:cNvPr id="1094" name="Google Shape;1094;p64"/>
          <p:cNvSpPr/>
          <p:nvPr/>
        </p:nvSpPr>
        <p:spPr>
          <a:xfrm>
            <a:off x="282100" y="4450025"/>
            <a:ext cx="2153300" cy="232725"/>
          </a:xfrm>
          <a:custGeom>
            <a:avLst/>
            <a:gdLst/>
            <a:ahLst/>
            <a:cxnLst/>
            <a:rect l="l" t="t" r="r" b="b"/>
            <a:pathLst>
              <a:path w="86132" h="9309" extrusionOk="0">
                <a:moveTo>
                  <a:pt x="86132" y="5924"/>
                </a:moveTo>
                <a:lnTo>
                  <a:pt x="779" y="0"/>
                </a:lnTo>
                <a:lnTo>
                  <a:pt x="0" y="930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0161DDEB-F856-8BE9-6AC6-2C4F643DE3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53"/>
    </mc:Choice>
    <mc:Fallback xmlns="">
      <p:transition spd="slow" advTm="15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503</Words>
  <Application>Microsoft Office PowerPoint</Application>
  <PresentationFormat>On-screen Show (16:9)</PresentationFormat>
  <Paragraphs>68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Roboto</vt:lpstr>
      <vt:lpstr>Century Gothic</vt:lpstr>
      <vt:lpstr>Lucida Calligraphy</vt:lpstr>
      <vt:lpstr>Wingdings</vt:lpstr>
      <vt:lpstr>Times New Roman</vt:lpstr>
      <vt:lpstr>Carter One</vt:lpstr>
      <vt:lpstr>Wingdings 3</vt:lpstr>
      <vt:lpstr>Livvic</vt:lpstr>
      <vt:lpstr>Wisp</vt:lpstr>
      <vt:lpstr>PowerPoint Presentation</vt:lpstr>
      <vt:lpstr>Hospitality</vt:lpstr>
      <vt:lpstr>Multilingualism and  Language Awareness</vt:lpstr>
      <vt:lpstr>Benefits of Multilingualism</vt:lpstr>
      <vt:lpstr>A Modern European Language: French</vt:lpstr>
      <vt:lpstr>Example from Hotel Industry</vt:lpstr>
      <vt:lpstr>Embracing Multilingualism for  a Better Guest Experience</vt:lpstr>
      <vt:lpstr>Bibliography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2023-10-31T09:08:30Z</dcterms:modified>
</cp:coreProperties>
</file>