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
  </p:notesMasterIdLst>
  <p:sldIdLst>
    <p:sldId id="256"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DB6F49E-77D8-4DE1-9174-64EA23462499}" v="11" dt="2024-10-29T14:13:55.26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33603" autoAdjust="0"/>
    <p:restoredTop sz="94660"/>
  </p:normalViewPr>
  <p:slideViewPr>
    <p:cSldViewPr snapToGrid="0">
      <p:cViewPr varScale="1">
        <p:scale>
          <a:sx n="60" d="100"/>
          <a:sy n="60" d="100"/>
        </p:scale>
        <p:origin x="378"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microsoft.com/office/2016/11/relationships/changesInfo" Target="changesInfos/changesInfo1.xml"/><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 Id="rId9"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mantha Howells" userId="b2a2525db02e7277" providerId="LiveId" clId="{0DB6F49E-77D8-4DE1-9174-64EA23462499}"/>
    <pc:docChg chg="undo redo custSel addSld delSld modSld sldOrd">
      <pc:chgData name="Samantha Howells" userId="b2a2525db02e7277" providerId="LiveId" clId="{0DB6F49E-77D8-4DE1-9174-64EA23462499}" dt="2024-10-29T15:13:22.194" v="8058" actId="47"/>
      <pc:docMkLst>
        <pc:docMk/>
      </pc:docMkLst>
      <pc:sldChg chg="addSp modSp mod">
        <pc:chgData name="Samantha Howells" userId="b2a2525db02e7277" providerId="LiveId" clId="{0DB6F49E-77D8-4DE1-9174-64EA23462499}" dt="2024-10-29T15:08:52.232" v="8056" actId="20577"/>
        <pc:sldMkLst>
          <pc:docMk/>
          <pc:sldMk cId="735676015" sldId="256"/>
        </pc:sldMkLst>
        <pc:spChg chg="add mod">
          <ac:chgData name="Samantha Howells" userId="b2a2525db02e7277" providerId="LiveId" clId="{0DB6F49E-77D8-4DE1-9174-64EA23462499}" dt="2024-10-29T15:08:00.771" v="8040" actId="1076"/>
          <ac:spMkLst>
            <pc:docMk/>
            <pc:sldMk cId="735676015" sldId="256"/>
            <ac:spMk id="2" creationId="{A968C282-E233-1C20-2C17-C5111DF7E611}"/>
          </ac:spMkLst>
        </pc:spChg>
        <pc:spChg chg="add mod">
          <ac:chgData name="Samantha Howells" userId="b2a2525db02e7277" providerId="LiveId" clId="{0DB6F49E-77D8-4DE1-9174-64EA23462499}" dt="2024-10-29T15:06:07.689" v="7991" actId="255"/>
          <ac:spMkLst>
            <pc:docMk/>
            <pc:sldMk cId="735676015" sldId="256"/>
            <ac:spMk id="3" creationId="{151EE243-B07D-7760-5052-4CA700E3EBF6}"/>
          </ac:spMkLst>
        </pc:spChg>
        <pc:spChg chg="mod">
          <ac:chgData name="Samantha Howells" userId="b2a2525db02e7277" providerId="LiveId" clId="{0DB6F49E-77D8-4DE1-9174-64EA23462499}" dt="2024-10-29T14:27:56.472" v="6327" actId="1076"/>
          <ac:spMkLst>
            <pc:docMk/>
            <pc:sldMk cId="735676015" sldId="256"/>
            <ac:spMk id="4" creationId="{709FFAB2-DF53-9D88-95D3-5153390A60ED}"/>
          </ac:spMkLst>
        </pc:spChg>
        <pc:spChg chg="mod">
          <ac:chgData name="Samantha Howells" userId="b2a2525db02e7277" providerId="LiveId" clId="{0DB6F49E-77D8-4DE1-9174-64EA23462499}" dt="2024-10-29T14:27:59.221" v="6328" actId="1076"/>
          <ac:spMkLst>
            <pc:docMk/>
            <pc:sldMk cId="735676015" sldId="256"/>
            <ac:spMk id="5" creationId="{68B9300E-F33B-C78C-3ACA-1BFBA5FF85E9}"/>
          </ac:spMkLst>
        </pc:spChg>
        <pc:spChg chg="mod">
          <ac:chgData name="Samantha Howells" userId="b2a2525db02e7277" providerId="LiveId" clId="{0DB6F49E-77D8-4DE1-9174-64EA23462499}" dt="2024-10-29T15:07:54.809" v="8039" actId="1076"/>
          <ac:spMkLst>
            <pc:docMk/>
            <pc:sldMk cId="735676015" sldId="256"/>
            <ac:spMk id="6" creationId="{0B61A650-8FF4-3B06-3852-A412321C1AAD}"/>
          </ac:spMkLst>
        </pc:spChg>
        <pc:spChg chg="add mod">
          <ac:chgData name="Samantha Howells" userId="b2a2525db02e7277" providerId="LiveId" clId="{0DB6F49E-77D8-4DE1-9174-64EA23462499}" dt="2024-10-29T14:57:43.541" v="7558" actId="20577"/>
          <ac:spMkLst>
            <pc:docMk/>
            <pc:sldMk cId="735676015" sldId="256"/>
            <ac:spMk id="7" creationId="{A5B638ED-B9F8-CBA7-1C56-A7FD702E3E5B}"/>
          </ac:spMkLst>
        </pc:spChg>
        <pc:spChg chg="add mod">
          <ac:chgData name="Samantha Howells" userId="b2a2525db02e7277" providerId="LiveId" clId="{0DB6F49E-77D8-4DE1-9174-64EA23462499}" dt="2024-10-29T15:08:46.374" v="8051" actId="20577"/>
          <ac:spMkLst>
            <pc:docMk/>
            <pc:sldMk cId="735676015" sldId="256"/>
            <ac:spMk id="9" creationId="{ADAF2AC5-3FB9-3303-8EE4-B749C67F82CE}"/>
          </ac:spMkLst>
        </pc:spChg>
        <pc:spChg chg="add mod">
          <ac:chgData name="Samantha Howells" userId="b2a2525db02e7277" providerId="LiveId" clId="{0DB6F49E-77D8-4DE1-9174-64EA23462499}" dt="2024-10-29T15:08:52.232" v="8056" actId="20577"/>
          <ac:spMkLst>
            <pc:docMk/>
            <pc:sldMk cId="735676015" sldId="256"/>
            <ac:spMk id="10" creationId="{EDAEA118-1500-A921-6AF9-AA6CF167F5BB}"/>
          </ac:spMkLst>
        </pc:spChg>
        <pc:spChg chg="add mod">
          <ac:chgData name="Samantha Howells" userId="b2a2525db02e7277" providerId="LiveId" clId="{0DB6F49E-77D8-4DE1-9174-64EA23462499}" dt="2024-10-29T15:07:43.379" v="8038" actId="20577"/>
          <ac:spMkLst>
            <pc:docMk/>
            <pc:sldMk cId="735676015" sldId="256"/>
            <ac:spMk id="11" creationId="{A2B04E9F-4A61-50CB-75A0-79DDB58A60E6}"/>
          </ac:spMkLst>
        </pc:spChg>
        <pc:spChg chg="add mod">
          <ac:chgData name="Samantha Howells" userId="b2a2525db02e7277" providerId="LiveId" clId="{0DB6F49E-77D8-4DE1-9174-64EA23462499}" dt="2024-10-29T15:06:55.511" v="7997" actId="1076"/>
          <ac:spMkLst>
            <pc:docMk/>
            <pc:sldMk cId="735676015" sldId="256"/>
            <ac:spMk id="12" creationId="{784E5AC9-A249-E90D-4CAD-49284217AAEE}"/>
          </ac:spMkLst>
        </pc:spChg>
        <pc:spChg chg="add mod">
          <ac:chgData name="Samantha Howells" userId="b2a2525db02e7277" providerId="LiveId" clId="{0DB6F49E-77D8-4DE1-9174-64EA23462499}" dt="2024-10-29T14:28:48.335" v="6339" actId="1076"/>
          <ac:spMkLst>
            <pc:docMk/>
            <pc:sldMk cId="735676015" sldId="256"/>
            <ac:spMk id="13" creationId="{C7F16FC7-A9E5-BEF0-7017-C0274D09C674}"/>
          </ac:spMkLst>
        </pc:spChg>
        <pc:picChg chg="add mod ord">
          <ac:chgData name="Samantha Howells" userId="b2a2525db02e7277" providerId="LiveId" clId="{0DB6F49E-77D8-4DE1-9174-64EA23462499}" dt="2024-10-29T14:28:42.663" v="6338" actId="1076"/>
          <ac:picMkLst>
            <pc:docMk/>
            <pc:sldMk cId="735676015" sldId="256"/>
            <ac:picMk id="8" creationId="{0322FEE9-B376-0346-6B1A-23F280D5B154}"/>
          </ac:picMkLst>
        </pc:picChg>
      </pc:sldChg>
      <pc:sldChg chg="addSp delSp modSp add del mod ord">
        <pc:chgData name="Samantha Howells" userId="b2a2525db02e7277" providerId="LiveId" clId="{0DB6F49E-77D8-4DE1-9174-64EA23462499}" dt="2024-10-29T15:13:22.194" v="8058" actId="47"/>
        <pc:sldMkLst>
          <pc:docMk/>
          <pc:sldMk cId="3822484786" sldId="257"/>
        </pc:sldMkLst>
        <pc:spChg chg="del mod">
          <ac:chgData name="Samantha Howells" userId="b2a2525db02e7277" providerId="LiveId" clId="{0DB6F49E-77D8-4DE1-9174-64EA23462499}" dt="2024-10-29T14:08:18.515" v="5379" actId="478"/>
          <ac:spMkLst>
            <pc:docMk/>
            <pc:sldMk cId="3822484786" sldId="257"/>
            <ac:spMk id="2" creationId="{F442BF20-BC7B-5258-0308-50C7D0AA3EB1}"/>
          </ac:spMkLst>
        </pc:spChg>
        <pc:spChg chg="mod">
          <ac:chgData name="Samantha Howells" userId="b2a2525db02e7277" providerId="LiveId" clId="{0DB6F49E-77D8-4DE1-9174-64EA23462499}" dt="2024-10-29T15:13:20.678" v="8057" actId="20577"/>
          <ac:spMkLst>
            <pc:docMk/>
            <pc:sldMk cId="3822484786" sldId="257"/>
            <ac:spMk id="3" creationId="{6266F509-0A2E-C749-5A41-89F1DA29D0BF}"/>
          </ac:spMkLst>
        </pc:spChg>
        <pc:spChg chg="add del mod">
          <ac:chgData name="Samantha Howells" userId="b2a2525db02e7277" providerId="LiveId" clId="{0DB6F49E-77D8-4DE1-9174-64EA23462499}" dt="2024-10-29T14:08:21.891" v="5380" actId="478"/>
          <ac:spMkLst>
            <pc:docMk/>
            <pc:sldMk cId="3822484786" sldId="257"/>
            <ac:spMk id="5" creationId="{C859E1D6-526D-B05A-FA05-20AC41B201EB}"/>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6D7F0F4-E077-48E8-BA17-4DE819FCA07B}" type="datetimeFigureOut">
              <a:rPr lang="en-GB" smtClean="0"/>
              <a:t>29/10/2024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CDB62D1-6E95-4535-959D-290F3A66A97F}" type="slidenum">
              <a:rPr lang="en-GB" smtClean="0"/>
              <a:t>‹#›</a:t>
            </a:fld>
            <a:endParaRPr lang="en-GB"/>
          </a:p>
        </p:txBody>
      </p:sp>
    </p:spTree>
    <p:extLst>
      <p:ext uri="{BB962C8B-B14F-4D97-AF65-F5344CB8AC3E}">
        <p14:creationId xmlns:p14="http://schemas.microsoft.com/office/powerpoint/2010/main" val="258668613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CDB62D1-6E95-4535-959D-290F3A66A97F}" type="slidenum">
              <a:rPr lang="en-GB" smtClean="0"/>
              <a:t>1</a:t>
            </a:fld>
            <a:endParaRPr lang="en-GB"/>
          </a:p>
        </p:txBody>
      </p:sp>
    </p:spTree>
    <p:extLst>
      <p:ext uri="{BB962C8B-B14F-4D97-AF65-F5344CB8AC3E}">
        <p14:creationId xmlns:p14="http://schemas.microsoft.com/office/powerpoint/2010/main" val="169173639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0391BE-FB74-A190-2B40-8AB7E4FF91D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1143533-DC7A-B4F1-79C6-BACC6179A22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7769BA3-99F9-32E5-8B9D-D30ACE6B4957}"/>
              </a:ext>
            </a:extLst>
          </p:cNvPr>
          <p:cNvSpPr>
            <a:spLocks noGrp="1"/>
          </p:cNvSpPr>
          <p:nvPr>
            <p:ph type="dt" sz="half" idx="10"/>
          </p:nvPr>
        </p:nvSpPr>
        <p:spPr/>
        <p:txBody>
          <a:bodyPr/>
          <a:lstStyle/>
          <a:p>
            <a:fld id="{DBE60E7D-D437-47D0-8118-59DE249FCCFD}" type="datetimeFigureOut">
              <a:rPr lang="en-GB" smtClean="0"/>
              <a:t>29/10/2024</a:t>
            </a:fld>
            <a:endParaRPr lang="en-GB"/>
          </a:p>
        </p:txBody>
      </p:sp>
      <p:sp>
        <p:nvSpPr>
          <p:cNvPr id="5" name="Footer Placeholder 4">
            <a:extLst>
              <a:ext uri="{FF2B5EF4-FFF2-40B4-BE49-F238E27FC236}">
                <a16:creationId xmlns:a16="http://schemas.microsoft.com/office/drawing/2014/main" id="{83E57454-E3A2-0BDF-4B9E-35FB63C3A1A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D8EB372-6BA7-EAD3-3DB1-061DE1660497}"/>
              </a:ext>
            </a:extLst>
          </p:cNvPr>
          <p:cNvSpPr>
            <a:spLocks noGrp="1"/>
          </p:cNvSpPr>
          <p:nvPr>
            <p:ph type="sldNum" sz="quarter" idx="12"/>
          </p:nvPr>
        </p:nvSpPr>
        <p:spPr/>
        <p:txBody>
          <a:bodyPr/>
          <a:lstStyle/>
          <a:p>
            <a:fld id="{04A43F70-2B12-4DEB-9F25-8F1146293ECB}" type="slidenum">
              <a:rPr lang="en-GB" smtClean="0"/>
              <a:t>‹#›</a:t>
            </a:fld>
            <a:endParaRPr lang="en-GB"/>
          </a:p>
        </p:txBody>
      </p:sp>
    </p:spTree>
    <p:extLst>
      <p:ext uri="{BB962C8B-B14F-4D97-AF65-F5344CB8AC3E}">
        <p14:creationId xmlns:p14="http://schemas.microsoft.com/office/powerpoint/2010/main" val="42633104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187C35-C235-15CA-BD6A-5C389F9D2C3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4823650-039D-6012-9F83-F4567117700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AF93D8E-11BC-4457-4F6D-F11810A04D57}"/>
              </a:ext>
            </a:extLst>
          </p:cNvPr>
          <p:cNvSpPr>
            <a:spLocks noGrp="1"/>
          </p:cNvSpPr>
          <p:nvPr>
            <p:ph type="dt" sz="half" idx="10"/>
          </p:nvPr>
        </p:nvSpPr>
        <p:spPr/>
        <p:txBody>
          <a:bodyPr/>
          <a:lstStyle/>
          <a:p>
            <a:fld id="{DBE60E7D-D437-47D0-8118-59DE249FCCFD}" type="datetimeFigureOut">
              <a:rPr lang="en-GB" smtClean="0"/>
              <a:t>29/10/2024</a:t>
            </a:fld>
            <a:endParaRPr lang="en-GB"/>
          </a:p>
        </p:txBody>
      </p:sp>
      <p:sp>
        <p:nvSpPr>
          <p:cNvPr id="5" name="Footer Placeholder 4">
            <a:extLst>
              <a:ext uri="{FF2B5EF4-FFF2-40B4-BE49-F238E27FC236}">
                <a16:creationId xmlns:a16="http://schemas.microsoft.com/office/drawing/2014/main" id="{BC5E9D7F-E6A9-0C59-3F2C-B47C224222B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6D92C9E-AE35-8CF8-B0B8-713239295401}"/>
              </a:ext>
            </a:extLst>
          </p:cNvPr>
          <p:cNvSpPr>
            <a:spLocks noGrp="1"/>
          </p:cNvSpPr>
          <p:nvPr>
            <p:ph type="sldNum" sz="quarter" idx="12"/>
          </p:nvPr>
        </p:nvSpPr>
        <p:spPr/>
        <p:txBody>
          <a:bodyPr/>
          <a:lstStyle/>
          <a:p>
            <a:fld id="{04A43F70-2B12-4DEB-9F25-8F1146293ECB}" type="slidenum">
              <a:rPr lang="en-GB" smtClean="0"/>
              <a:t>‹#›</a:t>
            </a:fld>
            <a:endParaRPr lang="en-GB"/>
          </a:p>
        </p:txBody>
      </p:sp>
    </p:spTree>
    <p:extLst>
      <p:ext uri="{BB962C8B-B14F-4D97-AF65-F5344CB8AC3E}">
        <p14:creationId xmlns:p14="http://schemas.microsoft.com/office/powerpoint/2010/main" val="37136228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41C32-2F65-BA6B-DE1B-949637502AF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24BF0F1-3323-B081-36A5-E726081DBCBC}"/>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A651BE5-C5F2-A5BC-482A-F8819776AB8D}"/>
              </a:ext>
            </a:extLst>
          </p:cNvPr>
          <p:cNvSpPr>
            <a:spLocks noGrp="1"/>
          </p:cNvSpPr>
          <p:nvPr>
            <p:ph type="dt" sz="half" idx="10"/>
          </p:nvPr>
        </p:nvSpPr>
        <p:spPr/>
        <p:txBody>
          <a:bodyPr/>
          <a:lstStyle/>
          <a:p>
            <a:fld id="{DBE60E7D-D437-47D0-8118-59DE249FCCFD}" type="datetimeFigureOut">
              <a:rPr lang="en-GB" smtClean="0"/>
              <a:t>29/10/2024</a:t>
            </a:fld>
            <a:endParaRPr lang="en-GB"/>
          </a:p>
        </p:txBody>
      </p:sp>
      <p:sp>
        <p:nvSpPr>
          <p:cNvPr id="5" name="Footer Placeholder 4">
            <a:extLst>
              <a:ext uri="{FF2B5EF4-FFF2-40B4-BE49-F238E27FC236}">
                <a16:creationId xmlns:a16="http://schemas.microsoft.com/office/drawing/2014/main" id="{E1B27E94-58EF-1EB6-8BD5-B0161A2B418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577C4C4-07BB-6B5D-7B69-081D667301F6}"/>
              </a:ext>
            </a:extLst>
          </p:cNvPr>
          <p:cNvSpPr>
            <a:spLocks noGrp="1"/>
          </p:cNvSpPr>
          <p:nvPr>
            <p:ph type="sldNum" sz="quarter" idx="12"/>
          </p:nvPr>
        </p:nvSpPr>
        <p:spPr/>
        <p:txBody>
          <a:bodyPr/>
          <a:lstStyle/>
          <a:p>
            <a:fld id="{04A43F70-2B12-4DEB-9F25-8F1146293ECB}" type="slidenum">
              <a:rPr lang="en-GB" smtClean="0"/>
              <a:t>‹#›</a:t>
            </a:fld>
            <a:endParaRPr lang="en-GB"/>
          </a:p>
        </p:txBody>
      </p:sp>
    </p:spTree>
    <p:extLst>
      <p:ext uri="{BB962C8B-B14F-4D97-AF65-F5344CB8AC3E}">
        <p14:creationId xmlns:p14="http://schemas.microsoft.com/office/powerpoint/2010/main" val="101593147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1358D0-B18F-A7A4-254F-8BE68EAD3AF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D21611B-5160-874F-53F9-697FF4971C1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145E0B2-3DF7-079C-B812-7D59D1B9D11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1F92450-2076-552B-4525-4D88F1A03123}"/>
              </a:ext>
            </a:extLst>
          </p:cNvPr>
          <p:cNvSpPr>
            <a:spLocks noGrp="1"/>
          </p:cNvSpPr>
          <p:nvPr>
            <p:ph type="dt" sz="half" idx="10"/>
          </p:nvPr>
        </p:nvSpPr>
        <p:spPr/>
        <p:txBody>
          <a:bodyPr/>
          <a:lstStyle/>
          <a:p>
            <a:fld id="{DBE60E7D-D437-47D0-8118-59DE249FCCFD}" type="datetimeFigureOut">
              <a:rPr lang="en-GB" smtClean="0"/>
              <a:t>29/10/2024</a:t>
            </a:fld>
            <a:endParaRPr lang="en-GB"/>
          </a:p>
        </p:txBody>
      </p:sp>
      <p:sp>
        <p:nvSpPr>
          <p:cNvPr id="6" name="Footer Placeholder 5">
            <a:extLst>
              <a:ext uri="{FF2B5EF4-FFF2-40B4-BE49-F238E27FC236}">
                <a16:creationId xmlns:a16="http://schemas.microsoft.com/office/drawing/2014/main" id="{B880E8EF-2A9E-88C9-A1AA-2B1BE90D607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B802E3F-7A95-9D01-6C14-C81CE4C21638}"/>
              </a:ext>
            </a:extLst>
          </p:cNvPr>
          <p:cNvSpPr>
            <a:spLocks noGrp="1"/>
          </p:cNvSpPr>
          <p:nvPr>
            <p:ph type="sldNum" sz="quarter" idx="12"/>
          </p:nvPr>
        </p:nvSpPr>
        <p:spPr/>
        <p:txBody>
          <a:bodyPr/>
          <a:lstStyle/>
          <a:p>
            <a:fld id="{04A43F70-2B12-4DEB-9F25-8F1146293ECB}" type="slidenum">
              <a:rPr lang="en-GB" smtClean="0"/>
              <a:t>‹#›</a:t>
            </a:fld>
            <a:endParaRPr lang="en-GB"/>
          </a:p>
        </p:txBody>
      </p:sp>
    </p:spTree>
    <p:extLst>
      <p:ext uri="{BB962C8B-B14F-4D97-AF65-F5344CB8AC3E}">
        <p14:creationId xmlns:p14="http://schemas.microsoft.com/office/powerpoint/2010/main" val="16897703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DB7EC9-8EC8-85EE-1E8D-CB4A9CB3E23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D617462-53E5-C2F1-E4DE-1D497247FFC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66A8150-6CA9-7479-CAAA-F112BFF30B0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648BD75-7503-1DCF-014B-A93E7F4556C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0ABD4D1-B55E-1034-A8C1-96E838471A5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77F9C2E-4194-F8BB-B690-E9843174E4EE}"/>
              </a:ext>
            </a:extLst>
          </p:cNvPr>
          <p:cNvSpPr>
            <a:spLocks noGrp="1"/>
          </p:cNvSpPr>
          <p:nvPr>
            <p:ph type="dt" sz="half" idx="10"/>
          </p:nvPr>
        </p:nvSpPr>
        <p:spPr/>
        <p:txBody>
          <a:bodyPr/>
          <a:lstStyle/>
          <a:p>
            <a:fld id="{DBE60E7D-D437-47D0-8118-59DE249FCCFD}" type="datetimeFigureOut">
              <a:rPr lang="en-GB" smtClean="0"/>
              <a:t>29/10/2024</a:t>
            </a:fld>
            <a:endParaRPr lang="en-GB"/>
          </a:p>
        </p:txBody>
      </p:sp>
      <p:sp>
        <p:nvSpPr>
          <p:cNvPr id="8" name="Footer Placeholder 7">
            <a:extLst>
              <a:ext uri="{FF2B5EF4-FFF2-40B4-BE49-F238E27FC236}">
                <a16:creationId xmlns:a16="http://schemas.microsoft.com/office/drawing/2014/main" id="{E1B72424-B8BC-0433-2A0A-FC2E8238A01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DB892DA-530A-E835-77C0-D4C3C7285077}"/>
              </a:ext>
            </a:extLst>
          </p:cNvPr>
          <p:cNvSpPr>
            <a:spLocks noGrp="1"/>
          </p:cNvSpPr>
          <p:nvPr>
            <p:ph type="sldNum" sz="quarter" idx="12"/>
          </p:nvPr>
        </p:nvSpPr>
        <p:spPr/>
        <p:txBody>
          <a:bodyPr/>
          <a:lstStyle/>
          <a:p>
            <a:fld id="{04A43F70-2B12-4DEB-9F25-8F1146293ECB}" type="slidenum">
              <a:rPr lang="en-GB" smtClean="0"/>
              <a:t>‹#›</a:t>
            </a:fld>
            <a:endParaRPr lang="en-GB"/>
          </a:p>
        </p:txBody>
      </p:sp>
    </p:spTree>
    <p:extLst>
      <p:ext uri="{BB962C8B-B14F-4D97-AF65-F5344CB8AC3E}">
        <p14:creationId xmlns:p14="http://schemas.microsoft.com/office/powerpoint/2010/main" val="245715901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420663-F020-7537-CBC7-16888204F27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572D365-0748-80BD-8829-9431AF79AB83}"/>
              </a:ext>
            </a:extLst>
          </p:cNvPr>
          <p:cNvSpPr>
            <a:spLocks noGrp="1"/>
          </p:cNvSpPr>
          <p:nvPr>
            <p:ph type="dt" sz="half" idx="10"/>
          </p:nvPr>
        </p:nvSpPr>
        <p:spPr/>
        <p:txBody>
          <a:bodyPr/>
          <a:lstStyle/>
          <a:p>
            <a:fld id="{DBE60E7D-D437-47D0-8118-59DE249FCCFD}" type="datetimeFigureOut">
              <a:rPr lang="en-GB" smtClean="0"/>
              <a:t>29/10/2024</a:t>
            </a:fld>
            <a:endParaRPr lang="en-GB"/>
          </a:p>
        </p:txBody>
      </p:sp>
      <p:sp>
        <p:nvSpPr>
          <p:cNvPr id="4" name="Footer Placeholder 3">
            <a:extLst>
              <a:ext uri="{FF2B5EF4-FFF2-40B4-BE49-F238E27FC236}">
                <a16:creationId xmlns:a16="http://schemas.microsoft.com/office/drawing/2014/main" id="{30B8712B-5F86-C61D-B3D6-6D10660559B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581F098-410C-C8C2-4623-16E7CE1D2333}"/>
              </a:ext>
            </a:extLst>
          </p:cNvPr>
          <p:cNvSpPr>
            <a:spLocks noGrp="1"/>
          </p:cNvSpPr>
          <p:nvPr>
            <p:ph type="sldNum" sz="quarter" idx="12"/>
          </p:nvPr>
        </p:nvSpPr>
        <p:spPr/>
        <p:txBody>
          <a:bodyPr/>
          <a:lstStyle/>
          <a:p>
            <a:fld id="{04A43F70-2B12-4DEB-9F25-8F1146293ECB}" type="slidenum">
              <a:rPr lang="en-GB" smtClean="0"/>
              <a:t>‹#›</a:t>
            </a:fld>
            <a:endParaRPr lang="en-GB"/>
          </a:p>
        </p:txBody>
      </p:sp>
    </p:spTree>
    <p:extLst>
      <p:ext uri="{BB962C8B-B14F-4D97-AF65-F5344CB8AC3E}">
        <p14:creationId xmlns:p14="http://schemas.microsoft.com/office/powerpoint/2010/main" val="16996567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2A3039D-B506-0FA0-F0E3-E387B53DE4ED}"/>
              </a:ext>
            </a:extLst>
          </p:cNvPr>
          <p:cNvSpPr>
            <a:spLocks noGrp="1"/>
          </p:cNvSpPr>
          <p:nvPr>
            <p:ph type="dt" sz="half" idx="10"/>
          </p:nvPr>
        </p:nvSpPr>
        <p:spPr/>
        <p:txBody>
          <a:bodyPr/>
          <a:lstStyle/>
          <a:p>
            <a:fld id="{DBE60E7D-D437-47D0-8118-59DE249FCCFD}" type="datetimeFigureOut">
              <a:rPr lang="en-GB" smtClean="0"/>
              <a:t>29/10/2024</a:t>
            </a:fld>
            <a:endParaRPr lang="en-GB"/>
          </a:p>
        </p:txBody>
      </p:sp>
      <p:sp>
        <p:nvSpPr>
          <p:cNvPr id="3" name="Footer Placeholder 2">
            <a:extLst>
              <a:ext uri="{FF2B5EF4-FFF2-40B4-BE49-F238E27FC236}">
                <a16:creationId xmlns:a16="http://schemas.microsoft.com/office/drawing/2014/main" id="{94349390-DB7F-69B5-D063-02A781160559}"/>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73369A9-2810-84C7-84F6-F3A669DB2143}"/>
              </a:ext>
            </a:extLst>
          </p:cNvPr>
          <p:cNvSpPr>
            <a:spLocks noGrp="1"/>
          </p:cNvSpPr>
          <p:nvPr>
            <p:ph type="sldNum" sz="quarter" idx="12"/>
          </p:nvPr>
        </p:nvSpPr>
        <p:spPr/>
        <p:txBody>
          <a:bodyPr/>
          <a:lstStyle/>
          <a:p>
            <a:fld id="{04A43F70-2B12-4DEB-9F25-8F1146293ECB}" type="slidenum">
              <a:rPr lang="en-GB" smtClean="0"/>
              <a:t>‹#›</a:t>
            </a:fld>
            <a:endParaRPr lang="en-GB"/>
          </a:p>
        </p:txBody>
      </p:sp>
    </p:spTree>
    <p:extLst>
      <p:ext uri="{BB962C8B-B14F-4D97-AF65-F5344CB8AC3E}">
        <p14:creationId xmlns:p14="http://schemas.microsoft.com/office/powerpoint/2010/main" val="27174488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C33C34-7D0F-E896-636D-ABFE8B36D29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D144BA0-D9F0-FFE0-E766-D3A68A0DD4D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6725E7D-7041-6C25-193F-A13DE4BD462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E294B82-C239-964E-D651-0DBA9DB2CAEF}"/>
              </a:ext>
            </a:extLst>
          </p:cNvPr>
          <p:cNvSpPr>
            <a:spLocks noGrp="1"/>
          </p:cNvSpPr>
          <p:nvPr>
            <p:ph type="dt" sz="half" idx="10"/>
          </p:nvPr>
        </p:nvSpPr>
        <p:spPr/>
        <p:txBody>
          <a:bodyPr/>
          <a:lstStyle/>
          <a:p>
            <a:fld id="{DBE60E7D-D437-47D0-8118-59DE249FCCFD}" type="datetimeFigureOut">
              <a:rPr lang="en-GB" smtClean="0"/>
              <a:t>29/10/2024</a:t>
            </a:fld>
            <a:endParaRPr lang="en-GB"/>
          </a:p>
        </p:txBody>
      </p:sp>
      <p:sp>
        <p:nvSpPr>
          <p:cNvPr id="6" name="Footer Placeholder 5">
            <a:extLst>
              <a:ext uri="{FF2B5EF4-FFF2-40B4-BE49-F238E27FC236}">
                <a16:creationId xmlns:a16="http://schemas.microsoft.com/office/drawing/2014/main" id="{85EAC857-EDF2-8091-177E-8CF7E156325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3E43E9E-A3D4-890C-8821-F55C66ECFB54}"/>
              </a:ext>
            </a:extLst>
          </p:cNvPr>
          <p:cNvSpPr>
            <a:spLocks noGrp="1"/>
          </p:cNvSpPr>
          <p:nvPr>
            <p:ph type="sldNum" sz="quarter" idx="12"/>
          </p:nvPr>
        </p:nvSpPr>
        <p:spPr/>
        <p:txBody>
          <a:bodyPr/>
          <a:lstStyle/>
          <a:p>
            <a:fld id="{04A43F70-2B12-4DEB-9F25-8F1146293ECB}" type="slidenum">
              <a:rPr lang="en-GB" smtClean="0"/>
              <a:t>‹#›</a:t>
            </a:fld>
            <a:endParaRPr lang="en-GB"/>
          </a:p>
        </p:txBody>
      </p:sp>
    </p:spTree>
    <p:extLst>
      <p:ext uri="{BB962C8B-B14F-4D97-AF65-F5344CB8AC3E}">
        <p14:creationId xmlns:p14="http://schemas.microsoft.com/office/powerpoint/2010/main" val="23611205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033C95-5FD9-2B2A-02C4-8256CA30B84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2471378-571C-F5DF-0C52-970C25DDC15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7C0D3D2-8290-7ADA-5DA7-D52679696D4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998F070-FEC6-BCCA-59AD-4455748B9908}"/>
              </a:ext>
            </a:extLst>
          </p:cNvPr>
          <p:cNvSpPr>
            <a:spLocks noGrp="1"/>
          </p:cNvSpPr>
          <p:nvPr>
            <p:ph type="dt" sz="half" idx="10"/>
          </p:nvPr>
        </p:nvSpPr>
        <p:spPr/>
        <p:txBody>
          <a:bodyPr/>
          <a:lstStyle/>
          <a:p>
            <a:fld id="{DBE60E7D-D437-47D0-8118-59DE249FCCFD}" type="datetimeFigureOut">
              <a:rPr lang="en-GB" smtClean="0"/>
              <a:t>29/10/2024</a:t>
            </a:fld>
            <a:endParaRPr lang="en-GB"/>
          </a:p>
        </p:txBody>
      </p:sp>
      <p:sp>
        <p:nvSpPr>
          <p:cNvPr id="6" name="Footer Placeholder 5">
            <a:extLst>
              <a:ext uri="{FF2B5EF4-FFF2-40B4-BE49-F238E27FC236}">
                <a16:creationId xmlns:a16="http://schemas.microsoft.com/office/drawing/2014/main" id="{D688247F-8790-D117-44BE-B58C01F7128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C319A5A-3661-8689-DCE5-06511541AF70}"/>
              </a:ext>
            </a:extLst>
          </p:cNvPr>
          <p:cNvSpPr>
            <a:spLocks noGrp="1"/>
          </p:cNvSpPr>
          <p:nvPr>
            <p:ph type="sldNum" sz="quarter" idx="12"/>
          </p:nvPr>
        </p:nvSpPr>
        <p:spPr/>
        <p:txBody>
          <a:bodyPr/>
          <a:lstStyle/>
          <a:p>
            <a:fld id="{04A43F70-2B12-4DEB-9F25-8F1146293ECB}" type="slidenum">
              <a:rPr lang="en-GB" smtClean="0"/>
              <a:t>‹#›</a:t>
            </a:fld>
            <a:endParaRPr lang="en-GB"/>
          </a:p>
        </p:txBody>
      </p:sp>
    </p:spTree>
    <p:extLst>
      <p:ext uri="{BB962C8B-B14F-4D97-AF65-F5344CB8AC3E}">
        <p14:creationId xmlns:p14="http://schemas.microsoft.com/office/powerpoint/2010/main" val="13248495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961DA4-1FB9-CE9D-8E0D-3336771C03E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CCBD8BA-C528-EB29-0A2E-E8C1F2CA472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1FB5AB4-7A90-9366-7BEC-4A59C8664604}"/>
              </a:ext>
            </a:extLst>
          </p:cNvPr>
          <p:cNvSpPr>
            <a:spLocks noGrp="1"/>
          </p:cNvSpPr>
          <p:nvPr>
            <p:ph type="dt" sz="half" idx="10"/>
          </p:nvPr>
        </p:nvSpPr>
        <p:spPr/>
        <p:txBody>
          <a:bodyPr/>
          <a:lstStyle/>
          <a:p>
            <a:fld id="{DBE60E7D-D437-47D0-8118-59DE249FCCFD}" type="datetimeFigureOut">
              <a:rPr lang="en-GB" smtClean="0"/>
              <a:t>29/10/2024</a:t>
            </a:fld>
            <a:endParaRPr lang="en-GB"/>
          </a:p>
        </p:txBody>
      </p:sp>
      <p:sp>
        <p:nvSpPr>
          <p:cNvPr id="5" name="Footer Placeholder 4">
            <a:extLst>
              <a:ext uri="{FF2B5EF4-FFF2-40B4-BE49-F238E27FC236}">
                <a16:creationId xmlns:a16="http://schemas.microsoft.com/office/drawing/2014/main" id="{7D0CA58D-9FFC-5EF1-6835-480B2E52589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9A714E5-FFB1-C9F5-DC8A-58E262E44181}"/>
              </a:ext>
            </a:extLst>
          </p:cNvPr>
          <p:cNvSpPr>
            <a:spLocks noGrp="1"/>
          </p:cNvSpPr>
          <p:nvPr>
            <p:ph type="sldNum" sz="quarter" idx="12"/>
          </p:nvPr>
        </p:nvSpPr>
        <p:spPr/>
        <p:txBody>
          <a:bodyPr/>
          <a:lstStyle/>
          <a:p>
            <a:fld id="{04A43F70-2B12-4DEB-9F25-8F1146293ECB}" type="slidenum">
              <a:rPr lang="en-GB" smtClean="0"/>
              <a:t>‹#›</a:t>
            </a:fld>
            <a:endParaRPr lang="en-GB"/>
          </a:p>
        </p:txBody>
      </p:sp>
    </p:spTree>
    <p:extLst>
      <p:ext uri="{BB962C8B-B14F-4D97-AF65-F5344CB8AC3E}">
        <p14:creationId xmlns:p14="http://schemas.microsoft.com/office/powerpoint/2010/main" val="9835045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A7109E1-E8EA-DBDB-2B76-34A2F691E05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FB4F1F1-B54B-70AB-0AD9-6246C55EB78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298172F-04BB-4DDB-F73B-4559F78BDB96}"/>
              </a:ext>
            </a:extLst>
          </p:cNvPr>
          <p:cNvSpPr>
            <a:spLocks noGrp="1"/>
          </p:cNvSpPr>
          <p:nvPr>
            <p:ph type="dt" sz="half" idx="10"/>
          </p:nvPr>
        </p:nvSpPr>
        <p:spPr/>
        <p:txBody>
          <a:bodyPr/>
          <a:lstStyle/>
          <a:p>
            <a:fld id="{DBE60E7D-D437-47D0-8118-59DE249FCCFD}" type="datetimeFigureOut">
              <a:rPr lang="en-GB" smtClean="0"/>
              <a:t>29/10/2024</a:t>
            </a:fld>
            <a:endParaRPr lang="en-GB"/>
          </a:p>
        </p:txBody>
      </p:sp>
      <p:sp>
        <p:nvSpPr>
          <p:cNvPr id="5" name="Footer Placeholder 4">
            <a:extLst>
              <a:ext uri="{FF2B5EF4-FFF2-40B4-BE49-F238E27FC236}">
                <a16:creationId xmlns:a16="http://schemas.microsoft.com/office/drawing/2014/main" id="{6AEEA905-FCF9-21CC-9D6E-2B33D2037C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19774CE-CF8A-D5DF-9E36-8A48F4635594}"/>
              </a:ext>
            </a:extLst>
          </p:cNvPr>
          <p:cNvSpPr>
            <a:spLocks noGrp="1"/>
          </p:cNvSpPr>
          <p:nvPr>
            <p:ph type="sldNum" sz="quarter" idx="12"/>
          </p:nvPr>
        </p:nvSpPr>
        <p:spPr/>
        <p:txBody>
          <a:bodyPr/>
          <a:lstStyle/>
          <a:p>
            <a:fld id="{04A43F70-2B12-4DEB-9F25-8F1146293ECB}" type="slidenum">
              <a:rPr lang="en-GB" smtClean="0"/>
              <a:t>‹#›</a:t>
            </a:fld>
            <a:endParaRPr lang="en-GB"/>
          </a:p>
        </p:txBody>
      </p:sp>
    </p:spTree>
    <p:extLst>
      <p:ext uri="{BB962C8B-B14F-4D97-AF65-F5344CB8AC3E}">
        <p14:creationId xmlns:p14="http://schemas.microsoft.com/office/powerpoint/2010/main" val="21439218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5B7BDEC-829F-AB3D-6608-7013B101F33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AF59E90-1026-6354-0D3B-6D59DAB401C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A3B874F-EF0F-6D7A-CD34-3E9F1AF8367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DBE60E7D-D437-47D0-8118-59DE249FCCFD}" type="datetimeFigureOut">
              <a:rPr lang="en-GB" smtClean="0"/>
              <a:t>29/10/2024</a:t>
            </a:fld>
            <a:endParaRPr lang="en-GB"/>
          </a:p>
        </p:txBody>
      </p:sp>
      <p:sp>
        <p:nvSpPr>
          <p:cNvPr id="5" name="Footer Placeholder 4">
            <a:extLst>
              <a:ext uri="{FF2B5EF4-FFF2-40B4-BE49-F238E27FC236}">
                <a16:creationId xmlns:a16="http://schemas.microsoft.com/office/drawing/2014/main" id="{73737214-A869-50E1-002E-EB935DA1CB9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EFAFE278-8B18-4E60-9DA7-0441FD2E492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04A43F70-2B12-4DEB-9F25-8F1146293ECB}" type="slidenum">
              <a:rPr lang="en-GB" smtClean="0"/>
              <a:t>‹#›</a:t>
            </a:fld>
            <a:endParaRPr lang="en-GB"/>
          </a:p>
        </p:txBody>
      </p:sp>
    </p:spTree>
    <p:extLst>
      <p:ext uri="{BB962C8B-B14F-4D97-AF65-F5344CB8AC3E}">
        <p14:creationId xmlns:p14="http://schemas.microsoft.com/office/powerpoint/2010/main" val="94825292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A diagram of a diagram&#10;&#10;Description automatically generated">
            <a:extLst>
              <a:ext uri="{FF2B5EF4-FFF2-40B4-BE49-F238E27FC236}">
                <a16:creationId xmlns:a16="http://schemas.microsoft.com/office/drawing/2014/main" id="{0322FEE9-B376-0346-6B1A-23F280D5B15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335453" y="2232972"/>
            <a:ext cx="2441783" cy="1373503"/>
          </a:xfrm>
          <a:prstGeom prst="rect">
            <a:avLst/>
          </a:prstGeom>
        </p:spPr>
      </p:pic>
      <p:sp>
        <p:nvSpPr>
          <p:cNvPr id="4" name="TextBox 3">
            <a:extLst>
              <a:ext uri="{FF2B5EF4-FFF2-40B4-BE49-F238E27FC236}">
                <a16:creationId xmlns:a16="http://schemas.microsoft.com/office/drawing/2014/main" id="{709FFAB2-DF53-9D88-95D3-5153390A60ED}"/>
              </a:ext>
            </a:extLst>
          </p:cNvPr>
          <p:cNvSpPr txBox="1"/>
          <p:nvPr/>
        </p:nvSpPr>
        <p:spPr>
          <a:xfrm>
            <a:off x="4420797" y="80156"/>
            <a:ext cx="3350404" cy="400110"/>
          </a:xfrm>
          <a:prstGeom prst="rect">
            <a:avLst/>
          </a:prstGeom>
          <a:noFill/>
        </p:spPr>
        <p:txBody>
          <a:bodyPr wrap="none" rtlCol="0">
            <a:spAutoFit/>
          </a:bodyPr>
          <a:lstStyle/>
          <a:p>
            <a:r>
              <a:rPr lang="en-GB" sz="2000" dirty="0">
                <a:highlight>
                  <a:srgbClr val="00FF00"/>
                </a:highlight>
              </a:rPr>
              <a:t>The Professional Practitioner</a:t>
            </a:r>
          </a:p>
        </p:txBody>
      </p:sp>
      <p:sp>
        <p:nvSpPr>
          <p:cNvPr id="5" name="TextBox 4">
            <a:extLst>
              <a:ext uri="{FF2B5EF4-FFF2-40B4-BE49-F238E27FC236}">
                <a16:creationId xmlns:a16="http://schemas.microsoft.com/office/drawing/2014/main" id="{68B9300E-F33B-C78C-3ACA-1BFBA5FF85E9}"/>
              </a:ext>
            </a:extLst>
          </p:cNvPr>
          <p:cNvSpPr txBox="1"/>
          <p:nvPr/>
        </p:nvSpPr>
        <p:spPr>
          <a:xfrm>
            <a:off x="2563012" y="424711"/>
            <a:ext cx="7065973" cy="369332"/>
          </a:xfrm>
          <a:prstGeom prst="rect">
            <a:avLst/>
          </a:prstGeom>
          <a:noFill/>
        </p:spPr>
        <p:txBody>
          <a:bodyPr wrap="none" rtlCol="0">
            <a:spAutoFit/>
          </a:bodyPr>
          <a:lstStyle/>
          <a:p>
            <a:r>
              <a:rPr lang="en-GB" dirty="0"/>
              <a:t>The importance of reflection and reflective practice within Early Years. </a:t>
            </a:r>
          </a:p>
        </p:txBody>
      </p:sp>
      <p:sp>
        <p:nvSpPr>
          <p:cNvPr id="6" name="TextBox 5">
            <a:extLst>
              <a:ext uri="{FF2B5EF4-FFF2-40B4-BE49-F238E27FC236}">
                <a16:creationId xmlns:a16="http://schemas.microsoft.com/office/drawing/2014/main" id="{0B61A650-8FF4-3B06-3852-A412321C1AAD}"/>
              </a:ext>
            </a:extLst>
          </p:cNvPr>
          <p:cNvSpPr txBox="1"/>
          <p:nvPr/>
        </p:nvSpPr>
        <p:spPr>
          <a:xfrm>
            <a:off x="139698" y="700734"/>
            <a:ext cx="5956300" cy="1631216"/>
          </a:xfrm>
          <a:prstGeom prst="rect">
            <a:avLst/>
          </a:prstGeom>
          <a:noFill/>
        </p:spPr>
        <p:txBody>
          <a:bodyPr wrap="square" rtlCol="0">
            <a:spAutoFit/>
          </a:bodyPr>
          <a:lstStyle/>
          <a:p>
            <a:r>
              <a:rPr lang="en-GB" sz="1100" dirty="0">
                <a:highlight>
                  <a:srgbClr val="FFFF00"/>
                </a:highlight>
              </a:rPr>
              <a:t>What is reflection?</a:t>
            </a:r>
          </a:p>
          <a:p>
            <a:r>
              <a:rPr lang="en-GB" sz="1100" dirty="0"/>
              <a:t>Reflection is a key skill all practitioners should have. </a:t>
            </a:r>
            <a:r>
              <a:rPr lang="en-GB" sz="1100" dirty="0" err="1"/>
              <a:t>Brock.A</a:t>
            </a:r>
            <a:r>
              <a:rPr lang="en-GB" sz="1100" dirty="0"/>
              <a:t> (2015) states reflection is about analysis, exploring all avenues and getting to the bottom of any issues. According to </a:t>
            </a:r>
            <a:r>
              <a:rPr lang="en-GB" sz="1100" dirty="0" err="1"/>
              <a:t>Brook.A</a:t>
            </a:r>
            <a:r>
              <a:rPr lang="en-GB" sz="1100" dirty="0"/>
              <a:t> (2015) reflection on  practice is to promote thinking resulting in improving practice. </a:t>
            </a:r>
            <a:r>
              <a:rPr lang="en-GB" sz="1100" dirty="0" err="1"/>
              <a:t>Thompson.C</a:t>
            </a:r>
            <a:r>
              <a:rPr lang="en-GB" sz="1100" dirty="0"/>
              <a:t> (2022) also states reflection allows room for improvement and the opportunity to make positive changes. </a:t>
            </a:r>
            <a:r>
              <a:rPr lang="en-GB" sz="1100" dirty="0" err="1"/>
              <a:t>Pendrey.A</a:t>
            </a:r>
            <a:r>
              <a:rPr lang="en-GB" sz="1100" dirty="0"/>
              <a:t> (2023) believes reflection is a process and something you develop in your own time it should never feel like a rushed process, in order for practitioners to provide the children with high quality care they are required to use reflection in their daily practice. </a:t>
            </a:r>
          </a:p>
          <a:p>
            <a:endParaRPr lang="en-GB" sz="1200" dirty="0">
              <a:highlight>
                <a:srgbClr val="FFFF00"/>
              </a:highlight>
            </a:endParaRPr>
          </a:p>
        </p:txBody>
      </p:sp>
      <p:sp>
        <p:nvSpPr>
          <p:cNvPr id="7" name="TextBox 6">
            <a:extLst>
              <a:ext uri="{FF2B5EF4-FFF2-40B4-BE49-F238E27FC236}">
                <a16:creationId xmlns:a16="http://schemas.microsoft.com/office/drawing/2014/main" id="{A5B638ED-B9F8-CBA7-1C56-A7FD702E3E5B}"/>
              </a:ext>
            </a:extLst>
          </p:cNvPr>
          <p:cNvSpPr txBox="1"/>
          <p:nvPr/>
        </p:nvSpPr>
        <p:spPr>
          <a:xfrm>
            <a:off x="6007270" y="758821"/>
            <a:ext cx="6184729" cy="1938992"/>
          </a:xfrm>
          <a:prstGeom prst="rect">
            <a:avLst/>
          </a:prstGeom>
          <a:noFill/>
        </p:spPr>
        <p:txBody>
          <a:bodyPr wrap="square" rtlCol="0">
            <a:spAutoFit/>
          </a:bodyPr>
          <a:lstStyle/>
          <a:p>
            <a:r>
              <a:rPr lang="en-GB" sz="1000" dirty="0">
                <a:highlight>
                  <a:srgbClr val="FFFF00"/>
                </a:highlight>
              </a:rPr>
              <a:t>Why is reflection important in Early Years?</a:t>
            </a:r>
          </a:p>
          <a:p>
            <a:r>
              <a:rPr lang="en-GB" sz="1000" dirty="0"/>
              <a:t>Reflection is important as it ensures practice is always being improved. </a:t>
            </a:r>
            <a:r>
              <a:rPr lang="en-GB" sz="1000" dirty="0" err="1"/>
              <a:t>Brock.A</a:t>
            </a:r>
            <a:r>
              <a:rPr lang="en-GB" sz="1000" dirty="0"/>
              <a:t> (2015) states critical reflection helps develop knowledge. It can also refresh practitioners practice ensuring high standards continue. </a:t>
            </a:r>
            <a:r>
              <a:rPr lang="en-GB" sz="1000" dirty="0" err="1"/>
              <a:t>Thompson.C</a:t>
            </a:r>
            <a:r>
              <a:rPr lang="en-GB" sz="1000" dirty="0"/>
              <a:t>  (2022) supports this as states reflection can help practitioners identify any skills they are lacking and encourage them to undertake any courses for new skills they need. According to Paige-</a:t>
            </a:r>
            <a:r>
              <a:rPr lang="en-GB" sz="1000" dirty="0" err="1"/>
              <a:t>Smith.A</a:t>
            </a:r>
            <a:r>
              <a:rPr lang="en-GB" sz="1000" dirty="0"/>
              <a:t> and </a:t>
            </a:r>
            <a:r>
              <a:rPr lang="en-GB" sz="1000" dirty="0" err="1"/>
              <a:t>Craft.A</a:t>
            </a:r>
            <a:r>
              <a:rPr lang="en-GB" sz="1000" dirty="0"/>
              <a:t> (2011) reflective practice also supports planning and improves pedagogical methods. Parents and carers have high expectations for the setting they send their children to therefore being reflective ensures increasing levels of training is in place. Paige-</a:t>
            </a:r>
            <a:r>
              <a:rPr lang="en-GB" sz="1000" dirty="0" err="1"/>
              <a:t>Smith.A</a:t>
            </a:r>
            <a:r>
              <a:rPr lang="en-GB" sz="1000" dirty="0"/>
              <a:t>, </a:t>
            </a:r>
            <a:r>
              <a:rPr lang="en-GB" sz="1000" dirty="0" err="1"/>
              <a:t>Craft.A</a:t>
            </a:r>
            <a:r>
              <a:rPr lang="en-GB" sz="1000" dirty="0"/>
              <a:t> (2007) states successful interactions between adults and children provide excellent learning skills, where children’s learning skills are further developed as well as their interests. Littleton </a:t>
            </a:r>
            <a:r>
              <a:rPr lang="en-GB" sz="1000" i="1" dirty="0"/>
              <a:t>et al</a:t>
            </a:r>
            <a:r>
              <a:rPr lang="en-GB" sz="1000" dirty="0"/>
              <a:t>. (2005) research shows the importance children being heard not only by adults but by each other too. This emphasizes how children learn and develop from one another through social interactions and in groups. </a:t>
            </a:r>
          </a:p>
        </p:txBody>
      </p:sp>
      <p:sp>
        <p:nvSpPr>
          <p:cNvPr id="2" name="TextBox 1">
            <a:extLst>
              <a:ext uri="{FF2B5EF4-FFF2-40B4-BE49-F238E27FC236}">
                <a16:creationId xmlns:a16="http://schemas.microsoft.com/office/drawing/2014/main" id="{A968C282-E233-1C20-2C17-C5111DF7E611}"/>
              </a:ext>
            </a:extLst>
          </p:cNvPr>
          <p:cNvSpPr txBox="1"/>
          <p:nvPr/>
        </p:nvSpPr>
        <p:spPr>
          <a:xfrm>
            <a:off x="171667" y="2156441"/>
            <a:ext cx="4586514" cy="1446550"/>
          </a:xfrm>
          <a:prstGeom prst="rect">
            <a:avLst/>
          </a:prstGeom>
          <a:noFill/>
        </p:spPr>
        <p:txBody>
          <a:bodyPr wrap="square" rtlCol="0">
            <a:spAutoFit/>
          </a:bodyPr>
          <a:lstStyle/>
          <a:p>
            <a:r>
              <a:rPr lang="en-GB" sz="1100" dirty="0">
                <a:highlight>
                  <a:srgbClr val="FFFF00"/>
                </a:highlight>
              </a:rPr>
              <a:t>ERA Cycle</a:t>
            </a:r>
          </a:p>
          <a:p>
            <a:r>
              <a:rPr lang="en-GB" sz="1100" dirty="0" err="1"/>
              <a:t>Jasper.M</a:t>
            </a:r>
            <a:r>
              <a:rPr lang="en-GB" sz="1100" dirty="0"/>
              <a:t> (2013) states the ERA cycle is one of the straightforward  methods of  reflection that contains just three stages as shown in the image. </a:t>
            </a:r>
          </a:p>
          <a:p>
            <a:r>
              <a:rPr lang="en-GB" sz="1100" dirty="0"/>
              <a:t>It includes; experience, reflection, action. Once you go through the experience or events you will begin to reflect on them, then after reflecting is when to act on what needs improvement or praising yourself or others on what went well. </a:t>
            </a:r>
          </a:p>
        </p:txBody>
      </p:sp>
      <p:sp>
        <p:nvSpPr>
          <p:cNvPr id="9" name="TextBox 8">
            <a:extLst>
              <a:ext uri="{FF2B5EF4-FFF2-40B4-BE49-F238E27FC236}">
                <a16:creationId xmlns:a16="http://schemas.microsoft.com/office/drawing/2014/main" id="{ADAF2AC5-3FB9-3303-8EE4-B749C67F82CE}"/>
              </a:ext>
            </a:extLst>
          </p:cNvPr>
          <p:cNvSpPr txBox="1"/>
          <p:nvPr/>
        </p:nvSpPr>
        <p:spPr>
          <a:xfrm>
            <a:off x="171667" y="5627087"/>
            <a:ext cx="6041762" cy="1107996"/>
          </a:xfrm>
          <a:prstGeom prst="rect">
            <a:avLst/>
          </a:prstGeom>
          <a:noFill/>
        </p:spPr>
        <p:txBody>
          <a:bodyPr wrap="square" rtlCol="0">
            <a:spAutoFit/>
          </a:bodyPr>
          <a:lstStyle/>
          <a:p>
            <a:r>
              <a:rPr lang="en-GB" sz="1100" dirty="0">
                <a:highlight>
                  <a:srgbClr val="FFFF00"/>
                </a:highlight>
              </a:rPr>
              <a:t>Dewey’s Theory</a:t>
            </a:r>
          </a:p>
          <a:p>
            <a:r>
              <a:rPr lang="en-GB" sz="1100" dirty="0"/>
              <a:t>Dewey identifies two types of action these being routine action and reflective action. Dewey (1933) believes for change and growth practitioners must hold reflection at a high level of importance to them. Using reflective practice in our work allows us to grow as individuals.  Hayward (2017) argues some reasoning of why critical reflection can be difficult in the workplace is due to some individuals being unreflective to avoid responsibilities. </a:t>
            </a:r>
          </a:p>
        </p:txBody>
      </p:sp>
      <p:sp>
        <p:nvSpPr>
          <p:cNvPr id="10" name="TextBox 9">
            <a:extLst>
              <a:ext uri="{FF2B5EF4-FFF2-40B4-BE49-F238E27FC236}">
                <a16:creationId xmlns:a16="http://schemas.microsoft.com/office/drawing/2014/main" id="{EDAEA118-1500-A921-6AF9-AA6CF167F5BB}"/>
              </a:ext>
            </a:extLst>
          </p:cNvPr>
          <p:cNvSpPr txBox="1"/>
          <p:nvPr/>
        </p:nvSpPr>
        <p:spPr>
          <a:xfrm>
            <a:off x="6557855" y="2642113"/>
            <a:ext cx="5556343" cy="1277273"/>
          </a:xfrm>
          <a:prstGeom prst="rect">
            <a:avLst/>
          </a:prstGeom>
          <a:noFill/>
        </p:spPr>
        <p:txBody>
          <a:bodyPr wrap="square" rtlCol="0">
            <a:spAutoFit/>
          </a:bodyPr>
          <a:lstStyle/>
          <a:p>
            <a:r>
              <a:rPr lang="en-GB" sz="1100" dirty="0">
                <a:highlight>
                  <a:srgbClr val="FFFF00"/>
                </a:highlight>
              </a:rPr>
              <a:t>Schon’s Theory</a:t>
            </a:r>
          </a:p>
          <a:p>
            <a:r>
              <a:rPr lang="en-GB" sz="1100" dirty="0"/>
              <a:t>Schon’s (1991) states there are types of reflective practice. Reflection in action and reflection on action, the difference between the two is in action applies for in  the moment during your practice and acting immediately and on action is reflecting after the events have happened. Using Schon’s framework can be incredibly useful for personal development.  According to Schon’s (2016) skilled practitioners are usually know more than they are able to say. </a:t>
            </a:r>
          </a:p>
        </p:txBody>
      </p:sp>
      <p:sp>
        <p:nvSpPr>
          <p:cNvPr id="11" name="TextBox 10">
            <a:extLst>
              <a:ext uri="{FF2B5EF4-FFF2-40B4-BE49-F238E27FC236}">
                <a16:creationId xmlns:a16="http://schemas.microsoft.com/office/drawing/2014/main" id="{A2B04E9F-4A61-50CB-75A0-79DDB58A60E6}"/>
              </a:ext>
            </a:extLst>
          </p:cNvPr>
          <p:cNvSpPr txBox="1"/>
          <p:nvPr/>
        </p:nvSpPr>
        <p:spPr>
          <a:xfrm>
            <a:off x="6086164" y="5266452"/>
            <a:ext cx="6184729" cy="1546577"/>
          </a:xfrm>
          <a:prstGeom prst="rect">
            <a:avLst/>
          </a:prstGeom>
          <a:noFill/>
        </p:spPr>
        <p:txBody>
          <a:bodyPr wrap="square" rtlCol="0">
            <a:spAutoFit/>
          </a:bodyPr>
          <a:lstStyle/>
          <a:p>
            <a:r>
              <a:rPr lang="en-GB" sz="1050" dirty="0">
                <a:highlight>
                  <a:srgbClr val="FFFF00"/>
                </a:highlight>
              </a:rPr>
              <a:t>Conclusion</a:t>
            </a:r>
          </a:p>
          <a:p>
            <a:r>
              <a:rPr lang="en-GB" sz="1050" dirty="0"/>
              <a:t>In conclusion reflective practice is important in day-to-day work in early years, this ensures all development is up to date which allows the children to have high quality care with their needs met consistently. As Schon’s (1991) theory states the use of in practice and on practice allows practitioners to act on the spot, but also seek the views of others on their practice. To conclude the models of reflection they are all very useful and having multiple gives the practitioners the chance to try them out and find the best that suits their learning. Reflection can be used for many methods such as personal development,  professional development and even a way of learning about each child’s needs, their family background, interests and dislikes to use in future when planning activities and opportunities. </a:t>
            </a:r>
          </a:p>
        </p:txBody>
      </p:sp>
      <p:sp>
        <p:nvSpPr>
          <p:cNvPr id="12" name="TextBox 11">
            <a:extLst>
              <a:ext uri="{FF2B5EF4-FFF2-40B4-BE49-F238E27FC236}">
                <a16:creationId xmlns:a16="http://schemas.microsoft.com/office/drawing/2014/main" id="{784E5AC9-A249-E90D-4CAD-49284217AAEE}"/>
              </a:ext>
            </a:extLst>
          </p:cNvPr>
          <p:cNvSpPr txBox="1"/>
          <p:nvPr/>
        </p:nvSpPr>
        <p:spPr>
          <a:xfrm>
            <a:off x="171667" y="3633659"/>
            <a:ext cx="6140785" cy="2123658"/>
          </a:xfrm>
          <a:prstGeom prst="rect">
            <a:avLst/>
          </a:prstGeom>
          <a:noFill/>
        </p:spPr>
        <p:txBody>
          <a:bodyPr wrap="square" rtlCol="0">
            <a:spAutoFit/>
          </a:bodyPr>
          <a:lstStyle/>
          <a:p>
            <a:r>
              <a:rPr lang="en-GB" sz="1100" dirty="0">
                <a:highlight>
                  <a:srgbClr val="FFFF00"/>
                </a:highlight>
              </a:rPr>
              <a:t>Gibb’s Reflective Model</a:t>
            </a:r>
          </a:p>
          <a:p>
            <a:r>
              <a:rPr lang="en-GB" sz="1100" dirty="0"/>
              <a:t>Gibbs (1998) This model is the most complex including six different stages. The six stages are:</a:t>
            </a:r>
          </a:p>
          <a:p>
            <a:r>
              <a:rPr lang="en-GB" sz="1100" dirty="0"/>
              <a:t>Description– during this stage you must describe your experience in a detailed form this ensures accuracy throughout.</a:t>
            </a:r>
          </a:p>
          <a:p>
            <a:r>
              <a:rPr lang="en-GB" sz="1100" dirty="0"/>
              <a:t>Feelings- focus on everyone's feelings throughout the experience.</a:t>
            </a:r>
          </a:p>
          <a:p>
            <a:r>
              <a:rPr lang="en-GB" sz="1100" dirty="0"/>
              <a:t>Evaluation- evaluate the experience, what went well? What didn’t go so well? How did the children respond?</a:t>
            </a:r>
          </a:p>
          <a:p>
            <a:r>
              <a:rPr lang="en-GB" sz="1100" dirty="0"/>
              <a:t>Analysis- explore all revenues to see if another outcome could have been possible</a:t>
            </a:r>
          </a:p>
          <a:p>
            <a:r>
              <a:rPr lang="en-GB" sz="1100" dirty="0"/>
              <a:t>Conclusion- conclude all the above. What would you have changed? What can you change next time? Praise yourself on what went well but note what you could have improved on.</a:t>
            </a:r>
          </a:p>
          <a:p>
            <a:r>
              <a:rPr lang="en-GB" sz="1100" dirty="0"/>
              <a:t>Action plan- Next steps for future reflection. </a:t>
            </a:r>
          </a:p>
          <a:p>
            <a:endParaRPr lang="en-GB" sz="1100" dirty="0"/>
          </a:p>
        </p:txBody>
      </p:sp>
      <p:sp>
        <p:nvSpPr>
          <p:cNvPr id="13" name="TextBox 12">
            <a:extLst>
              <a:ext uri="{FF2B5EF4-FFF2-40B4-BE49-F238E27FC236}">
                <a16:creationId xmlns:a16="http://schemas.microsoft.com/office/drawing/2014/main" id="{C7F16FC7-A9E5-BEF0-7017-C0274D09C674}"/>
              </a:ext>
            </a:extLst>
          </p:cNvPr>
          <p:cNvSpPr txBox="1"/>
          <p:nvPr/>
        </p:nvSpPr>
        <p:spPr>
          <a:xfrm>
            <a:off x="4678135" y="3503167"/>
            <a:ext cx="2258014" cy="369332"/>
          </a:xfrm>
          <a:prstGeom prst="rect">
            <a:avLst/>
          </a:prstGeom>
          <a:noFill/>
        </p:spPr>
        <p:txBody>
          <a:bodyPr wrap="square" rtlCol="0">
            <a:spAutoFit/>
          </a:bodyPr>
          <a:lstStyle/>
          <a:p>
            <a:r>
              <a:rPr lang="en-GB" sz="1400" dirty="0"/>
              <a:t>Source: (Jasper, 2013</a:t>
            </a:r>
            <a:r>
              <a:rPr lang="en-GB" dirty="0"/>
              <a:t>)</a:t>
            </a:r>
          </a:p>
        </p:txBody>
      </p:sp>
      <p:sp>
        <p:nvSpPr>
          <p:cNvPr id="3" name="TextBox 2">
            <a:extLst>
              <a:ext uri="{FF2B5EF4-FFF2-40B4-BE49-F238E27FC236}">
                <a16:creationId xmlns:a16="http://schemas.microsoft.com/office/drawing/2014/main" id="{151EE243-B07D-7760-5052-4CA700E3EBF6}"/>
              </a:ext>
            </a:extLst>
          </p:cNvPr>
          <p:cNvSpPr txBox="1"/>
          <p:nvPr/>
        </p:nvSpPr>
        <p:spPr>
          <a:xfrm>
            <a:off x="6463990" y="3919386"/>
            <a:ext cx="5556343" cy="1384995"/>
          </a:xfrm>
          <a:prstGeom prst="rect">
            <a:avLst/>
          </a:prstGeom>
          <a:noFill/>
        </p:spPr>
        <p:txBody>
          <a:bodyPr wrap="square" rtlCol="0">
            <a:spAutoFit/>
          </a:bodyPr>
          <a:lstStyle/>
          <a:p>
            <a:r>
              <a:rPr lang="en-GB" sz="1050" dirty="0">
                <a:highlight>
                  <a:srgbClr val="FFFF00"/>
                </a:highlight>
              </a:rPr>
              <a:t>Kolb’s Cycle of Reflective Practice</a:t>
            </a:r>
          </a:p>
          <a:p>
            <a:r>
              <a:rPr lang="en-GB" sz="1050" dirty="0"/>
              <a:t>Kolb’s (1984) can be used for a structure of a reflective essay or simply to structure your thinking. The learning cycle consists of 4 stages, including concrete experience- this requires experiencing something to reflect on, then reflective observation- this is where you begin to reflect on the experience, abstract conceptualism this is when you learn from your practice. You acknowledge imperfections and achievements. Then the final stage is active experimentation where you put everything you have just done into practice. Creating goals that are realistic, achievable and obtainable.</a:t>
            </a:r>
          </a:p>
        </p:txBody>
      </p:sp>
    </p:spTree>
    <p:extLst>
      <p:ext uri="{BB962C8B-B14F-4D97-AF65-F5344CB8AC3E}">
        <p14:creationId xmlns:p14="http://schemas.microsoft.com/office/powerpoint/2010/main" val="73567601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967</Words>
  <Application>Microsoft Office PowerPoint</Application>
  <PresentationFormat>Widescreen</PresentationFormat>
  <Paragraphs>27</Paragraphs>
  <Slides>1</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Aptos</vt:lpstr>
      <vt:lpstr>Aptos Display</vt:lpstr>
      <vt:lpstr>Arial</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Samantha Howells</dc:creator>
  <cp:lastModifiedBy>Samantha Howells</cp:lastModifiedBy>
  <cp:revision>1</cp:revision>
  <dcterms:created xsi:type="dcterms:W3CDTF">2024-10-26T14:46:03Z</dcterms:created>
  <dcterms:modified xsi:type="dcterms:W3CDTF">2024-10-29T15:13:24Z</dcterms:modified>
</cp:coreProperties>
</file>