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6858000" cy="9144000"/>
  <p:embeddedFontLst>
    <p:embeddedFont>
      <p:font typeface="Arimo" panose="020B0604020202020204" charset="0"/>
      <p:regular r:id="rId22"/>
    </p:embeddedFont>
    <p:embeddedFont>
      <p:font typeface="Arimo Bold" panose="020B0604020202020204" charset="0"/>
      <p:regular r:id="rId23"/>
    </p:embeddedFont>
    <p:embeddedFont>
      <p:font typeface="Canva Sans" panose="020B0604020202020204" charset="0"/>
      <p:regular r:id="rId24"/>
    </p:embeddedFont>
    <p:embeddedFont>
      <p:font typeface="Inter" panose="020B0604020202020204" charset="0"/>
      <p:regular r:id="rId25"/>
    </p:embeddedFont>
    <p:embeddedFont>
      <p:font typeface="Inter Bold" panose="020B0604020202020204" charset="0"/>
      <p:regular r:id="rId26"/>
    </p:embeddedFont>
    <p:embeddedFont>
      <p:font typeface="Montserrat" panose="020F0502020204030204" pitchFamily="2" charset="0"/>
      <p:regular r:id="rId27"/>
    </p:embeddedFont>
    <p:embeddedFont>
      <p:font typeface="Montserrat Bold" panose="020B0604020202020204" charset="0"/>
      <p:regular r:id="rId28"/>
    </p:embeddedFont>
    <p:embeddedFont>
      <p:font typeface="Montserrat Light" panose="020F0502020204030204" pitchFamily="2" charset="0"/>
      <p:regular r:id="rId29"/>
    </p:embeddedFont>
    <p:embeddedFont>
      <p:font typeface="Open Sauce" panose="020B0604020202020204" charset="0"/>
      <p:regular r:id="rId30"/>
    </p:embeddedFont>
    <p:embeddedFont>
      <p:font typeface="Open Sauce Bold" panose="020B0604020202020204" charset="0"/>
      <p:regular r:id="rId31"/>
    </p:embeddedFont>
    <p:embeddedFont>
      <p:font typeface="Open Sauce Light" panose="020B0604020202020204" charset="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5" d="100"/>
          <a:sy n="35" d="100"/>
        </p:scale>
        <p:origin x="14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612436">
            <a:off x="11662817" y="-605691"/>
            <a:ext cx="9268253" cy="10413768"/>
          </a:xfrm>
          <a:custGeom>
            <a:avLst/>
            <a:gdLst/>
            <a:ahLst/>
            <a:cxnLst/>
            <a:rect l="l" t="t" r="r" b="b"/>
            <a:pathLst>
              <a:path w="9268253" h="10413768">
                <a:moveTo>
                  <a:pt x="0" y="0"/>
                </a:moveTo>
                <a:lnTo>
                  <a:pt x="9268253" y="0"/>
                </a:lnTo>
                <a:lnTo>
                  <a:pt x="9268253" y="10413767"/>
                </a:lnTo>
                <a:lnTo>
                  <a:pt x="0" y="104137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pSp>
        <p:nvGrpSpPr>
          <p:cNvPr id="3" name="Group 3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01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61858" y="3660233"/>
            <a:ext cx="8135580" cy="3999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580"/>
              </a:lnSpc>
            </a:pPr>
            <a:r>
              <a:rPr lang="en-US" sz="14838" spc="-756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Digital Forensics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61858" y="2674623"/>
            <a:ext cx="6330332" cy="523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59"/>
              </a:lnSpc>
            </a:pPr>
            <a:r>
              <a:rPr lang="en-US" sz="3771" spc="-19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Analyzing the Digital World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61858" y="7741785"/>
            <a:ext cx="6736953" cy="1516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37"/>
              </a:lnSpc>
              <a:spcBef>
                <a:spcPct val="0"/>
              </a:spcBef>
            </a:pPr>
            <a:r>
              <a:rPr lang="en-US" sz="2169" b="1" spc="-62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Presenter: Shrey </a:t>
            </a:r>
            <a:r>
              <a:rPr lang="en-US" sz="2169" b="1" spc="-62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MukeshKumar</a:t>
            </a:r>
            <a:r>
              <a:rPr lang="en-US" sz="2169" b="1" spc="-62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Patel </a:t>
            </a:r>
          </a:p>
          <a:p>
            <a:pPr algn="l">
              <a:lnSpc>
                <a:spcPts val="3037"/>
              </a:lnSpc>
              <a:spcBef>
                <a:spcPct val="0"/>
              </a:spcBef>
            </a:pPr>
            <a:r>
              <a:rPr lang="en-US" sz="2169" b="1" spc="-62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Date: December 18th, 2025 </a:t>
            </a:r>
          </a:p>
          <a:p>
            <a:pPr algn="l">
              <a:lnSpc>
                <a:spcPts val="3037"/>
              </a:lnSpc>
              <a:spcBef>
                <a:spcPct val="0"/>
              </a:spcBef>
            </a:pPr>
            <a:r>
              <a:rPr lang="en-US" sz="2169" b="1" spc="-62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Classification: CONFIDENTIAL / LEGAL PRIVILEGE</a:t>
            </a:r>
          </a:p>
          <a:p>
            <a:pPr algn="l">
              <a:lnSpc>
                <a:spcPts val="3037"/>
              </a:lnSpc>
              <a:spcBef>
                <a:spcPct val="0"/>
              </a:spcBef>
            </a:pPr>
            <a:endParaRPr lang="en-US" sz="2169" b="1" spc="-62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02</a:t>
            </a:r>
          </a:p>
        </p:txBody>
      </p:sp>
      <p:sp>
        <p:nvSpPr>
          <p:cNvPr id="6" name="Freeform 6"/>
          <p:cNvSpPr/>
          <p:nvPr/>
        </p:nvSpPr>
        <p:spPr>
          <a:xfrm rot="6188040">
            <a:off x="2372275" y="-576086"/>
            <a:ext cx="8359905" cy="9393152"/>
          </a:xfrm>
          <a:custGeom>
            <a:avLst/>
            <a:gdLst/>
            <a:ahLst/>
            <a:cxnLst/>
            <a:rect l="l" t="t" r="r" b="b"/>
            <a:pathLst>
              <a:path w="8359905" h="9393152">
                <a:moveTo>
                  <a:pt x="0" y="0"/>
                </a:moveTo>
                <a:lnTo>
                  <a:pt x="8359905" y="0"/>
                </a:lnTo>
                <a:lnTo>
                  <a:pt x="8359905" y="9393152"/>
                </a:lnTo>
                <a:lnTo>
                  <a:pt x="0" y="93931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7" name="TextBox 7"/>
          <p:cNvSpPr txBox="1"/>
          <p:nvPr/>
        </p:nvSpPr>
        <p:spPr>
          <a:xfrm>
            <a:off x="1704518" y="2452255"/>
            <a:ext cx="6345335" cy="232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72"/>
              </a:lnSpc>
            </a:pPr>
            <a:r>
              <a:rPr lang="en-US" sz="8640" spc="-440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About Digital Forensics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20042" y="3302973"/>
            <a:ext cx="7590545" cy="4071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Digital forensics also aims to determine what, who, when, and how things occurred by examining data stored on digital devices and systems, without altering evidential integrity.</a:t>
            </a:r>
          </a:p>
          <a:p>
            <a:pPr algn="just">
              <a:lnSpc>
                <a:spcPts val="294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294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Key Objectives</a:t>
            </a:r>
          </a:p>
          <a:p>
            <a:pPr algn="just">
              <a:lnSpc>
                <a:spcPts val="294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Conserve evidence without tampering with it.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Reconstruct incident or crime-related events.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Defensible findings support legal proceedings.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Assign blame to users, systems, or attackers.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20042" y="1917253"/>
            <a:ext cx="4236225" cy="860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-1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OVERVIEW OF THE DIGITAL FORENSICS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04518" y="8363665"/>
            <a:ext cx="6345335" cy="441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9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CYBER SECURITY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02</a:t>
            </a:r>
          </a:p>
        </p:txBody>
      </p:sp>
      <p:sp>
        <p:nvSpPr>
          <p:cNvPr id="6" name="Freeform 6"/>
          <p:cNvSpPr/>
          <p:nvPr/>
        </p:nvSpPr>
        <p:spPr>
          <a:xfrm rot="6188040">
            <a:off x="5278993" y="-190463"/>
            <a:ext cx="8359905" cy="9393152"/>
          </a:xfrm>
          <a:custGeom>
            <a:avLst/>
            <a:gdLst/>
            <a:ahLst/>
            <a:cxnLst/>
            <a:rect l="l" t="t" r="r" b="b"/>
            <a:pathLst>
              <a:path w="8359905" h="9393152">
                <a:moveTo>
                  <a:pt x="0" y="0"/>
                </a:moveTo>
                <a:lnTo>
                  <a:pt x="8359905" y="0"/>
                </a:lnTo>
                <a:lnTo>
                  <a:pt x="8359905" y="9393152"/>
                </a:lnTo>
                <a:lnTo>
                  <a:pt x="0" y="93931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7" name="TextBox 7"/>
          <p:cNvSpPr txBox="1"/>
          <p:nvPr/>
        </p:nvSpPr>
        <p:spPr>
          <a:xfrm>
            <a:off x="1704518" y="2452255"/>
            <a:ext cx="6345335" cy="232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72"/>
              </a:lnSpc>
            </a:pPr>
            <a:r>
              <a:rPr lang="en-US" sz="8640" spc="-440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About Digital Forensics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897808" y="5943872"/>
            <a:ext cx="7640726" cy="3700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Evolution: Digital Forensics has shifted from basic data recovery to complex, cross-platform investigations.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2025 Standards: Tools: Tools are now expected to be automated and interoperable to manage petabyte breach of data.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Single Pane of Glass: The new suites (Magnet One, Exterro) combine mobile, cloud, and computer forensics into a single interface.</a:t>
            </a:r>
          </a:p>
          <a:p>
            <a:pPr algn="just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0647874" y="4283047"/>
            <a:ext cx="6140595" cy="860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-1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THE CURRENT STATE OF THE DIGITAL FORENSICS LANDSCAPE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04518" y="8363665"/>
            <a:ext cx="6345335" cy="441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9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CYBER SECURITY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02</a:t>
            </a:r>
          </a:p>
        </p:txBody>
      </p:sp>
      <p:sp>
        <p:nvSpPr>
          <p:cNvPr id="6" name="Freeform 6"/>
          <p:cNvSpPr/>
          <p:nvPr/>
        </p:nvSpPr>
        <p:spPr>
          <a:xfrm rot="6188040">
            <a:off x="5259943" y="-190463"/>
            <a:ext cx="8359905" cy="9393152"/>
          </a:xfrm>
          <a:custGeom>
            <a:avLst/>
            <a:gdLst/>
            <a:ahLst/>
            <a:cxnLst/>
            <a:rect l="l" t="t" r="r" b="b"/>
            <a:pathLst>
              <a:path w="8359905" h="9393152">
                <a:moveTo>
                  <a:pt x="0" y="0"/>
                </a:moveTo>
                <a:lnTo>
                  <a:pt x="8359905" y="0"/>
                </a:lnTo>
                <a:lnTo>
                  <a:pt x="8359905" y="9393152"/>
                </a:lnTo>
                <a:lnTo>
                  <a:pt x="0" y="93931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7" name="TextBox 7"/>
          <p:cNvSpPr txBox="1"/>
          <p:nvPr/>
        </p:nvSpPr>
        <p:spPr>
          <a:xfrm>
            <a:off x="1704518" y="2452255"/>
            <a:ext cx="6345335" cy="232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72"/>
              </a:lnSpc>
            </a:pPr>
            <a:r>
              <a:rPr lang="en-US" sz="8640" spc="-440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About Digital Forensics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897808" y="5943872"/>
            <a:ext cx="7640726" cy="3328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DFIR Model: Forensics and Cybersecurity have merged into a unified operational model.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Instant Feedback: Forensic findings (malware hashes/IPs) are immediately fed into security tools (firewalls/EDR).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Proactive Hunting: Moving from post-mortem analysis to real-time threat hunting using RAM and logs.</a:t>
            </a:r>
          </a:p>
          <a:p>
            <a:pPr algn="just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0647874" y="4283047"/>
            <a:ext cx="4315549" cy="860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-1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CONVERGENCE WITH CYBERSECURITY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04518" y="8363665"/>
            <a:ext cx="6345335" cy="441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9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CYBER SECURITY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583376">
            <a:off x="13560412" y="-1783488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pSp>
        <p:nvGrpSpPr>
          <p:cNvPr id="3" name="Group 3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6188040">
            <a:off x="-2809956" y="1832171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pSp>
        <p:nvGrpSpPr>
          <p:cNvPr id="7" name="Group 7"/>
          <p:cNvGrpSpPr/>
          <p:nvPr/>
        </p:nvGrpSpPr>
        <p:grpSpPr>
          <a:xfrm>
            <a:off x="824365" y="1930837"/>
            <a:ext cx="16714170" cy="7627447"/>
            <a:chOff x="0" y="0"/>
            <a:chExt cx="4402086" cy="20088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02086" cy="2008875"/>
            </a:xfrm>
            <a:custGeom>
              <a:avLst/>
              <a:gdLst/>
              <a:ahLst/>
              <a:cxnLst/>
              <a:rect l="l" t="t" r="r" b="b"/>
              <a:pathLst>
                <a:path w="4402086" h="2008875">
                  <a:moveTo>
                    <a:pt x="15285" y="0"/>
                  </a:moveTo>
                  <a:lnTo>
                    <a:pt x="4386800" y="0"/>
                  </a:lnTo>
                  <a:cubicBezTo>
                    <a:pt x="4390854" y="0"/>
                    <a:pt x="4394742" y="1610"/>
                    <a:pt x="4397609" y="4477"/>
                  </a:cubicBezTo>
                  <a:cubicBezTo>
                    <a:pt x="4400476" y="7344"/>
                    <a:pt x="4402086" y="11231"/>
                    <a:pt x="4402086" y="15285"/>
                  </a:cubicBezTo>
                  <a:lnTo>
                    <a:pt x="4402086" y="1993589"/>
                  </a:lnTo>
                  <a:cubicBezTo>
                    <a:pt x="4402086" y="1997643"/>
                    <a:pt x="4400476" y="2001531"/>
                    <a:pt x="4397609" y="2004398"/>
                  </a:cubicBezTo>
                  <a:cubicBezTo>
                    <a:pt x="4394742" y="2007264"/>
                    <a:pt x="4390854" y="2008875"/>
                    <a:pt x="4386800" y="2008875"/>
                  </a:cubicBezTo>
                  <a:lnTo>
                    <a:pt x="15285" y="2008875"/>
                  </a:lnTo>
                  <a:cubicBezTo>
                    <a:pt x="11231" y="2008875"/>
                    <a:pt x="7344" y="2007264"/>
                    <a:pt x="4477" y="2004398"/>
                  </a:cubicBezTo>
                  <a:cubicBezTo>
                    <a:pt x="1610" y="2001531"/>
                    <a:pt x="0" y="1997643"/>
                    <a:pt x="0" y="1993589"/>
                  </a:cubicBezTo>
                  <a:lnTo>
                    <a:pt x="0" y="15285"/>
                  </a:lnTo>
                  <a:cubicBezTo>
                    <a:pt x="0" y="11231"/>
                    <a:pt x="1610" y="7344"/>
                    <a:pt x="4477" y="4477"/>
                  </a:cubicBezTo>
                  <a:cubicBezTo>
                    <a:pt x="7344" y="1610"/>
                    <a:pt x="11231" y="0"/>
                    <a:pt x="1528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00025" cap="rnd">
              <a:gradFill>
                <a:gsLst>
                  <a:gs pos="0">
                    <a:srgbClr val="7800FF">
                      <a:alpha val="100000"/>
                    </a:srgbClr>
                  </a:gs>
                  <a:gs pos="50000">
                    <a:srgbClr val="FF00ED">
                      <a:alpha val="100000"/>
                    </a:srgbClr>
                  </a:gs>
                  <a:gs pos="100000">
                    <a:srgbClr val="00F7FF">
                      <a:alpha val="100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prstDash val="solid"/>
              <a:rou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4402086" cy="2056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68"/>
                </a:lnSpc>
              </a:pPr>
              <a:endParaRPr/>
            </a:p>
          </p:txBody>
        </p:sp>
      </p:grpSp>
      <p:graphicFrame>
        <p:nvGraphicFramePr>
          <p:cNvPr id="10" name="Table 10"/>
          <p:cNvGraphicFramePr>
            <a:graphicFrameLocks noGrp="1"/>
          </p:cNvGraphicFramePr>
          <p:nvPr/>
        </p:nvGraphicFramePr>
        <p:xfrm>
          <a:off x="2556644" y="4003083"/>
          <a:ext cx="13586194" cy="5255217"/>
        </p:xfrm>
        <a:graphic>
          <a:graphicData uri="http://schemas.openxmlformats.org/drawingml/2006/table">
            <a:tbl>
              <a:tblPr/>
              <a:tblGrid>
                <a:gridCol w="2432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95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54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4421"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Category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Leading Tools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Key 2025 Feature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3780"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Disk &amp; Data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FTK Imager, Tableau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FFFFFF"/>
                          </a:solidFill>
                          <a:latin typeface="Arimo Bold"/>
                          <a:ea typeface="Arimo Bold"/>
                          <a:cs typeface="Arimo Bold"/>
                          <a:sym typeface="Arimo Bold"/>
                        </a:rPr>
                        <a:t>Live Imaging:</a:t>
                      </a:r>
                      <a:r>
                        <a:rPr lang="en-US" sz="1799">
                          <a:solidFill>
                            <a:srgbClr val="FFFFFF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 Capturing RAM/volatile data without system termination.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3780"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Mobile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Cellebrite UFED, Magnet AXIOM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FFFFFF"/>
                          </a:solidFill>
                          <a:latin typeface="Arimo Bold"/>
                          <a:ea typeface="Arimo Bold"/>
                          <a:cs typeface="Arimo Bold"/>
                          <a:sym typeface="Arimo Bold"/>
                        </a:rPr>
                        <a:t>Full File System (FFS):</a:t>
                      </a:r>
                      <a:r>
                        <a:rPr lang="en-US" sz="1799">
                          <a:solidFill>
                            <a:srgbClr val="FFFFFF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 Extracting deep app data (Signal/WhatsApp databases).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6618"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Network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Wireshark, Zeek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FFFFFF"/>
                          </a:solidFill>
                          <a:latin typeface="Arimo Bold"/>
                          <a:ea typeface="Arimo Bold"/>
                          <a:cs typeface="Arimo Bold"/>
                          <a:sym typeface="Arimo Bold"/>
                        </a:rPr>
                        <a:t>Encrypted Traffic Analysis:</a:t>
                      </a:r>
                      <a:r>
                        <a:rPr lang="en-US" sz="1799">
                          <a:solidFill>
                            <a:srgbClr val="FFFFFF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 Metadata fingerprinting TLS 1.3 traffic.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6618"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Memory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Volatility 3, Rekall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FFFFFF"/>
                          </a:solidFill>
                          <a:latin typeface="Arimo Bold"/>
                          <a:ea typeface="Arimo Bold"/>
                          <a:cs typeface="Arimo Bold"/>
                          <a:sym typeface="Arimo Bold"/>
                        </a:rPr>
                        <a:t>Rootkit Detection:</a:t>
                      </a:r>
                      <a:r>
                        <a:rPr lang="en-US" sz="1799">
                          <a:solidFill>
                            <a:srgbClr val="FFFFFF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 Identifying malware hiding in raw RAM dumps.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" name="TextBox 11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336618" y="2223089"/>
            <a:ext cx="11614763" cy="15678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93"/>
              </a:lnSpc>
            </a:pPr>
            <a:r>
              <a:rPr lang="en-US" sz="5803" spc="-295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Key Tool Categories &amp; 2025 Capabilities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02</a:t>
            </a:r>
          </a:p>
        </p:txBody>
      </p:sp>
      <p:sp>
        <p:nvSpPr>
          <p:cNvPr id="6" name="Freeform 6"/>
          <p:cNvSpPr/>
          <p:nvPr/>
        </p:nvSpPr>
        <p:spPr>
          <a:xfrm rot="6188040">
            <a:off x="5259943" y="-190463"/>
            <a:ext cx="8359905" cy="9393152"/>
          </a:xfrm>
          <a:custGeom>
            <a:avLst/>
            <a:gdLst/>
            <a:ahLst/>
            <a:cxnLst/>
            <a:rect l="l" t="t" r="r" b="b"/>
            <a:pathLst>
              <a:path w="8359905" h="9393152">
                <a:moveTo>
                  <a:pt x="0" y="0"/>
                </a:moveTo>
                <a:lnTo>
                  <a:pt x="8359905" y="0"/>
                </a:lnTo>
                <a:lnTo>
                  <a:pt x="8359905" y="9393152"/>
                </a:lnTo>
                <a:lnTo>
                  <a:pt x="0" y="93931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7" name="TextBox 7"/>
          <p:cNvSpPr txBox="1"/>
          <p:nvPr/>
        </p:nvSpPr>
        <p:spPr>
          <a:xfrm>
            <a:off x="743701" y="1072047"/>
            <a:ext cx="6345335" cy="232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72"/>
              </a:lnSpc>
            </a:pPr>
            <a:r>
              <a:rPr lang="en-US" sz="8640" spc="-440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About Digital Forensics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56823" y="5533971"/>
            <a:ext cx="7640726" cy="3328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Cloud &amp; Containers: Infrastructure Serverless API logs (AWS CloudTrail) are analyzed rather than disks.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AI-Based Investigations: Millions of images and audio can have their backslog reduced with the help of ML.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Drone &amp; IoT: Corroboration of physical alibis: with the help of smart devices (thermostats, drones).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Zero Trust Architecture: It is based on identity logs instead of capture of network packets because of encryption.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719412" y="4283047"/>
            <a:ext cx="4315549" cy="4412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-1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EMERGING TRENDS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292418" y="4283047"/>
            <a:ext cx="4315549" cy="4412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-1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CHALLENGES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758342" y="5533971"/>
            <a:ext cx="7640726" cy="1842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Going Dark: End-to-End Encryption (Telegram/Signal) prevents access to content without keys.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Deepfakes: Fake audio/video alibis that criminals create with the help of Generative AI.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04</a:t>
            </a:r>
          </a:p>
        </p:txBody>
      </p:sp>
      <p:sp>
        <p:nvSpPr>
          <p:cNvPr id="6" name="Freeform 6"/>
          <p:cNvSpPr/>
          <p:nvPr/>
        </p:nvSpPr>
        <p:spPr>
          <a:xfrm rot="-4459759">
            <a:off x="6388784" y="318458"/>
            <a:ext cx="9833745" cy="11049152"/>
          </a:xfrm>
          <a:custGeom>
            <a:avLst/>
            <a:gdLst/>
            <a:ahLst/>
            <a:cxnLst/>
            <a:rect l="l" t="t" r="r" b="b"/>
            <a:pathLst>
              <a:path w="9833745" h="11049152">
                <a:moveTo>
                  <a:pt x="0" y="0"/>
                </a:moveTo>
                <a:lnTo>
                  <a:pt x="9833745" y="0"/>
                </a:lnTo>
                <a:lnTo>
                  <a:pt x="9833745" y="11049152"/>
                </a:lnTo>
                <a:lnTo>
                  <a:pt x="0" y="110491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7" name="TextBox 7"/>
          <p:cNvSpPr txBox="1"/>
          <p:nvPr/>
        </p:nvSpPr>
        <p:spPr>
          <a:xfrm>
            <a:off x="1393435" y="3158826"/>
            <a:ext cx="7826765" cy="2213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Incident: Unusual access to the QT-AI-2025 Neuro-AI technology.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Categories: Insider Threat / Corporate Espionage.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Purpose: Research the conspiracy to sell proprietary IP to competitor "NexGen Circuits"</a:t>
            </a:r>
          </a:p>
          <a:p>
            <a:pPr algn="just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0430442" y="6249468"/>
            <a:ext cx="6282299" cy="1435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613"/>
              </a:lnSpc>
            </a:pPr>
            <a:r>
              <a:rPr lang="en-US" sz="5345" spc="-27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Case Study: Quantum Tech IP Theft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93435" y="2418358"/>
            <a:ext cx="6129633" cy="441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-1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EXECUTIVE SUMMARY</a:t>
            </a:r>
          </a:p>
        </p:txBody>
      </p:sp>
      <p:sp>
        <p:nvSpPr>
          <p:cNvPr id="10" name="AutoShape 10"/>
          <p:cNvSpPr/>
          <p:nvPr/>
        </p:nvSpPr>
        <p:spPr>
          <a:xfrm>
            <a:off x="1393435" y="9634386"/>
            <a:ext cx="2195874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IN"/>
          </a:p>
        </p:txBody>
      </p:sp>
      <p:sp>
        <p:nvSpPr>
          <p:cNvPr id="11" name="TextBox 11"/>
          <p:cNvSpPr txBox="1"/>
          <p:nvPr/>
        </p:nvSpPr>
        <p:spPr>
          <a:xfrm>
            <a:off x="10367407" y="2408833"/>
            <a:ext cx="6345335" cy="386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900"/>
              </a:lnSpc>
            </a:pPr>
            <a:r>
              <a:rPr lang="en-US" sz="2762" b="1" spc="839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CYBER SECURITY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17235" y="5747859"/>
            <a:ext cx="6129633" cy="441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-1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EXECUTIVE SUMMARY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93435" y="6557392"/>
            <a:ext cx="7826765" cy="1842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Investigator: Shrey MukeshKumar Patel.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Date: Dec 18th, 2025.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Primary Findings: Confirmed conspiracy involving an insider, a broker, and a buyer for a price of $5 million.</a:t>
            </a:r>
          </a:p>
          <a:p>
            <a:pPr algn="just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188040">
            <a:off x="10704073" y="-2239622"/>
            <a:ext cx="9706985" cy="10906725"/>
          </a:xfrm>
          <a:custGeom>
            <a:avLst/>
            <a:gdLst/>
            <a:ahLst/>
            <a:cxnLst/>
            <a:rect l="l" t="t" r="r" b="b"/>
            <a:pathLst>
              <a:path w="9706985" h="10906725">
                <a:moveTo>
                  <a:pt x="0" y="0"/>
                </a:moveTo>
                <a:lnTo>
                  <a:pt x="9706985" y="0"/>
                </a:lnTo>
                <a:lnTo>
                  <a:pt x="9706985" y="10906725"/>
                </a:lnTo>
                <a:lnTo>
                  <a:pt x="0" y="109067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pSp>
        <p:nvGrpSpPr>
          <p:cNvPr id="3" name="Group 3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02663" y="2315296"/>
            <a:ext cx="2811752" cy="2889282"/>
            <a:chOff x="0" y="0"/>
            <a:chExt cx="1040427" cy="106911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40427" cy="1069115"/>
            </a:xfrm>
            <a:custGeom>
              <a:avLst/>
              <a:gdLst/>
              <a:ahLst/>
              <a:cxnLst/>
              <a:rect l="l" t="t" r="r" b="b"/>
              <a:pathLst>
                <a:path w="1040427" h="1069115">
                  <a:moveTo>
                    <a:pt x="0" y="0"/>
                  </a:moveTo>
                  <a:lnTo>
                    <a:pt x="1040427" y="0"/>
                  </a:lnTo>
                  <a:lnTo>
                    <a:pt x="1040427" y="1069115"/>
                  </a:lnTo>
                  <a:lnTo>
                    <a:pt x="0" y="1069115"/>
                  </a:lnTo>
                  <a:close/>
                </a:path>
              </a:pathLst>
            </a:custGeom>
            <a:blipFill>
              <a:blip r:embed="rId3"/>
              <a:stretch>
                <a:fillRect l="-27116" r="-27116"/>
              </a:stretch>
            </a:blipFill>
          </p:spPr>
          <p:txBody>
            <a:bodyPr/>
            <a:lstStyle/>
            <a:p>
              <a:endParaRPr lang="en-IN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983798" y="2315296"/>
            <a:ext cx="2811752" cy="2889282"/>
            <a:chOff x="0" y="0"/>
            <a:chExt cx="1040427" cy="106911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40427" cy="1069115"/>
            </a:xfrm>
            <a:custGeom>
              <a:avLst/>
              <a:gdLst/>
              <a:ahLst/>
              <a:cxnLst/>
              <a:rect l="l" t="t" r="r" b="b"/>
              <a:pathLst>
                <a:path w="1040427" h="1069115">
                  <a:moveTo>
                    <a:pt x="0" y="0"/>
                  </a:moveTo>
                  <a:lnTo>
                    <a:pt x="1040427" y="0"/>
                  </a:lnTo>
                  <a:lnTo>
                    <a:pt x="1040427" y="1069115"/>
                  </a:lnTo>
                  <a:lnTo>
                    <a:pt x="0" y="1069115"/>
                  </a:lnTo>
                  <a:close/>
                </a:path>
              </a:pathLst>
            </a:custGeom>
            <a:blipFill>
              <a:blip r:embed="rId4"/>
              <a:stretch>
                <a:fillRect l="-27116" r="-27116"/>
              </a:stretch>
            </a:blipFill>
          </p:spPr>
          <p:txBody>
            <a:bodyPr/>
            <a:lstStyle/>
            <a:p>
              <a:endParaRPr lang="en-IN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983798" y="2315296"/>
            <a:ext cx="2811752" cy="2889282"/>
            <a:chOff x="0" y="0"/>
            <a:chExt cx="740544" cy="76096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740544" cy="760963"/>
            </a:xfrm>
            <a:custGeom>
              <a:avLst/>
              <a:gdLst/>
              <a:ahLst/>
              <a:cxnLst/>
              <a:rect l="l" t="t" r="r" b="b"/>
              <a:pathLst>
                <a:path w="740544" h="760963">
                  <a:moveTo>
                    <a:pt x="0" y="0"/>
                  </a:moveTo>
                  <a:lnTo>
                    <a:pt x="740544" y="0"/>
                  </a:lnTo>
                  <a:lnTo>
                    <a:pt x="740544" y="760963"/>
                  </a:lnTo>
                  <a:lnTo>
                    <a:pt x="0" y="760963"/>
                  </a:lnTo>
                  <a:close/>
                </a:path>
              </a:pathLst>
            </a:custGeom>
            <a:gradFill rotWithShape="1">
              <a:gsLst>
                <a:gs pos="0">
                  <a:srgbClr val="7800FF">
                    <a:alpha val="100000"/>
                  </a:srgbClr>
                </a:gs>
                <a:gs pos="50000">
                  <a:srgbClr val="FF00ED">
                    <a:alpha val="31000"/>
                  </a:srgbClr>
                </a:gs>
                <a:gs pos="100000">
                  <a:srgbClr val="00F7FF">
                    <a:alpha val="155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IN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47625"/>
              <a:ext cx="740544" cy="8085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68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502663" y="2254218"/>
            <a:ext cx="2811752" cy="2889282"/>
            <a:chOff x="0" y="0"/>
            <a:chExt cx="740544" cy="76096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0544" cy="760963"/>
            </a:xfrm>
            <a:custGeom>
              <a:avLst/>
              <a:gdLst/>
              <a:ahLst/>
              <a:cxnLst/>
              <a:rect l="l" t="t" r="r" b="b"/>
              <a:pathLst>
                <a:path w="740544" h="760963">
                  <a:moveTo>
                    <a:pt x="0" y="0"/>
                  </a:moveTo>
                  <a:lnTo>
                    <a:pt x="740544" y="0"/>
                  </a:lnTo>
                  <a:lnTo>
                    <a:pt x="740544" y="760963"/>
                  </a:lnTo>
                  <a:lnTo>
                    <a:pt x="0" y="760963"/>
                  </a:lnTo>
                  <a:close/>
                </a:path>
              </a:pathLst>
            </a:custGeom>
            <a:gradFill rotWithShape="1">
              <a:gsLst>
                <a:gs pos="0">
                  <a:srgbClr val="7800FF">
                    <a:alpha val="100000"/>
                  </a:srgbClr>
                </a:gs>
                <a:gs pos="50000">
                  <a:srgbClr val="FF00ED">
                    <a:alpha val="31000"/>
                  </a:srgbClr>
                </a:gs>
                <a:gs pos="100000">
                  <a:srgbClr val="00F7FF">
                    <a:alpha val="155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IN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47625"/>
              <a:ext cx="740544" cy="8085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68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05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754459" y="1904174"/>
            <a:ext cx="6129633" cy="860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20"/>
              </a:lnSpc>
            </a:pPr>
            <a:r>
              <a:rPr lang="en-US" sz="3162" b="1" spc="-16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ACQUISITION METHODOLOGY (ACPO COMPLIANCE)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754459" y="2882110"/>
            <a:ext cx="6129633" cy="6671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Network Isolation: If the device is in Faraday bag/Airplane mode, then it cannot be wiped remotely.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Forensic Imaging: Cellebrite UFED used to extract and write-blockers to USBs used.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Integrity: To prevent tampering, the values of SHA-256 hash are obtained instantly in order to generate a digital fingerprint.</a:t>
            </a:r>
          </a:p>
          <a:p>
            <a:pPr algn="just">
              <a:lnSpc>
                <a:spcPts val="294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"Chain of Custody":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Confiscation: Bagging and tagging (Faraday bags).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Storage: Locker of evidence (Access Logged).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Analysis: Image removed by Investigator Shrey M. Patel on Dec 12, 2025.</a:t>
            </a:r>
          </a:p>
          <a:p>
            <a:pPr algn="just">
              <a:lnSpc>
                <a:spcPts val="294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294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513251" y="7562052"/>
            <a:ext cx="6282299" cy="12715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983"/>
              </a:lnSpc>
            </a:pPr>
            <a:r>
              <a:rPr lang="en-US" sz="4745" spc="-24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Evidence Inventory &amp; Preservation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8132" y="9353778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983097" y="98756"/>
            <a:ext cx="383218" cy="10287000"/>
            <a:chOff x="0" y="0"/>
            <a:chExt cx="100930" cy="27093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0930" cy="2709333"/>
            </a:xfrm>
            <a:custGeom>
              <a:avLst/>
              <a:gdLst/>
              <a:ahLst/>
              <a:cxnLst/>
              <a:rect l="l" t="t" r="r" b="b"/>
              <a:pathLst>
                <a:path w="100930" h="2709333">
                  <a:moveTo>
                    <a:pt x="0" y="0"/>
                  </a:moveTo>
                  <a:lnTo>
                    <a:pt x="100930" y="0"/>
                  </a:lnTo>
                  <a:lnTo>
                    <a:pt x="100930" y="2709333"/>
                  </a:lnTo>
                  <a:lnTo>
                    <a:pt x="0" y="2709333"/>
                  </a:lnTo>
                  <a:close/>
                </a:path>
              </a:pathLst>
            </a:custGeom>
            <a:gradFill rotWithShape="1">
              <a:gsLst>
                <a:gs pos="0">
                  <a:srgbClr val="7800FF">
                    <a:alpha val="100000"/>
                  </a:srgbClr>
                </a:gs>
                <a:gs pos="50000">
                  <a:srgbClr val="FF00ED">
                    <a:alpha val="100000"/>
                  </a:srgbClr>
                </a:gs>
                <a:gs pos="100000">
                  <a:srgbClr val="00F7FF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en-IN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00930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68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0"/>
            <a:ext cx="3983097" cy="10287000"/>
            <a:chOff x="0" y="0"/>
            <a:chExt cx="617086" cy="159372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17086" cy="1593725"/>
            </a:xfrm>
            <a:custGeom>
              <a:avLst/>
              <a:gdLst/>
              <a:ahLst/>
              <a:cxnLst/>
              <a:rect l="l" t="t" r="r" b="b"/>
              <a:pathLst>
                <a:path w="617086" h="1593725">
                  <a:moveTo>
                    <a:pt x="0" y="0"/>
                  </a:moveTo>
                  <a:lnTo>
                    <a:pt x="617086" y="0"/>
                  </a:lnTo>
                  <a:lnTo>
                    <a:pt x="617086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179570" r="-179570"/>
              </a:stretch>
            </a:blipFill>
          </p:spPr>
          <p:txBody>
            <a:bodyPr/>
            <a:lstStyle/>
            <a:p>
              <a:endParaRPr lang="en-IN"/>
            </a:p>
          </p:txBody>
        </p:sp>
      </p:grpSp>
      <p:sp>
        <p:nvSpPr>
          <p:cNvPr id="10" name="Freeform 10"/>
          <p:cNvSpPr/>
          <p:nvPr/>
        </p:nvSpPr>
        <p:spPr>
          <a:xfrm rot="6188040">
            <a:off x="12576613" y="2965146"/>
            <a:ext cx="8731209" cy="9810347"/>
          </a:xfrm>
          <a:custGeom>
            <a:avLst/>
            <a:gdLst/>
            <a:ahLst/>
            <a:cxnLst/>
            <a:rect l="l" t="t" r="r" b="b"/>
            <a:pathLst>
              <a:path w="8731209" h="9810347">
                <a:moveTo>
                  <a:pt x="0" y="0"/>
                </a:moveTo>
                <a:lnTo>
                  <a:pt x="8731209" y="0"/>
                </a:lnTo>
                <a:lnTo>
                  <a:pt x="8731209" y="9810348"/>
                </a:lnTo>
                <a:lnTo>
                  <a:pt x="0" y="98103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aphicFrame>
        <p:nvGraphicFramePr>
          <p:cNvPr id="11" name="Table 11"/>
          <p:cNvGraphicFramePr>
            <a:graphicFrameLocks noGrp="1"/>
          </p:cNvGraphicFramePr>
          <p:nvPr/>
        </p:nvGraphicFramePr>
        <p:xfrm>
          <a:off x="4488914" y="1054327"/>
          <a:ext cx="13335979" cy="7635943"/>
        </p:xfrm>
        <a:graphic>
          <a:graphicData uri="http://schemas.openxmlformats.org/drawingml/2006/table">
            <a:tbl>
              <a:tblPr/>
              <a:tblGrid>
                <a:gridCol w="25139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04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20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314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88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04077"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Tools Used 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Owner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(Attributed)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Exhibit ID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Description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Make/Model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4077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Cellebrite UFED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Emma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EV-01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Smartphone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Huawei P Smart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(POT-LX1)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7790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Cellebrite UFED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Joe Marsh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EV-02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Smartphone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Ulefone Note 14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224933" y="9419510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06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24933" y="281335"/>
            <a:ext cx="4076574" cy="772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55"/>
              </a:lnSpc>
            </a:pPr>
            <a:r>
              <a:rPr lang="en-US" sz="5577" spc="-284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Key Exhibits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8132" y="9353778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983097" y="98756"/>
            <a:ext cx="383218" cy="10287000"/>
            <a:chOff x="0" y="0"/>
            <a:chExt cx="100930" cy="27093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0930" cy="2709333"/>
            </a:xfrm>
            <a:custGeom>
              <a:avLst/>
              <a:gdLst/>
              <a:ahLst/>
              <a:cxnLst/>
              <a:rect l="l" t="t" r="r" b="b"/>
              <a:pathLst>
                <a:path w="100930" h="2709333">
                  <a:moveTo>
                    <a:pt x="0" y="0"/>
                  </a:moveTo>
                  <a:lnTo>
                    <a:pt x="100930" y="0"/>
                  </a:lnTo>
                  <a:lnTo>
                    <a:pt x="100930" y="2709333"/>
                  </a:lnTo>
                  <a:lnTo>
                    <a:pt x="0" y="2709333"/>
                  </a:lnTo>
                  <a:close/>
                </a:path>
              </a:pathLst>
            </a:custGeom>
            <a:gradFill rotWithShape="1">
              <a:gsLst>
                <a:gs pos="0">
                  <a:srgbClr val="7800FF">
                    <a:alpha val="100000"/>
                  </a:srgbClr>
                </a:gs>
                <a:gs pos="50000">
                  <a:srgbClr val="FF00ED">
                    <a:alpha val="100000"/>
                  </a:srgbClr>
                </a:gs>
                <a:gs pos="100000">
                  <a:srgbClr val="00F7FF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en-IN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00930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68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0"/>
            <a:ext cx="3983097" cy="10287000"/>
            <a:chOff x="0" y="0"/>
            <a:chExt cx="617086" cy="159372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17086" cy="1593725"/>
            </a:xfrm>
            <a:custGeom>
              <a:avLst/>
              <a:gdLst/>
              <a:ahLst/>
              <a:cxnLst/>
              <a:rect l="l" t="t" r="r" b="b"/>
              <a:pathLst>
                <a:path w="617086" h="1593725">
                  <a:moveTo>
                    <a:pt x="0" y="0"/>
                  </a:moveTo>
                  <a:lnTo>
                    <a:pt x="617086" y="0"/>
                  </a:lnTo>
                  <a:lnTo>
                    <a:pt x="617086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179570" r="-179570"/>
              </a:stretch>
            </a:blipFill>
          </p:spPr>
          <p:txBody>
            <a:bodyPr/>
            <a:lstStyle/>
            <a:p>
              <a:endParaRPr lang="en-IN"/>
            </a:p>
          </p:txBody>
        </p:sp>
      </p:grpSp>
      <p:sp>
        <p:nvSpPr>
          <p:cNvPr id="10" name="Freeform 10"/>
          <p:cNvSpPr/>
          <p:nvPr/>
        </p:nvSpPr>
        <p:spPr>
          <a:xfrm rot="6188040">
            <a:off x="12576613" y="2965146"/>
            <a:ext cx="8731209" cy="9810347"/>
          </a:xfrm>
          <a:custGeom>
            <a:avLst/>
            <a:gdLst/>
            <a:ahLst/>
            <a:cxnLst/>
            <a:rect l="l" t="t" r="r" b="b"/>
            <a:pathLst>
              <a:path w="8731209" h="9810347">
                <a:moveTo>
                  <a:pt x="0" y="0"/>
                </a:moveTo>
                <a:lnTo>
                  <a:pt x="8731209" y="0"/>
                </a:lnTo>
                <a:lnTo>
                  <a:pt x="8731209" y="9810348"/>
                </a:lnTo>
                <a:lnTo>
                  <a:pt x="0" y="98103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aphicFrame>
        <p:nvGraphicFramePr>
          <p:cNvPr id="11" name="Table 11"/>
          <p:cNvGraphicFramePr>
            <a:graphicFrameLocks noGrp="1"/>
          </p:cNvGraphicFramePr>
          <p:nvPr/>
        </p:nvGraphicFramePr>
        <p:xfrm>
          <a:off x="4629664" y="1193293"/>
          <a:ext cx="13368898" cy="5957029"/>
        </p:xfrm>
        <a:graphic>
          <a:graphicData uri="http://schemas.openxmlformats.org/drawingml/2006/table">
            <a:tbl>
              <a:tblPr/>
              <a:tblGrid>
                <a:gridCol w="25201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6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88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379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951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59798"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Tools Used 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Owner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(Attributed)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Exhibit ID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Description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Make/Model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 b="1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9798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Cellebrite UFED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Norman (alias Kate Oleary)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EV-03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Smartphone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Samsung Galaxy A13</a:t>
                      </a:r>
                    </a:p>
                    <a:p>
                      <a:pPr algn="ctr">
                        <a:lnSpc>
                          <a:spcPts val="2380"/>
                        </a:lnSpc>
                      </a:pPr>
                      <a:r>
                        <a:rPr lang="en-US" sz="1700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7433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Cellebrite UFED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Unidentified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EV-04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Smartphone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Nokia C2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224933" y="9419510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07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24933" y="281335"/>
            <a:ext cx="4076574" cy="772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55"/>
              </a:lnSpc>
            </a:pPr>
            <a:r>
              <a:rPr lang="en-US" sz="5577" spc="-284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Key Exhibits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188040">
            <a:off x="4658661" y="-1431063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pSp>
        <p:nvGrpSpPr>
          <p:cNvPr id="3" name="Group 3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03291" y="2004684"/>
            <a:ext cx="6642998" cy="6277633"/>
          </a:xfrm>
          <a:custGeom>
            <a:avLst/>
            <a:gdLst/>
            <a:ahLst/>
            <a:cxnLst/>
            <a:rect l="l" t="t" r="r" b="b"/>
            <a:pathLst>
              <a:path w="6642998" h="6277633">
                <a:moveTo>
                  <a:pt x="0" y="0"/>
                </a:moveTo>
                <a:lnTo>
                  <a:pt x="6642998" y="0"/>
                </a:lnTo>
                <a:lnTo>
                  <a:pt x="6642998" y="6277632"/>
                </a:lnTo>
                <a:lnTo>
                  <a:pt x="0" y="62776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7" name="Freeform 7"/>
          <p:cNvSpPr/>
          <p:nvPr/>
        </p:nvSpPr>
        <p:spPr>
          <a:xfrm>
            <a:off x="7264154" y="2741665"/>
            <a:ext cx="11023846" cy="5540651"/>
          </a:xfrm>
          <a:custGeom>
            <a:avLst/>
            <a:gdLst/>
            <a:ahLst/>
            <a:cxnLst/>
            <a:rect l="l" t="t" r="r" b="b"/>
            <a:pathLst>
              <a:path w="11023846" h="5540651">
                <a:moveTo>
                  <a:pt x="0" y="0"/>
                </a:moveTo>
                <a:lnTo>
                  <a:pt x="11023846" y="0"/>
                </a:lnTo>
                <a:lnTo>
                  <a:pt x="11023846" y="5540651"/>
                </a:lnTo>
                <a:lnTo>
                  <a:pt x="0" y="55406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3055" r="-18051" b="-7044"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8" name="TextBox 8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8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2226" y="758122"/>
            <a:ext cx="8809814" cy="872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8"/>
              </a:lnSpc>
            </a:pPr>
            <a:r>
              <a:rPr lang="en-US" sz="6303" spc="-321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Hash Verification Proof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20631" y="8606166"/>
            <a:ext cx="3680024" cy="373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37"/>
              </a:lnSpc>
              <a:spcBef>
                <a:spcPct val="0"/>
              </a:spcBef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Before Forensics Analysis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936065" y="8606166"/>
            <a:ext cx="3445471" cy="373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37"/>
              </a:lnSpc>
              <a:spcBef>
                <a:spcPct val="0"/>
              </a:spcBef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After Forensics Analysis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810933">
            <a:off x="9491575" y="1936510"/>
            <a:ext cx="10081613" cy="11327655"/>
          </a:xfrm>
          <a:custGeom>
            <a:avLst/>
            <a:gdLst/>
            <a:ahLst/>
            <a:cxnLst/>
            <a:rect l="l" t="t" r="r" b="b"/>
            <a:pathLst>
              <a:path w="10081613" h="11327655">
                <a:moveTo>
                  <a:pt x="0" y="0"/>
                </a:moveTo>
                <a:lnTo>
                  <a:pt x="10081613" y="0"/>
                </a:lnTo>
                <a:lnTo>
                  <a:pt x="10081613" y="11327655"/>
                </a:lnTo>
                <a:lnTo>
                  <a:pt x="0" y="113276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pSp>
        <p:nvGrpSpPr>
          <p:cNvPr id="3" name="Group 3"/>
          <p:cNvGrpSpPr/>
          <p:nvPr/>
        </p:nvGrpSpPr>
        <p:grpSpPr>
          <a:xfrm>
            <a:off x="386667" y="9317059"/>
            <a:ext cx="1861136" cy="551650"/>
            <a:chOff x="0" y="0"/>
            <a:chExt cx="490176" cy="14529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0054691" y="474513"/>
            <a:ext cx="7204609" cy="5583572"/>
          </a:xfrm>
          <a:custGeom>
            <a:avLst/>
            <a:gdLst/>
            <a:ahLst/>
            <a:cxnLst/>
            <a:rect l="l" t="t" r="r" b="b"/>
            <a:pathLst>
              <a:path w="7204609" h="5583572">
                <a:moveTo>
                  <a:pt x="0" y="0"/>
                </a:moveTo>
                <a:lnTo>
                  <a:pt x="7204609" y="0"/>
                </a:lnTo>
                <a:lnTo>
                  <a:pt x="7204609" y="5583572"/>
                </a:lnTo>
                <a:lnTo>
                  <a:pt x="0" y="55835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7" name="Freeform 7"/>
          <p:cNvSpPr/>
          <p:nvPr/>
        </p:nvSpPr>
        <p:spPr>
          <a:xfrm>
            <a:off x="2247803" y="2816788"/>
            <a:ext cx="5694427" cy="7051922"/>
          </a:xfrm>
          <a:custGeom>
            <a:avLst/>
            <a:gdLst/>
            <a:ahLst/>
            <a:cxnLst/>
            <a:rect l="l" t="t" r="r" b="b"/>
            <a:pathLst>
              <a:path w="5694427" h="7051922">
                <a:moveTo>
                  <a:pt x="0" y="0"/>
                </a:moveTo>
                <a:lnTo>
                  <a:pt x="5694426" y="0"/>
                </a:lnTo>
                <a:lnTo>
                  <a:pt x="5694426" y="7051921"/>
                </a:lnTo>
                <a:lnTo>
                  <a:pt x="0" y="70519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8" name="TextBox 8"/>
          <p:cNvSpPr txBox="1"/>
          <p:nvPr/>
        </p:nvSpPr>
        <p:spPr>
          <a:xfrm>
            <a:off x="521697" y="9382791"/>
            <a:ext cx="159107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09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054691" y="6427318"/>
            <a:ext cx="7100668" cy="2213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Immediacy: Senior Engineer / Insider Threat.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Digital Alias: Only changed the WhatsApp display name to hide identity: to Peter Dover.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Relationships: Intimate acquaintance with "Joe Marsh".</a:t>
            </a:r>
          </a:p>
          <a:p>
            <a:pPr algn="just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427488" y="1851975"/>
            <a:ext cx="8809814" cy="687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58"/>
              </a:lnSpc>
            </a:pPr>
            <a:r>
              <a:rPr lang="en-US" sz="5103" spc="-260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Suspect 1 - Emma (The Insider)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6188040">
            <a:off x="-2616409" y="-2340142"/>
            <a:ext cx="9105425" cy="10230814"/>
          </a:xfrm>
          <a:custGeom>
            <a:avLst/>
            <a:gdLst/>
            <a:ahLst/>
            <a:cxnLst/>
            <a:rect l="l" t="t" r="r" b="b"/>
            <a:pathLst>
              <a:path w="9105425" h="10230814">
                <a:moveTo>
                  <a:pt x="0" y="0"/>
                </a:moveTo>
                <a:lnTo>
                  <a:pt x="9105425" y="0"/>
                </a:lnTo>
                <a:lnTo>
                  <a:pt x="9105425" y="10230814"/>
                </a:lnTo>
                <a:lnTo>
                  <a:pt x="0" y="102308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6" name="Freeform 6"/>
          <p:cNvSpPr/>
          <p:nvPr/>
        </p:nvSpPr>
        <p:spPr>
          <a:xfrm rot="6188040">
            <a:off x="14373691" y="4945204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2"/>
                </a:lnTo>
                <a:lnTo>
                  <a:pt x="0" y="86261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pSp>
        <p:nvGrpSpPr>
          <p:cNvPr id="7" name="Group 7"/>
          <p:cNvGrpSpPr/>
          <p:nvPr/>
        </p:nvGrpSpPr>
        <p:grpSpPr>
          <a:xfrm>
            <a:off x="8353695" y="2134585"/>
            <a:ext cx="8462711" cy="6820676"/>
            <a:chOff x="0" y="0"/>
            <a:chExt cx="2146139" cy="172972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146139" cy="1729720"/>
            </a:xfrm>
            <a:custGeom>
              <a:avLst/>
              <a:gdLst/>
              <a:ahLst/>
              <a:cxnLst/>
              <a:rect l="l" t="t" r="r" b="b"/>
              <a:pathLst>
                <a:path w="2146139" h="1729720">
                  <a:moveTo>
                    <a:pt x="18297" y="0"/>
                  </a:moveTo>
                  <a:lnTo>
                    <a:pt x="2127842" y="0"/>
                  </a:lnTo>
                  <a:cubicBezTo>
                    <a:pt x="2137947" y="0"/>
                    <a:pt x="2146139" y="8192"/>
                    <a:pt x="2146139" y="18297"/>
                  </a:cubicBezTo>
                  <a:lnTo>
                    <a:pt x="2146139" y="1711423"/>
                  </a:lnTo>
                  <a:cubicBezTo>
                    <a:pt x="2146139" y="1721528"/>
                    <a:pt x="2137947" y="1729720"/>
                    <a:pt x="2127842" y="1729720"/>
                  </a:cubicBezTo>
                  <a:lnTo>
                    <a:pt x="18297" y="1729720"/>
                  </a:lnTo>
                  <a:cubicBezTo>
                    <a:pt x="8192" y="1729720"/>
                    <a:pt x="0" y="1721528"/>
                    <a:pt x="0" y="1711423"/>
                  </a:cubicBezTo>
                  <a:lnTo>
                    <a:pt x="0" y="18297"/>
                  </a:lnTo>
                  <a:cubicBezTo>
                    <a:pt x="0" y="8192"/>
                    <a:pt x="8192" y="0"/>
                    <a:pt x="1829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800FF">
                    <a:alpha val="100000"/>
                  </a:srgbClr>
                </a:gs>
                <a:gs pos="50000">
                  <a:srgbClr val="FF00ED">
                    <a:alpha val="100000"/>
                  </a:srgbClr>
                </a:gs>
                <a:gs pos="100000">
                  <a:srgbClr val="00F7FF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en-IN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2146139" cy="17773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68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395023" y="2134585"/>
            <a:ext cx="7373332" cy="2661642"/>
          </a:xfrm>
          <a:custGeom>
            <a:avLst/>
            <a:gdLst/>
            <a:ahLst/>
            <a:cxnLst/>
            <a:rect l="l" t="t" r="r" b="b"/>
            <a:pathLst>
              <a:path w="7373332" h="2661642">
                <a:moveTo>
                  <a:pt x="0" y="0"/>
                </a:moveTo>
                <a:lnTo>
                  <a:pt x="7373333" y="0"/>
                </a:lnTo>
                <a:lnTo>
                  <a:pt x="7373333" y="2661642"/>
                </a:lnTo>
                <a:lnTo>
                  <a:pt x="0" y="26616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11" r="-311"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11" name="TextBox 11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10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542401" y="2929890"/>
            <a:ext cx="6085300" cy="3328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Position: mediator of logistics and negotiations.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Device: Ulefone Note 14 (EV-02).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Action: Visited lots of cities as well as towns, including Glasgow, Paris, and Manchester, to sell the stolen technology.</a:t>
            </a:r>
          </a:p>
          <a:p>
            <a:pPr marL="453390" lvl="1" indent="-226695" algn="just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Negotiation: Achieved the price of the 5M deal.</a:t>
            </a:r>
          </a:p>
          <a:p>
            <a:pPr algn="just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0051058" y="6692083"/>
            <a:ext cx="6177524" cy="1414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520"/>
              </a:lnSpc>
            </a:pPr>
            <a:r>
              <a:rPr lang="en-US" sz="5257" spc="-268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Suspect 2 - Joe Marsh (The Broker)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328732" y="9563949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6188040">
            <a:off x="-2616409" y="-2340142"/>
            <a:ext cx="9105425" cy="10230814"/>
          </a:xfrm>
          <a:custGeom>
            <a:avLst/>
            <a:gdLst/>
            <a:ahLst/>
            <a:cxnLst/>
            <a:rect l="l" t="t" r="r" b="b"/>
            <a:pathLst>
              <a:path w="9105425" h="10230814">
                <a:moveTo>
                  <a:pt x="0" y="0"/>
                </a:moveTo>
                <a:lnTo>
                  <a:pt x="9105425" y="0"/>
                </a:lnTo>
                <a:lnTo>
                  <a:pt x="9105425" y="10230814"/>
                </a:lnTo>
                <a:lnTo>
                  <a:pt x="0" y="102308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6" name="Freeform 6"/>
          <p:cNvSpPr/>
          <p:nvPr/>
        </p:nvSpPr>
        <p:spPr>
          <a:xfrm rot="6188040">
            <a:off x="14373691" y="4945204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2"/>
                </a:lnTo>
                <a:lnTo>
                  <a:pt x="0" y="86261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grpSp>
        <p:nvGrpSpPr>
          <p:cNvPr id="7" name="Group 7"/>
          <p:cNvGrpSpPr/>
          <p:nvPr/>
        </p:nvGrpSpPr>
        <p:grpSpPr>
          <a:xfrm>
            <a:off x="9144000" y="352463"/>
            <a:ext cx="8462711" cy="6277519"/>
            <a:chOff x="0" y="0"/>
            <a:chExt cx="2146139" cy="15919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146139" cy="1591975"/>
            </a:xfrm>
            <a:custGeom>
              <a:avLst/>
              <a:gdLst/>
              <a:ahLst/>
              <a:cxnLst/>
              <a:rect l="l" t="t" r="r" b="b"/>
              <a:pathLst>
                <a:path w="2146139" h="1591975">
                  <a:moveTo>
                    <a:pt x="18297" y="0"/>
                  </a:moveTo>
                  <a:lnTo>
                    <a:pt x="2127842" y="0"/>
                  </a:lnTo>
                  <a:cubicBezTo>
                    <a:pt x="2137947" y="0"/>
                    <a:pt x="2146139" y="8192"/>
                    <a:pt x="2146139" y="18297"/>
                  </a:cubicBezTo>
                  <a:lnTo>
                    <a:pt x="2146139" y="1573679"/>
                  </a:lnTo>
                  <a:cubicBezTo>
                    <a:pt x="2146139" y="1583784"/>
                    <a:pt x="2137947" y="1591975"/>
                    <a:pt x="2127842" y="1591975"/>
                  </a:cubicBezTo>
                  <a:lnTo>
                    <a:pt x="18297" y="1591975"/>
                  </a:lnTo>
                  <a:cubicBezTo>
                    <a:pt x="8192" y="1591975"/>
                    <a:pt x="0" y="1583784"/>
                    <a:pt x="0" y="1573679"/>
                  </a:cubicBezTo>
                  <a:lnTo>
                    <a:pt x="0" y="18297"/>
                  </a:lnTo>
                  <a:cubicBezTo>
                    <a:pt x="0" y="8192"/>
                    <a:pt x="8192" y="0"/>
                    <a:pt x="1829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800FF">
                    <a:alpha val="100000"/>
                  </a:srgbClr>
                </a:gs>
                <a:gs pos="50000">
                  <a:srgbClr val="FF00ED">
                    <a:alpha val="100000"/>
                  </a:srgbClr>
                </a:gs>
                <a:gs pos="100000">
                  <a:srgbClr val="00F7FF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en-IN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2146139" cy="1639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68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649785" y="352463"/>
            <a:ext cx="7500134" cy="5831354"/>
          </a:xfrm>
          <a:custGeom>
            <a:avLst/>
            <a:gdLst/>
            <a:ahLst/>
            <a:cxnLst/>
            <a:rect l="l" t="t" r="r" b="b"/>
            <a:pathLst>
              <a:path w="7500134" h="5831354">
                <a:moveTo>
                  <a:pt x="0" y="0"/>
                </a:moveTo>
                <a:lnTo>
                  <a:pt x="7500135" y="0"/>
                </a:lnTo>
                <a:lnTo>
                  <a:pt x="7500135" y="5831355"/>
                </a:lnTo>
                <a:lnTo>
                  <a:pt x="0" y="58313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11" name="Freeform 11"/>
          <p:cNvSpPr/>
          <p:nvPr/>
        </p:nvSpPr>
        <p:spPr>
          <a:xfrm>
            <a:off x="649785" y="6139110"/>
            <a:ext cx="7500134" cy="3590689"/>
          </a:xfrm>
          <a:custGeom>
            <a:avLst/>
            <a:gdLst/>
            <a:ahLst/>
            <a:cxnLst/>
            <a:rect l="l" t="t" r="r" b="b"/>
            <a:pathLst>
              <a:path w="7500134" h="3590689">
                <a:moveTo>
                  <a:pt x="0" y="0"/>
                </a:moveTo>
                <a:lnTo>
                  <a:pt x="7500135" y="0"/>
                </a:lnTo>
                <a:lnTo>
                  <a:pt x="7500135" y="3590689"/>
                </a:lnTo>
                <a:lnTo>
                  <a:pt x="0" y="35906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12" name="Freeform 12"/>
          <p:cNvSpPr/>
          <p:nvPr/>
        </p:nvSpPr>
        <p:spPr>
          <a:xfrm>
            <a:off x="9144000" y="7141288"/>
            <a:ext cx="8462711" cy="1078996"/>
          </a:xfrm>
          <a:custGeom>
            <a:avLst/>
            <a:gdLst/>
            <a:ahLst/>
            <a:cxnLst/>
            <a:rect l="l" t="t" r="r" b="b"/>
            <a:pathLst>
              <a:path w="8462711" h="1078996">
                <a:moveTo>
                  <a:pt x="0" y="0"/>
                </a:moveTo>
                <a:lnTo>
                  <a:pt x="8462711" y="0"/>
                </a:lnTo>
                <a:lnTo>
                  <a:pt x="8462711" y="1078996"/>
                </a:lnTo>
                <a:lnTo>
                  <a:pt x="0" y="10789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13" name="TextBox 13"/>
          <p:cNvSpPr txBox="1"/>
          <p:nvPr/>
        </p:nvSpPr>
        <p:spPr>
          <a:xfrm>
            <a:off x="16455533" y="9629680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11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165635" y="586092"/>
            <a:ext cx="5948371" cy="3877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00008" lvl="1" indent="-200004" algn="just">
              <a:lnSpc>
                <a:spcPts val="2593"/>
              </a:lnSpc>
              <a:buFont typeface="Arial"/>
              <a:buChar char="•"/>
            </a:pPr>
            <a:r>
              <a:rPr lang="en-US" sz="1852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Role: Buyer / Financier.</a:t>
            </a:r>
          </a:p>
          <a:p>
            <a:pPr marL="400008" lvl="1" indent="-200004" algn="just">
              <a:lnSpc>
                <a:spcPts val="2593"/>
              </a:lnSpc>
              <a:buFont typeface="Arial"/>
              <a:buChar char="•"/>
            </a:pPr>
            <a:r>
              <a:rPr lang="en-US" sz="1852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Identity Obfuscation: Proxy device used under the name of a fake account, Kate Oleary (EV-03).</a:t>
            </a:r>
          </a:p>
          <a:p>
            <a:pPr marL="400008" lvl="1" indent="-200004" algn="just">
              <a:lnSpc>
                <a:spcPts val="2593"/>
              </a:lnSpc>
              <a:buFont typeface="Arial"/>
              <a:buChar char="•"/>
            </a:pPr>
            <a:r>
              <a:rPr lang="en-US" sz="1852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Attribution: The user who was actively on the device was Norman Smith, as seen on Facebook artifacts on the device.</a:t>
            </a:r>
          </a:p>
          <a:p>
            <a:pPr marL="400008" lvl="1" indent="-200004" algn="just">
              <a:lnSpc>
                <a:spcPts val="2593"/>
              </a:lnSpc>
              <a:buFont typeface="Arial"/>
              <a:buChar char="•"/>
            </a:pPr>
            <a:r>
              <a:rPr lang="en-US" sz="1852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Anti-Forensics: In 2025 (Oct), performed a SIM swap to avoid connection to past call history.</a:t>
            </a:r>
          </a:p>
          <a:p>
            <a:pPr marL="400008" lvl="1" indent="-200004" algn="just">
              <a:lnSpc>
                <a:spcPts val="2593"/>
              </a:lnSpc>
              <a:buFont typeface="Arial"/>
              <a:buChar char="•"/>
            </a:pPr>
            <a:r>
              <a:rPr lang="en-US" sz="1852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Intent: Docs packaged the requested data in chunks so as to bypass filters.</a:t>
            </a:r>
          </a:p>
          <a:p>
            <a:pPr algn="just">
              <a:lnSpc>
                <a:spcPts val="2593"/>
              </a:lnSpc>
            </a:pPr>
            <a:endParaRPr lang="en-US" sz="1852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0286593" y="4474299"/>
            <a:ext cx="6177524" cy="1414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520"/>
              </a:lnSpc>
            </a:pPr>
            <a:r>
              <a:rPr lang="en-US" sz="5257" spc="-268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Suspect 3 - Norman Smith (The Buyer)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1272643">
            <a:off x="12879707" y="-4719647"/>
            <a:ext cx="10816585" cy="12153466"/>
          </a:xfrm>
          <a:custGeom>
            <a:avLst/>
            <a:gdLst/>
            <a:ahLst/>
            <a:cxnLst/>
            <a:rect l="l" t="t" r="r" b="b"/>
            <a:pathLst>
              <a:path w="10816585" h="12153466">
                <a:moveTo>
                  <a:pt x="0" y="0"/>
                </a:moveTo>
                <a:lnTo>
                  <a:pt x="10816586" y="0"/>
                </a:lnTo>
                <a:lnTo>
                  <a:pt x="10816586" y="12153466"/>
                </a:lnTo>
                <a:lnTo>
                  <a:pt x="0" y="121534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6" name="TextBox 6"/>
          <p:cNvSpPr txBox="1"/>
          <p:nvPr/>
        </p:nvSpPr>
        <p:spPr>
          <a:xfrm>
            <a:off x="3841056" y="1675484"/>
            <a:ext cx="9647733" cy="25850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-6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Inception (Aug 21, 2024): Emma sends a message to Joe: I have access to some very valuable information... I'm thinking about selling it."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-6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The Deal (Oct 16, 2024): Price accepted at 5 Million ("5M")- mode of payment Offshore arrangement.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-6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Direct Negotiation (Friday, January 31, 2025): Emma and Norman successfully do away with the mediator (Joe) later on in the timeline.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Norman: "first releases, and 5M overseas reads.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74549" y="738095"/>
            <a:ext cx="10678042" cy="762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08"/>
              </a:lnSpc>
            </a:pPr>
            <a:r>
              <a:rPr lang="en-US" sz="5532" spc="-28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The Conspiracy Timeline</a:t>
            </a:r>
          </a:p>
        </p:txBody>
      </p:sp>
      <p:sp>
        <p:nvSpPr>
          <p:cNvPr id="8" name="Freeform 8"/>
          <p:cNvSpPr/>
          <p:nvPr/>
        </p:nvSpPr>
        <p:spPr>
          <a:xfrm rot="6188040">
            <a:off x="-4752153" y="-52527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1" y="0"/>
                </a:lnTo>
                <a:lnTo>
                  <a:pt x="7677311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9" name="Freeform 9"/>
          <p:cNvSpPr/>
          <p:nvPr/>
        </p:nvSpPr>
        <p:spPr>
          <a:xfrm>
            <a:off x="600640" y="4614839"/>
            <a:ext cx="7892996" cy="5150180"/>
          </a:xfrm>
          <a:custGeom>
            <a:avLst/>
            <a:gdLst/>
            <a:ahLst/>
            <a:cxnLst/>
            <a:rect l="l" t="t" r="r" b="b"/>
            <a:pathLst>
              <a:path w="7892996" h="5150180">
                <a:moveTo>
                  <a:pt x="0" y="0"/>
                </a:moveTo>
                <a:lnTo>
                  <a:pt x="7892996" y="0"/>
                </a:lnTo>
                <a:lnTo>
                  <a:pt x="7892996" y="5150179"/>
                </a:lnTo>
                <a:lnTo>
                  <a:pt x="0" y="51501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10" name="Freeform 10"/>
          <p:cNvSpPr/>
          <p:nvPr/>
        </p:nvSpPr>
        <p:spPr>
          <a:xfrm>
            <a:off x="8664922" y="4614839"/>
            <a:ext cx="9075207" cy="5150180"/>
          </a:xfrm>
          <a:custGeom>
            <a:avLst/>
            <a:gdLst/>
            <a:ahLst/>
            <a:cxnLst/>
            <a:rect l="l" t="t" r="r" b="b"/>
            <a:pathLst>
              <a:path w="9075207" h="5150180">
                <a:moveTo>
                  <a:pt x="0" y="0"/>
                </a:moveTo>
                <a:lnTo>
                  <a:pt x="9075207" y="0"/>
                </a:lnTo>
                <a:lnTo>
                  <a:pt x="9075207" y="5150179"/>
                </a:lnTo>
                <a:lnTo>
                  <a:pt x="0" y="51501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11" name="TextBox 11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12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1272643">
            <a:off x="12879707" y="-4719647"/>
            <a:ext cx="10816585" cy="12153466"/>
          </a:xfrm>
          <a:custGeom>
            <a:avLst/>
            <a:gdLst/>
            <a:ahLst/>
            <a:cxnLst/>
            <a:rect l="l" t="t" r="r" b="b"/>
            <a:pathLst>
              <a:path w="10816585" h="12153466">
                <a:moveTo>
                  <a:pt x="0" y="0"/>
                </a:moveTo>
                <a:lnTo>
                  <a:pt x="10816586" y="0"/>
                </a:lnTo>
                <a:lnTo>
                  <a:pt x="10816586" y="12153466"/>
                </a:lnTo>
                <a:lnTo>
                  <a:pt x="0" y="121534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6" name="TextBox 6"/>
          <p:cNvSpPr txBox="1"/>
          <p:nvPr/>
        </p:nvSpPr>
        <p:spPr>
          <a:xfrm>
            <a:off x="2740041" y="2929890"/>
            <a:ext cx="9647733" cy="2213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Claim: Joe claimed to be traveling to Paris on October 14.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Evidence: GPS metadata from the Buyer's phone (Samsung A13) placed it at 48.8647° N, 2.3490° E (Paris) on October 16.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Conclusion: The convergence of the Broker and Buyer in Paris confirms that a physical meeting took place.</a:t>
            </a:r>
          </a:p>
          <a:p>
            <a:pPr algn="l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Freeform 7"/>
          <p:cNvSpPr/>
          <p:nvPr/>
        </p:nvSpPr>
        <p:spPr>
          <a:xfrm rot="6188040">
            <a:off x="-4011485" y="3614007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8" name="Freeform 8"/>
          <p:cNvSpPr/>
          <p:nvPr/>
        </p:nvSpPr>
        <p:spPr>
          <a:xfrm>
            <a:off x="8417010" y="5143500"/>
            <a:ext cx="9341416" cy="4670708"/>
          </a:xfrm>
          <a:custGeom>
            <a:avLst/>
            <a:gdLst/>
            <a:ahLst/>
            <a:cxnLst/>
            <a:rect l="l" t="t" r="r" b="b"/>
            <a:pathLst>
              <a:path w="9341416" h="4670708">
                <a:moveTo>
                  <a:pt x="0" y="0"/>
                </a:moveTo>
                <a:lnTo>
                  <a:pt x="9341416" y="0"/>
                </a:lnTo>
                <a:lnTo>
                  <a:pt x="9341416" y="4670708"/>
                </a:lnTo>
                <a:lnTo>
                  <a:pt x="0" y="46707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9" name="TextBox 9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13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526070" y="1442811"/>
            <a:ext cx="10561648" cy="688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80"/>
              </a:lnSpc>
            </a:pPr>
            <a:r>
              <a:rPr lang="en-US" sz="5123" spc="-261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Corroborating Evidence (Geolocation)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1272643">
            <a:off x="12879707" y="-4719647"/>
            <a:ext cx="10816585" cy="12153466"/>
          </a:xfrm>
          <a:custGeom>
            <a:avLst/>
            <a:gdLst/>
            <a:ahLst/>
            <a:cxnLst/>
            <a:rect l="l" t="t" r="r" b="b"/>
            <a:pathLst>
              <a:path w="10816585" h="12153466">
                <a:moveTo>
                  <a:pt x="0" y="0"/>
                </a:moveTo>
                <a:lnTo>
                  <a:pt x="10816586" y="0"/>
                </a:lnTo>
                <a:lnTo>
                  <a:pt x="10816586" y="12153466"/>
                </a:lnTo>
                <a:lnTo>
                  <a:pt x="0" y="121534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6" name="TextBox 6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14</a:t>
            </a:r>
          </a:p>
        </p:txBody>
      </p:sp>
      <p:sp>
        <p:nvSpPr>
          <p:cNvPr id="7" name="Freeform 7"/>
          <p:cNvSpPr/>
          <p:nvPr/>
        </p:nvSpPr>
        <p:spPr>
          <a:xfrm rot="6188040">
            <a:off x="-3014291" y="2247885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8" name="TextBox 8"/>
          <p:cNvSpPr txBox="1"/>
          <p:nvPr/>
        </p:nvSpPr>
        <p:spPr>
          <a:xfrm>
            <a:off x="2838465" y="2995199"/>
            <a:ext cx="12152904" cy="37241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03"/>
              </a:lnSpc>
            </a:pPr>
            <a:r>
              <a:rPr lang="en-US" sz="264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Techniques Used by Suspects</a:t>
            </a:r>
          </a:p>
          <a:p>
            <a:pPr algn="l">
              <a:lnSpc>
                <a:spcPts val="3703"/>
              </a:lnSpc>
            </a:pPr>
            <a:endParaRPr lang="en-US" sz="2645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SIM Swapping: The Buyer swapped the SIM number (+44...93 to +44...85) without changing the hardware (IMEI) to conceal old information.</a:t>
            </a: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Alter-Egos: Aliases of Peter Dover and Kate Oleary to conceal their real identities.</a:t>
            </a:r>
          </a:p>
          <a:p>
            <a:pPr algn="l">
              <a:lnSpc>
                <a:spcPts val="3703"/>
              </a:lnSpc>
            </a:pPr>
            <a:endParaRPr lang="en-US" sz="2645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838465" y="2084929"/>
            <a:ext cx="10678042" cy="6883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88"/>
              </a:lnSpc>
            </a:pPr>
            <a:r>
              <a:rPr lang="en-US" sz="5132" spc="-261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Anti-Forensic Behavior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1272643">
            <a:off x="12879707" y="-4719647"/>
            <a:ext cx="10816585" cy="12153466"/>
          </a:xfrm>
          <a:custGeom>
            <a:avLst/>
            <a:gdLst/>
            <a:ahLst/>
            <a:cxnLst/>
            <a:rect l="l" t="t" r="r" b="b"/>
            <a:pathLst>
              <a:path w="10816585" h="12153466">
                <a:moveTo>
                  <a:pt x="0" y="0"/>
                </a:moveTo>
                <a:lnTo>
                  <a:pt x="10816586" y="0"/>
                </a:lnTo>
                <a:lnTo>
                  <a:pt x="10816586" y="12153466"/>
                </a:lnTo>
                <a:lnTo>
                  <a:pt x="0" y="121534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6" name="TextBox 6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15</a:t>
            </a:r>
          </a:p>
        </p:txBody>
      </p:sp>
      <p:sp>
        <p:nvSpPr>
          <p:cNvPr id="7" name="Freeform 7"/>
          <p:cNvSpPr/>
          <p:nvPr/>
        </p:nvSpPr>
        <p:spPr>
          <a:xfrm rot="6188040">
            <a:off x="-3014291" y="2247885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8" name="TextBox 8"/>
          <p:cNvSpPr txBox="1"/>
          <p:nvPr/>
        </p:nvSpPr>
        <p:spPr>
          <a:xfrm>
            <a:off x="2838465" y="2995199"/>
            <a:ext cx="12152904" cy="5184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03"/>
              </a:lnSpc>
            </a:pPr>
            <a:r>
              <a:rPr lang="en-US" sz="2645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Legal Actions</a:t>
            </a: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Criminal Charges: Prepare criminal charges against all three suspects of Conspiracy to Commit Fraud, Computer Misuse, and IP Theft.</a:t>
            </a: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Asset Forfeiture: Freeze the assets of Kate Oleary/Norman Smith; subpoena offshore wire transfers on the 5M payment.</a:t>
            </a: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Corporate Remediation</a:t>
            </a: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Now: Suspend Emma and her aliases.</a:t>
            </a: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DLP </a:t>
            </a:r>
            <a:r>
              <a:rPr lang="en-US" sz="2645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Enforcement: Implement Endpoint Detection and Response (EDR) in order to signal big file transfers.</a:t>
            </a:r>
          </a:p>
          <a:p>
            <a:pPr algn="l">
              <a:lnSpc>
                <a:spcPts val="3703"/>
              </a:lnSpc>
            </a:pPr>
            <a:endParaRPr lang="en-US" sz="2645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838465" y="2084929"/>
            <a:ext cx="10678042" cy="6883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88"/>
              </a:lnSpc>
            </a:pPr>
            <a:r>
              <a:rPr lang="en-US" sz="5132" spc="-261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Recommendations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1272643">
            <a:off x="12879707" y="-4719647"/>
            <a:ext cx="10816585" cy="12153466"/>
          </a:xfrm>
          <a:custGeom>
            <a:avLst/>
            <a:gdLst/>
            <a:ahLst/>
            <a:cxnLst/>
            <a:rect l="l" t="t" r="r" b="b"/>
            <a:pathLst>
              <a:path w="10816585" h="12153466">
                <a:moveTo>
                  <a:pt x="0" y="0"/>
                </a:moveTo>
                <a:lnTo>
                  <a:pt x="10816586" y="0"/>
                </a:lnTo>
                <a:lnTo>
                  <a:pt x="10816586" y="12153466"/>
                </a:lnTo>
                <a:lnTo>
                  <a:pt x="0" y="121534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6" name="TextBox 6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16</a:t>
            </a:r>
          </a:p>
        </p:txBody>
      </p:sp>
      <p:sp>
        <p:nvSpPr>
          <p:cNvPr id="7" name="Freeform 7"/>
          <p:cNvSpPr/>
          <p:nvPr/>
        </p:nvSpPr>
        <p:spPr>
          <a:xfrm rot="6188040">
            <a:off x="-3014291" y="2247885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8" name="TextBox 8"/>
          <p:cNvSpPr txBox="1"/>
          <p:nvPr/>
        </p:nvSpPr>
        <p:spPr>
          <a:xfrm>
            <a:off x="2838465" y="2995199"/>
            <a:ext cx="12152904" cy="3265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Summary: The probe was able to recreate a conspiracy to steal the QT-AI-2025 patent.</a:t>
            </a: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Attribution: Anti-forensic attempts were defeated, and Emma (Source), Joe (Broker), and Norman (Buyer) were identified.</a:t>
            </a:r>
          </a:p>
          <a:p>
            <a:pPr marL="571119" lvl="1" indent="-285560" algn="l">
              <a:lnSpc>
                <a:spcPts val="3703"/>
              </a:lnSpc>
              <a:buFont typeface="Arial"/>
              <a:buChar char="•"/>
            </a:pPr>
            <a:r>
              <a:rPr lang="en-US" sz="264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Result: Evidence is well maintained in accordance with the ACPO guidelines and is sufficient to stand trial.</a:t>
            </a:r>
          </a:p>
          <a:p>
            <a:pPr algn="l">
              <a:lnSpc>
                <a:spcPts val="3703"/>
              </a:lnSpc>
            </a:pPr>
            <a:endParaRPr lang="en-US" sz="2645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838465" y="2084929"/>
            <a:ext cx="10678042" cy="6883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88"/>
              </a:lnSpc>
            </a:pPr>
            <a:r>
              <a:rPr lang="en-US" sz="5132" spc="-261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 Conclusion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0A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677399" y="672397"/>
            <a:ext cx="1861136" cy="551650"/>
            <a:chOff x="0" y="0"/>
            <a:chExt cx="490176" cy="1452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0176" cy="145291"/>
            </a:xfrm>
            <a:custGeom>
              <a:avLst/>
              <a:gdLst/>
              <a:ahLst/>
              <a:cxnLst/>
              <a:rect l="l" t="t" r="r" b="b"/>
              <a:pathLst>
                <a:path w="490176" h="145291">
                  <a:moveTo>
                    <a:pt x="45758" y="0"/>
                  </a:moveTo>
                  <a:lnTo>
                    <a:pt x="444418" y="0"/>
                  </a:lnTo>
                  <a:cubicBezTo>
                    <a:pt x="456554" y="0"/>
                    <a:pt x="468192" y="4821"/>
                    <a:pt x="476774" y="13402"/>
                  </a:cubicBezTo>
                  <a:cubicBezTo>
                    <a:pt x="485355" y="21983"/>
                    <a:pt x="490176" y="33622"/>
                    <a:pt x="490176" y="45758"/>
                  </a:cubicBezTo>
                  <a:lnTo>
                    <a:pt x="490176" y="99533"/>
                  </a:lnTo>
                  <a:cubicBezTo>
                    <a:pt x="490176" y="111669"/>
                    <a:pt x="485355" y="123307"/>
                    <a:pt x="476774" y="131888"/>
                  </a:cubicBezTo>
                  <a:cubicBezTo>
                    <a:pt x="468192" y="140470"/>
                    <a:pt x="456554" y="145291"/>
                    <a:pt x="444418" y="145291"/>
                  </a:cubicBezTo>
                  <a:lnTo>
                    <a:pt x="45758" y="145291"/>
                  </a:lnTo>
                  <a:cubicBezTo>
                    <a:pt x="33622" y="145291"/>
                    <a:pt x="21983" y="140470"/>
                    <a:pt x="13402" y="131888"/>
                  </a:cubicBezTo>
                  <a:cubicBezTo>
                    <a:pt x="4821" y="123307"/>
                    <a:pt x="0" y="111669"/>
                    <a:pt x="0" y="99533"/>
                  </a:cubicBezTo>
                  <a:lnTo>
                    <a:pt x="0" y="45758"/>
                  </a:lnTo>
                  <a:cubicBezTo>
                    <a:pt x="0" y="33622"/>
                    <a:pt x="4821" y="21983"/>
                    <a:pt x="13402" y="13402"/>
                  </a:cubicBezTo>
                  <a:cubicBezTo>
                    <a:pt x="21983" y="4821"/>
                    <a:pt x="33622" y="0"/>
                    <a:pt x="45758" y="0"/>
                  </a:cubicBezTo>
                  <a:close/>
                </a:path>
              </a:pathLst>
            </a:custGeom>
            <a:solidFill>
              <a:srgbClr val="7800FF"/>
            </a:solidFill>
          </p:spPr>
          <p:txBody>
            <a:bodyPr/>
            <a:lstStyle/>
            <a:p>
              <a:endParaRPr lang="en-IN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0176" cy="183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1272643">
            <a:off x="12879707" y="-4719647"/>
            <a:ext cx="10816585" cy="12153466"/>
          </a:xfrm>
          <a:custGeom>
            <a:avLst/>
            <a:gdLst/>
            <a:ahLst/>
            <a:cxnLst/>
            <a:rect l="l" t="t" r="r" b="b"/>
            <a:pathLst>
              <a:path w="10816585" h="12153466">
                <a:moveTo>
                  <a:pt x="0" y="0"/>
                </a:moveTo>
                <a:lnTo>
                  <a:pt x="10816586" y="0"/>
                </a:lnTo>
                <a:lnTo>
                  <a:pt x="10816586" y="12153466"/>
                </a:lnTo>
                <a:lnTo>
                  <a:pt x="0" y="121534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6" name="TextBox 6"/>
          <p:cNvSpPr txBox="1"/>
          <p:nvPr/>
        </p:nvSpPr>
        <p:spPr>
          <a:xfrm>
            <a:off x="15791534" y="708739"/>
            <a:ext cx="1607535" cy="37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7"/>
              </a:lnSpc>
            </a:pPr>
            <a:r>
              <a:rPr lang="en-US" sz="216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Page 17</a:t>
            </a:r>
          </a:p>
        </p:txBody>
      </p:sp>
      <p:sp>
        <p:nvSpPr>
          <p:cNvPr id="7" name="Freeform 7"/>
          <p:cNvSpPr/>
          <p:nvPr/>
        </p:nvSpPr>
        <p:spPr>
          <a:xfrm rot="6188040">
            <a:off x="-3014291" y="2247885"/>
            <a:ext cx="7677312" cy="8626193"/>
          </a:xfrm>
          <a:custGeom>
            <a:avLst/>
            <a:gdLst/>
            <a:ahLst/>
            <a:cxnLst/>
            <a:rect l="l" t="t" r="r" b="b"/>
            <a:pathLst>
              <a:path w="7677312" h="8626193">
                <a:moveTo>
                  <a:pt x="0" y="0"/>
                </a:moveTo>
                <a:lnTo>
                  <a:pt x="7677312" y="0"/>
                </a:lnTo>
                <a:lnTo>
                  <a:pt x="7677312" y="8626193"/>
                </a:lnTo>
                <a:lnTo>
                  <a:pt x="0" y="862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N"/>
          </a:p>
        </p:txBody>
      </p:sp>
      <p:sp>
        <p:nvSpPr>
          <p:cNvPr id="8" name="TextBox 8"/>
          <p:cNvSpPr txBox="1"/>
          <p:nvPr/>
        </p:nvSpPr>
        <p:spPr>
          <a:xfrm>
            <a:off x="3513296" y="4218542"/>
            <a:ext cx="10678042" cy="1591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07"/>
              </a:lnSpc>
            </a:pPr>
            <a:r>
              <a:rPr lang="en-US" sz="11531" spc="-588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1332</Words>
  <Application>Microsoft Office PowerPoint</Application>
  <PresentationFormat>Custom</PresentationFormat>
  <Paragraphs>219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4" baseType="lpstr">
      <vt:lpstr>Montserrat Bold</vt:lpstr>
      <vt:lpstr>Montserrat Light</vt:lpstr>
      <vt:lpstr>Inter</vt:lpstr>
      <vt:lpstr>Inter Bold</vt:lpstr>
      <vt:lpstr>Calibri</vt:lpstr>
      <vt:lpstr>Open Sauce Light</vt:lpstr>
      <vt:lpstr>Arial</vt:lpstr>
      <vt:lpstr>Montserrat</vt:lpstr>
      <vt:lpstr>Open Sauce</vt:lpstr>
      <vt:lpstr>Open Sauce Bold</vt:lpstr>
      <vt:lpstr>Canva Sans</vt:lpstr>
      <vt:lpstr>Arimo</vt:lpstr>
      <vt:lpstr>Arimo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Forensics Assessment: Landscape Overview &amp; Quantum Tech Investigation</dc:title>
  <cp:lastModifiedBy>Shrey Mukeshkumar Patel (2430464)</cp:lastModifiedBy>
  <cp:revision>2</cp:revision>
  <dcterms:created xsi:type="dcterms:W3CDTF">2006-08-16T00:00:00Z</dcterms:created>
  <dcterms:modified xsi:type="dcterms:W3CDTF">2025-12-18T10:45:31Z</dcterms:modified>
  <dc:identifier>DAG7idNoi48</dc:identifier>
</cp:coreProperties>
</file>