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0" r:id="rId1"/>
  </p:sldMasterIdLst>
  <p:notesMasterIdLst>
    <p:notesMasterId r:id="rId46"/>
  </p:notesMasterIdLst>
  <p:sldIdLst>
    <p:sldId id="758" r:id="rId2"/>
    <p:sldId id="760" r:id="rId3"/>
    <p:sldId id="759" r:id="rId4"/>
    <p:sldId id="628" r:id="rId5"/>
    <p:sldId id="835" r:id="rId6"/>
    <p:sldId id="833" r:id="rId7"/>
    <p:sldId id="834" r:id="rId8"/>
    <p:sldId id="836" r:id="rId9"/>
    <p:sldId id="837" r:id="rId10"/>
    <p:sldId id="838" r:id="rId11"/>
    <p:sldId id="839" r:id="rId12"/>
    <p:sldId id="840" r:id="rId13"/>
    <p:sldId id="841" r:id="rId14"/>
    <p:sldId id="842" r:id="rId15"/>
    <p:sldId id="843" r:id="rId16"/>
    <p:sldId id="844" r:id="rId17"/>
    <p:sldId id="845" r:id="rId18"/>
    <p:sldId id="846" r:id="rId19"/>
    <p:sldId id="847" r:id="rId20"/>
    <p:sldId id="762" r:id="rId21"/>
    <p:sldId id="645" r:id="rId22"/>
    <p:sldId id="848" r:id="rId23"/>
    <p:sldId id="849" r:id="rId24"/>
    <p:sldId id="850" r:id="rId25"/>
    <p:sldId id="851" r:id="rId26"/>
    <p:sldId id="852" r:id="rId27"/>
    <p:sldId id="853" r:id="rId28"/>
    <p:sldId id="854" r:id="rId29"/>
    <p:sldId id="855" r:id="rId30"/>
    <p:sldId id="856" r:id="rId31"/>
    <p:sldId id="857" r:id="rId32"/>
    <p:sldId id="858" r:id="rId33"/>
    <p:sldId id="859" r:id="rId34"/>
    <p:sldId id="860" r:id="rId35"/>
    <p:sldId id="865" r:id="rId36"/>
    <p:sldId id="862" r:id="rId37"/>
    <p:sldId id="863" r:id="rId38"/>
    <p:sldId id="864" r:id="rId39"/>
    <p:sldId id="861" r:id="rId40"/>
    <p:sldId id="761" r:id="rId41"/>
    <p:sldId id="866" r:id="rId42"/>
    <p:sldId id="765" r:id="rId43"/>
    <p:sldId id="766" r:id="rId44"/>
    <p:sldId id="291" r:id="rId45"/>
  </p:sldIdLst>
  <p:sldSz cx="9144000" cy="5143500" type="screen16x9"/>
  <p:notesSz cx="6858000" cy="9144000"/>
  <p:defaultTextStyle>
    <a:defPPr>
      <a:defRPr lang="en-US"/>
    </a:defPPr>
    <a:lvl1pPr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1pPr>
    <a:lvl2pPr marL="4572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2pPr>
    <a:lvl3pPr marL="9144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3pPr>
    <a:lvl4pPr marL="13716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4pPr>
    <a:lvl5pPr marL="18288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336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Barbara Reif" initials="BR" lastIdx="3" clrIdx="0"/>
  <p:cmAuthor id="1" name="Jane Gibbons -X (jagibbon - DEL ORO CONSULTING INC at Cisco)" initials="JG-(-DOCIaC" lastIdx="28" clrIdx="1">
    <p:extLst>
      <p:ext uri="{19B8F6BF-5375-455C-9EA6-DF929625EA0E}">
        <p15:presenceInfo xmlns:p15="http://schemas.microsoft.com/office/powerpoint/2012/main" userId="S-1-5-21-1708537768-1303643608-725345543-200204" providerId="AD"/>
      </p:ext>
    </p:extLst>
  </p:cmAuthor>
  <p:cmAuthor id="2" name="Bob Vachon" initials="BV" lastIdx="24" clrIdx="2">
    <p:extLst>
      <p:ext uri="{19B8F6BF-5375-455C-9EA6-DF929625EA0E}">
        <p15:presenceInfo xmlns:p15="http://schemas.microsoft.com/office/powerpoint/2012/main" userId="c7abe87968a0b633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000CC"/>
    <a:srgbClr val="000099"/>
    <a:srgbClr val="CC99FF"/>
    <a:srgbClr val="CC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8690" autoAdjust="0"/>
    <p:restoredTop sz="81065" autoAdjust="0"/>
  </p:normalViewPr>
  <p:slideViewPr>
    <p:cSldViewPr snapToGrid="0" showGuides="1">
      <p:cViewPr varScale="1">
        <p:scale>
          <a:sx n="78" d="100"/>
          <a:sy n="78" d="100"/>
        </p:scale>
        <p:origin x="516" y="84"/>
      </p:cViewPr>
      <p:guideLst>
        <p:guide orient="horz" pos="1620"/>
        <p:guide pos="336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11" d="100"/>
        <a:sy n="111" d="100"/>
      </p:scale>
      <p:origin x="0" y="-512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commentAuthors" Target="commentAuthors.xml"/><Relationship Id="rId50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presProps" Target="presProps.xml"/><Relationship Id="rId64" Type="http://schemas.microsoft.com/office/2015/10/relationships/revisionInfo" Target="revisionInfo.xml"/><Relationship Id="rId8" Type="http://schemas.openxmlformats.org/officeDocument/2006/relationships/slide" Target="slides/slide7.xml"/><Relationship Id="rId51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6337D9-3022-3D41-8D8A-BDF2F3B0DD8E}" type="datetimeFigureOut">
              <a:rPr lang="en-US" smtClean="0"/>
              <a:t>4/2/2019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41018C-6CAF-B84E-B92C-ECB119457FB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75648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b="0" dirty="0"/>
              <a:t>Cisco Networking Academy Program</a:t>
            </a:r>
          </a:p>
          <a:p>
            <a:pPr>
              <a:buFontTx/>
              <a:buNone/>
            </a:pPr>
            <a:r>
              <a:rPr lang="en-US" b="0" dirty="0"/>
              <a:t>Routing and Switching Essentials </a:t>
            </a:r>
            <a:r>
              <a:rPr lang="en-US" b="0" baseline="0" dirty="0"/>
              <a:t>v6.0</a:t>
            </a:r>
            <a:endParaRPr lang="en-US" b="0" dirty="0"/>
          </a:p>
          <a:p>
            <a:pPr>
              <a:buFontTx/>
              <a:buNone/>
            </a:pPr>
            <a:r>
              <a:rPr lang="en-US" sz="1200" b="0" dirty="0"/>
              <a:t>Chapter 8: DHCP</a:t>
            </a:r>
            <a:endParaRPr lang="en-GB" b="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6800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1"/>
          <p:cNvSpPr txBox="1">
            <a:spLocks noGrp="1" noChangeArrowheads="1"/>
          </p:cNvSpPr>
          <p:nvPr/>
        </p:nvSpPr>
        <p:spPr bwMode="auto">
          <a:xfrm>
            <a:off x="5929313" y="8680450"/>
            <a:ext cx="812800" cy="287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8819" tIns="0" rIns="18819" bIns="0" anchor="b"/>
          <a:lstStyle>
            <a:lvl1pPr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/>
            <a:fld id="{7C839C26-801B-42B6-A101-60F37FE2B0A8}" type="slidenum">
              <a:rPr lang="en-US" sz="800" b="0"/>
              <a:pPr algn="r"/>
              <a:t>2</a:t>
            </a:fld>
            <a:endParaRPr lang="en-US" sz="800" b="0" dirty="0"/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b="0" dirty="0"/>
              <a:t>Cisco Networking Academy Program</a:t>
            </a:r>
          </a:p>
          <a:p>
            <a:pPr>
              <a:buFontTx/>
              <a:buNone/>
            </a:pPr>
            <a:r>
              <a:rPr lang="en-US" b="0" dirty="0"/>
              <a:t>Routing and Switching Essentials </a:t>
            </a:r>
            <a:r>
              <a:rPr lang="en-US" b="0" baseline="0" dirty="0"/>
              <a:t>v6.0</a:t>
            </a:r>
            <a:endParaRPr lang="en-US" b="0" dirty="0"/>
          </a:p>
          <a:p>
            <a:pPr>
              <a:buFontTx/>
              <a:buNone/>
            </a:pPr>
            <a:r>
              <a:rPr lang="en-US" sz="1200" b="0" dirty="0"/>
              <a:t>Chapter 8: DHCP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47521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8 - DHCP</a:t>
            </a:r>
          </a:p>
          <a:p>
            <a:pPr>
              <a:buFontTx/>
              <a:buNone/>
            </a:pPr>
            <a:r>
              <a:rPr lang="en-US" sz="1200" b="0" dirty="0"/>
              <a:t>8.1 – DHCPv4</a:t>
            </a:r>
            <a:endParaRPr lang="en-GB" b="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55296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4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8.1 – DHCPv4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8.1.1 – DHCPv4 Operation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8.1.1.1</a:t>
            </a:r>
            <a:r>
              <a:rPr lang="en-US" baseline="0" dirty="0">
                <a:latin typeface="Arial" charset="0"/>
              </a:rPr>
              <a:t> – Introducing DHCPv4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519018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5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8.1 – DHCPv4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8.1.1 – DHCPv4 Operation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8.1.1.2</a:t>
            </a:r>
            <a:r>
              <a:rPr lang="en-US" baseline="0" dirty="0">
                <a:latin typeface="Arial" charset="0"/>
              </a:rPr>
              <a:t> – DHCPv4 Operation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84755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6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8.1 – DHCPv4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8.1.1 – DHCPv4 Operation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8.1.1.3</a:t>
            </a:r>
            <a:r>
              <a:rPr lang="en-US" baseline="0" dirty="0">
                <a:latin typeface="Arial" charset="0"/>
              </a:rPr>
              <a:t> – DHCPv4 Message Format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891648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7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8.1 – DHCPv4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8.1.1 – DHCPv4 Operation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8.1.1.4</a:t>
            </a:r>
            <a:r>
              <a:rPr lang="en-US" baseline="0" dirty="0">
                <a:latin typeface="Arial" charset="0"/>
              </a:rPr>
              <a:t> – DHCPv4 Discover and Offer Messages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440306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8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8.1 – DHCPv4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8.1.2 – Configuring a Basic DHCPv4 Server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8.1.2.1</a:t>
            </a:r>
            <a:r>
              <a:rPr lang="en-US" baseline="0" dirty="0">
                <a:latin typeface="Arial" charset="0"/>
              </a:rPr>
              <a:t> – Configuring a Basic DHCPv4 Server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111982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9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8.1 – DHCPv4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8.1.2 – Configuring a Basic DHCPv4 Server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8.1.2.2</a:t>
            </a:r>
            <a:r>
              <a:rPr lang="en-US" baseline="0" dirty="0">
                <a:latin typeface="Arial" charset="0"/>
              </a:rPr>
              <a:t> – Verifying DHCPv4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820018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10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8.1 – DHCPv4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8.1.2 – Configuring a Basic DHCPv4 Server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8.1.2.3</a:t>
            </a:r>
            <a:r>
              <a:rPr lang="en-US" baseline="0" dirty="0">
                <a:latin typeface="Arial" charset="0"/>
              </a:rPr>
              <a:t> – DHCPv4 Relay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806257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11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8.1 – DHCPv4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8.1.2 – Configuring a Basic DHCPv4 Server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8.1.2.4</a:t>
            </a:r>
            <a:r>
              <a:rPr lang="en-US" baseline="0" dirty="0">
                <a:latin typeface="Arial" charset="0"/>
              </a:rPr>
              <a:t> – Lab - Configuring Basic DHCPv4 on a Router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529220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12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8.1 – DHCPv4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8.1.2 – Configuring a Basic DHCPv4 Server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8.1.2.5</a:t>
            </a:r>
            <a:r>
              <a:rPr lang="en-US" baseline="0" dirty="0">
                <a:latin typeface="Arial" charset="0"/>
              </a:rPr>
              <a:t> – Lab - Configuring Basic DHCPv4 on a Switch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14279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13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8.1 – DHCPv4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8.1.3 – Configure DHCPv4 Client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8.1.3.1</a:t>
            </a:r>
            <a:r>
              <a:rPr lang="en-US" baseline="0" dirty="0">
                <a:latin typeface="Arial" charset="0"/>
              </a:rPr>
              <a:t> – Configuring a Router as DHCPv4 Client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865578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14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8.1 – DHCPv4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8.1.3 – Configure DHCPv4 Client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8.1.3.2</a:t>
            </a:r>
            <a:r>
              <a:rPr lang="en-US" baseline="0" dirty="0">
                <a:latin typeface="Arial" charset="0"/>
              </a:rPr>
              <a:t> – Configuring a Wireless Router as a DHCPv4 Client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543866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15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8.1 – DHCPv4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8.1.3 – Configure DHCPv4 Client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8.1.3.3</a:t>
            </a:r>
            <a:r>
              <a:rPr lang="en-US" baseline="0" dirty="0">
                <a:latin typeface="Arial" charset="0"/>
              </a:rPr>
              <a:t> – Packet Tracer - Configuring DHCPv4 Using Cisco IOS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209528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16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8.1 – DHCPv4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8.1.4 – Troubleshoot DHCPv4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8.1.4.1</a:t>
            </a:r>
            <a:r>
              <a:rPr lang="en-US" baseline="0" dirty="0">
                <a:latin typeface="Arial" charset="0"/>
              </a:rPr>
              <a:t> – Troubleshooting Tasks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356979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17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8.1 – DHCPv4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8.1.4 – Troubleshoot DHCPv4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8.1.4.2</a:t>
            </a:r>
            <a:r>
              <a:rPr lang="en-US" baseline="0" dirty="0">
                <a:latin typeface="Arial" charset="0"/>
              </a:rPr>
              <a:t> – Verify Router DHCPv4 Configuration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759882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18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8.1 – DHCPv4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8.1.4 – Troubleshoot DHCPv4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8.1.4.3</a:t>
            </a:r>
            <a:r>
              <a:rPr lang="en-US" baseline="0" dirty="0">
                <a:latin typeface="Arial" charset="0"/>
              </a:rPr>
              <a:t> – Debugging DHCPv4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901581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19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8.1 – DHCPv4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8.1.4 – Troubleshoot DHCPv4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8.1.4.4</a:t>
            </a:r>
            <a:r>
              <a:rPr lang="en-US" baseline="0" dirty="0">
                <a:latin typeface="Arial" charset="0"/>
              </a:rPr>
              <a:t> – Lab - Troubleshooting DHCPv4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135617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8 - DHCP</a:t>
            </a:r>
          </a:p>
          <a:p>
            <a:pPr>
              <a:buFontTx/>
              <a:buNone/>
            </a:pPr>
            <a:r>
              <a:rPr lang="en-US" sz="1200" b="0" dirty="0"/>
              <a:t>8.2 </a:t>
            </a:r>
            <a:r>
              <a:rPr lang="en-US" sz="1200" b="0"/>
              <a:t>– DHCPv6</a:t>
            </a:r>
            <a:endParaRPr lang="en-GB" b="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793261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8.2 – DHCPv6</a:t>
            </a:r>
          </a:p>
          <a:p>
            <a:r>
              <a:rPr lang="en-US" dirty="0"/>
              <a:t>8.2.1– SLAAC and DHCPv6</a:t>
            </a:r>
          </a:p>
          <a:p>
            <a:r>
              <a:rPr lang="en-US" dirty="0"/>
              <a:t>8.2.1.1 – Stateless Address Autoconfiguration (SLAAC)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409139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8.2 – DHCPv6</a:t>
            </a:r>
          </a:p>
          <a:p>
            <a:r>
              <a:rPr lang="en-US" dirty="0"/>
              <a:t>8.2.1– SLAAC and DHCPv6</a:t>
            </a:r>
          </a:p>
          <a:p>
            <a:r>
              <a:rPr lang="en-US" dirty="0"/>
              <a:t>8.2.1.2 – SLAAC Operation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177703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8.2 – DHCPv6</a:t>
            </a:r>
          </a:p>
          <a:p>
            <a:r>
              <a:rPr lang="en-US" dirty="0"/>
              <a:t>8.2.1– SLAAC and DHCPv6</a:t>
            </a:r>
          </a:p>
          <a:p>
            <a:r>
              <a:rPr lang="en-US" dirty="0"/>
              <a:t>8.2.1.3 – SLAAC and DHCPv6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982382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8.2 – DHCPv6</a:t>
            </a:r>
          </a:p>
          <a:p>
            <a:r>
              <a:rPr lang="en-US" dirty="0"/>
              <a:t>8.2.1– SLAAC and DHCPv6</a:t>
            </a:r>
          </a:p>
          <a:p>
            <a:r>
              <a:rPr lang="en-US" dirty="0"/>
              <a:t>8.2.1.4 – SLAAC Option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617641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8.2 – DHCPv6</a:t>
            </a:r>
          </a:p>
          <a:p>
            <a:r>
              <a:rPr lang="en-US" dirty="0"/>
              <a:t>8.2.1– SLAAC and DHCPv6</a:t>
            </a:r>
          </a:p>
          <a:p>
            <a:r>
              <a:rPr lang="en-US" dirty="0"/>
              <a:t>8.2.1.5 – Stateless DHCPv6 Option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674150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8.2 – DHCPv6</a:t>
            </a:r>
          </a:p>
          <a:p>
            <a:r>
              <a:rPr lang="en-US" dirty="0"/>
              <a:t>8.2.1– SLAAC and DHCPv6</a:t>
            </a:r>
          </a:p>
          <a:p>
            <a:r>
              <a:rPr lang="en-US" dirty="0"/>
              <a:t>8.2.1.6 – Stateful DHCPv6 Option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946933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8.2 – DHCPv6</a:t>
            </a:r>
          </a:p>
          <a:p>
            <a:r>
              <a:rPr lang="en-US" dirty="0"/>
              <a:t>8.2.1– SLAAC and DHCPv6</a:t>
            </a:r>
          </a:p>
          <a:p>
            <a:r>
              <a:rPr lang="en-US" dirty="0"/>
              <a:t>8.2.1.7 – DHCPv6 Operations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0608764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8.2 – DHCPv6</a:t>
            </a:r>
          </a:p>
          <a:p>
            <a:r>
              <a:rPr lang="en-US" dirty="0"/>
              <a:t>8.2.2– Stateless DHCPv6</a:t>
            </a:r>
          </a:p>
          <a:p>
            <a:r>
              <a:rPr lang="en-US" dirty="0"/>
              <a:t>8.2.2.1 – Configuring a Router as a Stateless DHCPv6 Server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3682145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8.2 – DHCPv6</a:t>
            </a:r>
          </a:p>
          <a:p>
            <a:r>
              <a:rPr lang="en-US" dirty="0"/>
              <a:t>8.2.2– Stateless DHCPv6</a:t>
            </a:r>
          </a:p>
          <a:p>
            <a:r>
              <a:rPr lang="en-US" dirty="0"/>
              <a:t>8.2.2.2 – Configuring a Router as a Stateless DHCPv6 Client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7104766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8.2 – DHCPv6</a:t>
            </a:r>
          </a:p>
          <a:p>
            <a:r>
              <a:rPr lang="en-US" dirty="0"/>
              <a:t>8.2.2– Stateless DHCPv6</a:t>
            </a:r>
          </a:p>
          <a:p>
            <a:r>
              <a:rPr lang="en-US" dirty="0"/>
              <a:t>8.2.2.3 – Verifying Stateless DHCPv6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6052899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8.2 – DHCPv6</a:t>
            </a:r>
          </a:p>
          <a:p>
            <a:r>
              <a:rPr lang="en-US" dirty="0"/>
              <a:t>8.2.3– Stateful DHCPv6 Server</a:t>
            </a:r>
          </a:p>
          <a:p>
            <a:r>
              <a:rPr lang="en-US" dirty="0"/>
              <a:t>8.2.3.1 – Configuring a Router as a Stateful DHCPv6 Server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061649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8.2 – DHCPv6</a:t>
            </a:r>
          </a:p>
          <a:p>
            <a:r>
              <a:rPr lang="en-US" dirty="0"/>
              <a:t>8.2.3– Stateful DHCPv6 Server</a:t>
            </a:r>
          </a:p>
          <a:p>
            <a:r>
              <a:rPr lang="en-US" dirty="0"/>
              <a:t>8.2.3.2 – Configuring a Router as a Stateful DHCPv6 Client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9240851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8.2 – DHCPv6</a:t>
            </a:r>
          </a:p>
          <a:p>
            <a:r>
              <a:rPr lang="en-US" dirty="0"/>
              <a:t>8.2.3– Stateful DHCPv6 Server</a:t>
            </a:r>
          </a:p>
          <a:p>
            <a:r>
              <a:rPr lang="en-US" dirty="0"/>
              <a:t>8.2.3.3 – Verifying Stateful DHCPv6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8609615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8.2 – DHCPv6</a:t>
            </a:r>
          </a:p>
          <a:p>
            <a:r>
              <a:rPr lang="en-US" dirty="0"/>
              <a:t>8.2.3– Stateful DHCPv6 Server</a:t>
            </a:r>
          </a:p>
          <a:p>
            <a:r>
              <a:rPr lang="en-US" dirty="0"/>
              <a:t>8.2.3.4 – Configuring a Router as a DHCPv6 Relay Agent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6993082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8.2 – DHCPv6</a:t>
            </a:r>
          </a:p>
          <a:p>
            <a:r>
              <a:rPr lang="en-US" dirty="0"/>
              <a:t>8.2.3– Stateful DHCPv6 Server</a:t>
            </a:r>
          </a:p>
          <a:p>
            <a:r>
              <a:rPr lang="en-US" dirty="0"/>
              <a:t>8.2.3.5 – Lab - Configuring Stateless and Stateful DHCPv6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5843897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8.2 – DHCPv6</a:t>
            </a:r>
          </a:p>
          <a:p>
            <a:r>
              <a:rPr lang="en-US" dirty="0"/>
              <a:t>8.2.4– Troubleshoot DHCPv6</a:t>
            </a:r>
          </a:p>
          <a:p>
            <a:r>
              <a:rPr lang="en-US" dirty="0"/>
              <a:t>8.2.4.1 – Troubleshooting Tasks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1593867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8.2 – DHCPv6</a:t>
            </a:r>
          </a:p>
          <a:p>
            <a:r>
              <a:rPr lang="en-US" dirty="0"/>
              <a:t>8.2.4– Troubleshoot DHCPv6</a:t>
            </a:r>
          </a:p>
          <a:p>
            <a:r>
              <a:rPr lang="en-US" dirty="0"/>
              <a:t>8.2.4.2 – Verify Router DHCPv6 Configuration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6736235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8.2 – DHCPv6</a:t>
            </a:r>
          </a:p>
          <a:p>
            <a:r>
              <a:rPr lang="en-US" dirty="0"/>
              <a:t>8.2.4– Troubleshoot DHCPv6</a:t>
            </a:r>
          </a:p>
          <a:p>
            <a:r>
              <a:rPr lang="en-US" dirty="0"/>
              <a:t>8.2.4.3 – Debugging DHCPv6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9370464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8.2 – DHCPv6</a:t>
            </a:r>
          </a:p>
          <a:p>
            <a:r>
              <a:rPr lang="en-US" dirty="0"/>
              <a:t>8.2.4– Troubleshoot DHCPv6</a:t>
            </a:r>
          </a:p>
          <a:p>
            <a:r>
              <a:rPr lang="en-US" dirty="0"/>
              <a:t>8.2.4.4 – Lab - Troubleshooting DHCPv6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1730272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8 - DHCP</a:t>
            </a:r>
          </a:p>
          <a:p>
            <a:r>
              <a:rPr lang="en-US" dirty="0"/>
              <a:t>8.3 – Chapter Summary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0186698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8.3 – Summary</a:t>
            </a:r>
          </a:p>
          <a:p>
            <a:r>
              <a:rPr lang="en-US" dirty="0"/>
              <a:t>8.3.1 – Conclusion 	</a:t>
            </a:r>
          </a:p>
          <a:p>
            <a:r>
              <a:rPr lang="en-US" dirty="0"/>
              <a:t>8.3.1.1 – </a:t>
            </a:r>
            <a:r>
              <a:rPr lang="sv-SE" dirty="0"/>
              <a:t>Packet Tracer - Skills Integration Challenge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5654202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42</a:t>
            </a:fld>
            <a:endParaRPr lang="en-US" sz="800" dirty="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/>
              <a:t>8.3 – Summary</a:t>
            </a:r>
          </a:p>
          <a:p>
            <a:r>
              <a:rPr lang="en-US" dirty="0"/>
              <a:t>8.3.1 – 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Conclusion 	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altLang="en-US" dirty="0"/>
              <a:t>8.3.1.3 – </a:t>
            </a:r>
            <a:r>
              <a:rPr lang="en-US" dirty="0"/>
              <a:t>Chapter 8: DHCP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423798195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6C92755B-29FD-8743-9094-C0E3A734D22E}" type="slidenum">
              <a:rPr lang="en-US" sz="800"/>
              <a:pPr/>
              <a:t>43</a:t>
            </a:fld>
            <a:endParaRPr lang="en-US" sz="800" dirty="0"/>
          </a:p>
        </p:txBody>
      </p:sp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New Terms and Commands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6647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Title Slide-animated gradi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Subtitle 2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4319105" cy="288131"/>
          </a:xfrm>
          <a:prstGeom prst="rect">
            <a:avLst/>
          </a:prstGeom>
        </p:spPr>
        <p:txBody>
          <a:bodyPr lIns="91420" tIns="45710" rIns="91420" bIns="45710" anchor="b" anchorCtr="0">
            <a:noAutofit/>
          </a:bodyPr>
          <a:lstStyle>
            <a:lvl1pPr marL="0" indent="0" algn="l">
              <a:buNone/>
              <a:defRPr sz="1200" b="0" i="0">
                <a:solidFill>
                  <a:schemeClr val="accent5"/>
                </a:solidFill>
                <a:latin typeface="+mn-lt"/>
                <a:cs typeface="CiscoSans"/>
              </a:defRPr>
            </a:lvl1pPr>
            <a:lvl2pPr marL="3428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4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1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2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7" name="Text Placeholder 38"/>
          <p:cNvSpPr>
            <a:spLocks noGrp="1"/>
          </p:cNvSpPr>
          <p:nvPr>
            <p:ph type="body" sz="quarter" idx="11"/>
          </p:nvPr>
        </p:nvSpPr>
        <p:spPr>
          <a:xfrm>
            <a:off x="469496" y="4049523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40"/>
          <p:cNvSpPr>
            <a:spLocks noGrp="1"/>
          </p:cNvSpPr>
          <p:nvPr>
            <p:ph type="body" sz="quarter" idx="12"/>
          </p:nvPr>
        </p:nvSpPr>
        <p:spPr>
          <a:xfrm>
            <a:off x="469496" y="4289520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63292" y="2872236"/>
            <a:ext cx="5925246" cy="29900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>
              <a:buFont typeface="Arial" panose="020B0604020202020204" pitchFamily="34" charset="0"/>
              <a:buNone/>
              <a:defRPr sz="2000" baseline="0">
                <a:solidFill>
                  <a:schemeClr val="bg2"/>
                </a:solidFill>
                <a:latin typeface="+mj-lt"/>
              </a:defRPr>
            </a:lvl1pPr>
            <a:lvl2pPr marL="304781" indent="0">
              <a:buNone/>
              <a:defRPr/>
            </a:lvl2pPr>
            <a:lvl3pPr marL="427401" indent="0">
              <a:buNone/>
              <a:defRPr/>
            </a:lvl3pPr>
            <a:lvl4pPr marL="516694" indent="0">
              <a:buNone/>
              <a:defRPr/>
            </a:lvl4pPr>
            <a:lvl5pPr marL="601221" indent="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Title 1"/>
          <p:cNvSpPr>
            <a:spLocks noGrp="1"/>
          </p:cNvSpPr>
          <p:nvPr>
            <p:ph type="ctrTitle"/>
          </p:nvPr>
        </p:nvSpPr>
        <p:spPr>
          <a:xfrm>
            <a:off x="425765" y="2300750"/>
            <a:ext cx="5955513" cy="644730"/>
          </a:xfrm>
          <a:prstGeom prst="rect">
            <a:avLst/>
          </a:prstGeom>
        </p:spPr>
        <p:txBody>
          <a:bodyPr anchor="b"/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3600" b="0" i="0" spc="0" baseline="0">
                <a:solidFill>
                  <a:srgbClr val="38C6F4"/>
                </a:solidFill>
                <a:latin typeface="+mj-lt"/>
                <a:cs typeface="CiscoSans Thin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492125" y="395288"/>
            <a:ext cx="796924" cy="423863"/>
            <a:chOff x="310" y="249"/>
            <a:chExt cx="502" cy="267"/>
          </a:xfrm>
          <a:solidFill>
            <a:schemeClr val="accent5"/>
          </a:solidFill>
        </p:grpSpPr>
        <p:sp>
          <p:nvSpPr>
            <p:cNvPr id="9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086725553"/>
      </p:ext>
    </p:extLst>
  </p:cSld>
  <p:clrMapOvr>
    <a:masterClrMapping/>
  </p:clrMapOvr>
  <p:transition spd="slow">
    <p:wipe/>
  </p:transition>
  <p:extLst mod="1">
    <p:ext uri="{DCECCB84-F9BA-43D5-87BE-67443E8EF086}">
      <p15:sldGuideLst xmlns:p15="http://schemas.microsoft.com/office/powerpoint/2012/main">
        <p15:guide id="1" orient="horz" pos="228" userDrawn="1">
          <p15:clr>
            <a:srgbClr val="FBAE40"/>
          </p15:clr>
        </p15:guide>
        <p15:guide id="2" pos="360" userDrawn="1">
          <p15:clr>
            <a:srgbClr val="FBAE40"/>
          </p15:clr>
        </p15:guide>
        <p15:guide id="3" orient="horz" pos="518" userDrawn="1">
          <p15:clr>
            <a:srgbClr val="FBAE40"/>
          </p15:clr>
        </p15:guide>
        <p15:guide id="4" pos="812" userDrawn="1">
          <p15:clr>
            <a:srgbClr val="FBAE40"/>
          </p15:clr>
        </p15:guide>
        <p15:guide id="5" pos="311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5_Title Slide-animated gradi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ubtitle 2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4319105" cy="288131"/>
          </a:xfrm>
          <a:prstGeom prst="rect">
            <a:avLst/>
          </a:prstGeom>
        </p:spPr>
        <p:txBody>
          <a:bodyPr lIns="91420" tIns="45710" rIns="91420" bIns="45710" anchor="b" anchorCtr="0">
            <a:noAutofit/>
          </a:bodyPr>
          <a:lstStyle>
            <a:lvl1pPr marL="0" indent="0" algn="l">
              <a:buNone/>
              <a:defRPr sz="1200" b="0" i="0">
                <a:solidFill>
                  <a:schemeClr val="accent1"/>
                </a:solidFill>
                <a:latin typeface="+mn-lt"/>
                <a:cs typeface="CiscoSans"/>
              </a:defRPr>
            </a:lvl1pPr>
            <a:lvl2pPr marL="3428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4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1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2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7" name="Text Placeholder 38"/>
          <p:cNvSpPr>
            <a:spLocks noGrp="1"/>
          </p:cNvSpPr>
          <p:nvPr>
            <p:ph type="body" sz="quarter" idx="11"/>
          </p:nvPr>
        </p:nvSpPr>
        <p:spPr>
          <a:xfrm>
            <a:off x="469496" y="4049523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1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40"/>
          <p:cNvSpPr>
            <a:spLocks noGrp="1"/>
          </p:cNvSpPr>
          <p:nvPr>
            <p:ph type="body" sz="quarter" idx="12"/>
          </p:nvPr>
        </p:nvSpPr>
        <p:spPr>
          <a:xfrm>
            <a:off x="469496" y="4289520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1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492125" y="395288"/>
            <a:ext cx="796924" cy="423863"/>
            <a:chOff x="310" y="249"/>
            <a:chExt cx="502" cy="267"/>
          </a:xfrm>
          <a:solidFill>
            <a:srgbClr val="004C69"/>
          </a:solidFill>
        </p:grpSpPr>
        <p:sp>
          <p:nvSpPr>
            <p:cNvPr id="9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9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63292" y="2872236"/>
            <a:ext cx="5925246" cy="29900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>
              <a:buFont typeface="Arial" panose="020B0604020202020204" pitchFamily="34" charset="0"/>
              <a:buNone/>
              <a:defRPr sz="2000" baseline="0">
                <a:solidFill>
                  <a:schemeClr val="accent1"/>
                </a:solidFill>
                <a:latin typeface="+mj-lt"/>
              </a:defRPr>
            </a:lvl1pPr>
            <a:lvl2pPr marL="304781" indent="0">
              <a:buNone/>
              <a:defRPr/>
            </a:lvl2pPr>
            <a:lvl3pPr marL="427401" indent="0">
              <a:buNone/>
              <a:defRPr/>
            </a:lvl3pPr>
            <a:lvl4pPr marL="516694" indent="0">
              <a:buNone/>
              <a:defRPr/>
            </a:lvl4pPr>
            <a:lvl5pPr marL="601221" indent="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0" name="Title 1"/>
          <p:cNvSpPr>
            <a:spLocks noGrp="1"/>
          </p:cNvSpPr>
          <p:nvPr>
            <p:ph type="ctrTitle"/>
          </p:nvPr>
        </p:nvSpPr>
        <p:spPr>
          <a:xfrm>
            <a:off x="425765" y="2300750"/>
            <a:ext cx="5955513" cy="644730"/>
          </a:xfrm>
          <a:prstGeom prst="rect">
            <a:avLst/>
          </a:prstGeom>
        </p:spPr>
        <p:txBody>
          <a:bodyPr anchor="b"/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3600" b="0" i="0" spc="0" baseline="0">
                <a:solidFill>
                  <a:schemeClr val="accent1"/>
                </a:solidFill>
                <a:latin typeface="+mj-lt"/>
                <a:cs typeface="CiscoSans Thin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653042546"/>
      </p:ext>
    </p:extLst>
  </p:cSld>
  <p:clrMapOvr>
    <a:masterClrMapping/>
  </p:clrMapOvr>
  <p:transition spd="slow">
    <p:wipe/>
  </p:transition>
  <p:extLst mod="1">
    <p:ext uri="{DCECCB84-F9BA-43D5-87BE-67443E8EF086}">
      <p15:sldGuideLst xmlns:p15="http://schemas.microsoft.com/office/powerpoint/2012/main">
        <p15:guide id="1" orient="horz" pos="228" userDrawn="1">
          <p15:clr>
            <a:srgbClr val="FBAE40"/>
          </p15:clr>
        </p15:guide>
        <p15:guide id="2" pos="360" userDrawn="1">
          <p15:clr>
            <a:srgbClr val="FBAE40"/>
          </p15:clr>
        </p15:guide>
        <p15:guide id="3" orient="horz" pos="518" userDrawn="1">
          <p15:clr>
            <a:srgbClr val="FBAE40"/>
          </p15:clr>
        </p15:guide>
        <p15:guide id="4" pos="812" userDrawn="1">
          <p15:clr>
            <a:srgbClr val="FBAE40"/>
          </p15:clr>
        </p15:guide>
        <p15:guide id="5" pos="311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6_Title Slide-animated gradi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Subtitle 2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4319105" cy="288131"/>
          </a:xfrm>
          <a:prstGeom prst="rect">
            <a:avLst/>
          </a:prstGeom>
        </p:spPr>
        <p:txBody>
          <a:bodyPr lIns="91420" tIns="45710" rIns="91420" bIns="45710" anchor="b" anchorCtr="0">
            <a:noAutofit/>
          </a:bodyPr>
          <a:lstStyle>
            <a:lvl1pPr marL="0" indent="0" algn="l">
              <a:buNone/>
              <a:defRPr sz="1200" b="0" i="0">
                <a:solidFill>
                  <a:schemeClr val="accent5"/>
                </a:solidFill>
                <a:latin typeface="+mn-lt"/>
                <a:cs typeface="CiscoSans"/>
              </a:defRPr>
            </a:lvl1pPr>
            <a:lvl2pPr marL="3428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4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1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2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7" name="Text Placeholder 38"/>
          <p:cNvSpPr>
            <a:spLocks noGrp="1"/>
          </p:cNvSpPr>
          <p:nvPr>
            <p:ph type="body" sz="quarter" idx="11"/>
          </p:nvPr>
        </p:nvSpPr>
        <p:spPr>
          <a:xfrm>
            <a:off x="469496" y="4049523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40"/>
          <p:cNvSpPr>
            <a:spLocks noGrp="1"/>
          </p:cNvSpPr>
          <p:nvPr>
            <p:ph type="body" sz="quarter" idx="12"/>
          </p:nvPr>
        </p:nvSpPr>
        <p:spPr>
          <a:xfrm>
            <a:off x="469496" y="4289520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492125" y="395288"/>
            <a:ext cx="796924" cy="423863"/>
            <a:chOff x="310" y="249"/>
            <a:chExt cx="502" cy="267"/>
          </a:xfrm>
          <a:solidFill>
            <a:schemeClr val="accent5"/>
          </a:solidFill>
        </p:grpSpPr>
        <p:sp>
          <p:nvSpPr>
            <p:cNvPr id="9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9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63292" y="2872236"/>
            <a:ext cx="5925246" cy="29900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>
              <a:buFont typeface="Arial" panose="020B0604020202020204" pitchFamily="34" charset="0"/>
              <a:buNone/>
              <a:defRPr sz="2000" baseline="0">
                <a:solidFill>
                  <a:schemeClr val="bg2"/>
                </a:solidFill>
                <a:latin typeface="+mj-lt"/>
              </a:defRPr>
            </a:lvl1pPr>
            <a:lvl2pPr marL="304781" indent="0">
              <a:buNone/>
              <a:defRPr/>
            </a:lvl2pPr>
            <a:lvl3pPr marL="427401" indent="0">
              <a:buNone/>
              <a:defRPr/>
            </a:lvl3pPr>
            <a:lvl4pPr marL="516694" indent="0">
              <a:buNone/>
              <a:defRPr/>
            </a:lvl4pPr>
            <a:lvl5pPr marL="601221" indent="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0" name="Title 1"/>
          <p:cNvSpPr>
            <a:spLocks noGrp="1"/>
          </p:cNvSpPr>
          <p:nvPr>
            <p:ph type="ctrTitle"/>
          </p:nvPr>
        </p:nvSpPr>
        <p:spPr>
          <a:xfrm>
            <a:off x="425765" y="2300750"/>
            <a:ext cx="5955513" cy="644730"/>
          </a:xfrm>
          <a:prstGeom prst="rect">
            <a:avLst/>
          </a:prstGeom>
        </p:spPr>
        <p:txBody>
          <a:bodyPr anchor="b"/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3600" b="0" i="0" spc="0" baseline="0">
                <a:solidFill>
                  <a:srgbClr val="38C6F4"/>
                </a:solidFill>
                <a:latin typeface="+mj-lt"/>
                <a:cs typeface="CiscoSans Thin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974617842"/>
      </p:ext>
    </p:extLst>
  </p:cSld>
  <p:clrMapOvr>
    <a:masterClrMapping/>
  </p:clrMapOvr>
  <p:transition spd="slow">
    <p:wipe/>
  </p:transition>
  <p:extLst mod="1">
    <p:ext uri="{DCECCB84-F9BA-43D5-87BE-67443E8EF086}">
      <p15:sldGuideLst xmlns:p15="http://schemas.microsoft.com/office/powerpoint/2012/main">
        <p15:guide id="1" orient="horz" pos="228" userDrawn="1">
          <p15:clr>
            <a:srgbClr val="FBAE40"/>
          </p15:clr>
        </p15:guide>
        <p15:guide id="2" pos="360" userDrawn="1">
          <p15:clr>
            <a:srgbClr val="FBAE40"/>
          </p15:clr>
        </p15:guide>
        <p15:guide id="3" orient="horz" pos="518" userDrawn="1">
          <p15:clr>
            <a:srgbClr val="FBAE40"/>
          </p15:clr>
        </p15:guide>
        <p15:guide id="4" pos="812" userDrawn="1">
          <p15:clr>
            <a:srgbClr val="FBAE40"/>
          </p15:clr>
        </p15:guide>
        <p15:guide id="5" pos="311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Segu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9144000" cy="5143499"/>
          </a:xfrm>
          <a:prstGeom prst="rect">
            <a:avLst/>
          </a:prstGeom>
          <a:solidFill>
            <a:srgbClr val="00394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7598042" cy="2569946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4600" b="0" i="0" spc="0" baseline="0">
                <a:solidFill>
                  <a:schemeClr val="accent5"/>
                </a:solidFill>
                <a:latin typeface="+mj-lt"/>
                <a:cs typeface="CiscoSans Thin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Rectangle 7"/>
          <p:cNvSpPr>
            <a:spLocks noChangeArrowheads="1"/>
          </p:cNvSpPr>
          <p:nvPr userDrawn="1"/>
        </p:nvSpPr>
        <p:spPr bwMode="ltGray">
          <a:xfrm>
            <a:off x="8515707" y="4742907"/>
            <a:ext cx="218414" cy="15451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61586" tIns="30792" rIns="61586" bIns="30792" anchor="b">
            <a:spAutoFit/>
          </a:bodyPr>
          <a:lstStyle/>
          <a:p>
            <a:pPr algn="r" defTabSz="610744" fontAlgn="auto">
              <a:spcBef>
                <a:spcPts val="0"/>
              </a:spcBef>
              <a:spcAft>
                <a:spcPts val="0"/>
              </a:spcAft>
              <a:defRPr/>
            </a:pPr>
            <a:fld id="{6A1E46DC-7EF6-4EA2-B285-14272867D133}" type="slidenum">
              <a:rPr lang="en-US" sz="600">
                <a:solidFill>
                  <a:schemeClr val="accent5">
                    <a:lumMod val="50000"/>
                  </a:schemeClr>
                </a:solidFill>
                <a:latin typeface="+mn-lt"/>
                <a:ea typeface="+mn-ea"/>
                <a:cs typeface="CiscoSans Thin"/>
              </a:rPr>
              <a:pPr algn="r" defTabSz="610744" fontAlgn="auto">
                <a:spcBef>
                  <a:spcPts val="0"/>
                </a:spcBef>
                <a:spcAft>
                  <a:spcPts val="0"/>
                </a:spcAft>
                <a:defRPr/>
              </a:pPr>
              <a:t>‹#›</a:t>
            </a:fld>
            <a:endParaRPr lang="en-US" sz="600" dirty="0">
              <a:solidFill>
                <a:schemeClr val="accent5">
                  <a:lumMod val="50000"/>
                </a:schemeClr>
              </a:solidFill>
              <a:latin typeface="+mn-lt"/>
              <a:ea typeface="+mn-ea"/>
              <a:cs typeface="CiscoSans Thin"/>
            </a:endParaRPr>
          </a:p>
        </p:txBody>
      </p:sp>
      <p:sp>
        <p:nvSpPr>
          <p:cNvPr id="9" name="Rectangle 4"/>
          <p:cNvSpPr>
            <a:spLocks noChangeArrowheads="1"/>
          </p:cNvSpPr>
          <p:nvPr userDrawn="1"/>
        </p:nvSpPr>
        <p:spPr bwMode="ltGray">
          <a:xfrm>
            <a:off x="5867508" y="4741653"/>
            <a:ext cx="2658018" cy="1545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61586" tIns="30792" rIns="61586" bIns="30792" anchor="b">
            <a:spAutoFit/>
          </a:bodyPr>
          <a:lstStyle/>
          <a:p>
            <a:pPr defTabSz="610744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600" dirty="0">
                <a:solidFill>
                  <a:schemeClr val="accent5">
                    <a:lumMod val="50000"/>
                  </a:schemeClr>
                </a:solidFill>
                <a:latin typeface="+mn-lt"/>
                <a:ea typeface="+mn-ea"/>
                <a:cs typeface="CiscoSans Thin"/>
              </a:rPr>
              <a:t>© 2016  Cisco and/or its affiliates. All rights reserved.   Cisco Confidential</a:t>
            </a:r>
          </a:p>
        </p:txBody>
      </p:sp>
      <p:grpSp>
        <p:nvGrpSpPr>
          <p:cNvPr id="11" name="Group 4"/>
          <p:cNvGrpSpPr>
            <a:grpSpLocks noChangeAspect="1"/>
          </p:cNvGrpSpPr>
          <p:nvPr userDrawn="1"/>
        </p:nvGrpSpPr>
        <p:grpSpPr bwMode="auto">
          <a:xfrm>
            <a:off x="508039" y="4715197"/>
            <a:ext cx="340257" cy="180974"/>
            <a:chOff x="310" y="249"/>
            <a:chExt cx="502" cy="267"/>
          </a:xfrm>
          <a:solidFill>
            <a:srgbClr val="086D8E"/>
          </a:solidFill>
        </p:grpSpPr>
        <p:sp>
          <p:nvSpPr>
            <p:cNvPr id="12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890854121"/>
      </p:ext>
    </p:extLst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Multi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474662" y="1347788"/>
            <a:ext cx="8280057" cy="3073946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000" b="0" i="0" baseline="0">
                <a:solidFill>
                  <a:schemeClr val="bg1"/>
                </a:solidFill>
                <a:latin typeface="+mn-lt"/>
                <a:cs typeface="CiscoSans ExtraLigh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itle Placeholder 5"/>
          <p:cNvSpPr>
            <a:spLocks noGrp="1"/>
          </p:cNvSpPr>
          <p:nvPr>
            <p:ph type="title"/>
          </p:nvPr>
        </p:nvSpPr>
        <p:spPr bwMode="auto">
          <a:xfrm>
            <a:off x="437766" y="341313"/>
            <a:ext cx="8345488" cy="731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2967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29121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ircled_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2" name="Oval 11"/>
          <p:cNvSpPr/>
          <p:nvPr/>
        </p:nvSpPr>
        <p:spPr>
          <a:xfrm>
            <a:off x="575610" y="2552550"/>
            <a:ext cx="698624" cy="698624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solidFill>
                <a:srgbClr val="FFFFFF"/>
              </a:solidFill>
              <a:cs typeface="Arial"/>
            </a:endParaRPr>
          </a:p>
        </p:txBody>
      </p:sp>
      <p:sp>
        <p:nvSpPr>
          <p:cNvPr id="15" name="Oval 14"/>
          <p:cNvSpPr/>
          <p:nvPr/>
        </p:nvSpPr>
        <p:spPr>
          <a:xfrm>
            <a:off x="575610" y="1426607"/>
            <a:ext cx="698624" cy="698624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bg1"/>
              </a:solidFill>
              <a:cs typeface="Arial"/>
            </a:endParaRPr>
          </a:p>
        </p:txBody>
      </p:sp>
      <p:sp>
        <p:nvSpPr>
          <p:cNvPr id="22" name="Oval 21"/>
          <p:cNvSpPr/>
          <p:nvPr/>
        </p:nvSpPr>
        <p:spPr>
          <a:xfrm>
            <a:off x="575610" y="3653093"/>
            <a:ext cx="698624" cy="698624"/>
          </a:xfrm>
          <a:prstGeom prst="ellipse">
            <a:avLst/>
          </a:prstGeom>
          <a:solidFill>
            <a:schemeClr val="accent5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solidFill>
                <a:srgbClr val="049FD9"/>
              </a:solidFill>
              <a:cs typeface="Arial"/>
            </a:endParaRPr>
          </a:p>
        </p:txBody>
      </p:sp>
      <p:sp>
        <p:nvSpPr>
          <p:cNvPr id="24" name="Text Placeholder 17"/>
          <p:cNvSpPr>
            <a:spLocks noGrp="1"/>
          </p:cNvSpPr>
          <p:nvPr>
            <p:ph type="body" sz="quarter" idx="13"/>
          </p:nvPr>
        </p:nvSpPr>
        <p:spPr>
          <a:xfrm>
            <a:off x="1365250" y="1432522"/>
            <a:ext cx="5473700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5" name="Text Placeholder 17"/>
          <p:cNvSpPr>
            <a:spLocks noGrp="1"/>
          </p:cNvSpPr>
          <p:nvPr>
            <p:ph type="body" sz="quarter" idx="14"/>
          </p:nvPr>
        </p:nvSpPr>
        <p:spPr>
          <a:xfrm>
            <a:off x="1365250" y="2557793"/>
            <a:ext cx="5473700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Text Placeholder 17"/>
          <p:cNvSpPr>
            <a:spLocks noGrp="1"/>
          </p:cNvSpPr>
          <p:nvPr>
            <p:ph type="body" sz="quarter" idx="15"/>
          </p:nvPr>
        </p:nvSpPr>
        <p:spPr>
          <a:xfrm>
            <a:off x="1365250" y="3653093"/>
            <a:ext cx="5473700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5610" y="2552550"/>
            <a:ext cx="698624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4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2</a:t>
            </a:r>
          </a:p>
        </p:txBody>
      </p:sp>
      <p:sp>
        <p:nvSpPr>
          <p:cNvPr id="29" name="Text Placeholder 17"/>
          <p:cNvSpPr>
            <a:spLocks noGrp="1"/>
          </p:cNvSpPr>
          <p:nvPr>
            <p:ph type="body" sz="quarter" idx="18" hasCustomPrompt="1"/>
          </p:nvPr>
        </p:nvSpPr>
        <p:spPr>
          <a:xfrm>
            <a:off x="575611" y="3651140"/>
            <a:ext cx="698624" cy="693381"/>
          </a:xfrm>
          <a:prstGeom prst="rect">
            <a:avLst/>
          </a:prstGeom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4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3</a:t>
            </a:r>
          </a:p>
        </p:txBody>
      </p:sp>
      <p:sp>
        <p:nvSpPr>
          <p:cNvPr id="13" name="Text Placeholder 17"/>
          <p:cNvSpPr>
            <a:spLocks noGrp="1"/>
          </p:cNvSpPr>
          <p:nvPr>
            <p:ph type="body" sz="quarter" idx="19" hasCustomPrompt="1"/>
          </p:nvPr>
        </p:nvSpPr>
        <p:spPr>
          <a:xfrm>
            <a:off x="575610" y="1427248"/>
            <a:ext cx="698624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4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3053872667"/>
      </p:ext>
    </p:extLst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ircled_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2" name="Oval 11"/>
          <p:cNvSpPr/>
          <p:nvPr/>
        </p:nvSpPr>
        <p:spPr>
          <a:xfrm>
            <a:off x="575611" y="1979318"/>
            <a:ext cx="464815" cy="464815"/>
          </a:xfrm>
          <a:prstGeom prst="ellipse">
            <a:avLst/>
          </a:prstGeom>
          <a:solidFill>
            <a:srgbClr val="38C6F4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15" name="Oval 14"/>
          <p:cNvSpPr/>
          <p:nvPr/>
        </p:nvSpPr>
        <p:spPr>
          <a:xfrm>
            <a:off x="575610" y="1328927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22" name="Oval 21"/>
          <p:cNvSpPr/>
          <p:nvPr/>
        </p:nvSpPr>
        <p:spPr>
          <a:xfrm>
            <a:off x="575611" y="2627446"/>
            <a:ext cx="464815" cy="464815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24" name="Text Placeholder 17"/>
          <p:cNvSpPr>
            <a:spLocks noGrp="1"/>
          </p:cNvSpPr>
          <p:nvPr>
            <p:ph type="body" sz="quarter" idx="13"/>
          </p:nvPr>
        </p:nvSpPr>
        <p:spPr>
          <a:xfrm>
            <a:off x="1172384" y="1334842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5" name="Text Placeholder 17"/>
          <p:cNvSpPr>
            <a:spLocks noGrp="1"/>
          </p:cNvSpPr>
          <p:nvPr>
            <p:ph type="body" sz="quarter" idx="14"/>
          </p:nvPr>
        </p:nvSpPr>
        <p:spPr>
          <a:xfrm>
            <a:off x="1172385" y="1984561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Text Placeholder 17"/>
          <p:cNvSpPr>
            <a:spLocks noGrp="1"/>
          </p:cNvSpPr>
          <p:nvPr>
            <p:ph type="body" sz="quarter" idx="15"/>
          </p:nvPr>
        </p:nvSpPr>
        <p:spPr>
          <a:xfrm>
            <a:off x="1172385" y="2627446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7" name="Text Placeholder 17"/>
          <p:cNvSpPr>
            <a:spLocks noGrp="1"/>
          </p:cNvSpPr>
          <p:nvPr>
            <p:ph type="body" sz="quarter" idx="16" hasCustomPrompt="1"/>
          </p:nvPr>
        </p:nvSpPr>
        <p:spPr>
          <a:xfrm>
            <a:off x="575611" y="1327521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1</a:t>
            </a:r>
          </a:p>
        </p:txBody>
      </p:sp>
      <p:sp>
        <p:nvSpPr>
          <p:cNvPr id="28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5611" y="197931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2</a:t>
            </a:r>
          </a:p>
        </p:txBody>
      </p:sp>
      <p:sp>
        <p:nvSpPr>
          <p:cNvPr id="29" name="Text Placeholder 17"/>
          <p:cNvSpPr>
            <a:spLocks noGrp="1"/>
          </p:cNvSpPr>
          <p:nvPr>
            <p:ph type="body" sz="quarter" idx="18" hasCustomPrompt="1"/>
          </p:nvPr>
        </p:nvSpPr>
        <p:spPr>
          <a:xfrm>
            <a:off x="575612" y="2625493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3</a:t>
            </a:r>
          </a:p>
        </p:txBody>
      </p:sp>
      <p:sp>
        <p:nvSpPr>
          <p:cNvPr id="13" name="Oval 12"/>
          <p:cNvSpPr/>
          <p:nvPr/>
        </p:nvSpPr>
        <p:spPr>
          <a:xfrm>
            <a:off x="575612" y="3274581"/>
            <a:ext cx="464815" cy="464815"/>
          </a:xfrm>
          <a:prstGeom prst="ellipse">
            <a:avLst/>
          </a:prstGeom>
          <a:solidFill>
            <a:schemeClr val="accent6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14" name="Text Placeholder 17"/>
          <p:cNvSpPr>
            <a:spLocks noGrp="1"/>
          </p:cNvSpPr>
          <p:nvPr>
            <p:ph type="body" sz="quarter" idx="19"/>
          </p:nvPr>
        </p:nvSpPr>
        <p:spPr>
          <a:xfrm>
            <a:off x="1172386" y="3274581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17"/>
          <p:cNvSpPr>
            <a:spLocks noGrp="1"/>
          </p:cNvSpPr>
          <p:nvPr>
            <p:ph type="body" sz="quarter" idx="20" hasCustomPrompt="1"/>
          </p:nvPr>
        </p:nvSpPr>
        <p:spPr>
          <a:xfrm>
            <a:off x="575613" y="327262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4</a:t>
            </a:r>
          </a:p>
        </p:txBody>
      </p:sp>
      <p:sp>
        <p:nvSpPr>
          <p:cNvPr id="17" name="Oval 16"/>
          <p:cNvSpPr/>
          <p:nvPr/>
        </p:nvSpPr>
        <p:spPr>
          <a:xfrm>
            <a:off x="575613" y="3921716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21"/>
          </p:nvPr>
        </p:nvSpPr>
        <p:spPr>
          <a:xfrm>
            <a:off x="1172387" y="3921716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17"/>
          <p:cNvSpPr>
            <a:spLocks noGrp="1"/>
          </p:cNvSpPr>
          <p:nvPr>
            <p:ph type="body" sz="quarter" idx="22" hasCustomPrompt="1"/>
          </p:nvPr>
        </p:nvSpPr>
        <p:spPr>
          <a:xfrm>
            <a:off x="575614" y="3919763"/>
            <a:ext cx="464815" cy="461327"/>
          </a:xfrm>
          <a:prstGeom prst="rect">
            <a:avLst/>
          </a:prstGeom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2962125011"/>
      </p:ext>
    </p:extLst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ircled_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2" name="Oval 41"/>
          <p:cNvSpPr/>
          <p:nvPr/>
        </p:nvSpPr>
        <p:spPr>
          <a:xfrm>
            <a:off x="575611" y="1979318"/>
            <a:ext cx="464815" cy="464815"/>
          </a:xfrm>
          <a:prstGeom prst="ellipse">
            <a:avLst/>
          </a:prstGeom>
          <a:solidFill>
            <a:srgbClr val="38C6F4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43" name="Oval 42"/>
          <p:cNvSpPr/>
          <p:nvPr/>
        </p:nvSpPr>
        <p:spPr>
          <a:xfrm>
            <a:off x="575610" y="1328927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rgbClr val="FFFFFF"/>
              </a:solidFill>
              <a:cs typeface="Arial"/>
            </a:endParaRPr>
          </a:p>
        </p:txBody>
      </p:sp>
      <p:sp>
        <p:nvSpPr>
          <p:cNvPr id="44" name="Oval 43"/>
          <p:cNvSpPr/>
          <p:nvPr/>
        </p:nvSpPr>
        <p:spPr>
          <a:xfrm>
            <a:off x="575611" y="2627446"/>
            <a:ext cx="464815" cy="464815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45" name="Text Placeholder 17"/>
          <p:cNvSpPr>
            <a:spLocks noGrp="1"/>
          </p:cNvSpPr>
          <p:nvPr>
            <p:ph type="body" sz="quarter" idx="13"/>
          </p:nvPr>
        </p:nvSpPr>
        <p:spPr>
          <a:xfrm>
            <a:off x="1172384" y="1334842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6" name="Text Placeholder 17"/>
          <p:cNvSpPr>
            <a:spLocks noGrp="1"/>
          </p:cNvSpPr>
          <p:nvPr>
            <p:ph type="body" sz="quarter" idx="14"/>
          </p:nvPr>
        </p:nvSpPr>
        <p:spPr>
          <a:xfrm>
            <a:off x="1172385" y="1984561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7" name="Text Placeholder 17"/>
          <p:cNvSpPr>
            <a:spLocks noGrp="1"/>
          </p:cNvSpPr>
          <p:nvPr>
            <p:ph type="body" sz="quarter" idx="15"/>
          </p:nvPr>
        </p:nvSpPr>
        <p:spPr>
          <a:xfrm>
            <a:off x="1172385" y="2627446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8" name="Text Placeholder 17"/>
          <p:cNvSpPr>
            <a:spLocks noGrp="1"/>
          </p:cNvSpPr>
          <p:nvPr>
            <p:ph type="body" sz="quarter" idx="16" hasCustomPrompt="1"/>
          </p:nvPr>
        </p:nvSpPr>
        <p:spPr>
          <a:xfrm>
            <a:off x="575611" y="1327521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1</a:t>
            </a:r>
          </a:p>
        </p:txBody>
      </p:sp>
      <p:sp>
        <p:nvSpPr>
          <p:cNvPr id="49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5611" y="197931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2</a:t>
            </a:r>
          </a:p>
        </p:txBody>
      </p:sp>
      <p:sp>
        <p:nvSpPr>
          <p:cNvPr id="50" name="Text Placeholder 17"/>
          <p:cNvSpPr>
            <a:spLocks noGrp="1"/>
          </p:cNvSpPr>
          <p:nvPr>
            <p:ph type="body" sz="quarter" idx="18" hasCustomPrompt="1"/>
          </p:nvPr>
        </p:nvSpPr>
        <p:spPr>
          <a:xfrm>
            <a:off x="575612" y="2625493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3</a:t>
            </a:r>
          </a:p>
        </p:txBody>
      </p:sp>
      <p:sp>
        <p:nvSpPr>
          <p:cNvPr id="51" name="Oval 50"/>
          <p:cNvSpPr/>
          <p:nvPr/>
        </p:nvSpPr>
        <p:spPr>
          <a:xfrm>
            <a:off x="575612" y="3274581"/>
            <a:ext cx="464815" cy="464815"/>
          </a:xfrm>
          <a:prstGeom prst="ellipse">
            <a:avLst/>
          </a:prstGeom>
          <a:solidFill>
            <a:schemeClr val="accent6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2" name="Text Placeholder 17"/>
          <p:cNvSpPr>
            <a:spLocks noGrp="1"/>
          </p:cNvSpPr>
          <p:nvPr>
            <p:ph type="body" sz="quarter" idx="19"/>
          </p:nvPr>
        </p:nvSpPr>
        <p:spPr>
          <a:xfrm>
            <a:off x="1172386" y="3274581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3" name="Text Placeholder 17"/>
          <p:cNvSpPr>
            <a:spLocks noGrp="1"/>
          </p:cNvSpPr>
          <p:nvPr>
            <p:ph type="body" sz="quarter" idx="20" hasCustomPrompt="1"/>
          </p:nvPr>
        </p:nvSpPr>
        <p:spPr>
          <a:xfrm>
            <a:off x="575613" y="327262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4</a:t>
            </a:r>
          </a:p>
        </p:txBody>
      </p:sp>
      <p:sp>
        <p:nvSpPr>
          <p:cNvPr id="54" name="Oval 53"/>
          <p:cNvSpPr/>
          <p:nvPr/>
        </p:nvSpPr>
        <p:spPr>
          <a:xfrm>
            <a:off x="575613" y="3921716"/>
            <a:ext cx="464815" cy="464815"/>
          </a:xfrm>
          <a:prstGeom prst="ellipse">
            <a:avLst/>
          </a:prstGeom>
          <a:solidFill>
            <a:schemeClr val="accent1">
              <a:lumMod val="75000"/>
            </a:schemeClr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5" name="Text Placeholder 17"/>
          <p:cNvSpPr>
            <a:spLocks noGrp="1"/>
          </p:cNvSpPr>
          <p:nvPr>
            <p:ph type="body" sz="quarter" idx="21"/>
          </p:nvPr>
        </p:nvSpPr>
        <p:spPr>
          <a:xfrm>
            <a:off x="1172387" y="3921716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6" name="Text Placeholder 17"/>
          <p:cNvSpPr>
            <a:spLocks noGrp="1"/>
          </p:cNvSpPr>
          <p:nvPr>
            <p:ph type="body" sz="quarter" idx="22" hasCustomPrompt="1"/>
          </p:nvPr>
        </p:nvSpPr>
        <p:spPr>
          <a:xfrm>
            <a:off x="575614" y="3919763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5</a:t>
            </a:r>
          </a:p>
        </p:txBody>
      </p:sp>
      <p:sp>
        <p:nvSpPr>
          <p:cNvPr id="57" name="Oval 56"/>
          <p:cNvSpPr/>
          <p:nvPr/>
        </p:nvSpPr>
        <p:spPr>
          <a:xfrm>
            <a:off x="4414576" y="1983084"/>
            <a:ext cx="464815" cy="464815"/>
          </a:xfrm>
          <a:prstGeom prst="ellipse">
            <a:avLst/>
          </a:prstGeom>
          <a:solidFill>
            <a:schemeClr val="accent6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8" name="Oval 57"/>
          <p:cNvSpPr/>
          <p:nvPr/>
        </p:nvSpPr>
        <p:spPr>
          <a:xfrm>
            <a:off x="4414575" y="1332693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9" name="Oval 58"/>
          <p:cNvSpPr/>
          <p:nvPr/>
        </p:nvSpPr>
        <p:spPr>
          <a:xfrm>
            <a:off x="4414576" y="2631212"/>
            <a:ext cx="464815" cy="464815"/>
          </a:xfrm>
          <a:prstGeom prst="ellipse">
            <a:avLst/>
          </a:prstGeom>
          <a:solidFill>
            <a:schemeClr val="accent5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60" name="Text Placeholder 17"/>
          <p:cNvSpPr>
            <a:spLocks noGrp="1"/>
          </p:cNvSpPr>
          <p:nvPr>
            <p:ph type="body" sz="quarter" idx="23"/>
          </p:nvPr>
        </p:nvSpPr>
        <p:spPr>
          <a:xfrm>
            <a:off x="5011349" y="1338608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1" name="Text Placeholder 17"/>
          <p:cNvSpPr>
            <a:spLocks noGrp="1"/>
          </p:cNvSpPr>
          <p:nvPr>
            <p:ph type="body" sz="quarter" idx="24"/>
          </p:nvPr>
        </p:nvSpPr>
        <p:spPr>
          <a:xfrm>
            <a:off x="5011350" y="1988327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2" name="Text Placeholder 17"/>
          <p:cNvSpPr>
            <a:spLocks noGrp="1"/>
          </p:cNvSpPr>
          <p:nvPr>
            <p:ph type="body" sz="quarter" idx="25"/>
          </p:nvPr>
        </p:nvSpPr>
        <p:spPr>
          <a:xfrm>
            <a:off x="5011350" y="2631212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3" name="Text Placeholder 17"/>
          <p:cNvSpPr>
            <a:spLocks noGrp="1"/>
          </p:cNvSpPr>
          <p:nvPr>
            <p:ph type="body" sz="quarter" idx="26" hasCustomPrompt="1"/>
          </p:nvPr>
        </p:nvSpPr>
        <p:spPr>
          <a:xfrm>
            <a:off x="4414576" y="1331287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6</a:t>
            </a:r>
          </a:p>
        </p:txBody>
      </p:sp>
      <p:sp>
        <p:nvSpPr>
          <p:cNvPr id="64" name="Text Placeholder 17"/>
          <p:cNvSpPr>
            <a:spLocks noGrp="1"/>
          </p:cNvSpPr>
          <p:nvPr>
            <p:ph type="body" sz="quarter" idx="27" hasCustomPrompt="1"/>
          </p:nvPr>
        </p:nvSpPr>
        <p:spPr>
          <a:xfrm>
            <a:off x="4414576" y="1983084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7</a:t>
            </a:r>
          </a:p>
        </p:txBody>
      </p:sp>
      <p:sp>
        <p:nvSpPr>
          <p:cNvPr id="65" name="Text Placeholder 17"/>
          <p:cNvSpPr>
            <a:spLocks noGrp="1"/>
          </p:cNvSpPr>
          <p:nvPr>
            <p:ph type="body" sz="quarter" idx="28" hasCustomPrompt="1"/>
          </p:nvPr>
        </p:nvSpPr>
        <p:spPr>
          <a:xfrm>
            <a:off x="4414577" y="2629259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8</a:t>
            </a:r>
          </a:p>
        </p:txBody>
      </p:sp>
      <p:sp>
        <p:nvSpPr>
          <p:cNvPr id="66" name="Oval 65"/>
          <p:cNvSpPr/>
          <p:nvPr/>
        </p:nvSpPr>
        <p:spPr>
          <a:xfrm>
            <a:off x="4414577" y="3278347"/>
            <a:ext cx="464815" cy="464815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67" name="Text Placeholder 17"/>
          <p:cNvSpPr>
            <a:spLocks noGrp="1"/>
          </p:cNvSpPr>
          <p:nvPr>
            <p:ph type="body" sz="quarter" idx="29"/>
          </p:nvPr>
        </p:nvSpPr>
        <p:spPr>
          <a:xfrm>
            <a:off x="5011351" y="3278347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8" name="Text Placeholder 17"/>
          <p:cNvSpPr>
            <a:spLocks noGrp="1"/>
          </p:cNvSpPr>
          <p:nvPr>
            <p:ph type="body" sz="quarter" idx="30" hasCustomPrompt="1"/>
          </p:nvPr>
        </p:nvSpPr>
        <p:spPr>
          <a:xfrm>
            <a:off x="4414578" y="3276394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9</a:t>
            </a:r>
          </a:p>
        </p:txBody>
      </p:sp>
      <p:sp>
        <p:nvSpPr>
          <p:cNvPr id="69" name="Oval 68"/>
          <p:cNvSpPr/>
          <p:nvPr/>
        </p:nvSpPr>
        <p:spPr>
          <a:xfrm>
            <a:off x="4414578" y="3925482"/>
            <a:ext cx="464815" cy="464815"/>
          </a:xfrm>
          <a:prstGeom prst="ellipse">
            <a:avLst/>
          </a:prstGeom>
          <a:solidFill>
            <a:schemeClr val="accent1">
              <a:lumMod val="75000"/>
            </a:schemeClr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70" name="Text Placeholder 17"/>
          <p:cNvSpPr>
            <a:spLocks noGrp="1"/>
          </p:cNvSpPr>
          <p:nvPr>
            <p:ph type="body" sz="quarter" idx="31"/>
          </p:nvPr>
        </p:nvSpPr>
        <p:spPr>
          <a:xfrm>
            <a:off x="5011352" y="3925482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1" name="Text Placeholder 17"/>
          <p:cNvSpPr>
            <a:spLocks noGrp="1"/>
          </p:cNvSpPr>
          <p:nvPr>
            <p:ph type="body" sz="quarter" idx="32" hasCustomPrompt="1"/>
          </p:nvPr>
        </p:nvSpPr>
        <p:spPr>
          <a:xfrm>
            <a:off x="4414579" y="3923529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10</a:t>
            </a:r>
          </a:p>
        </p:txBody>
      </p:sp>
    </p:spTree>
    <p:extLst>
      <p:ext uri="{BB962C8B-B14F-4D97-AF65-F5344CB8AC3E}">
        <p14:creationId xmlns:p14="http://schemas.microsoft.com/office/powerpoint/2010/main" val="3643099958"/>
      </p:ext>
    </p:extLst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losing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1"/>
            <a:ext cx="9143999" cy="5165874"/>
          </a:xfrm>
          <a:prstGeom prst="rect">
            <a:avLst/>
          </a:prstGeom>
        </p:spPr>
      </p:pic>
      <p:grpSp>
        <p:nvGrpSpPr>
          <p:cNvPr id="4" name="Group 4"/>
          <p:cNvGrpSpPr>
            <a:grpSpLocks noChangeAspect="1"/>
          </p:cNvGrpSpPr>
          <p:nvPr userDrawn="1"/>
        </p:nvGrpSpPr>
        <p:grpSpPr bwMode="auto">
          <a:xfrm>
            <a:off x="3746294" y="2129856"/>
            <a:ext cx="1617944" cy="860542"/>
            <a:chOff x="310" y="249"/>
            <a:chExt cx="502" cy="267"/>
          </a:xfrm>
          <a:solidFill>
            <a:schemeClr val="accent5"/>
          </a:solidFill>
        </p:grpSpPr>
        <p:sp>
          <p:nvSpPr>
            <p:cNvPr id="5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6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7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198843304"/>
      </p:ext>
    </p:extLst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00394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4" name="Group 4"/>
          <p:cNvGrpSpPr>
            <a:grpSpLocks noChangeAspect="1"/>
          </p:cNvGrpSpPr>
          <p:nvPr userDrawn="1"/>
        </p:nvGrpSpPr>
        <p:grpSpPr bwMode="auto">
          <a:xfrm>
            <a:off x="3746294" y="2129856"/>
            <a:ext cx="1617944" cy="860542"/>
            <a:chOff x="310" y="249"/>
            <a:chExt cx="502" cy="267"/>
          </a:xfrm>
          <a:solidFill>
            <a:schemeClr val="accent5"/>
          </a:solidFill>
        </p:grpSpPr>
        <p:sp>
          <p:nvSpPr>
            <p:cNvPr id="5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6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7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47974899"/>
      </p:ext>
    </p:extLst>
  </p:cSld>
  <p:clrMapOvr>
    <a:masterClrMapping/>
  </p:clrMapOvr>
  <p:transition spd="slow">
    <p:wip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Closing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"/>
          <p:cNvGrpSpPr>
            <a:grpSpLocks noChangeAspect="1"/>
          </p:cNvGrpSpPr>
          <p:nvPr userDrawn="1"/>
        </p:nvGrpSpPr>
        <p:grpSpPr bwMode="auto">
          <a:xfrm>
            <a:off x="3746294" y="2129856"/>
            <a:ext cx="1617944" cy="860542"/>
            <a:chOff x="310" y="249"/>
            <a:chExt cx="502" cy="267"/>
          </a:xfrm>
          <a:solidFill>
            <a:schemeClr val="accent1">
              <a:lumMod val="75000"/>
            </a:schemeClr>
          </a:solidFill>
        </p:grpSpPr>
        <p:sp>
          <p:nvSpPr>
            <p:cNvPr id="5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6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7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851544963"/>
      </p:ext>
    </p:extLst>
  </p:cSld>
  <p:clrMapOvr>
    <a:masterClrMapping/>
  </p:clrMapOvr>
  <p:transition spd="slow">
    <p:wip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8473441" y="4954263"/>
            <a:ext cx="676910" cy="1892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525">
                <a:solidFill>
                  <a:schemeClr val="tx2"/>
                </a:solidFill>
              </a:defRPr>
            </a:lvl1pPr>
          </a:lstStyle>
          <a:p>
            <a:pPr defTabSz="385763">
              <a:defRPr/>
            </a:pPr>
            <a:fld id="{2F5CCB13-0A32-4557-88E9-079F0C330695}" type="slidenum">
              <a:rPr lang="en-US" kern="0" smtClean="0">
                <a:solidFill>
                  <a:srgbClr val="595959"/>
                </a:solidFill>
              </a:rPr>
              <a:pPr defTabSz="385763">
                <a:defRPr/>
              </a:pPr>
              <a:t>‹#›</a:t>
            </a:fld>
            <a:endParaRPr lang="en-US" kern="0" dirty="0">
              <a:solidFill>
                <a:srgbClr val="595959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idx="1"/>
          </p:nvPr>
        </p:nvSpPr>
        <p:spPr bwMode="auto">
          <a:xfrm>
            <a:off x="144065" y="798944"/>
            <a:ext cx="8853286" cy="41553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169863" indent="-169863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  <a:defRPr>
                <a:solidFill>
                  <a:srgbClr val="000000"/>
                </a:solidFill>
              </a:defRPr>
            </a:lvl1pPr>
            <a:lvl2pPr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defRPr>
                <a:solidFill>
                  <a:srgbClr val="000000"/>
                </a:solidFill>
              </a:defRPr>
            </a:lvl2pPr>
            <a:lvl3pPr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defRPr>
                <a:solidFill>
                  <a:srgbClr val="000000"/>
                </a:solidFill>
              </a:defRPr>
            </a:lvl3pPr>
            <a:lvl4pPr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defRPr>
                <a:solidFill>
                  <a:srgbClr val="000000"/>
                </a:solidFill>
              </a:defRPr>
            </a:lvl4pPr>
          </a:lstStyle>
          <a:p>
            <a:pPr lvl="0"/>
            <a:r>
              <a:rPr lang="en-US" dirty="0">
                <a:sym typeface="Arial" pitchFamily="34" charset="0"/>
              </a:rPr>
              <a:t>Click to edit Master text styles</a:t>
            </a:r>
          </a:p>
          <a:p>
            <a:pPr lvl="1"/>
            <a:r>
              <a:rPr lang="en-US" dirty="0">
                <a:sym typeface="Arial" pitchFamily="34" charset="0"/>
              </a:rPr>
              <a:t>Second level</a:t>
            </a:r>
          </a:p>
          <a:p>
            <a:pPr lvl="2"/>
            <a:r>
              <a:rPr lang="en-US" dirty="0">
                <a:sym typeface="Arial" pitchFamily="34" charset="0"/>
              </a:rPr>
              <a:t>Third level</a:t>
            </a:r>
          </a:p>
          <a:p>
            <a:pPr lvl="3"/>
            <a:r>
              <a:rPr lang="en-US" dirty="0">
                <a:sym typeface="Arial" pitchFamily="34" charset="0"/>
              </a:rPr>
              <a:t>Fourth level</a:t>
            </a:r>
          </a:p>
        </p:txBody>
      </p:sp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" y="41393"/>
            <a:ext cx="9144000" cy="7575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defRPr sz="2400"/>
            </a:lvl1pPr>
          </a:lstStyle>
          <a:p>
            <a:pPr lvl="0"/>
            <a:r>
              <a:rPr lang="en-US" dirty="0">
                <a:sym typeface="Arial" pitchFamily="34" charset="0"/>
              </a:rPr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257996623"/>
      </p:ext>
    </p:extLst>
  </p:cSld>
  <p:clrMapOvr>
    <a:masterClrMapping/>
  </p:clrMapOvr>
  <p:transition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6992501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5"/>
          <p:cNvSpPr>
            <a:spLocks noGrp="1"/>
          </p:cNvSpPr>
          <p:nvPr>
            <p:ph type="title"/>
          </p:nvPr>
        </p:nvSpPr>
        <p:spPr bwMode="auto">
          <a:xfrm>
            <a:off x="438150" y="341313"/>
            <a:ext cx="8345488" cy="731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24" tIns="45712" rIns="91424" bIns="45712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dirty="0"/>
              <a:t>Title Goes Here</a:t>
            </a:r>
          </a:p>
        </p:txBody>
      </p:sp>
      <p:sp>
        <p:nvSpPr>
          <p:cNvPr id="12" name="Rectangle 7"/>
          <p:cNvSpPr>
            <a:spLocks noChangeArrowheads="1"/>
          </p:cNvSpPr>
          <p:nvPr/>
        </p:nvSpPr>
        <p:spPr bwMode="ltGray">
          <a:xfrm>
            <a:off x="8515707" y="4742907"/>
            <a:ext cx="218414" cy="15451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61586" tIns="30792" rIns="61586" bIns="30792" anchor="b">
            <a:spAutoFit/>
          </a:bodyPr>
          <a:lstStyle/>
          <a:p>
            <a:pPr algn="r" defTabSz="610744" fontAlgn="auto">
              <a:spcBef>
                <a:spcPts val="0"/>
              </a:spcBef>
              <a:spcAft>
                <a:spcPts val="0"/>
              </a:spcAft>
              <a:defRPr/>
            </a:pPr>
            <a:fld id="{6A1E46DC-7EF6-4EA2-B285-14272867D133}" type="slidenum">
              <a:rPr lang="en-US" sz="600">
                <a:solidFill>
                  <a:schemeClr val="accent3">
                    <a:lumMod val="85000"/>
                  </a:schemeClr>
                </a:solidFill>
                <a:latin typeface="+mn-lt"/>
                <a:ea typeface="+mn-ea"/>
                <a:cs typeface="CiscoSans Thin"/>
              </a:rPr>
              <a:pPr algn="r" defTabSz="610744" fontAlgn="auto">
                <a:spcBef>
                  <a:spcPts val="0"/>
                </a:spcBef>
                <a:spcAft>
                  <a:spcPts val="0"/>
                </a:spcAft>
                <a:defRPr/>
              </a:pPr>
              <a:t>‹#›</a:t>
            </a:fld>
            <a:endParaRPr lang="en-US" sz="600" dirty="0">
              <a:solidFill>
                <a:schemeClr val="accent3">
                  <a:lumMod val="85000"/>
                </a:schemeClr>
              </a:solidFill>
              <a:latin typeface="+mn-lt"/>
              <a:ea typeface="+mn-ea"/>
              <a:cs typeface="CiscoSans Thin"/>
            </a:endParaRPr>
          </a:p>
        </p:txBody>
      </p:sp>
      <p:sp>
        <p:nvSpPr>
          <p:cNvPr id="13" name="Rectangle 4"/>
          <p:cNvSpPr>
            <a:spLocks noChangeArrowheads="1"/>
          </p:cNvSpPr>
          <p:nvPr/>
        </p:nvSpPr>
        <p:spPr bwMode="ltGray">
          <a:xfrm>
            <a:off x="5867508" y="4741653"/>
            <a:ext cx="2658018" cy="1545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61586" tIns="30792" rIns="61586" bIns="30792" anchor="b">
            <a:spAutoFit/>
          </a:bodyPr>
          <a:lstStyle/>
          <a:p>
            <a:pPr defTabSz="610744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600" dirty="0">
                <a:solidFill>
                  <a:schemeClr val="accent3">
                    <a:lumMod val="85000"/>
                  </a:schemeClr>
                </a:solidFill>
                <a:latin typeface="+mn-lt"/>
                <a:ea typeface="+mn-ea"/>
                <a:cs typeface="CiscoSans Thin"/>
              </a:rPr>
              <a:t>© 2016  Cisco and/or its affiliates. All rights reserved.   Cisco Confidential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508039" y="4715197"/>
            <a:ext cx="340257" cy="180974"/>
            <a:chOff x="310" y="249"/>
            <a:chExt cx="502" cy="267"/>
          </a:xfrm>
          <a:solidFill>
            <a:schemeClr val="accent5"/>
          </a:solidFill>
        </p:grpSpPr>
        <p:sp>
          <p:nvSpPr>
            <p:cNvPr id="7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62" r:id="rId1"/>
    <p:sldLayoutId id="2147484013" r:id="rId2"/>
    <p:sldLayoutId id="2147484014" r:id="rId3"/>
    <p:sldLayoutId id="2147483965" r:id="rId4"/>
    <p:sldLayoutId id="2147483967" r:id="rId5"/>
    <p:sldLayoutId id="2147483995" r:id="rId6"/>
    <p:sldLayoutId id="2147484007" r:id="rId7"/>
    <p:sldLayoutId id="2147484010" r:id="rId8"/>
    <p:sldLayoutId id="2147484011" r:id="rId9"/>
    <p:sldLayoutId id="2147484015" r:id="rId10"/>
    <p:sldLayoutId id="2147483998" r:id="rId11"/>
    <p:sldLayoutId id="2147484027" r:id="rId12"/>
    <p:sldLayoutId id="2147484029" r:id="rId13"/>
    <p:sldLayoutId id="2147484031" r:id="rId14"/>
  </p:sldLayoutIdLst>
  <p:transition spd="slow">
    <p:wipe/>
  </p:transition>
  <p:txStyles>
    <p:titleStyle>
      <a:lvl1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lang="en-US" sz="3200" kern="1200" dirty="0">
          <a:solidFill>
            <a:schemeClr val="accent4"/>
          </a:solidFill>
          <a:latin typeface="+mj-lt"/>
          <a:ea typeface="ＭＳ Ｐゴシック" charset="0"/>
          <a:cs typeface="CiscoSans"/>
        </a:defRPr>
      </a:lvl1pPr>
      <a:lvl2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2pPr>
      <a:lvl3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3pPr>
      <a:lvl4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4pPr>
      <a:lvl5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5pPr>
      <a:lvl6pPr marL="4572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6pPr>
      <a:lvl7pPr marL="9144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7pPr>
      <a:lvl8pPr marL="13716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8pPr>
      <a:lvl9pPr marL="18288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9pPr>
    </p:titleStyle>
    <p:bodyStyle>
      <a:lvl1pPr marL="169863" indent="-169863" algn="l" defTabSz="684213" rtl="0" eaLnBrk="1" fontAlgn="base" hangingPunct="1">
        <a:lnSpc>
          <a:spcPct val="95000"/>
        </a:lnSpc>
        <a:spcBef>
          <a:spcPts val="1075"/>
        </a:spcBef>
        <a:spcAft>
          <a:spcPct val="0"/>
        </a:spcAft>
        <a:buClr>
          <a:schemeClr val="tx2"/>
        </a:buClr>
        <a:buSzPct val="90000"/>
        <a:buFont typeface="Arial" charset="0"/>
        <a:buChar char="•"/>
        <a:defRPr lang="en-US" sz="15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1pPr>
      <a:lvl2pPr marL="358775" indent="-215900" algn="l" defTabSz="684213" rtl="0" eaLnBrk="1" fontAlgn="base" hangingPunct="1">
        <a:lnSpc>
          <a:spcPct val="95000"/>
        </a:lnSpc>
        <a:spcBef>
          <a:spcPts val="600"/>
        </a:spcBef>
        <a:spcAft>
          <a:spcPct val="0"/>
        </a:spcAft>
        <a:buClr>
          <a:schemeClr val="tx2"/>
        </a:buClr>
        <a:buFont typeface="Arial" charset="0"/>
        <a:buChar char="•"/>
        <a:defRPr lang="en-US" sz="14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2pPr>
      <a:lvl3pPr marL="431800" indent="-169863" algn="l" defTabSz="684213" rtl="0" eaLnBrk="1" fontAlgn="base" hangingPunct="1">
        <a:lnSpc>
          <a:spcPct val="95000"/>
        </a:lnSpc>
        <a:spcBef>
          <a:spcPts val="625"/>
        </a:spcBef>
        <a:spcAft>
          <a:spcPct val="0"/>
        </a:spcAft>
        <a:buFont typeface="Arial" charset="0"/>
        <a:buChar char="•"/>
        <a:defRPr lang="en-US" sz="12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3pPr>
      <a:lvl4pPr marL="503238" indent="-169863" algn="l" defTabSz="684213" rtl="0" eaLnBrk="1" fontAlgn="base" hangingPunct="1">
        <a:lnSpc>
          <a:spcPct val="95000"/>
        </a:lnSpc>
        <a:spcBef>
          <a:spcPts val="625"/>
        </a:spcBef>
        <a:spcAft>
          <a:spcPct val="0"/>
        </a:spcAft>
        <a:buFont typeface="Arial" charset="0"/>
        <a:buChar char="•"/>
        <a:defRPr lang="en-US" sz="11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4pPr>
      <a:lvl5pPr marL="574675" indent="-169863" algn="l" defTabSz="684213" rtl="0" eaLnBrk="1" fontAlgn="base" hangingPunct="1">
        <a:lnSpc>
          <a:spcPct val="95000"/>
        </a:lnSpc>
        <a:spcBef>
          <a:spcPts val="625"/>
        </a:spcBef>
        <a:spcAft>
          <a:spcPct val="0"/>
        </a:spcAft>
        <a:buFont typeface="Arial" charset="0"/>
        <a:buChar char="•"/>
        <a:defRPr lang="en-US" sz="11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5pPr>
      <a:lvl6pPr marL="863856" indent="-171445" algn="l" defTabSz="685777" rtl="0" eaLnBrk="1" latinLnBrk="0" hangingPunct="1">
        <a:spcBef>
          <a:spcPts val="600"/>
        </a:spcBef>
        <a:buFont typeface="Arial" pitchFamily="34" charset="0"/>
        <a:buChar char="•"/>
        <a:defRPr sz="9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935844" indent="-171422" algn="l" defTabSz="685777" rtl="0" eaLnBrk="1" latinLnBrk="0" hangingPunct="1">
        <a:spcBef>
          <a:spcPts val="600"/>
        </a:spcBef>
        <a:buFont typeface="Arial" pitchFamily="34" charset="0"/>
        <a:buChar char="•"/>
        <a:defRPr sz="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400220" indent="0" algn="l" defTabSz="685777" rtl="0" eaLnBrk="1" latinLnBrk="0" hangingPunct="1">
        <a:spcBef>
          <a:spcPct val="20000"/>
        </a:spcBef>
        <a:buFont typeface="Arial" pitchFamily="34" charset="0"/>
        <a:buNone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553" indent="-171445" algn="l" defTabSz="685777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342886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777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28665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555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714441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057332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400220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743110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orient="horz" pos="1620" userDrawn="1">
          <p15:clr>
            <a:srgbClr val="F26B43"/>
          </p15:clr>
        </p15:guide>
        <p15:guide id="2" pos="336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9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3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7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9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3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3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3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3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13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Chapter 8: DHCP</a:t>
            </a:r>
          </a:p>
        </p:txBody>
      </p:sp>
      <p:sp>
        <p:nvSpPr>
          <p:cNvPr id="7" name="Subtitle 6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3246781" cy="902174"/>
          </a:xfrm>
        </p:spPr>
        <p:txBody>
          <a:bodyPr/>
          <a:lstStyle/>
          <a:p>
            <a:r>
              <a:rPr lang="en-US" dirty="0"/>
              <a:t>CCNA Routing and Switching</a:t>
            </a:r>
          </a:p>
          <a:p>
            <a:r>
              <a:rPr lang="en-US" dirty="0"/>
              <a:t>Routing and Switching Essentials v6.0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2938014"/>
      </p:ext>
    </p:extLst>
  </p:cSld>
  <p:clrMapOvr>
    <a:masterClrMapping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34"/>
          <p:cNvSpPr>
            <a:spLocks noGrp="1" noChangeArrowheads="1"/>
          </p:cNvSpPr>
          <p:nvPr>
            <p:ph idx="1"/>
          </p:nvPr>
        </p:nvSpPr>
        <p:spPr>
          <a:xfrm>
            <a:off x="145357" y="681588"/>
            <a:ext cx="8853286" cy="4155319"/>
          </a:xfrm>
        </p:spPr>
        <p:txBody>
          <a:bodyPr/>
          <a:lstStyle/>
          <a:p>
            <a:r>
              <a:rPr lang="en-CA" sz="1600" dirty="0"/>
              <a:t>8.1 DHCPv4</a:t>
            </a:r>
          </a:p>
          <a:p>
            <a:pPr marL="469106" lvl="1" indent="-214313">
              <a:buFont typeface="Arial" panose="020B0604020202020204" pitchFamily="34" charset="0"/>
              <a:buChar char="•"/>
            </a:pPr>
            <a:r>
              <a:rPr lang="en-US" sz="1600" dirty="0"/>
              <a:t>Implement DHCPv4 to operate across multiple LANs in a small to medium-sized business network.</a:t>
            </a:r>
          </a:p>
          <a:p>
            <a:pPr marL="542131" lvl="2" indent="-214313">
              <a:buFont typeface="Arial" panose="020B0604020202020204" pitchFamily="34" charset="0"/>
              <a:buChar char="•"/>
            </a:pPr>
            <a:r>
              <a:rPr lang="en-US" sz="1400" dirty="0"/>
              <a:t>Explain how DHCPv4 operates in a small- to medium-sized business network.</a:t>
            </a:r>
          </a:p>
          <a:p>
            <a:pPr marL="542131" lvl="2" indent="-214313">
              <a:buFont typeface="Arial" panose="020B0604020202020204" pitchFamily="34" charset="0"/>
              <a:buChar char="•"/>
            </a:pPr>
            <a:r>
              <a:rPr lang="en-US" sz="1400" dirty="0"/>
              <a:t>Configure a router as a DHCPv4 server.</a:t>
            </a:r>
          </a:p>
          <a:p>
            <a:pPr marL="542131" lvl="2" indent="-214313">
              <a:buFont typeface="Arial" panose="020B0604020202020204" pitchFamily="34" charset="0"/>
              <a:buChar char="•"/>
            </a:pPr>
            <a:r>
              <a:rPr lang="en-US" sz="1400" dirty="0"/>
              <a:t>Configure a router as a DHCPv4 client.</a:t>
            </a:r>
          </a:p>
          <a:p>
            <a:pPr marL="542131" lvl="2" indent="-214313">
              <a:buFont typeface="Arial" panose="020B0604020202020204" pitchFamily="34" charset="0"/>
              <a:buChar char="•"/>
            </a:pPr>
            <a:r>
              <a:rPr lang="en-US" sz="1400" dirty="0"/>
              <a:t>Troubleshoot a DHCP configuration for IPv4 in a switched network.</a:t>
            </a:r>
          </a:p>
          <a:p>
            <a:pPr marL="351631" indent="-285750"/>
            <a:r>
              <a:rPr lang="en-CA" sz="1600" dirty="0"/>
              <a:t>8.2 DHCPv6</a:t>
            </a:r>
          </a:p>
          <a:p>
            <a:pPr marL="469106" lvl="1" indent="-214313">
              <a:buFont typeface="Arial" panose="020B0604020202020204" pitchFamily="34" charset="0"/>
              <a:buChar char="•"/>
            </a:pPr>
            <a:r>
              <a:rPr lang="en-US" sz="1600" dirty="0"/>
              <a:t>Implement DHCPv6 to operate across multiple LANs in a small to medium-sized business network.</a:t>
            </a:r>
          </a:p>
          <a:p>
            <a:pPr marL="469106" lvl="1" indent="-214313">
              <a:buFont typeface="Arial" panose="020B0604020202020204" pitchFamily="34" charset="0"/>
              <a:buChar char="•"/>
            </a:pPr>
            <a:r>
              <a:rPr lang="en-US" dirty="0"/>
              <a:t>Explain the operation of DHCPv6.</a:t>
            </a:r>
          </a:p>
          <a:p>
            <a:pPr marL="469106" lvl="1" indent="-214313">
              <a:buFont typeface="Arial" panose="020B0604020202020204" pitchFamily="34" charset="0"/>
              <a:buChar char="•"/>
            </a:pPr>
            <a:r>
              <a:rPr lang="en-US" dirty="0"/>
              <a:t>Configure stateless DHCPv6 for a small to medium-sized business.</a:t>
            </a:r>
          </a:p>
          <a:p>
            <a:pPr marL="469106" lvl="1" indent="-214313">
              <a:buFont typeface="Arial" panose="020B0604020202020204" pitchFamily="34" charset="0"/>
              <a:buChar char="•"/>
            </a:pPr>
            <a:r>
              <a:rPr lang="en-US" dirty="0"/>
              <a:t>Configure </a:t>
            </a:r>
            <a:r>
              <a:rPr lang="en-US" dirty="0" err="1"/>
              <a:t>stateful</a:t>
            </a:r>
            <a:r>
              <a:rPr lang="en-US" dirty="0"/>
              <a:t> DHCPv6 for a small to medium-sized business.</a:t>
            </a:r>
          </a:p>
          <a:p>
            <a:pPr marL="469106" lvl="1" indent="-214313">
              <a:buFont typeface="Arial" panose="020B0604020202020204" pitchFamily="34" charset="0"/>
              <a:buChar char="•"/>
            </a:pPr>
            <a:r>
              <a:rPr lang="en-US" dirty="0"/>
              <a:t>Troubleshoot a DHCP configuration for IPv6 in a switched network.</a:t>
            </a:r>
            <a:endParaRPr lang="en-US" sz="1400" dirty="0"/>
          </a:p>
        </p:txBody>
      </p:sp>
      <p:sp>
        <p:nvSpPr>
          <p:cNvPr id="4098" name="Rectangle 3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/>
              <a:t>Chapter 8 - Sections &amp; Objectives</a:t>
            </a:r>
          </a:p>
        </p:txBody>
      </p:sp>
    </p:spTree>
    <p:extLst>
      <p:ext uri="{BB962C8B-B14F-4D97-AF65-F5344CB8AC3E}">
        <p14:creationId xmlns:p14="http://schemas.microsoft.com/office/powerpoint/2010/main" val="1758868671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7598042" cy="1802391"/>
          </a:xfrm>
        </p:spPr>
        <p:txBody>
          <a:bodyPr/>
          <a:lstStyle/>
          <a:p>
            <a:r>
              <a:rPr lang="en-US" dirty="0"/>
              <a:t>8.1 DHCPv4</a:t>
            </a:r>
          </a:p>
        </p:txBody>
      </p:sp>
    </p:spTree>
    <p:extLst>
      <p:ext uri="{BB962C8B-B14F-4D97-AF65-F5344CB8AC3E}">
        <p14:creationId xmlns:p14="http://schemas.microsoft.com/office/powerpoint/2010/main" val="673099643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ja-JP" dirty="0"/>
              <a:t>DHCPv4 assigns IPv4 addresses and other network configuration information dynamically. </a:t>
            </a:r>
          </a:p>
          <a:p>
            <a:pPr lvl="1"/>
            <a:r>
              <a:rPr lang="en-US" altLang="ja-JP" dirty="0"/>
              <a:t>A dedicated DHCPv4 server is scalable and relatively easy to manage.</a:t>
            </a:r>
          </a:p>
          <a:p>
            <a:pPr lvl="1"/>
            <a:r>
              <a:rPr lang="en-US" altLang="ja-JP" dirty="0"/>
              <a:t>A Cisco router can be configured to provide DHCPv4 services in a small network.</a:t>
            </a: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DHCPv4 Operation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Introducing DHCPv4</a:t>
            </a:r>
          </a:p>
        </p:txBody>
      </p:sp>
      <p:pic>
        <p:nvPicPr>
          <p:cNvPr id="4" name="Picture 3" descr="Routing and Switching Essentials - Mozilla Firefox">
            <a:extLst>
              <a:ext uri="{FF2B5EF4-FFF2-40B4-BE49-F238E27FC236}">
                <a16:creationId xmlns:a16="http://schemas.microsoft.com/office/drawing/2014/main" id="{8EC4BF59-4093-445A-8A32-E5F28E367B9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779148" y="1911928"/>
            <a:ext cx="5037286" cy="2719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2478232"/>
      </p:ext>
    </p:extLst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5041425" y="529251"/>
            <a:ext cx="3955925" cy="4201228"/>
          </a:xfrm>
        </p:spPr>
        <p:txBody>
          <a:bodyPr/>
          <a:lstStyle/>
          <a:p>
            <a:r>
              <a:rPr lang="en-US" altLang="ja-JP" dirty="0"/>
              <a:t>Four step process for a client to obtain a lease:</a:t>
            </a:r>
          </a:p>
          <a:p>
            <a:pPr marL="142875" lvl="1" indent="0">
              <a:buNone/>
            </a:pPr>
            <a:r>
              <a:rPr lang="en-US" altLang="ja-JP" dirty="0" smtClean="0"/>
              <a:t>1.</a:t>
            </a:r>
            <a:r>
              <a:rPr lang="en-US" altLang="ja-JP" b="1" dirty="0" smtClean="0"/>
              <a:t> DHCP </a:t>
            </a:r>
            <a:r>
              <a:rPr lang="en-US" altLang="ja-JP" b="1" dirty="0"/>
              <a:t>Discover (DHCPDISCOVER) -  </a:t>
            </a:r>
            <a:r>
              <a:rPr lang="en-US" altLang="ja-JP" dirty="0"/>
              <a:t>client uses Layer 2 and Layer 3 broadcast addresses to find a DHCP server.</a:t>
            </a:r>
          </a:p>
          <a:p>
            <a:pPr marL="142875" lvl="1" indent="0">
              <a:buNone/>
            </a:pPr>
            <a:r>
              <a:rPr lang="en-US" altLang="ja-JP" dirty="0" smtClean="0"/>
              <a:t>2.</a:t>
            </a:r>
            <a:r>
              <a:rPr lang="en-US" altLang="ja-JP" b="1" dirty="0" smtClean="0"/>
              <a:t> DHCP </a:t>
            </a:r>
            <a:r>
              <a:rPr lang="en-US" altLang="ja-JP" b="1" dirty="0"/>
              <a:t>Offer (DHCPOFFER) </a:t>
            </a:r>
            <a:r>
              <a:rPr lang="en-US" altLang="ja-JP" dirty="0"/>
              <a:t>- DHCPv4 server sends the binding DHCPOFFER message to the requesting client as a unicast.</a:t>
            </a:r>
          </a:p>
          <a:p>
            <a:pPr marL="142875" lvl="1" indent="0">
              <a:buNone/>
            </a:pPr>
            <a:r>
              <a:rPr lang="en-US" altLang="ja-JP" dirty="0" smtClean="0"/>
              <a:t>3.</a:t>
            </a:r>
            <a:r>
              <a:rPr lang="en-US" altLang="ja-JP" b="1" dirty="0" smtClean="0"/>
              <a:t> DHCP </a:t>
            </a:r>
            <a:r>
              <a:rPr lang="en-US" altLang="ja-JP" b="1" dirty="0"/>
              <a:t>Request (DHCPREQUEST) </a:t>
            </a:r>
            <a:r>
              <a:rPr lang="en-US" altLang="ja-JP" dirty="0"/>
              <a:t>– the client sends back a broadcast  DHCPREQUEST in response to the servers offer.</a:t>
            </a:r>
          </a:p>
          <a:p>
            <a:pPr marL="142875" lvl="1" indent="0">
              <a:buNone/>
            </a:pPr>
            <a:r>
              <a:rPr lang="en-US" altLang="ja-JP" dirty="0" smtClean="0"/>
              <a:t>4.</a:t>
            </a:r>
            <a:r>
              <a:rPr lang="en-US" altLang="ja-JP" b="1" dirty="0" smtClean="0"/>
              <a:t> DHCP </a:t>
            </a:r>
            <a:r>
              <a:rPr lang="en-US" altLang="ja-JP" b="1" dirty="0"/>
              <a:t>Acknowledgment (DHCPACK) </a:t>
            </a:r>
            <a:r>
              <a:rPr lang="en-US" altLang="ja-JP" dirty="0"/>
              <a:t>– the server replies with a unicast DHCPACK message.</a:t>
            </a:r>
          </a:p>
          <a:p>
            <a:pPr lvl="1"/>
            <a:endParaRPr lang="en-US" altLang="ja-JP" dirty="0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DHCPv4 Operation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DHCPv4 Operation</a:t>
            </a:r>
          </a:p>
        </p:txBody>
      </p:sp>
      <p:pic>
        <p:nvPicPr>
          <p:cNvPr id="3" name="Picture 2" descr="Routing and Switching Essentials - Mozilla Firefox">
            <a:extLst>
              <a:ext uri="{FF2B5EF4-FFF2-40B4-BE49-F238E27FC236}">
                <a16:creationId xmlns:a16="http://schemas.microsoft.com/office/drawing/2014/main" id="{DF0DA953-B8CD-4C37-B02D-7B1F8BC46AD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46650" y="914094"/>
            <a:ext cx="4854998" cy="3315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3568412"/>
      </p:ext>
    </p:extLst>
  </p:cSld>
  <p:clrMapOvr>
    <a:masterClrMapping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144065" y="798944"/>
            <a:ext cx="3704239" cy="4155319"/>
          </a:xfrm>
        </p:spPr>
        <p:txBody>
          <a:bodyPr/>
          <a:lstStyle/>
          <a:p>
            <a:r>
              <a:rPr lang="en-US" altLang="ja-JP" dirty="0"/>
              <a:t>DHCPv4 messages: </a:t>
            </a:r>
          </a:p>
          <a:p>
            <a:pPr lvl="1"/>
            <a:r>
              <a:rPr lang="en-US" altLang="ja-JP" dirty="0" smtClean="0"/>
              <a:t>If sent </a:t>
            </a:r>
            <a:r>
              <a:rPr lang="en-US" altLang="ja-JP" dirty="0"/>
              <a:t>from the </a:t>
            </a:r>
            <a:r>
              <a:rPr lang="en-US" altLang="ja-JP" dirty="0" smtClean="0"/>
              <a:t>client, </a:t>
            </a:r>
            <a:r>
              <a:rPr lang="en-US" altLang="ja-JP" dirty="0"/>
              <a:t>use UDP source port 68 and destination port 67.</a:t>
            </a:r>
          </a:p>
          <a:p>
            <a:pPr lvl="1"/>
            <a:r>
              <a:rPr lang="en-US" altLang="ja-JP" dirty="0" smtClean="0"/>
              <a:t>If sent </a:t>
            </a:r>
            <a:r>
              <a:rPr lang="en-US" altLang="ja-JP" dirty="0"/>
              <a:t>from the </a:t>
            </a:r>
            <a:r>
              <a:rPr lang="en-US" altLang="ja-JP" dirty="0" smtClean="0"/>
              <a:t>server, </a:t>
            </a:r>
            <a:r>
              <a:rPr lang="en-US" altLang="ja-JP" dirty="0"/>
              <a:t>use UDP source port 67 and destination port 68. </a:t>
            </a:r>
          </a:p>
          <a:p>
            <a:endParaRPr lang="en-US" altLang="ja-JP" dirty="0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DHCPv4 Operation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DHCPv4 Message Format</a:t>
            </a:r>
          </a:p>
        </p:txBody>
      </p:sp>
      <p:pic>
        <p:nvPicPr>
          <p:cNvPr id="3" name="Picture 2" descr="Routing and Switching Essentials - Mozilla Firefox">
            <a:extLst>
              <a:ext uri="{FF2B5EF4-FFF2-40B4-BE49-F238E27FC236}">
                <a16:creationId xmlns:a16="http://schemas.microsoft.com/office/drawing/2014/main" id="{46F7C288-FDBB-4F71-BA0E-376923F2A49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669346" y="855720"/>
            <a:ext cx="5257945" cy="314416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83808CD-7BB4-49E7-9732-38DAD07CEDA0}"/>
              </a:ext>
            </a:extLst>
          </p:cNvPr>
          <p:cNvSpPr txBox="1"/>
          <p:nvPr/>
        </p:nvSpPr>
        <p:spPr>
          <a:xfrm>
            <a:off x="4391076" y="4133891"/>
            <a:ext cx="425905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rgbClr val="000000"/>
                </a:solidFill>
                <a:latin typeface="+mn-lt"/>
              </a:rPr>
              <a:t>Format and fields of a DHCPv4 Message</a:t>
            </a:r>
          </a:p>
        </p:txBody>
      </p:sp>
    </p:spTree>
    <p:extLst>
      <p:ext uri="{BB962C8B-B14F-4D97-AF65-F5344CB8AC3E}">
        <p14:creationId xmlns:p14="http://schemas.microsoft.com/office/powerpoint/2010/main" val="3138511343"/>
      </p:ext>
    </p:extLst>
  </p:cSld>
  <p:clrMapOvr>
    <a:masterClrMapping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Routing and Switching Essentials - Mozilla Firefox">
            <a:extLst>
              <a:ext uri="{FF2B5EF4-FFF2-40B4-BE49-F238E27FC236}">
                <a16:creationId xmlns:a16="http://schemas.microsoft.com/office/drawing/2014/main" id="{B332B9D6-BD34-4908-97D8-E5F0E3E2C48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27530" y="962993"/>
            <a:ext cx="4344470" cy="3193371"/>
          </a:xfrm>
        </p:spPr>
      </p:pic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DHCPv4 Operation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DHCPv4 Discover and Offer Messages</a:t>
            </a:r>
          </a:p>
        </p:txBody>
      </p:sp>
      <p:pic>
        <p:nvPicPr>
          <p:cNvPr id="7" name="Picture 6" descr="Routing and Switching Essentials - Mozilla Firefox">
            <a:extLst>
              <a:ext uri="{FF2B5EF4-FFF2-40B4-BE49-F238E27FC236}">
                <a16:creationId xmlns:a16="http://schemas.microsoft.com/office/drawing/2014/main" id="{3337EE4D-892B-4DDD-A8A3-10ECB1C8D8F1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811601" y="1002111"/>
            <a:ext cx="4204915" cy="3115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2605874"/>
      </p:ext>
    </p:extLst>
  </p:cSld>
  <p:clrMapOvr>
    <a:masterClrMapping/>
  </p:clrMapOvr>
  <p:transition spd="slow">
    <p:wip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104945" y="759825"/>
            <a:ext cx="3503755" cy="4155319"/>
          </a:xfrm>
        </p:spPr>
        <p:txBody>
          <a:bodyPr/>
          <a:lstStyle/>
          <a:p>
            <a:r>
              <a:rPr lang="en-US" altLang="ja-JP" sz="1600" dirty="0"/>
              <a:t>Configuring</a:t>
            </a:r>
            <a:r>
              <a:rPr lang="en-US" altLang="ja-JP" dirty="0"/>
              <a:t> a Cisco router as a DHCPv4 server:</a:t>
            </a:r>
          </a:p>
          <a:p>
            <a:pPr lvl="1"/>
            <a:r>
              <a:rPr lang="en-US" altLang="ja-JP" dirty="0"/>
              <a:t>Excluding IPv4 Addresses – </a:t>
            </a:r>
            <a:r>
              <a:rPr lang="en-US" altLang="ja-JP" b="1" dirty="0"/>
              <a:t>ip </a:t>
            </a:r>
            <a:r>
              <a:rPr lang="en-US" altLang="ja-JP" b="1" dirty="0" err="1"/>
              <a:t>dhcp</a:t>
            </a:r>
            <a:r>
              <a:rPr lang="en-US" altLang="ja-JP" b="1" dirty="0"/>
              <a:t> excluded-address </a:t>
            </a:r>
            <a:r>
              <a:rPr lang="en-US" altLang="ja-JP" dirty="0"/>
              <a:t>can exclude a single address or a range of addresses from being assigned.</a:t>
            </a:r>
          </a:p>
          <a:p>
            <a:pPr lvl="1"/>
            <a:r>
              <a:rPr lang="en-US" altLang="ja-JP" dirty="0"/>
              <a:t>Configuring a DHCPv4 Pool - </a:t>
            </a:r>
            <a:r>
              <a:rPr lang="en-US" altLang="ja-JP" b="1" dirty="0"/>
              <a:t>ip </a:t>
            </a:r>
            <a:r>
              <a:rPr lang="en-US" altLang="ja-JP" b="1" dirty="0" err="1"/>
              <a:t>dhcp</a:t>
            </a:r>
            <a:r>
              <a:rPr lang="en-US" altLang="ja-JP" b="1" dirty="0"/>
              <a:t> pool </a:t>
            </a:r>
            <a:r>
              <a:rPr lang="en-US" altLang="ja-JP" i="1" dirty="0"/>
              <a:t>pool-name</a:t>
            </a:r>
            <a:r>
              <a:rPr lang="en-US" altLang="ja-JP" dirty="0"/>
              <a:t> command creates a pool with the specified name and puts the router in DHCPv4 configuration mode.</a:t>
            </a:r>
          </a:p>
          <a:p>
            <a:pPr lvl="1"/>
            <a:r>
              <a:rPr lang="en-US" altLang="ja-JP" dirty="0"/>
              <a:t>Address pool assigned using </a:t>
            </a:r>
            <a:r>
              <a:rPr lang="en-US" altLang="ja-JP" b="1" dirty="0"/>
              <a:t>network </a:t>
            </a:r>
            <a:r>
              <a:rPr lang="en-US" altLang="ja-JP" dirty="0"/>
              <a:t>command.</a:t>
            </a:r>
          </a:p>
          <a:p>
            <a:pPr lvl="1"/>
            <a:r>
              <a:rPr lang="en-US" altLang="ja-JP" dirty="0"/>
              <a:t>Default gateway assigned using</a:t>
            </a:r>
            <a:r>
              <a:rPr lang="en-US" altLang="ja-JP" b="1" dirty="0"/>
              <a:t> default-router </a:t>
            </a:r>
            <a:r>
              <a:rPr lang="en-US" altLang="ja-JP" dirty="0"/>
              <a:t>command.</a:t>
            </a:r>
          </a:p>
          <a:p>
            <a:pPr lvl="1"/>
            <a:r>
              <a:rPr lang="en-US" altLang="ja-JP" dirty="0"/>
              <a:t>Other commands are optional.</a:t>
            </a:r>
          </a:p>
          <a:p>
            <a:pPr lvl="1"/>
            <a:endParaRPr lang="en-US" altLang="ja-JP" dirty="0"/>
          </a:p>
          <a:p>
            <a:endParaRPr lang="en-US" altLang="ja-JP" dirty="0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Configuring a Basic DHCPv4 Server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Configuring a Basic DHCPv4 Server</a:t>
            </a:r>
          </a:p>
        </p:txBody>
      </p:sp>
      <p:pic>
        <p:nvPicPr>
          <p:cNvPr id="4" name="Picture 3" descr="Routing and Switching Essentials - Mozilla Firefox">
            <a:extLst>
              <a:ext uri="{FF2B5EF4-FFF2-40B4-BE49-F238E27FC236}">
                <a16:creationId xmlns:a16="http://schemas.microsoft.com/office/drawing/2014/main" id="{03A655B2-3DA2-4946-821B-570DC6F6560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543062" y="1246908"/>
            <a:ext cx="5447812" cy="24351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9983280"/>
      </p:ext>
    </p:extLst>
  </p:cSld>
  <p:clrMapOvr>
    <a:masterClrMapping/>
  </p:clrMapOvr>
  <p:transition spd="slow">
    <p:wip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163625" y="3285427"/>
            <a:ext cx="8496281" cy="757551"/>
          </a:xfrm>
        </p:spPr>
        <p:txBody>
          <a:bodyPr/>
          <a:lstStyle/>
          <a:p>
            <a:r>
              <a:rPr lang="en-US" altLang="ja-JP" dirty="0"/>
              <a:t>Verify DHCPv4 configuration using the </a:t>
            </a:r>
            <a:r>
              <a:rPr lang="en-US" altLang="ja-JP" b="1" dirty="0"/>
              <a:t>show running-config |section </a:t>
            </a:r>
            <a:r>
              <a:rPr lang="en-US" altLang="ja-JP" b="1" dirty="0" err="1"/>
              <a:t>dhcp</a:t>
            </a:r>
            <a:r>
              <a:rPr lang="en-US" altLang="ja-JP" dirty="0"/>
              <a:t> command.</a:t>
            </a:r>
          </a:p>
          <a:p>
            <a:r>
              <a:rPr lang="en-US" altLang="ja-JP" dirty="0"/>
              <a:t>Verify the operation of DHCPv4 using the </a:t>
            </a:r>
            <a:r>
              <a:rPr lang="en-US" altLang="ja-JP" b="1" dirty="0"/>
              <a:t>show ip </a:t>
            </a:r>
            <a:r>
              <a:rPr lang="en-US" altLang="ja-JP" b="1" dirty="0" err="1"/>
              <a:t>dhcp</a:t>
            </a:r>
            <a:r>
              <a:rPr lang="en-US" altLang="ja-JP" b="1" dirty="0"/>
              <a:t> binding</a:t>
            </a:r>
            <a:r>
              <a:rPr lang="en-US" altLang="ja-JP" dirty="0"/>
              <a:t> command. </a:t>
            </a:r>
          </a:p>
          <a:p>
            <a:r>
              <a:rPr lang="en-US" altLang="ja-JP" dirty="0"/>
              <a:t> Verify that messages are being received or sent by the router using the </a:t>
            </a:r>
            <a:r>
              <a:rPr lang="en-US" altLang="ja-JP" b="1" dirty="0"/>
              <a:t>show ip </a:t>
            </a:r>
            <a:r>
              <a:rPr lang="en-US" altLang="ja-JP" b="1" dirty="0" err="1"/>
              <a:t>dhcp</a:t>
            </a:r>
            <a:r>
              <a:rPr lang="en-US" altLang="ja-JP" b="1" dirty="0"/>
              <a:t> server statistics </a:t>
            </a:r>
            <a:r>
              <a:rPr lang="en-US" altLang="ja-JP" dirty="0"/>
              <a:t>command.</a:t>
            </a:r>
          </a:p>
          <a:p>
            <a:pPr marL="0" indent="-46037">
              <a:buNone/>
            </a:pPr>
            <a:endParaRPr lang="en-US" altLang="ja-JP" dirty="0"/>
          </a:p>
          <a:p>
            <a:endParaRPr lang="en-US" altLang="ja-JP" dirty="0"/>
          </a:p>
          <a:p>
            <a:endParaRPr lang="en-US" altLang="ja-JP" dirty="0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Configuring a Basic DHCPv4 Server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Verifying DHCPv4</a:t>
            </a:r>
          </a:p>
        </p:txBody>
      </p:sp>
      <p:pic>
        <p:nvPicPr>
          <p:cNvPr id="3" name="Picture 2" descr="Routing and Switching Essentials - Mozilla Firefox">
            <a:extLst>
              <a:ext uri="{FF2B5EF4-FFF2-40B4-BE49-F238E27FC236}">
                <a16:creationId xmlns:a16="http://schemas.microsoft.com/office/drawing/2014/main" id="{C7F9B84D-5028-4564-8EE7-139323BE89C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95650" y="798944"/>
            <a:ext cx="3753137" cy="2405391"/>
          </a:xfrm>
          <a:prstGeom prst="rect">
            <a:avLst/>
          </a:prstGeom>
        </p:spPr>
      </p:pic>
      <p:pic>
        <p:nvPicPr>
          <p:cNvPr id="7" name="Picture 6" descr="Routing and Switching Essentials - Mozilla Firefox">
            <a:extLst>
              <a:ext uri="{FF2B5EF4-FFF2-40B4-BE49-F238E27FC236}">
                <a16:creationId xmlns:a16="http://schemas.microsoft.com/office/drawing/2014/main" id="{B7D1F15E-2A17-46B5-BAC8-1248BF6A0E25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677030" y="461331"/>
            <a:ext cx="3982876" cy="27829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8175538"/>
      </p:ext>
    </p:extLst>
  </p:cSld>
  <p:clrMapOvr>
    <a:masterClrMapping/>
  </p:clrMapOvr>
  <p:transition spd="slow">
    <p:wip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201613" y="3481567"/>
            <a:ext cx="8740773" cy="3144166"/>
          </a:xfrm>
        </p:spPr>
        <p:txBody>
          <a:bodyPr/>
          <a:lstStyle/>
          <a:p>
            <a:r>
              <a:rPr lang="en-US" altLang="ja-JP" dirty="0"/>
              <a:t>DHCPDISCOVER messages are sent as broadcast messages.</a:t>
            </a:r>
          </a:p>
          <a:p>
            <a:r>
              <a:rPr lang="en-US" altLang="ja-JP" dirty="0"/>
              <a:t>Routers do not forward broadcasts.</a:t>
            </a:r>
          </a:p>
          <a:p>
            <a:r>
              <a:rPr lang="en-US" altLang="ja-JP" dirty="0"/>
              <a:t>A Cisco IOS helper address is configured so that the router acts as a relay agent forwarding the message to the DHCPv4 server.</a:t>
            </a:r>
          </a:p>
          <a:p>
            <a:endParaRPr lang="en-US" altLang="ja-JP" dirty="0"/>
          </a:p>
          <a:p>
            <a:endParaRPr lang="en-US" altLang="ja-JP" dirty="0"/>
          </a:p>
          <a:p>
            <a:endParaRPr lang="en-US" altLang="ja-JP" dirty="0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Configuring a Basic DHCPv4 Server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DHCPv4 Relay</a:t>
            </a:r>
          </a:p>
        </p:txBody>
      </p:sp>
      <p:pic>
        <p:nvPicPr>
          <p:cNvPr id="5" name="Picture 4" descr="Routing and Switching Essentials - Mozilla Firefox">
            <a:extLst>
              <a:ext uri="{FF2B5EF4-FFF2-40B4-BE49-F238E27FC236}">
                <a16:creationId xmlns:a16="http://schemas.microsoft.com/office/drawing/2014/main" id="{48BD87C2-6D85-400B-9D02-AFDB4E972DA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76091" y="750045"/>
            <a:ext cx="4080756" cy="2670627"/>
          </a:xfrm>
          <a:prstGeom prst="rect">
            <a:avLst/>
          </a:prstGeom>
        </p:spPr>
      </p:pic>
      <p:pic>
        <p:nvPicPr>
          <p:cNvPr id="8" name="Picture 7" descr="Routing and Switching Essentials - Mozilla Firefox">
            <a:extLst>
              <a:ext uri="{FF2B5EF4-FFF2-40B4-BE49-F238E27FC236}">
                <a16:creationId xmlns:a16="http://schemas.microsoft.com/office/drawing/2014/main" id="{FFD435E6-AA45-44F4-AB54-A1CF2416067C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955669" y="967283"/>
            <a:ext cx="3765569" cy="20497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5733022"/>
      </p:ext>
    </p:extLst>
  </p:cSld>
  <p:clrMapOvr>
    <a:masterClrMapping/>
  </p:clrMapOvr>
  <p:transition spd="slow">
    <p:wip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Configuring a Basic DHCPv4 Server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Lab - Configuring Basic DHCPv4 on a Router</a:t>
            </a:r>
          </a:p>
        </p:txBody>
      </p:sp>
      <p:pic>
        <p:nvPicPr>
          <p:cNvPr id="6" name="Content Placeholder 5" descr="8.1.2.4 Lab - Configuring Basic DHCPv4 on a Router.pdf - Mozilla Firefox">
            <a:extLst>
              <a:ext uri="{FF2B5EF4-FFF2-40B4-BE49-F238E27FC236}">
                <a16:creationId xmlns:a16="http://schemas.microsoft.com/office/drawing/2014/main" id="{3DC027C6-D7D0-4463-97BA-EC27E14D3CD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444919" y="963297"/>
            <a:ext cx="3404171" cy="3667380"/>
          </a:xfrm>
          <a:noFill/>
          <a:ln w="3175"/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5A289CB8-2E9E-4FC7-993F-A10C356B7615}"/>
              </a:ext>
            </a:extLst>
          </p:cNvPr>
          <p:cNvSpPr/>
          <p:nvPr/>
        </p:nvSpPr>
        <p:spPr>
          <a:xfrm>
            <a:off x="2444920" y="973078"/>
            <a:ext cx="3408218" cy="3677159"/>
          </a:xfrm>
          <a:prstGeom prst="rect">
            <a:avLst/>
          </a:prstGeom>
          <a:noFill/>
          <a:ln w="3175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3010590"/>
      </p:ext>
    </p:extLst>
  </p:cSld>
  <p:clrMapOvr>
    <a:masterClrMapping/>
  </p:clrMapOvr>
  <p:transition spd="slow">
    <p:wip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Configuring a Basic DHCPv4 Server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Lab - Configuring Basic DHCPv4 on a Switch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A289CB8-2E9E-4FC7-993F-A10C356B7615}"/>
              </a:ext>
            </a:extLst>
          </p:cNvPr>
          <p:cNvSpPr/>
          <p:nvPr/>
        </p:nvSpPr>
        <p:spPr>
          <a:xfrm>
            <a:off x="2444920" y="973078"/>
            <a:ext cx="3408218" cy="3677159"/>
          </a:xfrm>
          <a:prstGeom prst="rect">
            <a:avLst/>
          </a:prstGeom>
          <a:noFill/>
          <a:ln w="3175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Content Placeholder 4" descr="8.1.2.5 Lab - Configuring Basic DHCPv4 on a Switch.pdf - Mozilla Firefox">
            <a:extLst>
              <a:ext uri="{FF2B5EF4-FFF2-40B4-BE49-F238E27FC236}">
                <a16:creationId xmlns:a16="http://schemas.microsoft.com/office/drawing/2014/main" id="{4167BB57-E088-4E76-8D96-7CCDB06E074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497956" y="1016397"/>
            <a:ext cx="3302145" cy="3590519"/>
          </a:xfrm>
        </p:spPr>
      </p:pic>
    </p:spTree>
    <p:extLst>
      <p:ext uri="{BB962C8B-B14F-4D97-AF65-F5344CB8AC3E}">
        <p14:creationId xmlns:p14="http://schemas.microsoft.com/office/powerpoint/2010/main" val="1192078335"/>
      </p:ext>
    </p:extLst>
  </p:cSld>
  <p:clrMapOvr>
    <a:masterClrMapping/>
  </p:clrMapOvr>
  <p:transition spd="slow">
    <p:wip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118487" y="860613"/>
            <a:ext cx="3358190" cy="3814074"/>
          </a:xfrm>
        </p:spPr>
        <p:txBody>
          <a:bodyPr/>
          <a:lstStyle/>
          <a:p>
            <a:r>
              <a:rPr lang="en-US" altLang="ja-JP" dirty="0"/>
              <a:t>Small office/home office (SOHO) and branch sites often have to be configured as DHCPv4 </a:t>
            </a:r>
            <a:r>
              <a:rPr lang="en-US" altLang="ja-JP" dirty="0" smtClean="0"/>
              <a:t>clients.</a:t>
            </a:r>
            <a:endParaRPr lang="en-US" altLang="ja-JP" dirty="0"/>
          </a:p>
          <a:p>
            <a:r>
              <a:rPr lang="en-US" altLang="ja-JP" dirty="0"/>
              <a:t>Use the </a:t>
            </a:r>
            <a:r>
              <a:rPr lang="en-US" altLang="ja-JP" b="1" dirty="0"/>
              <a:t>ip address dhcp interface </a:t>
            </a:r>
            <a:r>
              <a:rPr lang="en-US" altLang="ja-JP" dirty="0"/>
              <a:t>configuration mode </a:t>
            </a:r>
            <a:r>
              <a:rPr lang="en-US" altLang="ja-JP" dirty="0" smtClean="0"/>
              <a:t>command.</a:t>
            </a:r>
            <a:endParaRPr lang="en-US" altLang="ja-JP" dirty="0"/>
          </a:p>
          <a:p>
            <a:endParaRPr lang="en-US" altLang="ja-JP" dirty="0"/>
          </a:p>
          <a:p>
            <a:endParaRPr lang="en-US" altLang="ja-JP" dirty="0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Configuring DHCPv4 Client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Configuring a Router as DHCPv4 Client</a:t>
            </a:r>
          </a:p>
        </p:txBody>
      </p:sp>
      <p:pic>
        <p:nvPicPr>
          <p:cNvPr id="3" name="Picture 2" descr="Routing and Switching Essentials - Mozilla Firefox">
            <a:extLst>
              <a:ext uri="{FF2B5EF4-FFF2-40B4-BE49-F238E27FC236}">
                <a16:creationId xmlns:a16="http://schemas.microsoft.com/office/drawing/2014/main" id="{A6C172CA-621F-4794-A076-7A24E4E71F7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916760" y="982857"/>
            <a:ext cx="4985765" cy="28752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2606242"/>
      </p:ext>
    </p:extLst>
  </p:cSld>
  <p:clrMapOvr>
    <a:masterClrMapping/>
  </p:clrMapOvr>
  <p:transition spd="slow">
    <p:wip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5898279" y="953516"/>
            <a:ext cx="3167484" cy="3814074"/>
          </a:xfrm>
        </p:spPr>
        <p:txBody>
          <a:bodyPr/>
          <a:lstStyle/>
          <a:p>
            <a:r>
              <a:rPr lang="en-US" altLang="ja-JP" sz="1600" dirty="0"/>
              <a:t>Wireless routers are set to receive IPv4 addressing information automatically from the ISP. </a:t>
            </a:r>
          </a:p>
          <a:p>
            <a:endParaRPr lang="en-US" altLang="ja-JP" dirty="0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Configuring DHCPv4 Client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Configuring a Wireless Router as a DHCPv4 Client </a:t>
            </a:r>
          </a:p>
        </p:txBody>
      </p:sp>
      <p:pic>
        <p:nvPicPr>
          <p:cNvPr id="4" name="Picture 3" descr="Routing and Switching Essentials - Mozilla Firefox">
            <a:extLst>
              <a:ext uri="{FF2B5EF4-FFF2-40B4-BE49-F238E27FC236}">
                <a16:creationId xmlns:a16="http://schemas.microsoft.com/office/drawing/2014/main" id="{C112E627-9640-4A21-AEC3-25F1F642477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86622" y="953516"/>
            <a:ext cx="5557994" cy="28752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0925445"/>
      </p:ext>
    </p:extLst>
  </p:cSld>
  <p:clrMapOvr>
    <a:masterClrMapping/>
  </p:clrMapOvr>
  <p:transition spd="slow">
    <p:wip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Configuring DHCPv4 Client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Packet Tracer - Configuring DHCPv4 Using Cisco IOS</a:t>
            </a:r>
          </a:p>
        </p:txBody>
      </p:sp>
      <p:pic>
        <p:nvPicPr>
          <p:cNvPr id="3" name="Picture 2" descr="8.1.3.3 Packet Tracer - Configuring DHCPv4 Using Cisco IOS Instructions.pdf - Mozilla Firefox">
            <a:extLst>
              <a:ext uri="{FF2B5EF4-FFF2-40B4-BE49-F238E27FC236}">
                <a16:creationId xmlns:a16="http://schemas.microsoft.com/office/drawing/2014/main" id="{3DD4521D-5D23-4FCB-8415-E10D21F805B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376462" y="885060"/>
            <a:ext cx="3129497" cy="3944157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CFDB1F0F-A3DC-4E61-A96D-C553A9ED424E}"/>
              </a:ext>
            </a:extLst>
          </p:cNvPr>
          <p:cNvSpPr/>
          <p:nvPr/>
        </p:nvSpPr>
        <p:spPr>
          <a:xfrm>
            <a:off x="2386242" y="894841"/>
            <a:ext cx="3114828" cy="3906981"/>
          </a:xfrm>
          <a:prstGeom prst="rect">
            <a:avLst/>
          </a:prstGeom>
          <a:noFill/>
          <a:ln w="3175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3984991"/>
      </p:ext>
    </p:extLst>
  </p:cSld>
  <p:clrMapOvr>
    <a:masterClrMapping/>
  </p:clrMapOvr>
  <p:transition spd="slow">
    <p:wip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Troubleshoot DHCPv4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Troubleshooting Tasks</a:t>
            </a:r>
          </a:p>
        </p:txBody>
      </p:sp>
      <p:pic>
        <p:nvPicPr>
          <p:cNvPr id="3" name="Picture 2" descr="Routing and Switching Essentials - Mozilla Firefox">
            <a:extLst>
              <a:ext uri="{FF2B5EF4-FFF2-40B4-BE49-F238E27FC236}">
                <a16:creationId xmlns:a16="http://schemas.microsoft.com/office/drawing/2014/main" id="{C4F00B41-54AB-4C49-9AF3-A035D953B8C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5372" y="1012570"/>
            <a:ext cx="8726440" cy="1686621"/>
          </a:xfrm>
          <a:prstGeom prst="rect">
            <a:avLst/>
          </a:prstGeom>
        </p:spPr>
      </p:pic>
      <p:pic>
        <p:nvPicPr>
          <p:cNvPr id="6" name="Picture 5" descr="Routing and Switching Essentials - Mozilla Firefox">
            <a:extLst>
              <a:ext uri="{FF2B5EF4-FFF2-40B4-BE49-F238E27FC236}">
                <a16:creationId xmlns:a16="http://schemas.microsoft.com/office/drawing/2014/main" id="{5AEBEF35-0355-4498-836F-AFE3B20B8EF8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652764" y="2963243"/>
            <a:ext cx="5543221" cy="12126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102271"/>
      </p:ext>
    </p:extLst>
  </p:cSld>
  <p:clrMapOvr>
    <a:masterClrMapping/>
  </p:clrMapOvr>
  <p:transition spd="slow">
    <p:wip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5898279" y="953516"/>
            <a:ext cx="3167484" cy="3814074"/>
          </a:xfrm>
        </p:spPr>
        <p:txBody>
          <a:bodyPr/>
          <a:lstStyle/>
          <a:p>
            <a:r>
              <a:rPr lang="en-US" altLang="ja-JP" sz="1600" dirty="0"/>
              <a:t>Verify DHCPv4 Relay -  use </a:t>
            </a:r>
            <a:r>
              <a:rPr lang="en-US" altLang="ja-JP" sz="1600" b="1" dirty="0"/>
              <a:t>show running-config</a:t>
            </a:r>
            <a:r>
              <a:rPr lang="en-US" altLang="ja-JP" sz="1600" dirty="0"/>
              <a:t> command to verify that the ip helper address is configured.</a:t>
            </a:r>
          </a:p>
          <a:p>
            <a:r>
              <a:rPr lang="en-US" altLang="ja-JP" sz="1600" dirty="0" smtClean="0"/>
              <a:t>Verify </a:t>
            </a:r>
            <a:r>
              <a:rPr lang="en-US" altLang="ja-JP" sz="1600" dirty="0"/>
              <a:t>DHCPv4 configuration -  use the </a:t>
            </a:r>
            <a:r>
              <a:rPr lang="en-US" altLang="ja-JP" sz="1600" b="1" dirty="0"/>
              <a:t>show running-config | include no service dhcp</a:t>
            </a:r>
            <a:r>
              <a:rPr lang="en-US" altLang="ja-JP" sz="1600" dirty="0"/>
              <a:t> command to verify dhcp is enabled </a:t>
            </a:r>
            <a:r>
              <a:rPr lang="en-US" altLang="ja-JP" sz="1600" dirty="0" smtClean="0"/>
              <a:t>because </a:t>
            </a:r>
            <a:r>
              <a:rPr lang="en-US" altLang="ja-JP" sz="1600" dirty="0"/>
              <a:t>there is no match for the </a:t>
            </a:r>
            <a:r>
              <a:rPr lang="en-US" altLang="ja-JP" sz="1600" b="1" dirty="0"/>
              <a:t>no service </a:t>
            </a:r>
            <a:r>
              <a:rPr lang="en-US" altLang="ja-JP" sz="1600" b="1" dirty="0" smtClean="0"/>
              <a:t>dhcp</a:t>
            </a:r>
            <a:r>
              <a:rPr lang="en-US" altLang="ja-JP" sz="1600" dirty="0" smtClean="0"/>
              <a:t>.</a:t>
            </a:r>
            <a:endParaRPr lang="en-US" altLang="ja-JP" b="1" dirty="0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Troubleshoot DHCPv4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Verify Router DHCPv4 Configuration</a:t>
            </a:r>
          </a:p>
        </p:txBody>
      </p:sp>
      <p:pic>
        <p:nvPicPr>
          <p:cNvPr id="3" name="Picture 2" descr="Routing and Switching Essentials - Mozilla Firefox">
            <a:extLst>
              <a:ext uri="{FF2B5EF4-FFF2-40B4-BE49-F238E27FC236}">
                <a16:creationId xmlns:a16="http://schemas.microsoft.com/office/drawing/2014/main" id="{4664D01D-D7F2-4635-BFC2-909320B321D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91835" y="992638"/>
            <a:ext cx="5590076" cy="19950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443905"/>
      </p:ext>
    </p:extLst>
  </p:cSld>
  <p:clrMapOvr>
    <a:masterClrMapping/>
  </p:clrMapOvr>
  <p:transition spd="slow">
    <p:wipe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167388" y="865499"/>
            <a:ext cx="3416864" cy="3814074"/>
          </a:xfrm>
        </p:spPr>
        <p:txBody>
          <a:bodyPr/>
          <a:lstStyle/>
          <a:p>
            <a:r>
              <a:rPr lang="en-US" altLang="ja-JP" sz="1600" dirty="0"/>
              <a:t>The extended ACL is used with the </a:t>
            </a:r>
            <a:r>
              <a:rPr lang="en-US" altLang="ja-JP" sz="1600" b="1" dirty="0"/>
              <a:t>debug ip packet </a:t>
            </a:r>
            <a:r>
              <a:rPr lang="en-US" altLang="ja-JP" sz="1600" dirty="0"/>
              <a:t>command to display only DHCPv4 messages.</a:t>
            </a:r>
          </a:p>
          <a:p>
            <a:r>
              <a:rPr lang="en-US" altLang="ja-JP" dirty="0"/>
              <a:t>Another troubleshooting </a:t>
            </a:r>
            <a:r>
              <a:rPr lang="en-US" altLang="ja-JP" dirty="0" smtClean="0"/>
              <a:t>command is the</a:t>
            </a:r>
            <a:r>
              <a:rPr lang="en-US" altLang="ja-JP" b="1" dirty="0" smtClean="0"/>
              <a:t> </a:t>
            </a:r>
            <a:r>
              <a:rPr lang="en-US" altLang="ja-JP" b="1" dirty="0"/>
              <a:t>debug ip dhcp server </a:t>
            </a:r>
            <a:r>
              <a:rPr lang="en-US" altLang="ja-JP" b="1" dirty="0" smtClean="0"/>
              <a:t>events</a:t>
            </a:r>
            <a:r>
              <a:rPr lang="en-US" altLang="ja-JP" dirty="0" smtClean="0"/>
              <a:t>.</a:t>
            </a:r>
            <a:endParaRPr lang="en-US" altLang="ja-JP" dirty="0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Troubleshoot DHCPv4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Debugging DHCPv4</a:t>
            </a:r>
          </a:p>
        </p:txBody>
      </p:sp>
      <p:pic>
        <p:nvPicPr>
          <p:cNvPr id="4" name="Picture 3" descr="Routing and Switching Essentials - Mozilla Firefox">
            <a:extLst>
              <a:ext uri="{FF2B5EF4-FFF2-40B4-BE49-F238E27FC236}">
                <a16:creationId xmlns:a16="http://schemas.microsoft.com/office/drawing/2014/main" id="{374E8555-E905-4F61-972F-5768A376180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972120" y="865499"/>
            <a:ext cx="4658172" cy="35558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4942794"/>
      </p:ext>
    </p:extLst>
  </p:cSld>
  <p:clrMapOvr>
    <a:masterClrMapping/>
  </p:clrMapOvr>
  <p:transition spd="slow">
    <p:wipe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Troubleshoot DHCPv4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Lab - Troubleshooting DHCPv4</a:t>
            </a:r>
          </a:p>
        </p:txBody>
      </p:sp>
      <p:pic>
        <p:nvPicPr>
          <p:cNvPr id="8" name="Content Placeholder 7" descr="8.1.4.4 Lab - Troubleshooting DHCPv4.pdf - Mozilla Firefox">
            <a:extLst>
              <a:ext uri="{FF2B5EF4-FFF2-40B4-BE49-F238E27FC236}">
                <a16:creationId xmlns:a16="http://schemas.microsoft.com/office/drawing/2014/main" id="{872996D2-3A37-4BEF-9F51-BD32960DD98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840804" y="986318"/>
            <a:ext cx="2979151" cy="3472665"/>
          </a:xfr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8BBC0C4A-4B98-4849-902F-D1A06EE75C45}"/>
              </a:ext>
            </a:extLst>
          </p:cNvPr>
          <p:cNvSpPr/>
          <p:nvPr/>
        </p:nvSpPr>
        <p:spPr>
          <a:xfrm>
            <a:off x="2830530" y="950360"/>
            <a:ext cx="3005191" cy="3488076"/>
          </a:xfrm>
          <a:prstGeom prst="rect">
            <a:avLst/>
          </a:prstGeom>
          <a:noFill/>
          <a:ln w="3175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2579439"/>
      </p:ext>
    </p:extLst>
  </p:cSld>
  <p:clrMapOvr>
    <a:masterClrMapping/>
  </p:clrMapOvr>
  <p:transition spd="slow">
    <p:wipe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7598042" cy="1802391"/>
          </a:xfrm>
        </p:spPr>
        <p:txBody>
          <a:bodyPr/>
          <a:lstStyle/>
          <a:p>
            <a:r>
              <a:rPr lang="en-US" sz="4000" dirty="0"/>
              <a:t>8.2 DHCPv6</a:t>
            </a:r>
          </a:p>
        </p:txBody>
      </p:sp>
    </p:spTree>
    <p:extLst>
      <p:ext uri="{BB962C8B-B14F-4D97-AF65-F5344CB8AC3E}">
        <p14:creationId xmlns:p14="http://schemas.microsoft.com/office/powerpoint/2010/main" val="3551905410"/>
      </p:ext>
    </p:extLst>
  </p:cSld>
  <p:clrMapOvr>
    <a:masterClrMapping/>
  </p:clrMapOvr>
  <p:transition spd="slow">
    <p:wipe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SLAAC and DHCPv6</a:t>
            </a:r>
            <a:br>
              <a:rPr lang="en-US" altLang="en-US" sz="1600" dirty="0"/>
            </a:br>
            <a:r>
              <a:rPr lang="en-CA" altLang="en-US" dirty="0"/>
              <a:t>Stateless Address Autoconfiguration (SLAAC)</a:t>
            </a:r>
          </a:p>
        </p:txBody>
      </p:sp>
      <p:sp>
        <p:nvSpPr>
          <p:cNvPr id="25603" name="Content Placeholder 2"/>
          <p:cNvSpPr>
            <a:spLocks noGrp="1"/>
          </p:cNvSpPr>
          <p:nvPr>
            <p:ph idx="1"/>
          </p:nvPr>
        </p:nvSpPr>
        <p:spPr>
          <a:xfrm>
            <a:off x="5344595" y="980105"/>
            <a:ext cx="3559803" cy="3694819"/>
          </a:xfrm>
        </p:spPr>
        <p:txBody>
          <a:bodyPr/>
          <a:lstStyle/>
          <a:p>
            <a:r>
              <a:rPr lang="en-US" altLang="en-US" dirty="0"/>
              <a:t>Two methods to dynamically assign IPv6 global unicast addresses:</a:t>
            </a:r>
          </a:p>
          <a:p>
            <a:pPr lvl="1"/>
            <a:r>
              <a:rPr lang="en-CA" altLang="en-US" dirty="0"/>
              <a:t>Stateless Address Autoconfiguration (SLAAC).</a:t>
            </a:r>
          </a:p>
          <a:p>
            <a:pPr lvl="1"/>
            <a:r>
              <a:rPr lang="en-CA" altLang="en-US" dirty="0"/>
              <a:t>Dynamic Host Configuration Protocol for IPv6 (Stateful DHCPv6).</a:t>
            </a:r>
          </a:p>
          <a:p>
            <a:r>
              <a:rPr lang="en-US" altLang="en-US" dirty="0"/>
              <a:t>SLAAC uses ICMPv6 Router Solicitation and Router Advertisement messages to provide addressing and other configuration information.</a:t>
            </a:r>
            <a:endParaRPr lang="en-CA" altLang="en-US" dirty="0"/>
          </a:p>
        </p:txBody>
      </p:sp>
      <p:pic>
        <p:nvPicPr>
          <p:cNvPr id="4" name="Picture 3" descr="Routing and Switching Essentials - Mozilla Firefox">
            <a:extLst>
              <a:ext uri="{FF2B5EF4-FFF2-40B4-BE49-F238E27FC236}">
                <a16:creationId xmlns:a16="http://schemas.microsoft.com/office/drawing/2014/main" id="{C5E5B72B-0316-4531-8922-C2B1AC74612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9690" y="980105"/>
            <a:ext cx="5305483" cy="3183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518143"/>
      </p:ext>
    </p:extLst>
  </p:cSld>
  <p:clrMapOvr>
    <a:masterClrMapping/>
  </p:clrMapOvr>
  <p:transition spd="slow">
    <p:wipe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SLAAC and DHCPv6</a:t>
            </a:r>
            <a:br>
              <a:rPr lang="en-US" altLang="en-US" sz="1600" dirty="0"/>
            </a:br>
            <a:r>
              <a:rPr lang="en-CA" altLang="en-US" dirty="0"/>
              <a:t>SLAAC Operation</a:t>
            </a:r>
          </a:p>
        </p:txBody>
      </p:sp>
      <p:sp>
        <p:nvSpPr>
          <p:cNvPr id="25603" name="Content Placeholder 2"/>
          <p:cNvSpPr>
            <a:spLocks noGrp="1"/>
          </p:cNvSpPr>
          <p:nvPr>
            <p:ph idx="1"/>
          </p:nvPr>
        </p:nvSpPr>
        <p:spPr>
          <a:xfrm>
            <a:off x="146696" y="798944"/>
            <a:ext cx="4073236" cy="3841514"/>
          </a:xfrm>
        </p:spPr>
        <p:txBody>
          <a:bodyPr/>
          <a:lstStyle/>
          <a:p>
            <a:r>
              <a:rPr lang="en-US" altLang="en-US" sz="1400" dirty="0"/>
              <a:t>The router must have IPv6 routing enabled– </a:t>
            </a:r>
            <a:r>
              <a:rPr lang="en-US" altLang="en-US" sz="1400" b="1" dirty="0"/>
              <a:t>ipv6 unicast-routing</a:t>
            </a:r>
          </a:p>
          <a:p>
            <a:r>
              <a:rPr lang="en-US" altLang="en-US" sz="1400" dirty="0"/>
              <a:t>PC1 sends an RS message to the all-routers multicast address that it needs an RA.</a:t>
            </a:r>
          </a:p>
          <a:p>
            <a:r>
              <a:rPr lang="en-US" altLang="en-US" sz="1400" dirty="0"/>
              <a:t>R1 responds with an RA message that has the prefix and prefix length of the network.</a:t>
            </a:r>
          </a:p>
          <a:p>
            <a:r>
              <a:rPr lang="en-US" altLang="en-US" sz="1400" dirty="0"/>
              <a:t>PC1 uses this information to create its IPv6 global unicast address. It creates its interface id using EUI-64 or randomly </a:t>
            </a:r>
            <a:r>
              <a:rPr lang="en-US" altLang="en-US" sz="1400" dirty="0" smtClean="0"/>
              <a:t>generates it.</a:t>
            </a:r>
            <a:endParaRPr lang="en-US" altLang="en-US" sz="1400" dirty="0"/>
          </a:p>
          <a:p>
            <a:r>
              <a:rPr lang="en-US" altLang="en-US" sz="1400" dirty="0"/>
              <a:t>PC1 must verify that the address is unique by sending an ICMPv6 Neighbor Solicitation message.</a:t>
            </a:r>
            <a:endParaRPr lang="en-CA" altLang="en-US" sz="1400" dirty="0"/>
          </a:p>
        </p:txBody>
      </p:sp>
      <p:pic>
        <p:nvPicPr>
          <p:cNvPr id="3" name="Picture 2" descr="Routing and Switching Essentials - Mozilla Firefox">
            <a:extLst>
              <a:ext uri="{FF2B5EF4-FFF2-40B4-BE49-F238E27FC236}">
                <a16:creationId xmlns:a16="http://schemas.microsoft.com/office/drawing/2014/main" id="{8AB9BEAE-CC3A-4369-8BCA-ED326ECC110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283499" y="904620"/>
            <a:ext cx="4713807" cy="3173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9608257"/>
      </p:ext>
    </p:extLst>
  </p:cSld>
  <p:clrMapOvr>
    <a:masterClrMapping/>
  </p:clrMapOvr>
  <p:transition spd="slow">
    <p:wipe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SLAAC and DHCPv6</a:t>
            </a:r>
            <a:br>
              <a:rPr lang="en-US" altLang="en-US" sz="1600" dirty="0"/>
            </a:br>
            <a:r>
              <a:rPr lang="en-CA" altLang="en-US" dirty="0"/>
              <a:t>SLAAC and DHCPv6</a:t>
            </a:r>
          </a:p>
        </p:txBody>
      </p:sp>
      <p:sp>
        <p:nvSpPr>
          <p:cNvPr id="25603" name="Content Placeholder 2"/>
          <p:cNvSpPr>
            <a:spLocks noGrp="1"/>
          </p:cNvSpPr>
          <p:nvPr>
            <p:ph idx="1"/>
          </p:nvPr>
        </p:nvSpPr>
        <p:spPr>
          <a:xfrm>
            <a:off x="4909400" y="739010"/>
            <a:ext cx="4073236" cy="3841514"/>
          </a:xfrm>
        </p:spPr>
        <p:txBody>
          <a:bodyPr/>
          <a:lstStyle/>
          <a:p>
            <a:r>
              <a:rPr lang="en-US" altLang="en-US" sz="1600" dirty="0"/>
              <a:t>Different combinations of the Managed Address Configuration flag (M flag) and the Other Configuration flag (O flag) in the RA determine how the IPv6 address is assigned:</a:t>
            </a:r>
          </a:p>
          <a:p>
            <a:pPr lvl="1"/>
            <a:r>
              <a:rPr lang="en-US" altLang="en-US" dirty="0"/>
              <a:t>SLAAC (Router Advertisement only)</a:t>
            </a:r>
          </a:p>
          <a:p>
            <a:pPr lvl="1"/>
            <a:r>
              <a:rPr lang="en-US" altLang="en-US" dirty="0"/>
              <a:t>Stateless DHCPv6 (Router Advertisement and DHCPv6)</a:t>
            </a:r>
          </a:p>
          <a:p>
            <a:pPr lvl="1"/>
            <a:r>
              <a:rPr lang="en-US" altLang="en-US" dirty="0"/>
              <a:t>Stateful DHCPv6 (DHCPv6 only)</a:t>
            </a:r>
          </a:p>
          <a:p>
            <a:endParaRPr lang="en-US" altLang="en-US" sz="1400" dirty="0"/>
          </a:p>
        </p:txBody>
      </p:sp>
      <p:pic>
        <p:nvPicPr>
          <p:cNvPr id="4" name="Picture 3" descr="Routing and Switching Essentials - Mozilla Firefox">
            <a:extLst>
              <a:ext uri="{FF2B5EF4-FFF2-40B4-BE49-F238E27FC236}">
                <a16:creationId xmlns:a16="http://schemas.microsoft.com/office/drawing/2014/main" id="{2FBEC580-E588-4B63-8DD7-E5FBF35FD55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8238" y="833173"/>
            <a:ext cx="4768599" cy="32253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3237118"/>
      </p:ext>
    </p:extLst>
  </p:cSld>
  <p:clrMapOvr>
    <a:masterClrMapping/>
  </p:clrMapOvr>
  <p:transition spd="slow">
    <p:wipe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SLAAC and DHCPv6</a:t>
            </a:r>
            <a:br>
              <a:rPr lang="en-US" altLang="en-US" sz="1600" dirty="0"/>
            </a:br>
            <a:r>
              <a:rPr lang="en-CA" altLang="en-US" dirty="0"/>
              <a:t>SLAAC Option</a:t>
            </a:r>
          </a:p>
        </p:txBody>
      </p:sp>
      <p:sp>
        <p:nvSpPr>
          <p:cNvPr id="25603" name="Content Placeholder 2"/>
          <p:cNvSpPr>
            <a:spLocks noGrp="1"/>
          </p:cNvSpPr>
          <p:nvPr>
            <p:ph idx="1"/>
          </p:nvPr>
        </p:nvSpPr>
        <p:spPr>
          <a:xfrm>
            <a:off x="151586" y="795954"/>
            <a:ext cx="8767481" cy="998617"/>
          </a:xfrm>
        </p:spPr>
        <p:txBody>
          <a:bodyPr/>
          <a:lstStyle/>
          <a:p>
            <a:r>
              <a:rPr lang="en-US" altLang="en-US" sz="1600" dirty="0"/>
              <a:t>SLAAC is the default on Cisco routers. Both the M flag and the O flag are set to 0 in the RA.</a:t>
            </a:r>
          </a:p>
          <a:p>
            <a:r>
              <a:rPr lang="en-US" altLang="en-US" sz="1600" dirty="0"/>
              <a:t>This option instructs the client to use the information in the RA message only.</a:t>
            </a:r>
          </a:p>
          <a:p>
            <a:endParaRPr lang="en-US" altLang="en-US" sz="1600" dirty="0"/>
          </a:p>
        </p:txBody>
      </p:sp>
      <p:pic>
        <p:nvPicPr>
          <p:cNvPr id="3" name="Picture 2" descr="Routing and Switching Essentials - Mozilla Firefox">
            <a:extLst>
              <a:ext uri="{FF2B5EF4-FFF2-40B4-BE49-F238E27FC236}">
                <a16:creationId xmlns:a16="http://schemas.microsoft.com/office/drawing/2014/main" id="{5A770D4E-5A81-4B8E-BDAE-40480336DDF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217569" y="1691884"/>
            <a:ext cx="6669741" cy="28584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8871701"/>
      </p:ext>
    </p:extLst>
  </p:cSld>
  <p:clrMapOvr>
    <a:masterClrMapping/>
  </p:clrMapOvr>
  <p:transition spd="slow">
    <p:wipe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SLAAC and DHCPv6</a:t>
            </a:r>
            <a:br>
              <a:rPr lang="en-US" altLang="en-US" sz="1600" dirty="0"/>
            </a:br>
            <a:r>
              <a:rPr lang="en-CA" altLang="en-US" dirty="0"/>
              <a:t>Stateless DHCPv6 Option</a:t>
            </a:r>
          </a:p>
        </p:txBody>
      </p:sp>
      <p:sp>
        <p:nvSpPr>
          <p:cNvPr id="25603" name="Content Placeholder 2"/>
          <p:cNvSpPr>
            <a:spLocks noGrp="1"/>
          </p:cNvSpPr>
          <p:nvPr>
            <p:ph idx="1"/>
          </p:nvPr>
        </p:nvSpPr>
        <p:spPr>
          <a:xfrm>
            <a:off x="132026" y="867402"/>
            <a:ext cx="3530464" cy="3768166"/>
          </a:xfrm>
        </p:spPr>
        <p:txBody>
          <a:bodyPr/>
          <a:lstStyle/>
          <a:p>
            <a:r>
              <a:rPr lang="en-US" altLang="en-US" sz="1600" dirty="0"/>
              <a:t>DHCPv6 is defined in RFC </a:t>
            </a:r>
            <a:r>
              <a:rPr lang="en-US" altLang="en-US" sz="1600" dirty="0" smtClean="0"/>
              <a:t>3315.</a:t>
            </a:r>
            <a:endParaRPr lang="en-US" altLang="en-US" sz="1600" dirty="0"/>
          </a:p>
          <a:p>
            <a:r>
              <a:rPr lang="en-US" altLang="en-US" sz="1600" dirty="0"/>
              <a:t>Stateless DHCPv6 option - client uses the RA message for addressing, additional parameters are obtained from DHCPv6 server.</a:t>
            </a:r>
          </a:p>
          <a:p>
            <a:r>
              <a:rPr lang="en-US" altLang="en-US" sz="1600" dirty="0"/>
              <a:t>O flag is set to 1 and the M flag is left at the default setting of 0. Use command </a:t>
            </a:r>
            <a:r>
              <a:rPr lang="en-US" altLang="en-US" sz="1600" b="1" dirty="0"/>
              <a:t>ipv6 </a:t>
            </a:r>
            <a:r>
              <a:rPr lang="en-US" altLang="en-US" sz="1600" b="1" dirty="0" err="1"/>
              <a:t>nd</a:t>
            </a:r>
            <a:r>
              <a:rPr lang="en-US" altLang="en-US" sz="1600" b="1" dirty="0"/>
              <a:t> </a:t>
            </a:r>
            <a:r>
              <a:rPr lang="en-US" altLang="en-US" sz="1600" b="1" dirty="0" smtClean="0"/>
              <a:t>other-config-flag</a:t>
            </a:r>
            <a:r>
              <a:rPr lang="en-US" altLang="en-US" sz="1600" dirty="0" smtClean="0"/>
              <a:t>.</a:t>
            </a:r>
            <a:endParaRPr lang="en-US" altLang="en-US" sz="1600" b="1" dirty="0"/>
          </a:p>
        </p:txBody>
      </p:sp>
      <p:pic>
        <p:nvPicPr>
          <p:cNvPr id="4" name="Picture 3" descr="Routing and Switching Essentials - Mozilla Firefox">
            <a:extLst>
              <a:ext uri="{FF2B5EF4-FFF2-40B4-BE49-F238E27FC236}">
                <a16:creationId xmlns:a16="http://schemas.microsoft.com/office/drawing/2014/main" id="{15AEB51E-8480-44F1-B89E-2A7A091F1D9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806742" y="867402"/>
            <a:ext cx="5129441" cy="26502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2140396"/>
      </p:ext>
    </p:extLst>
  </p:cSld>
  <p:clrMapOvr>
    <a:masterClrMapping/>
  </p:clrMapOvr>
  <p:transition spd="slow">
    <p:wipe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SLAAC and DHCPv6</a:t>
            </a:r>
            <a:br>
              <a:rPr lang="en-US" altLang="en-US" sz="1600" dirty="0"/>
            </a:br>
            <a:r>
              <a:rPr lang="en-CA" altLang="en-US" dirty="0"/>
              <a:t>Stateful DHCPv6 Option</a:t>
            </a:r>
          </a:p>
        </p:txBody>
      </p:sp>
      <p:sp>
        <p:nvSpPr>
          <p:cNvPr id="25603" name="Content Placeholder 2"/>
          <p:cNvSpPr>
            <a:spLocks noGrp="1"/>
          </p:cNvSpPr>
          <p:nvPr>
            <p:ph idx="1"/>
          </p:nvPr>
        </p:nvSpPr>
        <p:spPr>
          <a:xfrm>
            <a:off x="117357" y="833174"/>
            <a:ext cx="3256634" cy="3753497"/>
          </a:xfrm>
        </p:spPr>
        <p:txBody>
          <a:bodyPr/>
          <a:lstStyle/>
          <a:p>
            <a:r>
              <a:rPr lang="en-US" altLang="en-US" sz="1600" dirty="0"/>
              <a:t>RA message informs the client not to use the information in the RA message.</a:t>
            </a:r>
          </a:p>
          <a:p>
            <a:r>
              <a:rPr lang="en-US" altLang="en-US" sz="1600" dirty="0"/>
              <a:t>All addressing and </a:t>
            </a:r>
            <a:r>
              <a:rPr lang="en-US" altLang="en-US" sz="1600" dirty="0" smtClean="0"/>
              <a:t>configuration </a:t>
            </a:r>
            <a:r>
              <a:rPr lang="en-US" altLang="en-US" sz="1600" dirty="0"/>
              <a:t>information must be obtained from a stateful DHCPv6 server.</a:t>
            </a:r>
          </a:p>
          <a:p>
            <a:r>
              <a:rPr lang="en-US" altLang="en-US" sz="1600" dirty="0"/>
              <a:t>M flag is set to 1. Use the command </a:t>
            </a:r>
            <a:r>
              <a:rPr lang="en-US" altLang="en-US" sz="1600" b="1" dirty="0"/>
              <a:t>ipv6 </a:t>
            </a:r>
            <a:r>
              <a:rPr lang="en-US" altLang="en-US" sz="1600" b="1" dirty="0" err="1"/>
              <a:t>nd</a:t>
            </a:r>
            <a:r>
              <a:rPr lang="en-US" altLang="en-US" sz="1600" b="1" dirty="0"/>
              <a:t> </a:t>
            </a:r>
            <a:r>
              <a:rPr lang="en-US" altLang="en-US" sz="1600" b="1" dirty="0" smtClean="0"/>
              <a:t>managed-config-flag</a:t>
            </a:r>
            <a:r>
              <a:rPr lang="en-US" altLang="en-US" sz="1600" dirty="0" smtClean="0"/>
              <a:t>.</a:t>
            </a:r>
            <a:endParaRPr lang="en-US" altLang="en-US" sz="1600" b="1" dirty="0"/>
          </a:p>
          <a:p>
            <a:endParaRPr lang="en-US" altLang="en-US" sz="1600" dirty="0"/>
          </a:p>
        </p:txBody>
      </p:sp>
      <p:pic>
        <p:nvPicPr>
          <p:cNvPr id="3" name="Picture 2" descr="Routing and Switching Essentials - Mozilla Firefox">
            <a:extLst>
              <a:ext uri="{FF2B5EF4-FFF2-40B4-BE49-F238E27FC236}">
                <a16:creationId xmlns:a16="http://schemas.microsoft.com/office/drawing/2014/main" id="{E3B13EB5-536F-4FAA-9044-FF130CDA623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530463" y="919288"/>
            <a:ext cx="5276745" cy="2664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9344630"/>
      </p:ext>
    </p:extLst>
  </p:cSld>
  <p:clrMapOvr>
    <a:masterClrMapping/>
  </p:clrMapOvr>
  <p:transition spd="slow">
    <p:wipe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SLAAC and DHCPv6</a:t>
            </a:r>
            <a:br>
              <a:rPr lang="en-US" altLang="en-US" sz="1600" dirty="0"/>
            </a:br>
            <a:r>
              <a:rPr lang="en-CA" altLang="en-US" dirty="0"/>
              <a:t>DHCPv6 Operations</a:t>
            </a:r>
          </a:p>
        </p:txBody>
      </p:sp>
      <p:sp>
        <p:nvSpPr>
          <p:cNvPr id="25603" name="Content Placeholder 2"/>
          <p:cNvSpPr>
            <a:spLocks noGrp="1"/>
          </p:cNvSpPr>
          <p:nvPr>
            <p:ph idx="1"/>
          </p:nvPr>
        </p:nvSpPr>
        <p:spPr>
          <a:xfrm>
            <a:off x="4616010" y="518017"/>
            <a:ext cx="4527990" cy="4308255"/>
          </a:xfrm>
        </p:spPr>
        <p:txBody>
          <a:bodyPr/>
          <a:lstStyle/>
          <a:p>
            <a:r>
              <a:rPr lang="en-US" altLang="en-US" dirty="0"/>
              <a:t>DHCPv6 messages from server to client use UDP port 546. Client to server use UDP port 547.</a:t>
            </a:r>
          </a:p>
          <a:p>
            <a:r>
              <a:rPr lang="en-US" altLang="en-US" dirty="0"/>
              <a:t>Client sends a DHCPv6 SOLICIT message using FF02::</a:t>
            </a:r>
            <a:r>
              <a:rPr lang="en-US" altLang="en-US" dirty="0" smtClean="0"/>
              <a:t>1:2.</a:t>
            </a:r>
            <a:endParaRPr lang="en-US" altLang="en-US" dirty="0"/>
          </a:p>
          <a:p>
            <a:r>
              <a:rPr lang="en-US" altLang="en-US" dirty="0"/>
              <a:t>DHCPv6 server responds with a DHCPv6 ADVERTISE unicast </a:t>
            </a:r>
            <a:r>
              <a:rPr lang="en-US" altLang="en-US" dirty="0" smtClean="0"/>
              <a:t>message.</a:t>
            </a:r>
            <a:endParaRPr lang="en-US" altLang="en-US" dirty="0"/>
          </a:p>
          <a:p>
            <a:r>
              <a:rPr lang="en-US" altLang="en-US" dirty="0"/>
              <a:t>Stateless DHCPv6 client </a:t>
            </a:r>
            <a:r>
              <a:rPr lang="en-US" altLang="en-US" dirty="0" smtClean="0"/>
              <a:t>- Generates </a:t>
            </a:r>
            <a:r>
              <a:rPr lang="en-US" altLang="en-US" dirty="0"/>
              <a:t>its own address. Sends a DHCPv6 INFORMATION-REQUEST to the DHCPv6 server requesting only configuration parameters.</a:t>
            </a:r>
          </a:p>
          <a:p>
            <a:r>
              <a:rPr lang="en-US" altLang="en-US" dirty="0"/>
              <a:t>Stateful DHCPv6 </a:t>
            </a:r>
            <a:r>
              <a:rPr lang="en-US" altLang="en-US" dirty="0" smtClean="0"/>
              <a:t>client - Sends </a:t>
            </a:r>
            <a:r>
              <a:rPr lang="en-US" altLang="en-US" dirty="0"/>
              <a:t>a DHCPv6 REQUEST message to server for an IPv6 address and all other configuration parameters.</a:t>
            </a:r>
          </a:p>
        </p:txBody>
      </p:sp>
      <p:pic>
        <p:nvPicPr>
          <p:cNvPr id="4" name="Picture 3" descr="Routing and Switching Essentials - Mozilla Firefox">
            <a:extLst>
              <a:ext uri="{FF2B5EF4-FFF2-40B4-BE49-F238E27FC236}">
                <a16:creationId xmlns:a16="http://schemas.microsoft.com/office/drawing/2014/main" id="{A41ABCB3-13D7-4987-8777-CF9EADD05A1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9576" y="798944"/>
            <a:ext cx="4603554" cy="34228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0606058"/>
      </p:ext>
    </p:extLst>
  </p:cSld>
  <p:clrMapOvr>
    <a:masterClrMapping/>
  </p:clrMapOvr>
  <p:transition spd="slow">
    <p:wipe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Stateless DHCPv6</a:t>
            </a:r>
            <a:br>
              <a:rPr lang="en-US" altLang="en-US" sz="1600" dirty="0"/>
            </a:br>
            <a:r>
              <a:rPr lang="en-US" altLang="en-US" dirty="0"/>
              <a:t>Configuring a Router as a Stateless DHCPv6 Server</a:t>
            </a:r>
            <a:endParaRPr lang="en-CA" altLang="en-US" dirty="0"/>
          </a:p>
        </p:txBody>
      </p:sp>
      <p:sp>
        <p:nvSpPr>
          <p:cNvPr id="25603" name="Content Placeholder 2"/>
          <p:cNvSpPr>
            <a:spLocks noGrp="1"/>
          </p:cNvSpPr>
          <p:nvPr>
            <p:ph idx="1"/>
          </p:nvPr>
        </p:nvSpPr>
        <p:spPr>
          <a:xfrm>
            <a:off x="132026" y="867402"/>
            <a:ext cx="7911760" cy="3264512"/>
          </a:xfrm>
        </p:spPr>
        <p:txBody>
          <a:bodyPr/>
          <a:lstStyle/>
          <a:p>
            <a:r>
              <a:rPr lang="en-US" altLang="en-US" sz="1600" b="1" dirty="0"/>
              <a:t>Step 1 </a:t>
            </a:r>
            <a:r>
              <a:rPr lang="en-US" altLang="en-US" sz="1600" dirty="0"/>
              <a:t>– Enable IPv6 routing. </a:t>
            </a:r>
            <a:r>
              <a:rPr lang="en-US" altLang="en-US" sz="1600" b="1" dirty="0"/>
              <a:t>ipv6 unicast-routing</a:t>
            </a:r>
          </a:p>
          <a:p>
            <a:r>
              <a:rPr lang="en-US" altLang="en-US" sz="1600" b="1" dirty="0"/>
              <a:t>Step 2 – </a:t>
            </a:r>
            <a:r>
              <a:rPr lang="en-US" altLang="en-US" sz="1600" dirty="0"/>
              <a:t>Configure a DHCPv6 pool. </a:t>
            </a:r>
            <a:r>
              <a:rPr lang="en-US" altLang="en-US" sz="1600" b="1" dirty="0"/>
              <a:t>ipv6 </a:t>
            </a:r>
            <a:r>
              <a:rPr lang="en-US" altLang="en-US" sz="1600" b="1" dirty="0" err="1"/>
              <a:t>dhcp</a:t>
            </a:r>
            <a:r>
              <a:rPr lang="en-US" altLang="en-US" sz="1600" b="1" dirty="0"/>
              <a:t> pool </a:t>
            </a:r>
            <a:r>
              <a:rPr lang="en-US" altLang="en-US" sz="1600" i="1" dirty="0"/>
              <a:t>pool-name</a:t>
            </a:r>
          </a:p>
          <a:p>
            <a:r>
              <a:rPr lang="en-US" altLang="en-US" sz="1600" b="1" dirty="0"/>
              <a:t>Step 3 – </a:t>
            </a:r>
            <a:r>
              <a:rPr lang="en-US" altLang="en-US" sz="1600" dirty="0"/>
              <a:t>Configure pool parameters</a:t>
            </a:r>
            <a:r>
              <a:rPr lang="en-US" altLang="en-US" sz="1600" b="1" dirty="0"/>
              <a:t>.  </a:t>
            </a:r>
            <a:r>
              <a:rPr lang="en-US" altLang="en-US" sz="1600" b="1" dirty="0" err="1"/>
              <a:t>dns</a:t>
            </a:r>
            <a:r>
              <a:rPr lang="en-US" altLang="en-US" sz="1600" b="1" dirty="0"/>
              <a:t>-server </a:t>
            </a:r>
            <a:r>
              <a:rPr lang="en-US" altLang="en-US" sz="1600" i="1" dirty="0"/>
              <a:t>server-address</a:t>
            </a:r>
          </a:p>
          <a:p>
            <a:r>
              <a:rPr lang="en-US" altLang="en-US" sz="1600" b="1" dirty="0"/>
              <a:t>Step 4 </a:t>
            </a:r>
            <a:r>
              <a:rPr lang="en-US" altLang="en-US" sz="1600" dirty="0"/>
              <a:t>– Configure the DHCPv6 interface </a:t>
            </a:r>
            <a:r>
              <a:rPr lang="en-US" altLang="en-US" sz="1600" b="1" dirty="0"/>
              <a:t>ipv6 </a:t>
            </a:r>
            <a:r>
              <a:rPr lang="en-US" altLang="en-US" sz="1600" b="1" dirty="0" err="1"/>
              <a:t>dhcp</a:t>
            </a:r>
            <a:r>
              <a:rPr lang="en-US" altLang="en-US" sz="1600" b="1" dirty="0"/>
              <a:t> server </a:t>
            </a:r>
            <a:r>
              <a:rPr lang="en-US" altLang="en-US" sz="1600" i="1" dirty="0"/>
              <a:t>pool-name</a:t>
            </a:r>
          </a:p>
        </p:txBody>
      </p:sp>
      <p:pic>
        <p:nvPicPr>
          <p:cNvPr id="10" name="Picture 9" descr="Routing and Switching Essentials - Mozilla Firefox">
            <a:extLst>
              <a:ext uri="{FF2B5EF4-FFF2-40B4-BE49-F238E27FC236}">
                <a16:creationId xmlns:a16="http://schemas.microsoft.com/office/drawing/2014/main" id="{D819E1AA-AC56-48EE-BAA7-6B9E1876E18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14358" y="2487451"/>
            <a:ext cx="6115284" cy="2006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2035985"/>
      </p:ext>
    </p:extLst>
  </p:cSld>
  <p:clrMapOvr>
    <a:masterClrMapping/>
  </p:clrMapOvr>
  <p:transition spd="slow">
    <p:wipe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Stateless DHCPv6</a:t>
            </a:r>
            <a:br>
              <a:rPr lang="en-US" altLang="en-US" sz="1600" dirty="0"/>
            </a:br>
            <a:r>
              <a:rPr lang="en-US" altLang="en-US" dirty="0"/>
              <a:t>Configuring a Router as a Stateless DHCPv6 Client</a:t>
            </a:r>
            <a:endParaRPr lang="en-CA" altLang="en-US" dirty="0"/>
          </a:p>
        </p:txBody>
      </p:sp>
      <p:sp>
        <p:nvSpPr>
          <p:cNvPr id="25603" name="Content Placeholder 2"/>
          <p:cNvSpPr>
            <a:spLocks noGrp="1"/>
          </p:cNvSpPr>
          <p:nvPr>
            <p:ph idx="1"/>
          </p:nvPr>
        </p:nvSpPr>
        <p:spPr>
          <a:xfrm>
            <a:off x="132026" y="867402"/>
            <a:ext cx="9011974" cy="873381"/>
          </a:xfrm>
        </p:spPr>
        <p:txBody>
          <a:bodyPr/>
          <a:lstStyle/>
          <a:p>
            <a:r>
              <a:rPr lang="en-US" altLang="en-US" sz="1600" b="1" dirty="0"/>
              <a:t>Step 1 </a:t>
            </a:r>
            <a:r>
              <a:rPr lang="en-US" altLang="en-US" sz="1600" dirty="0"/>
              <a:t>– IPv6 enabled on interface </a:t>
            </a:r>
            <a:r>
              <a:rPr lang="en-US" altLang="en-US" sz="1600" b="1" dirty="0"/>
              <a:t>ipv6 enable</a:t>
            </a:r>
          </a:p>
          <a:p>
            <a:r>
              <a:rPr lang="en-US" altLang="en-US" sz="1600" b="1" dirty="0"/>
              <a:t>Step 2 – </a:t>
            </a:r>
            <a:r>
              <a:rPr lang="en-US" altLang="en-US" sz="1600" dirty="0"/>
              <a:t>enable automatic configuration of IPv6 addressing </a:t>
            </a:r>
            <a:r>
              <a:rPr lang="en-US" altLang="en-US" sz="1600" b="1" dirty="0"/>
              <a:t>ipv6</a:t>
            </a:r>
            <a:r>
              <a:rPr lang="en-US" altLang="en-US" sz="1600" dirty="0"/>
              <a:t> </a:t>
            </a:r>
            <a:r>
              <a:rPr lang="en-US" altLang="en-US" sz="1600" b="1" dirty="0"/>
              <a:t>address </a:t>
            </a:r>
            <a:r>
              <a:rPr lang="en-US" altLang="en-US" sz="1600" b="1" dirty="0" err="1"/>
              <a:t>autoconfig</a:t>
            </a:r>
            <a:r>
              <a:rPr lang="en-US" altLang="en-US" sz="1600" b="1" dirty="0"/>
              <a:t> </a:t>
            </a:r>
          </a:p>
        </p:txBody>
      </p:sp>
      <p:pic>
        <p:nvPicPr>
          <p:cNvPr id="3" name="Picture 2" descr="Routing and Switching Essentials - Mozilla Firefox">
            <a:extLst>
              <a:ext uri="{FF2B5EF4-FFF2-40B4-BE49-F238E27FC236}">
                <a16:creationId xmlns:a16="http://schemas.microsoft.com/office/drawing/2014/main" id="{251BA5AF-EB3D-49D2-AA65-0D1E3442390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408272" y="1884965"/>
            <a:ext cx="6811548" cy="274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4821473"/>
      </p:ext>
    </p:extLst>
  </p:cSld>
  <p:clrMapOvr>
    <a:masterClrMapping/>
  </p:clrMapOvr>
  <p:transition spd="slow">
    <p:wipe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Stateless DHCPv6</a:t>
            </a:r>
            <a:br>
              <a:rPr lang="en-US" altLang="en-US" sz="1600" dirty="0"/>
            </a:br>
            <a:r>
              <a:rPr lang="en-US" altLang="en-US" dirty="0"/>
              <a:t>Verifying Stateless DHCPv6</a:t>
            </a:r>
            <a:endParaRPr lang="en-CA" altLang="en-US" dirty="0"/>
          </a:p>
        </p:txBody>
      </p:sp>
      <p:sp>
        <p:nvSpPr>
          <p:cNvPr id="25603" name="Content Placeholder 2"/>
          <p:cNvSpPr>
            <a:spLocks noGrp="1"/>
          </p:cNvSpPr>
          <p:nvPr>
            <p:ph idx="1"/>
          </p:nvPr>
        </p:nvSpPr>
        <p:spPr>
          <a:xfrm>
            <a:off x="132026" y="867402"/>
            <a:ext cx="3594033" cy="2120290"/>
          </a:xfrm>
        </p:spPr>
        <p:txBody>
          <a:bodyPr/>
          <a:lstStyle/>
          <a:p>
            <a:r>
              <a:rPr lang="en-US" altLang="en-US" sz="1700" dirty="0"/>
              <a:t>Commands to verify Stateless DHCPv6:</a:t>
            </a:r>
          </a:p>
          <a:p>
            <a:pPr lvl="1"/>
            <a:r>
              <a:rPr lang="en-US" altLang="en-US" sz="1500" b="1" dirty="0"/>
              <a:t>show ipv6 </a:t>
            </a:r>
            <a:r>
              <a:rPr lang="en-US" altLang="en-US" sz="1500" b="1" dirty="0" err="1"/>
              <a:t>dhcp</a:t>
            </a:r>
            <a:r>
              <a:rPr lang="en-US" altLang="en-US" sz="1500" b="1" dirty="0"/>
              <a:t> pool</a:t>
            </a:r>
          </a:p>
          <a:p>
            <a:pPr lvl="1"/>
            <a:r>
              <a:rPr lang="en-US" altLang="en-US" sz="1500" b="1" dirty="0"/>
              <a:t>show running-config</a:t>
            </a:r>
          </a:p>
          <a:p>
            <a:pPr lvl="1"/>
            <a:r>
              <a:rPr lang="en-US" altLang="en-US" sz="1500" b="1" dirty="0"/>
              <a:t>show ipv6 interface</a:t>
            </a:r>
          </a:p>
          <a:p>
            <a:pPr lvl="1"/>
            <a:r>
              <a:rPr lang="en-US" altLang="en-US" sz="1500" b="1" dirty="0"/>
              <a:t>debug ipv6 </a:t>
            </a:r>
            <a:r>
              <a:rPr lang="en-US" altLang="en-US" sz="1500" b="1" dirty="0" err="1"/>
              <a:t>dhcp</a:t>
            </a:r>
            <a:r>
              <a:rPr lang="en-US" altLang="en-US" sz="1500" b="1" dirty="0"/>
              <a:t> detail</a:t>
            </a:r>
          </a:p>
        </p:txBody>
      </p:sp>
      <p:pic>
        <p:nvPicPr>
          <p:cNvPr id="4" name="Picture 3" descr="Routing and Switching Essentials - Mozilla Firefox">
            <a:extLst>
              <a:ext uri="{FF2B5EF4-FFF2-40B4-BE49-F238E27FC236}">
                <a16:creationId xmlns:a16="http://schemas.microsoft.com/office/drawing/2014/main" id="{2EE3A980-93BC-40AC-88D0-65DFFCE9852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61847" y="2896347"/>
            <a:ext cx="3661755" cy="1513473"/>
          </a:xfrm>
          <a:prstGeom prst="rect">
            <a:avLst/>
          </a:prstGeom>
        </p:spPr>
      </p:pic>
      <p:pic>
        <p:nvPicPr>
          <p:cNvPr id="6" name="Picture 5" descr="Routing and Switching Essentials - Mozilla Firefox">
            <a:extLst>
              <a:ext uri="{FF2B5EF4-FFF2-40B4-BE49-F238E27FC236}">
                <a16:creationId xmlns:a16="http://schemas.microsoft.com/office/drawing/2014/main" id="{F0EE5AEF-A50A-4490-BBF8-4EB05289216A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208327" y="1167787"/>
            <a:ext cx="4803647" cy="26711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6711790"/>
      </p:ext>
    </p:extLst>
  </p:cSld>
  <p:clrMapOvr>
    <a:masterClrMapping/>
  </p:clrMapOvr>
  <p:transition spd="slow">
    <p:wipe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Stateful DHCPv6 Server</a:t>
            </a:r>
            <a:br>
              <a:rPr lang="en-US" altLang="en-US" sz="1600" dirty="0"/>
            </a:br>
            <a:r>
              <a:rPr lang="en-US" altLang="en-US" dirty="0"/>
              <a:t>Configuring a Router as a Stateful DHCPv6 Server</a:t>
            </a:r>
            <a:endParaRPr lang="en-CA" altLang="en-US" dirty="0"/>
          </a:p>
        </p:txBody>
      </p:sp>
      <p:sp>
        <p:nvSpPr>
          <p:cNvPr id="25603" name="Content Placeholder 2"/>
          <p:cNvSpPr>
            <a:spLocks noGrp="1"/>
          </p:cNvSpPr>
          <p:nvPr>
            <p:ph idx="1"/>
          </p:nvPr>
        </p:nvSpPr>
        <p:spPr>
          <a:xfrm>
            <a:off x="132026" y="867402"/>
            <a:ext cx="4552440" cy="3953454"/>
          </a:xfrm>
        </p:spPr>
        <p:txBody>
          <a:bodyPr/>
          <a:lstStyle/>
          <a:p>
            <a:r>
              <a:rPr lang="en-US" altLang="en-US" sz="1700" b="1" dirty="0"/>
              <a:t>Step 1 </a:t>
            </a:r>
            <a:r>
              <a:rPr lang="en-US" altLang="en-US" sz="1700" dirty="0"/>
              <a:t>– Enable IPv6 Routing.  </a:t>
            </a:r>
          </a:p>
          <a:p>
            <a:pPr lvl="1"/>
            <a:r>
              <a:rPr lang="en-US" altLang="en-US" sz="1600" b="1" dirty="0"/>
              <a:t>ipv6 unicast routing</a:t>
            </a:r>
          </a:p>
          <a:p>
            <a:r>
              <a:rPr lang="en-US" altLang="en-US" sz="1700" b="1" dirty="0"/>
              <a:t>Step 2 </a:t>
            </a:r>
            <a:r>
              <a:rPr lang="en-US" altLang="en-US" sz="1700" dirty="0"/>
              <a:t>– Configure a DHCPv6 pool.</a:t>
            </a:r>
          </a:p>
          <a:p>
            <a:pPr lvl="1"/>
            <a:r>
              <a:rPr lang="en-US" altLang="en-US" sz="1600" b="1" dirty="0"/>
              <a:t>ipv6 </a:t>
            </a:r>
            <a:r>
              <a:rPr lang="en-US" altLang="en-US" sz="1600" b="1" dirty="0" err="1"/>
              <a:t>dhcp</a:t>
            </a:r>
            <a:r>
              <a:rPr lang="en-US" altLang="en-US" sz="1600" b="1" dirty="0"/>
              <a:t> pool </a:t>
            </a:r>
            <a:r>
              <a:rPr lang="en-US" altLang="en-US" sz="1600" i="1" dirty="0"/>
              <a:t>pool-name</a:t>
            </a:r>
          </a:p>
          <a:p>
            <a:r>
              <a:rPr lang="en-US" altLang="en-US" sz="1700" b="1" dirty="0"/>
              <a:t>Step 3 </a:t>
            </a:r>
            <a:r>
              <a:rPr lang="en-US" altLang="en-US" sz="1700" i="1" dirty="0"/>
              <a:t>– </a:t>
            </a:r>
            <a:r>
              <a:rPr lang="en-US" altLang="en-US" sz="1700" dirty="0"/>
              <a:t>Configure pool parameters:</a:t>
            </a:r>
          </a:p>
          <a:p>
            <a:pPr lvl="1"/>
            <a:r>
              <a:rPr lang="en-US" altLang="en-US" sz="1600" b="1" dirty="0"/>
              <a:t>address prefix </a:t>
            </a:r>
            <a:r>
              <a:rPr lang="en-US" altLang="en-US" sz="1600" i="1" dirty="0"/>
              <a:t>prefix/length</a:t>
            </a:r>
          </a:p>
          <a:p>
            <a:pPr lvl="1"/>
            <a:r>
              <a:rPr lang="en-US" altLang="en-US" sz="1600" b="1" dirty="0" err="1"/>
              <a:t>dns</a:t>
            </a:r>
            <a:r>
              <a:rPr lang="en-US" altLang="en-US" sz="1600" b="1" dirty="0"/>
              <a:t>-server</a:t>
            </a:r>
            <a:r>
              <a:rPr lang="en-US" altLang="en-US" sz="1600" i="1" dirty="0"/>
              <a:t> </a:t>
            </a:r>
            <a:r>
              <a:rPr lang="en-US" altLang="en-US" sz="1600" i="1" dirty="0" err="1"/>
              <a:t>dns</a:t>
            </a:r>
            <a:r>
              <a:rPr lang="en-US" altLang="en-US" sz="1600" i="1" dirty="0"/>
              <a:t>-server-address</a:t>
            </a:r>
          </a:p>
          <a:p>
            <a:pPr lvl="1"/>
            <a:r>
              <a:rPr lang="en-US" altLang="en-US" sz="1600" b="1" dirty="0"/>
              <a:t>domain-name</a:t>
            </a:r>
            <a:r>
              <a:rPr lang="en-US" altLang="en-US" sz="1600" i="1" dirty="0"/>
              <a:t> </a:t>
            </a:r>
            <a:r>
              <a:rPr lang="en-US" altLang="en-US" sz="1600" i="1" dirty="0" err="1"/>
              <a:t>domain-name</a:t>
            </a:r>
            <a:endParaRPr lang="en-US" altLang="en-US" sz="1600" i="1" dirty="0"/>
          </a:p>
          <a:p>
            <a:r>
              <a:rPr lang="en-US" altLang="en-US" sz="1700" b="1" dirty="0"/>
              <a:t>Step 4 </a:t>
            </a:r>
            <a:r>
              <a:rPr lang="en-US" altLang="en-US" sz="1700" i="1" dirty="0"/>
              <a:t>- </a:t>
            </a:r>
            <a:r>
              <a:rPr lang="en-US" altLang="en-US" sz="1700" dirty="0"/>
              <a:t>Configure DHCPv6 interface: </a:t>
            </a:r>
          </a:p>
          <a:p>
            <a:pPr lvl="1"/>
            <a:r>
              <a:rPr lang="en-US" altLang="en-US" sz="1600" b="1" dirty="0"/>
              <a:t>ipv6 </a:t>
            </a:r>
            <a:r>
              <a:rPr lang="en-US" altLang="en-US" sz="1600" b="1" dirty="0" err="1"/>
              <a:t>dhcp</a:t>
            </a:r>
            <a:r>
              <a:rPr lang="en-US" altLang="en-US" sz="1600" b="1" dirty="0"/>
              <a:t> server </a:t>
            </a:r>
            <a:r>
              <a:rPr lang="en-US" altLang="en-US" sz="1600" i="1" dirty="0"/>
              <a:t>pool-name</a:t>
            </a:r>
          </a:p>
          <a:p>
            <a:pPr lvl="1"/>
            <a:r>
              <a:rPr lang="en-US" altLang="en-US" sz="1600" b="1" dirty="0"/>
              <a:t>ipv6 </a:t>
            </a:r>
            <a:r>
              <a:rPr lang="en-US" altLang="en-US" sz="1600" b="1" dirty="0" err="1"/>
              <a:t>nd</a:t>
            </a:r>
            <a:r>
              <a:rPr lang="en-US" altLang="en-US" sz="1600" b="1" dirty="0"/>
              <a:t> managed-config-flag</a:t>
            </a:r>
          </a:p>
        </p:txBody>
      </p:sp>
      <p:pic>
        <p:nvPicPr>
          <p:cNvPr id="3" name="Picture 2" descr="Routing and Switching Essentials - Mozilla Firefox">
            <a:extLst>
              <a:ext uri="{FF2B5EF4-FFF2-40B4-BE49-F238E27FC236}">
                <a16:creationId xmlns:a16="http://schemas.microsoft.com/office/drawing/2014/main" id="{F1FC6E5F-65CA-424C-A873-8661E8C97AA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036046" y="1251799"/>
            <a:ext cx="4975928" cy="1958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426565"/>
      </p:ext>
    </p:extLst>
  </p:cSld>
  <p:clrMapOvr>
    <a:masterClrMapping/>
  </p:clrMapOvr>
  <p:transition spd="slow">
    <p:wipe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Stateful DHCPv6 Server</a:t>
            </a:r>
            <a:br>
              <a:rPr lang="en-US" altLang="en-US" sz="1600" dirty="0"/>
            </a:br>
            <a:r>
              <a:rPr lang="en-US" altLang="en-US" dirty="0"/>
              <a:t>Configuring a Router as a Stateful DHCPv6 Client</a:t>
            </a:r>
            <a:endParaRPr lang="en-CA" altLang="en-US" dirty="0"/>
          </a:p>
        </p:txBody>
      </p:sp>
      <p:sp>
        <p:nvSpPr>
          <p:cNvPr id="25603" name="Content Placeholder 2"/>
          <p:cNvSpPr>
            <a:spLocks noGrp="1"/>
          </p:cNvSpPr>
          <p:nvPr>
            <p:ph idx="1"/>
          </p:nvPr>
        </p:nvSpPr>
        <p:spPr>
          <a:xfrm>
            <a:off x="239601" y="3345719"/>
            <a:ext cx="8063345" cy="1276248"/>
          </a:xfrm>
        </p:spPr>
        <p:txBody>
          <a:bodyPr/>
          <a:lstStyle/>
          <a:p>
            <a:r>
              <a:rPr lang="en-US" altLang="en-US" sz="1700" b="1" dirty="0"/>
              <a:t>Step 1 </a:t>
            </a:r>
            <a:r>
              <a:rPr lang="en-US" altLang="en-US" sz="1700" dirty="0"/>
              <a:t>– </a:t>
            </a:r>
            <a:r>
              <a:rPr lang="en-US" altLang="en-US" sz="1600" dirty="0"/>
              <a:t>Allow the router to send RS messages and participate in DHCPv6.</a:t>
            </a:r>
          </a:p>
          <a:p>
            <a:pPr lvl="1"/>
            <a:r>
              <a:rPr lang="en-US" altLang="en-US" sz="1500" b="1" dirty="0"/>
              <a:t>ipv6 enable</a:t>
            </a:r>
          </a:p>
          <a:p>
            <a:r>
              <a:rPr lang="en-US" altLang="en-US" sz="1600" b="1" dirty="0"/>
              <a:t>Step 2 – </a:t>
            </a:r>
            <a:r>
              <a:rPr lang="en-US" altLang="en-US" sz="1600" dirty="0"/>
              <a:t>Make the router a DHCPv6 client.</a:t>
            </a:r>
          </a:p>
          <a:p>
            <a:pPr lvl="1"/>
            <a:r>
              <a:rPr lang="en-US" altLang="en-US" sz="1500" b="1" dirty="0"/>
              <a:t>ipv6 address </a:t>
            </a:r>
            <a:r>
              <a:rPr lang="en-US" altLang="en-US" sz="1500" b="1" dirty="0" err="1"/>
              <a:t>dhcp</a:t>
            </a:r>
            <a:endParaRPr lang="en-US" altLang="en-US" sz="1500" b="1" dirty="0"/>
          </a:p>
        </p:txBody>
      </p:sp>
      <p:pic>
        <p:nvPicPr>
          <p:cNvPr id="4" name="Picture 3" descr="Routing and Switching Essentials - Mozilla Firefox">
            <a:extLst>
              <a:ext uri="{FF2B5EF4-FFF2-40B4-BE49-F238E27FC236}">
                <a16:creationId xmlns:a16="http://schemas.microsoft.com/office/drawing/2014/main" id="{6A83C1BB-7018-4C63-86FF-7D3BFB6484A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970606" y="798944"/>
            <a:ext cx="5310366" cy="24762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3613685"/>
      </p:ext>
    </p:extLst>
  </p:cSld>
  <p:clrMapOvr>
    <a:masterClrMapping/>
  </p:clrMapOvr>
  <p:transition spd="slow">
    <p:wipe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Stateful DHCPv6 Server</a:t>
            </a:r>
            <a:br>
              <a:rPr lang="en-US" altLang="en-US" sz="1600" dirty="0"/>
            </a:br>
            <a:r>
              <a:rPr lang="en-US" altLang="en-US" dirty="0"/>
              <a:t>Verifying Stateful DHCPv6</a:t>
            </a:r>
            <a:endParaRPr lang="en-CA" altLang="en-US" dirty="0"/>
          </a:p>
        </p:txBody>
      </p:sp>
      <p:sp>
        <p:nvSpPr>
          <p:cNvPr id="25603" name="Content Placeholder 2"/>
          <p:cNvSpPr>
            <a:spLocks noGrp="1"/>
          </p:cNvSpPr>
          <p:nvPr>
            <p:ph idx="1"/>
          </p:nvPr>
        </p:nvSpPr>
        <p:spPr>
          <a:xfrm>
            <a:off x="141804" y="910577"/>
            <a:ext cx="3554915" cy="1720157"/>
          </a:xfrm>
        </p:spPr>
        <p:txBody>
          <a:bodyPr/>
          <a:lstStyle/>
          <a:p>
            <a:r>
              <a:rPr lang="en-US" altLang="en-US" sz="1700" dirty="0"/>
              <a:t>Use the following commands to verify Stateful DHCPv6:</a:t>
            </a:r>
          </a:p>
          <a:p>
            <a:pPr lvl="1"/>
            <a:r>
              <a:rPr lang="en-US" altLang="en-US" sz="1500" b="1" dirty="0"/>
              <a:t>show ipv6 </a:t>
            </a:r>
            <a:r>
              <a:rPr lang="en-US" altLang="en-US" sz="1500" b="1" dirty="0" err="1"/>
              <a:t>dhcp</a:t>
            </a:r>
            <a:r>
              <a:rPr lang="en-US" altLang="en-US" sz="1500" b="1" dirty="0"/>
              <a:t> pool</a:t>
            </a:r>
          </a:p>
          <a:p>
            <a:pPr lvl="1"/>
            <a:r>
              <a:rPr lang="en-US" altLang="en-US" sz="1500" b="1" dirty="0"/>
              <a:t>show ipv6 </a:t>
            </a:r>
            <a:r>
              <a:rPr lang="en-US" altLang="en-US" sz="1500" b="1" dirty="0" err="1"/>
              <a:t>dhcp</a:t>
            </a:r>
            <a:r>
              <a:rPr lang="en-US" altLang="en-US" sz="1500" b="1" dirty="0"/>
              <a:t> binding</a:t>
            </a:r>
          </a:p>
          <a:p>
            <a:pPr lvl="1"/>
            <a:r>
              <a:rPr lang="en-US" altLang="en-US" sz="1500" b="1" dirty="0"/>
              <a:t>show ipv6 interface </a:t>
            </a:r>
          </a:p>
        </p:txBody>
      </p:sp>
      <p:pic>
        <p:nvPicPr>
          <p:cNvPr id="3" name="Picture 2" descr="Routing and Switching Essentials - Mozilla Firefox">
            <a:extLst>
              <a:ext uri="{FF2B5EF4-FFF2-40B4-BE49-F238E27FC236}">
                <a16:creationId xmlns:a16="http://schemas.microsoft.com/office/drawing/2014/main" id="{1F77476F-312E-481D-92B9-024624968E7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27620" y="2742367"/>
            <a:ext cx="4433396" cy="1325452"/>
          </a:xfrm>
          <a:prstGeom prst="rect">
            <a:avLst/>
          </a:prstGeom>
        </p:spPr>
      </p:pic>
      <p:pic>
        <p:nvPicPr>
          <p:cNvPr id="6" name="Picture 5" descr="Routing and Switching Essentials - Mozilla Firefox">
            <a:extLst>
              <a:ext uri="{FF2B5EF4-FFF2-40B4-BE49-F238E27FC236}">
                <a16:creationId xmlns:a16="http://schemas.microsoft.com/office/drawing/2014/main" id="{03C36FFF-20AF-43EC-BAAB-950AC24233D7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41421" y="1083743"/>
            <a:ext cx="3907122" cy="29760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7838634"/>
      </p:ext>
    </p:extLst>
  </p:cSld>
  <p:clrMapOvr>
    <a:masterClrMapping/>
  </p:clrMapOvr>
  <p:transition spd="slow">
    <p:wipe/>
  </p:transition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Stateful DHCPv6 Server</a:t>
            </a:r>
            <a:br>
              <a:rPr lang="en-US" altLang="en-US" sz="1600" dirty="0"/>
            </a:br>
            <a:r>
              <a:rPr lang="en-US" altLang="en-US" dirty="0"/>
              <a:t>Configuring a Router as a DHCPv6 Relay Agent</a:t>
            </a:r>
            <a:endParaRPr lang="en-CA" altLang="en-US" dirty="0"/>
          </a:p>
        </p:txBody>
      </p:sp>
      <p:sp>
        <p:nvSpPr>
          <p:cNvPr id="25603" name="Content Placeholder 2"/>
          <p:cNvSpPr>
            <a:spLocks noGrp="1"/>
          </p:cNvSpPr>
          <p:nvPr>
            <p:ph idx="1"/>
          </p:nvPr>
        </p:nvSpPr>
        <p:spPr>
          <a:xfrm>
            <a:off x="4684465" y="931204"/>
            <a:ext cx="3554915" cy="2654115"/>
          </a:xfrm>
        </p:spPr>
        <p:txBody>
          <a:bodyPr/>
          <a:lstStyle/>
          <a:p>
            <a:r>
              <a:rPr lang="en-US" altLang="en-US" sz="1700" dirty="0"/>
              <a:t>If the DHCPv6 server is located on a different network than the client, the router can be configured as a DHCPv6 relay agent. </a:t>
            </a:r>
          </a:p>
          <a:p>
            <a:pPr lvl="1"/>
            <a:r>
              <a:rPr lang="en-US" altLang="en-US" sz="1500" b="1" dirty="0"/>
              <a:t>ipv6 </a:t>
            </a:r>
            <a:r>
              <a:rPr lang="en-US" altLang="en-US" sz="1500" b="1" dirty="0" err="1"/>
              <a:t>dhcp</a:t>
            </a:r>
            <a:r>
              <a:rPr lang="en-US" altLang="en-US" sz="1500" b="1" dirty="0"/>
              <a:t> relay destination </a:t>
            </a:r>
            <a:r>
              <a:rPr lang="en-US" altLang="en-US" sz="1500" i="1" dirty="0"/>
              <a:t>destination-address</a:t>
            </a:r>
          </a:p>
        </p:txBody>
      </p:sp>
      <p:pic>
        <p:nvPicPr>
          <p:cNvPr id="4" name="Picture 3" descr="Routing and Switching Essentials - Mozilla Firefox">
            <a:extLst>
              <a:ext uri="{FF2B5EF4-FFF2-40B4-BE49-F238E27FC236}">
                <a16:creationId xmlns:a16="http://schemas.microsoft.com/office/drawing/2014/main" id="{CBB6E0D9-D181-4F36-A8EB-739C71CC2A8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96078" y="1023044"/>
            <a:ext cx="3906982" cy="2885958"/>
          </a:xfrm>
          <a:prstGeom prst="rect">
            <a:avLst/>
          </a:prstGeom>
        </p:spPr>
      </p:pic>
      <p:pic>
        <p:nvPicPr>
          <p:cNvPr id="7" name="Picture 6" descr="Routing and Switching Essentials - Mozilla Firefox">
            <a:extLst>
              <a:ext uri="{FF2B5EF4-FFF2-40B4-BE49-F238E27FC236}">
                <a16:creationId xmlns:a16="http://schemas.microsoft.com/office/drawing/2014/main" id="{C7E3DB05-0000-48BF-900B-4460D4C4E4DD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572000" y="3203912"/>
            <a:ext cx="4439979" cy="12556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875525"/>
      </p:ext>
    </p:extLst>
  </p:cSld>
  <p:clrMapOvr>
    <a:masterClrMapping/>
  </p:clrMapOvr>
  <p:transition spd="slow">
    <p:wipe/>
  </p:transition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Stateful DHCPv6 Server</a:t>
            </a:r>
            <a:br>
              <a:rPr lang="en-US" altLang="en-US" sz="1600" dirty="0"/>
            </a:br>
            <a:r>
              <a:rPr lang="en-US" altLang="en-US" dirty="0"/>
              <a:t>Lab - Configuring Stateless and Stateful DHCPv6</a:t>
            </a:r>
            <a:endParaRPr lang="en-CA" altLang="en-US" dirty="0"/>
          </a:p>
        </p:txBody>
      </p:sp>
      <p:pic>
        <p:nvPicPr>
          <p:cNvPr id="6" name="Content Placeholder 5" descr="8.2.3.5 Lab - Configuring Stateless and Stateful DHCPv6.pdf - Mozilla Firefox">
            <a:extLst>
              <a:ext uri="{FF2B5EF4-FFF2-40B4-BE49-F238E27FC236}">
                <a16:creationId xmlns:a16="http://schemas.microsoft.com/office/drawing/2014/main" id="{1B74A5F7-1B04-46AA-9EED-25F5142D51F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228399" y="836163"/>
            <a:ext cx="3751876" cy="4039007"/>
          </a:xfr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CF4C894B-6BD1-4118-BF48-D447A5F62BF0}"/>
              </a:ext>
            </a:extLst>
          </p:cNvPr>
          <p:cNvSpPr/>
          <p:nvPr/>
        </p:nvSpPr>
        <p:spPr>
          <a:xfrm>
            <a:off x="2224877" y="850832"/>
            <a:ext cx="3740727" cy="4014558"/>
          </a:xfrm>
          <a:prstGeom prst="rect">
            <a:avLst/>
          </a:prstGeom>
          <a:noFill/>
          <a:ln w="3175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4431158"/>
      </p:ext>
    </p:extLst>
  </p:cSld>
  <p:clrMapOvr>
    <a:masterClrMapping/>
  </p:clrMapOvr>
  <p:transition spd="slow">
    <p:wipe/>
  </p:transition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Troubleshoot DHCPv6 </a:t>
            </a:r>
            <a:br>
              <a:rPr lang="en-US" altLang="en-US" sz="1600" dirty="0"/>
            </a:br>
            <a:r>
              <a:rPr lang="en-US" altLang="en-US" dirty="0"/>
              <a:t>Troubleshooting Tasks</a:t>
            </a:r>
            <a:endParaRPr lang="en-CA" altLang="en-US" dirty="0"/>
          </a:p>
        </p:txBody>
      </p:sp>
      <p:pic>
        <p:nvPicPr>
          <p:cNvPr id="6" name="Content Placeholder 5" descr="Routing and Switching Essentials - Mozilla Firefox">
            <a:extLst>
              <a:ext uri="{FF2B5EF4-FFF2-40B4-BE49-F238E27FC236}">
                <a16:creationId xmlns:a16="http://schemas.microsoft.com/office/drawing/2014/main" id="{3B04F0A3-0267-426E-A244-9B37E99F2E8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19907" y="1281972"/>
            <a:ext cx="8743274" cy="1507462"/>
          </a:xfrm>
        </p:spPr>
      </p:pic>
    </p:spTree>
    <p:extLst>
      <p:ext uri="{BB962C8B-B14F-4D97-AF65-F5344CB8AC3E}">
        <p14:creationId xmlns:p14="http://schemas.microsoft.com/office/powerpoint/2010/main" val="2807224459"/>
      </p:ext>
    </p:extLst>
  </p:cSld>
  <p:clrMapOvr>
    <a:masterClrMapping/>
  </p:clrMapOvr>
  <p:transition spd="slow">
    <p:wipe/>
  </p:transition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Troubleshoot DHCPv6 </a:t>
            </a:r>
            <a:br>
              <a:rPr lang="en-US" altLang="en-US" sz="1600" dirty="0"/>
            </a:br>
            <a:r>
              <a:rPr lang="en-US" altLang="en-US" dirty="0"/>
              <a:t>Verify Router DHCPv6 Configuration</a:t>
            </a:r>
            <a:endParaRPr lang="en-CA" altLang="en-US" dirty="0"/>
          </a:p>
        </p:txBody>
      </p:sp>
      <p:sp>
        <p:nvSpPr>
          <p:cNvPr id="25603" name="Content Placeholder 2"/>
          <p:cNvSpPr>
            <a:spLocks noGrp="1"/>
          </p:cNvSpPr>
          <p:nvPr>
            <p:ph idx="1"/>
          </p:nvPr>
        </p:nvSpPr>
        <p:spPr>
          <a:xfrm>
            <a:off x="210069" y="864422"/>
            <a:ext cx="3046839" cy="2654115"/>
          </a:xfrm>
        </p:spPr>
        <p:txBody>
          <a:bodyPr/>
          <a:lstStyle/>
          <a:p>
            <a:r>
              <a:rPr lang="en-US" altLang="en-US" sz="1500" dirty="0"/>
              <a:t>Use the </a:t>
            </a:r>
            <a:r>
              <a:rPr lang="en-US" altLang="en-US" sz="1500" b="1" dirty="0"/>
              <a:t>show ipv6 interface </a:t>
            </a:r>
            <a:r>
              <a:rPr lang="en-US" altLang="en-US" sz="1500" dirty="0"/>
              <a:t>command to verify DHCPv6 configuration.</a:t>
            </a:r>
          </a:p>
        </p:txBody>
      </p:sp>
      <p:pic>
        <p:nvPicPr>
          <p:cNvPr id="3" name="Picture 2" descr="Routing and Switching Essentials - Mozilla Firefox">
            <a:extLst>
              <a:ext uri="{FF2B5EF4-FFF2-40B4-BE49-F238E27FC236}">
                <a16:creationId xmlns:a16="http://schemas.microsoft.com/office/drawing/2014/main" id="{C38A6E3A-46F3-4732-BF7D-3997F798959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113070" y="798944"/>
            <a:ext cx="5731490" cy="39798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9016134"/>
      </p:ext>
    </p:extLst>
  </p:cSld>
  <p:clrMapOvr>
    <a:masterClrMapping/>
  </p:clrMapOvr>
  <p:transition spd="slow">
    <p:wipe/>
  </p:transition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Troubleshoot DHCPv6 </a:t>
            </a:r>
            <a:br>
              <a:rPr lang="en-US" altLang="en-US" sz="1600" dirty="0"/>
            </a:br>
            <a:r>
              <a:rPr lang="en-US" altLang="en-US" dirty="0"/>
              <a:t>Debugging DHCPv6</a:t>
            </a:r>
            <a:endParaRPr lang="en-CA" altLang="en-US" dirty="0"/>
          </a:p>
        </p:txBody>
      </p:sp>
      <p:sp>
        <p:nvSpPr>
          <p:cNvPr id="25603" name="Content Placeholder 2"/>
          <p:cNvSpPr>
            <a:spLocks noGrp="1"/>
          </p:cNvSpPr>
          <p:nvPr>
            <p:ph idx="1"/>
          </p:nvPr>
        </p:nvSpPr>
        <p:spPr>
          <a:xfrm>
            <a:off x="6143946" y="965771"/>
            <a:ext cx="2640458" cy="3064139"/>
          </a:xfrm>
        </p:spPr>
        <p:txBody>
          <a:bodyPr/>
          <a:lstStyle/>
          <a:p>
            <a:r>
              <a:rPr lang="en-US" altLang="en-US" dirty="0"/>
              <a:t>To verify the receipt and transmission of DHCPv6 messages:</a:t>
            </a:r>
          </a:p>
          <a:p>
            <a:pPr lvl="1"/>
            <a:r>
              <a:rPr lang="en-US" altLang="en-US" b="1" dirty="0"/>
              <a:t>debug ipv6 </a:t>
            </a:r>
            <a:r>
              <a:rPr lang="en-US" altLang="en-US" b="1" dirty="0" err="1"/>
              <a:t>dhcp</a:t>
            </a:r>
            <a:r>
              <a:rPr lang="en-US" altLang="en-US" b="1" dirty="0"/>
              <a:t> detail</a:t>
            </a:r>
          </a:p>
        </p:txBody>
      </p:sp>
      <p:pic>
        <p:nvPicPr>
          <p:cNvPr id="4" name="Picture 3" descr="Routing and Switching Essentials - Mozilla Firefox">
            <a:extLst>
              <a:ext uri="{FF2B5EF4-FFF2-40B4-BE49-F238E27FC236}">
                <a16:creationId xmlns:a16="http://schemas.microsoft.com/office/drawing/2014/main" id="{C775B645-D56E-4028-8447-D6C6B9FB163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74661" y="965771"/>
            <a:ext cx="5907142" cy="2897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6412148"/>
      </p:ext>
    </p:extLst>
  </p:cSld>
  <p:clrMapOvr>
    <a:masterClrMapping/>
  </p:clrMapOvr>
  <p:transition spd="slow">
    <p:wipe/>
  </p:transition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Troubleshoot DHCPv6</a:t>
            </a:r>
            <a:br>
              <a:rPr lang="en-US" altLang="en-US" sz="1600" dirty="0"/>
            </a:br>
            <a:r>
              <a:rPr lang="en-US" altLang="en-US" dirty="0"/>
              <a:t>Lab - Troubleshooting DHCPv6</a:t>
            </a:r>
            <a:endParaRPr lang="en-CA" alt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F4C894B-6BD1-4118-BF48-D447A5F62BF0}"/>
              </a:ext>
            </a:extLst>
          </p:cNvPr>
          <p:cNvSpPr/>
          <p:nvPr/>
        </p:nvSpPr>
        <p:spPr>
          <a:xfrm>
            <a:off x="2224877" y="850832"/>
            <a:ext cx="3740727" cy="4014558"/>
          </a:xfrm>
          <a:prstGeom prst="rect">
            <a:avLst/>
          </a:prstGeom>
          <a:noFill/>
          <a:ln w="3175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2" name="Content Placeholder 11" descr="8.2.4.4 Lab - Troubleshooting DHCPv6.pdf - Mozilla Firefox">
            <a:extLst>
              <a:ext uri="{FF2B5EF4-FFF2-40B4-BE49-F238E27FC236}">
                <a16:creationId xmlns:a16="http://schemas.microsoft.com/office/drawing/2014/main" id="{2FADF90F-8EE2-40F5-B0C0-06525EE6202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258336" y="914530"/>
            <a:ext cx="3673807" cy="3887162"/>
          </a:xfrm>
        </p:spPr>
      </p:pic>
    </p:spTree>
    <p:extLst>
      <p:ext uri="{BB962C8B-B14F-4D97-AF65-F5344CB8AC3E}">
        <p14:creationId xmlns:p14="http://schemas.microsoft.com/office/powerpoint/2010/main" val="622339502"/>
      </p:ext>
    </p:extLst>
  </p:cSld>
  <p:clrMapOvr>
    <a:masterClrMapping/>
  </p:clrMapOvr>
  <p:transition spd="slow">
    <p:wipe/>
  </p:transition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7598042" cy="1802391"/>
          </a:xfrm>
        </p:spPr>
        <p:txBody>
          <a:bodyPr/>
          <a:lstStyle/>
          <a:p>
            <a:r>
              <a:rPr lang="en-US" dirty="0"/>
              <a:t>8.3 Chapter Summary</a:t>
            </a:r>
          </a:p>
        </p:txBody>
      </p:sp>
    </p:spTree>
    <p:extLst>
      <p:ext uri="{BB962C8B-B14F-4D97-AF65-F5344CB8AC3E}">
        <p14:creationId xmlns:p14="http://schemas.microsoft.com/office/powerpoint/2010/main" val="2007576579"/>
      </p:ext>
    </p:extLst>
  </p:cSld>
  <p:clrMapOvr>
    <a:masterClrMapping/>
  </p:clrMapOvr>
  <p:transition spd="slow">
    <p:wipe/>
  </p:transition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Conclusion</a:t>
            </a:r>
            <a:br>
              <a:rPr lang="en-US" altLang="en-US" sz="1600" dirty="0"/>
            </a:br>
            <a:r>
              <a:rPr lang="sv-SE" altLang="en-US" dirty="0"/>
              <a:t>Packet Tracer - Skills Integration Challenge</a:t>
            </a:r>
            <a:endParaRPr lang="en-CA" alt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F4C894B-6BD1-4118-BF48-D447A5F62BF0}"/>
              </a:ext>
            </a:extLst>
          </p:cNvPr>
          <p:cNvSpPr/>
          <p:nvPr/>
        </p:nvSpPr>
        <p:spPr>
          <a:xfrm>
            <a:off x="2224877" y="850832"/>
            <a:ext cx="3740727" cy="4014558"/>
          </a:xfrm>
          <a:prstGeom prst="rect">
            <a:avLst/>
          </a:prstGeom>
          <a:noFill/>
          <a:ln w="3175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Content Placeholder 4" descr="8.3.1.2 Packet Tracer - Skills Integration Challenge Instructions.pdf - Mozilla Firefox">
            <a:extLst>
              <a:ext uri="{FF2B5EF4-FFF2-40B4-BE49-F238E27FC236}">
                <a16:creationId xmlns:a16="http://schemas.microsoft.com/office/drawing/2014/main" id="{02359105-E481-4EAF-A3C2-40C8B0DF2F7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266440" y="856230"/>
            <a:ext cx="3657600" cy="3974932"/>
          </a:xfrm>
        </p:spPr>
      </p:pic>
    </p:spTree>
    <p:extLst>
      <p:ext uri="{BB962C8B-B14F-4D97-AF65-F5344CB8AC3E}">
        <p14:creationId xmlns:p14="http://schemas.microsoft.com/office/powerpoint/2010/main" val="1483519394"/>
      </p:ext>
    </p:extLst>
  </p:cSld>
  <p:clrMapOvr>
    <a:masterClrMapping/>
  </p:clrMapOvr>
  <p:transition spd="slow">
    <p:wipe/>
  </p:transition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/>
          <p:cNvSpPr txBox="1">
            <a:spLocks/>
          </p:cNvSpPr>
          <p:nvPr/>
        </p:nvSpPr>
        <p:spPr bwMode="auto">
          <a:xfrm>
            <a:off x="1417131" y="1154627"/>
            <a:ext cx="6450388" cy="18644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61593" tIns="30796" rIns="61593" bIns="30796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charset="0"/>
              <a:buChar char="§"/>
              <a:defRPr sz="2400">
                <a:solidFill>
                  <a:schemeClr val="tx1"/>
                </a:solidFill>
                <a:latin typeface="+mn-lt"/>
                <a:ea typeface="ＭＳ Ｐゴシック" charset="0"/>
                <a:cs typeface="ＭＳ Ｐゴシック" charset="0"/>
              </a:defRPr>
            </a:lvl1pPr>
            <a:lvl2pPr marL="574675" indent="-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2pPr>
            <a:lvl3pPr marL="9144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endParaRPr lang="en-US" sz="1200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1600" dirty="0"/>
              <a:t>Implement DHCPv4 to operate across multiple LANs in a small to medium-sized business network.</a:t>
            </a:r>
          </a:p>
          <a:p>
            <a:r>
              <a:rPr lang="en-US" sz="1600" dirty="0"/>
              <a:t>Implement DHCPv6 to operate across multiple LANs in a small to medium-sized business network.</a:t>
            </a:r>
          </a:p>
          <a:p>
            <a:endParaRPr lang="en-US" dirty="0"/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400" dirty="0">
                <a:latin typeface="Arial" charset="0"/>
              </a:rPr>
              <a:t>Conclusion</a:t>
            </a:r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Chapter 8: DHCP</a:t>
            </a:r>
          </a:p>
        </p:txBody>
      </p:sp>
    </p:spTree>
    <p:extLst>
      <p:ext uri="{BB962C8B-B14F-4D97-AF65-F5344CB8AC3E}">
        <p14:creationId xmlns:p14="http://schemas.microsoft.com/office/powerpoint/2010/main" val="2175629910"/>
      </p:ext>
    </p:extLst>
  </p:cSld>
  <p:clrMapOvr>
    <a:masterClrMapping/>
  </p:clrMapOvr>
  <p:transition spd="slow">
    <p:wipe/>
  </p:transition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400" dirty="0">
                <a:latin typeface="Arial" charset="0"/>
              </a:rPr>
              <a:t>Chapter 8</a:t>
            </a:r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New Terms and Commands</a:t>
            </a:r>
          </a:p>
        </p:txBody>
      </p:sp>
      <p:graphicFrame>
        <p:nvGraphicFramePr>
          <p:cNvPr id="3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56752841"/>
              </p:ext>
            </p:extLst>
          </p:nvPr>
        </p:nvGraphicFramePr>
        <p:xfrm>
          <a:off x="-480642" y="6411667"/>
          <a:ext cx="8853486" cy="422656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951162">
                  <a:extLst>
                    <a:ext uri="{9D8B030D-6E8A-4147-A177-3AD203B41FA5}">
                      <a16:colId xmlns:a16="http://schemas.microsoft.com/office/drawing/2014/main" val="2731093094"/>
                    </a:ext>
                  </a:extLst>
                </a:gridCol>
                <a:gridCol w="2951162">
                  <a:extLst>
                    <a:ext uri="{9D8B030D-6E8A-4147-A177-3AD203B41FA5}">
                      <a16:colId xmlns:a16="http://schemas.microsoft.com/office/drawing/2014/main" val="2353496225"/>
                    </a:ext>
                  </a:extLst>
                </a:gridCol>
                <a:gridCol w="2951162">
                  <a:extLst>
                    <a:ext uri="{9D8B030D-6E8A-4147-A177-3AD203B41FA5}">
                      <a16:colId xmlns:a16="http://schemas.microsoft.com/office/drawing/2014/main" val="28195912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  <a:latin typeface="+mn-lt"/>
                        </a:rPr>
                        <a:t>Dynamic Host Configuration Protocol (DHCP) 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  <a:latin typeface="+mn-lt"/>
                        </a:rPr>
                        <a:t>DHCPv4 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  <a:latin typeface="+mn-lt"/>
                        </a:rPr>
                        <a:t>DHCPv6 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  <a:latin typeface="+mn-lt"/>
                        </a:rPr>
                        <a:t>lease 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  <a:latin typeface="+mn-lt"/>
                        </a:rPr>
                        <a:t>DHCPDISCOVER message  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  <a:latin typeface="+mn-lt"/>
                        </a:rPr>
                        <a:t>DHCPOFFER message  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  <a:latin typeface="+mn-lt"/>
                        </a:rPr>
                        <a:t>DHCPREQUEST message 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  <a:latin typeface="+mn-lt"/>
                        </a:rPr>
                        <a:t>DHCPACK message 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  <a:latin typeface="+mn-lt"/>
                        </a:rPr>
                        <a:t>DHCP Options 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  <a:latin typeface="+mn-lt"/>
                        </a:rPr>
                        <a:t>client IPv4 address (CIADDR) 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  <a:latin typeface="+mn-lt"/>
                        </a:rPr>
                        <a:t>default gateway address (GIADDR) 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  <a:latin typeface="+mn-lt"/>
                        </a:rPr>
                        <a:t>Cisco IOS helper address 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  <a:latin typeface="+mn-lt"/>
                        </a:rPr>
                        <a:t>DHCPv4 relay agent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Stateless Address Autoconfiguration (SLAAC) 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stateless DHCPv6 server 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 err="1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stateful</a:t>
                      </a:r>
                      <a:r>
                        <a:rPr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DHCPv6 server 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Internet Control Message Protocol version 6 (ICMPv6) 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Router Solicitation (RS) message  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Router Advertisement (RA) message  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Interface ID (IID) 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EUI-64  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Neighbor Solicitation (NS) message  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solicited-node multicast address 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Neighbor Advertisement (NA) message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Duplicate Address Detection (DAD) 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Managed Address Configuration flag (M flag) 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Other Configuration flag (O flag) 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 err="1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stateful</a:t>
                      </a:r>
                      <a:r>
                        <a:rPr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DHCPv6  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DHCPv6 SOLICIT message 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DHCPv6 ADVERTISE unicast message 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DHCPv6 REQUEST message 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DHCPv6 INFORMATION-REQUEST message 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endParaRPr lang="en-US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US" dirty="0"/>
                        <a:t>Stateless DHCPv6 client  </a:t>
                      </a:r>
                    </a:p>
                    <a:p>
                      <a:r>
                        <a:rPr lang="en-US" dirty="0"/>
                        <a:t>Stateful DHCPv6 client  </a:t>
                      </a:r>
                    </a:p>
                    <a:p>
                      <a:r>
                        <a:rPr lang="en-US" dirty="0"/>
                        <a:t>DHCPv6 REPLY unicast message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00795013"/>
                  </a:ext>
                </a:extLst>
              </a:tr>
            </a:tbl>
          </a:graphicData>
        </a:graphic>
      </p:graphicFrame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34161C7B-34A8-4357-98E1-FBF8341A3A4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12405055"/>
              </p:ext>
            </p:extLst>
          </p:nvPr>
        </p:nvGraphicFramePr>
        <p:xfrm>
          <a:off x="144547" y="741354"/>
          <a:ext cx="8681613" cy="4295181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893871">
                  <a:extLst>
                    <a:ext uri="{9D8B030D-6E8A-4147-A177-3AD203B41FA5}">
                      <a16:colId xmlns:a16="http://schemas.microsoft.com/office/drawing/2014/main" val="675999329"/>
                    </a:ext>
                  </a:extLst>
                </a:gridCol>
                <a:gridCol w="2893871">
                  <a:extLst>
                    <a:ext uri="{9D8B030D-6E8A-4147-A177-3AD203B41FA5}">
                      <a16:colId xmlns:a16="http://schemas.microsoft.com/office/drawing/2014/main" val="2088616037"/>
                    </a:ext>
                  </a:extLst>
                </a:gridCol>
                <a:gridCol w="2893871">
                  <a:extLst>
                    <a:ext uri="{9D8B030D-6E8A-4147-A177-3AD203B41FA5}">
                      <a16:colId xmlns:a16="http://schemas.microsoft.com/office/drawing/2014/main" val="1199358157"/>
                    </a:ext>
                  </a:extLst>
                </a:gridCol>
              </a:tblGrid>
              <a:tr h="4295181">
                <a:tc>
                  <a:txBody>
                    <a:bodyPr/>
                    <a:lstStyle/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  <a:latin typeface="+mn-lt"/>
                        </a:rPr>
                        <a:t>Dynamic Host Configuration Protocol (DHCP) 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  <a:latin typeface="+mn-lt"/>
                        </a:rPr>
                        <a:t>DHCPv4 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  <a:latin typeface="+mn-lt"/>
                        </a:rPr>
                        <a:t>DHCPv6 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  <a:latin typeface="+mn-lt"/>
                        </a:rPr>
                        <a:t>lease 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  <a:latin typeface="+mn-lt"/>
                        </a:rPr>
                        <a:t>DHCPDISCOVER message  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  <a:latin typeface="+mn-lt"/>
                        </a:rPr>
                        <a:t>DHCPOFFER message  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  <a:latin typeface="+mn-lt"/>
                        </a:rPr>
                        <a:t>DHCPREQUEST message 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  <a:latin typeface="+mn-lt"/>
                        </a:rPr>
                        <a:t>DHCPACK message 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  <a:latin typeface="+mn-lt"/>
                        </a:rPr>
                        <a:t>DHCP Options 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  <a:latin typeface="+mn-lt"/>
                        </a:rPr>
                        <a:t>client IPv4 address (CIADDR) 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  <a:latin typeface="+mn-lt"/>
                        </a:rPr>
                        <a:t>default gateway address (GIADDR) 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  <a:latin typeface="+mn-lt"/>
                        </a:rPr>
                        <a:t>Cisco IOS helper address 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  <a:latin typeface="+mn-lt"/>
                        </a:rPr>
                        <a:t>DHCPv4 relay agent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Stateless Address Autoconfiguration (SLAAC) 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stateless DHCPv6 server 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 err="1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stateful</a:t>
                      </a:r>
                      <a:r>
                        <a:rPr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DHCPv6 server 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Internet Control Message Protocol version 6 (ICMPv6) 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Router Solicitation (RS) message  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Router Advertisement (RA) message  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Interface ID (IID) 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EUI-64  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Neighbor Solicitation (NS) message  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solicited-node multicast address 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Neighbor Advertisement (NA) message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Duplicate Address Detection (DAD) 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Managed Address Configuration flag (M flag) 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Other Configuration flag (O flag) 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 err="1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stateful</a:t>
                      </a:r>
                      <a:r>
                        <a:rPr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DHCPv6  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DHCPv6 SOLICIT message 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DHCPv6 ADVERTISE unicast message 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DHCPv6 REQUEST message 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DHCPv6 INFORMATION-REQUEST message 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Stateless DHCPv6 client  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Stateful DHCPv6 client  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DHCPv6 REPLY unicast message </a:t>
                      </a:r>
                      <a:r>
                        <a:rPr lang="en-US" dirty="0" err="1"/>
                        <a:t>atelesunicast</a:t>
                      </a:r>
                      <a:r>
                        <a:rPr lang="en-US" dirty="0"/>
                        <a:t> message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9280205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94453015"/>
      </p:ext>
    </p:extLst>
  </p:cSld>
  <p:clrMapOvr>
    <a:masterClrMapping/>
  </p:clrMapOvr>
  <p:transition spd="slow">
    <p:wipe/>
  </p:transition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90828277"/>
      </p:ext>
    </p:extLst>
  </p:cSld>
  <p:clrMapOvr>
    <a:masterClrMapping/>
  </p:clrMapOvr>
  <p:transition spd="slow">
    <p:wipe/>
  </p:transition>
</p:sld>
</file>

<file path=ppt/theme/theme1.xml><?xml version="1.0" encoding="utf-8"?>
<a:theme xmlns:a="http://schemas.openxmlformats.org/drawingml/2006/main" name="Default Theme">
  <a:themeElements>
    <a:clrScheme name="Custom 6">
      <a:dk1>
        <a:srgbClr val="58585B"/>
      </a:dk1>
      <a:lt1>
        <a:srgbClr val="FFFFFF"/>
      </a:lt1>
      <a:dk2>
        <a:srgbClr val="58585B"/>
      </a:dk2>
      <a:lt2>
        <a:srgbClr val="81C569"/>
      </a:lt2>
      <a:accent1>
        <a:srgbClr val="004C69"/>
      </a:accent1>
      <a:accent2>
        <a:srgbClr val="9E0B0F"/>
      </a:accent2>
      <a:accent3>
        <a:srgbClr val="FFFFFF"/>
      </a:accent3>
      <a:accent4>
        <a:srgbClr val="367187"/>
      </a:accent4>
      <a:accent5>
        <a:srgbClr val="38C6F4"/>
      </a:accent5>
      <a:accent6>
        <a:srgbClr val="FBAB18"/>
      </a:accent6>
      <a:hlink>
        <a:srgbClr val="38C6F4"/>
      </a:hlink>
      <a:folHlink>
        <a:srgbClr val="81C569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36A4D7"/>
        </a:solidFill>
        <a:ln>
          <a:noFill/>
        </a:ln>
        <a:effectLst/>
      </a:spPr>
      <a:bodyPr rtlCol="0" anchor="ctr"/>
      <a:lstStyle>
        <a:defPPr algn="ctr">
          <a:defRPr dirty="0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Default Theme" id="{A3178FD6-045E-43BB-9FF9-79BDC55288A1}" vid="{B3635A64-254C-4D4D-B1C2-6197525273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6272</TotalTime>
  <Words>2240</Words>
  <Application>Microsoft Office PowerPoint</Application>
  <PresentationFormat>On-screen Show (16:9)</PresentationFormat>
  <Paragraphs>391</Paragraphs>
  <Slides>44</Slides>
  <Notes>43</Notes>
  <HiddenSlides>1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size="52" baseType="lpstr">
      <vt:lpstr>ＭＳ Ｐゴシック</vt:lpstr>
      <vt:lpstr>Arial</vt:lpstr>
      <vt:lpstr>Calibri</vt:lpstr>
      <vt:lpstr>CiscoSans</vt:lpstr>
      <vt:lpstr>CiscoSans ExtraLight</vt:lpstr>
      <vt:lpstr>CiscoSans Thin</vt:lpstr>
      <vt:lpstr>Wingdings</vt:lpstr>
      <vt:lpstr>Default Theme</vt:lpstr>
      <vt:lpstr>Chapter 8: DHCP</vt:lpstr>
      <vt:lpstr>Chapter 8 - Sections &amp; Objectives</vt:lpstr>
      <vt:lpstr>8.1 DHCPv4</vt:lpstr>
      <vt:lpstr>DHCPv4 Operation Introducing DHCPv4</vt:lpstr>
      <vt:lpstr>DHCPv4 Operation DHCPv4 Operation</vt:lpstr>
      <vt:lpstr>DHCPv4 Operation DHCPv4 Message Format</vt:lpstr>
      <vt:lpstr>DHCPv4 Operation DHCPv4 Discover and Offer Messages</vt:lpstr>
      <vt:lpstr>Configuring a Basic DHCPv4 Server Configuring a Basic DHCPv4 Server</vt:lpstr>
      <vt:lpstr>Configuring a Basic DHCPv4 Server Verifying DHCPv4</vt:lpstr>
      <vt:lpstr>Configuring a Basic DHCPv4 Server DHCPv4 Relay</vt:lpstr>
      <vt:lpstr>Configuring a Basic DHCPv4 Server Lab - Configuring Basic DHCPv4 on a Router</vt:lpstr>
      <vt:lpstr>Configuring a Basic DHCPv4 Server Lab - Configuring Basic DHCPv4 on a Switch</vt:lpstr>
      <vt:lpstr>Configuring DHCPv4 Client Configuring a Router as DHCPv4 Client</vt:lpstr>
      <vt:lpstr>Configuring DHCPv4 Client Configuring a Wireless Router as a DHCPv4 Client </vt:lpstr>
      <vt:lpstr>Configuring DHCPv4 Client Packet Tracer - Configuring DHCPv4 Using Cisco IOS</vt:lpstr>
      <vt:lpstr>Troubleshoot DHCPv4 Troubleshooting Tasks</vt:lpstr>
      <vt:lpstr>Troubleshoot DHCPv4 Verify Router DHCPv4 Configuration</vt:lpstr>
      <vt:lpstr>Troubleshoot DHCPv4 Debugging DHCPv4</vt:lpstr>
      <vt:lpstr>Troubleshoot DHCPv4 Lab - Troubleshooting DHCPv4</vt:lpstr>
      <vt:lpstr>8.2 DHCPv6</vt:lpstr>
      <vt:lpstr>SLAAC and DHCPv6 Stateless Address Autoconfiguration (SLAAC)</vt:lpstr>
      <vt:lpstr>SLAAC and DHCPv6 SLAAC Operation</vt:lpstr>
      <vt:lpstr>SLAAC and DHCPv6 SLAAC and DHCPv6</vt:lpstr>
      <vt:lpstr>SLAAC and DHCPv6 SLAAC Option</vt:lpstr>
      <vt:lpstr>SLAAC and DHCPv6 Stateless DHCPv6 Option</vt:lpstr>
      <vt:lpstr>SLAAC and DHCPv6 Stateful DHCPv6 Option</vt:lpstr>
      <vt:lpstr>SLAAC and DHCPv6 DHCPv6 Operations</vt:lpstr>
      <vt:lpstr>Stateless DHCPv6 Configuring a Router as a Stateless DHCPv6 Server</vt:lpstr>
      <vt:lpstr>Stateless DHCPv6 Configuring a Router as a Stateless DHCPv6 Client</vt:lpstr>
      <vt:lpstr>Stateless DHCPv6 Verifying Stateless DHCPv6</vt:lpstr>
      <vt:lpstr>Stateful DHCPv6 Server Configuring a Router as a Stateful DHCPv6 Server</vt:lpstr>
      <vt:lpstr>Stateful DHCPv6 Server Configuring a Router as a Stateful DHCPv6 Client</vt:lpstr>
      <vt:lpstr>Stateful DHCPv6 Server Verifying Stateful DHCPv6</vt:lpstr>
      <vt:lpstr>Stateful DHCPv6 Server Configuring a Router as a DHCPv6 Relay Agent</vt:lpstr>
      <vt:lpstr>Stateful DHCPv6 Server Lab - Configuring Stateless and Stateful DHCPv6</vt:lpstr>
      <vt:lpstr>Troubleshoot DHCPv6  Troubleshooting Tasks</vt:lpstr>
      <vt:lpstr>Troubleshoot DHCPv6  Verify Router DHCPv6 Configuration</vt:lpstr>
      <vt:lpstr>Troubleshoot DHCPv6  Debugging DHCPv6</vt:lpstr>
      <vt:lpstr>Troubleshoot DHCPv6 Lab - Troubleshooting DHCPv6</vt:lpstr>
      <vt:lpstr>8.3 Chapter Summary</vt:lpstr>
      <vt:lpstr>Conclusion Packet Tracer - Skills Integration Challenge</vt:lpstr>
      <vt:lpstr>Conclusion Chapter 8: DHCP</vt:lpstr>
      <vt:lpstr>Chapter 8 New Terms and Commands</vt:lpstr>
      <vt:lpstr>PowerPoint Presentation</vt:lpstr>
    </vt:vector>
  </TitlesOfParts>
  <Company>Cisco Systems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bvachon@cisco.com</dc:creator>
  <cp:lastModifiedBy>Paul Wallin</cp:lastModifiedBy>
  <cp:revision>369</cp:revision>
  <dcterms:created xsi:type="dcterms:W3CDTF">2016-08-22T22:27:36Z</dcterms:created>
  <dcterms:modified xsi:type="dcterms:W3CDTF">2019-04-02T09:14:12Z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Offisync_ProviderInitializationData">
    <vt:lpwstr>https://cisco.jiveon.com</vt:lpwstr>
  </property>
  <property fmtid="{D5CDD505-2E9C-101B-9397-08002B2CF9AE}" pid="3" name="Offisync_UpdateToken">
    <vt:lpwstr>1</vt:lpwstr>
  </property>
  <property fmtid="{D5CDD505-2E9C-101B-9397-08002B2CF9AE}" pid="4" name="Offisync_ServerID">
    <vt:lpwstr>07841bbc-cd3c-4a76-827f-75a2226890f4</vt:lpwstr>
  </property>
  <property fmtid="{D5CDD505-2E9C-101B-9397-08002B2CF9AE}" pid="5" name="Offisync_UniqueId">
    <vt:lpwstr>1702406</vt:lpwstr>
  </property>
  <property fmtid="{D5CDD505-2E9C-101B-9397-08002B2CF9AE}" pid="6" name="Jive_VersionGuid">
    <vt:lpwstr>fd96a0b3-f68d-4727-8e4f-2128d37ed30a</vt:lpwstr>
  </property>
  <property fmtid="{D5CDD505-2E9C-101B-9397-08002B2CF9AE}" pid="7" name="Jive_LatestUserAccountName">
    <vt:lpwstr>alljohns</vt:lpwstr>
  </property>
</Properties>
</file>