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-43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DAA382-7F85-4974-B9DD-77EA80F20F42}" type="datetimeFigureOut">
              <a:rPr lang="en-GB" smtClean="0"/>
              <a:t>17/12/2020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A9079F-7ACC-414D-B1CA-E5CEB4A8B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51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0A673B36-2123-49B1-9412-CBCC031DED90}" type="datetime1">
              <a:rPr lang="en-GB" smtClean="0"/>
              <a:t>17/12/2020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8633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18B07-9C60-4C6E-A537-256A9E380A1A}" type="datetime1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439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C38150F-2B53-4C16-A6F4-3AF616A67A2A}" type="datetime1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569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A2B79-09BD-4AF5-A4FF-5D08824D052B}" type="datetime1">
              <a:rPr lang="en-GB" smtClean="0"/>
              <a:t>17/12/2020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426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45C6-1A90-4BFB-9C16-7183B3B15AA5}" type="datetime1">
              <a:rPr lang="en-GB" smtClean="0"/>
              <a:t>17/12/2020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382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40CD9-D514-474A-A757-B89558410A01}" type="datetime1">
              <a:rPr lang="en-GB" smtClean="0"/>
              <a:t>17/12/2020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685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3188A-0149-41D7-A7B6-1EB66BD3EE1C}" type="datetime1">
              <a:rPr lang="en-GB" smtClean="0"/>
              <a:t>17/12/2020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760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1CE9F-8B78-4826-A3C6-82D04E407719}" type="datetime1">
              <a:rPr lang="en-GB" smtClean="0"/>
              <a:t>17/12/2020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48401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B1BB46B-550F-4F60-A78F-C3539370035B}" type="datetime1">
              <a:rPr lang="en-GB" smtClean="0"/>
              <a:t>17/12/2020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17268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3EB8D-4E3B-4081-91FB-C2CBBB70A0E0}" type="datetime1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802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EE7BF-E8B8-4155-B119-448685B9F49C}" type="datetime1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43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AB34787-8090-41C7-8272-DAB0C78AC1C4}" type="datetime1">
              <a:rPr lang="en-GB" smtClean="0"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89D767C-6AAE-498B-88C5-C048A702F75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869081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9D851-12D0-43D5-B262-331D3990E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8078" y="1971993"/>
            <a:ext cx="9555843" cy="2590800"/>
          </a:xfrm>
        </p:spPr>
        <p:txBody>
          <a:bodyPr/>
          <a:lstStyle/>
          <a:p>
            <a:r>
              <a:rPr lang="en-GB" sz="6600" b="1" u="sng" dirty="0"/>
              <a:t>Selective systems of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2D7D67-26A8-4381-BB85-699B351C0B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“In your considered opinion, what are the benefits and disadvantages of educating children in a selective system of education in the 21st Century?”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212EC-D959-4A89-B799-EFF70B9A7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7D9E92-3A7A-4FFB-8091-1562693B8728}"/>
              </a:ext>
            </a:extLst>
          </p:cNvPr>
          <p:cNvSpPr txBox="1"/>
          <p:nvPr/>
        </p:nvSpPr>
        <p:spPr>
          <a:xfrm>
            <a:off x="5080000" y="5132903"/>
            <a:ext cx="3149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By Elizabeth Langshaw</a:t>
            </a:r>
          </a:p>
        </p:txBody>
      </p:sp>
    </p:spTree>
    <p:extLst>
      <p:ext uri="{BB962C8B-B14F-4D97-AF65-F5344CB8AC3E}">
        <p14:creationId xmlns:p14="http://schemas.microsoft.com/office/powerpoint/2010/main" val="1946104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A8A71-7AC9-43A6-A27C-A7426C231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B3694-4E4C-4FC6-A811-11D5B1A01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What is a selective system of education?</a:t>
            </a:r>
          </a:p>
          <a:p>
            <a:r>
              <a:rPr lang="en-GB" dirty="0"/>
              <a:t>Creativity within education</a:t>
            </a:r>
          </a:p>
          <a:p>
            <a:r>
              <a:rPr lang="en-GB" dirty="0"/>
              <a:t>Benefits of creativity</a:t>
            </a:r>
          </a:p>
          <a:p>
            <a:r>
              <a:rPr lang="en-GB" dirty="0"/>
              <a:t>Limitations of creativity </a:t>
            </a:r>
          </a:p>
          <a:p>
            <a:r>
              <a:rPr lang="en-GB" dirty="0"/>
              <a:t>Inclusivity within education</a:t>
            </a:r>
          </a:p>
          <a:p>
            <a:r>
              <a:rPr lang="en-GB" dirty="0"/>
              <a:t>Limitations of inclusive education</a:t>
            </a:r>
          </a:p>
          <a:p>
            <a:r>
              <a:rPr lang="en-GB" dirty="0"/>
              <a:t>Benefits of inclusive education</a:t>
            </a:r>
          </a:p>
          <a:p>
            <a:r>
              <a:rPr lang="en-GB" dirty="0"/>
              <a:t>Summary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Images</a:t>
            </a:r>
          </a:p>
          <a:p>
            <a:r>
              <a:rPr lang="en-GB" dirty="0"/>
              <a:t>Questions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0CA473-1F22-4D96-B3B1-09436D038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677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DF2DF-D3B9-4328-9C5E-603CCD791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What is a Selective System of Education?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11994-5487-46A6-978A-E47742BDE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selective system of education is commonly referred to when discussing grammar schools, where children at age 11 would take an exam, which determined whether  they would attend a grammar school or a lower level secondary school </a:t>
            </a:r>
            <a:r>
              <a:rPr lang="en-GB" sz="1000" dirty="0"/>
              <a:t>(1)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However, it can be argued that </a:t>
            </a:r>
            <a:r>
              <a:rPr lang="en-GB" b="1" u="sng" dirty="0"/>
              <a:t>ALL</a:t>
            </a:r>
            <a:r>
              <a:rPr lang="en-GB" dirty="0"/>
              <a:t> systems of education are selective, where learners, parents/guardians have the choice in which system they partake 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02C940-24FB-4207-8134-D607BEA2217E}"/>
              </a:ext>
            </a:extLst>
          </p:cNvPr>
          <p:cNvSpPr txBox="1"/>
          <p:nvPr/>
        </p:nvSpPr>
        <p:spPr>
          <a:xfrm>
            <a:off x="391886" y="6035040"/>
            <a:ext cx="85198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(1)- </a:t>
            </a:r>
            <a:r>
              <a:rPr lang="en-GB" sz="1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Jorn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-Steffen </a:t>
            </a:r>
            <a:r>
              <a:rPr lang="en-GB" sz="1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Pischke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Alan Manning, "Comprehensive Versus Selective Schooling In England In Wales: What Do We Know?",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National Bureau Of Economic Research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121.128 (2006), 1.</a:t>
            </a:r>
            <a:endParaRPr lang="en-GB" sz="1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8DAB9-3BF5-4862-BD46-B0F08E910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44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CE778-3371-4CC9-9ED0-072A652F3C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303" b="9091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EE4D75-2483-44BF-823E-1E1F11DF5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u="sng" dirty="0"/>
              <a:t>Creativity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369B5-F706-46A0-A8EC-BF4EDF224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581" y="2260624"/>
            <a:ext cx="4602152" cy="348006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Creativity is responsible for our greatest achievements </a:t>
            </a:r>
            <a:r>
              <a:rPr lang="en-GB" sz="1000" dirty="0"/>
              <a:t>(2)</a:t>
            </a:r>
          </a:p>
          <a:p>
            <a:r>
              <a:rPr lang="en-GB" dirty="0"/>
              <a:t>It is associated with personal fulfilment and self-actualization</a:t>
            </a:r>
          </a:p>
          <a:p>
            <a:r>
              <a:rPr lang="en-GB" dirty="0"/>
              <a:t>Creativity is beneficial to learning </a:t>
            </a:r>
          </a:p>
          <a:p>
            <a:r>
              <a:rPr lang="en-GB" dirty="0"/>
              <a:t>It promotes skills essential to contemporary society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     Originality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     Motivation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     Problem Solving </a:t>
            </a:r>
            <a:r>
              <a:rPr lang="en-GB" sz="1000" dirty="0"/>
              <a:t>(3)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AAF70E-B522-4572-A790-4C09AA955380}"/>
              </a:ext>
            </a:extLst>
          </p:cNvPr>
          <p:cNvSpPr txBox="1"/>
          <p:nvPr/>
        </p:nvSpPr>
        <p:spPr>
          <a:xfrm>
            <a:off x="-1866" y="6461626"/>
            <a:ext cx="104569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(2)- Liane </a:t>
            </a:r>
            <a:r>
              <a:rPr lang="en-GB" sz="1000" dirty="0" err="1"/>
              <a:t>Gabora</a:t>
            </a:r>
            <a:r>
              <a:rPr lang="en-GB" sz="1000" dirty="0"/>
              <a:t> and Simon Tseng, "The Social Benefits Of Balancing Creativity And Imitation: Evidence From An Agent-Based Model", </a:t>
            </a:r>
            <a:r>
              <a:rPr lang="en-GB" sz="1000" i="1" dirty="0"/>
              <a:t>Psychology Of Aesthetics, Creativity, And The Arts,</a:t>
            </a:r>
            <a:r>
              <a:rPr lang="en-GB" sz="1000" dirty="0"/>
              <a:t> 11.4 (2017), 403.</a:t>
            </a:r>
          </a:p>
          <a:p>
            <a:r>
              <a:rPr lang="en-GB" sz="1000" dirty="0"/>
              <a:t>(3)- 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Julie Ann Kirkham and Evan Kidd, "The Effect Of Steiner, Montessori, And National Curriculum Education Upon Children’s Pretence And Creativity",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Creative </a:t>
            </a:r>
            <a:r>
              <a:rPr lang="en-GB" sz="10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51.1 (2017), 28-29.</a:t>
            </a:r>
            <a:endParaRPr lang="en-GB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B6EC0E-4FEE-448D-89A1-8F43C362C97E}"/>
              </a:ext>
            </a:extLst>
          </p:cNvPr>
          <p:cNvSpPr txBox="1"/>
          <p:nvPr/>
        </p:nvSpPr>
        <p:spPr>
          <a:xfrm>
            <a:off x="11595995" y="6615146"/>
            <a:ext cx="1727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Img1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6CED65-DFBB-44DF-9AEE-B06D31C95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27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8F2172-BCF2-4903-8E96-AEE04CDAC1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789" r="9091" b="4285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F9288D-7679-4547-B618-552BD1E3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u="sng" dirty="0"/>
              <a:t>Steiner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81903-FE61-4A45-BD7B-D9A7ABEA1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51" y="2280950"/>
            <a:ext cx="4602152" cy="348006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The curriculum’ is equally focused on both creative and academic subjects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Enables learners to gain more experience and confidence facing problems that require an open response-type thinking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Kirkham and Kidd’s research findings show that learners at Steiner schools displayed the highest level of creativity when compared to learners from Montessori and Mainstream schools </a:t>
            </a:r>
            <a:r>
              <a:rPr lang="en-GB" sz="1000" dirty="0"/>
              <a:t>(4),(5)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0D9317-EAB5-4A9B-BB23-B12556F5004D}"/>
              </a:ext>
            </a:extLst>
          </p:cNvPr>
          <p:cNvSpPr txBox="1"/>
          <p:nvPr/>
        </p:nvSpPr>
        <p:spPr>
          <a:xfrm flipH="1">
            <a:off x="-42982" y="6483343"/>
            <a:ext cx="10509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(4)- Julie Ann Kirkham and Evan Kidd, "The Effect Of Steiner, Montessori, And National Curriculum Education Upon </a:t>
            </a:r>
            <a:r>
              <a:rPr lang="en-GB" sz="1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Children’S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Pretence And Creativity",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Creative </a:t>
            </a:r>
            <a:r>
              <a:rPr lang="en-GB" sz="10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51.1 (2017), 28-29.</a:t>
            </a:r>
          </a:p>
          <a:p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(5)- </a:t>
            </a:r>
            <a:r>
              <a:rPr lang="en-GB" sz="10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Peter </a:t>
            </a:r>
            <a:r>
              <a:rPr lang="en-GB" sz="1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Kraftl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"Ecological Architecture As Performed Art: Nant-</a:t>
            </a:r>
            <a:r>
              <a:rPr lang="en-GB" sz="1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Ycwm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Steiner School, Pembrokeshire",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Social And Cultural Geography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7.6 (2006), 935.</a:t>
            </a:r>
          </a:p>
          <a:p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A689D4-7038-4AE7-B330-8CADF3B26703}"/>
              </a:ext>
            </a:extLst>
          </p:cNvPr>
          <p:cNvSpPr txBox="1"/>
          <p:nvPr/>
        </p:nvSpPr>
        <p:spPr>
          <a:xfrm>
            <a:off x="11685387" y="6615146"/>
            <a:ext cx="17669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Img2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01AA1-C31B-4348-9F73-3A0F7EE0D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972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854531-C89B-47D0-8885-EB53E19C3E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236" r="9091" b="2155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F03A4-5328-447C-9439-DDDC02C88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u="sng" dirty="0"/>
              <a:t>Montessori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E0CC8-AC77-48E4-824C-E662D34CC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043" y="2538920"/>
            <a:ext cx="4602152" cy="3480066"/>
          </a:xfrm>
        </p:spPr>
        <p:txBody>
          <a:bodyPr>
            <a:normAutofit/>
          </a:bodyPr>
          <a:lstStyle/>
          <a:p>
            <a:r>
              <a:rPr lang="en-GB" dirty="0"/>
              <a:t>Focuses on real objects and real experiences</a:t>
            </a:r>
          </a:p>
          <a:p>
            <a:r>
              <a:rPr lang="en-GB" dirty="0"/>
              <a:t>Lack of opportunities for role-play activities</a:t>
            </a:r>
          </a:p>
          <a:p>
            <a:r>
              <a:rPr lang="en-GB" dirty="0"/>
              <a:t>Criticised for not promoting imagination and creativity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Learner’s guide their own learning which can encourage creative tendencies </a:t>
            </a:r>
            <a:r>
              <a:rPr lang="en-GB" sz="1000" dirty="0"/>
              <a:t>(6)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992565-AD60-4B27-AECC-7EE9BA8AD925}"/>
              </a:ext>
            </a:extLst>
          </p:cNvPr>
          <p:cNvSpPr txBox="1"/>
          <p:nvPr/>
        </p:nvSpPr>
        <p:spPr>
          <a:xfrm>
            <a:off x="145143" y="6622473"/>
            <a:ext cx="50999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(6)- Barbara Isaacs,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Understanding The Montessori Approach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(Oxon: Routledge, 2012), p. 100.</a:t>
            </a:r>
            <a:endParaRPr lang="en-GB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EED97E-8DAF-436B-B767-A8B16BA39E76}"/>
              </a:ext>
            </a:extLst>
          </p:cNvPr>
          <p:cNvSpPr txBox="1"/>
          <p:nvPr/>
        </p:nvSpPr>
        <p:spPr>
          <a:xfrm>
            <a:off x="11582400" y="6627032"/>
            <a:ext cx="169635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Img3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B310E6-0B5B-4745-84B4-F3969EF57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02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88C6F-D67D-4BB2-976B-71AE0B1EC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u="sng" dirty="0"/>
              <a:t>Inclusivity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0333C-19ED-42D6-B5E0-6B0A5CC18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485467" cy="3931920"/>
          </a:xfrm>
        </p:spPr>
        <p:txBody>
          <a:bodyPr>
            <a:normAutofit/>
          </a:bodyPr>
          <a:lstStyle/>
          <a:p>
            <a:r>
              <a:rPr lang="en-GB" dirty="0"/>
              <a:t>Inclusive education involves celebrating and valuing difference and diversity </a:t>
            </a:r>
            <a:r>
              <a:rPr lang="en-GB" sz="1000" dirty="0"/>
              <a:t>(7)</a:t>
            </a:r>
          </a:p>
          <a:p>
            <a:r>
              <a:rPr lang="en-GB" dirty="0"/>
              <a:t>All pupils are to have access to common activities that are relevant to their needs</a:t>
            </a:r>
          </a:p>
          <a:p>
            <a:r>
              <a:rPr lang="en-GB" dirty="0"/>
              <a:t>Inclusive curriculum </a:t>
            </a:r>
            <a:r>
              <a:rPr lang="en-GB" sz="1000" dirty="0"/>
              <a:t>(8)</a:t>
            </a:r>
          </a:p>
          <a:p>
            <a:r>
              <a:rPr lang="en-GB" dirty="0"/>
              <a:t>The United Nations Convention on the Rights of the Child (UNCRC), states seven core aims which ensure that all children and young people have inclusive rights </a:t>
            </a:r>
            <a:r>
              <a:rPr lang="en-GB" sz="1000" dirty="0"/>
              <a:t>(9)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451B4F4-4461-4DDE-8AF6-E34F4D66E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0882" y="1890674"/>
            <a:ext cx="3019646" cy="295313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A0F57F5-484F-4A87-85B2-12ADAA939B6E}"/>
              </a:ext>
            </a:extLst>
          </p:cNvPr>
          <p:cNvSpPr txBox="1"/>
          <p:nvPr/>
        </p:nvSpPr>
        <p:spPr>
          <a:xfrm>
            <a:off x="362856" y="5693079"/>
            <a:ext cx="1146628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(7) Garry Hornby, "Inclusive Special Education: Development Of A New Theory For The Education Of Children With Special Educational Needs And Disabilities",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British Journal Of Special Education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42.3 (2015), 247.</a:t>
            </a:r>
          </a:p>
          <a:p>
            <a:pPr>
              <a:spcAft>
                <a:spcPts val="600"/>
              </a:spcAft>
            </a:pP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(8)- Welsh Government, "Inclusion And Pupil Support", </a:t>
            </a:r>
            <a:r>
              <a:rPr lang="en-GB" sz="10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2016 &lt;https://gov.wales/sites/default/files/publications/2018-05/guidance-inclusion-and-pupil-support_0.pdf&gt; [Accessed 15 December 2020].</a:t>
            </a:r>
          </a:p>
          <a:p>
            <a:pPr>
              <a:spcAft>
                <a:spcPts val="600"/>
              </a:spcAft>
            </a:pPr>
            <a:r>
              <a:rPr lang="en-GB" sz="1000" dirty="0"/>
              <a:t>(9)- Jane Hutt and Jane Davidson, "Children And Young People: Rights To Action", </a:t>
            </a:r>
            <a:r>
              <a:rPr lang="en-GB" sz="1000" i="1" dirty="0" err="1"/>
              <a:t>Senedd.Wales</a:t>
            </a:r>
            <a:r>
              <a:rPr lang="en-GB" sz="1000" i="1" dirty="0"/>
              <a:t> </a:t>
            </a:r>
            <a:r>
              <a:rPr lang="en-GB" sz="1000" dirty="0"/>
              <a:t>&lt;https://senedd.wales/Committee%20Documents/HSS(2)-02-04%20Paper%201%20%20Children%20and%20Young%20People%20Rights%20to%20Action04022004-14558/n0000000000000000000000000016990-English.pdf&gt; [Accessed 15 December 2020].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D1CC322-10BB-4DC5-A1C7-38331DE88B13}"/>
              </a:ext>
            </a:extLst>
          </p:cNvPr>
          <p:cNvSpPr txBox="1"/>
          <p:nvPr/>
        </p:nvSpPr>
        <p:spPr>
          <a:xfrm>
            <a:off x="10769600" y="4611542"/>
            <a:ext cx="18669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Img4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7DA163CA-848E-4E64-B783-B61D8C8E2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115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137F0-43E2-4A28-A78D-A4A1416CC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sz="4400" u="sng" dirty="0"/>
              <a:t>Special Educational Needs and Disabilities (SEND) in Mainstream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3C448-0B25-499E-9E51-1B360F3A6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2283486"/>
            <a:ext cx="6485467" cy="3931920"/>
          </a:xfrm>
        </p:spPr>
        <p:txBody>
          <a:bodyPr>
            <a:normAutofit/>
          </a:bodyPr>
          <a:lstStyle/>
          <a:p>
            <a:r>
              <a:rPr lang="en-GB" dirty="0"/>
              <a:t>It is impossible for the teach to meet every child’s need</a:t>
            </a:r>
          </a:p>
          <a:p>
            <a:r>
              <a:rPr lang="en-GB" dirty="0"/>
              <a:t>1 in 100 children are on the autism spectrum, 70% of those children attend mainstream schools</a:t>
            </a:r>
          </a:p>
          <a:p>
            <a:r>
              <a:rPr lang="en-GB" dirty="0"/>
              <a:t>60% of teachers reported feeling like they were not adequately trained t teach autistic children </a:t>
            </a:r>
            <a:r>
              <a:rPr lang="en-GB" sz="1000" dirty="0"/>
              <a:t>(10)</a:t>
            </a:r>
          </a:p>
          <a:p>
            <a:r>
              <a:rPr lang="en-GB" dirty="0"/>
              <a:t>A key barrier to supporting SEND learners is the teacher’s mind-set</a:t>
            </a:r>
          </a:p>
          <a:p>
            <a:r>
              <a:rPr lang="en-GB" dirty="0"/>
              <a:t>LSA’s can have a negative impact on SEND pupil’s learning </a:t>
            </a:r>
            <a:r>
              <a:rPr lang="en-GB" sz="1000" dirty="0"/>
              <a:t>(11)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F57BF3-0D3A-499C-AD30-94109BA632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5554" y="2103120"/>
            <a:ext cx="3019646" cy="25722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56E4FE-6389-47B3-BE4F-C1CA4F222BF7}"/>
              </a:ext>
            </a:extLst>
          </p:cNvPr>
          <p:cNvSpPr txBox="1"/>
          <p:nvPr/>
        </p:nvSpPr>
        <p:spPr>
          <a:xfrm>
            <a:off x="370114" y="5921828"/>
            <a:ext cx="95866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(10)- “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Professional Practice", </a:t>
            </a:r>
            <a:r>
              <a:rPr lang="en-GB" sz="10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Autism.Org.Uk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&lt;https://www.autism.org.uk/advice-and-guidance/professional-practice&gt; [Accessed 16 December 2020].</a:t>
            </a:r>
          </a:p>
          <a:p>
            <a:r>
              <a:rPr lang="en-GB" sz="1000" dirty="0">
                <a:ea typeface="Calibri" panose="020F0502020204030204" pitchFamily="34" charset="0"/>
                <a:cs typeface="Times New Roman" panose="02020603050405020304" pitchFamily="18" charset="0"/>
              </a:rPr>
              <a:t>(11)- Jacqui Ver Loren Van </a:t>
            </a:r>
            <a:r>
              <a:rPr lang="en-GB" sz="1000" dirty="0" err="1">
                <a:ea typeface="Calibri" panose="020F0502020204030204" pitchFamily="34" charset="0"/>
                <a:cs typeface="Times New Roman" panose="02020603050405020304" pitchFamily="18" charset="0"/>
              </a:rPr>
              <a:t>Themaat</a:t>
            </a:r>
            <a:r>
              <a:rPr lang="en-GB" sz="1000" dirty="0">
                <a:ea typeface="Calibri" panose="020F0502020204030204" pitchFamily="34" charset="0"/>
                <a:cs typeface="Times New Roman" panose="02020603050405020304" pitchFamily="18" charset="0"/>
              </a:rPr>
              <a:t>, "Thinking Together Changes The Educational Experiences, Provision And Outcomes For SEND Pupils - </a:t>
            </a:r>
            <a:r>
              <a:rPr lang="en-GB" sz="1000" i="1" dirty="0">
                <a:ea typeface="Calibri" panose="020F0502020204030204" pitchFamily="34" charset="0"/>
                <a:cs typeface="Times New Roman" panose="02020603050405020304" pitchFamily="18" charset="0"/>
              </a:rPr>
              <a:t>Professional Learning Communities Enhancing Practice, Pedagogy And Innovation</a:t>
            </a:r>
            <a:r>
              <a:rPr lang="en-GB" sz="1000" dirty="0">
                <a:ea typeface="Calibri" panose="020F0502020204030204" pitchFamily="34" charset="0"/>
                <a:cs typeface="Times New Roman" panose="02020603050405020304" pitchFamily="18" charset="0"/>
              </a:rPr>
              <a:t>.", Support For Learning, 34.3 (2019), 295.</a:t>
            </a:r>
            <a:endParaRPr lang="en-GB" sz="1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6EC2FC-6D98-4AE6-A159-65AC24477154}"/>
              </a:ext>
            </a:extLst>
          </p:cNvPr>
          <p:cNvSpPr txBox="1"/>
          <p:nvPr/>
        </p:nvSpPr>
        <p:spPr>
          <a:xfrm>
            <a:off x="10718800" y="4397822"/>
            <a:ext cx="25019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Img5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69EA1E-D4AF-4D15-B067-790FB1EF9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12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9C3E5-6E1C-4995-AA36-14C06868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/>
              <a:t>Continued..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E9C41-CE90-40ED-997E-B6852D7C3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485467" cy="39319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Pupil’s with SEND can benefit academically and emotionally with support from their peers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Social benefits when peer’s and teachers are understanding and accepting of SEND which can contribute to the elimination of stigmatisation and feelings of social isolation </a:t>
            </a:r>
            <a:r>
              <a:rPr lang="en-GB" sz="1000" dirty="0"/>
              <a:t>(12)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 There are alternative educational settings. Those learner’s who feel limited at a mainstream school have the choice to engage in an education that best suits their needs </a:t>
            </a:r>
            <a:r>
              <a:rPr lang="en-GB" sz="1000" dirty="0"/>
              <a:t>(13)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8F4100-41F3-4B89-81FF-A839E7BDA2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46" r="25948" b="1"/>
          <a:stretch/>
        </p:blipFill>
        <p:spPr>
          <a:xfrm>
            <a:off x="8020571" y="2161488"/>
            <a:ext cx="3019646" cy="26823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B71E46-E81A-46E9-8023-13FDD71768AD}"/>
              </a:ext>
            </a:extLst>
          </p:cNvPr>
          <p:cNvSpPr txBox="1"/>
          <p:nvPr/>
        </p:nvSpPr>
        <p:spPr>
          <a:xfrm>
            <a:off x="348343" y="5938407"/>
            <a:ext cx="87811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(12)- 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Alison Kington, "The Development Of Inclusive Learning Relationships In Mainstream Settings: A Multimodal Perspective",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Cogent Education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4.1 (2017).</a:t>
            </a:r>
          </a:p>
          <a:p>
            <a:r>
              <a:rPr lang="en-GB" sz="1000" dirty="0">
                <a:cs typeface="Times New Roman" panose="02020603050405020304" pitchFamily="18" charset="0"/>
              </a:rPr>
              <a:t>(13)- 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Garry Hornby, "Inclusive Special Education: Development Of A New Theory For The Education Of Children With Special Educational Needs And Disabilities", </a:t>
            </a:r>
            <a:r>
              <a:rPr lang="en-GB" sz="1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British Journal Of Special Education</a:t>
            </a:r>
            <a:r>
              <a:rPr lang="en-GB" sz="1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42.3 (2015), 247.</a:t>
            </a:r>
            <a:endParaRPr lang="en-GB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8E8C1C-D23E-4E28-AF41-06A17E46D8AD}"/>
              </a:ext>
            </a:extLst>
          </p:cNvPr>
          <p:cNvSpPr txBox="1"/>
          <p:nvPr/>
        </p:nvSpPr>
        <p:spPr>
          <a:xfrm>
            <a:off x="8020571" y="2161488"/>
            <a:ext cx="1689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Img6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F2DBFE-B223-4E48-9D45-6ACC6A5D3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55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41D51-A343-430C-8F59-3C1A6ACE8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Summary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8E038-6C53-4899-BA94-217450955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Each selective educational system comes with its own benefits and limitations</a:t>
            </a:r>
          </a:p>
          <a:p>
            <a:r>
              <a:rPr lang="en-GB" dirty="0"/>
              <a:t>The choice of system can be made based on what system supports a learner’s needs most efficiently and effectively </a:t>
            </a:r>
          </a:p>
          <a:p>
            <a:r>
              <a:rPr lang="en-GB" dirty="0"/>
              <a:t>Creativity is often overlooked within education, however plays an important role in a child’s learning and development and should be considered in their learning process </a:t>
            </a:r>
          </a:p>
          <a:p>
            <a:r>
              <a:rPr lang="en-GB" dirty="0"/>
              <a:t>Inclusivity is an important principle which has to be followed within educational systems. How this is demonstrated can effect a child’s learning and well-being. If an educational system a child attends does not meet their needs, another educational setting may offer a more inclusive environment that would better attend to their needs.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63AD08-49E8-4573-BCE4-AFD12A597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65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E351A-F7D3-41C6-A499-A5129640E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72E4B-408E-46DF-AE3F-2248E26B2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570" y="1878537"/>
            <a:ext cx="11284859" cy="4798034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Gabora</a:t>
            </a:r>
            <a:r>
              <a:rPr lang="en-GB" dirty="0"/>
              <a:t>, Liane, and Simon Tseng, "The Social Benefits Of Balancing Creativity And Imitation: Evidence From An Agent-Based Model", </a:t>
            </a:r>
            <a:r>
              <a:rPr lang="en-GB" i="1" dirty="0"/>
              <a:t>Psychology Of Aesthetics, Creativity, And The Arts</a:t>
            </a:r>
            <a:r>
              <a:rPr lang="en-GB" dirty="0"/>
              <a:t>, 11 (2017)</a:t>
            </a:r>
          </a:p>
          <a:p>
            <a:r>
              <a:rPr lang="en-GB" dirty="0"/>
              <a:t>Hornby, Garry, "Inclusive Special Education: Development Of A New Theory For The Education Of Children With Special Educational Needs And Disabilities", </a:t>
            </a:r>
            <a:r>
              <a:rPr lang="en-GB" i="1" dirty="0"/>
              <a:t>British Journal Of Special Education</a:t>
            </a:r>
            <a:r>
              <a:rPr lang="en-GB" dirty="0"/>
              <a:t>, (2015)</a:t>
            </a:r>
          </a:p>
          <a:p>
            <a:r>
              <a:rPr lang="en-GB" dirty="0"/>
              <a:t>Hutt, Jane, and Jane Davidson, "Children And Young People: Rights To Action", </a:t>
            </a:r>
            <a:r>
              <a:rPr lang="en-GB" i="1" dirty="0" err="1"/>
              <a:t>Senedd.Wales</a:t>
            </a:r>
            <a:r>
              <a:rPr lang="en-GB" i="1" dirty="0"/>
              <a:t> </a:t>
            </a:r>
            <a:r>
              <a:rPr lang="en-GB" dirty="0"/>
              <a:t>&lt;https://senedd.wales/Committee%20Documents/HSS(2)-02-04%20Paper%201%20%20Children%20and%20Young%20People%20Rights%20to%20Action-04022004-14558/n0000000000000000000000000016990-English.pdf&gt; [Accessed 15 December 2020]</a:t>
            </a:r>
          </a:p>
          <a:p>
            <a:r>
              <a:rPr lang="en-GB" dirty="0"/>
              <a:t>Isaacs, Barbara, </a:t>
            </a:r>
            <a:r>
              <a:rPr lang="en-GB" i="1" dirty="0"/>
              <a:t>Understanding The Montessori Approach </a:t>
            </a:r>
            <a:r>
              <a:rPr lang="en-GB" dirty="0"/>
              <a:t>(Oxon: Routledge, 2012)</a:t>
            </a:r>
          </a:p>
          <a:p>
            <a:r>
              <a:rPr lang="en-GB" dirty="0"/>
              <a:t>Kington, Alison, "The Development Of Inclusive Learning Relationships In Mainstream Settings: A Multimodal Perspective", </a:t>
            </a:r>
            <a:r>
              <a:rPr lang="en-GB" i="1" dirty="0"/>
              <a:t>Cogent Education</a:t>
            </a:r>
            <a:r>
              <a:rPr lang="en-GB" dirty="0"/>
              <a:t>, (2017)</a:t>
            </a:r>
          </a:p>
          <a:p>
            <a:r>
              <a:rPr lang="en-GB" dirty="0"/>
              <a:t>Kirkham, Julie Ann, and Evan Kidd, "The Effect Of Steiner, Montessori, And National Curriculum Education Upon Children’s Pretence And Creativity", </a:t>
            </a:r>
            <a:r>
              <a:rPr lang="en-GB" i="1" dirty="0"/>
              <a:t>Journal Of Creative </a:t>
            </a:r>
            <a:r>
              <a:rPr lang="en-GB" i="1" dirty="0" err="1"/>
              <a:t>Behavior</a:t>
            </a:r>
            <a:r>
              <a:rPr lang="en-GB" dirty="0"/>
              <a:t>, 51 (2017)</a:t>
            </a:r>
          </a:p>
          <a:p>
            <a:r>
              <a:rPr lang="en-GB" dirty="0" err="1"/>
              <a:t>Kraftl</a:t>
            </a:r>
            <a:r>
              <a:rPr lang="en-GB" dirty="0"/>
              <a:t>, Peter, "Ecological Architecture As Performed Art: Nant-</a:t>
            </a:r>
            <a:r>
              <a:rPr lang="en-GB" dirty="0" err="1"/>
              <a:t>Ycwm</a:t>
            </a:r>
            <a:r>
              <a:rPr lang="en-GB" dirty="0"/>
              <a:t> Steiner School, Pembrokeshire", </a:t>
            </a:r>
            <a:r>
              <a:rPr lang="en-GB" i="1" dirty="0"/>
              <a:t>Social And Cultural Geography,</a:t>
            </a:r>
            <a:r>
              <a:rPr lang="en-GB" dirty="0"/>
              <a:t> (2006)</a:t>
            </a:r>
          </a:p>
          <a:p>
            <a:r>
              <a:rPr lang="en-GB" dirty="0" err="1"/>
              <a:t>Pischke</a:t>
            </a:r>
            <a:r>
              <a:rPr lang="en-GB" dirty="0"/>
              <a:t>, </a:t>
            </a:r>
            <a:r>
              <a:rPr lang="en-GB" dirty="0" err="1"/>
              <a:t>Jorn</a:t>
            </a:r>
            <a:r>
              <a:rPr lang="en-GB" dirty="0"/>
              <a:t>-Steffen, and Alan Manning, "Comprehensive Versus Selective Schooling In England In Wales: What Do We Know?", </a:t>
            </a:r>
            <a:r>
              <a:rPr lang="en-GB" i="1" dirty="0"/>
              <a:t>National Bureau Of Economic Research</a:t>
            </a:r>
            <a:r>
              <a:rPr lang="en-GB" dirty="0"/>
              <a:t>, 121 (2006)</a:t>
            </a:r>
          </a:p>
          <a:p>
            <a:r>
              <a:rPr lang="en-GB" dirty="0"/>
              <a:t>"Professional Practice", </a:t>
            </a:r>
            <a:r>
              <a:rPr lang="en-GB" dirty="0" err="1"/>
              <a:t>Autism.Org.Uk</a:t>
            </a:r>
            <a:r>
              <a:rPr lang="en-GB" dirty="0"/>
              <a:t> &lt;https://www.autism.org.uk/advice-and-guidance/professional-practice&gt; [Accessed 16 December 2020]</a:t>
            </a:r>
          </a:p>
          <a:p>
            <a:r>
              <a:rPr lang="en-GB" dirty="0"/>
              <a:t>Van </a:t>
            </a:r>
            <a:r>
              <a:rPr lang="en-GB" dirty="0" err="1"/>
              <a:t>Themaat</a:t>
            </a:r>
            <a:r>
              <a:rPr lang="en-GB" dirty="0"/>
              <a:t>, Jacqui Ver Loren, "Thinking Together Changes The Educational Experiences, Provision And Outcomes For SEND Pupils - Professional Learning Communities Enhancing Practice, Pedagogy And Innovation.", </a:t>
            </a:r>
            <a:r>
              <a:rPr lang="en-GB" i="1" dirty="0"/>
              <a:t>Support For Learning</a:t>
            </a:r>
            <a:r>
              <a:rPr lang="en-GB" dirty="0"/>
              <a:t>, (2019)</a:t>
            </a:r>
          </a:p>
          <a:p>
            <a:r>
              <a:rPr lang="en-GB" dirty="0"/>
              <a:t>Welsh Government, "Inclusion And Pupil Support", </a:t>
            </a:r>
            <a:r>
              <a:rPr lang="en-GB" i="1" dirty="0" err="1"/>
              <a:t>Gov.Wales</a:t>
            </a:r>
            <a:r>
              <a:rPr lang="en-GB" dirty="0"/>
              <a:t>, 2016 &lt;https://gov.wales/sites/default/files/publications/2018-05/guidance-inclusion-and-pupil-support_0.pdf&gt; [Accessed 15 December 2020]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61F995-5D10-4454-B9D9-26E764132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604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1691-472E-40B6-B48C-56B3777BF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14A02-7F5E-45AD-8BF8-E5CC198BA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Img1- https://jjrmarketing.com/channel-a-new-outlook-up-your-workplace-creativity/</a:t>
            </a:r>
          </a:p>
          <a:p>
            <a:r>
              <a:rPr lang="en-GB" dirty="0"/>
              <a:t>Img2- https://parenting.firstcry.com/articles/waldorf-education-everything-that-parents-need-to-know/</a:t>
            </a:r>
          </a:p>
          <a:p>
            <a:r>
              <a:rPr lang="en-GB" dirty="0"/>
              <a:t>Img3- https://hollismontessori.org/blog/2018/3/19/montessori-basics-how-math-progresses-through-the-levels</a:t>
            </a:r>
          </a:p>
          <a:p>
            <a:r>
              <a:rPr lang="en-GB" dirty="0"/>
              <a:t>Img4- https://study.com/academy/lesson/inclusive-practices-in-education-definition-examples.html</a:t>
            </a:r>
          </a:p>
          <a:p>
            <a:r>
              <a:rPr lang="en-GB" dirty="0"/>
              <a:t>Img5- https://www.whitehall.bristol.sch.uk/key-information/send-special-education-needs-and-disability-information</a:t>
            </a:r>
          </a:p>
          <a:p>
            <a:r>
              <a:rPr lang="en-GB" dirty="0"/>
              <a:t>Img6 - http://home.bt.com/news/uk-news/more-children-with-special-needs-missing-mainstream-education-data-shows-11364169361908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EABE16-43E8-414D-829A-97E718638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215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68838-18AD-45E5-8DEE-637599BE7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655" y="2265680"/>
            <a:ext cx="10058400" cy="1371600"/>
          </a:xfrm>
        </p:spPr>
        <p:txBody>
          <a:bodyPr/>
          <a:lstStyle/>
          <a:p>
            <a:pPr algn="ctr"/>
            <a:r>
              <a:rPr lang="en-GB" dirty="0"/>
              <a:t>Thankyou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54594-47F6-4E5F-9B60-17389E9E4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3906520"/>
            <a:ext cx="10058400" cy="393192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Are there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EC787-8FE5-4D11-BEE0-15186A427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D767C-6AAE-498B-88C5-C048A702F75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4381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1613</Words>
  <Application>Microsoft Office PowerPoint</Application>
  <PresentationFormat>Widescreen</PresentationFormat>
  <Paragraphs>111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Garamond</vt:lpstr>
      <vt:lpstr>Wingdings</vt:lpstr>
      <vt:lpstr>Savon</vt:lpstr>
      <vt:lpstr>Selective systems of education</vt:lpstr>
      <vt:lpstr>Contents</vt:lpstr>
      <vt:lpstr>What is a Selective System of Education?</vt:lpstr>
      <vt:lpstr>Creativity</vt:lpstr>
      <vt:lpstr>Steiner Schools</vt:lpstr>
      <vt:lpstr>Montessori Schools</vt:lpstr>
      <vt:lpstr>Inclusivity</vt:lpstr>
      <vt:lpstr>Special Educational Needs and Disabilities (SEND) in Mainstream Schools</vt:lpstr>
      <vt:lpstr>Continued..</vt:lpstr>
      <vt:lpstr>Summary </vt:lpstr>
      <vt:lpstr>Bibliography</vt:lpstr>
      <vt:lpstr>Images</vt:lpstr>
      <vt:lpstr>Thankyou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Selective systems of education</dc:title>
  <dc:creator>lizzie langshaw</dc:creator>
  <cp:lastModifiedBy>lizzie langshaw</cp:lastModifiedBy>
  <cp:revision>14</cp:revision>
  <dcterms:created xsi:type="dcterms:W3CDTF">2020-12-17T13:32:02Z</dcterms:created>
  <dcterms:modified xsi:type="dcterms:W3CDTF">2020-12-17T18:37:01Z</dcterms:modified>
</cp:coreProperties>
</file>