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4" r:id="rId2"/>
    <p:sldId id="265" r:id="rId3"/>
    <p:sldId id="266" r:id="rId4"/>
    <p:sldId id="272" r:id="rId5"/>
    <p:sldId id="270" r:id="rId6"/>
    <p:sldId id="271" r:id="rId7"/>
  </p:sldIdLst>
  <p:sldSz cx="18288000" cy="10287000"/>
  <p:notesSz cx="6858000" cy="9144000"/>
  <p:embeddedFontLst>
    <p:embeddedFont>
      <p:font typeface="Canva Sans" panose="020B0604020202020204" charset="0"/>
      <p:regular r:id="rId8"/>
    </p:embeddedFont>
    <p:embeddedFont>
      <p:font typeface="Canva Sans Italics" panose="020B0604020202020204" charset="0"/>
      <p:regular r:id="rId9"/>
    </p:embeddedFont>
    <p:embeddedFont>
      <p:font typeface="Niagara Solid" panose="04020502070702020202" pitchFamily="82" charset="0"/>
      <p:regular r:id="rId10"/>
    </p:embeddedFont>
    <p:embeddedFont>
      <p:font typeface="Nirmala UI Semilight" panose="020B0402040204020203" pitchFamily="34" charset="0"/>
      <p:regular r:id="rId11"/>
    </p:embeddedFont>
    <p:embeddedFont>
      <p:font typeface="Noto Serif Display ExtraCondensed" panose="020B0604020202020204"/>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55106D-F2F3-4BCE-AB70-10A320B4FF00}" v="2" dt="2024-05-09T02:00:10.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94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5.fntdata"/><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mi Davies" userId="f6519212281cb071" providerId="LiveId" clId="{1755106D-F2F3-4BCE-AB70-10A320B4FF00}"/>
    <pc:docChg chg="undo custSel addSld delSld modSld">
      <pc:chgData name="Demi Davies" userId="f6519212281cb071" providerId="LiveId" clId="{1755106D-F2F3-4BCE-AB70-10A320B4FF00}" dt="2024-05-09T02:09:18.311" v="149" actId="20577"/>
      <pc:docMkLst>
        <pc:docMk/>
      </pc:docMkLst>
      <pc:sldChg chg="del">
        <pc:chgData name="Demi Davies" userId="f6519212281cb071" providerId="LiveId" clId="{1755106D-F2F3-4BCE-AB70-10A320B4FF00}" dt="2024-05-09T01:49:09.983" v="6" actId="47"/>
        <pc:sldMkLst>
          <pc:docMk/>
          <pc:sldMk cId="0" sldId="256"/>
        </pc:sldMkLst>
      </pc:sldChg>
      <pc:sldChg chg="del">
        <pc:chgData name="Demi Davies" userId="f6519212281cb071" providerId="LiveId" clId="{1755106D-F2F3-4BCE-AB70-10A320B4FF00}" dt="2024-05-09T01:49:07.780" v="5" actId="47"/>
        <pc:sldMkLst>
          <pc:docMk/>
          <pc:sldMk cId="0" sldId="257"/>
        </pc:sldMkLst>
      </pc:sldChg>
      <pc:sldChg chg="del">
        <pc:chgData name="Demi Davies" userId="f6519212281cb071" providerId="LiveId" clId="{1755106D-F2F3-4BCE-AB70-10A320B4FF00}" dt="2024-05-09T01:48:58.782" v="0" actId="47"/>
        <pc:sldMkLst>
          <pc:docMk/>
          <pc:sldMk cId="0" sldId="259"/>
        </pc:sldMkLst>
      </pc:sldChg>
      <pc:sldChg chg="del">
        <pc:chgData name="Demi Davies" userId="f6519212281cb071" providerId="LiveId" clId="{1755106D-F2F3-4BCE-AB70-10A320B4FF00}" dt="2024-05-09T01:49:00.965" v="1" actId="47"/>
        <pc:sldMkLst>
          <pc:docMk/>
          <pc:sldMk cId="0" sldId="260"/>
        </pc:sldMkLst>
      </pc:sldChg>
      <pc:sldChg chg="del">
        <pc:chgData name="Demi Davies" userId="f6519212281cb071" providerId="LiveId" clId="{1755106D-F2F3-4BCE-AB70-10A320B4FF00}" dt="2024-05-09T01:49:02.615" v="2" actId="47"/>
        <pc:sldMkLst>
          <pc:docMk/>
          <pc:sldMk cId="0" sldId="261"/>
        </pc:sldMkLst>
      </pc:sldChg>
      <pc:sldChg chg="del">
        <pc:chgData name="Demi Davies" userId="f6519212281cb071" providerId="LiveId" clId="{1755106D-F2F3-4BCE-AB70-10A320B4FF00}" dt="2024-05-09T01:49:03.390" v="3" actId="47"/>
        <pc:sldMkLst>
          <pc:docMk/>
          <pc:sldMk cId="0" sldId="262"/>
        </pc:sldMkLst>
      </pc:sldChg>
      <pc:sldChg chg="del">
        <pc:chgData name="Demi Davies" userId="f6519212281cb071" providerId="LiveId" clId="{1755106D-F2F3-4BCE-AB70-10A320B4FF00}" dt="2024-05-09T01:49:03.955" v="4" actId="47"/>
        <pc:sldMkLst>
          <pc:docMk/>
          <pc:sldMk cId="0" sldId="263"/>
        </pc:sldMkLst>
      </pc:sldChg>
      <pc:sldChg chg="modSp mod">
        <pc:chgData name="Demi Davies" userId="f6519212281cb071" providerId="LiveId" clId="{1755106D-F2F3-4BCE-AB70-10A320B4FF00}" dt="2024-05-09T02:09:18.311" v="149" actId="20577"/>
        <pc:sldMkLst>
          <pc:docMk/>
          <pc:sldMk cId="0" sldId="264"/>
        </pc:sldMkLst>
        <pc:spChg chg="mod">
          <ac:chgData name="Demi Davies" userId="f6519212281cb071" providerId="LiveId" clId="{1755106D-F2F3-4BCE-AB70-10A320B4FF00}" dt="2024-05-09T01:51:35.697" v="28" actId="2711"/>
          <ac:spMkLst>
            <pc:docMk/>
            <pc:sldMk cId="0" sldId="264"/>
            <ac:spMk id="6" creationId="{00000000-0000-0000-0000-000000000000}"/>
          </ac:spMkLst>
        </pc:spChg>
        <pc:spChg chg="mod">
          <ac:chgData name="Demi Davies" userId="f6519212281cb071" providerId="LiveId" clId="{1755106D-F2F3-4BCE-AB70-10A320B4FF00}" dt="2024-05-09T01:52:35.536" v="30" actId="2711"/>
          <ac:spMkLst>
            <pc:docMk/>
            <pc:sldMk cId="0" sldId="264"/>
            <ac:spMk id="7" creationId="{00000000-0000-0000-0000-000000000000}"/>
          </ac:spMkLst>
        </pc:spChg>
        <pc:spChg chg="mod">
          <ac:chgData name="Demi Davies" userId="f6519212281cb071" providerId="LiveId" clId="{1755106D-F2F3-4BCE-AB70-10A320B4FF00}" dt="2024-05-09T02:09:18.311" v="149" actId="20577"/>
          <ac:spMkLst>
            <pc:docMk/>
            <pc:sldMk cId="0" sldId="264"/>
            <ac:spMk id="8" creationId="{00000000-0000-0000-0000-000000000000}"/>
          </ac:spMkLst>
        </pc:spChg>
      </pc:sldChg>
      <pc:sldChg chg="modSp mod">
        <pc:chgData name="Demi Davies" userId="f6519212281cb071" providerId="LiveId" clId="{1755106D-F2F3-4BCE-AB70-10A320B4FF00}" dt="2024-05-09T01:51:21.504" v="27" actId="2711"/>
        <pc:sldMkLst>
          <pc:docMk/>
          <pc:sldMk cId="0" sldId="265"/>
        </pc:sldMkLst>
        <pc:spChg chg="mod">
          <ac:chgData name="Demi Davies" userId="f6519212281cb071" providerId="LiveId" clId="{1755106D-F2F3-4BCE-AB70-10A320B4FF00}" dt="2024-05-09T01:51:21.504" v="27" actId="2711"/>
          <ac:spMkLst>
            <pc:docMk/>
            <pc:sldMk cId="0" sldId="265"/>
            <ac:spMk id="22" creationId="{00000000-0000-0000-0000-000000000000}"/>
          </ac:spMkLst>
        </pc:spChg>
      </pc:sldChg>
      <pc:sldChg chg="modSp mod">
        <pc:chgData name="Demi Davies" userId="f6519212281cb071" providerId="LiveId" clId="{1755106D-F2F3-4BCE-AB70-10A320B4FF00}" dt="2024-05-09T01:51:08.402" v="26" actId="1076"/>
        <pc:sldMkLst>
          <pc:docMk/>
          <pc:sldMk cId="0" sldId="266"/>
        </pc:sldMkLst>
        <pc:spChg chg="mod">
          <ac:chgData name="Demi Davies" userId="f6519212281cb071" providerId="LiveId" clId="{1755106D-F2F3-4BCE-AB70-10A320B4FF00}" dt="2024-05-09T01:51:05.018" v="25" actId="1076"/>
          <ac:spMkLst>
            <pc:docMk/>
            <pc:sldMk cId="0" sldId="266"/>
            <ac:spMk id="2" creationId="{00000000-0000-0000-0000-000000000000}"/>
          </ac:spMkLst>
        </pc:spChg>
        <pc:spChg chg="mod">
          <ac:chgData name="Demi Davies" userId="f6519212281cb071" providerId="LiveId" clId="{1755106D-F2F3-4BCE-AB70-10A320B4FF00}" dt="2024-05-09T01:50:31.584" v="22" actId="2711"/>
          <ac:spMkLst>
            <pc:docMk/>
            <pc:sldMk cId="0" sldId="266"/>
            <ac:spMk id="7" creationId="{00000000-0000-0000-0000-000000000000}"/>
          </ac:spMkLst>
        </pc:spChg>
        <pc:spChg chg="mod">
          <ac:chgData name="Demi Davies" userId="f6519212281cb071" providerId="LiveId" clId="{1755106D-F2F3-4BCE-AB70-10A320B4FF00}" dt="2024-05-09T01:50:48.424" v="23" actId="2711"/>
          <ac:spMkLst>
            <pc:docMk/>
            <pc:sldMk cId="0" sldId="266"/>
            <ac:spMk id="8" creationId="{00000000-0000-0000-0000-000000000000}"/>
          </ac:spMkLst>
        </pc:spChg>
        <pc:spChg chg="mod">
          <ac:chgData name="Demi Davies" userId="f6519212281cb071" providerId="LiveId" clId="{1755106D-F2F3-4BCE-AB70-10A320B4FF00}" dt="2024-05-09T01:51:08.402" v="26" actId="1076"/>
          <ac:spMkLst>
            <pc:docMk/>
            <pc:sldMk cId="0" sldId="266"/>
            <ac:spMk id="9" creationId="{00000000-0000-0000-0000-000000000000}"/>
          </ac:spMkLst>
        </pc:spChg>
      </pc:sldChg>
      <pc:sldChg chg="del">
        <pc:chgData name="Demi Davies" userId="f6519212281cb071" providerId="LiveId" clId="{1755106D-F2F3-4BCE-AB70-10A320B4FF00}" dt="2024-05-09T01:49:15.252" v="7" actId="47"/>
        <pc:sldMkLst>
          <pc:docMk/>
          <pc:sldMk cId="0" sldId="267"/>
        </pc:sldMkLst>
      </pc:sldChg>
      <pc:sldChg chg="del">
        <pc:chgData name="Demi Davies" userId="f6519212281cb071" providerId="LiveId" clId="{1755106D-F2F3-4BCE-AB70-10A320B4FF00}" dt="2024-05-09T01:49:16.178" v="8" actId="47"/>
        <pc:sldMkLst>
          <pc:docMk/>
          <pc:sldMk cId="0" sldId="268"/>
        </pc:sldMkLst>
      </pc:sldChg>
      <pc:sldChg chg="del">
        <pc:chgData name="Demi Davies" userId="f6519212281cb071" providerId="LiveId" clId="{1755106D-F2F3-4BCE-AB70-10A320B4FF00}" dt="2024-05-09T01:49:17.536" v="9" actId="47"/>
        <pc:sldMkLst>
          <pc:docMk/>
          <pc:sldMk cId="0" sldId="269"/>
        </pc:sldMkLst>
      </pc:sldChg>
      <pc:sldChg chg="modSp add del mod">
        <pc:chgData name="Demi Davies" userId="f6519212281cb071" providerId="LiveId" clId="{1755106D-F2F3-4BCE-AB70-10A320B4FF00}" dt="2024-05-09T01:50:23.032" v="21" actId="2711"/>
        <pc:sldMkLst>
          <pc:docMk/>
          <pc:sldMk cId="0" sldId="270"/>
        </pc:sldMkLst>
        <pc:spChg chg="mod">
          <ac:chgData name="Demi Davies" userId="f6519212281cb071" providerId="LiveId" clId="{1755106D-F2F3-4BCE-AB70-10A320B4FF00}" dt="2024-05-09T01:50:23.032" v="21" actId="2711"/>
          <ac:spMkLst>
            <pc:docMk/>
            <pc:sldMk cId="0" sldId="270"/>
            <ac:spMk id="3" creationId="{00000000-0000-0000-0000-000000000000}"/>
          </ac:spMkLst>
        </pc:spChg>
        <pc:spChg chg="mod">
          <ac:chgData name="Demi Davies" userId="f6519212281cb071" providerId="LiveId" clId="{1755106D-F2F3-4BCE-AB70-10A320B4FF00}" dt="2024-05-09T01:49:55.482" v="18" actId="255"/>
          <ac:spMkLst>
            <pc:docMk/>
            <pc:sldMk cId="0" sldId="270"/>
            <ac:spMk id="4" creationId="{00000000-0000-0000-0000-000000000000}"/>
          </ac:spMkLst>
        </pc:spChg>
      </pc:sldChg>
      <pc:sldChg chg="modSp add del mod">
        <pc:chgData name="Demi Davies" userId="f6519212281cb071" providerId="LiveId" clId="{1755106D-F2F3-4BCE-AB70-10A320B4FF00}" dt="2024-05-09T01:50:16.190" v="20" actId="2711"/>
        <pc:sldMkLst>
          <pc:docMk/>
          <pc:sldMk cId="0" sldId="271"/>
        </pc:sldMkLst>
        <pc:spChg chg="mod">
          <ac:chgData name="Demi Davies" userId="f6519212281cb071" providerId="LiveId" clId="{1755106D-F2F3-4BCE-AB70-10A320B4FF00}" dt="2024-05-09T01:50:16.190" v="20" actId="2711"/>
          <ac:spMkLst>
            <pc:docMk/>
            <pc:sldMk cId="0" sldId="271"/>
            <ac:spMk id="3" creationId="{00000000-0000-0000-0000-000000000000}"/>
          </ac:spMkLst>
        </pc:spChg>
        <pc:spChg chg="mod">
          <ac:chgData name="Demi Davies" userId="f6519212281cb071" providerId="LiveId" clId="{1755106D-F2F3-4BCE-AB70-10A320B4FF00}" dt="2024-05-09T01:50:03.638" v="19" actId="255"/>
          <ac:spMkLst>
            <pc:docMk/>
            <pc:sldMk cId="0" sldId="271"/>
            <ac:spMk id="4" creationId="{00000000-0000-0000-0000-000000000000}"/>
          </ac:spMkLst>
        </pc:spChg>
      </pc:sldChg>
      <pc:sldChg chg="addSp delSp modSp new mod">
        <pc:chgData name="Demi Davies" userId="f6519212281cb071" providerId="LiveId" clId="{1755106D-F2F3-4BCE-AB70-10A320B4FF00}" dt="2024-05-09T02:01:41.702" v="118" actId="14100"/>
        <pc:sldMkLst>
          <pc:docMk/>
          <pc:sldMk cId="3129720107" sldId="272"/>
        </pc:sldMkLst>
        <pc:spChg chg="add mod">
          <ac:chgData name="Demi Davies" userId="f6519212281cb071" providerId="LiveId" clId="{1755106D-F2F3-4BCE-AB70-10A320B4FF00}" dt="2024-05-09T02:01:31.398" v="116" actId="255"/>
          <ac:spMkLst>
            <pc:docMk/>
            <pc:sldMk cId="3129720107" sldId="272"/>
            <ac:spMk id="11" creationId="{696B648A-BB70-F8C7-4479-C66229A87FDC}"/>
          </ac:spMkLst>
        </pc:spChg>
        <pc:picChg chg="add mod">
          <ac:chgData name="Demi Davies" userId="f6519212281cb071" providerId="LiveId" clId="{1755106D-F2F3-4BCE-AB70-10A320B4FF00}" dt="2024-05-09T01:55:24.161" v="43" actId="14100"/>
          <ac:picMkLst>
            <pc:docMk/>
            <pc:sldMk cId="3129720107" sldId="272"/>
            <ac:picMk id="2" creationId="{2E079B3C-807B-4455-7E8B-018EC457E53F}"/>
          </ac:picMkLst>
        </pc:picChg>
        <pc:picChg chg="add del mod">
          <ac:chgData name="Demi Davies" userId="f6519212281cb071" providerId="LiveId" clId="{1755106D-F2F3-4BCE-AB70-10A320B4FF00}" dt="2024-05-09T01:56:35.249" v="45" actId="478"/>
          <ac:picMkLst>
            <pc:docMk/>
            <pc:sldMk cId="3129720107" sldId="272"/>
            <ac:picMk id="4" creationId="{02B6905F-056B-B54F-64BC-74B2AB4E886A}"/>
          </ac:picMkLst>
        </pc:picChg>
        <pc:picChg chg="add mod modCrop">
          <ac:chgData name="Demi Davies" userId="f6519212281cb071" providerId="LiveId" clId="{1755106D-F2F3-4BCE-AB70-10A320B4FF00}" dt="2024-05-09T02:01:41.702" v="118" actId="14100"/>
          <ac:picMkLst>
            <pc:docMk/>
            <pc:sldMk cId="3129720107" sldId="272"/>
            <ac:picMk id="6" creationId="{FA17F7A7-64FB-DF6F-17FC-1E1CD8F6AD38}"/>
          </ac:picMkLst>
        </pc:picChg>
        <pc:picChg chg="add mod modCrop">
          <ac:chgData name="Demi Davies" userId="f6519212281cb071" providerId="LiveId" clId="{1755106D-F2F3-4BCE-AB70-10A320B4FF00}" dt="2024-05-09T01:59:15.455" v="80" actId="14100"/>
          <ac:picMkLst>
            <pc:docMk/>
            <pc:sldMk cId="3129720107" sldId="272"/>
            <ac:picMk id="8" creationId="{618CABA7-4933-A791-B4D7-38DFE84F6B59}"/>
          </ac:picMkLst>
        </pc:picChg>
        <pc:picChg chg="add mod modCrop">
          <ac:chgData name="Demi Davies" userId="f6519212281cb071" providerId="LiveId" clId="{1755106D-F2F3-4BCE-AB70-10A320B4FF00}" dt="2024-05-09T01:59:11.622" v="79" actId="14100"/>
          <ac:picMkLst>
            <pc:docMk/>
            <pc:sldMk cId="3129720107" sldId="272"/>
            <ac:picMk id="10" creationId="{1936EB14-5E53-B986-3C70-BB6919C2C1D2}"/>
          </ac:picMkLst>
        </pc:picChg>
      </pc:sldChg>
      <pc:sldChg chg="add del">
        <pc:chgData name="Demi Davies" userId="f6519212281cb071" providerId="LiveId" clId="{1755106D-F2F3-4BCE-AB70-10A320B4FF00}" dt="2024-05-09T01:49:37.809" v="16" actId="47"/>
        <pc:sldMkLst>
          <pc:docMk/>
          <pc:sldMk cId="3129720107" sldId="27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9" Type="http://schemas.openxmlformats.org/officeDocument/2006/relationships/image" Target="../media/image13.svg"/></Relationships>
</file>

<file path=ppt/slides/_rels/slide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liveabout.com/how-to-deal-with-drunk-customers-2888418" TargetMode="Externa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hyperlink" Target="https://hotelsandhoteliers.com/dealing-with-drunk-customers-intoxicated/" TargetMode="External"/><Relationship Id="rId4" Type="http://schemas.openxmlformats.org/officeDocument/2006/relationships/hyperlink" Target="https://www.popall.co.uk/news-publications/publications/handling-drunk-custom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531929"/>
          </a:xfrm>
          <a:custGeom>
            <a:avLst/>
            <a:gdLst/>
            <a:ahLst/>
            <a:cxnLst/>
            <a:rect l="l" t="t" r="r" b="b"/>
            <a:pathLst>
              <a:path w="18288000" h="10531929">
                <a:moveTo>
                  <a:pt x="0" y="0"/>
                </a:moveTo>
                <a:lnTo>
                  <a:pt x="18288000" y="0"/>
                </a:lnTo>
                <a:lnTo>
                  <a:pt x="18288000" y="10531929"/>
                </a:lnTo>
                <a:lnTo>
                  <a:pt x="0" y="10531929"/>
                </a:lnTo>
                <a:lnTo>
                  <a:pt x="0" y="0"/>
                </a:lnTo>
                <a:close/>
              </a:path>
            </a:pathLst>
          </a:custGeom>
          <a:blipFill>
            <a:blip r:embed="rId2"/>
            <a:stretch>
              <a:fillRect t="-6682" b="-9007"/>
            </a:stretch>
          </a:blipFill>
        </p:spPr>
        <p:txBody>
          <a:bodyPr/>
          <a:lstStyle/>
          <a:p>
            <a:endParaRPr lang="en-GB"/>
          </a:p>
        </p:txBody>
      </p:sp>
      <p:sp>
        <p:nvSpPr>
          <p:cNvPr id="3" name="Freeform 3"/>
          <p:cNvSpPr/>
          <p:nvPr/>
        </p:nvSpPr>
        <p:spPr>
          <a:xfrm>
            <a:off x="363894" y="0"/>
            <a:ext cx="2027474" cy="4114800"/>
          </a:xfrm>
          <a:custGeom>
            <a:avLst/>
            <a:gdLst/>
            <a:ahLst/>
            <a:cxnLst/>
            <a:rect l="l" t="t" r="r" b="b"/>
            <a:pathLst>
              <a:path w="2027474" h="4114800">
                <a:moveTo>
                  <a:pt x="0" y="0"/>
                </a:moveTo>
                <a:lnTo>
                  <a:pt x="2027474" y="0"/>
                </a:lnTo>
                <a:lnTo>
                  <a:pt x="2027474"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4282835" y="929563"/>
            <a:ext cx="3594912" cy="4213937"/>
          </a:xfrm>
          <a:custGeom>
            <a:avLst/>
            <a:gdLst/>
            <a:ahLst/>
            <a:cxnLst/>
            <a:rect l="l" t="t" r="r" b="b"/>
            <a:pathLst>
              <a:path w="3594912" h="4213937">
                <a:moveTo>
                  <a:pt x="0" y="0"/>
                </a:moveTo>
                <a:lnTo>
                  <a:pt x="3594912" y="0"/>
                </a:lnTo>
                <a:lnTo>
                  <a:pt x="3594912" y="4213937"/>
                </a:lnTo>
                <a:lnTo>
                  <a:pt x="0" y="4213937"/>
                </a:lnTo>
                <a:lnTo>
                  <a:pt x="0" y="0"/>
                </a:lnTo>
                <a:close/>
              </a:path>
            </a:pathLst>
          </a:custGeom>
          <a:blipFill>
            <a:blip r:embed="rId5"/>
            <a:stretch>
              <a:fillRect l="-17280" t="-10463" r="-12204"/>
            </a:stretch>
          </a:blipFill>
          <a:ln w="95250" cap="sq">
            <a:solidFill>
              <a:srgbClr val="000000"/>
            </a:solidFill>
            <a:prstDash val="solid"/>
            <a:miter/>
          </a:ln>
        </p:spPr>
        <p:txBody>
          <a:bodyPr/>
          <a:lstStyle/>
          <a:p>
            <a:endParaRPr lang="en-GB"/>
          </a:p>
        </p:txBody>
      </p:sp>
      <p:sp>
        <p:nvSpPr>
          <p:cNvPr id="5" name="Freeform 5"/>
          <p:cNvSpPr/>
          <p:nvPr/>
        </p:nvSpPr>
        <p:spPr>
          <a:xfrm rot="-5400000">
            <a:off x="14144781" y="6143516"/>
            <a:ext cx="4172167" cy="4114800"/>
          </a:xfrm>
          <a:custGeom>
            <a:avLst/>
            <a:gdLst/>
            <a:ahLst/>
            <a:cxnLst/>
            <a:rect l="l" t="t" r="r" b="b"/>
            <a:pathLst>
              <a:path w="4172167" h="4114800">
                <a:moveTo>
                  <a:pt x="0" y="0"/>
                </a:moveTo>
                <a:lnTo>
                  <a:pt x="4172168" y="0"/>
                </a:lnTo>
                <a:lnTo>
                  <a:pt x="4172168"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TextBox 6"/>
          <p:cNvSpPr txBox="1"/>
          <p:nvPr/>
        </p:nvSpPr>
        <p:spPr>
          <a:xfrm>
            <a:off x="2622101" y="614553"/>
            <a:ext cx="11430000" cy="2742819"/>
          </a:xfrm>
          <a:prstGeom prst="rect">
            <a:avLst/>
          </a:prstGeom>
        </p:spPr>
        <p:txBody>
          <a:bodyPr lIns="0" tIns="0" rIns="0" bIns="0" rtlCol="0" anchor="t">
            <a:spAutoFit/>
          </a:bodyPr>
          <a:lstStyle/>
          <a:p>
            <a:pPr algn="ctr">
              <a:lnSpc>
                <a:spcPts val="11046"/>
              </a:lnSpc>
            </a:pPr>
            <a:r>
              <a:rPr lang="en-US" sz="7890" dirty="0">
                <a:solidFill>
                  <a:srgbClr val="FFFFFF"/>
                </a:solidFill>
                <a:latin typeface="Niagara Solid" panose="04020502070702020202" pitchFamily="82" charset="0"/>
              </a:rPr>
              <a:t>Our Training </a:t>
            </a:r>
            <a:r>
              <a:rPr lang="en-US" sz="7890" dirty="0" err="1">
                <a:solidFill>
                  <a:srgbClr val="FFFFFF"/>
                </a:solidFill>
                <a:latin typeface="Niagara Solid" panose="04020502070702020202" pitchFamily="82" charset="0"/>
              </a:rPr>
              <a:t>Programme</a:t>
            </a:r>
            <a:endParaRPr lang="en-US" sz="7890" dirty="0">
              <a:solidFill>
                <a:srgbClr val="FFFFFF"/>
              </a:solidFill>
              <a:latin typeface="Niagara Solid" panose="04020502070702020202" pitchFamily="82" charset="0"/>
            </a:endParaRPr>
          </a:p>
          <a:p>
            <a:pPr algn="ctr">
              <a:lnSpc>
                <a:spcPts val="11046"/>
              </a:lnSpc>
              <a:spcBef>
                <a:spcPct val="0"/>
              </a:spcBef>
            </a:pPr>
            <a:r>
              <a:rPr lang="en-US" sz="7890" dirty="0">
                <a:solidFill>
                  <a:srgbClr val="FFFFFF"/>
                </a:solidFill>
                <a:latin typeface="Niagara Solid" panose="04020502070702020202" pitchFamily="82" charset="0"/>
              </a:rPr>
              <a:t>Elevating Service Brilliance...</a:t>
            </a:r>
          </a:p>
        </p:txBody>
      </p:sp>
      <p:sp>
        <p:nvSpPr>
          <p:cNvPr id="7" name="TextBox 7"/>
          <p:cNvSpPr txBox="1"/>
          <p:nvPr/>
        </p:nvSpPr>
        <p:spPr>
          <a:xfrm>
            <a:off x="2064453" y="4057650"/>
            <a:ext cx="9575610" cy="1456681"/>
          </a:xfrm>
          <a:prstGeom prst="rect">
            <a:avLst/>
          </a:prstGeom>
        </p:spPr>
        <p:txBody>
          <a:bodyPr lIns="0" tIns="0" rIns="0" bIns="0" rtlCol="0" anchor="t">
            <a:spAutoFit/>
          </a:bodyPr>
          <a:lstStyle/>
          <a:p>
            <a:pPr marL="604523" lvl="1" indent="-302261" algn="ctr">
              <a:lnSpc>
                <a:spcPts val="3920"/>
              </a:lnSpc>
              <a:buFont typeface="Arial"/>
              <a:buChar char="•"/>
            </a:pPr>
            <a:r>
              <a:rPr lang="en-US" sz="280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We are introducing the ESB </a:t>
            </a:r>
            <a:r>
              <a:rPr lang="en-US" sz="2800" dirty="0" err="1">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programme</a:t>
            </a:r>
            <a:r>
              <a:rPr lang="en-US" sz="280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with the purpose of bringing together our hotel staff in innovative learning to improve guest service and tackle issue and hardship</a:t>
            </a:r>
          </a:p>
        </p:txBody>
      </p:sp>
      <p:sp>
        <p:nvSpPr>
          <p:cNvPr id="8" name="TextBox 8"/>
          <p:cNvSpPr txBox="1"/>
          <p:nvPr/>
        </p:nvSpPr>
        <p:spPr>
          <a:xfrm>
            <a:off x="363894" y="6442570"/>
            <a:ext cx="12976729" cy="2462530"/>
          </a:xfrm>
          <a:prstGeom prst="rect">
            <a:avLst/>
          </a:prstGeom>
        </p:spPr>
        <p:txBody>
          <a:bodyPr lIns="0" tIns="0" rIns="0" bIns="0" rtlCol="0" anchor="t">
            <a:spAutoFit/>
          </a:bodyPr>
          <a:lstStyle/>
          <a:p>
            <a:pPr marL="604523" lvl="1" indent="-302261" algn="ctr">
              <a:lnSpc>
                <a:spcPts val="3920"/>
              </a:lnSpc>
              <a:buFont typeface="Arial"/>
              <a:buChar char="•"/>
            </a:pPr>
            <a:r>
              <a:rPr lang="en-US" sz="280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For this training </a:t>
            </a:r>
            <a:r>
              <a:rPr lang="en-US" sz="2800" dirty="0" err="1">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programme</a:t>
            </a:r>
            <a:r>
              <a:rPr lang="en-US" sz="280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we have  decided to focus on a scenario with a drunk customer and the hardships of working with challenging or vulnerable adults. With the aim of being able to not only provide better service and a safe environment for these customers but also for staff to feel more at home deal with them confidently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531929"/>
          </a:xfrm>
          <a:custGeom>
            <a:avLst/>
            <a:gdLst/>
            <a:ahLst/>
            <a:cxnLst/>
            <a:rect l="l" t="t" r="r" b="b"/>
            <a:pathLst>
              <a:path w="18288000" h="10531929">
                <a:moveTo>
                  <a:pt x="0" y="0"/>
                </a:moveTo>
                <a:lnTo>
                  <a:pt x="18288000" y="0"/>
                </a:lnTo>
                <a:lnTo>
                  <a:pt x="18288000" y="10531929"/>
                </a:lnTo>
                <a:lnTo>
                  <a:pt x="0" y="10531929"/>
                </a:lnTo>
                <a:lnTo>
                  <a:pt x="0" y="0"/>
                </a:lnTo>
                <a:close/>
              </a:path>
            </a:pathLst>
          </a:custGeom>
          <a:blipFill>
            <a:blip r:embed="rId2"/>
            <a:stretch>
              <a:fillRect t="-6682" b="-9007"/>
            </a:stretch>
          </a:blipFill>
        </p:spPr>
        <p:txBody>
          <a:bodyPr/>
          <a:lstStyle/>
          <a:p>
            <a:endParaRPr lang="en-GB"/>
          </a:p>
        </p:txBody>
      </p:sp>
      <p:sp>
        <p:nvSpPr>
          <p:cNvPr id="3" name="Freeform 3"/>
          <p:cNvSpPr/>
          <p:nvPr/>
        </p:nvSpPr>
        <p:spPr>
          <a:xfrm>
            <a:off x="349898" y="0"/>
            <a:ext cx="3116847" cy="4460604"/>
          </a:xfrm>
          <a:custGeom>
            <a:avLst/>
            <a:gdLst/>
            <a:ahLst/>
            <a:cxnLst/>
            <a:rect l="l" t="t" r="r" b="b"/>
            <a:pathLst>
              <a:path w="3116847" h="4460604">
                <a:moveTo>
                  <a:pt x="0" y="0"/>
                </a:moveTo>
                <a:lnTo>
                  <a:pt x="3116847" y="0"/>
                </a:lnTo>
                <a:lnTo>
                  <a:pt x="3116847" y="4460604"/>
                </a:lnTo>
                <a:lnTo>
                  <a:pt x="0" y="4460604"/>
                </a:lnTo>
                <a:lnTo>
                  <a:pt x="0" y="0"/>
                </a:lnTo>
                <a:close/>
              </a:path>
            </a:pathLst>
          </a:custGeom>
          <a:blipFill>
            <a:blip r:embed="rId3"/>
            <a:stretch>
              <a:fillRect/>
            </a:stretch>
          </a:blipFill>
        </p:spPr>
        <p:txBody>
          <a:bodyPr/>
          <a:lstStyle/>
          <a:p>
            <a:endParaRPr lang="en-GB"/>
          </a:p>
        </p:txBody>
      </p:sp>
      <p:sp>
        <p:nvSpPr>
          <p:cNvPr id="4" name="Freeform 4"/>
          <p:cNvSpPr/>
          <p:nvPr/>
        </p:nvSpPr>
        <p:spPr>
          <a:xfrm>
            <a:off x="7394371" y="3917484"/>
            <a:ext cx="4834381" cy="4969924"/>
          </a:xfrm>
          <a:custGeom>
            <a:avLst/>
            <a:gdLst/>
            <a:ahLst/>
            <a:cxnLst/>
            <a:rect l="l" t="t" r="r" b="b"/>
            <a:pathLst>
              <a:path w="4834381" h="4969924">
                <a:moveTo>
                  <a:pt x="0" y="0"/>
                </a:moveTo>
                <a:lnTo>
                  <a:pt x="4834381" y="0"/>
                </a:lnTo>
                <a:lnTo>
                  <a:pt x="4834381" y="4969924"/>
                </a:lnTo>
                <a:lnTo>
                  <a:pt x="0" y="49699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7208321" y="3799205"/>
            <a:ext cx="5206482" cy="5206482"/>
          </a:xfrm>
          <a:custGeom>
            <a:avLst/>
            <a:gdLst/>
            <a:ahLst/>
            <a:cxnLst/>
            <a:rect l="l" t="t" r="r" b="b"/>
            <a:pathLst>
              <a:path w="5206482" h="5206482">
                <a:moveTo>
                  <a:pt x="0" y="0"/>
                </a:moveTo>
                <a:lnTo>
                  <a:pt x="5206481" y="0"/>
                </a:lnTo>
                <a:lnTo>
                  <a:pt x="5206481" y="5206482"/>
                </a:lnTo>
                <a:lnTo>
                  <a:pt x="0" y="520648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9323745">
            <a:off x="4972641" y="4157948"/>
            <a:ext cx="1836419" cy="518788"/>
          </a:xfrm>
          <a:custGeom>
            <a:avLst/>
            <a:gdLst/>
            <a:ahLst/>
            <a:cxnLst/>
            <a:rect l="l" t="t" r="r" b="b"/>
            <a:pathLst>
              <a:path w="1836419" h="518788">
                <a:moveTo>
                  <a:pt x="0" y="0"/>
                </a:moveTo>
                <a:lnTo>
                  <a:pt x="1836419" y="0"/>
                </a:lnTo>
                <a:lnTo>
                  <a:pt x="1836419" y="518789"/>
                </a:lnTo>
                <a:lnTo>
                  <a:pt x="0" y="51878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8534508">
            <a:off x="4914575" y="6910377"/>
            <a:ext cx="1836419" cy="518788"/>
          </a:xfrm>
          <a:custGeom>
            <a:avLst/>
            <a:gdLst/>
            <a:ahLst/>
            <a:cxnLst/>
            <a:rect l="l" t="t" r="r" b="b"/>
            <a:pathLst>
              <a:path w="1836419" h="518788">
                <a:moveTo>
                  <a:pt x="0" y="0"/>
                </a:moveTo>
                <a:lnTo>
                  <a:pt x="1836419" y="0"/>
                </a:lnTo>
                <a:lnTo>
                  <a:pt x="1836419" y="518788"/>
                </a:lnTo>
                <a:lnTo>
                  <a:pt x="0" y="51878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8" name="Freeform 8"/>
          <p:cNvSpPr/>
          <p:nvPr/>
        </p:nvSpPr>
        <p:spPr>
          <a:xfrm rot="-1904235">
            <a:off x="12752841" y="4239245"/>
            <a:ext cx="1836419" cy="518788"/>
          </a:xfrm>
          <a:custGeom>
            <a:avLst/>
            <a:gdLst/>
            <a:ahLst/>
            <a:cxnLst/>
            <a:rect l="l" t="t" r="r" b="b"/>
            <a:pathLst>
              <a:path w="1836419" h="518788">
                <a:moveTo>
                  <a:pt x="0" y="0"/>
                </a:moveTo>
                <a:lnTo>
                  <a:pt x="1836419" y="0"/>
                </a:lnTo>
                <a:lnTo>
                  <a:pt x="1836419" y="518788"/>
                </a:lnTo>
                <a:lnTo>
                  <a:pt x="0" y="51878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p:cNvSpPr/>
          <p:nvPr/>
        </p:nvSpPr>
        <p:spPr>
          <a:xfrm rot="-1504973">
            <a:off x="12752841" y="7613985"/>
            <a:ext cx="1836419" cy="518788"/>
          </a:xfrm>
          <a:custGeom>
            <a:avLst/>
            <a:gdLst/>
            <a:ahLst/>
            <a:cxnLst/>
            <a:rect l="l" t="t" r="r" b="b"/>
            <a:pathLst>
              <a:path w="1836419" h="518788">
                <a:moveTo>
                  <a:pt x="0" y="0"/>
                </a:moveTo>
                <a:lnTo>
                  <a:pt x="1836419" y="0"/>
                </a:lnTo>
                <a:lnTo>
                  <a:pt x="1836419" y="518788"/>
                </a:lnTo>
                <a:lnTo>
                  <a:pt x="0" y="51878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10" name="Group 10"/>
          <p:cNvGrpSpPr/>
          <p:nvPr/>
        </p:nvGrpSpPr>
        <p:grpSpPr>
          <a:xfrm>
            <a:off x="14926959" y="5801308"/>
            <a:ext cx="3086100" cy="3086100"/>
            <a:chOff x="0" y="0"/>
            <a:chExt cx="812800" cy="812800"/>
          </a:xfrm>
        </p:grpSpPr>
        <p:sp>
          <p:nvSpPr>
            <p:cNvPr id="11" name="Freeform 11"/>
            <p:cNvSpPr/>
            <p:nvPr/>
          </p:nvSpPr>
          <p:spPr>
            <a:xfrm>
              <a:off x="0" y="0"/>
              <a:ext cx="812800" cy="812800"/>
            </a:xfrm>
            <a:custGeom>
              <a:avLst/>
              <a:gdLst/>
              <a:ahLst/>
              <a:cxnLst/>
              <a:rect l="l" t="t" r="r" b="b"/>
              <a:pathLst>
                <a:path w="812800" h="812800">
                  <a:moveTo>
                    <a:pt x="812800" y="0"/>
                  </a:moveTo>
                  <a:lnTo>
                    <a:pt x="0" y="0"/>
                  </a:lnTo>
                  <a:lnTo>
                    <a:pt x="0" y="624840"/>
                  </a:lnTo>
                  <a:lnTo>
                    <a:pt x="157480" y="624840"/>
                  </a:lnTo>
                  <a:lnTo>
                    <a:pt x="157480" y="812800"/>
                  </a:lnTo>
                  <a:lnTo>
                    <a:pt x="463550" y="624840"/>
                  </a:lnTo>
                  <a:lnTo>
                    <a:pt x="812800" y="624840"/>
                  </a:lnTo>
                  <a:lnTo>
                    <a:pt x="812800" y="0"/>
                  </a:lnTo>
                  <a:close/>
                </a:path>
              </a:pathLst>
            </a:custGeom>
            <a:solidFill>
              <a:srgbClr val="F5F6F7"/>
            </a:solidFill>
          </p:spPr>
          <p:txBody>
            <a:bodyPr/>
            <a:lstStyle/>
            <a:p>
              <a:endParaRPr lang="en-GB"/>
            </a:p>
          </p:txBody>
        </p:sp>
        <p:sp>
          <p:nvSpPr>
            <p:cNvPr id="12" name="TextBox 12"/>
            <p:cNvSpPr txBox="1"/>
            <p:nvPr/>
          </p:nvSpPr>
          <p:spPr>
            <a:xfrm>
              <a:off x="0" y="-57150"/>
              <a:ext cx="812800" cy="679450"/>
            </a:xfrm>
            <a:prstGeom prst="rect">
              <a:avLst/>
            </a:prstGeom>
          </p:spPr>
          <p:txBody>
            <a:bodyPr lIns="50800" tIns="50800" rIns="50800" bIns="50800" rtlCol="0" anchor="ctr"/>
            <a:lstStyle/>
            <a:p>
              <a:pPr algn="ctr">
                <a:lnSpc>
                  <a:spcPts val="4479"/>
                </a:lnSpc>
              </a:pPr>
              <a:r>
                <a:rPr lang="en-US" sz="3199">
                  <a:solidFill>
                    <a:srgbClr val="000000"/>
                  </a:solidFill>
                  <a:latin typeface="Canva Sans"/>
                </a:rPr>
                <a:t>Staff in charge of selling alcohol</a:t>
              </a:r>
            </a:p>
          </p:txBody>
        </p:sp>
      </p:grpSp>
      <p:grpSp>
        <p:nvGrpSpPr>
          <p:cNvPr id="13" name="Group 13"/>
          <p:cNvGrpSpPr/>
          <p:nvPr/>
        </p:nvGrpSpPr>
        <p:grpSpPr>
          <a:xfrm>
            <a:off x="14926959" y="1949380"/>
            <a:ext cx="3086100" cy="3113166"/>
            <a:chOff x="0" y="0"/>
            <a:chExt cx="812800" cy="819929"/>
          </a:xfrm>
        </p:grpSpPr>
        <p:sp>
          <p:nvSpPr>
            <p:cNvPr id="14" name="Freeform 14"/>
            <p:cNvSpPr/>
            <p:nvPr/>
          </p:nvSpPr>
          <p:spPr>
            <a:xfrm>
              <a:off x="0" y="0"/>
              <a:ext cx="812800" cy="819929"/>
            </a:xfrm>
            <a:custGeom>
              <a:avLst/>
              <a:gdLst/>
              <a:ahLst/>
              <a:cxnLst/>
              <a:rect l="l" t="t" r="r" b="b"/>
              <a:pathLst>
                <a:path w="812800" h="819929">
                  <a:moveTo>
                    <a:pt x="812800" y="0"/>
                  </a:moveTo>
                  <a:lnTo>
                    <a:pt x="0" y="0"/>
                  </a:lnTo>
                  <a:lnTo>
                    <a:pt x="0" y="631969"/>
                  </a:lnTo>
                  <a:lnTo>
                    <a:pt x="157480" y="631969"/>
                  </a:lnTo>
                  <a:lnTo>
                    <a:pt x="157480" y="819929"/>
                  </a:lnTo>
                  <a:lnTo>
                    <a:pt x="463550" y="631969"/>
                  </a:lnTo>
                  <a:lnTo>
                    <a:pt x="812800" y="631969"/>
                  </a:lnTo>
                  <a:lnTo>
                    <a:pt x="812800" y="0"/>
                  </a:lnTo>
                  <a:close/>
                </a:path>
              </a:pathLst>
            </a:custGeom>
            <a:solidFill>
              <a:srgbClr val="F5F6F7"/>
            </a:solidFill>
          </p:spPr>
          <p:txBody>
            <a:bodyPr/>
            <a:lstStyle/>
            <a:p>
              <a:endParaRPr lang="en-GB"/>
            </a:p>
          </p:txBody>
        </p:sp>
        <p:sp>
          <p:nvSpPr>
            <p:cNvPr id="15" name="TextBox 15"/>
            <p:cNvSpPr txBox="1"/>
            <p:nvPr/>
          </p:nvSpPr>
          <p:spPr>
            <a:xfrm>
              <a:off x="0" y="-57150"/>
              <a:ext cx="812800" cy="686579"/>
            </a:xfrm>
            <a:prstGeom prst="rect">
              <a:avLst/>
            </a:prstGeom>
          </p:spPr>
          <p:txBody>
            <a:bodyPr lIns="50800" tIns="50800" rIns="50800" bIns="50800" rtlCol="0" anchor="ctr"/>
            <a:lstStyle/>
            <a:p>
              <a:pPr algn="ctr">
                <a:lnSpc>
                  <a:spcPts val="4479"/>
                </a:lnSpc>
              </a:pPr>
              <a:r>
                <a:rPr lang="en-US" sz="3199">
                  <a:solidFill>
                    <a:srgbClr val="000000"/>
                  </a:solidFill>
                  <a:latin typeface="Canva Sans"/>
                </a:rPr>
                <a:t>Customers vunerable during intoxication</a:t>
              </a:r>
            </a:p>
          </p:txBody>
        </p:sp>
      </p:grpSp>
      <p:grpSp>
        <p:nvGrpSpPr>
          <p:cNvPr id="16" name="Group 16"/>
          <p:cNvGrpSpPr/>
          <p:nvPr/>
        </p:nvGrpSpPr>
        <p:grpSpPr>
          <a:xfrm>
            <a:off x="1357086" y="6402446"/>
            <a:ext cx="3086100" cy="3086100"/>
            <a:chOff x="0" y="0"/>
            <a:chExt cx="812800" cy="812800"/>
          </a:xfrm>
        </p:grpSpPr>
        <p:sp>
          <p:nvSpPr>
            <p:cNvPr id="17" name="Freeform 17"/>
            <p:cNvSpPr/>
            <p:nvPr/>
          </p:nvSpPr>
          <p:spPr>
            <a:xfrm>
              <a:off x="0" y="0"/>
              <a:ext cx="812800" cy="812800"/>
            </a:xfrm>
            <a:custGeom>
              <a:avLst/>
              <a:gdLst/>
              <a:ahLst/>
              <a:cxnLst/>
              <a:rect l="l" t="t" r="r" b="b"/>
              <a:pathLst>
                <a:path w="812800" h="812800">
                  <a:moveTo>
                    <a:pt x="812800" y="0"/>
                  </a:moveTo>
                  <a:lnTo>
                    <a:pt x="0" y="0"/>
                  </a:lnTo>
                  <a:lnTo>
                    <a:pt x="0" y="624840"/>
                  </a:lnTo>
                  <a:lnTo>
                    <a:pt x="157480" y="624840"/>
                  </a:lnTo>
                  <a:lnTo>
                    <a:pt x="157480" y="812800"/>
                  </a:lnTo>
                  <a:lnTo>
                    <a:pt x="463550" y="624840"/>
                  </a:lnTo>
                  <a:lnTo>
                    <a:pt x="812800" y="624840"/>
                  </a:lnTo>
                  <a:lnTo>
                    <a:pt x="812800" y="0"/>
                  </a:lnTo>
                  <a:close/>
                </a:path>
              </a:pathLst>
            </a:custGeom>
            <a:solidFill>
              <a:srgbClr val="F5F6F7"/>
            </a:solidFill>
          </p:spPr>
          <p:txBody>
            <a:bodyPr/>
            <a:lstStyle/>
            <a:p>
              <a:endParaRPr lang="en-GB"/>
            </a:p>
          </p:txBody>
        </p:sp>
        <p:sp>
          <p:nvSpPr>
            <p:cNvPr id="18" name="TextBox 18"/>
            <p:cNvSpPr txBox="1"/>
            <p:nvPr/>
          </p:nvSpPr>
          <p:spPr>
            <a:xfrm>
              <a:off x="0" y="-57150"/>
              <a:ext cx="812800" cy="679450"/>
            </a:xfrm>
            <a:prstGeom prst="rect">
              <a:avLst/>
            </a:prstGeom>
          </p:spPr>
          <p:txBody>
            <a:bodyPr lIns="50800" tIns="50800" rIns="50800" bIns="50800" rtlCol="0" anchor="ctr"/>
            <a:lstStyle/>
            <a:p>
              <a:pPr algn="ctr">
                <a:lnSpc>
                  <a:spcPts val="4479"/>
                </a:lnSpc>
              </a:pPr>
              <a:r>
                <a:rPr lang="en-US" sz="3199">
                  <a:solidFill>
                    <a:srgbClr val="000000"/>
                  </a:solidFill>
                  <a:latin typeface="Canva Sans"/>
                </a:rPr>
                <a:t>Hospitality Managers</a:t>
              </a:r>
              <a:r>
                <a:rPr lang="en-US" sz="3199">
                  <a:solidFill>
                    <a:srgbClr val="FFFFFF"/>
                  </a:solidFill>
                  <a:latin typeface="Canva Sans"/>
                </a:rPr>
                <a:t> </a:t>
              </a:r>
            </a:p>
          </p:txBody>
        </p:sp>
      </p:grpSp>
      <p:grpSp>
        <p:nvGrpSpPr>
          <p:cNvPr id="19" name="Group 19"/>
          <p:cNvGrpSpPr/>
          <p:nvPr/>
        </p:nvGrpSpPr>
        <p:grpSpPr>
          <a:xfrm>
            <a:off x="1366611" y="1949380"/>
            <a:ext cx="3086100" cy="3269676"/>
            <a:chOff x="0" y="0"/>
            <a:chExt cx="812800" cy="861149"/>
          </a:xfrm>
        </p:grpSpPr>
        <p:sp>
          <p:nvSpPr>
            <p:cNvPr id="20" name="Freeform 20"/>
            <p:cNvSpPr/>
            <p:nvPr/>
          </p:nvSpPr>
          <p:spPr>
            <a:xfrm>
              <a:off x="0" y="0"/>
              <a:ext cx="812800" cy="861149"/>
            </a:xfrm>
            <a:custGeom>
              <a:avLst/>
              <a:gdLst/>
              <a:ahLst/>
              <a:cxnLst/>
              <a:rect l="l" t="t" r="r" b="b"/>
              <a:pathLst>
                <a:path w="812800" h="861149">
                  <a:moveTo>
                    <a:pt x="812800" y="0"/>
                  </a:moveTo>
                  <a:lnTo>
                    <a:pt x="0" y="0"/>
                  </a:lnTo>
                  <a:lnTo>
                    <a:pt x="0" y="673189"/>
                  </a:lnTo>
                  <a:lnTo>
                    <a:pt x="157480" y="673189"/>
                  </a:lnTo>
                  <a:lnTo>
                    <a:pt x="157480" y="861149"/>
                  </a:lnTo>
                  <a:lnTo>
                    <a:pt x="463550" y="673189"/>
                  </a:lnTo>
                  <a:lnTo>
                    <a:pt x="812800" y="673189"/>
                  </a:lnTo>
                  <a:lnTo>
                    <a:pt x="812800" y="0"/>
                  </a:lnTo>
                  <a:close/>
                </a:path>
              </a:pathLst>
            </a:custGeom>
            <a:solidFill>
              <a:srgbClr val="F5F6F7"/>
            </a:solidFill>
          </p:spPr>
          <p:txBody>
            <a:bodyPr/>
            <a:lstStyle/>
            <a:p>
              <a:endParaRPr lang="en-GB"/>
            </a:p>
          </p:txBody>
        </p:sp>
        <p:sp>
          <p:nvSpPr>
            <p:cNvPr id="21" name="TextBox 21"/>
            <p:cNvSpPr txBox="1"/>
            <p:nvPr/>
          </p:nvSpPr>
          <p:spPr>
            <a:xfrm>
              <a:off x="0" y="-57150"/>
              <a:ext cx="812800" cy="727799"/>
            </a:xfrm>
            <a:prstGeom prst="rect">
              <a:avLst/>
            </a:prstGeom>
          </p:spPr>
          <p:txBody>
            <a:bodyPr lIns="50800" tIns="50800" rIns="50800" bIns="50800" rtlCol="0" anchor="ctr"/>
            <a:lstStyle/>
            <a:p>
              <a:pPr algn="ctr">
                <a:lnSpc>
                  <a:spcPts val="4479"/>
                </a:lnSpc>
              </a:pPr>
              <a:r>
                <a:rPr lang="en-US" sz="3199" dirty="0">
                  <a:solidFill>
                    <a:srgbClr val="000000"/>
                  </a:solidFill>
                  <a:latin typeface="Canva Sans"/>
                </a:rPr>
                <a:t>Young adult staff fresh into hospitality</a:t>
              </a:r>
            </a:p>
          </p:txBody>
        </p:sp>
      </p:grpSp>
      <p:sp>
        <p:nvSpPr>
          <p:cNvPr id="22" name="TextBox 22"/>
          <p:cNvSpPr txBox="1"/>
          <p:nvPr/>
        </p:nvSpPr>
        <p:spPr>
          <a:xfrm>
            <a:off x="4096561" y="102054"/>
            <a:ext cx="11430000" cy="1265283"/>
          </a:xfrm>
          <a:prstGeom prst="rect">
            <a:avLst/>
          </a:prstGeom>
        </p:spPr>
        <p:txBody>
          <a:bodyPr lIns="0" tIns="0" rIns="0" bIns="0" rtlCol="0" anchor="t">
            <a:spAutoFit/>
          </a:bodyPr>
          <a:lstStyle/>
          <a:p>
            <a:pPr algn="ctr">
              <a:lnSpc>
                <a:spcPts val="11046"/>
              </a:lnSpc>
              <a:spcBef>
                <a:spcPct val="0"/>
              </a:spcBef>
            </a:pPr>
            <a:r>
              <a:rPr lang="en-US" sz="7890" dirty="0">
                <a:solidFill>
                  <a:srgbClr val="FFFFFF"/>
                </a:solidFill>
                <a:latin typeface="Niagara Solid" panose="04020502070702020202" pitchFamily="82" charset="0"/>
              </a:rPr>
              <a:t>Chosen Target Market and Impact...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39486"/>
            <a:ext cx="18288000" cy="10531929"/>
          </a:xfrm>
          <a:custGeom>
            <a:avLst/>
            <a:gdLst/>
            <a:ahLst/>
            <a:cxnLst/>
            <a:rect l="l" t="t" r="r" b="b"/>
            <a:pathLst>
              <a:path w="18288000" h="10531929">
                <a:moveTo>
                  <a:pt x="0" y="0"/>
                </a:moveTo>
                <a:lnTo>
                  <a:pt x="18288000" y="0"/>
                </a:lnTo>
                <a:lnTo>
                  <a:pt x="18288000" y="10531929"/>
                </a:lnTo>
                <a:lnTo>
                  <a:pt x="0" y="10531929"/>
                </a:lnTo>
                <a:lnTo>
                  <a:pt x="0" y="0"/>
                </a:lnTo>
                <a:close/>
              </a:path>
            </a:pathLst>
          </a:custGeom>
          <a:blipFill>
            <a:blip r:embed="rId2"/>
            <a:stretch>
              <a:fillRect t="-6682" b="-9007"/>
            </a:stretch>
          </a:blipFill>
        </p:spPr>
        <p:txBody>
          <a:bodyPr/>
          <a:lstStyle/>
          <a:p>
            <a:endParaRPr lang="en-GB"/>
          </a:p>
        </p:txBody>
      </p:sp>
      <p:sp>
        <p:nvSpPr>
          <p:cNvPr id="3" name="Freeform 3"/>
          <p:cNvSpPr/>
          <p:nvPr/>
        </p:nvSpPr>
        <p:spPr>
          <a:xfrm rot="5400000">
            <a:off x="14075326" y="-1136706"/>
            <a:ext cx="3075968" cy="5349381"/>
          </a:xfrm>
          <a:custGeom>
            <a:avLst/>
            <a:gdLst/>
            <a:ahLst/>
            <a:cxnLst/>
            <a:rect l="l" t="t" r="r" b="b"/>
            <a:pathLst>
              <a:path w="3075968" h="5349381">
                <a:moveTo>
                  <a:pt x="0" y="0"/>
                </a:moveTo>
                <a:lnTo>
                  <a:pt x="3075968" y="0"/>
                </a:lnTo>
                <a:lnTo>
                  <a:pt x="3075968" y="5349380"/>
                </a:lnTo>
                <a:lnTo>
                  <a:pt x="0" y="53493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8411970" y="4651448"/>
            <a:ext cx="6800063" cy="5635552"/>
          </a:xfrm>
          <a:custGeom>
            <a:avLst/>
            <a:gdLst/>
            <a:ahLst/>
            <a:cxnLst/>
            <a:rect l="l" t="t" r="r" b="b"/>
            <a:pathLst>
              <a:path w="6800063" h="5635552">
                <a:moveTo>
                  <a:pt x="0" y="0"/>
                </a:moveTo>
                <a:lnTo>
                  <a:pt x="6800062" y="0"/>
                </a:lnTo>
                <a:lnTo>
                  <a:pt x="6800062" y="5635552"/>
                </a:lnTo>
                <a:lnTo>
                  <a:pt x="0" y="563555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288327" y="0"/>
            <a:ext cx="1480745" cy="2488647"/>
          </a:xfrm>
          <a:custGeom>
            <a:avLst/>
            <a:gdLst/>
            <a:ahLst/>
            <a:cxnLst/>
            <a:rect l="l" t="t" r="r" b="b"/>
            <a:pathLst>
              <a:path w="1480745" h="2488647">
                <a:moveTo>
                  <a:pt x="0" y="0"/>
                </a:moveTo>
                <a:lnTo>
                  <a:pt x="1480746" y="0"/>
                </a:lnTo>
                <a:lnTo>
                  <a:pt x="1480746" y="2488647"/>
                </a:lnTo>
                <a:lnTo>
                  <a:pt x="0" y="248864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2245518" y="0"/>
            <a:ext cx="1234638" cy="2846428"/>
          </a:xfrm>
          <a:custGeom>
            <a:avLst/>
            <a:gdLst/>
            <a:ahLst/>
            <a:cxnLst/>
            <a:rect l="l" t="t" r="r" b="b"/>
            <a:pathLst>
              <a:path w="1234638" h="2846428">
                <a:moveTo>
                  <a:pt x="0" y="0"/>
                </a:moveTo>
                <a:lnTo>
                  <a:pt x="1234639" y="0"/>
                </a:lnTo>
                <a:lnTo>
                  <a:pt x="1234639" y="2846428"/>
                </a:lnTo>
                <a:lnTo>
                  <a:pt x="0" y="284642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3956602" y="103609"/>
            <a:ext cx="8910735" cy="2742819"/>
          </a:xfrm>
          <a:prstGeom prst="rect">
            <a:avLst/>
          </a:prstGeom>
        </p:spPr>
        <p:txBody>
          <a:bodyPr lIns="0" tIns="0" rIns="0" bIns="0" rtlCol="0" anchor="t">
            <a:spAutoFit/>
          </a:bodyPr>
          <a:lstStyle/>
          <a:p>
            <a:pPr algn="ctr">
              <a:lnSpc>
                <a:spcPts val="11046"/>
              </a:lnSpc>
            </a:pPr>
            <a:r>
              <a:rPr lang="en-US" sz="7890" dirty="0">
                <a:solidFill>
                  <a:srgbClr val="FFFFFF"/>
                </a:solidFill>
                <a:latin typeface="Niagara Solid" panose="04020502070702020202" pitchFamily="82" charset="0"/>
              </a:rPr>
              <a:t>Training Tool Kit</a:t>
            </a:r>
          </a:p>
          <a:p>
            <a:pPr algn="ctr">
              <a:lnSpc>
                <a:spcPts val="11046"/>
              </a:lnSpc>
              <a:spcBef>
                <a:spcPct val="0"/>
              </a:spcBef>
            </a:pPr>
            <a:r>
              <a:rPr lang="en-US" sz="7890" dirty="0">
                <a:solidFill>
                  <a:srgbClr val="FFFFFF"/>
                </a:solidFill>
                <a:latin typeface="Niagara Solid" panose="04020502070702020202" pitchFamily="82" charset="0"/>
              </a:rPr>
              <a:t>What is Provided?...</a:t>
            </a:r>
          </a:p>
        </p:txBody>
      </p:sp>
      <p:sp>
        <p:nvSpPr>
          <p:cNvPr id="8" name="TextBox 8"/>
          <p:cNvSpPr txBox="1"/>
          <p:nvPr/>
        </p:nvSpPr>
        <p:spPr>
          <a:xfrm>
            <a:off x="251830" y="3250316"/>
            <a:ext cx="9148762" cy="7132915"/>
          </a:xfrm>
          <a:prstGeom prst="rect">
            <a:avLst/>
          </a:prstGeom>
        </p:spPr>
        <p:txBody>
          <a:bodyPr lIns="0" tIns="0" rIns="0" bIns="0" rtlCol="0" anchor="t">
            <a:spAutoFit/>
          </a:bodyPr>
          <a:lstStyle/>
          <a:p>
            <a:pPr algn="ctr">
              <a:lnSpc>
                <a:spcPts val="4326"/>
              </a:lnSpc>
            </a:pPr>
            <a:r>
              <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A training toolkit is important for our organization in succeeding, providing essential resources, guidance and skills to employees will help them succeed (Ansar, 2023). so we decided to include the following in our training </a:t>
            </a:r>
            <a:r>
              <a:rPr lang="en-US" sz="3090" dirty="0" err="1">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programme</a:t>
            </a:r>
            <a:r>
              <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 </a:t>
            </a:r>
          </a:p>
          <a:p>
            <a:pPr algn="ctr">
              <a:lnSpc>
                <a:spcPts val="4326"/>
              </a:lnSpc>
            </a:pPr>
            <a:endPar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endParaRPr>
          </a:p>
          <a:p>
            <a:pPr marL="667171" lvl="1" indent="-333586" algn="ctr">
              <a:lnSpc>
                <a:spcPts val="4326"/>
              </a:lnSpc>
              <a:buFont typeface="Arial"/>
              <a:buChar char="•"/>
            </a:pPr>
            <a:r>
              <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Responsible alcohol retail ​</a:t>
            </a:r>
          </a:p>
          <a:p>
            <a:pPr marL="667171" lvl="1" indent="-333586" algn="ctr">
              <a:lnSpc>
                <a:spcPts val="4326"/>
              </a:lnSpc>
              <a:buFont typeface="Arial"/>
              <a:buChar char="•"/>
            </a:pPr>
            <a:r>
              <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Alcohol licensing ​</a:t>
            </a:r>
          </a:p>
          <a:p>
            <a:pPr marL="667171" lvl="1" indent="-333586" algn="ctr">
              <a:lnSpc>
                <a:spcPts val="4326"/>
              </a:lnSpc>
              <a:buFont typeface="Arial"/>
              <a:buChar char="•"/>
            </a:pPr>
            <a:r>
              <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Health and safety awareness ​</a:t>
            </a:r>
          </a:p>
          <a:p>
            <a:pPr marL="667171" lvl="1" indent="-333586" algn="ctr">
              <a:lnSpc>
                <a:spcPts val="4326"/>
              </a:lnSpc>
              <a:buFont typeface="Arial"/>
              <a:buChar char="•"/>
            </a:pPr>
            <a:r>
              <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Disability Awareness​</a:t>
            </a:r>
          </a:p>
          <a:p>
            <a:pPr marL="667171" lvl="1" indent="-333586" algn="ctr">
              <a:lnSpc>
                <a:spcPts val="4326"/>
              </a:lnSpc>
              <a:buFont typeface="Arial"/>
              <a:buChar char="•"/>
            </a:pPr>
            <a:r>
              <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Equality and diversity ​</a:t>
            </a:r>
          </a:p>
          <a:p>
            <a:pPr marL="667171" lvl="1" indent="-333586" algn="ctr">
              <a:lnSpc>
                <a:spcPts val="4326"/>
              </a:lnSpc>
              <a:buFont typeface="Arial"/>
              <a:buChar char="•"/>
            </a:pPr>
            <a:r>
              <a:rPr lang="en-US" sz="3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 Workplace harassment </a:t>
            </a:r>
          </a:p>
          <a:p>
            <a:pPr algn="ctr">
              <a:lnSpc>
                <a:spcPts val="4326"/>
              </a:lnSpc>
              <a:spcBef>
                <a:spcPct val="0"/>
              </a:spcBef>
            </a:pPr>
            <a:endParaRPr lang="en-US" sz="3090" dirty="0">
              <a:solidFill>
                <a:srgbClr val="FFFFFF"/>
              </a:solidFill>
              <a:latin typeface="Noto Serif Display ExtraCondensed"/>
            </a:endParaRPr>
          </a:p>
        </p:txBody>
      </p:sp>
      <p:sp>
        <p:nvSpPr>
          <p:cNvPr id="9" name="TextBox 9"/>
          <p:cNvSpPr txBox="1"/>
          <p:nvPr/>
        </p:nvSpPr>
        <p:spPr>
          <a:xfrm>
            <a:off x="15613310" y="5143500"/>
            <a:ext cx="2218385" cy="4802340"/>
          </a:xfrm>
          <a:prstGeom prst="rect">
            <a:avLst/>
          </a:prstGeom>
        </p:spPr>
        <p:txBody>
          <a:bodyPr lIns="0" tIns="0" rIns="0" bIns="0" rtlCol="0" anchor="t">
            <a:spAutoFit/>
          </a:bodyPr>
          <a:lstStyle/>
          <a:p>
            <a:pPr algn="ctr">
              <a:lnSpc>
                <a:spcPts val="2926"/>
              </a:lnSpc>
              <a:spcBef>
                <a:spcPct val="0"/>
              </a:spcBef>
            </a:pPr>
            <a:r>
              <a:rPr lang="en-US" sz="2090" dirty="0">
                <a:solidFill>
                  <a:srgbClr val="FFFFFF"/>
                </a:solidFill>
                <a:latin typeface="Nirmala UI Semilight" panose="020B0402040204020203" pitchFamily="34" charset="0"/>
                <a:ea typeface="Nirmala UI Semilight" panose="020B0402040204020203" pitchFamily="34" charset="0"/>
                <a:cs typeface="Nirmala UI Semilight" panose="020B0402040204020203" pitchFamily="34" charset="0"/>
              </a:rPr>
              <a:t>https://editor.wix.com/html/editor/web/renderer/edit/281aa828-b079-4cc8-88e4-c8f1d734a9a8?editorSessionId=62baba3a-c04c-4888-aea3-b16b3582b7fc&amp;metaSiteId=1c9eb958-1755-4546-83bb-c7379f87e331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E079B3C-807B-4455-7E8B-018EC457E53F}"/>
              </a:ext>
            </a:extLst>
          </p:cNvPr>
          <p:cNvPicPr>
            <a:picLocks noChangeAspect="1"/>
          </p:cNvPicPr>
          <p:nvPr/>
        </p:nvPicPr>
        <p:blipFill>
          <a:blip r:embed="rId2"/>
          <a:stretch>
            <a:fillRect/>
          </a:stretch>
        </p:blipFill>
        <p:spPr>
          <a:xfrm>
            <a:off x="-76200" y="-22860"/>
            <a:ext cx="18440400" cy="10576560"/>
          </a:xfrm>
          <a:prstGeom prst="rect">
            <a:avLst/>
          </a:prstGeom>
        </p:spPr>
      </p:pic>
      <p:pic>
        <p:nvPicPr>
          <p:cNvPr id="6" name="Picture 5">
            <a:extLst>
              <a:ext uri="{FF2B5EF4-FFF2-40B4-BE49-F238E27FC236}">
                <a16:creationId xmlns:a16="http://schemas.microsoft.com/office/drawing/2014/main" id="{FA17F7A7-64FB-DF6F-17FC-1E1CD8F6AD38}"/>
              </a:ext>
            </a:extLst>
          </p:cNvPr>
          <p:cNvPicPr>
            <a:picLocks noChangeAspect="1"/>
          </p:cNvPicPr>
          <p:nvPr/>
        </p:nvPicPr>
        <p:blipFill rotWithShape="1">
          <a:blip r:embed="rId3"/>
          <a:srcRect t="65466" b="4515"/>
          <a:stretch/>
        </p:blipFill>
        <p:spPr>
          <a:xfrm>
            <a:off x="8610600" y="1910028"/>
            <a:ext cx="6934200" cy="5099074"/>
          </a:xfrm>
          <a:prstGeom prst="rect">
            <a:avLst/>
          </a:prstGeom>
        </p:spPr>
      </p:pic>
      <p:pic>
        <p:nvPicPr>
          <p:cNvPr id="8" name="Picture 7">
            <a:extLst>
              <a:ext uri="{FF2B5EF4-FFF2-40B4-BE49-F238E27FC236}">
                <a16:creationId xmlns:a16="http://schemas.microsoft.com/office/drawing/2014/main" id="{618CABA7-4933-A791-B4D7-38DFE84F6B59}"/>
              </a:ext>
            </a:extLst>
          </p:cNvPr>
          <p:cNvPicPr>
            <a:picLocks noChangeAspect="1"/>
          </p:cNvPicPr>
          <p:nvPr/>
        </p:nvPicPr>
        <p:blipFill rotWithShape="1">
          <a:blip r:embed="rId3"/>
          <a:srcRect t="27778" b="38889"/>
          <a:stretch/>
        </p:blipFill>
        <p:spPr>
          <a:xfrm>
            <a:off x="1066801" y="4686300"/>
            <a:ext cx="6629400" cy="5650260"/>
          </a:xfrm>
          <a:prstGeom prst="rect">
            <a:avLst/>
          </a:prstGeom>
        </p:spPr>
      </p:pic>
      <p:pic>
        <p:nvPicPr>
          <p:cNvPr id="10" name="Picture 9">
            <a:extLst>
              <a:ext uri="{FF2B5EF4-FFF2-40B4-BE49-F238E27FC236}">
                <a16:creationId xmlns:a16="http://schemas.microsoft.com/office/drawing/2014/main" id="{1936EB14-5E53-B986-3C70-BB6919C2C1D2}"/>
              </a:ext>
            </a:extLst>
          </p:cNvPr>
          <p:cNvPicPr>
            <a:picLocks noChangeAspect="1"/>
          </p:cNvPicPr>
          <p:nvPr/>
        </p:nvPicPr>
        <p:blipFill rotWithShape="1">
          <a:blip r:embed="rId3"/>
          <a:srcRect t="3889" b="75370"/>
          <a:stretch/>
        </p:blipFill>
        <p:spPr>
          <a:xfrm>
            <a:off x="1066801" y="495300"/>
            <a:ext cx="6629399" cy="3515717"/>
          </a:xfrm>
          <a:prstGeom prst="rect">
            <a:avLst/>
          </a:prstGeom>
        </p:spPr>
      </p:pic>
      <p:sp>
        <p:nvSpPr>
          <p:cNvPr id="11" name="TextBox 10">
            <a:extLst>
              <a:ext uri="{FF2B5EF4-FFF2-40B4-BE49-F238E27FC236}">
                <a16:creationId xmlns:a16="http://schemas.microsoft.com/office/drawing/2014/main" id="{696B648A-BB70-F8C7-4479-C66229A87FDC}"/>
              </a:ext>
            </a:extLst>
          </p:cNvPr>
          <p:cNvSpPr txBox="1"/>
          <p:nvPr/>
        </p:nvSpPr>
        <p:spPr>
          <a:xfrm>
            <a:off x="8610600" y="342900"/>
            <a:ext cx="6934200" cy="1323439"/>
          </a:xfrm>
          <a:prstGeom prst="rect">
            <a:avLst/>
          </a:prstGeom>
          <a:noFill/>
        </p:spPr>
        <p:txBody>
          <a:bodyPr wrap="square" rtlCol="0">
            <a:spAutoFit/>
          </a:bodyPr>
          <a:lstStyle/>
          <a:p>
            <a:r>
              <a:rPr lang="en-GB" sz="8000" dirty="0">
                <a:solidFill>
                  <a:schemeClr val="bg1"/>
                </a:solidFill>
                <a:latin typeface="Niagara Solid" panose="04020502070702020202" pitchFamily="82" charset="0"/>
              </a:rPr>
              <a:t>Innovative Training Website</a:t>
            </a:r>
          </a:p>
        </p:txBody>
      </p:sp>
    </p:spTree>
    <p:extLst>
      <p:ext uri="{BB962C8B-B14F-4D97-AF65-F5344CB8AC3E}">
        <p14:creationId xmlns:p14="http://schemas.microsoft.com/office/powerpoint/2010/main" val="3129720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531929"/>
          </a:xfrm>
          <a:custGeom>
            <a:avLst/>
            <a:gdLst/>
            <a:ahLst/>
            <a:cxnLst/>
            <a:rect l="l" t="t" r="r" b="b"/>
            <a:pathLst>
              <a:path w="18288000" h="10531929">
                <a:moveTo>
                  <a:pt x="0" y="0"/>
                </a:moveTo>
                <a:lnTo>
                  <a:pt x="18288000" y="0"/>
                </a:lnTo>
                <a:lnTo>
                  <a:pt x="18288000" y="10531929"/>
                </a:lnTo>
                <a:lnTo>
                  <a:pt x="0" y="10531929"/>
                </a:lnTo>
                <a:lnTo>
                  <a:pt x="0" y="0"/>
                </a:lnTo>
                <a:close/>
              </a:path>
            </a:pathLst>
          </a:custGeom>
          <a:blipFill>
            <a:blip r:embed="rId2"/>
            <a:stretch>
              <a:fillRect t="-6682" b="-9007"/>
            </a:stretch>
          </a:blipFill>
        </p:spPr>
        <p:txBody>
          <a:bodyPr/>
          <a:lstStyle/>
          <a:p>
            <a:endParaRPr lang="en-GB"/>
          </a:p>
        </p:txBody>
      </p:sp>
      <p:sp>
        <p:nvSpPr>
          <p:cNvPr id="3" name="TextBox 3"/>
          <p:cNvSpPr txBox="1"/>
          <p:nvPr/>
        </p:nvSpPr>
        <p:spPr>
          <a:xfrm>
            <a:off x="1657629" y="159703"/>
            <a:ext cx="5374680" cy="1482457"/>
          </a:xfrm>
          <a:prstGeom prst="rect">
            <a:avLst/>
          </a:prstGeom>
        </p:spPr>
        <p:txBody>
          <a:bodyPr lIns="0" tIns="0" rIns="0" bIns="0" rtlCol="0" anchor="t">
            <a:spAutoFit/>
          </a:bodyPr>
          <a:lstStyle/>
          <a:p>
            <a:pPr algn="ctr">
              <a:lnSpc>
                <a:spcPts val="12880"/>
              </a:lnSpc>
            </a:pPr>
            <a:r>
              <a:rPr lang="en-US" sz="9200" dirty="0">
                <a:solidFill>
                  <a:srgbClr val="F5F6F7"/>
                </a:solidFill>
                <a:latin typeface="Niagara Solid" panose="04020502070702020202" pitchFamily="82" charset="0"/>
              </a:rPr>
              <a:t>References</a:t>
            </a:r>
          </a:p>
        </p:txBody>
      </p:sp>
      <p:sp>
        <p:nvSpPr>
          <p:cNvPr id="4" name="TextBox 4"/>
          <p:cNvSpPr txBox="1"/>
          <p:nvPr/>
        </p:nvSpPr>
        <p:spPr>
          <a:xfrm>
            <a:off x="413574" y="1688147"/>
            <a:ext cx="17460852" cy="8381846"/>
          </a:xfrm>
          <a:prstGeom prst="rect">
            <a:avLst/>
          </a:prstGeom>
        </p:spPr>
        <p:txBody>
          <a:bodyPr lIns="0" tIns="0" rIns="0" bIns="0" rtlCol="0" anchor="t">
            <a:spAutoFit/>
          </a:bodyPr>
          <a:lstStyle/>
          <a:p>
            <a:pPr algn="ctr">
              <a:lnSpc>
                <a:spcPts val="2778"/>
              </a:lnSpc>
            </a:pPr>
            <a:endParaRPr dirty="0"/>
          </a:p>
          <a:p>
            <a:pPr algn="ctr">
              <a:lnSpc>
                <a:spcPts val="2498"/>
              </a:lnSpc>
            </a:pPr>
            <a:r>
              <a:rPr lang="en-US" dirty="0">
                <a:solidFill>
                  <a:srgbClr val="FFFFFF"/>
                </a:solidFill>
              </a:rPr>
              <a:t>Ansar (2023). Training and Development Toolkit | Comprehensive Guide. [online] </a:t>
            </a:r>
            <a:r>
              <a:rPr lang="en-US" dirty="0" err="1">
                <a:solidFill>
                  <a:srgbClr val="FFFFFF"/>
                </a:solidFill>
              </a:rPr>
              <a:t>Teamhub</a:t>
            </a:r>
            <a:r>
              <a:rPr lang="en-US" dirty="0">
                <a:solidFill>
                  <a:srgbClr val="FFFFFF"/>
                </a:solidFill>
              </a:rPr>
              <a:t> | Project Management for small teams like yours. Available at: https://teamhub.com/blog/creating-a-comprehensive-training-and-development-toolkit/#:~:text=A%20well-designed%20and%20comprehensive%20training%20and%20development%20toolkit [Accessed 29 Apr. 2024].</a:t>
            </a:r>
          </a:p>
          <a:p>
            <a:pPr algn="ctr">
              <a:lnSpc>
                <a:spcPts val="2498"/>
              </a:lnSpc>
            </a:pPr>
            <a:endParaRPr lang="en-US" dirty="0">
              <a:solidFill>
                <a:srgbClr val="FFFFFF"/>
              </a:solidFill>
            </a:endParaRPr>
          </a:p>
          <a:p>
            <a:pPr algn="ctr">
              <a:lnSpc>
                <a:spcPts val="2498"/>
              </a:lnSpc>
            </a:pPr>
            <a:r>
              <a:rPr lang="en-US" dirty="0" err="1">
                <a:solidFill>
                  <a:srgbClr val="FFFFFF"/>
                </a:solidFill>
              </a:rPr>
              <a:t>Bronotte</a:t>
            </a:r>
            <a:r>
              <a:rPr lang="en-US" dirty="0">
                <a:solidFill>
                  <a:srgbClr val="FFFFFF"/>
                </a:solidFill>
              </a:rPr>
              <a:t>, M. (2023). The 7 biggest current issues in the Hospitality industry in 2023. [online] www.torrens.edu.au. Available at: https://www.torrens.edu.au/stories/blog/hospitality/current-issues-in-the-hospitality-industry.</a:t>
            </a:r>
          </a:p>
          <a:p>
            <a:pPr algn="ctr">
              <a:lnSpc>
                <a:spcPts val="2498"/>
              </a:lnSpc>
            </a:pPr>
            <a:endParaRPr lang="en-US" dirty="0">
              <a:solidFill>
                <a:srgbClr val="FFFFFF"/>
              </a:solidFill>
            </a:endParaRPr>
          </a:p>
          <a:p>
            <a:pPr algn="ctr">
              <a:lnSpc>
                <a:spcPts val="2498"/>
              </a:lnSpc>
            </a:pPr>
            <a:r>
              <a:rPr lang="en-US" dirty="0">
                <a:solidFill>
                  <a:srgbClr val="FFFFFF"/>
                </a:solidFill>
              </a:rPr>
              <a:t>Griffin, P. (n.d.). Ritz-Carlton Gold Standards of Customer Service. [online] Available at: https://cdn.ymaws.com/taspa.site-ym.com/resource/resmgr/2015_Fall_Conference_Presentations/Ritz-Carlton_Gold_Standards_.pdf.</a:t>
            </a:r>
          </a:p>
          <a:p>
            <a:pPr algn="ctr">
              <a:lnSpc>
                <a:spcPts val="2498"/>
              </a:lnSpc>
            </a:pPr>
            <a:endParaRPr lang="en-US" dirty="0">
              <a:solidFill>
                <a:srgbClr val="FFFFFF"/>
              </a:solidFill>
            </a:endParaRPr>
          </a:p>
          <a:p>
            <a:pPr algn="ctr">
              <a:lnSpc>
                <a:spcPts val="2498"/>
              </a:lnSpc>
            </a:pPr>
            <a:r>
              <a:rPr lang="en-US" dirty="0">
                <a:solidFill>
                  <a:srgbClr val="FFFFFF"/>
                </a:solidFill>
              </a:rPr>
              <a:t>https://hca-pro.com (n.d.). Luxury Service Training: The Ultimate Guide. [online] hca-pro.com. Available at: https://hca-pro.com/Luxury-Service-Training-Ultimate-Guide [Accessed 5 May 2024].</a:t>
            </a:r>
          </a:p>
          <a:p>
            <a:pPr algn="ctr">
              <a:lnSpc>
                <a:spcPts val="2498"/>
              </a:lnSpc>
            </a:pPr>
            <a:endParaRPr lang="en-US" dirty="0">
              <a:solidFill>
                <a:srgbClr val="FFFFFF"/>
              </a:solidFill>
            </a:endParaRPr>
          </a:p>
          <a:p>
            <a:pPr algn="ctr">
              <a:lnSpc>
                <a:spcPts val="2498"/>
              </a:lnSpc>
            </a:pPr>
            <a:r>
              <a:rPr lang="en-US" dirty="0">
                <a:solidFill>
                  <a:srgbClr val="FFFFFF"/>
                </a:solidFill>
              </a:rPr>
              <a:t>Lineup. (n.d.). HOME. [online] Available at: https://www.lineuphospitality.com/ [Accessed 5 May 2024].</a:t>
            </a:r>
          </a:p>
          <a:p>
            <a:pPr algn="ctr">
              <a:lnSpc>
                <a:spcPts val="2498"/>
              </a:lnSpc>
            </a:pPr>
            <a:endParaRPr lang="en-US" dirty="0">
              <a:solidFill>
                <a:srgbClr val="FFFFFF"/>
              </a:solidFill>
            </a:endParaRPr>
          </a:p>
          <a:p>
            <a:pPr algn="ctr">
              <a:lnSpc>
                <a:spcPts val="2498"/>
              </a:lnSpc>
            </a:pPr>
            <a:r>
              <a:rPr lang="en-US" dirty="0">
                <a:solidFill>
                  <a:srgbClr val="FFFFFF"/>
                </a:solidFill>
              </a:rPr>
              <a:t>Ro, H. and Chen, P.-J. (2011). Empowerment in hospitality organizations: Customer orientation and organizational support. [online] Available at: https://www.sciencedirect.com/science/article/pii/S0278431910001040.</a:t>
            </a:r>
          </a:p>
          <a:p>
            <a:pPr algn="ctr">
              <a:lnSpc>
                <a:spcPts val="2498"/>
              </a:lnSpc>
            </a:pPr>
            <a:endParaRPr lang="en-US" dirty="0">
              <a:solidFill>
                <a:srgbClr val="FFFFFF"/>
              </a:solidFill>
            </a:endParaRPr>
          </a:p>
          <a:p>
            <a:pPr algn="ctr">
              <a:lnSpc>
                <a:spcPts val="2498"/>
              </a:lnSpc>
            </a:pPr>
            <a:r>
              <a:rPr lang="en-US" dirty="0">
                <a:solidFill>
                  <a:srgbClr val="FFFFFF"/>
                </a:solidFill>
              </a:rPr>
              <a:t>Walker, J.R. and Miller, J.E. (2009). Supervision in the Hospitality Industry: Leading Human Resources. [online] Google Books. John Wiley and Sons. Available at: https://www.google.co.uk/books/edition/Supervision_in_the_Hospitality_Industry/3L-p-mhPkN4C?</a:t>
            </a:r>
          </a:p>
          <a:p>
            <a:pPr algn="ctr">
              <a:lnSpc>
                <a:spcPts val="2498"/>
              </a:lnSpc>
            </a:pPr>
            <a:r>
              <a:rPr lang="en-US" dirty="0">
                <a:solidFill>
                  <a:srgbClr val="FFFFFF"/>
                </a:solidFill>
              </a:rPr>
              <a:t>hl=</a:t>
            </a:r>
            <a:r>
              <a:rPr lang="en-US" dirty="0" err="1">
                <a:solidFill>
                  <a:srgbClr val="FFFFFF"/>
                </a:solidFill>
              </a:rPr>
              <a:t>en&amp;gbpv</a:t>
            </a:r>
            <a:r>
              <a:rPr lang="en-US" dirty="0">
                <a:solidFill>
                  <a:srgbClr val="FFFFFF"/>
                </a:solidFill>
              </a:rPr>
              <a:t>=1&amp;dq=</a:t>
            </a:r>
            <a:r>
              <a:rPr lang="en-US" dirty="0" err="1">
                <a:solidFill>
                  <a:srgbClr val="FFFFFF"/>
                </a:solidFill>
              </a:rPr>
              <a:t>Importance+of+training+in+hospitality&amp;pg</a:t>
            </a:r>
            <a:r>
              <a:rPr lang="en-US" dirty="0">
                <a:solidFill>
                  <a:srgbClr val="FFFFFF"/>
                </a:solidFill>
              </a:rPr>
              <a:t>=PA237&amp;printsec=</a:t>
            </a:r>
            <a:r>
              <a:rPr lang="en-US" dirty="0" err="1">
                <a:solidFill>
                  <a:srgbClr val="FFFFFF"/>
                </a:solidFill>
              </a:rPr>
              <a:t>frontcover</a:t>
            </a:r>
            <a:r>
              <a:rPr lang="en-US" dirty="0">
                <a:solidFill>
                  <a:srgbClr val="FFFFFF"/>
                </a:solidFill>
              </a:rPr>
              <a:t> [Accessed 24 Apr. 2024].</a:t>
            </a:r>
          </a:p>
          <a:p>
            <a:pPr algn="ctr">
              <a:lnSpc>
                <a:spcPts val="2498"/>
              </a:lnSpc>
            </a:pPr>
            <a:endParaRPr lang="en-US" dirty="0">
              <a:solidFill>
                <a:srgbClr val="FFFFFF"/>
              </a:solidFill>
            </a:endParaRPr>
          </a:p>
          <a:p>
            <a:pPr algn="ctr">
              <a:lnSpc>
                <a:spcPts val="2498"/>
              </a:lnSpc>
            </a:pPr>
            <a:r>
              <a:rPr lang="en-US" dirty="0">
                <a:solidFill>
                  <a:srgbClr val="FFFFFF"/>
                </a:solidFill>
              </a:rPr>
              <a:t>www.linkedin.com. (n.d.). How do you manage and mitigate the risks and uncertainties associated with hospitality development projects? [online] Available at: https://www.linkedin.com/advice/1/how-do-you-manage-mitigate-risks-uncertainties-1f.</a:t>
            </a:r>
          </a:p>
          <a:p>
            <a:pPr algn="ctr">
              <a:lnSpc>
                <a:spcPts val="2778"/>
              </a:lnSpc>
            </a:pPr>
            <a:endParaRPr lang="en-US" sz="1784" dirty="0">
              <a:solidFill>
                <a:srgbClr val="FFFFFF"/>
              </a:solidFill>
              <a:latin typeface="Canva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531929"/>
          </a:xfrm>
          <a:custGeom>
            <a:avLst/>
            <a:gdLst/>
            <a:ahLst/>
            <a:cxnLst/>
            <a:rect l="l" t="t" r="r" b="b"/>
            <a:pathLst>
              <a:path w="18288000" h="10531929">
                <a:moveTo>
                  <a:pt x="0" y="0"/>
                </a:moveTo>
                <a:lnTo>
                  <a:pt x="18288000" y="0"/>
                </a:lnTo>
                <a:lnTo>
                  <a:pt x="18288000" y="10531929"/>
                </a:lnTo>
                <a:lnTo>
                  <a:pt x="0" y="10531929"/>
                </a:lnTo>
                <a:lnTo>
                  <a:pt x="0" y="0"/>
                </a:lnTo>
                <a:close/>
              </a:path>
            </a:pathLst>
          </a:custGeom>
          <a:blipFill>
            <a:blip r:embed="rId2"/>
            <a:stretch>
              <a:fillRect t="-6682" b="-9007"/>
            </a:stretch>
          </a:blipFill>
        </p:spPr>
        <p:txBody>
          <a:bodyPr/>
          <a:lstStyle/>
          <a:p>
            <a:endParaRPr lang="en-GB" dirty="0"/>
          </a:p>
        </p:txBody>
      </p:sp>
      <p:sp>
        <p:nvSpPr>
          <p:cNvPr id="3" name="TextBox 3"/>
          <p:cNvSpPr txBox="1"/>
          <p:nvPr/>
        </p:nvSpPr>
        <p:spPr>
          <a:xfrm>
            <a:off x="1028700" y="885825"/>
            <a:ext cx="6505428" cy="1265283"/>
          </a:xfrm>
          <a:prstGeom prst="rect">
            <a:avLst/>
          </a:prstGeom>
        </p:spPr>
        <p:txBody>
          <a:bodyPr lIns="0" tIns="0" rIns="0" bIns="0" rtlCol="0" anchor="t">
            <a:spAutoFit/>
          </a:bodyPr>
          <a:lstStyle/>
          <a:p>
            <a:pPr algn="ctr">
              <a:lnSpc>
                <a:spcPts val="11046"/>
              </a:lnSpc>
              <a:spcBef>
                <a:spcPct val="0"/>
              </a:spcBef>
            </a:pPr>
            <a:r>
              <a:rPr lang="en-US" sz="7890" dirty="0">
                <a:solidFill>
                  <a:srgbClr val="FFFFFF"/>
                </a:solidFill>
                <a:latin typeface="Niagara Solid" panose="04020502070702020202" pitchFamily="82" charset="0"/>
              </a:rPr>
              <a:t>References</a:t>
            </a:r>
          </a:p>
        </p:txBody>
      </p:sp>
      <p:sp>
        <p:nvSpPr>
          <p:cNvPr id="4" name="TextBox 4"/>
          <p:cNvSpPr txBox="1"/>
          <p:nvPr/>
        </p:nvSpPr>
        <p:spPr>
          <a:xfrm>
            <a:off x="1631831" y="2418040"/>
            <a:ext cx="15627469" cy="6079998"/>
          </a:xfrm>
          <a:prstGeom prst="rect">
            <a:avLst/>
          </a:prstGeom>
        </p:spPr>
        <p:txBody>
          <a:bodyPr lIns="0" tIns="0" rIns="0" bIns="0" rtlCol="0" anchor="t">
            <a:spAutoFit/>
          </a:bodyPr>
          <a:lstStyle/>
          <a:p>
            <a:pPr marL="427482" lvl="1" indent="-213741" algn="l">
              <a:lnSpc>
                <a:spcPts val="2771"/>
              </a:lnSpc>
              <a:buFont typeface="Arial"/>
              <a:buChar char="•"/>
            </a:pPr>
            <a:r>
              <a:rPr lang="en-US" dirty="0">
                <a:solidFill>
                  <a:srgbClr val="F5F6F7"/>
                </a:solidFill>
                <a:latin typeface="Canva Sans"/>
              </a:rPr>
              <a:t> </a:t>
            </a:r>
            <a:r>
              <a:rPr lang="en-US" u="sng" dirty="0">
                <a:solidFill>
                  <a:srgbClr val="F5F6F7"/>
                </a:solidFill>
                <a:latin typeface="Canva Sans"/>
                <a:hlinkClick r:id="rId3" tooltip="https://www.liveabout.com/how-to-deal-with-drunk-customers-2888418"/>
              </a:rPr>
              <a:t>How to Deal With Drunk Customers (liveabout.com)</a:t>
            </a:r>
            <a:r>
              <a:rPr lang="en-US" dirty="0">
                <a:solidFill>
                  <a:srgbClr val="F5F6F7"/>
                </a:solidFill>
                <a:latin typeface="Canva Sans"/>
              </a:rPr>
              <a:t> Available at: </a:t>
            </a:r>
            <a:r>
              <a:rPr lang="en-US" u="sng" dirty="0">
                <a:solidFill>
                  <a:srgbClr val="F5F6F7"/>
                </a:solidFill>
                <a:latin typeface="Canva Sans"/>
                <a:hlinkClick r:id="rId3" tooltip="https://www.liveabout.com/how-to-deal-with-drunk-customers-2888418"/>
              </a:rPr>
              <a:t>https://www.liveabout.com/how-to-deal-with-drunk-customers-2888418</a:t>
            </a:r>
            <a:r>
              <a:rPr lang="en-US" dirty="0">
                <a:solidFill>
                  <a:srgbClr val="F5F6F7"/>
                </a:solidFill>
                <a:latin typeface="Canva Sans"/>
              </a:rPr>
              <a:t>  [Accessed 30 April. </a:t>
            </a:r>
            <a:r>
              <a:rPr lang="en-US" dirty="0">
                <a:solidFill>
                  <a:srgbClr val="FFFFFF"/>
                </a:solidFill>
                <a:latin typeface="Canva Sans"/>
              </a:rPr>
              <a:t>2024] ​</a:t>
            </a:r>
          </a:p>
          <a:p>
            <a:pPr marL="427482" lvl="1" indent="-213741" algn="l">
              <a:lnSpc>
                <a:spcPts val="2771"/>
              </a:lnSpc>
              <a:buFont typeface="Arial"/>
              <a:buChar char="•"/>
            </a:pPr>
            <a:endParaRPr lang="en-US" dirty="0">
              <a:solidFill>
                <a:srgbClr val="FFFFFF"/>
              </a:solidFill>
              <a:latin typeface="Canva Sans"/>
            </a:endParaRPr>
          </a:p>
          <a:p>
            <a:pPr marL="427482" lvl="1" indent="-213741" algn="l">
              <a:lnSpc>
                <a:spcPts val="2771"/>
              </a:lnSpc>
              <a:buFont typeface="Arial"/>
              <a:buChar char="•"/>
            </a:pPr>
            <a:r>
              <a:rPr lang="en-US" dirty="0">
                <a:solidFill>
                  <a:srgbClr val="FFFFFF"/>
                </a:solidFill>
                <a:latin typeface="Canva Sans"/>
              </a:rPr>
              <a:t> </a:t>
            </a:r>
            <a:r>
              <a:rPr lang="en-US" u="sng" dirty="0">
                <a:solidFill>
                  <a:srgbClr val="FFFFFF"/>
                </a:solidFill>
                <a:latin typeface="Canva Sans"/>
                <a:hlinkClick r:id="rId4" tooltip="https://www.popall.co.uk/news-publications/publications/handling-drunk-customers"/>
              </a:rPr>
              <a:t>A Guide for Operators in Handling Drunk Customers (popall.co.uk)</a:t>
            </a:r>
            <a:r>
              <a:rPr lang="en-US" dirty="0">
                <a:solidFill>
                  <a:srgbClr val="FFFFFF"/>
                </a:solidFill>
                <a:latin typeface="Canva Sans"/>
              </a:rPr>
              <a:t> Available at: </a:t>
            </a:r>
            <a:r>
              <a:rPr lang="en-US" u="sng" dirty="0">
                <a:solidFill>
                  <a:srgbClr val="FFFFFF"/>
                </a:solidFill>
                <a:latin typeface="Canva Sans"/>
                <a:hlinkClick r:id="rId4" tooltip="https://www.popall.co.uk/news-publications/publications/handling-drunk-customers"/>
              </a:rPr>
              <a:t>https://www.popall.co.uk/news-publications/publications/handling-drunk-customers</a:t>
            </a:r>
            <a:r>
              <a:rPr lang="en-US" dirty="0">
                <a:solidFill>
                  <a:srgbClr val="FFFFFF"/>
                </a:solidFill>
                <a:latin typeface="Canva Sans"/>
              </a:rPr>
              <a:t>  [Accessed 30 April. 2024] ​</a:t>
            </a:r>
          </a:p>
          <a:p>
            <a:pPr algn="l">
              <a:lnSpc>
                <a:spcPts val="2771"/>
              </a:lnSpc>
            </a:pPr>
            <a:endParaRPr lang="en-US" dirty="0">
              <a:solidFill>
                <a:srgbClr val="FFFFFF"/>
              </a:solidFill>
              <a:latin typeface="Canva Sans"/>
            </a:endParaRPr>
          </a:p>
          <a:p>
            <a:pPr marL="427482" lvl="1" indent="-213741" algn="l">
              <a:lnSpc>
                <a:spcPts val="2771"/>
              </a:lnSpc>
              <a:buFont typeface="Arial"/>
              <a:buChar char="•"/>
            </a:pPr>
            <a:r>
              <a:rPr lang="en-US" dirty="0">
                <a:solidFill>
                  <a:srgbClr val="FFFFFF"/>
                </a:solidFill>
                <a:latin typeface="Canva Sans"/>
              </a:rPr>
              <a:t> Anon, (2024). </a:t>
            </a:r>
            <a:r>
              <a:rPr lang="en-US" dirty="0">
                <a:solidFill>
                  <a:srgbClr val="FFFFFF"/>
                </a:solidFill>
                <a:latin typeface="Canva Sans Italics"/>
              </a:rPr>
              <a:t>Dealing With Drunk Customers - Handling Intoxicated Guests</a:t>
            </a:r>
            <a:r>
              <a:rPr lang="en-US" dirty="0">
                <a:solidFill>
                  <a:srgbClr val="FFFFFF"/>
                </a:solidFill>
                <a:latin typeface="Canva Sans"/>
              </a:rPr>
              <a:t>. [online] Available at: </a:t>
            </a:r>
            <a:r>
              <a:rPr lang="en-US" u="sng" dirty="0">
                <a:solidFill>
                  <a:srgbClr val="FFFFFF"/>
                </a:solidFill>
                <a:latin typeface="Canva Sans"/>
                <a:hlinkClick r:id="rId5" tooltip="https://hotelsandhoteliers.com/dealing-with-drunk-customers-intoxicated/"/>
              </a:rPr>
              <a:t>https://hotelsandhoteliers.com/dealing-with-drunk-customers-intoxicated/</a:t>
            </a:r>
            <a:r>
              <a:rPr lang="en-US" dirty="0">
                <a:solidFill>
                  <a:srgbClr val="FFFFFF"/>
                </a:solidFill>
                <a:latin typeface="Canva Sans"/>
              </a:rPr>
              <a:t>. [Accessed 30 April. 202</a:t>
            </a:r>
          </a:p>
          <a:p>
            <a:pPr marL="427482" lvl="1" indent="-213741" algn="l">
              <a:lnSpc>
                <a:spcPts val="2771"/>
              </a:lnSpc>
              <a:buFont typeface="Arial"/>
              <a:buChar char="•"/>
            </a:pPr>
            <a:r>
              <a:rPr lang="en-US" dirty="0">
                <a:solidFill>
                  <a:srgbClr val="FFFFFF"/>
                </a:solidFill>
                <a:latin typeface="Canva Sans"/>
              </a:rPr>
              <a:t>Log In to Your </a:t>
            </a:r>
            <a:r>
              <a:rPr lang="en-US" dirty="0" err="1">
                <a:solidFill>
                  <a:srgbClr val="FFFFFF"/>
                </a:solidFill>
                <a:latin typeface="Canva Sans"/>
              </a:rPr>
              <a:t>Wix</a:t>
            </a:r>
            <a:r>
              <a:rPr lang="en-US" dirty="0">
                <a:solidFill>
                  <a:srgbClr val="FFFFFF"/>
                </a:solidFill>
                <a:latin typeface="Canva Sans"/>
              </a:rPr>
              <a:t> Account - Wix.com (no date) users.wix.com. Available at: https://manage.wix.com/dashboard/1c9eb958-1755-4546-83bb-c7379f87e331/home (Accessed: 6 May 2024).</a:t>
            </a:r>
          </a:p>
          <a:p>
            <a:pPr algn="l">
              <a:lnSpc>
                <a:spcPts val="2771"/>
              </a:lnSpc>
            </a:pPr>
            <a:endParaRPr lang="en-US" dirty="0">
              <a:solidFill>
                <a:srgbClr val="FFFFFF"/>
              </a:solidFill>
              <a:latin typeface="Canva Sans"/>
            </a:endParaRPr>
          </a:p>
          <a:p>
            <a:pPr algn="l">
              <a:lnSpc>
                <a:spcPts val="2771"/>
              </a:lnSpc>
            </a:pPr>
            <a:r>
              <a:rPr lang="en-US" dirty="0">
                <a:solidFill>
                  <a:srgbClr val="FFFFFF"/>
                </a:solidFill>
                <a:latin typeface="Canva Sans"/>
              </a:rPr>
              <a:t>1.Jones, M.D. and </a:t>
            </a:r>
            <a:r>
              <a:rPr lang="en-US" dirty="0" err="1">
                <a:solidFill>
                  <a:srgbClr val="FFFFFF"/>
                </a:solidFill>
                <a:latin typeface="Canva Sans"/>
              </a:rPr>
              <a:t>Kober</a:t>
            </a:r>
            <a:r>
              <a:rPr lang="en-US" dirty="0">
                <a:solidFill>
                  <a:srgbClr val="FFFFFF"/>
                </a:solidFill>
                <a:latin typeface="Canva Sans"/>
              </a:rPr>
              <a:t>, J.J., 2019. Lead with Your Customer: Transform Culture and Brand Into World-class Excellence. Association for Talent Development.</a:t>
            </a:r>
          </a:p>
          <a:p>
            <a:pPr algn="l">
              <a:lnSpc>
                <a:spcPts val="2771"/>
              </a:lnSpc>
            </a:pPr>
            <a:endParaRPr lang="en-US" dirty="0">
              <a:solidFill>
                <a:srgbClr val="FFFFFF"/>
              </a:solidFill>
              <a:latin typeface="Canva Sans"/>
            </a:endParaRPr>
          </a:p>
          <a:p>
            <a:pPr algn="l">
              <a:lnSpc>
                <a:spcPts val="2771"/>
              </a:lnSpc>
            </a:pPr>
            <a:r>
              <a:rPr lang="en-US" dirty="0" err="1">
                <a:solidFill>
                  <a:srgbClr val="FFFFFF"/>
                </a:solidFill>
                <a:latin typeface="Canva Sans"/>
              </a:rPr>
              <a:t>Bagdan</a:t>
            </a:r>
            <a:r>
              <a:rPr lang="en-US" dirty="0">
                <a:solidFill>
                  <a:srgbClr val="FFFFFF"/>
                </a:solidFill>
                <a:latin typeface="Canva Sans"/>
              </a:rPr>
              <a:t>, P., 2019. Guest service in the hospitality industry. Kendall Hunt Publishing Company.</a:t>
            </a:r>
          </a:p>
          <a:p>
            <a:pPr algn="l">
              <a:lnSpc>
                <a:spcPts val="2771"/>
              </a:lnSpc>
            </a:pPr>
            <a:endParaRPr lang="en-US" sz="1979" dirty="0">
              <a:solidFill>
                <a:srgbClr val="FFFFFF"/>
              </a:solidFill>
              <a:latin typeface="Canva Sans"/>
            </a:endParaRPr>
          </a:p>
          <a:p>
            <a:pPr algn="l">
              <a:lnSpc>
                <a:spcPts val="2771"/>
              </a:lnSpc>
              <a:spcBef>
                <a:spcPct val="0"/>
              </a:spcBef>
            </a:pPr>
            <a:endParaRPr lang="en-US" sz="1979" dirty="0">
              <a:solidFill>
                <a:srgbClr val="FFFFFF"/>
              </a:solidFill>
              <a:latin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862</Words>
  <Application>Microsoft Office PowerPoint</Application>
  <PresentationFormat>Custom</PresentationFormat>
  <Paragraphs>50</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Calibri</vt:lpstr>
      <vt:lpstr>Noto Serif Display ExtraCondensed</vt:lpstr>
      <vt:lpstr>Canva Sans Italics</vt:lpstr>
      <vt:lpstr>Canva Sans</vt:lpstr>
      <vt:lpstr>Niagara Solid</vt:lpstr>
      <vt:lpstr>Nirmala UI Semilight</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Training Toolkit</dc:title>
  <cp:lastModifiedBy>Demi Davies</cp:lastModifiedBy>
  <cp:revision>2</cp:revision>
  <dcterms:created xsi:type="dcterms:W3CDTF">2006-08-16T00:00:00Z</dcterms:created>
  <dcterms:modified xsi:type="dcterms:W3CDTF">2024-05-09T02:09:29Z</dcterms:modified>
  <dc:identifier>DAGEGcdj_8I</dc:identifier>
</cp:coreProperties>
</file>